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6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5" r:id="rId32"/>
    <p:sldId id="288" r:id="rId33"/>
    <p:sldId id="289" r:id="rId34"/>
    <p:sldId id="290" r:id="rId35"/>
    <p:sldId id="292" r:id="rId36"/>
    <p:sldId id="291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012CAF9C-2145-4BD5-9FC6-47DD0BF5EFC6}"/>
              </a:ext>
            </a:extLst>
          </p:cNvPr>
          <p:cNvCxnSpPr/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/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A412AC-8CEE-4E1B-936D-C7A9E93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A312-A07B-4AB6-AAD5-5200F5FB98BE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4E6101-75E6-4ED2-9BED-96412FAB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6175" y="328613"/>
            <a:ext cx="49736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92723D-0815-4852-A7F0-278D0C25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275" y="79851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05DDD-8716-4654-9AE1-6380DF683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5">
            <a:extLst>
              <a:ext uri="{FF2B5EF4-FFF2-40B4-BE49-F238E27FC236}">
                <a16:creationId xmlns:a16="http://schemas.microsoft.com/office/drawing/2014/main" id="{B138E817-6042-4960-BF89-1D7AFB9A1BEB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837149-4A53-4D32-872B-27D66A41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3C2A-C230-4CB5-A761-B9D6FBC21D8C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BF4BEE-4358-4FAF-A8B8-D0D0E48B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54AAC6-530A-406A-9CAC-3F0BD20F6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EB0A3-AA1C-4F31-95EA-1F26112B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5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2A9369F-FB57-4291-8451-C47A1208E105}"/>
              </a:ext>
            </a:extLst>
          </p:cNvPr>
          <p:cNvCxnSpPr/>
          <p:nvPr/>
        </p:nvCxnSpPr>
        <p:spPr>
          <a:xfrm>
            <a:off x="943927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9585E2-3079-483F-AF37-FDAA43F3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42E4C-1DB7-45C0-B1EF-7C2E92B1BDCD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89F56C-C40F-4FF9-8666-50E20DDE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8CEBA5-889B-442E-8850-3859375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ED14-CD0D-4F11-8572-A1ECD3939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2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35E787B0-CE2A-4A00-8140-A61BC6C79D93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A5C018-FD88-4CC5-876B-F7AF3FE8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B6A2B-FCC9-4F9C-9EFB-2A7429994A3B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792D1F-8260-428D-868F-3C3B3342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C8A0C4-4C09-4CAE-9671-8DD4C9B6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64612-5AD2-4033-961B-BFCC92E29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BC5AF544-0F94-4504-8D7A-644BEC17FD5A}"/>
              </a:ext>
            </a:extLst>
          </p:cNvPr>
          <p:cNvCxnSpPr/>
          <p:nvPr/>
        </p:nvCxnSpPr>
        <p:spPr>
          <a:xfrm>
            <a:off x="1454150" y="3805238"/>
            <a:ext cx="8631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DF5C44-FE94-4DD8-AC5A-9027B968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19E4-767E-4C15-87F9-3312DD267F3F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95C21A-E202-4DE2-9298-1B28D543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BF8203-4985-4891-99C8-2ED309F3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C42DB-FD61-4A78-A208-D9676E766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3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4">
            <a:extLst>
              <a:ext uri="{FF2B5EF4-FFF2-40B4-BE49-F238E27FC236}">
                <a16:creationId xmlns:a16="http://schemas.microsoft.com/office/drawing/2014/main" id="{BEBB562F-59A9-4658-A843-B33D2B9BF28C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68DC9DE-A546-4BD6-BE15-88E90BC3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31E35-72CC-4F89-9BD0-C2CF72136C9E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70D2A42-4396-49EA-B270-8DB338E5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C2CAD8B-B2A5-48E2-A235-E3D7734E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0F9A-611D-441C-805D-6EEF82791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8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DAC0116F-2FFD-4027-8266-D31172635DB4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B5491F2-ED95-4ED8-9CDC-5BE0B7FEE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DD7E7-55B3-4EB6-A61B-F8BEB43F3043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EEC03D6D-AF34-4E33-9E83-A318470C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5BFE48C-037F-49B9-865F-AEC3403F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8499-1083-45DB-8B58-B9F24B922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6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4">
            <a:extLst>
              <a:ext uri="{FF2B5EF4-FFF2-40B4-BE49-F238E27FC236}">
                <a16:creationId xmlns:a16="http://schemas.microsoft.com/office/drawing/2014/main" id="{C4DA7FE7-6A02-4988-8EBE-D278F5014C60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668EE38E-A554-491C-910D-BB180C12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ABEC9-5C37-43AE-B94C-6B24416D3928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A1260E1-2F3B-4D1E-AA97-A93127E7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BB51463-8A53-4C9D-A83D-5F3D1CD8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3C6C-E755-42A3-9C52-87F669AA8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94DE9C-B573-4E8B-BAB5-5D26E769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CE5C-C2C3-422D-9571-E3F4FA81E606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141189-31FE-4111-8DE7-9A3D35CA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909F85-1BFF-4D26-BF9E-80911FA9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B923E-6297-420D-B29E-4E843D93E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9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A531B893-49FF-41F2-BB77-01911E8CC8BC}"/>
              </a:ext>
            </a:extLst>
          </p:cNvPr>
          <p:cNvCxnSpPr/>
          <p:nvPr/>
        </p:nvCxnSpPr>
        <p:spPr>
          <a:xfrm>
            <a:off x="1447800" y="3205163"/>
            <a:ext cx="3270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292CBB9-202C-4ED7-A41E-042BABB5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5CBD-01C5-4117-AABD-A7BA4C764DAA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2E478AA-84AA-481A-92C0-64A127EBC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12A466A-F42C-49E0-A4E9-2F50A5AA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598C-3717-4F15-B4BE-B44E9B10F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69BD5A82-4D99-420F-8B17-5737CFE00EF0}"/>
              </a:ext>
            </a:extLst>
          </p:cNvPr>
          <p:cNvGrpSpPr>
            <a:grpSpLocks/>
          </p:cNvGrpSpPr>
          <p:nvPr/>
        </p:nvGrpSpPr>
        <p:grpSpPr bwMode="auto">
          <a:xfrm>
            <a:off x="7477125" y="482600"/>
            <a:ext cx="4075113" cy="5148263"/>
            <a:chOff x="7477387" y="482170"/>
            <a:chExt cx="4074533" cy="5149101"/>
          </a:xfrm>
        </p:grpSpPr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08916193-8A4D-461B-B871-8EFFD8D7BFDF}"/>
                </a:ext>
              </a:extLst>
            </p:cNvPr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99DF61A6-448E-4BB5-9323-D6784463DFFC}"/>
                </a:ext>
              </a:extLst>
            </p:cNvPr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2A98C8BE-B2E3-4A4D-B595-4C67747B24CA}"/>
              </a:ext>
            </a:extLst>
          </p:cNvPr>
          <p:cNvCxnSpPr/>
          <p:nvPr/>
        </p:nvCxnSpPr>
        <p:spPr>
          <a:xfrm>
            <a:off x="1447800" y="3143250"/>
            <a:ext cx="5527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59FCD20-1613-49CC-88A5-51EE0D75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800" y="5470525"/>
            <a:ext cx="5527675" cy="319088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3B95B6E8-C4B9-4E0E-93F9-6D5875782650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D485D10-6EC3-4099-944E-E212EF6D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7800" y="319088"/>
            <a:ext cx="55403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B4B854A-A613-47E4-A540-DCA68CBA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94464-5EDB-4014-909D-E7876D91D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8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D1B436-9574-4082-845E-A969FD164C4A}"/>
              </a:ext>
            </a:extLst>
          </p:cNvPr>
          <p:cNvSpPr/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6">
            <a:extLst>
              <a:ext uri="{FF2B5EF4-FFF2-40B4-BE49-F238E27FC236}">
                <a16:creationId xmlns:a16="http://schemas.microsoft.com/office/drawing/2014/main" id="{A6065232-A395-4E78-9684-DB7CCBD3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D4DD4-E1A7-465E-9637-96859755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8AE0C111-B666-44DC-8CD0-FDDBC47E1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975" y="2016125"/>
            <a:ext cx="96043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42D58-21C1-427E-AB61-549F81D45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B3E7FC-B0FA-4307-9F0A-82E3E244D0BD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0AFB7-37A0-4F77-9DAA-AB0E23A1A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1E17-8F69-4E94-B4FB-8C368B211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566C7B2A-F003-4766-99C9-DF88A6CBB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8CE3B1-F708-4140-ABEA-22AD767E494E}"/>
              </a:ext>
            </a:extLst>
          </p:cNvPr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0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kDz3PK8RcS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LrUMYz5_Sy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utube.com/watch?v=Lz8pH56BND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4hRBIrO-_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eskatelevize.cz/ivysilani/886194-mates/26853117067-hornicek/disku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RyxAhkGDxw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MfvLfDmqjw" TargetMode="External"/><Relationship Id="rId2" Type="http://schemas.openxmlformats.org/officeDocument/2006/relationships/hyperlink" Target="https://www.youtube.com/watch?v=UjTf2pIAZN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k66qFuGxrl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vimeo.com/4429964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13D1YY_BvW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CWaMll0leI" TargetMode="External"/><Relationship Id="rId2" Type="http://schemas.openxmlformats.org/officeDocument/2006/relationships/hyperlink" Target="https://www.youtube.com/watch?v=bsT59fp8Lp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835227" TargetMode="External"/><Relationship Id="rId2" Type="http://schemas.openxmlformats.org/officeDocument/2006/relationships/hyperlink" Target="https://vimeo.com/13811626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1032248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95.3793&amp;rep=rep1&amp;type=pdf" TargetMode="External"/><Relationship Id="rId2" Type="http://schemas.openxmlformats.org/officeDocument/2006/relationships/hyperlink" Target="https://www.nettime.org/Lists-Archives/nettime-l-9705/msg00096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1972PeterWeibelTVSandwickOk" TargetMode="External"/><Relationship Id="rId2" Type="http://schemas.openxmlformats.org/officeDocument/2006/relationships/hyperlink" Target="https://www.youtube.com/watch?time_continue=49&amp;v=WiVTmCjV3xg&amp;feature=emb_log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0100101110101101.org/files/vaticano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vimeo.com/1823625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youtube.com/watch?v=37KqcwSnuE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MHMf9y-27w" TargetMode="External"/><Relationship Id="rId2" Type="http://schemas.openxmlformats.org/officeDocument/2006/relationships/hyperlink" Target="http://www.gwbus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triggerhapp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AOzVbbhSIz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youtu.be/atzWTGxyjY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fakqB28ncV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afilms.cz/film/10648-otvirani-studane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E6E9F51-DA54-494B-ABB6-AE8FFAE0B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63" y="801688"/>
            <a:ext cx="8637587" cy="25415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Multimediální instalace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259A052-3DDD-42EE-9F93-D9C1CC157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3" y="3530600"/>
            <a:ext cx="8637587" cy="9779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precedenty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DE17E-583F-473A-B271-1F806128A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Expo 67 v Montrealu</a:t>
            </a:r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43879B9C-1AE7-4017-B28C-7494353055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Josef Svoboda - expozice Symfonie – Polyvize a Diapolyekran</a:t>
            </a:r>
          </a:p>
          <a:p>
            <a:r>
              <a:rPr lang="cs-CZ" altLang="cs-CZ">
                <a:hlinkClick r:id="rId2"/>
              </a:rPr>
              <a:t>https://www.youtube.com/watch?v=kDz3PK8RcS8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21508" name="Obrázek 3">
            <a:extLst>
              <a:ext uri="{FF2B5EF4-FFF2-40B4-BE49-F238E27FC236}">
                <a16:creationId xmlns:a16="http://schemas.microsoft.com/office/drawing/2014/main" id="{C52ACA3F-649A-4BAC-8AA5-2605A234A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3048000"/>
            <a:ext cx="490855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5">
            <a:extLst>
              <a:ext uri="{FF2B5EF4-FFF2-40B4-BE49-F238E27FC236}">
                <a16:creationId xmlns:a16="http://schemas.microsoft.com/office/drawing/2014/main" id="{1EB288C9-888E-49C6-9EE5-DD39DF9AC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144838"/>
            <a:ext cx="47212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6A35F-3C94-48DC-90CF-DD7CC26A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Dramaturgický zlom  - (1973-1989) </a:t>
            </a:r>
            <a:endParaRPr lang="cs-CZ" dirty="0"/>
          </a:p>
        </p:txBody>
      </p:sp>
      <p:sp>
        <p:nvSpPr>
          <p:cNvPr id="22531" name="Zástupný obsah 2">
            <a:extLst>
              <a:ext uri="{FF2B5EF4-FFF2-40B4-BE49-F238E27FC236}">
                <a16:creationId xmlns:a16="http://schemas.microsoft.com/office/drawing/2014/main" id="{C076582B-EC84-4AE9-AA23-7480B2E6FA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r>
              <a:rPr lang="cs-CZ" altLang="cs-CZ"/>
              <a:t>Kouzelný cirkus (1977) – režie Evald Schorm, </a:t>
            </a:r>
            <a:r>
              <a:rPr lang="pt-BR" altLang="cs-CZ"/>
              <a:t>Janem  Švankmajer  a  Jiří  Srn</a:t>
            </a:r>
            <a:r>
              <a:rPr lang="cs-CZ" altLang="cs-CZ"/>
              <a:t>ec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https://www.youtube.com/watch?v=LrUMYz5_Syc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22532" name="Obrázek 3">
            <a:extLst>
              <a:ext uri="{FF2B5EF4-FFF2-40B4-BE49-F238E27FC236}">
                <a16:creationId xmlns:a16="http://schemas.microsoft.com/office/drawing/2014/main" id="{B19263D4-0A12-4D6B-AE22-CBD746BC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643188"/>
            <a:ext cx="5353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23B3A-1844-400A-A892-93DA4EFA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Dramaturgický zlom  - (1973-1989) </a:t>
            </a:r>
            <a:endParaRPr lang="cs-CZ" dirty="0"/>
          </a:p>
        </p:txBody>
      </p:sp>
      <p:sp>
        <p:nvSpPr>
          <p:cNvPr id="23555" name="Zástupný obsah 2">
            <a:extLst>
              <a:ext uri="{FF2B5EF4-FFF2-40B4-BE49-F238E27FC236}">
                <a16:creationId xmlns:a16="http://schemas.microsoft.com/office/drawing/2014/main" id="{A1FA8043-50DE-4297-BF66-556B4F7D9E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r>
              <a:rPr lang="cs-CZ" altLang="cs-CZ"/>
              <a:t>Odysseus (1987) – režie: Evald Schorm, choreograf: Ondrej Šoth, hudba: Michael Kocáb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https://www.youtube.com/watch?v=Lz8pH56BND8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23556" name="Obrázek 5" descr="Obsah obrázku vsedě, muž, paluba, stůl&#10;&#10;Popis byl vytvořen automaticky">
            <a:extLst>
              <a:ext uri="{FF2B5EF4-FFF2-40B4-BE49-F238E27FC236}">
                <a16:creationId xmlns:a16="http://schemas.microsoft.com/office/drawing/2014/main" id="{C2F0CAD6-1D81-4F55-8CF4-7CBBD15A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2468563"/>
            <a:ext cx="43148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6">
            <a:extLst>
              <a:ext uri="{FF2B5EF4-FFF2-40B4-BE49-F238E27FC236}">
                <a16:creationId xmlns:a16="http://schemas.microsoft.com/office/drawing/2014/main" id="{61CFC50B-AB77-47EB-AD45-E57B1A23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468563"/>
            <a:ext cx="397351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5D0BC-D11B-4058-AB1D-C4DDC12A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1989 - politická úloha Laterny Magiky</a:t>
            </a:r>
          </a:p>
        </p:txBody>
      </p:sp>
      <p:pic>
        <p:nvPicPr>
          <p:cNvPr id="24579" name="Obrázek 4">
            <a:extLst>
              <a:ext uri="{FF2B5EF4-FFF2-40B4-BE49-F238E27FC236}">
                <a16:creationId xmlns:a16="http://schemas.microsoft.com/office/drawing/2014/main" id="{A7C10205-D845-4626-A05F-CEB760CA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668463"/>
            <a:ext cx="73374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Zástupný obsah 6">
            <a:extLst>
              <a:ext uri="{FF2B5EF4-FFF2-40B4-BE49-F238E27FC236}">
                <a16:creationId xmlns:a16="http://schemas.microsoft.com/office/drawing/2014/main" id="{BD959473-9BFF-45CD-92E4-B9C2F94673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04C9A-400E-4434-AA5E-55A29A8A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Nová generace </a:t>
            </a:r>
          </a:p>
        </p:txBody>
      </p:sp>
      <p:sp>
        <p:nvSpPr>
          <p:cNvPr id="25603" name="Zástupný obsah 2">
            <a:extLst>
              <a:ext uri="{FF2B5EF4-FFF2-40B4-BE49-F238E27FC236}">
                <a16:creationId xmlns:a16="http://schemas.microsoft.com/office/drawing/2014/main" id="{19A02E08-E30F-4966-8933-3607E25A81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43113"/>
            <a:ext cx="9604375" cy="4144962"/>
          </a:xfrm>
        </p:spPr>
        <p:txBody>
          <a:bodyPr/>
          <a:lstStyle/>
          <a:p>
            <a:r>
              <a:rPr lang="cs-CZ" altLang="cs-CZ"/>
              <a:t>Graffiti (2002) - režie: Ondřej Anděra, Petr Kout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https://www.youtube.com/watch?v=W4hRBIrO-_8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25604" name="Obrázek 3">
            <a:extLst>
              <a:ext uri="{FF2B5EF4-FFF2-40B4-BE49-F238E27FC236}">
                <a16:creationId xmlns:a16="http://schemas.microsoft.com/office/drawing/2014/main" id="{F89E1C58-3985-4DAA-B8D4-96490CD8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544763"/>
            <a:ext cx="63007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4">
            <a:extLst>
              <a:ext uri="{FF2B5EF4-FFF2-40B4-BE49-F238E27FC236}">
                <a16:creationId xmlns:a16="http://schemas.microsoft.com/office/drawing/2014/main" id="{1818EDBF-D73B-46F5-BFED-B8A4DE73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217738"/>
            <a:ext cx="423068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0DF40-0B95-4413-930A-AAF57C1E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Laterna magika jako (novo)mediální koláž </a:t>
            </a:r>
          </a:p>
        </p:txBody>
      </p:sp>
      <p:pic>
        <p:nvPicPr>
          <p:cNvPr id="26627" name="Zástupný obsah 3">
            <a:extLst>
              <a:ext uri="{FF2B5EF4-FFF2-40B4-BE49-F238E27FC236}">
                <a16:creationId xmlns:a16="http://schemas.microsoft.com/office/drawing/2014/main" id="{3BF1B797-0B1F-4E0E-ABB2-C23582070C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290763"/>
            <a:ext cx="6202362" cy="3159125"/>
          </a:xfrm>
        </p:spPr>
      </p:pic>
      <p:pic>
        <p:nvPicPr>
          <p:cNvPr id="26628" name="Obrázek 4">
            <a:extLst>
              <a:ext uri="{FF2B5EF4-FFF2-40B4-BE49-F238E27FC236}">
                <a16:creationId xmlns:a16="http://schemas.microsoft.com/office/drawing/2014/main" id="{DB13F4B0-522A-4A43-B65F-DC6BBC98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2322513"/>
            <a:ext cx="54165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520A5-F60E-4BF4-97B9-BD794C1B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Kinoautomat  - 1967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649A3-4B33-42D3-816A-8DAD6906E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3481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režie: Radúz </a:t>
            </a:r>
            <a:r>
              <a:rPr lang="cs-CZ" dirty="0" err="1"/>
              <a:t>Činčera</a:t>
            </a:r>
            <a:r>
              <a:rPr lang="cs-CZ" dirty="0"/>
              <a:t>, scénář: Pavel Juráček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hlinkClick r:id="rId2"/>
              </a:rPr>
              <a:t>https://www.ceskatelevize.cz/ivysilani/886194-mates/26853117067-hornicek/diskuse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id="{2E810845-AA2B-4CFA-AD12-99BEF054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2870200"/>
            <a:ext cx="487521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4">
            <a:extLst>
              <a:ext uri="{FF2B5EF4-FFF2-40B4-BE49-F238E27FC236}">
                <a16:creationId xmlns:a16="http://schemas.microsoft.com/office/drawing/2014/main" id="{2205E827-6408-4A72-A1B6-3E4E37E9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79713"/>
            <a:ext cx="510222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5053B-F793-4DD6-8D1E-72A18A8D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Rozpaky kuchaře Svatopluka (1983-84)</a:t>
            </a:r>
          </a:p>
        </p:txBody>
      </p:sp>
      <p:sp>
        <p:nvSpPr>
          <p:cNvPr id="28675" name="Zástupný obsah 2">
            <a:extLst>
              <a:ext uri="{FF2B5EF4-FFF2-40B4-BE49-F238E27FC236}">
                <a16:creationId xmlns:a16="http://schemas.microsoft.com/office/drawing/2014/main" id="{A4069E1F-7543-49EE-A39C-499D1CD201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r>
              <a:rPr lang="cs-CZ" altLang="cs-CZ"/>
              <a:t>Režie: František Filip, scénář: Jaroslav Dietl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https://www.youtube.com/watch?v=RyxAhkGDxwg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28676" name="Obrázek 3">
            <a:extLst>
              <a:ext uri="{FF2B5EF4-FFF2-40B4-BE49-F238E27FC236}">
                <a16:creationId xmlns:a16="http://schemas.microsoft.com/office/drawing/2014/main" id="{C8DE693B-2EF5-4E09-804C-6C52F949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2698750"/>
            <a:ext cx="70723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4C1E2B8-58C0-4960-AD35-2147B5CDC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63" y="801688"/>
            <a:ext cx="8637587" cy="25415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Multimediální instalace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A963133-00FE-4DA1-AB7A-2E504D6F2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3" y="3530600"/>
            <a:ext cx="8637587" cy="9779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Umění nových médií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8C729-D4DC-47F5-B542-801C653E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Nam June </a:t>
            </a:r>
            <a:r>
              <a:rPr lang="cs-CZ" dirty="0" err="1"/>
              <a:t>Paik</a:t>
            </a:r>
            <a:r>
              <a:rPr lang="cs-CZ" dirty="0"/>
              <a:t> – </a:t>
            </a:r>
            <a:r>
              <a:rPr lang="cs-CZ" dirty="0" err="1"/>
              <a:t>Tv</a:t>
            </a:r>
            <a:r>
              <a:rPr lang="cs-CZ" dirty="0"/>
              <a:t> </a:t>
            </a:r>
            <a:r>
              <a:rPr lang="cs-CZ" dirty="0" err="1"/>
              <a:t>Sculpture</a:t>
            </a:r>
            <a:r>
              <a:rPr lang="cs-CZ" dirty="0"/>
              <a:t>  a  </a:t>
            </a:r>
            <a:r>
              <a:rPr lang="cs-CZ" dirty="0" err="1"/>
              <a:t>tv</a:t>
            </a:r>
            <a:r>
              <a:rPr lang="cs-CZ" dirty="0"/>
              <a:t> </a:t>
            </a:r>
            <a:r>
              <a:rPr lang="cs-CZ" dirty="0" err="1"/>
              <a:t>Buddhas</a:t>
            </a:r>
            <a:r>
              <a:rPr lang="cs-CZ" dirty="0"/>
              <a:t> (1963)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4570A-62A4-4F90-A99B-D0446CAD3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25132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hlinkClick r:id="rId2"/>
              </a:rPr>
              <a:t>https://www.youtube.com/watch?v=UjTf2pIAZNM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hlinkClick r:id="rId3"/>
              </a:rPr>
              <a:t>https://www.youtube.com/watch?v=CMfvLfDmqjw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30724" name="Obrázek 3">
            <a:extLst>
              <a:ext uri="{FF2B5EF4-FFF2-40B4-BE49-F238E27FC236}">
                <a16:creationId xmlns:a16="http://schemas.microsoft.com/office/drawing/2014/main" id="{70B6D4EE-2855-4AD7-8387-A6937ECC1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862138"/>
            <a:ext cx="32607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4">
            <a:extLst>
              <a:ext uri="{FF2B5EF4-FFF2-40B4-BE49-F238E27FC236}">
                <a16:creationId xmlns:a16="http://schemas.microsoft.com/office/drawing/2014/main" id="{0C7D26EB-19D6-406E-8151-F65E79F0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862138"/>
            <a:ext cx="420211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155B1-CDE0-4EE3-8DBF-CFB280095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9200" y="168275"/>
            <a:ext cx="8636000" cy="12493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Laterna Magika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BC0D70-7B02-4862-88E9-67E310A9B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3" y="3530600"/>
            <a:ext cx="8637587" cy="9779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3316" name="Obrázek 3">
            <a:extLst>
              <a:ext uri="{FF2B5EF4-FFF2-40B4-BE49-F238E27FC236}">
                <a16:creationId xmlns:a16="http://schemas.microsoft.com/office/drawing/2014/main" id="{9B4523DD-E548-4FE3-A67E-FF5A9B6B6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555750"/>
            <a:ext cx="61912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7A718-0D16-4471-8A2B-E557FC13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Nam June </a:t>
            </a:r>
            <a:r>
              <a:rPr lang="cs-CZ" dirty="0" err="1"/>
              <a:t>Paik</a:t>
            </a:r>
            <a:r>
              <a:rPr lang="cs-CZ" dirty="0"/>
              <a:t> - Video Flag (1985-86)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AD60E-6827-482A-8226-3A15DE013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962150"/>
            <a:ext cx="9604375" cy="42846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hlinkClick r:id="rId2"/>
              </a:rPr>
              <a:t>https://www.youtube.com/watch?v=k66qFuGxrl8</a:t>
            </a:r>
            <a:endParaRPr lang="cs-CZ" dirty="0"/>
          </a:p>
          <a:p>
            <a:pPr algn="ctr"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31748" name="Obrázek 3">
            <a:extLst>
              <a:ext uri="{FF2B5EF4-FFF2-40B4-BE49-F238E27FC236}">
                <a16:creationId xmlns:a16="http://schemas.microsoft.com/office/drawing/2014/main" id="{EE7BC15D-92A5-40DB-98CC-65A2A590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873250"/>
            <a:ext cx="49911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34B77E-9046-43E0-AA24-C3314DB7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/>
              <a:t>Masaki Fujihata: Global Interior project (1996)</a:t>
            </a:r>
            <a:endParaRPr lang="cs-CZ" dirty="0"/>
          </a:p>
        </p:txBody>
      </p:sp>
      <p:sp>
        <p:nvSpPr>
          <p:cNvPr id="32771" name="Zástupný obsah 2">
            <a:extLst>
              <a:ext uri="{FF2B5EF4-FFF2-40B4-BE49-F238E27FC236}">
                <a16:creationId xmlns:a16="http://schemas.microsoft.com/office/drawing/2014/main" id="{F6844F5D-3F92-48DD-809B-E18C12A2F3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3959225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https://vimeo.com/44299646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32772" name="Obrázek 3">
            <a:extLst>
              <a:ext uri="{FF2B5EF4-FFF2-40B4-BE49-F238E27FC236}">
                <a16:creationId xmlns:a16="http://schemas.microsoft.com/office/drawing/2014/main" id="{C0FD839F-21AA-417F-BE51-E8A4448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1871663"/>
            <a:ext cx="506253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4">
            <a:extLst>
              <a:ext uri="{FF2B5EF4-FFF2-40B4-BE49-F238E27FC236}">
                <a16:creationId xmlns:a16="http://schemas.microsoft.com/office/drawing/2014/main" id="{7AA9FC52-0AFA-4124-850C-9D5548CB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1663"/>
            <a:ext cx="596423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3B271-64E4-41F2-9044-1B8E6C82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Karlheinz </a:t>
            </a:r>
            <a:r>
              <a:rPr lang="cs-CZ" dirty="0" err="1"/>
              <a:t>Stockhausen</a:t>
            </a:r>
            <a:r>
              <a:rPr lang="cs-CZ" dirty="0"/>
              <a:t> </a:t>
            </a:r>
            <a:r>
              <a:rPr lang="cs-CZ" dirty="0" err="1"/>
              <a:t>Helicopter</a:t>
            </a:r>
            <a:r>
              <a:rPr lang="cs-CZ" dirty="0"/>
              <a:t> </a:t>
            </a:r>
            <a:r>
              <a:rPr lang="cs-CZ" dirty="0" err="1"/>
              <a:t>string</a:t>
            </a:r>
            <a:r>
              <a:rPr lang="cs-CZ" dirty="0"/>
              <a:t> </a:t>
            </a:r>
            <a:r>
              <a:rPr lang="cs-CZ" dirty="0" err="1"/>
              <a:t>quartet</a:t>
            </a:r>
            <a:r>
              <a:rPr lang="cs-CZ" dirty="0"/>
              <a:t> (1995)</a:t>
            </a:r>
          </a:p>
        </p:txBody>
      </p:sp>
      <p:sp>
        <p:nvSpPr>
          <p:cNvPr id="33795" name="Zástupný obsah 2">
            <a:extLst>
              <a:ext uri="{FF2B5EF4-FFF2-40B4-BE49-F238E27FC236}">
                <a16:creationId xmlns:a16="http://schemas.microsoft.com/office/drawing/2014/main" id="{8ACBEB36-06F5-46D3-B565-AFD4E5569E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https://www.youtube.com/watch?v=13D1YY_BvWU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33796" name="Obrázek 3">
            <a:extLst>
              <a:ext uri="{FF2B5EF4-FFF2-40B4-BE49-F238E27FC236}">
                <a16:creationId xmlns:a16="http://schemas.microsoft.com/office/drawing/2014/main" id="{D78CD80E-77AA-43AB-BAAF-2BE0D226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18669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86B0308F-9F25-42D7-9294-0684409D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876425"/>
            <a:ext cx="543718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12D3E-D3DB-4410-8D25-218A8877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Charlotte </a:t>
            </a:r>
            <a:r>
              <a:rPr lang="cs-CZ" dirty="0" err="1"/>
              <a:t>Davies</a:t>
            </a:r>
            <a:r>
              <a:rPr lang="cs-CZ" dirty="0"/>
              <a:t> – </a:t>
            </a:r>
            <a:r>
              <a:rPr lang="cs-CZ" dirty="0" err="1"/>
              <a:t>Osmose</a:t>
            </a:r>
            <a:r>
              <a:rPr lang="cs-CZ" dirty="0"/>
              <a:t> (1995)</a:t>
            </a:r>
          </a:p>
        </p:txBody>
      </p:sp>
      <p:sp>
        <p:nvSpPr>
          <p:cNvPr id="34819" name="Zástupný obsah 2">
            <a:extLst>
              <a:ext uri="{FF2B5EF4-FFF2-40B4-BE49-F238E27FC236}">
                <a16:creationId xmlns:a16="http://schemas.microsoft.com/office/drawing/2014/main" id="{B689AB2E-7F87-47C3-B350-22C04C0366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: </a:t>
            </a:r>
            <a:r>
              <a:rPr lang="cs-CZ" altLang="cs-CZ">
                <a:hlinkClick r:id="rId2"/>
              </a:rPr>
              <a:t>https://www.youtube.com/watch?v=bsT59fp8LpY</a:t>
            </a:r>
            <a:endParaRPr lang="cs-CZ" altLang="cs-CZ"/>
          </a:p>
          <a:p>
            <a:r>
              <a:rPr lang="cs-CZ" altLang="cs-CZ"/>
              <a:t>Ephemere (1998) - </a:t>
            </a:r>
            <a:r>
              <a:rPr lang="cs-CZ" altLang="cs-CZ">
                <a:hlinkClick r:id="rId3"/>
              </a:rPr>
              <a:t>https://www.youtube.com/watch?v=XCWaMll0leI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34820" name="Obrázek 3">
            <a:extLst>
              <a:ext uri="{FF2B5EF4-FFF2-40B4-BE49-F238E27FC236}">
                <a16:creationId xmlns:a16="http://schemas.microsoft.com/office/drawing/2014/main" id="{5B2088A6-54D4-47E9-BFAC-B7746DE1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1873250"/>
            <a:ext cx="4027487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ázek 4">
            <a:extLst>
              <a:ext uri="{FF2B5EF4-FFF2-40B4-BE49-F238E27FC236}">
                <a16:creationId xmlns:a16="http://schemas.microsoft.com/office/drawing/2014/main" id="{DD029488-52F0-4A79-9C65-FFF1BA24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50"/>
            <a:ext cx="25114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ázek 5">
            <a:extLst>
              <a:ext uri="{FF2B5EF4-FFF2-40B4-BE49-F238E27FC236}">
                <a16:creationId xmlns:a16="http://schemas.microsoft.com/office/drawing/2014/main" id="{C97D2EDE-A33D-46D6-B4F9-2A853710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878013"/>
            <a:ext cx="60325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EECF8-13FC-4991-87CC-8B90B92E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Další díla - </a:t>
            </a:r>
            <a:r>
              <a:rPr lang="cs-CZ" dirty="0" err="1"/>
              <a:t>homewatch</a:t>
            </a:r>
            <a:endParaRPr lang="cs-CZ" dirty="0"/>
          </a:p>
        </p:txBody>
      </p:sp>
      <p:sp>
        <p:nvSpPr>
          <p:cNvPr id="35843" name="Zástupný obsah 2">
            <a:extLst>
              <a:ext uri="{FF2B5EF4-FFF2-40B4-BE49-F238E27FC236}">
                <a16:creationId xmlns:a16="http://schemas.microsoft.com/office/drawing/2014/main" id="{75E345AB-B226-4BB5-B958-235F69C505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Jeffrey Shaw - Legible City (1988-1991) - </a:t>
            </a:r>
            <a:r>
              <a:rPr lang="cs-CZ" altLang="cs-CZ">
                <a:hlinkClick r:id="rId2"/>
              </a:rPr>
              <a:t>https://vimeo.com/138116261</a:t>
            </a:r>
            <a:endParaRPr lang="cs-CZ" altLang="cs-CZ"/>
          </a:p>
          <a:p>
            <a:r>
              <a:rPr lang="cs-CZ" altLang="cs-CZ"/>
              <a:t>Jeffrey Shaw - EVE (Extended Virtual Environment) – 1993 - </a:t>
            </a:r>
            <a:r>
              <a:rPr lang="cs-CZ" altLang="cs-CZ">
                <a:hlinkClick r:id="rId3"/>
              </a:rPr>
              <a:t>https://vimeo.com/2835227</a:t>
            </a:r>
            <a:endParaRPr lang="cs-CZ" altLang="cs-CZ"/>
          </a:p>
          <a:p>
            <a:r>
              <a:rPr lang="cs-CZ" altLang="cs-CZ"/>
              <a:t>Jon McCormack - Evolving Sonic Ecosystem EDEN (2004) - </a:t>
            </a:r>
            <a:r>
              <a:rPr lang="cs-CZ" altLang="cs-CZ">
                <a:hlinkClick r:id="rId4"/>
              </a:rPr>
              <a:t>https://vimeo.com/11032248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45F7519-96A9-4230-86E8-D6C974F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878" y="887412"/>
            <a:ext cx="4643438" cy="25415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/>
              <a:t>Tactical media, activism, hacktivism,</a:t>
            </a:r>
            <a:r>
              <a:rPr lang="cs-CZ" sz="4800" dirty="0"/>
              <a:t> and</a:t>
            </a:r>
            <a:r>
              <a:rPr lang="en-US" sz="4800" dirty="0"/>
              <a:t> surveillance </a:t>
            </a:r>
            <a:endParaRPr lang="cs-CZ" sz="48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E8F3788-A3A9-4D29-9454-A0C3F93C2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3" y="3530600"/>
            <a:ext cx="8637587" cy="9779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precedenty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6D475-EAA6-4269-AE91-A4581995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Fotomontáž - dadaismus</a:t>
            </a:r>
          </a:p>
        </p:txBody>
      </p:sp>
      <p:sp>
        <p:nvSpPr>
          <p:cNvPr id="37891" name="Zástupný obsah 2">
            <a:extLst>
              <a:ext uri="{FF2B5EF4-FFF2-40B4-BE49-F238E27FC236}">
                <a16:creationId xmlns:a16="http://schemas.microsoft.com/office/drawing/2014/main" id="{2EDA7E62-A406-4969-ADE3-15CCA5130B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spojení fotografie  a montáže - proces kombinování různých prvků do nových významových celků</a:t>
            </a:r>
          </a:p>
          <a:p>
            <a:r>
              <a:rPr lang="cs-CZ" altLang="cs-CZ"/>
              <a:t>revoluční potenciál</a:t>
            </a:r>
          </a:p>
          <a:p>
            <a:r>
              <a:rPr lang="cs-CZ" altLang="cs-CZ"/>
              <a:t>s touto technikou přichází dadaisté</a:t>
            </a:r>
          </a:p>
          <a:p>
            <a:r>
              <a:rPr lang="cs-CZ" altLang="cs-CZ"/>
              <a:t>skrze fotomontáž lze vyjádřit aktivní společenský postoj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ADCAF-C375-49B6-81C0-284DD11A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690563"/>
            <a:ext cx="9604375" cy="10493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Raoul </a:t>
            </a:r>
            <a:r>
              <a:rPr lang="cs-CZ" dirty="0" err="1"/>
              <a:t>Hausmann</a:t>
            </a:r>
            <a:br>
              <a:rPr lang="cs-CZ" dirty="0"/>
            </a:br>
            <a:endParaRPr lang="cs-CZ" dirty="0"/>
          </a:p>
        </p:txBody>
      </p:sp>
      <p:sp>
        <p:nvSpPr>
          <p:cNvPr id="38915" name="Zástupný obsah 2">
            <a:extLst>
              <a:ext uri="{FF2B5EF4-FFF2-40B4-BE49-F238E27FC236}">
                <a16:creationId xmlns:a16="http://schemas.microsoft.com/office/drawing/2014/main" id="{7B3B24A1-9DFB-4FA3-8A7A-150A265018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338" y="2024063"/>
            <a:ext cx="12031662" cy="4178300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               Mechanická hlava (1920)          Umělecký kritik (1919-20)                  Tatlin žije doma (1920)</a:t>
            </a:r>
          </a:p>
        </p:txBody>
      </p:sp>
      <p:pic>
        <p:nvPicPr>
          <p:cNvPr id="38916" name="Obrázek 3">
            <a:extLst>
              <a:ext uri="{FF2B5EF4-FFF2-40B4-BE49-F238E27FC236}">
                <a16:creationId xmlns:a16="http://schemas.microsoft.com/office/drawing/2014/main" id="{988E917C-3A84-4E87-9BD4-7D0EC6D1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1516063"/>
            <a:ext cx="26955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4">
            <a:extLst>
              <a:ext uri="{FF2B5EF4-FFF2-40B4-BE49-F238E27FC236}">
                <a16:creationId xmlns:a16="http://schemas.microsoft.com/office/drawing/2014/main" id="{6AAAA832-0821-413B-9BE2-73956166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516063"/>
            <a:ext cx="31877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Obrázek 5">
            <a:extLst>
              <a:ext uri="{FF2B5EF4-FFF2-40B4-BE49-F238E27FC236}">
                <a16:creationId xmlns:a16="http://schemas.microsoft.com/office/drawing/2014/main" id="{C8D28E06-B54F-462E-B9A1-17DD17D9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93825"/>
            <a:ext cx="250507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06C76-15FD-4832-881E-274679F8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John </a:t>
            </a:r>
            <a:r>
              <a:rPr lang="cs-CZ" dirty="0" err="1"/>
              <a:t>Heartfield</a:t>
            </a:r>
            <a:endParaRPr lang="cs-CZ" dirty="0"/>
          </a:p>
        </p:txBody>
      </p:sp>
      <p:pic>
        <p:nvPicPr>
          <p:cNvPr id="39939" name="Zástupný obsah 3">
            <a:extLst>
              <a:ext uri="{FF2B5EF4-FFF2-40B4-BE49-F238E27FC236}">
                <a16:creationId xmlns:a16="http://schemas.microsoft.com/office/drawing/2014/main" id="{7B2243ED-516A-4A56-BC90-8FAA7D189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6750" y="1911350"/>
            <a:ext cx="3224213" cy="3921125"/>
          </a:xfrm>
        </p:spPr>
      </p:pic>
      <p:pic>
        <p:nvPicPr>
          <p:cNvPr id="39940" name="Obrázek 4">
            <a:extLst>
              <a:ext uri="{FF2B5EF4-FFF2-40B4-BE49-F238E27FC236}">
                <a16:creationId xmlns:a16="http://schemas.microsoft.com/office/drawing/2014/main" id="{0CD35880-6E1E-4DF1-A1EF-7B3FD654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928813"/>
            <a:ext cx="43846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ovéPole 5">
            <a:extLst>
              <a:ext uri="{FF2B5EF4-FFF2-40B4-BE49-F238E27FC236}">
                <a16:creationId xmlns:a16="http://schemas.microsoft.com/office/drawing/2014/main" id="{99FF8F4E-9993-4346-BC9C-DAB2A3BB4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3738"/>
            <a:ext cx="13092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en-US" altLang="cs-CZ" sz="1600"/>
              <a:t>Rationalization Is On The March!</a:t>
            </a:r>
            <a:r>
              <a:rPr lang="cs-CZ" altLang="cs-CZ" sz="1600"/>
              <a:t> (1927)        </a:t>
            </a:r>
            <a:r>
              <a:rPr lang="en-US" altLang="cs-CZ" sz="1600"/>
              <a:t>Life and Activity in Universal City</a:t>
            </a:r>
            <a:r>
              <a:rPr lang="cs-CZ" altLang="cs-CZ" sz="1600"/>
              <a:t> (1919)           Nadčlověk Adolf polyká zlato, ale má plechovou hubu</a:t>
            </a:r>
          </a:p>
        </p:txBody>
      </p:sp>
      <p:pic>
        <p:nvPicPr>
          <p:cNvPr id="39942" name="Obrázek 6">
            <a:extLst>
              <a:ext uri="{FF2B5EF4-FFF2-40B4-BE49-F238E27FC236}">
                <a16:creationId xmlns:a16="http://schemas.microsoft.com/office/drawing/2014/main" id="{AB7F9DF8-40D9-47E3-8282-13364D870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968500"/>
            <a:ext cx="26098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571053-97C4-43E3-8501-9FCAF6C3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Hannah Hochová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5B659B-4B6E-472B-810F-F3EA4897E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850" y="2016125"/>
            <a:ext cx="9715500" cy="40370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Řez kuchyňským  nožem (1919)                Moje domácí průpovídky (1922)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40964" name="Obrázek 3">
            <a:extLst>
              <a:ext uri="{FF2B5EF4-FFF2-40B4-BE49-F238E27FC236}">
                <a16:creationId xmlns:a16="http://schemas.microsoft.com/office/drawing/2014/main" id="{0F28F773-CCC7-4161-8E61-03720C8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6550"/>
            <a:ext cx="3049587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4">
            <a:extLst>
              <a:ext uri="{FF2B5EF4-FFF2-40B4-BE49-F238E27FC236}">
                <a16:creationId xmlns:a16="http://schemas.microsoft.com/office/drawing/2014/main" id="{B150F0E6-7F08-4327-844E-02A070EE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604963"/>
            <a:ext cx="5065712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14815-6BAC-40A3-AA80-D76DA297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09F325-12F2-49CB-81BE-9B3183562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800" dirty="0"/>
              <a:t>:„Laterna magika je divadlo výsostně technické […] přesto výsledkem není strojovost a mechaničnost, ale nebývalé uvolnění scénické obrazotvornosti, poezie citovosti.“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dirty="0"/>
              <a:t>   Alfréd </a:t>
            </a:r>
            <a:r>
              <a:rPr lang="cs-CZ" sz="2800" dirty="0" err="1"/>
              <a:t>Radok</a:t>
            </a:r>
            <a:r>
              <a:rPr lang="cs-CZ" sz="2800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3DB24-96E3-4B49-9773-FDC69146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Kurt </a:t>
            </a:r>
            <a:r>
              <a:rPr lang="cs-CZ" dirty="0" err="1"/>
              <a:t>Schwitters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B136F2-F458-4DC4-B1F7-12A984AD3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1913" y="2016125"/>
            <a:ext cx="12253913" cy="42100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 err="1"/>
              <a:t>Merz</a:t>
            </a:r>
            <a:r>
              <a:rPr lang="cs-CZ" dirty="0"/>
              <a:t> Picture 32 A.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Cherry</a:t>
            </a:r>
            <a:r>
              <a:rPr lang="cs-CZ" dirty="0"/>
              <a:t> Picture (1921</a:t>
            </a:r>
            <a:r>
              <a:rPr lang="cs-CZ"/>
              <a:t>)     </a:t>
            </a:r>
            <a:r>
              <a:rPr lang="de-DE"/>
              <a:t>Merz </a:t>
            </a:r>
            <a:r>
              <a:rPr lang="de-DE" dirty="0"/>
              <a:t>Blauer Vogel (Blue Bird) (1922)</a:t>
            </a:r>
            <a:r>
              <a:rPr lang="cs-CZ" dirty="0"/>
              <a:t>      </a:t>
            </a:r>
            <a:r>
              <a:rPr lang="cs-CZ" dirty="0" err="1"/>
              <a:t>Relief</a:t>
            </a:r>
            <a:r>
              <a:rPr lang="cs-CZ" dirty="0"/>
              <a:t> in </a:t>
            </a:r>
            <a:r>
              <a:rPr lang="cs-CZ" dirty="0" err="1"/>
              <a:t>Relief</a:t>
            </a:r>
            <a:r>
              <a:rPr lang="cs-CZ" dirty="0"/>
              <a:t> (1942–5) </a:t>
            </a:r>
          </a:p>
        </p:txBody>
      </p:sp>
      <p:pic>
        <p:nvPicPr>
          <p:cNvPr id="41988" name="Obrázek 3">
            <a:extLst>
              <a:ext uri="{FF2B5EF4-FFF2-40B4-BE49-F238E27FC236}">
                <a16:creationId xmlns:a16="http://schemas.microsoft.com/office/drawing/2014/main" id="{641F6896-14E9-4DF6-8A4F-009C4347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558925"/>
            <a:ext cx="32956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4">
            <a:extLst>
              <a:ext uri="{FF2B5EF4-FFF2-40B4-BE49-F238E27FC236}">
                <a16:creationId xmlns:a16="http://schemas.microsoft.com/office/drawing/2014/main" id="{C47DFE94-828F-46A4-A72F-B17715F9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392238"/>
            <a:ext cx="340360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Obrázek 5">
            <a:extLst>
              <a:ext uri="{FF2B5EF4-FFF2-40B4-BE49-F238E27FC236}">
                <a16:creationId xmlns:a16="http://schemas.microsoft.com/office/drawing/2014/main" id="{81B906DA-1681-4735-A7A3-BA1FC5A2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1627188"/>
            <a:ext cx="34036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45F7519-96A9-4230-86E8-D6C974F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878" y="887412"/>
            <a:ext cx="4643438" cy="25415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/>
              <a:t>Tactical media, activism, hacktivism,</a:t>
            </a:r>
            <a:r>
              <a:rPr lang="cs-CZ" sz="4800" dirty="0"/>
              <a:t> and</a:t>
            </a:r>
            <a:r>
              <a:rPr lang="en-US" sz="4800" dirty="0"/>
              <a:t> surveillance </a:t>
            </a:r>
            <a:endParaRPr lang="cs-CZ" sz="48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E8F3788-A3A9-4D29-9454-A0C3F93C2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3" y="3530600"/>
            <a:ext cx="8637587" cy="9779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Umění nových médií</a:t>
            </a:r>
          </a:p>
        </p:txBody>
      </p:sp>
    </p:spTree>
    <p:extLst>
      <p:ext uri="{BB962C8B-B14F-4D97-AF65-F5344CB8AC3E}">
        <p14:creationId xmlns:p14="http://schemas.microsoft.com/office/powerpoint/2010/main" val="4192288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033D1-5F4E-43C0-B98E-7E9AD9C3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Tactical</a:t>
            </a:r>
            <a:r>
              <a:rPr lang="cs-CZ" dirty="0"/>
              <a:t> media – teoretické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0EFBB0-70CD-435A-B834-3368B786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037012"/>
          </a:xfrm>
        </p:spPr>
        <p:txBody>
          <a:bodyPr/>
          <a:lstStyle/>
          <a:p>
            <a:r>
              <a:rPr lang="en-US" dirty="0"/>
              <a:t>Geert </a:t>
            </a:r>
            <a:r>
              <a:rPr lang="en-US" dirty="0" err="1"/>
              <a:t>Lovink</a:t>
            </a:r>
            <a:r>
              <a:rPr lang="cs-CZ" dirty="0"/>
              <a:t> - </a:t>
            </a:r>
            <a:r>
              <a:rPr lang="en-US" dirty="0"/>
              <a:t>The ABC of Tactical Media.</a:t>
            </a:r>
            <a:endParaRPr lang="cs-CZ" dirty="0"/>
          </a:p>
          <a:p>
            <a:r>
              <a:rPr lang="cs-CZ" dirty="0">
                <a:hlinkClick r:id="rId2"/>
              </a:rPr>
              <a:t>https://www.nettime.org/Lists-Archives/nettime-l-9705/msg00096.html</a:t>
            </a:r>
            <a:endParaRPr lang="cs-CZ" dirty="0"/>
          </a:p>
          <a:p>
            <a:r>
              <a:rPr lang="cs-CZ" dirty="0" err="1"/>
              <a:t>Leah</a:t>
            </a:r>
            <a:r>
              <a:rPr lang="cs-CZ" dirty="0"/>
              <a:t> A.  </a:t>
            </a:r>
            <a:r>
              <a:rPr lang="cs-CZ" dirty="0" err="1"/>
              <a:t>Lievrouw</a:t>
            </a:r>
            <a:r>
              <a:rPr lang="cs-CZ" dirty="0"/>
              <a:t>. </a:t>
            </a:r>
            <a:r>
              <a:rPr lang="cs-CZ" dirty="0" err="1"/>
              <a:t>Oppositional</a:t>
            </a:r>
            <a:r>
              <a:rPr lang="cs-CZ" dirty="0"/>
              <a:t> and </a:t>
            </a:r>
            <a:r>
              <a:rPr lang="cs-CZ" dirty="0" err="1"/>
              <a:t>Activist</a:t>
            </a:r>
            <a:r>
              <a:rPr lang="cs-CZ" dirty="0"/>
              <a:t> New Media: </a:t>
            </a:r>
            <a:r>
              <a:rPr lang="cs-CZ" dirty="0" err="1"/>
              <a:t>Remediation</a:t>
            </a:r>
            <a:r>
              <a:rPr lang="cs-CZ" dirty="0"/>
              <a:t>, </a:t>
            </a:r>
            <a:r>
              <a:rPr lang="cs-CZ" dirty="0" err="1"/>
              <a:t>Reconfiguration</a:t>
            </a:r>
            <a:r>
              <a:rPr lang="cs-CZ" dirty="0"/>
              <a:t>, </a:t>
            </a:r>
            <a:r>
              <a:rPr lang="cs-CZ" dirty="0" err="1"/>
              <a:t>Participation</a:t>
            </a:r>
            <a:r>
              <a:rPr lang="cs-CZ" dirty="0"/>
              <a:t>.</a:t>
            </a:r>
          </a:p>
          <a:p>
            <a:r>
              <a:rPr lang="cs-CZ" dirty="0">
                <a:hlinkClick r:id="rId3"/>
              </a:rPr>
              <a:t>http://citeseerx.ist.psu.edu/viewdoc/download?doi=10.1.1.95.3793&amp;rep=rep1&amp;type=pdf</a:t>
            </a:r>
            <a:endParaRPr lang="cs-CZ" dirty="0"/>
          </a:p>
          <a:p>
            <a:r>
              <a:rPr lang="cs-CZ" dirty="0"/>
              <a:t>Dvě základní umělecké strategie:</a:t>
            </a:r>
          </a:p>
          <a:p>
            <a:pPr marL="457200" indent="-457200">
              <a:buAutoNum type="arabicPeriod"/>
            </a:pPr>
            <a:r>
              <a:rPr lang="cs-CZ" dirty="0" err="1"/>
              <a:t>Culture</a:t>
            </a:r>
            <a:r>
              <a:rPr lang="cs-CZ" dirty="0"/>
              <a:t> </a:t>
            </a:r>
            <a:r>
              <a:rPr lang="cs-CZ" dirty="0" err="1"/>
              <a:t>jamming</a:t>
            </a:r>
            <a:r>
              <a:rPr lang="cs-CZ" dirty="0"/>
              <a:t> </a:t>
            </a:r>
          </a:p>
          <a:p>
            <a:pPr marL="457200" indent="-457200">
              <a:buAutoNum type="arabicPeriod"/>
            </a:pPr>
            <a:r>
              <a:rPr lang="cs-CZ" dirty="0" err="1"/>
              <a:t>Alternative</a:t>
            </a:r>
            <a:r>
              <a:rPr lang="cs-CZ" dirty="0"/>
              <a:t> </a:t>
            </a:r>
            <a:r>
              <a:rPr lang="cs-CZ" dirty="0" err="1"/>
              <a:t>computing</a:t>
            </a:r>
            <a:endParaRPr lang="cs-CZ" dirty="0"/>
          </a:p>
          <a:p>
            <a:pPr marL="457200" indent="-457200">
              <a:buAutoNum type="arabicPeriod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259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FAF216-68C6-48E3-AEB4-46C1DD08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Weibel : Observation of the Observation: Uncertainty (1973)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89084-84AC-4C9B-B871-50F138203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1736124"/>
            <a:ext cx="10143262" cy="4351291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https://www.youtube.com/watch?time_continue=49&amp;v=WiVTmCjV3xg&amp;feature=emb_logo</a:t>
            </a:r>
            <a:endParaRPr lang="cs-CZ" dirty="0"/>
          </a:p>
          <a:p>
            <a:r>
              <a:rPr lang="cs-CZ" dirty="0" err="1">
                <a:hlinkClick r:id="rId3"/>
              </a:rPr>
              <a:t>The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Endless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Sandwich</a:t>
            </a:r>
            <a:r>
              <a:rPr lang="cs-CZ" dirty="0">
                <a:hlinkClick r:id="rId3"/>
              </a:rPr>
              <a:t> (1969) - https://archive.org/details/1972PeterWeibelTVSandwickOk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5D8DAD-7446-4C49-BCF9-02347BEB0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75" y="1945103"/>
            <a:ext cx="4091958" cy="32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7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5E354-DB87-4631-9009-59B1722B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0100101110101101.ORG</a:t>
            </a:r>
            <a:r>
              <a:rPr lang="cs-CZ" dirty="0"/>
              <a:t> (Eva  a </a:t>
            </a:r>
            <a:r>
              <a:rPr lang="it-IT" dirty="0"/>
              <a:t>Franco Mattes</a:t>
            </a:r>
            <a:r>
              <a:rPr lang="cs-CZ" dirty="0"/>
              <a:t>) –</a:t>
            </a:r>
            <a:br>
              <a:rPr lang="cs-CZ" dirty="0"/>
            </a:br>
            <a:r>
              <a:rPr lang="cs-CZ" dirty="0"/>
              <a:t>Vaticano.org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69182-C0A2-4796-9DBE-E4AD9F23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392303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http://0100101110101101.org/files/vaticano.org/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102470-1083-46FE-81F4-10BF2D73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706" y="1918469"/>
            <a:ext cx="4667642" cy="35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7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5E354-DB87-4631-9009-59B1722B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0100101110101101.ORG</a:t>
            </a:r>
            <a:r>
              <a:rPr lang="cs-CZ" dirty="0"/>
              <a:t> (Eva  a </a:t>
            </a:r>
            <a:r>
              <a:rPr lang="it-IT" dirty="0"/>
              <a:t>Franco Mattes</a:t>
            </a:r>
            <a:r>
              <a:rPr lang="cs-CZ" dirty="0"/>
              <a:t>) –</a:t>
            </a:r>
            <a:br>
              <a:rPr lang="cs-CZ" dirty="0"/>
            </a:br>
            <a:r>
              <a:rPr lang="cs-CZ" dirty="0"/>
              <a:t>Nike </a:t>
            </a:r>
            <a:r>
              <a:rPr lang="cs-CZ" dirty="0" err="1"/>
              <a:t>Ground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69182-C0A2-4796-9DBE-E4AD9F23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392303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https://vimeo.com/18236252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442D47-618D-478A-B2CF-2A9857B5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666" y="1933864"/>
            <a:ext cx="5347359" cy="40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93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B0CB7-328A-44BF-8B1D-7F31737D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Etoy.Corporation</a:t>
            </a:r>
            <a:r>
              <a:rPr lang="cs-CZ" dirty="0"/>
              <a:t>: </a:t>
            </a:r>
            <a:r>
              <a:rPr lang="cs-CZ" dirty="0" err="1"/>
              <a:t>Toywar</a:t>
            </a:r>
            <a:r>
              <a:rPr lang="cs-CZ" dirty="0"/>
              <a:t> (1999 – 2000)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0D0FD5-1A04-4737-8E1B-5C290DD19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233" y="1749794"/>
            <a:ext cx="9604375" cy="416273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http://www.etoy.com/projects/toywar/</a:t>
            </a:r>
          </a:p>
          <a:p>
            <a:r>
              <a:rPr lang="cs-CZ" dirty="0">
                <a:hlinkClick r:id="rId2"/>
              </a:rPr>
              <a:t>https://www.youtube.com/watch?v=37KqcwSnuEU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732C7C-7B5B-4BF7-BBC5-08715EDA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" y="1907171"/>
            <a:ext cx="3194527" cy="31945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573A4F-5D7D-46EF-924F-902BD5AA6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812" y="2099731"/>
            <a:ext cx="4406417" cy="26585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1EF801-81F7-4DB3-B3E8-91C5CD7B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988" y="2521259"/>
            <a:ext cx="4584727" cy="18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74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AD764-DF0D-4F0B-8381-8B9AA10C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874" y="545798"/>
            <a:ext cx="9604375" cy="1049337"/>
          </a:xfrm>
        </p:spPr>
        <p:txBody>
          <a:bodyPr/>
          <a:lstStyle/>
          <a:p>
            <a:r>
              <a:rPr lang="cs-CZ" dirty="0"/>
              <a:t>®</a:t>
            </a:r>
            <a:r>
              <a:rPr lang="cs-CZ" dirty="0" err="1"/>
              <a:t>Tmark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950486-8FC1-4F08-B130-0B0F43C0F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03701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http://www.gwbush.com/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https://www.youtube.com/watch?v=eMHMf9y-27w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F1C2AE-64FB-4104-83F9-F980A7D18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609" y="1692789"/>
            <a:ext cx="7456781" cy="32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07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283F3-7463-4132-8B1B-FBAC9E30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 Thomson a Alison Craighead - Trigger  Happy  (1998)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336835-B248-451E-8D83-0AC2F9ABD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4"/>
            <a:ext cx="9604375" cy="396742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http://triggerhappy.org/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E42EB0-960E-415F-A01F-B69DA848B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5" y="2102344"/>
            <a:ext cx="5033639" cy="31145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C370BF-6680-4D3B-B258-274C8B803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265" y="2102343"/>
            <a:ext cx="4668513" cy="31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1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3BE13-1166-4D0D-90AF-30060194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Počátky Laterny magiky – Expo 58</a:t>
            </a:r>
          </a:p>
        </p:txBody>
      </p:sp>
      <p:pic>
        <p:nvPicPr>
          <p:cNvPr id="15363" name="Zástupný obsah 4" descr="Obsah obrázku budova, exteriér, lidé, skupina&#10;&#10;Popis byl vytvořen automaticky">
            <a:extLst>
              <a:ext uri="{FF2B5EF4-FFF2-40B4-BE49-F238E27FC236}">
                <a16:creationId xmlns:a16="http://schemas.microsoft.com/office/drawing/2014/main" id="{40BF3CBD-3A07-4926-84C2-0AD1A40EDC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97075"/>
            <a:ext cx="3586163" cy="4719638"/>
          </a:xfrm>
        </p:spPr>
      </p:pic>
      <p:pic>
        <p:nvPicPr>
          <p:cNvPr id="15364" name="Obrázek 6" descr="Obsah obrázku budova, exteriér, hodiny, věž&#10;&#10;Popis byl vytvořen automaticky">
            <a:extLst>
              <a:ext uri="{FF2B5EF4-FFF2-40B4-BE49-F238E27FC236}">
                <a16:creationId xmlns:a16="http://schemas.microsoft.com/office/drawing/2014/main" id="{EE900B26-D321-4B56-B422-072ADB05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257550"/>
            <a:ext cx="520065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8" descr="Obsah obrázku exteriér, budova, bílá, most&#10;&#10;Popis byl vytvořen automaticky">
            <a:extLst>
              <a:ext uri="{FF2B5EF4-FFF2-40B4-BE49-F238E27FC236}">
                <a16:creationId xmlns:a16="http://schemas.microsoft.com/office/drawing/2014/main" id="{DB79EAD6-96D1-4CE2-A7DE-1AE03C44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1917700"/>
            <a:ext cx="3394075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0802-85F6-4E0D-B325-994F153A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Počátky Laterny magiky – Expo 58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22768B-E0CE-48CB-95B5-4BF78D92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3672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dirty="0"/>
              <a:t>                  </a:t>
            </a:r>
            <a:r>
              <a:rPr lang="cs-CZ" sz="2800" dirty="0">
                <a:hlinkClick r:id="rId2"/>
              </a:rPr>
              <a:t>https://www.youtube.com/watch?v=AOzVbbhSIzQ</a:t>
            </a:r>
            <a:r>
              <a:rPr lang="cs-CZ" sz="2800" dirty="0"/>
              <a:t>         </a:t>
            </a:r>
            <a:r>
              <a:rPr lang="cs-CZ" dirty="0"/>
              <a:t>                           </a:t>
            </a:r>
          </a:p>
        </p:txBody>
      </p:sp>
      <p:pic>
        <p:nvPicPr>
          <p:cNvPr id="16388" name="Obrázek 4" descr="Obsah obrázku interiér, budova, voda, velké&#10;&#10;Popis byl vytvořen automaticky">
            <a:extLst>
              <a:ext uri="{FF2B5EF4-FFF2-40B4-BE49-F238E27FC236}">
                <a16:creationId xmlns:a16="http://schemas.microsoft.com/office/drawing/2014/main" id="{DCB1BA1D-ED2D-4079-AD70-41752CE06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25"/>
            <a:ext cx="309245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6" descr="Obsah obrázku budova, osoba, muž, fotka&#10;&#10;Popis byl vytvořen automaticky">
            <a:extLst>
              <a:ext uri="{FF2B5EF4-FFF2-40B4-BE49-F238E27FC236}">
                <a16:creationId xmlns:a16="http://schemas.microsoft.com/office/drawing/2014/main" id="{14483FB5-8E2B-44F7-8498-13D12B5E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016125"/>
            <a:ext cx="627221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ázek 8" descr="Obsah obrázku interiér, stůl, vsedě, dvojice&#10;&#10;Popis byl vytvořen automaticky">
            <a:extLst>
              <a:ext uri="{FF2B5EF4-FFF2-40B4-BE49-F238E27FC236}">
                <a16:creationId xmlns:a16="http://schemas.microsoft.com/office/drawing/2014/main" id="{19E8EB56-EDE5-4360-AB86-5101F6A4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63" y="2016125"/>
            <a:ext cx="28273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DCB27-6DDD-491D-B7B0-3EA764FED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Počátky Laterny magiky – Expo 58</a:t>
            </a:r>
          </a:p>
        </p:txBody>
      </p:sp>
      <p:sp>
        <p:nvSpPr>
          <p:cNvPr id="17411" name="Zástupný obsah 2">
            <a:extLst>
              <a:ext uri="{FF2B5EF4-FFF2-40B4-BE49-F238E27FC236}">
                <a16:creationId xmlns:a16="http://schemas.microsoft.com/office/drawing/2014/main" id="{69BFA707-E81C-4D6E-921A-23BED2255B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endParaRPr lang="cs-CZ" altLang="cs-CZ">
              <a:hlinkClick r:id="rId2"/>
            </a:endParaRPr>
          </a:p>
          <a:p>
            <a:endParaRPr lang="cs-CZ" altLang="cs-CZ">
              <a:hlinkClick r:id="rId2"/>
            </a:endParaRPr>
          </a:p>
          <a:p>
            <a:endParaRPr lang="cs-CZ" altLang="cs-CZ">
              <a:hlinkClick r:id="rId2"/>
            </a:endParaRPr>
          </a:p>
          <a:p>
            <a:endParaRPr lang="cs-CZ" altLang="cs-CZ">
              <a:hlinkClick r:id="rId2"/>
            </a:endParaRPr>
          </a:p>
          <a:p>
            <a:endParaRPr lang="cs-CZ" altLang="cs-CZ">
              <a:hlinkClick r:id="rId2"/>
            </a:endParaRPr>
          </a:p>
          <a:p>
            <a:endParaRPr lang="cs-CZ" altLang="cs-CZ">
              <a:hlinkClick r:id="rId2"/>
            </a:endParaRPr>
          </a:p>
          <a:p>
            <a:endParaRPr lang="cs-CZ" altLang="cs-CZ">
              <a:hlinkClick r:id="rId2"/>
            </a:endParaRPr>
          </a:p>
          <a:p>
            <a:r>
              <a:rPr lang="cs-CZ" altLang="cs-CZ">
                <a:hlinkClick r:id="rId2"/>
              </a:rPr>
              <a:t>https://youtu.be/atzWTGxyjYM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17412" name="Obrázek 3">
            <a:extLst>
              <a:ext uri="{FF2B5EF4-FFF2-40B4-BE49-F238E27FC236}">
                <a16:creationId xmlns:a16="http://schemas.microsoft.com/office/drawing/2014/main" id="{385A847B-DBC4-46D0-9387-B21797E1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538288"/>
            <a:ext cx="55562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4">
            <a:extLst>
              <a:ext uri="{FF2B5EF4-FFF2-40B4-BE49-F238E27FC236}">
                <a16:creationId xmlns:a16="http://schemas.microsoft.com/office/drawing/2014/main" id="{0E2F765A-E182-4D11-A282-A25C06B1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538288"/>
            <a:ext cx="60706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13D29-A083-465B-AF6A-7E826C45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Expo 58 – </a:t>
            </a:r>
            <a:r>
              <a:rPr lang="cs-CZ" dirty="0" err="1"/>
              <a:t>Polyekran</a:t>
            </a:r>
            <a:r>
              <a:rPr lang="cs-CZ" dirty="0"/>
              <a:t> </a:t>
            </a:r>
          </a:p>
        </p:txBody>
      </p:sp>
      <p:sp>
        <p:nvSpPr>
          <p:cNvPr id="18435" name="Zástupný obsah 2">
            <a:extLst>
              <a:ext uri="{FF2B5EF4-FFF2-40B4-BE49-F238E27FC236}">
                <a16:creationId xmlns:a16="http://schemas.microsoft.com/office/drawing/2014/main" id="{A19257E0-11AD-457D-B2C0-0E5ED951DE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10107613" cy="3449638"/>
          </a:xfrm>
        </p:spPr>
        <p:txBody>
          <a:bodyPr/>
          <a:lstStyle/>
          <a:p>
            <a:r>
              <a:rPr lang="cs-CZ" altLang="cs-CZ"/>
              <a:t>Josef Svoboda a Emil Radok - </a:t>
            </a:r>
            <a:r>
              <a:rPr lang="cs-CZ" altLang="cs-CZ">
                <a:hlinkClick r:id="rId2"/>
              </a:rPr>
              <a:t>https://www.youtube.com/watch?v=fakqB28ncV8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18436" name="Obrázek 6">
            <a:extLst>
              <a:ext uri="{FF2B5EF4-FFF2-40B4-BE49-F238E27FC236}">
                <a16:creationId xmlns:a16="http://schemas.microsoft.com/office/drawing/2014/main" id="{23FA5B6B-5595-4F50-A1AB-13847009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546350"/>
            <a:ext cx="46751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7">
            <a:extLst>
              <a:ext uri="{FF2B5EF4-FFF2-40B4-BE49-F238E27FC236}">
                <a16:creationId xmlns:a16="http://schemas.microsoft.com/office/drawing/2014/main" id="{51F7FFF3-A910-4C55-92AF-6F19F9CD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2808288"/>
            <a:ext cx="50117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3F3861-6127-4576-9392-F6F61989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1960 – druhý program Laterny magiky</a:t>
            </a:r>
            <a:endParaRPr lang="cs-CZ" dirty="0"/>
          </a:p>
        </p:txBody>
      </p:sp>
      <p:sp>
        <p:nvSpPr>
          <p:cNvPr id="19459" name="Zástupný obsah 2">
            <a:extLst>
              <a:ext uri="{FF2B5EF4-FFF2-40B4-BE49-F238E27FC236}">
                <a16:creationId xmlns:a16="http://schemas.microsoft.com/office/drawing/2014/main" id="{A402A0CD-31EE-4A76-8BE2-15B1158006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313238"/>
          </a:xfrm>
        </p:spPr>
        <p:txBody>
          <a:bodyPr/>
          <a:lstStyle/>
          <a:p>
            <a:r>
              <a:rPr lang="cs-CZ" altLang="cs-CZ"/>
              <a:t>Otvírání studánek - </a:t>
            </a:r>
            <a:r>
              <a:rPr lang="cs-CZ" altLang="cs-CZ">
                <a:hlinkClick r:id="rId2"/>
              </a:rPr>
              <a:t>https://dafilms.cz/film/10648-otvirani-studanek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19460" name="Obrázek 3">
            <a:extLst>
              <a:ext uri="{FF2B5EF4-FFF2-40B4-BE49-F238E27FC236}">
                <a16:creationId xmlns:a16="http://schemas.microsoft.com/office/drawing/2014/main" id="{EA527453-A788-42E8-A2E3-44EA3C70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543175"/>
            <a:ext cx="71437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D7FCD-1E9C-4527-B5D6-52FED4F2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Expo 67 v Montrealu</a:t>
            </a:r>
          </a:p>
        </p:txBody>
      </p:sp>
      <p:sp>
        <p:nvSpPr>
          <p:cNvPr id="20483" name="Zástupný obsah 2">
            <a:extLst>
              <a:ext uri="{FF2B5EF4-FFF2-40B4-BE49-F238E27FC236}">
                <a16:creationId xmlns:a16="http://schemas.microsoft.com/office/drawing/2014/main" id="{88847EEB-8F3A-4AB4-AA73-F727F861BD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Revue z bedny</a:t>
            </a:r>
          </a:p>
        </p:txBody>
      </p:sp>
      <p:pic>
        <p:nvPicPr>
          <p:cNvPr id="20484" name="Obrázek 4" descr="Obsah obrázku budova, exteriér, muž, osoba&#10;&#10;Popis byl vytvořen automaticky">
            <a:extLst>
              <a:ext uri="{FF2B5EF4-FFF2-40B4-BE49-F238E27FC236}">
                <a16:creationId xmlns:a16="http://schemas.microsoft.com/office/drawing/2014/main" id="{B55D5B2A-DEE6-4B37-9E23-9EC43F47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2016125"/>
            <a:ext cx="5305425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219</TotalTime>
  <Words>916</Words>
  <Application>Microsoft Office PowerPoint</Application>
  <PresentationFormat>Širokoúhlá obrazovka</PresentationFormat>
  <Paragraphs>259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Gill Sans MT</vt:lpstr>
      <vt:lpstr>Arial</vt:lpstr>
      <vt:lpstr>Calibri</vt:lpstr>
      <vt:lpstr>Galerie</vt:lpstr>
      <vt:lpstr>Multimediální instalace</vt:lpstr>
      <vt:lpstr>Laterna Magika</vt:lpstr>
      <vt:lpstr>Prezentace aplikace PowerPoint</vt:lpstr>
      <vt:lpstr>Počátky Laterny magiky – Expo 58</vt:lpstr>
      <vt:lpstr>Počátky Laterny magiky – Expo 58</vt:lpstr>
      <vt:lpstr>Počátky Laterny magiky – Expo 58</vt:lpstr>
      <vt:lpstr>Expo 58 – Polyekran </vt:lpstr>
      <vt:lpstr>1960 – druhý program Laterny magiky</vt:lpstr>
      <vt:lpstr>Expo 67 v Montrealu</vt:lpstr>
      <vt:lpstr>Expo 67 v Montrealu</vt:lpstr>
      <vt:lpstr>Dramaturgický zlom  - (1973-1989) </vt:lpstr>
      <vt:lpstr>Dramaturgický zlom  - (1973-1989) </vt:lpstr>
      <vt:lpstr>1989 - politická úloha Laterny Magiky</vt:lpstr>
      <vt:lpstr>Nová generace </vt:lpstr>
      <vt:lpstr>Laterna magika jako (novo)mediální koláž </vt:lpstr>
      <vt:lpstr>Kinoautomat  - 1967</vt:lpstr>
      <vt:lpstr>Rozpaky kuchaře Svatopluka (1983-84)</vt:lpstr>
      <vt:lpstr>Multimediální instalace</vt:lpstr>
      <vt:lpstr>Nam June Paik – Tv Sculpture  a  tv Buddhas (1963)</vt:lpstr>
      <vt:lpstr>Nam June Paik - Video Flag (1985-86)</vt:lpstr>
      <vt:lpstr>Masaki Fujihata: Global Interior project (1996)</vt:lpstr>
      <vt:lpstr>Karlheinz Stockhausen Helicopter string quartet (1995)</vt:lpstr>
      <vt:lpstr>Charlotte Davies – Osmose (1995)</vt:lpstr>
      <vt:lpstr>Další díla - homewatch</vt:lpstr>
      <vt:lpstr>Tactical media, activism, hacktivism, and surveillance </vt:lpstr>
      <vt:lpstr>Fotomontáž - dadaismus</vt:lpstr>
      <vt:lpstr>Raoul Hausmann </vt:lpstr>
      <vt:lpstr>John Heartfield</vt:lpstr>
      <vt:lpstr>Hannah Hochová </vt:lpstr>
      <vt:lpstr>Kurt Schwitters</vt:lpstr>
      <vt:lpstr>Tactical media, activism, hacktivism, and surveillance </vt:lpstr>
      <vt:lpstr>Tactical media – teoretické texty</vt:lpstr>
      <vt:lpstr>Peter Weibel : Observation of the Observation: Uncertainty (1973)</vt:lpstr>
      <vt:lpstr>0100101110101101.ORG (Eva  a Franco Mattes) – Vaticano.org </vt:lpstr>
      <vt:lpstr>0100101110101101.ORG (Eva  a Franco Mattes) – Nike Ground </vt:lpstr>
      <vt:lpstr>Etoy.Corporation: Toywar (1999 – 2000)</vt:lpstr>
      <vt:lpstr>®Tmark </vt:lpstr>
      <vt:lpstr>Jon Thomson a Alison Craighead - Trigger  Happy  (1998)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Laterna Magika</dc:title>
  <dc:creator>Adam Franc</dc:creator>
  <cp:lastModifiedBy>Adam Franc</cp:lastModifiedBy>
  <cp:revision>28</cp:revision>
  <dcterms:created xsi:type="dcterms:W3CDTF">2019-11-18T21:36:16Z</dcterms:created>
  <dcterms:modified xsi:type="dcterms:W3CDTF">2019-11-22T09:00:47Z</dcterms:modified>
</cp:coreProperties>
</file>