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4" r:id="rId3"/>
    <p:sldId id="613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30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7" r:id="rId50"/>
    <p:sldId id="660" r:id="rId51"/>
    <p:sldId id="662" r:id="rId52"/>
    <p:sldId id="663" r:id="rId53"/>
    <p:sldId id="664" r:id="rId54"/>
    <p:sldId id="665" r:id="rId55"/>
    <p:sldId id="661" r:id="rId56"/>
    <p:sldId id="666" r:id="rId57"/>
    <p:sldId id="668" r:id="rId58"/>
    <p:sldId id="669" r:id="rId59"/>
    <p:sldId id="670" r:id="rId60"/>
    <p:sldId id="671" r:id="rId61"/>
    <p:sldId id="672" r:id="rId62"/>
    <p:sldId id="682" r:id="rId63"/>
    <p:sldId id="673" r:id="rId64"/>
    <p:sldId id="674" r:id="rId65"/>
    <p:sldId id="675" r:id="rId66"/>
    <p:sldId id="676" r:id="rId67"/>
    <p:sldId id="677" r:id="rId68"/>
    <p:sldId id="678" r:id="rId69"/>
    <p:sldId id="681" r:id="rId70"/>
    <p:sldId id="679" r:id="rId71"/>
    <p:sldId id="680" r:id="rId72"/>
    <p:sldId id="591" r:id="rId73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m.nkp.cz/sekce.php3?page=03_Leg/01_LegPod/Zakon257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wps/portal/_s.155/701/.cmd/ad/.c/313/.ce/10821/.p/8411?PC_8411_number1=341/2006&amp;PC_8411_li=0&amp;PC_8411_ps=10&amp;#10821" TargetMode="External"/><Relationship Id="rId2" Type="http://schemas.openxmlformats.org/officeDocument/2006/relationships/hyperlink" Target="http://portal.gov.cz/wps/portal/_s.155/701/.cmd/ad/.c/313/.ce/10821/.p/8411?PC_8411_number1=1/2005&amp;PC_8411_p=VI&amp;PC_8411_l=1/2005&amp;PC_8411_ps=10#108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y.net/default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.cz/" TargetMode="External"/><Relationship Id="rId7" Type="http://schemas.openxmlformats.org/officeDocument/2006/relationships/hyperlink" Target="http://www.knihovny.net/default3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ice-velketesany.cz/knihovny/knihovna-barice.php" TargetMode="External"/><Relationship Id="rId5" Type="http://schemas.openxmlformats.org/officeDocument/2006/relationships/hyperlink" Target="http://www.knihovna.turnov.cz/" TargetMode="External"/><Relationship Id="rId4" Type="http://schemas.openxmlformats.org/officeDocument/2006/relationships/hyperlink" Target="http://www.knihk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docs/laws/listin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/.cmd/ad/.c/313/.ce/10821/.p/8411/_s.155/701?PC_8411_number1=104/1991&amp;PC_8411_l=104/1991&amp;PC_8411_ps=10#108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ddeleni-periodik/povinny-vytisk/zakonypv" TargetMode="External"/><Relationship Id="rId2" Type="http://schemas.openxmlformats.org/officeDocument/2006/relationships/hyperlink" Target="https://www.nkp.cz/o-knihovne/odborne-cinnosti/oddeleni-periodik/povinny-vytisk/p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oddeleni-periodik/povinny-vytisk/prijemp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oubory/weba/mvcr-sb-2003-156.pdf" TargetMode="External"/><Relationship Id="rId2" Type="http://schemas.openxmlformats.org/officeDocument/2006/relationships/hyperlink" Target="https://www.nkp.cz/sluzby/sluzby-pro/povinne-vytisky/zakonpv-ne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.nkp.cz/o-knihovne/odborne-cinnosti/doplnovani-fondu/adresy-odberatelu-p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0-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chrana-osobnich-udaju/ochrana-osobnich-udaju-prirucka-pro-knihovny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amg/UserFiles/File/Deni%20v%20oboru/Legislativa/122.pdf" TargetMode="External"/><Relationship Id="rId2" Type="http://schemas.openxmlformats.org/officeDocument/2006/relationships/hyperlink" Target="http://knihovnam.nkp.cz/docs/Zakon_273_1993_audiovizualni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zakony/VKZakonplatnezneni111_1998.pdf" TargetMode="External"/><Relationship Id="rId4" Type="http://schemas.openxmlformats.org/officeDocument/2006/relationships/hyperlink" Target="http://www.sagit.cz/pages/sbirkatxt.asp?zdroj=sb01067&amp;cd=76&amp;typ=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480" TargetMode="External"/><Relationship Id="rId7" Type="http://schemas.openxmlformats.org/officeDocument/2006/relationships/hyperlink" Target="http://www.portal-vz.cz/cs/Aktuality/Zmeny-financnich-limitu-pro-zadavani-verejnych-zakazek" TargetMode="External"/><Relationship Id="rId2" Type="http://schemas.openxmlformats.org/officeDocument/2006/relationships/hyperlink" Target="http://obcanskyzakonik.justice.cz/cz/uvodni-stran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16-134" TargetMode="External"/><Relationship Id="rId5" Type="http://schemas.openxmlformats.org/officeDocument/2006/relationships/hyperlink" Target="https://www.zakonyprolidi.cz/cs/2006-137" TargetMode="External"/><Relationship Id="rId4" Type="http://schemas.openxmlformats.org/officeDocument/2006/relationships/hyperlink" Target="http://www.sagit.cz/pages/uz.asp?tema_id=19&amp;cd=43&amp;typ=r&amp;det=61&amp;levelid=50249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, Doprava, Jurisdikce, Soud, Lady Justice">
            <a:extLst>
              <a:ext uri="{FF2B5EF4-FFF2-40B4-BE49-F238E27FC236}">
                <a16:creationId xmlns:a16="http://schemas.microsoft.com/office/drawing/2014/main" id="{7BAB3394-A0C1-4292-9F55-D0C6AD2D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21812" r="792" b="5141"/>
          <a:stretch/>
        </p:blipFill>
        <p:spPr bwMode="auto">
          <a:xfrm>
            <a:off x="-96513" y="-291471"/>
            <a:ext cx="12191985" cy="66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-15" y="-291471"/>
            <a:ext cx="12191985" cy="66232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Knihovnická legislativa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právo na informace, autorský zákon, knihovní </a:t>
            </a:r>
            <a:r>
              <a:rPr lang="cs-CZ" dirty="0" err="1"/>
              <a:t>zákon,GDPR</a:t>
            </a:r>
            <a:r>
              <a:rPr lang="cs-CZ" dirty="0"/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Úvod do knihovnictví, </a:t>
            </a:r>
            <a:r>
              <a:rPr lang="cs-CZ"/>
              <a:t>podzim 2019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DC78-57F7-4B10-9E88-7CF9B27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973B14-C44B-448B-8E40-1893FC4C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/>
          <a:lstStyle/>
          <a:p>
            <a:r>
              <a:rPr lang="cs-CZ" altLang="cs-CZ" dirty="0"/>
              <a:t>ochrana obchodního tajemství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označené za obchodní tajemství</a:t>
            </a:r>
          </a:p>
          <a:p>
            <a:pPr lvl="1"/>
            <a:r>
              <a:rPr lang="cs-CZ" altLang="cs-CZ" dirty="0"/>
              <a:t>ale ne dotace (rozpočty, granty) a hospodaření institucí!!!</a:t>
            </a:r>
          </a:p>
          <a:p>
            <a:r>
              <a:rPr lang="cs-CZ" altLang="cs-CZ" dirty="0"/>
              <a:t>ochrana důvěrnosti majetkových poměrů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majetkových poměrech získaných od fyzických osob na základě zákonů o daních, poplatcích, penzijním nebo zdravotním pojištění anebo sociálním zabezpečení</a:t>
            </a:r>
          </a:p>
        </p:txBody>
      </p:sp>
    </p:spTree>
    <p:extLst>
      <p:ext uri="{BB962C8B-B14F-4D97-AF65-F5344CB8AC3E}">
        <p14:creationId xmlns:p14="http://schemas.microsoft.com/office/powerpoint/2010/main" val="11212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7AB15-ED7C-4E5B-8E66-A9871B6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8AFAEB-D817-496E-A406-0CBECC0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/>
          </a:bodyPr>
          <a:lstStyle/>
          <a:p>
            <a:r>
              <a:rPr lang="cs-CZ" altLang="cs-CZ" dirty="0"/>
              <a:t>dalších cca. 10 důvodů</a:t>
            </a:r>
          </a:p>
          <a:p>
            <a:pPr lvl="1"/>
            <a:r>
              <a:rPr lang="cs-CZ" altLang="cs-CZ" dirty="0"/>
              <a:t>porušení ochrany duševního vlastnictví stanovená zvláštním předpisem 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probíhajícím trestním řízení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rozhodovací činnosti soudů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plnění úkolů zpravodajských služeb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přípravě, průběhu a projednávání výsledků kontrol v orgánech Nejvyššího kontrolního úřadu</a:t>
            </a:r>
          </a:p>
          <a:p>
            <a:pPr lvl="1"/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32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E9886-CAEA-475D-BDA4-0B6AF1CF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poskytnutí informací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BE2629-1247-4CA7-B78E-46B49AD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854575" cy="428696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podání žádosti</a:t>
            </a:r>
          </a:p>
          <a:p>
            <a:pPr lvl="1"/>
            <a:r>
              <a:rPr lang="cs-CZ" altLang="cs-CZ" dirty="0"/>
              <a:t>náležitosti (není anonymní)</a:t>
            </a:r>
          </a:p>
          <a:p>
            <a:pPr lvl="1"/>
            <a:r>
              <a:rPr lang="cs-CZ" altLang="cs-CZ" dirty="0"/>
              <a:t>ústně nebo písemně (např. e-mailem,...)</a:t>
            </a:r>
          </a:p>
          <a:p>
            <a:pPr lvl="1"/>
            <a:r>
              <a:rPr lang="cs-CZ" altLang="cs-CZ" dirty="0"/>
              <a:t>podáno dnem obdržení PS</a:t>
            </a:r>
          </a:p>
          <a:p>
            <a:pPr lvl="1"/>
            <a:r>
              <a:rPr lang="cs-CZ" altLang="cs-CZ" dirty="0"/>
              <a:t>do 7 dnů doplnění, žadatel na to má 30 dnů, poté odložení</a:t>
            </a:r>
          </a:p>
          <a:p>
            <a:pPr lvl="1"/>
            <a:r>
              <a:rPr lang="cs-CZ" altLang="cs-CZ" dirty="0"/>
              <a:t>pokud nespadá pod PS, pak do tří dnů oznámí žadateli a odloží</a:t>
            </a:r>
          </a:p>
          <a:p>
            <a:pPr lvl="1"/>
            <a:r>
              <a:rPr lang="cs-CZ" altLang="cs-CZ" dirty="0"/>
              <a:t>jinak do 15 dnů vyřídí</a:t>
            </a:r>
          </a:p>
          <a:p>
            <a:pPr lvl="1"/>
            <a:r>
              <a:rPr lang="cs-CZ" altLang="cs-CZ" dirty="0"/>
              <a:t>o řízení se vede záznam</a:t>
            </a:r>
          </a:p>
          <a:p>
            <a:pPr lvl="1"/>
            <a:r>
              <a:rPr lang="cs-CZ" altLang="cs-CZ" dirty="0"/>
              <a:t>lhůtu lze prodloužit až o 10 dnů v závažných případech, oznámí se žadateli</a:t>
            </a:r>
          </a:p>
        </p:txBody>
      </p:sp>
    </p:spTree>
    <p:extLst>
      <p:ext uri="{BB962C8B-B14F-4D97-AF65-F5344CB8AC3E}">
        <p14:creationId xmlns:p14="http://schemas.microsoft.com/office/powerpoint/2010/main" val="10608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3D491-28A2-40E3-8894-BAF910E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poskytnutí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41CC0-06E6-44C0-B598-230A669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rozhodnutí</a:t>
            </a:r>
          </a:p>
          <a:p>
            <a:pPr lvl="1"/>
            <a:r>
              <a:rPr lang="cs-CZ" altLang="cs-CZ" dirty="0"/>
              <a:t>náležitosti rozhodnutí</a:t>
            </a:r>
          </a:p>
          <a:p>
            <a:pPr lvl="1"/>
            <a:r>
              <a:rPr lang="cs-CZ" altLang="cs-CZ" dirty="0"/>
              <a:t>do vlastních rukou žadatele</a:t>
            </a:r>
          </a:p>
          <a:p>
            <a:pPr lvl="1"/>
            <a:r>
              <a:rPr lang="cs-CZ" altLang="cs-CZ" dirty="0"/>
              <a:t>možnost odvolat se do 15 dnů (odepření nebo nedostatečné </a:t>
            </a:r>
            <a:r>
              <a:rPr lang="cs-CZ" altLang="cs-CZ" dirty="0" err="1"/>
              <a:t>info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odvolání</a:t>
            </a:r>
          </a:p>
          <a:p>
            <a:pPr lvl="1"/>
            <a:r>
              <a:rPr lang="cs-CZ" altLang="cs-CZ" dirty="0"/>
              <a:t>do 15 dnů od doručení rozhodnutí</a:t>
            </a:r>
          </a:p>
          <a:p>
            <a:pPr lvl="1"/>
            <a:r>
              <a:rPr lang="cs-CZ" altLang="cs-CZ" dirty="0"/>
              <a:t>podává se stejnému PS</a:t>
            </a:r>
          </a:p>
          <a:p>
            <a:pPr lvl="1"/>
            <a:r>
              <a:rPr lang="cs-CZ" altLang="cs-CZ" dirty="0"/>
              <a:t>o odvolání rozhoduje nadřízený orgán</a:t>
            </a:r>
          </a:p>
          <a:p>
            <a:pPr lvl="1"/>
            <a:r>
              <a:rPr lang="cs-CZ" altLang="cs-CZ" dirty="0"/>
              <a:t>rozhodnutí do 15 dnů</a:t>
            </a:r>
          </a:p>
          <a:p>
            <a:pPr lvl="1"/>
            <a:r>
              <a:rPr lang="cs-CZ" altLang="cs-CZ" dirty="0"/>
              <a:t>nelze se dále odvolat </a:t>
            </a:r>
            <a:r>
              <a:rPr lang="cs-CZ" altLang="cs-CZ" dirty="0">
                <a:sym typeface="Wingdings" panose="05000000000000000000" pitchFamily="2" charset="2"/>
              </a:rPr>
              <a:t> soud</a:t>
            </a:r>
          </a:p>
        </p:txBody>
      </p:sp>
    </p:spTree>
    <p:extLst>
      <p:ext uri="{BB962C8B-B14F-4D97-AF65-F5344CB8AC3E}">
        <p14:creationId xmlns:p14="http://schemas.microsoft.com/office/powerpoint/2010/main" val="247607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7411A-4C08-495E-9C0D-92A1E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44D336-BC42-4377-A894-5B2BF7F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spojené s vyhledáním </a:t>
            </a:r>
            <a:r>
              <a:rPr lang="cs-CZ" altLang="cs-CZ" dirty="0" err="1"/>
              <a:t>info</a:t>
            </a:r>
            <a:r>
              <a:rPr lang="cs-CZ" altLang="cs-CZ" dirty="0"/>
              <a:t> a pořízením kopie, platba za nosič (např. vypálení dat na CD)</a:t>
            </a:r>
          </a:p>
          <a:p>
            <a:r>
              <a:rPr lang="cs-CZ" altLang="cs-CZ" dirty="0"/>
              <a:t>úhrada jde do rozpočtu PS</a:t>
            </a:r>
          </a:p>
          <a:p>
            <a:r>
              <a:rPr lang="cs-CZ" altLang="cs-CZ" dirty="0"/>
              <a:t>informace lze podmínit zaplacením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9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0E333-ECF0-43C4-B4AD-D933A0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4ACAD-71C2-4B7F-B5A6-E23181F3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1307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PS zveřejní do 1. března výroční zprávu</a:t>
            </a:r>
          </a:p>
          <a:p>
            <a:pPr lvl="1"/>
            <a:r>
              <a:rPr lang="cs-CZ" altLang="cs-CZ" sz="2400" dirty="0"/>
              <a:t>za předcházející kalendářní rok</a:t>
            </a:r>
          </a:p>
          <a:p>
            <a:pPr lvl="1"/>
            <a:r>
              <a:rPr lang="cs-CZ" altLang="cs-CZ" sz="2400" dirty="0"/>
              <a:t>popis své činnosti v oblasti poskytování </a:t>
            </a:r>
            <a:r>
              <a:rPr lang="cs-CZ" altLang="cs-CZ" sz="2400" dirty="0" err="1"/>
              <a:t>info</a:t>
            </a:r>
            <a:endParaRPr lang="cs-CZ" altLang="cs-CZ" sz="2400" dirty="0"/>
          </a:p>
          <a:p>
            <a:pPr lvl="1"/>
            <a:r>
              <a:rPr lang="cs-CZ" altLang="cs-CZ" sz="2400" dirty="0"/>
              <a:t>počet podaných žádostí o informace</a:t>
            </a:r>
          </a:p>
          <a:p>
            <a:pPr lvl="1"/>
            <a:r>
              <a:rPr lang="cs-CZ" altLang="cs-CZ" sz="2400" dirty="0"/>
              <a:t>počet podaných odvolání proti rozhodnutí</a:t>
            </a:r>
          </a:p>
          <a:p>
            <a:pPr lvl="1"/>
            <a:r>
              <a:rPr lang="cs-CZ" altLang="cs-CZ" sz="2400" dirty="0"/>
              <a:t>opis podstatných částí každého rozsudku soudu</a:t>
            </a:r>
          </a:p>
          <a:p>
            <a:pPr lvl="1"/>
            <a:r>
              <a:rPr lang="cs-CZ" altLang="cs-CZ" sz="2400" dirty="0"/>
              <a:t>výsledky řízení o sankcích za nedodržování tohoto zákona bez uvádění osobních údajů</a:t>
            </a:r>
          </a:p>
          <a:p>
            <a:pPr lvl="1"/>
            <a:r>
              <a:rPr lang="cs-CZ" altLang="cs-CZ" sz="2400" dirty="0"/>
              <a:t>další informace vztahující se k uplatňování tohoto zákona</a:t>
            </a:r>
          </a:p>
          <a:p>
            <a:pPr lvl="1"/>
            <a:r>
              <a:rPr lang="cs-CZ" altLang="cs-CZ" sz="2400" dirty="0"/>
              <a:t>kapitola s názvem "</a:t>
            </a:r>
            <a:r>
              <a:rPr lang="cs-CZ" altLang="cs-CZ" sz="2400" b="1" dirty="0">
                <a:solidFill>
                  <a:srgbClr val="008000"/>
                </a:solidFill>
              </a:rPr>
              <a:t>Poskytování informací podle zákona č. 106/1999 Sb., o svobodném přístupu k informacím</a:t>
            </a:r>
            <a:r>
              <a:rPr lang="cs-CZ" altLang="cs-CZ" sz="2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554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775B0-EDD5-4564-A431-2D39824B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zákon neřeší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A8FB5-4272-4CA3-B723-5D9D0C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postup při poskytování informací povinnými subjekty, který je upraven zvláštními předpisy </a:t>
            </a:r>
          </a:p>
          <a:p>
            <a:pPr lvl="1"/>
            <a:r>
              <a:rPr lang="cs-CZ" altLang="cs-CZ" dirty="0"/>
              <a:t>např. zákon č. 123/1998 Sb., o právu na informace o životním prostředí</a:t>
            </a:r>
          </a:p>
          <a:p>
            <a:r>
              <a:rPr lang="cs-CZ" altLang="cs-CZ" dirty="0"/>
              <a:t>soukromý sektor</a:t>
            </a:r>
          </a:p>
        </p:txBody>
      </p:sp>
    </p:spTree>
    <p:extLst>
      <p:ext uri="{BB962C8B-B14F-4D97-AF65-F5344CB8AC3E}">
        <p14:creationId xmlns:p14="http://schemas.microsoft.com/office/powerpoint/2010/main" val="31098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nihy, Police, Knihovna, ÄtenÃ­, Kultura, SvÄtlo">
            <a:extLst>
              <a:ext uri="{FF2B5EF4-FFF2-40B4-BE49-F238E27FC236}">
                <a16:creationId xmlns:a16="http://schemas.microsoft.com/office/drawing/2014/main" id="{26877721-3D3F-4DAD-94E5-6B23906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29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789D78E-2557-4EE0-817E-6CDA103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E5FB4-F423-4622-85DC-6B92B64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definuje služby</a:t>
            </a:r>
          </a:p>
          <a:p>
            <a:r>
              <a:rPr lang="cs-CZ" dirty="0">
                <a:solidFill>
                  <a:schemeClr val="tx1"/>
                </a:solidFill>
              </a:rPr>
              <a:t>druhy knihoven</a:t>
            </a:r>
          </a:p>
          <a:p>
            <a:r>
              <a:rPr lang="cs-CZ" dirty="0">
                <a:solidFill>
                  <a:schemeClr val="tx1"/>
                </a:solidFill>
              </a:rPr>
              <a:t>evidence knihoven</a:t>
            </a:r>
          </a:p>
          <a:p>
            <a:r>
              <a:rPr lang="cs-CZ" dirty="0">
                <a:solidFill>
                  <a:schemeClr val="tx1"/>
                </a:solidFill>
              </a:rPr>
              <a:t>správa fondu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5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F84D648-A245-4250-BE15-A27062B3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257/2001 Sb.</a:t>
            </a:r>
            <a:endParaRPr lang="cs-CZ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25BC05B-664B-400C-84B6-425A48BC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" b="22116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7CEEC-D678-4396-A29A-D3AF887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altLang="cs-CZ" sz="3000" dirty="0"/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Zákon ze dne 29. června 2001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o knihovnách a podmínkách 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provozování veřejných knihovnických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a informačních služeb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(</a:t>
            </a:r>
            <a:r>
              <a:rPr lang="cs-CZ" altLang="cs-CZ" sz="3000" dirty="0">
                <a:hlinkClick r:id="rId3"/>
              </a:rPr>
              <a:t>knihovní zákon</a:t>
            </a:r>
            <a:r>
              <a:rPr lang="cs-CZ" altLang="cs-CZ" sz="3000" dirty="0"/>
              <a:t>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182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D11C1-BC76-4DC3-839E-A88D2318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65902-54DC-4E75-9FE6-4EEDFD6C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660611" cy="449940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platný od 1.1.2002</a:t>
            </a:r>
          </a:p>
          <a:p>
            <a:r>
              <a:rPr lang="cs-CZ" altLang="cs-CZ" dirty="0"/>
              <a:t>novelizace 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2"/>
              </a:rPr>
              <a:t>1/2005</a:t>
            </a:r>
            <a:r>
              <a:rPr lang="cs-CZ" altLang="cs-CZ" sz="3200" dirty="0"/>
              <a:t> - </a:t>
            </a:r>
            <a:r>
              <a:rPr lang="cs-CZ" altLang="cs-CZ" sz="2400" dirty="0"/>
              <a:t>změna zákona o rozpočtovém určení daní a některých dalších zákonů, čl. VI (úprava KZ)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11 – plnění, koordinace a financování regionálních funkcí na kraje, platnost od 3.1.2005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3"/>
              </a:rPr>
              <a:t>341/2006</a:t>
            </a:r>
            <a:r>
              <a:rPr lang="cs-CZ" altLang="cs-CZ" sz="3200" dirty="0"/>
              <a:t> – změna knihovního zákona</a:t>
            </a:r>
          </a:p>
          <a:p>
            <a:pPr lvl="2"/>
            <a:r>
              <a:rPr lang="en-US" altLang="cs-CZ" sz="2400" dirty="0"/>
              <a:t>§3,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3 </a:t>
            </a:r>
            <a:r>
              <a:rPr lang="en-US" altLang="cs-CZ" sz="2400" dirty="0"/>
              <a:t>– </a:t>
            </a:r>
            <a:r>
              <a:rPr lang="cs-CZ" altLang="cs-CZ" sz="2400" dirty="0"/>
              <a:t>zrušen (VKIS poskytovány ode dne zápisu knihovny do evidence MK ČR)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24 - prodloužení lhůty povinnosti připojení k internetu do 31.12.2007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4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1 a 3 - formální úpravy</a:t>
            </a:r>
          </a:p>
          <a:p>
            <a:pPr lvl="2"/>
            <a:r>
              <a:rPr lang="cs-CZ" altLang="cs-CZ" sz="2400" dirty="0"/>
              <a:t>platnost od 24.5.2006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3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1E06C-3988-4210-8E05-9D452E0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Právo na informace</a:t>
            </a:r>
          </a:p>
        </p:txBody>
      </p:sp>
      <p:pic>
        <p:nvPicPr>
          <p:cNvPr id="2053" name="Picture 2" descr="Silueta, Hlava, RegÃ¡l, VÄdÄt, Informace, ShromaÅ¾ÄovÃ¡ny">
            <a:extLst>
              <a:ext uri="{FF2B5EF4-FFF2-40B4-BE49-F238E27FC236}">
                <a16:creationId xmlns:a16="http://schemas.microsoft.com/office/drawing/2014/main" id="{63838D2E-3682-4802-9A75-C28771961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09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C4F42-A9AD-440B-80D2-18A4DD8F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91C30-1FD6-46F4-BFA9-D6E2CFCA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základní pojmy</a:t>
            </a:r>
          </a:p>
          <a:p>
            <a:r>
              <a:rPr lang="cs-CZ" altLang="cs-CZ" dirty="0"/>
              <a:t>systém knihoven</a:t>
            </a:r>
          </a:p>
          <a:p>
            <a:pPr lvl="1"/>
            <a:r>
              <a:rPr lang="cs-CZ" altLang="cs-CZ" dirty="0"/>
              <a:t>druhy, funkce, role</a:t>
            </a:r>
          </a:p>
          <a:p>
            <a:r>
              <a:rPr lang="cs-CZ" altLang="cs-CZ" dirty="0"/>
              <a:t>veřejné knihovnické a informační služby (VKIS)</a:t>
            </a:r>
          </a:p>
          <a:p>
            <a:r>
              <a:rPr lang="cs-CZ" altLang="cs-CZ" dirty="0"/>
              <a:t>knihovní fond</a:t>
            </a:r>
          </a:p>
          <a:p>
            <a:pPr lvl="1"/>
            <a:r>
              <a:rPr lang="cs-CZ" altLang="cs-CZ" dirty="0"/>
              <a:t>evidence, ochrana</a:t>
            </a:r>
          </a:p>
          <a:p>
            <a:r>
              <a:rPr lang="cs-CZ" altLang="cs-CZ" dirty="0"/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373828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35F9B-EEDC-4B77-8C09-C88DD5A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1 - Předmět úpravy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FE97C-77EA-4467-B43C-66C61F5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zákon upravuje</a:t>
            </a:r>
          </a:p>
          <a:p>
            <a:pPr lvl="1"/>
            <a:r>
              <a:rPr lang="cs-CZ" altLang="cs-CZ" dirty="0"/>
              <a:t>systém knihoven poskytujících VKIS</a:t>
            </a:r>
          </a:p>
          <a:p>
            <a:pPr lvl="1"/>
            <a:r>
              <a:rPr lang="cs-CZ" altLang="cs-CZ" dirty="0"/>
              <a:t>podmínky jejich provozování</a:t>
            </a:r>
          </a:p>
          <a:p>
            <a:r>
              <a:rPr lang="cs-CZ" altLang="cs-CZ" dirty="0"/>
              <a:t>ne pro knihovny provozované na základě živnostenského oprávnění</a:t>
            </a:r>
          </a:p>
        </p:txBody>
      </p:sp>
    </p:spTree>
    <p:extLst>
      <p:ext uri="{BB962C8B-B14F-4D97-AF65-F5344CB8AC3E}">
        <p14:creationId xmlns:p14="http://schemas.microsoft.com/office/powerpoint/2010/main" val="642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D600-C6AB-46EC-A23F-8651355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16B944-7C75-4650-AB34-3EFC1CFA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altLang="cs-CZ" dirty="0"/>
              <a:t>knihovna = zařízení</a:t>
            </a:r>
          </a:p>
          <a:p>
            <a:pPr marL="1166813" lvl="1" indent="-457200"/>
            <a:r>
              <a:rPr lang="cs-CZ" altLang="cs-CZ" dirty="0"/>
              <a:t>poskytuje VKIS definované KZ</a:t>
            </a:r>
          </a:p>
          <a:p>
            <a:pPr marL="1166813" lvl="1" indent="-457200"/>
            <a:r>
              <a:rPr lang="cs-CZ" altLang="cs-CZ" dirty="0"/>
              <a:t>zajišťuje rovný přístup všem bez rozdílu </a:t>
            </a:r>
          </a:p>
          <a:p>
            <a:pPr marL="1166813" lvl="1" indent="-457200"/>
            <a:r>
              <a:rPr lang="cs-CZ" altLang="cs-CZ" dirty="0"/>
              <a:t>je zapsáno v evidenci knihoven</a:t>
            </a:r>
          </a:p>
          <a:p>
            <a:pPr marL="571500" indent="-571500"/>
            <a:r>
              <a:rPr lang="cs-CZ" altLang="cs-CZ" dirty="0"/>
              <a:t>knihovní dokument = informační pramen evidovaný jako samostatná jednotka fondu knihovny</a:t>
            </a:r>
          </a:p>
          <a:p>
            <a:pPr marL="571500" indent="-571500"/>
            <a:r>
              <a:rPr lang="cs-CZ" altLang="cs-CZ" dirty="0"/>
              <a:t>provozovatel knihovny</a:t>
            </a:r>
          </a:p>
          <a:p>
            <a:pPr marL="1166813" lvl="1" indent="-457200"/>
            <a:r>
              <a:rPr lang="cs-CZ" altLang="cs-CZ" dirty="0"/>
              <a:t>fyzická nebo právnická osoba</a:t>
            </a:r>
          </a:p>
          <a:p>
            <a:pPr marL="1166813" lvl="1" indent="-457200"/>
            <a:r>
              <a:rPr lang="cs-CZ" altLang="cs-CZ" dirty="0"/>
              <a:t>poskytuje VKIS svým jménem</a:t>
            </a:r>
          </a:p>
        </p:txBody>
      </p:sp>
    </p:spTree>
    <p:extLst>
      <p:ext uri="{BB962C8B-B14F-4D97-AF65-F5344CB8AC3E}">
        <p14:creationId xmlns:p14="http://schemas.microsoft.com/office/powerpoint/2010/main" val="158159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91F87-3369-4709-80A8-01BD1A5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D9063C-EEEF-490A-B03D-2B4837A9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knihovní fond</a:t>
            </a:r>
          </a:p>
          <a:p>
            <a:pPr lvl="1"/>
            <a:r>
              <a:rPr lang="cs-CZ" altLang="cs-CZ" sz="2000" dirty="0"/>
              <a:t>soubor knihovních dokumentů</a:t>
            </a:r>
          </a:p>
          <a:p>
            <a:pPr lvl="1"/>
            <a:r>
              <a:rPr lang="cs-CZ" altLang="cs-CZ" sz="2000" dirty="0"/>
              <a:t>organizovaný, soustavně doplňovaný, zpracovávaný, ochraňovaný a uchovávaný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historický fond</a:t>
            </a:r>
          </a:p>
          <a:p>
            <a:pPr lvl="1"/>
            <a:r>
              <a:rPr lang="cs-CZ" altLang="cs-CZ" sz="2000" dirty="0"/>
              <a:t>knihovní fond s dokumenty do roku 1860</a:t>
            </a:r>
          </a:p>
          <a:p>
            <a:pPr lvl="1"/>
            <a:r>
              <a:rPr lang="cs-CZ" altLang="cs-CZ" sz="2000" dirty="0"/>
              <a:t>nebo jedinečná historická hodnota ve svém oboru</a:t>
            </a:r>
          </a:p>
          <a:p>
            <a:pPr lvl="1"/>
            <a:r>
              <a:rPr lang="cs-CZ" altLang="cs-CZ" sz="2000" dirty="0"/>
              <a:t>nebo jiná zvláštní historickou a kulturní hodnotu</a:t>
            </a:r>
          </a:p>
          <a:p>
            <a:pPr lvl="1"/>
            <a:r>
              <a:rPr lang="cs-CZ" altLang="cs-CZ" sz="2000" dirty="0"/>
              <a:t>nutno vymezit ve statutu knihovny nebo v jiném právním předpisu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konzervační fond</a:t>
            </a:r>
          </a:p>
          <a:p>
            <a:pPr lvl="1"/>
            <a:r>
              <a:rPr lang="cs-CZ" altLang="cs-CZ" sz="2000" dirty="0"/>
              <a:t>knihovní fond doplňovaný z povinného výtisku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specializovaný fond</a:t>
            </a:r>
          </a:p>
          <a:p>
            <a:pPr lvl="1"/>
            <a:r>
              <a:rPr lang="cs-CZ" altLang="cs-CZ" sz="2000" dirty="0"/>
              <a:t>knihovní fond zpravidla oborového zaměření</a:t>
            </a:r>
          </a:p>
        </p:txBody>
      </p:sp>
    </p:spTree>
    <p:extLst>
      <p:ext uri="{BB962C8B-B14F-4D97-AF65-F5344CB8AC3E}">
        <p14:creationId xmlns:p14="http://schemas.microsoft.com/office/powerpoint/2010/main" val="3637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3E4BC-5C63-4A42-9CA2-3BF523E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28D220-0D83-4940-B9DD-A10C718F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4"/>
            <a:ext cx="10531302" cy="46145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meziknihovní služby</a:t>
            </a:r>
          </a:p>
          <a:p>
            <a:pPr lvl="1"/>
            <a:r>
              <a:rPr lang="cs-CZ" altLang="cs-CZ" sz="2400" dirty="0"/>
              <a:t>soubor výpůjčních, informačních a reprografických služeb</a:t>
            </a:r>
          </a:p>
          <a:p>
            <a:pPr lvl="1"/>
            <a:r>
              <a:rPr lang="cs-CZ" altLang="cs-CZ" sz="2400" dirty="0"/>
              <a:t>uskutečňují knihovny mezi sebou</a:t>
            </a:r>
          </a:p>
          <a:p>
            <a:pPr lvl="1"/>
            <a:r>
              <a:rPr lang="cs-CZ" altLang="cs-CZ" sz="2400" dirty="0"/>
              <a:t>cílem zpřístupnit svým uživatelům knihovní dokumenty bez ohledu na místo jejich uložení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regionální funkce</a:t>
            </a:r>
          </a:p>
          <a:p>
            <a:pPr lvl="1"/>
            <a:r>
              <a:rPr lang="cs-CZ" altLang="cs-CZ" sz="2400" dirty="0"/>
              <a:t>poskytuje krajská knihovna a další jí pověřené knihovny</a:t>
            </a:r>
          </a:p>
          <a:p>
            <a:pPr lvl="1"/>
            <a:r>
              <a:rPr lang="cs-CZ" altLang="cs-CZ" sz="2400" dirty="0"/>
              <a:t>poradenské, vzdělávací a koordinační služby pro jiné knihovny</a:t>
            </a:r>
          </a:p>
          <a:p>
            <a:pPr lvl="1"/>
            <a:r>
              <a:rPr lang="cs-CZ" altLang="cs-CZ" sz="2400" dirty="0"/>
              <a:t>budování výměnných fondů</a:t>
            </a:r>
          </a:p>
          <a:p>
            <a:pPr lvl="1"/>
            <a:r>
              <a:rPr lang="cs-CZ" altLang="cs-CZ" sz="2400" dirty="0"/>
              <a:t>půjčování výměnných souborů knihovních dokumentů</a:t>
            </a:r>
          </a:p>
          <a:p>
            <a:pPr lvl="1"/>
            <a:r>
              <a:rPr lang="cs-CZ" altLang="cs-CZ" sz="2400" dirty="0"/>
              <a:t>+ další činnosti napomáhající rozvoji knihoven a VKIS</a:t>
            </a:r>
          </a:p>
        </p:txBody>
      </p:sp>
    </p:spTree>
    <p:extLst>
      <p:ext uri="{BB962C8B-B14F-4D97-AF65-F5344CB8AC3E}">
        <p14:creationId xmlns:p14="http://schemas.microsoft.com/office/powerpoint/2010/main" val="199493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D8300-3DD6-40A2-BC31-4A87506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pic>
        <p:nvPicPr>
          <p:cNvPr id="5126" name="Picture 6" descr="VÃ½sledek obrÃ¡zku pro mzk">
            <a:extLst>
              <a:ext uri="{FF2B5EF4-FFF2-40B4-BE49-F238E27FC236}">
                <a16:creationId xmlns:a16="http://schemas.microsoft.com/office/drawing/2014/main" id="{3967DDDC-3A17-49A3-95C8-40034F06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r="30698" b="1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nÃ¡rodnÃ­ knihovna">
            <a:extLst>
              <a:ext uri="{FF2B5EF4-FFF2-40B4-BE49-F238E27FC236}">
                <a16:creationId xmlns:a16="http://schemas.microsoft.com/office/drawing/2014/main" id="{9099522E-E544-44A7-8E98-DA15F988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14558" b="-1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Ã½sledek obrÃ¡zku pro knihovna a tiskÃ¡rna k.e.macana">
            <a:extLst>
              <a:ext uri="{FF2B5EF4-FFF2-40B4-BE49-F238E27FC236}">
                <a16:creationId xmlns:a16="http://schemas.microsoft.com/office/drawing/2014/main" id="{A08C2FB4-41CD-489F-8441-DA4C3445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3" b="5575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355A8-5B8B-4C27-89E1-056E50B7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zřízené MK ČR </a:t>
            </a:r>
            <a:r>
              <a:rPr lang="cs-CZ" altLang="cs-CZ"/>
              <a:t>(hlavní knihovny)</a:t>
            </a:r>
          </a:p>
          <a:p>
            <a:pPr marL="1166813" lvl="1" indent="-457200"/>
            <a:r>
              <a:rPr lang="cs-CZ" altLang="cs-CZ" dirty="0"/>
              <a:t>Národní knihovna ČR</a:t>
            </a:r>
          </a:p>
          <a:p>
            <a:pPr marL="1166813" lvl="1" indent="-457200"/>
            <a:r>
              <a:rPr lang="cs-CZ" altLang="cs-CZ" dirty="0"/>
              <a:t>Knihovna a tiskárna pro nevidomé K. E. </a:t>
            </a:r>
            <a:r>
              <a:rPr lang="cs-CZ" altLang="cs-CZ" dirty="0" err="1"/>
              <a:t>Macana</a:t>
            </a:r>
            <a:endParaRPr lang="cs-CZ" altLang="cs-CZ" dirty="0"/>
          </a:p>
          <a:p>
            <a:pPr marL="1166813" lvl="1" indent="-457200"/>
            <a:r>
              <a:rPr lang="cs-CZ" altLang="cs-CZ" dirty="0"/>
              <a:t>Moravská zemská knihovna v Brně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2C3F3E-0128-4BE7-8134-E82875F8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krajské knihovny</a:t>
            </a:r>
          </a:p>
        </p:txBody>
      </p:sp>
      <p:pic>
        <p:nvPicPr>
          <p:cNvPr id="6146" name="Picture 2" descr="VÃ½sledek obrÃ¡zku pro kvk liberec">
            <a:extLst>
              <a:ext uri="{FF2B5EF4-FFF2-40B4-BE49-F238E27FC236}">
                <a16:creationId xmlns:a16="http://schemas.microsoft.com/office/drawing/2014/main" id="{9DEE1974-3AC1-44B7-AC9A-76F0F8872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-2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5C938-3B5C-4EEF-8CE4-14083C38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sz="2800" dirty="0"/>
              <a:t>zřizují kraje</a:t>
            </a:r>
          </a:p>
          <a:p>
            <a:pPr marL="1166813" lvl="1" indent="-457200"/>
            <a:r>
              <a:rPr lang="cs-CZ" altLang="cs-CZ" sz="2400" dirty="0"/>
              <a:t>Moravskoslezská vědecká knihovna</a:t>
            </a:r>
          </a:p>
          <a:p>
            <a:pPr marL="1166813" lvl="1" indent="-457200"/>
            <a:r>
              <a:rPr lang="cs-CZ" altLang="cs-CZ" sz="2400" dirty="0"/>
              <a:t>Krajská vědecká knihovna v Liberci  </a:t>
            </a:r>
          </a:p>
          <a:p>
            <a:pPr marL="1166813" lvl="1" indent="-457200"/>
            <a:r>
              <a:rPr lang="cs-CZ" altLang="cs-CZ" sz="2400" dirty="0"/>
              <a:t>Krajská knihovna </a:t>
            </a:r>
            <a:r>
              <a:rPr lang="cs-CZ" altLang="cs-CZ" sz="2400" dirty="0" err="1"/>
              <a:t>F.Bartoše</a:t>
            </a:r>
            <a:r>
              <a:rPr lang="cs-CZ" altLang="cs-CZ" sz="2400" dirty="0"/>
              <a:t> ve Zlíně</a:t>
            </a:r>
          </a:p>
          <a:p>
            <a:pPr marL="1166813" lvl="1" indent="-457200"/>
            <a:r>
              <a:rPr lang="cs-CZ" altLang="cs-CZ" sz="2400" dirty="0"/>
              <a:t>Vědecká knihovna v Olomouci</a:t>
            </a:r>
          </a:p>
          <a:p>
            <a:pPr marL="1166813" lvl="1" indent="-457200"/>
            <a:r>
              <a:rPr lang="cs-CZ" altLang="cs-CZ" sz="2400" dirty="0"/>
              <a:t>Studijní a věd. knihovna Plzeňského kraje</a:t>
            </a:r>
          </a:p>
          <a:p>
            <a:pPr marL="1166813" lvl="1" indent="-457200"/>
            <a:r>
              <a:rPr lang="cs-CZ" altLang="cs-CZ" sz="2400" dirty="0"/>
              <a:t>Studijní a vědecká knihovna v Hr. Králové</a:t>
            </a:r>
          </a:p>
          <a:p>
            <a:pPr marL="1166813" lvl="1" indent="-457200"/>
            <a:r>
              <a:rPr lang="cs-CZ" altLang="cs-CZ" sz="2400" dirty="0"/>
              <a:t>a další (seznam na </a:t>
            </a:r>
            <a:r>
              <a:rPr lang="cs-CZ" altLang="cs-CZ" sz="2400" dirty="0">
                <a:hlinkClick r:id="rId3"/>
              </a:rPr>
              <a:t>Knihovny.net</a:t>
            </a:r>
            <a:r>
              <a:rPr lang="cs-CZ" alt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819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77351-7990-4308-9A58-177C856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knihovny</a:t>
            </a:r>
          </a:p>
        </p:txBody>
      </p:sp>
      <p:pic>
        <p:nvPicPr>
          <p:cNvPr id="7170" name="Picture 2" descr="VÃ½sledek obrÃ¡zku pro knihovna kromÄÅÃ­Å¾ska">
            <a:extLst>
              <a:ext uri="{FF2B5EF4-FFF2-40B4-BE49-F238E27FC236}">
                <a16:creationId xmlns:a16="http://schemas.microsoft.com/office/drawing/2014/main" id="{202ABA7F-CAC7-406D-AA0D-94A837DF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3582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A44205-F70A-459F-9037-5CF39F9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 </a:t>
            </a:r>
            <a:r>
              <a:rPr lang="cs-CZ" altLang="cs-CZ"/>
              <a:t>zřizují obce</a:t>
            </a:r>
          </a:p>
          <a:p>
            <a:pPr lvl="1"/>
            <a:r>
              <a:rPr lang="cs-CZ" altLang="cs-CZ">
                <a:hlinkClick r:id="rId3"/>
              </a:rPr>
              <a:t>Knihovna Jiřího Mahena v Brně</a:t>
            </a:r>
            <a:endParaRPr lang="cs-CZ" altLang="cs-CZ"/>
          </a:p>
          <a:p>
            <a:pPr lvl="1"/>
            <a:r>
              <a:rPr lang="cs-CZ" altLang="cs-CZ">
                <a:hlinkClick r:id="rId4"/>
              </a:rPr>
              <a:t>Knihovna Kroměřížska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hlinkClick r:id="rId5"/>
              </a:rPr>
              <a:t>Městská knihovna Antonína Marka Turnov</a:t>
            </a:r>
            <a:r>
              <a:rPr lang="cs-CZ" altLang="cs-CZ" dirty="0"/>
              <a:t> </a:t>
            </a:r>
            <a:endParaRPr lang="cs-CZ" altLang="cs-CZ"/>
          </a:p>
          <a:p>
            <a:pPr lvl="1"/>
            <a:r>
              <a:rPr lang="cs-CZ" altLang="cs-CZ">
                <a:hlinkClick r:id="rId6"/>
              </a:rPr>
              <a:t>Obecní knihovna Bařice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a další  (seznam na </a:t>
            </a:r>
            <a:r>
              <a:rPr lang="cs-CZ" altLang="cs-CZ">
                <a:hlinkClick r:id="rId7"/>
              </a:rPr>
              <a:t>Knihovny.net</a:t>
            </a:r>
            <a:r>
              <a:rPr lang="cs-CZ" altLang="cs-CZ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0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53592-64BF-4DBD-9D27-885D7A2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specializované knihovny</a:t>
            </a:r>
          </a:p>
        </p:txBody>
      </p:sp>
      <p:pic>
        <p:nvPicPr>
          <p:cNvPr id="8196" name="Picture 4" descr="VÃ½sledek obrÃ¡zku pro akademickÃ© knihovny">
            <a:extLst>
              <a:ext uri="{FF2B5EF4-FFF2-40B4-BE49-F238E27FC236}">
                <a16:creationId xmlns:a16="http://schemas.microsoft.com/office/drawing/2014/main" id="{476A36A5-4A10-4C27-AADC-24D6B27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" y="581098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E891613A-B4F0-4719-908B-43622AD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3218101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F7B6C-AE38-42FA-B7C0-26E8ECC0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altLang="cs-CZ"/>
              <a:t>oborově zaměřené</a:t>
            </a:r>
          </a:p>
          <a:p>
            <a:r>
              <a:rPr lang="cs-CZ" altLang="cs-CZ"/>
              <a:t>vysokoškolské knihovny</a:t>
            </a:r>
          </a:p>
          <a:p>
            <a:r>
              <a:rPr lang="cs-CZ" altLang="cs-CZ"/>
              <a:t>školní knihovny</a:t>
            </a:r>
          </a:p>
          <a:p>
            <a:r>
              <a:rPr lang="cs-CZ" altLang="cs-CZ"/>
              <a:t>knihovny muzeí a galerií</a:t>
            </a:r>
          </a:p>
          <a:p>
            <a:r>
              <a:rPr lang="cs-CZ" altLang="cs-CZ"/>
              <a:t>zámecké knihovny</a:t>
            </a:r>
          </a:p>
          <a:p>
            <a:r>
              <a:rPr lang="cs-CZ" altLang="cs-CZ"/>
              <a:t>ostatní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4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508E-2F28-4CA5-B0E8-72741F1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ADB85-405D-40BD-B0EE-B6E07DBD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knihovny mohou mít i jiného zřizovatele než MK, kraj a obec</a:t>
            </a:r>
          </a:p>
          <a:p>
            <a:r>
              <a:rPr lang="cs-CZ" altLang="cs-CZ" dirty="0"/>
              <a:t>platí pro základní a specializované</a:t>
            </a:r>
          </a:p>
          <a:p>
            <a:r>
              <a:rPr lang="cs-CZ" altLang="cs-CZ" dirty="0"/>
              <a:t>např. spolkové knihovny</a:t>
            </a:r>
          </a:p>
        </p:txBody>
      </p:sp>
    </p:spTree>
    <p:extLst>
      <p:ext uri="{BB962C8B-B14F-4D97-AF65-F5344CB8AC3E}">
        <p14:creationId xmlns:p14="http://schemas.microsoft.com/office/powerpoint/2010/main" val="574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051F3-E17B-4FB6-96F4-A5A7D7C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Listina základních práv a svobod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97F23D-506D-480A-AF43-54C77728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3839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oddíl 2, Politická práva,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(1) Svoboda projevu a </a:t>
            </a:r>
            <a:r>
              <a:rPr lang="cs-CZ" altLang="cs-CZ" b="1" dirty="0">
                <a:solidFill>
                  <a:schemeClr val="tx1"/>
                </a:solidFill>
              </a:rPr>
              <a:t>právo na informace</a:t>
            </a:r>
            <a:r>
              <a:rPr lang="cs-CZ" altLang="cs-CZ" dirty="0">
                <a:solidFill>
                  <a:schemeClr val="tx1"/>
                </a:solidFill>
              </a:rPr>
              <a:t> jsou zaručeny.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(2) Každý má právo vyjadřovat své názory slovem, písmem, tiskem, obrazem nebo jiným způsobem, jakož i svobodně </a:t>
            </a:r>
            <a:r>
              <a:rPr lang="cs-CZ" altLang="cs-CZ" b="1" dirty="0">
                <a:solidFill>
                  <a:schemeClr val="tx1"/>
                </a:solidFill>
              </a:rPr>
              <a:t>vyhledávat, přijímat a rozšiřovat ideje a informace</a:t>
            </a:r>
            <a:r>
              <a:rPr lang="cs-CZ" altLang="cs-CZ" dirty="0">
                <a:solidFill>
                  <a:schemeClr val="tx1"/>
                </a:solidFill>
              </a:rPr>
              <a:t> bez ohledu na hranice státu.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(5) Státní orgány a orgány územní samosprávy jsou povinny přiměřeným způsobem </a:t>
            </a:r>
            <a:r>
              <a:rPr lang="cs-CZ" altLang="cs-CZ" b="1" dirty="0">
                <a:solidFill>
                  <a:schemeClr val="tx1"/>
                </a:solidFill>
              </a:rPr>
              <a:t>poskytovat informace o své činnosti</a:t>
            </a:r>
            <a:r>
              <a:rPr lang="cs-CZ" altLang="cs-CZ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464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747D4-D2FE-41D5-A122-C6C9680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9 - </a:t>
            </a:r>
            <a:r>
              <a:rPr lang="en-US" altLang="cs-CZ" dirty="0"/>
              <a:t>§</a:t>
            </a:r>
            <a:r>
              <a:rPr lang="cs-CZ" altLang="cs-CZ" dirty="0"/>
              <a:t>13 - Druhy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8BC5E-7E9D-44D9-AAEF-B1558FCC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definuje hlavní role a funkce knihoven v systému</a:t>
            </a:r>
          </a:p>
          <a:p>
            <a:pPr lvl="1"/>
            <a:r>
              <a:rPr lang="cs-CZ" altLang="cs-CZ" dirty="0"/>
              <a:t>např. co zajišťuje NKP</a:t>
            </a:r>
          </a:p>
        </p:txBody>
      </p:sp>
    </p:spTree>
    <p:extLst>
      <p:ext uri="{BB962C8B-B14F-4D97-AF65-F5344CB8AC3E}">
        <p14:creationId xmlns:p14="http://schemas.microsoft.com/office/powerpoint/2010/main" val="70514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521F9-90DA-48F5-AAE4-73EE908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14D6A5-8B39-470D-943B-639A29F2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evidenci vede MK ČR</a:t>
            </a:r>
          </a:p>
          <a:p>
            <a:r>
              <a:rPr lang="cs-CZ" altLang="cs-CZ" dirty="0"/>
              <a:t>návrh na zápis podává provozovatel</a:t>
            </a:r>
          </a:p>
          <a:p>
            <a:r>
              <a:rPr lang="cs-CZ" altLang="cs-CZ" dirty="0"/>
              <a:t>neúplný návrh se vrací k doplnění</a:t>
            </a:r>
          </a:p>
          <a:p>
            <a:pPr lvl="1"/>
            <a:r>
              <a:rPr lang="cs-CZ" altLang="cs-CZ" dirty="0"/>
              <a:t>lhůta 15 dnů</a:t>
            </a:r>
          </a:p>
          <a:p>
            <a:pPr lvl="1"/>
            <a:r>
              <a:rPr lang="cs-CZ" altLang="cs-CZ" dirty="0"/>
              <a:t>pak odložen</a:t>
            </a:r>
          </a:p>
          <a:p>
            <a:r>
              <a:rPr lang="cs-CZ" altLang="cs-CZ" dirty="0"/>
              <a:t>pokud zařízení nesplní podmínky KZ</a:t>
            </a:r>
          </a:p>
          <a:p>
            <a:pPr lvl="1"/>
            <a:r>
              <a:rPr lang="cs-CZ" altLang="cs-CZ" dirty="0"/>
              <a:t>zamítnutí návrhu</a:t>
            </a:r>
          </a:p>
          <a:p>
            <a:r>
              <a:rPr lang="cs-CZ" altLang="cs-CZ" dirty="0"/>
              <a:t>osvědčení od MK ČR</a:t>
            </a:r>
          </a:p>
          <a:p>
            <a:pPr lvl="1"/>
            <a:r>
              <a:rPr lang="cs-CZ" altLang="cs-CZ" dirty="0"/>
              <a:t>do 15 dnů od doručení úplného návrhu</a:t>
            </a:r>
          </a:p>
        </p:txBody>
      </p:sp>
    </p:spTree>
    <p:extLst>
      <p:ext uri="{BB962C8B-B14F-4D97-AF65-F5344CB8AC3E}">
        <p14:creationId xmlns:p14="http://schemas.microsoft.com/office/powerpoint/2010/main" val="2356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040E1-D5AF-4419-8A08-248C4EA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návrhu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A30BDD-74FE-44F1-8DAB-F3D92A43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16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návrh obsahuje:</a:t>
            </a:r>
          </a:p>
          <a:p>
            <a:pPr lvl="1"/>
            <a:r>
              <a:rPr lang="cs-CZ" altLang="cs-CZ" dirty="0"/>
              <a:t>identifikaci provozovatele</a:t>
            </a:r>
          </a:p>
          <a:p>
            <a:pPr lvl="2"/>
            <a:r>
              <a:rPr lang="cs-CZ" altLang="cs-CZ" dirty="0"/>
              <a:t>fyzická osoba (jméno, příjmení, datum narození, IČ, trvalý pobyt)</a:t>
            </a:r>
          </a:p>
          <a:p>
            <a:pPr lvl="2"/>
            <a:r>
              <a:rPr lang="cs-CZ" altLang="cs-CZ" dirty="0"/>
              <a:t>právnická osoba (název společnosti, IČ, sídlo, předmět činnosti)</a:t>
            </a:r>
          </a:p>
          <a:p>
            <a:pPr lvl="1"/>
            <a:r>
              <a:rPr lang="cs-CZ" altLang="cs-CZ" dirty="0"/>
              <a:t>kontaktní údaje</a:t>
            </a:r>
            <a:r>
              <a:rPr lang="cs-CZ" altLang="cs-CZ" sz="2000" dirty="0"/>
              <a:t> – sídlo knihovny</a:t>
            </a:r>
          </a:p>
          <a:p>
            <a:pPr lvl="1"/>
            <a:r>
              <a:rPr lang="cs-CZ" altLang="cs-CZ" dirty="0"/>
              <a:t>název knihovny</a:t>
            </a:r>
          </a:p>
          <a:p>
            <a:pPr lvl="1"/>
            <a:r>
              <a:rPr lang="cs-CZ" altLang="cs-CZ" dirty="0"/>
              <a:t>druh knihovny</a:t>
            </a:r>
          </a:p>
          <a:p>
            <a:pPr lvl="1"/>
            <a:r>
              <a:rPr lang="cs-CZ" altLang="cs-CZ" dirty="0"/>
              <a:t>specializaci knihovny</a:t>
            </a:r>
          </a:p>
          <a:p>
            <a:pPr lvl="1"/>
            <a:r>
              <a:rPr lang="cs-CZ" altLang="cs-CZ" dirty="0"/>
              <a:t>knihovní řád</a:t>
            </a:r>
          </a:p>
          <a:p>
            <a:pPr lvl="1"/>
            <a:r>
              <a:rPr lang="cs-CZ" altLang="cs-CZ" dirty="0"/>
              <a:t>zřizovací listinu</a:t>
            </a:r>
            <a:r>
              <a:rPr lang="cs-CZ" altLang="cs-CZ" sz="1600" dirty="0"/>
              <a:t> nebo statut (jen příspěvkové organizace)</a:t>
            </a:r>
          </a:p>
          <a:p>
            <a:pPr lvl="1"/>
            <a:r>
              <a:rPr lang="cs-CZ" altLang="cs-CZ" dirty="0"/>
              <a:t>výpis z veřejného seznamu </a:t>
            </a:r>
            <a:r>
              <a:rPr lang="cs-CZ" altLang="cs-CZ" sz="1600" dirty="0"/>
              <a:t>(jen právnické osoby zapsané na veřejném seznamu)</a:t>
            </a:r>
          </a:p>
        </p:txBody>
      </p:sp>
    </p:spTree>
    <p:extLst>
      <p:ext uri="{BB962C8B-B14F-4D97-AF65-F5344CB8AC3E}">
        <p14:creationId xmlns:p14="http://schemas.microsoft.com/office/powerpoint/2010/main" val="33583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DB91-5E77-4B60-ACCF-B968325E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0C4B13-F182-4BCD-88DF-F8F92095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748"/>
          </a:xfrm>
        </p:spPr>
        <p:txBody>
          <a:bodyPr>
            <a:normAutofit/>
          </a:bodyPr>
          <a:lstStyle/>
          <a:p>
            <a:r>
              <a:rPr lang="cs-CZ" altLang="cs-CZ" dirty="0"/>
              <a:t>změny v evidenci</a:t>
            </a:r>
          </a:p>
          <a:p>
            <a:pPr lvl="1"/>
            <a:r>
              <a:rPr lang="cs-CZ" altLang="cs-CZ" dirty="0"/>
              <a:t>do 30 dnů od změny</a:t>
            </a:r>
          </a:p>
          <a:p>
            <a:pPr lvl="1"/>
            <a:r>
              <a:rPr lang="cs-CZ" altLang="cs-CZ" dirty="0"/>
              <a:t>MK ČR provede změnu v evidenci a vydá knihovně osvědčení</a:t>
            </a:r>
          </a:p>
          <a:p>
            <a:pPr lvl="1"/>
            <a:r>
              <a:rPr lang="cs-CZ" altLang="cs-CZ" dirty="0"/>
              <a:t>to vše do 30 dnů od doručení oznámení</a:t>
            </a:r>
          </a:p>
          <a:p>
            <a:r>
              <a:rPr lang="cs-CZ" altLang="cs-CZ" dirty="0"/>
              <a:t>vyškrtnutí z evidence</a:t>
            </a:r>
          </a:p>
          <a:p>
            <a:pPr lvl="1"/>
            <a:r>
              <a:rPr lang="cs-CZ" altLang="cs-CZ" dirty="0"/>
              <a:t>rozhodnutím MK ČR</a:t>
            </a:r>
          </a:p>
          <a:p>
            <a:pPr lvl="2"/>
            <a:r>
              <a:rPr lang="cs-CZ" altLang="cs-CZ" dirty="0"/>
              <a:t>pokud knihovna přestane splňovat znaky knihovny dle KZ</a:t>
            </a:r>
          </a:p>
          <a:p>
            <a:pPr lvl="2"/>
            <a:r>
              <a:rPr lang="cs-CZ" altLang="cs-CZ" dirty="0"/>
              <a:t>pokud obdrží oznámení o zrušení knihovny od provozovatele</a:t>
            </a:r>
          </a:p>
          <a:p>
            <a:pPr lvl="2"/>
            <a:r>
              <a:rPr lang="cs-CZ" altLang="cs-CZ" dirty="0"/>
              <a:t>MK ČR v rozhodnutí určí datum výmazu z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2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21D8-206C-423E-8CB3-71CA90A7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E2EAC-C1A1-442D-ADB9-D292764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90167"/>
          </a:xfrm>
        </p:spPr>
        <p:txBody>
          <a:bodyPr/>
          <a:lstStyle/>
          <a:p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musí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zpřístupňovat dokumenty z fondu knihovny a jiných knihoven (MVS)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ústní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zprostředkovávat </a:t>
            </a:r>
            <a:r>
              <a:rPr lang="cs-CZ" altLang="cs-CZ" dirty="0" err="1"/>
              <a:t>info</a:t>
            </a:r>
            <a:r>
              <a:rPr lang="cs-CZ" altLang="cs-CZ" dirty="0"/>
              <a:t> z vnějších zdrojů (zejména státní správa a samospráva)</a:t>
            </a:r>
          </a:p>
          <a:p>
            <a:pPr lvl="1"/>
            <a:r>
              <a:rPr lang="cs-CZ" altLang="cs-CZ" dirty="0"/>
              <a:t>přístup k informacím na internetu</a:t>
            </a:r>
          </a:p>
          <a:p>
            <a:pPr lvl="2"/>
            <a:r>
              <a:rPr lang="cs-CZ" altLang="cs-CZ" sz="2400" dirty="0"/>
              <a:t>podmínka: knihovna musí mít ke zdroji bezplatný přístup</a:t>
            </a:r>
          </a:p>
        </p:txBody>
      </p:sp>
    </p:spTree>
    <p:extLst>
      <p:ext uri="{BB962C8B-B14F-4D97-AF65-F5344CB8AC3E}">
        <p14:creationId xmlns:p14="http://schemas.microsoft.com/office/powerpoint/2010/main" val="41909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113C4-593E-4457-95EA-3C90410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A6A2E7-98F8-4B31-B868-F3F224A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mohou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2"/>
            <a:r>
              <a:rPr lang="cs-CZ" altLang="cs-CZ" dirty="0"/>
              <a:t>písemné rešerše</a:t>
            </a:r>
          </a:p>
          <a:p>
            <a:pPr lvl="1"/>
            <a:r>
              <a:rPr lang="cs-CZ" altLang="cs-CZ" dirty="0"/>
              <a:t>poskytování reprografických služeb</a:t>
            </a:r>
          </a:p>
          <a:p>
            <a:pPr lvl="2"/>
            <a:r>
              <a:rPr lang="cs-CZ" altLang="cs-CZ" dirty="0"/>
              <a:t>kopírky, skenery, tiskárny,...</a:t>
            </a:r>
          </a:p>
          <a:p>
            <a:pPr lvl="1"/>
            <a:r>
              <a:rPr lang="cs-CZ" altLang="cs-CZ" dirty="0"/>
              <a:t>kulturní, výchovnou a vzdělávací činnost</a:t>
            </a:r>
          </a:p>
          <a:p>
            <a:pPr lvl="2"/>
            <a:r>
              <a:rPr lang="cs-CZ" altLang="cs-CZ" dirty="0"/>
              <a:t>vzdělávací akce, přednášky na rozvoj IG, autorská čtení, přednášky pro školy, Noc s Andersenem,...</a:t>
            </a:r>
          </a:p>
          <a:p>
            <a:pPr lvl="1"/>
            <a:r>
              <a:rPr lang="cs-CZ" altLang="cs-CZ" dirty="0"/>
              <a:t>vydávání tematických publikací</a:t>
            </a:r>
          </a:p>
          <a:p>
            <a:pPr lvl="2"/>
            <a:r>
              <a:rPr lang="cs-CZ" altLang="cs-CZ" dirty="0"/>
              <a:t>osobnosti regionu, přírodní krásy, památky, historie,...</a:t>
            </a:r>
          </a:p>
          <a:p>
            <a:pPr lvl="1"/>
            <a:r>
              <a:rPr lang="cs-CZ" altLang="cs-CZ" dirty="0"/>
              <a:t>přístup k placeným informacím na internetu (např. EIZ)</a:t>
            </a:r>
          </a:p>
        </p:txBody>
      </p:sp>
    </p:spTree>
    <p:extLst>
      <p:ext uri="{BB962C8B-B14F-4D97-AF65-F5344CB8AC3E}">
        <p14:creationId xmlns:p14="http://schemas.microsoft.com/office/powerpoint/2010/main" val="21586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18106-483B-494E-A2D8-4CECAE8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Placení za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3BE066-E8BE-4BBC-B125-E1A0626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1627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služby VKIS jsou bezplatné</a:t>
            </a:r>
          </a:p>
          <a:p>
            <a:r>
              <a:rPr lang="cs-CZ" altLang="cs-CZ" dirty="0"/>
              <a:t>výjimky definované v 2. odst.</a:t>
            </a:r>
          </a:p>
          <a:p>
            <a:pPr lvl="1"/>
            <a:r>
              <a:rPr lang="cs-CZ" altLang="cs-CZ" dirty="0"/>
              <a:t>zpřístupňování A nebo AV obsahu</a:t>
            </a:r>
          </a:p>
          <a:p>
            <a:pPr lvl="2"/>
            <a:r>
              <a:rPr lang="cs-CZ" altLang="cs-CZ" dirty="0"/>
              <a:t>např. hudba na CD, filmy na DVD,...</a:t>
            </a:r>
          </a:p>
          <a:p>
            <a:pPr lvl="1"/>
            <a:r>
              <a:rPr lang="cs-CZ" altLang="cs-CZ" dirty="0"/>
              <a:t>platba za reprografické služby v rámci MVS, poštovné???</a:t>
            </a:r>
          </a:p>
          <a:p>
            <a:pPr lvl="1"/>
            <a:r>
              <a:rPr lang="cs-CZ" altLang="cs-CZ" dirty="0"/>
              <a:t>platba za zpřístupnění dokumentů formou MMVS</a:t>
            </a:r>
          </a:p>
          <a:p>
            <a:r>
              <a:rPr lang="cs-CZ" altLang="cs-CZ" dirty="0"/>
              <a:t>jen skutečně vynaložené náklady!!!</a:t>
            </a:r>
          </a:p>
          <a:p>
            <a:r>
              <a:rPr lang="cs-CZ" altLang="cs-CZ" dirty="0"/>
              <a:t>náklady na evidenci uživatelů</a:t>
            </a:r>
          </a:p>
          <a:p>
            <a:pPr lvl="1"/>
            <a:r>
              <a:rPr lang="cs-CZ" altLang="cs-CZ" dirty="0"/>
              <a:t>platby za registrace</a:t>
            </a:r>
          </a:p>
        </p:txBody>
      </p:sp>
    </p:spTree>
    <p:extLst>
      <p:ext uri="{BB962C8B-B14F-4D97-AF65-F5344CB8AC3E}">
        <p14:creationId xmlns:p14="http://schemas.microsoft.com/office/powerpoint/2010/main" val="168381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911A-B2E7-4291-9919-80BFA1AF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956FB-E272-4E5B-8CCA-4AA79770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rovný přístup ke všem službám</a:t>
            </a:r>
          </a:p>
          <a:p>
            <a:r>
              <a:rPr lang="cs-CZ" altLang="cs-CZ" dirty="0"/>
              <a:t>knihovna musí mít </a:t>
            </a:r>
            <a:r>
              <a:rPr lang="cs-CZ" altLang="cs-CZ" b="1" dirty="0">
                <a:solidFill>
                  <a:srgbClr val="008000"/>
                </a:solidFill>
              </a:rPr>
              <a:t>knihovní řád</a:t>
            </a:r>
          </a:p>
          <a:p>
            <a:pPr lvl="1"/>
            <a:r>
              <a:rPr lang="cs-CZ" altLang="cs-CZ" dirty="0"/>
              <a:t>podrobnosti VKIS</a:t>
            </a:r>
          </a:p>
          <a:p>
            <a:pPr lvl="1"/>
            <a:r>
              <a:rPr lang="cs-CZ" altLang="cs-CZ" dirty="0"/>
              <a:t>práva a povinnosti uživatelů a knihovny</a:t>
            </a:r>
          </a:p>
        </p:txBody>
      </p:sp>
    </p:spTree>
    <p:extLst>
      <p:ext uri="{BB962C8B-B14F-4D97-AF65-F5344CB8AC3E}">
        <p14:creationId xmlns:p14="http://schemas.microsoft.com/office/powerpoint/2010/main" val="125105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14A7A-BB69-45C6-ABE4-391B73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14 - Meziknihovní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FE8D2F-463C-4619-A795-FAAFB52B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žádající </a:t>
            </a:r>
            <a:r>
              <a:rPr lang="cs-CZ" altLang="cs-CZ" sz="2200" b="1" dirty="0">
                <a:solidFill>
                  <a:srgbClr val="008000"/>
                </a:solidFill>
              </a:rPr>
              <a:t>x</a:t>
            </a:r>
            <a:r>
              <a:rPr lang="cs-CZ" altLang="cs-CZ" dirty="0"/>
              <a:t> dožádaná knihovna</a:t>
            </a:r>
          </a:p>
          <a:p>
            <a:r>
              <a:rPr lang="cs-CZ" altLang="cs-CZ" dirty="0"/>
              <a:t>požadavky na fond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zapůjčení</a:t>
            </a:r>
          </a:p>
          <a:p>
            <a:r>
              <a:rPr lang="cs-CZ" altLang="cs-CZ" dirty="0"/>
              <a:t>obecná pravidla MVS</a:t>
            </a:r>
          </a:p>
          <a:p>
            <a:pPr lvl="1"/>
            <a:r>
              <a:rPr lang="cs-CZ" altLang="cs-CZ" dirty="0"/>
              <a:t>lhůty, odpovědnost, evidence MVS</a:t>
            </a:r>
          </a:p>
          <a:p>
            <a:r>
              <a:rPr lang="cs-CZ" altLang="cs-CZ" dirty="0"/>
              <a:t>bezplatné</a:t>
            </a:r>
          </a:p>
          <a:p>
            <a:pPr lvl="1"/>
            <a:r>
              <a:rPr lang="cs-CZ" altLang="cs-CZ" dirty="0"/>
              <a:t>pouze náklady za kopie a dopravu </a:t>
            </a:r>
          </a:p>
          <a:p>
            <a:r>
              <a:rPr lang="cs-CZ" altLang="cs-CZ" dirty="0"/>
              <a:t>prováděcí předpis pro MVS a MMVS</a:t>
            </a:r>
          </a:p>
          <a:p>
            <a:pPr lvl="1"/>
            <a:r>
              <a:rPr lang="cs-CZ" altLang="cs-CZ" dirty="0"/>
              <a:t>detailní popis fungování</a:t>
            </a:r>
          </a:p>
        </p:txBody>
      </p:sp>
    </p:spTree>
    <p:extLst>
      <p:ext uri="{BB962C8B-B14F-4D97-AF65-F5344CB8AC3E}">
        <p14:creationId xmlns:p14="http://schemas.microsoft.com/office/powerpoint/2010/main" val="17908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BF618-BC0B-4B15-B3F6-CBE9D7D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15 - Podpora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DDA483-2E94-4A48-8F58-BE2904A7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70093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dotace na VKIS od státu</a:t>
            </a:r>
          </a:p>
          <a:p>
            <a:pPr lvl="1"/>
            <a:r>
              <a:rPr lang="cs-CZ" altLang="cs-CZ" sz="2400" dirty="0"/>
              <a:t>věda a výzkum, nové technologie, síťování knihoven, digitalizace, ochrana fondu, konzervování fondu, zpřístupnění občanům se zdravotním postižením, kultura, výchova a vzdělávání, zajištění regionálních funkcí, výstavba a rekonstrukce knihoven, vybavení knihoven (zabezpečovací zařízení, protipožární systémy), vzdělávání knihovníků, ...</a:t>
            </a:r>
          </a:p>
          <a:p>
            <a:pPr lvl="1"/>
            <a:r>
              <a:rPr lang="cs-CZ" altLang="cs-CZ" sz="2400" dirty="0"/>
              <a:t>zřízen VISK</a:t>
            </a:r>
          </a:p>
          <a:p>
            <a:r>
              <a:rPr lang="cs-CZ" altLang="cs-CZ" sz="2800" dirty="0"/>
              <a:t>Ústřední knihovnická rada</a:t>
            </a:r>
          </a:p>
          <a:p>
            <a:pPr lvl="1"/>
            <a:r>
              <a:rPr lang="cs-CZ" altLang="cs-CZ" sz="2400" dirty="0"/>
              <a:t>stanovení priorit</a:t>
            </a:r>
          </a:p>
          <a:p>
            <a:r>
              <a:rPr lang="cs-CZ" altLang="cs-CZ" sz="2800" dirty="0"/>
              <a:t>pravidla poskytování dotací</a:t>
            </a:r>
          </a:p>
          <a:p>
            <a:pPr lvl="1"/>
            <a:r>
              <a:rPr lang="cs-CZ" altLang="cs-CZ" sz="2400" dirty="0"/>
              <a:t>výše dotací, lhůty,... </a:t>
            </a:r>
          </a:p>
        </p:txBody>
      </p:sp>
    </p:spTree>
    <p:extLst>
      <p:ext uri="{BB962C8B-B14F-4D97-AF65-F5344CB8AC3E}">
        <p14:creationId xmlns:p14="http://schemas.microsoft.com/office/powerpoint/2010/main" val="16594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9E74A-B721-4A5D-B418-786D960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Úmluva o právech dítěte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6D7E1-1CF6-4BFA-AEF3-7198EB5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104/1991 Sb.,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Státy, které jsou smluvní stranou úmluvy, uznávají důležitou funkci hromadných sdělovacích prostředků a </a:t>
            </a:r>
            <a:r>
              <a:rPr lang="cs-CZ" altLang="cs-CZ" b="1" dirty="0">
                <a:solidFill>
                  <a:schemeClr val="tx1"/>
                </a:solidFill>
              </a:rPr>
              <a:t>zabezpečují dítěti přístup k informacím a materiálům z různých národních a mezinárodních zdrojů</a:t>
            </a:r>
            <a:r>
              <a:rPr lang="cs-CZ" altLang="cs-CZ" dirty="0">
                <a:solidFill>
                  <a:schemeClr val="tx1"/>
                </a:solidFill>
              </a:rPr>
              <a:t>, zejména takovým, které jsou zaměřeny na rozvoj sociálního, duchovního a mravního blaha dítěte a také jeho tělesného a duševního zdraví...</a:t>
            </a:r>
          </a:p>
          <a:p>
            <a:r>
              <a:rPr lang="cs-CZ" altLang="cs-CZ" dirty="0"/>
              <a:t>platnost od 6.2.1991</a:t>
            </a:r>
          </a:p>
        </p:txBody>
      </p:sp>
    </p:spTree>
    <p:extLst>
      <p:ext uri="{BB962C8B-B14F-4D97-AF65-F5344CB8AC3E}">
        <p14:creationId xmlns:p14="http://schemas.microsoft.com/office/powerpoint/2010/main" val="343461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84123-CDE5-4EAA-949E-53E13D54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16 - Evidence a revize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A91EDB-9A8E-4230-91D5-838152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provozovatel musí vést </a:t>
            </a:r>
            <a:r>
              <a:rPr lang="cs-CZ" altLang="cs-CZ" dirty="0">
                <a:solidFill>
                  <a:srgbClr val="008000"/>
                </a:solidFill>
              </a:rPr>
              <a:t>evidenci</a:t>
            </a:r>
          </a:p>
          <a:p>
            <a:pPr lvl="1"/>
            <a:r>
              <a:rPr lang="cs-CZ" altLang="cs-CZ" dirty="0"/>
              <a:t>kontrola záznamů</a:t>
            </a:r>
          </a:p>
          <a:p>
            <a:pPr lvl="1"/>
            <a:r>
              <a:rPr lang="cs-CZ" altLang="cs-CZ" dirty="0"/>
              <a:t>záruka nezaměnitelnosti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pPr lvl="1"/>
            <a:r>
              <a:rPr lang="cs-CZ" altLang="cs-CZ" dirty="0"/>
              <a:t>v praxi přírůstkový seznam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zápis o výsledku revize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zvláštní předpis na evidenci a zápis o VR</a:t>
            </a:r>
          </a:p>
          <a:p>
            <a:pPr lvl="1"/>
            <a:r>
              <a:rPr lang="cs-CZ" altLang="cs-CZ" dirty="0"/>
              <a:t>není předpis pro samotnou revizi </a:t>
            </a:r>
            <a:r>
              <a:rPr lang="cs-CZ" altLang="cs-CZ" dirty="0">
                <a:sym typeface="Wingdings" panose="05000000000000000000" pitchFamily="2" charset="2"/>
              </a:rPr>
              <a:t> vlastní zvyklosti</a:t>
            </a:r>
          </a:p>
        </p:txBody>
      </p:sp>
    </p:spTree>
    <p:extLst>
      <p:ext uri="{BB962C8B-B14F-4D97-AF65-F5344CB8AC3E}">
        <p14:creationId xmlns:p14="http://schemas.microsoft.com/office/powerpoint/2010/main" val="341301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3AB7-0BB2-4BCB-A242-4DF54CC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Frekvence revize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D1299B-5064-486F-BC93-D42BB528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115"/>
              </p:ext>
            </p:extLst>
          </p:nvPr>
        </p:nvGraphicFramePr>
        <p:xfrm>
          <a:off x="1097280" y="2169775"/>
          <a:ext cx="10058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4">
                  <a:extLst>
                    <a:ext uri="{9D8B030D-6E8A-4147-A177-3AD203B41FA5}">
                      <a16:colId xmlns:a16="http://schemas.microsoft.com/office/drawing/2014/main" val="3443621063"/>
                    </a:ext>
                  </a:extLst>
                </a:gridCol>
                <a:gridCol w="5475316">
                  <a:extLst>
                    <a:ext uri="{9D8B030D-6E8A-4147-A177-3AD203B41FA5}">
                      <a16:colId xmlns:a16="http://schemas.microsoft.com/office/drawing/2014/main" val="1783936391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velikost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86976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do 100.000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800" dirty="0"/>
                        <a:t>1x za 5 let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10623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100.001 – 200.000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42000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200.001 – 1.000.000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80741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1.000.001 – 3.000.000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5</a:t>
                      </a:r>
                      <a:r>
                        <a:rPr lang="en-US" altLang="cs-CZ" sz="2800" dirty="0"/>
                        <a:t>% </a:t>
                      </a:r>
                      <a:r>
                        <a:rPr lang="en-US" altLang="cs-CZ" sz="2800" dirty="0" err="1"/>
                        <a:t>fondu</a:t>
                      </a:r>
                      <a:r>
                        <a:rPr lang="en-US" altLang="cs-CZ" sz="2800" dirty="0"/>
                        <a:t>/</a:t>
                      </a:r>
                      <a:r>
                        <a:rPr lang="en-US" altLang="cs-CZ" sz="2800" dirty="0" err="1"/>
                        <a:t>rok</a:t>
                      </a:r>
                      <a:endParaRPr lang="en-US" alt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6565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en-US" altLang="cs-CZ" sz="2800" dirty="0"/>
                        <a:t>&lt;3.000.000 </a:t>
                      </a:r>
                      <a:r>
                        <a:rPr lang="en-US" altLang="cs-CZ" sz="2800" dirty="0" err="1"/>
                        <a:t>k.j</a:t>
                      </a:r>
                      <a:r>
                        <a:rPr lang="en-US" altLang="cs-CZ" sz="2800" dirty="0"/>
                        <a:t>.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2800" dirty="0" err="1"/>
                        <a:t>dle</a:t>
                      </a:r>
                      <a:r>
                        <a:rPr lang="en-US" altLang="cs-CZ" sz="2800" dirty="0"/>
                        <a:t> pl</a:t>
                      </a:r>
                      <a:r>
                        <a:rPr lang="cs-CZ" altLang="cs-CZ" sz="2800" dirty="0"/>
                        <a:t>á</a:t>
                      </a:r>
                      <a:r>
                        <a:rPr lang="en-US" altLang="cs-CZ" sz="2800" dirty="0"/>
                        <a:t>nu, min</a:t>
                      </a:r>
                      <a:r>
                        <a:rPr lang="cs-CZ" altLang="cs-CZ" sz="2800" dirty="0"/>
                        <a:t>.</a:t>
                      </a:r>
                      <a:r>
                        <a:rPr lang="en-US" altLang="cs-CZ" sz="2800" dirty="0"/>
                        <a:t> 200</a:t>
                      </a:r>
                      <a:r>
                        <a:rPr lang="cs-CZ" altLang="cs-CZ" sz="2800" dirty="0"/>
                        <a:t>.000 </a:t>
                      </a:r>
                      <a:r>
                        <a:rPr lang="cs-CZ" altLang="cs-CZ" sz="2800" dirty="0" err="1"/>
                        <a:t>k.j</a:t>
                      </a:r>
                      <a:r>
                        <a:rPr lang="cs-CZ" altLang="cs-CZ" sz="2800" dirty="0"/>
                        <a:t>./rok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2DF7F-2A2A-46D2-9BE8-5FF5D03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9D715B-8B40-49F8-8B35-A159B75C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vyřazovat lze pouze dokumenty: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neodpovídají zaměření fondu knihovny</a:t>
            </a:r>
          </a:p>
          <a:p>
            <a:pPr lvl="1"/>
            <a:r>
              <a:rPr lang="cs-CZ" altLang="cs-CZ" dirty="0"/>
              <a:t>multiplikáty</a:t>
            </a:r>
          </a:p>
          <a:p>
            <a:pPr lvl="1"/>
            <a:r>
              <a:rPr lang="cs-CZ" altLang="cs-CZ" dirty="0"/>
              <a:t>opotřebované, neúplné, poškozené</a:t>
            </a:r>
          </a:p>
          <a:p>
            <a:pPr lvl="1"/>
            <a:r>
              <a:rPr lang="cs-CZ" altLang="cs-CZ" dirty="0"/>
              <a:t>při rušení knihovny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historické a konzervační fondy</a:t>
            </a:r>
          </a:p>
          <a:p>
            <a:pPr lvl="1"/>
            <a:r>
              <a:rPr lang="cs-CZ" altLang="cs-CZ" dirty="0"/>
              <a:t>souhlas MK ČR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povinnost nabídnout</a:t>
            </a:r>
            <a:r>
              <a:rPr lang="cs-CZ" altLang="cs-CZ" sz="2200" dirty="0"/>
              <a:t> (za peníze)</a:t>
            </a:r>
          </a:p>
          <a:p>
            <a:pPr lvl="1"/>
            <a:r>
              <a:rPr lang="cs-CZ" altLang="cs-CZ" dirty="0"/>
              <a:t>jiné knihovně stejného druhu</a:t>
            </a:r>
          </a:p>
          <a:p>
            <a:pPr lvl="1"/>
            <a:r>
              <a:rPr lang="cs-CZ" altLang="cs-CZ" dirty="0"/>
              <a:t>školním knihovnám</a:t>
            </a:r>
          </a:p>
          <a:p>
            <a:pPr lvl="1"/>
            <a:r>
              <a:rPr lang="cs-CZ" altLang="cs-CZ" dirty="0"/>
              <a:t>Národní knihovně </a:t>
            </a:r>
            <a:r>
              <a:rPr lang="cs-CZ" altLang="cs-CZ" sz="2100" dirty="0"/>
              <a:t>(jen při vyřazování z historických a konzervačních fondů)</a:t>
            </a:r>
            <a:endParaRPr lang="cs-CZ" altLang="cs-CZ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50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9AAB0-5780-43B0-ABBE-42113E64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42E8E3-0AC4-4AE9-AEF7-2E9CD3CB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/>
          </a:bodyPr>
          <a:lstStyle/>
          <a:p>
            <a:r>
              <a:rPr lang="cs-CZ" altLang="cs-CZ" dirty="0"/>
              <a:t>pokud není zájem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jiní zájemci (antikvariáty, čtenáři,...)</a:t>
            </a:r>
          </a:p>
          <a:p>
            <a:pPr lvl="1"/>
            <a:r>
              <a:rPr lang="cs-CZ" altLang="cs-CZ" dirty="0"/>
              <a:t>dar</a:t>
            </a:r>
          </a:p>
          <a:p>
            <a:pPr lvl="1"/>
            <a:r>
              <a:rPr lang="cs-CZ" altLang="cs-CZ" dirty="0"/>
              <a:t>likvidace (sběr – až 2Kč/kg papíru)</a:t>
            </a:r>
          </a:p>
          <a:p>
            <a:r>
              <a:rPr lang="cs-CZ" altLang="cs-CZ" dirty="0"/>
              <a:t>chráněné dokumenty</a:t>
            </a:r>
          </a:p>
          <a:p>
            <a:pPr lvl="1"/>
            <a:r>
              <a:rPr lang="cs-CZ" altLang="cs-CZ" dirty="0"/>
              <a:t>zvláštní právní předpis</a:t>
            </a:r>
          </a:p>
          <a:p>
            <a:pPr lvl="1"/>
            <a:r>
              <a:rPr lang="cs-CZ" altLang="cs-CZ" dirty="0"/>
              <a:t>zákon 97/1974 Sb. o archivnictví, ve znění 343/1992 Sb.</a:t>
            </a:r>
          </a:p>
          <a:p>
            <a:pPr lvl="1"/>
            <a:r>
              <a:rPr lang="cs-CZ" altLang="cs-CZ" dirty="0"/>
              <a:t>zákon 122/2000 Sb. o ochraně sbírek muzejní povahy a o změně některých dalších zákonů </a:t>
            </a:r>
          </a:p>
        </p:txBody>
      </p:sp>
    </p:spTree>
    <p:extLst>
      <p:ext uri="{BB962C8B-B14F-4D97-AF65-F5344CB8AC3E}">
        <p14:creationId xmlns:p14="http://schemas.microsoft.com/office/powerpoint/2010/main" val="190087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AD966-D173-4804-87A5-5651579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18 - Ochrana knihovního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9CDBA-BF46-4F1A-9DF6-A7FA3C8D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4238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vhodné prostory</a:t>
            </a:r>
          </a:p>
          <a:p>
            <a:r>
              <a:rPr lang="cs-CZ" altLang="cs-CZ" dirty="0"/>
              <a:t>ochranu před</a:t>
            </a:r>
          </a:p>
          <a:p>
            <a:pPr lvl="1"/>
            <a:r>
              <a:rPr lang="cs-CZ" altLang="cs-CZ" dirty="0"/>
              <a:t>krádeží</a:t>
            </a:r>
          </a:p>
          <a:p>
            <a:pPr lvl="1"/>
            <a:r>
              <a:rPr lang="cs-CZ" altLang="cs-CZ" dirty="0"/>
              <a:t>poškozením</a:t>
            </a:r>
          </a:p>
          <a:p>
            <a:pPr lvl="1"/>
            <a:r>
              <a:rPr lang="cs-CZ" altLang="cs-CZ" dirty="0"/>
              <a:t>nepříznivými vlivy prostředí</a:t>
            </a:r>
          </a:p>
          <a:p>
            <a:pPr lvl="2"/>
            <a:r>
              <a:rPr lang="cs-CZ" altLang="cs-CZ" dirty="0"/>
              <a:t>vlhko, teplo, zima, světlo,...</a:t>
            </a:r>
          </a:p>
          <a:p>
            <a:r>
              <a:rPr lang="cs-CZ" altLang="cs-CZ" dirty="0"/>
              <a:t>trvalé uchovávání</a:t>
            </a:r>
          </a:p>
          <a:p>
            <a:pPr lvl="1"/>
            <a:r>
              <a:rPr lang="cs-CZ" altLang="cs-CZ" dirty="0"/>
              <a:t>povinnost restaurovat knihovní dokumenty</a:t>
            </a:r>
          </a:p>
          <a:p>
            <a:pPr lvl="1"/>
            <a:r>
              <a:rPr lang="cs-CZ" altLang="cs-CZ" dirty="0"/>
              <a:t>digitalizace vzácných dokumentů</a:t>
            </a:r>
          </a:p>
        </p:txBody>
      </p:sp>
    </p:spTree>
    <p:extLst>
      <p:ext uri="{BB962C8B-B14F-4D97-AF65-F5344CB8AC3E}">
        <p14:creationId xmlns:p14="http://schemas.microsoft.com/office/powerpoint/2010/main" val="3093461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43388-0B49-4A83-BF93-FEFB3F5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D2B6B8-E8D5-4533-AD48-ADF3D7A4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nenahlásí změnu údajů, neeviduje poskytnuté MVS, chyby v evidenci, nedostatky při ochraně </a:t>
            </a:r>
            <a:r>
              <a:rPr lang="cs-CZ" altLang="cs-CZ" sz="2800" dirty="0" err="1"/>
              <a:t>fodnu</a:t>
            </a:r>
            <a:endParaRPr lang="cs-CZ" altLang="cs-CZ" sz="2800" dirty="0"/>
          </a:p>
          <a:p>
            <a:pPr lvl="1"/>
            <a:r>
              <a:rPr lang="cs-CZ" altLang="cs-CZ" sz="2400" dirty="0"/>
              <a:t>MK ČR nařídí odstranění nedostatků a dostatečnou lhůtu</a:t>
            </a:r>
          </a:p>
          <a:p>
            <a:pPr lvl="1"/>
            <a:r>
              <a:rPr lang="cs-CZ" altLang="cs-CZ" sz="2400" dirty="0"/>
              <a:t>pokud nesplní pokuta od 5.000 Kč do 200.000 Kč</a:t>
            </a:r>
          </a:p>
          <a:p>
            <a:r>
              <a:rPr lang="cs-CZ" altLang="cs-CZ" sz="2800" dirty="0"/>
              <a:t>neoprávněně neposkytne MVS, nevrátí MVS v dohodnuté lhůtě a stavu, nenabídnutí fondu při rušení knihovny</a:t>
            </a:r>
          </a:p>
          <a:p>
            <a:pPr lvl="1"/>
            <a:r>
              <a:rPr lang="cs-CZ" altLang="cs-CZ" sz="2400" dirty="0"/>
              <a:t>pokuta od 25.000 Kč do 500.000Kč</a:t>
            </a:r>
          </a:p>
        </p:txBody>
      </p:sp>
    </p:spTree>
    <p:extLst>
      <p:ext uri="{BB962C8B-B14F-4D97-AF65-F5344CB8AC3E}">
        <p14:creationId xmlns:p14="http://schemas.microsoft.com/office/powerpoint/2010/main" val="8464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98308-6A26-462C-9FDE-D2B48643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A5DD5-0FC9-445D-808B-E6107D1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výše pokuty</a:t>
            </a:r>
          </a:p>
          <a:p>
            <a:pPr lvl="1"/>
            <a:r>
              <a:rPr lang="cs-CZ" altLang="cs-CZ" dirty="0"/>
              <a:t>dle rozsahu, závažnosti a následkům</a:t>
            </a:r>
          </a:p>
          <a:p>
            <a:r>
              <a:rPr lang="cs-CZ" altLang="cs-CZ" dirty="0"/>
              <a:t>řízení a uložení pokuty</a:t>
            </a:r>
          </a:p>
          <a:p>
            <a:pPr lvl="1"/>
            <a:r>
              <a:rPr lang="cs-CZ" altLang="cs-CZ" dirty="0"/>
              <a:t>nejpozději do 1 roku od zjištění porušení ministerstvem</a:t>
            </a:r>
          </a:p>
          <a:p>
            <a:pPr lvl="1"/>
            <a:r>
              <a:rPr lang="cs-CZ" altLang="cs-CZ" dirty="0"/>
              <a:t>nejdéle do 3 let od porušení povinnosti nebo od doby, kdy skončilo</a:t>
            </a:r>
          </a:p>
          <a:p>
            <a:r>
              <a:rPr lang="cs-CZ" altLang="cs-CZ" dirty="0"/>
              <a:t>uložení pokuty</a:t>
            </a:r>
          </a:p>
          <a:p>
            <a:pPr lvl="1"/>
            <a:r>
              <a:rPr lang="cs-CZ" altLang="cs-CZ" dirty="0"/>
              <a:t>do 5 let od porušení povinnosti nebo od doby, kdy skončilo</a:t>
            </a:r>
          </a:p>
        </p:txBody>
      </p:sp>
    </p:spTree>
    <p:extLst>
      <p:ext uri="{BB962C8B-B14F-4D97-AF65-F5344CB8AC3E}">
        <p14:creationId xmlns:p14="http://schemas.microsoft.com/office/powerpoint/2010/main" val="77501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6D6E0-7AB8-4238-B68D-DB8F638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8994B-1B73-4E24-9AEF-907EB517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splatnost pokuty</a:t>
            </a:r>
          </a:p>
          <a:p>
            <a:pPr lvl="1"/>
            <a:r>
              <a:rPr lang="cs-CZ" altLang="cs-CZ" dirty="0"/>
              <a:t>do 30 dnů od nabytí právní moci</a:t>
            </a:r>
          </a:p>
          <a:p>
            <a:r>
              <a:rPr lang="cs-CZ" altLang="cs-CZ" dirty="0"/>
              <a:t>vymáhání</a:t>
            </a:r>
          </a:p>
          <a:p>
            <a:pPr lvl="1"/>
            <a:r>
              <a:rPr lang="cs-CZ" altLang="cs-CZ" dirty="0"/>
              <a:t>vybírá a vymáhá MK ČR</a:t>
            </a:r>
          </a:p>
          <a:p>
            <a:pPr lvl="1"/>
            <a:r>
              <a:rPr lang="cs-CZ" altLang="cs-CZ" dirty="0"/>
              <a:t>postupuje podle zákona o správě daní a poplatků</a:t>
            </a:r>
          </a:p>
          <a:p>
            <a:pPr lvl="1"/>
            <a:r>
              <a:rPr lang="cs-CZ" altLang="cs-CZ" dirty="0"/>
              <a:t>pokuty jdou do státního rozpočtu</a:t>
            </a:r>
          </a:p>
          <a:p>
            <a:r>
              <a:rPr lang="cs-CZ" altLang="cs-CZ" dirty="0"/>
              <a:t>opravné prostředky</a:t>
            </a:r>
          </a:p>
          <a:p>
            <a:pPr lvl="1"/>
            <a:r>
              <a:rPr lang="cs-CZ" altLang="cs-CZ" dirty="0"/>
              <a:t>soud</a:t>
            </a:r>
          </a:p>
        </p:txBody>
      </p:sp>
    </p:spTree>
    <p:extLst>
      <p:ext uri="{BB962C8B-B14F-4D97-AF65-F5344CB8AC3E}">
        <p14:creationId xmlns:p14="http://schemas.microsoft.com/office/powerpoint/2010/main" val="115526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6ADCA-3122-4A1D-8E77-688507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B7A1B-2CE0-4E2F-8218-3B811F7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zmocňovací ustanovení</a:t>
            </a:r>
          </a:p>
          <a:p>
            <a:r>
              <a:rPr lang="cs-CZ" altLang="cs-CZ" dirty="0"/>
              <a:t>společná, přechodná a závěrečná ustanovení</a:t>
            </a:r>
          </a:p>
          <a:p>
            <a:pPr lvl="1"/>
            <a:r>
              <a:rPr lang="cs-CZ" altLang="cs-CZ" dirty="0"/>
              <a:t>lhůty, do kdy musí splnit knihovny podmínky</a:t>
            </a:r>
          </a:p>
          <a:p>
            <a:r>
              <a:rPr lang="cs-CZ" altLang="cs-CZ" dirty="0"/>
              <a:t>zrušovací ustanovení</a:t>
            </a:r>
          </a:p>
          <a:p>
            <a:pPr lvl="1"/>
            <a:r>
              <a:rPr lang="cs-CZ" altLang="cs-CZ" dirty="0"/>
              <a:t>zrušil se zákon 53/1959 Sb. o jednotné soustavě knihoven (knihovní zákon)</a:t>
            </a:r>
          </a:p>
          <a:p>
            <a:r>
              <a:rPr lang="cs-CZ" altLang="cs-CZ" dirty="0"/>
              <a:t>účinnost</a:t>
            </a:r>
          </a:p>
          <a:p>
            <a:pPr lvl="1"/>
            <a:r>
              <a:rPr lang="cs-CZ" altLang="cs-CZ" dirty="0"/>
              <a:t>1.1.2002</a:t>
            </a:r>
          </a:p>
        </p:txBody>
      </p:sp>
    </p:spTree>
    <p:extLst>
      <p:ext uri="{BB962C8B-B14F-4D97-AF65-F5344CB8AC3E}">
        <p14:creationId xmlns:p14="http://schemas.microsoft.com/office/powerpoint/2010/main" val="320882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chnologie, ZaÅÃ­zenÃ­, Stroj, Vzduch, AnalogovÃ½, Analog">
            <a:extLst>
              <a:ext uri="{FF2B5EF4-FFF2-40B4-BE49-F238E27FC236}">
                <a16:creationId xmlns:a16="http://schemas.microsoft.com/office/drawing/2014/main" id="{73453E0A-1441-4239-85BB-A3DF901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39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práva autorů</a:t>
            </a:r>
          </a:p>
          <a:p>
            <a:r>
              <a:rPr lang="cs-CZ">
                <a:solidFill>
                  <a:schemeClr val="tx1"/>
                </a:solidFill>
              </a:rPr>
              <a:t>práva uživatelů děl</a:t>
            </a:r>
          </a:p>
          <a:p>
            <a:r>
              <a:rPr lang="cs-CZ">
                <a:solidFill>
                  <a:schemeClr val="tx1"/>
                </a:solidFill>
              </a:rPr>
              <a:t>kolektivní správa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C3AA7-1144-43CB-8236-5843F12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svobodném přístupu k informacím</a:t>
            </a:r>
          </a:p>
        </p:txBody>
      </p:sp>
      <p:pic>
        <p:nvPicPr>
          <p:cNvPr id="3077" name="Picture 2" descr="PoÄÃ­taÄe, Laptop, Technologie, KlÃ¡vesnice, VÃ½poÄet">
            <a:extLst>
              <a:ext uri="{FF2B5EF4-FFF2-40B4-BE49-F238E27FC236}">
                <a16:creationId xmlns:a16="http://schemas.microsoft.com/office/drawing/2014/main" id="{95025521-4126-46BC-A791-46FB0BFE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7853"/>
          </a:xfrm>
        </p:spPr>
        <p:txBody>
          <a:bodyPr>
            <a:normAutofit/>
          </a:bodyPr>
          <a:lstStyle/>
          <a:p>
            <a:r>
              <a:rPr lang="cs-CZ" dirty="0"/>
              <a:t>121/2000 Sb. – zákon ze dne 7. dubna 2000 o právu autorském, o právech souvisejících s právem autorským a o změně některých zákonů (autorský zákon)</a:t>
            </a:r>
          </a:p>
          <a:p>
            <a:r>
              <a:rPr lang="cs-CZ" dirty="0"/>
              <a:t>platnost od 1.12.2000, 20 novelizací</a:t>
            </a:r>
          </a:p>
          <a:p>
            <a:r>
              <a:rPr lang="cs-CZ" dirty="0"/>
              <a:t>poslední novela 2017 (102/2017 Sb.)</a:t>
            </a:r>
          </a:p>
        </p:txBody>
      </p:sp>
    </p:spTree>
    <p:extLst>
      <p:ext uri="{BB962C8B-B14F-4D97-AF65-F5344CB8AC3E}">
        <p14:creationId xmlns:p14="http://schemas.microsoft.com/office/powerpoint/2010/main" val="152575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vznik a obsah práva autorského</a:t>
            </a:r>
          </a:p>
          <a:p>
            <a:r>
              <a:rPr lang="cs-CZ" dirty="0"/>
              <a:t>užití díla</a:t>
            </a:r>
          </a:p>
          <a:p>
            <a:r>
              <a:rPr lang="cs-CZ" dirty="0"/>
              <a:t>sdělování veřejnosti</a:t>
            </a:r>
          </a:p>
          <a:p>
            <a:r>
              <a:rPr lang="cs-CZ" dirty="0"/>
              <a:t>další majetková práva</a:t>
            </a:r>
          </a:p>
          <a:p>
            <a:pPr lvl="1"/>
            <a:r>
              <a:rPr lang="cs-CZ" dirty="0"/>
              <a:t>trvání MP, odměny, volná díla, volné užití, omezení AP, citace, katalogové licence</a:t>
            </a:r>
          </a:p>
          <a:p>
            <a:r>
              <a:rPr lang="cs-CZ" dirty="0"/>
              <a:t>ochrana práva autorského</a:t>
            </a:r>
          </a:p>
        </p:txBody>
      </p:sp>
    </p:spTree>
    <p:extLst>
      <p:ext uri="{BB962C8B-B14F-4D97-AF65-F5344CB8AC3E}">
        <p14:creationId xmlns:p14="http://schemas.microsoft.com/office/powerpoint/2010/main" val="291372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29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úprava smluvních typů</a:t>
            </a:r>
          </a:p>
          <a:p>
            <a:pPr lvl="1"/>
            <a:r>
              <a:rPr lang="cs-CZ" dirty="0"/>
              <a:t>licenční smlouvy, zaměstnanecká díla, kolektivní díla, školní díla, díla na objednávku, soutěžní díla</a:t>
            </a:r>
          </a:p>
          <a:p>
            <a:r>
              <a:rPr lang="cs-CZ" dirty="0"/>
              <a:t>audiovizuální díla, PC programy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výkonní umělci, výrobci zvukového záznamu, vysílatel,… </a:t>
            </a:r>
          </a:p>
          <a:p>
            <a:r>
              <a:rPr lang="cs-CZ" dirty="0"/>
              <a:t>práva pořizovatele DB</a:t>
            </a:r>
          </a:p>
          <a:p>
            <a:r>
              <a:rPr lang="cs-CZ" dirty="0"/>
              <a:t>kolektivní správa práv</a:t>
            </a:r>
          </a:p>
          <a:p>
            <a:pPr lvl="1"/>
            <a:r>
              <a:rPr lang="cs-CZ" dirty="0"/>
              <a:t>kolektivní správce, práva a povinnosti, dozor, pravidla rozdělování vybraných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45819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souvisejících zákonů</a:t>
            </a:r>
          </a:p>
          <a:p>
            <a:r>
              <a:rPr lang="cs-CZ" dirty="0"/>
              <a:t>příloha – sazebník odměn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transponování EU směrnic</a:t>
            </a:r>
          </a:p>
          <a:p>
            <a:pPr lvl="1"/>
            <a:r>
              <a:rPr lang="cs-CZ" dirty="0"/>
              <a:t>směrnice o prodloužení doby ochrany práv ke </a:t>
            </a:r>
            <a:r>
              <a:rPr lang="cs-CZ" b="1" dirty="0"/>
              <a:t>zvukovým nahrávkám</a:t>
            </a:r>
          </a:p>
          <a:p>
            <a:pPr lvl="2"/>
            <a:r>
              <a:rPr lang="cs-CZ" dirty="0"/>
              <a:t>50 -</a:t>
            </a:r>
            <a:r>
              <a:rPr lang="en-US" dirty="0"/>
              <a:t>&gt;</a:t>
            </a:r>
            <a:r>
              <a:rPr lang="cs-CZ" dirty="0"/>
              <a:t> 70 let</a:t>
            </a:r>
          </a:p>
          <a:p>
            <a:pPr lvl="1"/>
            <a:r>
              <a:rPr lang="cs-CZ" dirty="0"/>
              <a:t>směrnice o některých povolených způsobech </a:t>
            </a:r>
            <a:r>
              <a:rPr lang="cs-CZ" b="1" dirty="0"/>
              <a:t>užití osiřelých děl</a:t>
            </a:r>
          </a:p>
          <a:p>
            <a:pPr lvl="1"/>
            <a:r>
              <a:rPr lang="cs-CZ" dirty="0"/>
              <a:t>změna podmínek kolektivní správy (implementace Směrnice 2014/26/EU)</a:t>
            </a:r>
          </a:p>
          <a:p>
            <a:pPr lvl="2"/>
            <a:r>
              <a:rPr lang="cs-CZ" dirty="0"/>
              <a:t>poplatky lze zvyšovat jen o inflaci, při větším navýšení nutný souhlas MKČR nebo Úřad pro ochranu hospodářské soutěže (ÚOHS)</a:t>
            </a:r>
          </a:p>
          <a:p>
            <a:pPr lvl="2"/>
            <a:r>
              <a:rPr lang="cs-CZ" dirty="0"/>
              <a:t>podrobnější definování práv a povinností kolektivního správce</a:t>
            </a:r>
          </a:p>
          <a:p>
            <a:pPr lvl="2"/>
            <a:r>
              <a:rPr lang="cs-CZ" dirty="0"/>
              <a:t>registrace, rušení KS</a:t>
            </a:r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7101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332720" cy="417797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licence k parodii a karikatuře</a:t>
            </a:r>
          </a:p>
          <a:p>
            <a:pPr lvl="1"/>
            <a:r>
              <a:rPr lang="cs-CZ" dirty="0"/>
              <a:t>nezasahuje do práva autora</a:t>
            </a:r>
          </a:p>
          <a:p>
            <a:r>
              <a:rPr lang="cs-CZ" dirty="0"/>
              <a:t>zaměstnanecká díla</a:t>
            </a:r>
          </a:p>
          <a:p>
            <a:pPr lvl="1"/>
            <a:r>
              <a:rPr lang="cs-CZ" dirty="0"/>
              <a:t>ideální řešit licencí</a:t>
            </a:r>
          </a:p>
          <a:p>
            <a:r>
              <a:rPr lang="cs-CZ" dirty="0"/>
              <a:t>architektonická díla</a:t>
            </a:r>
          </a:p>
          <a:p>
            <a:pPr lvl="1"/>
            <a:r>
              <a:rPr lang="cs-CZ" dirty="0"/>
              <a:t>zejména jejich další úpravy</a:t>
            </a:r>
          </a:p>
          <a:p>
            <a:r>
              <a:rPr lang="cs-CZ" dirty="0"/>
              <a:t>neřeší knihovny</a:t>
            </a:r>
          </a:p>
          <a:p>
            <a:pPr lvl="1"/>
            <a:r>
              <a:rPr lang="cs-CZ" dirty="0"/>
              <a:t>knihovní licence pro e-dokumenty není obsažena</a:t>
            </a:r>
          </a:p>
          <a:p>
            <a:pPr lvl="1"/>
            <a:r>
              <a:rPr lang="cs-CZ" dirty="0"/>
              <a:t>problémy s digitálním zpřístupňováním</a:t>
            </a:r>
          </a:p>
        </p:txBody>
      </p:sp>
    </p:spTree>
    <p:extLst>
      <p:ext uri="{BB962C8B-B14F-4D97-AF65-F5344CB8AC3E}">
        <p14:creationId xmlns:p14="http://schemas.microsoft.com/office/powerpoint/2010/main" val="2263887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kp hostivaÅ">
            <a:extLst>
              <a:ext uri="{FF2B5EF4-FFF2-40B4-BE49-F238E27FC236}">
                <a16:creationId xmlns:a16="http://schemas.microsoft.com/office/drawing/2014/main" id="{EF2055CA-E59D-46AF-B8AA-9F9E7270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o povinném výtisku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povinné odvody knih a časopisů knihovnám</a:t>
            </a:r>
          </a:p>
          <a:p>
            <a:r>
              <a:rPr lang="cs-CZ" dirty="0">
                <a:solidFill>
                  <a:schemeClr val="tx1"/>
                </a:solidFill>
              </a:rPr>
              <a:t>do jakých knihoven se odevzdává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9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/>
              <a:t>zákon </a:t>
            </a:r>
            <a:r>
              <a:rPr lang="cs-CZ" sz="2800" dirty="0">
                <a:hlinkClick r:id="rId3"/>
              </a:rPr>
              <a:t>46/2000</a:t>
            </a:r>
            <a:r>
              <a:rPr lang="cs-CZ" sz="2800" dirty="0"/>
              <a:t> ze dne 22. února 2000 o právech a povinnostech při vydávání </a:t>
            </a:r>
            <a:r>
              <a:rPr lang="cs-CZ" sz="2800" b="1" dirty="0"/>
              <a:t>periodického</a:t>
            </a:r>
            <a:r>
              <a:rPr lang="cs-CZ" sz="2800" dirty="0"/>
              <a:t> tisku a o změně některých dalších zákonů (tiskový zákon)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§ 9 Povinné výtisky</a:t>
            </a:r>
          </a:p>
          <a:p>
            <a:pPr lvl="1"/>
            <a:r>
              <a:rPr lang="cs-CZ" sz="2200" dirty="0"/>
              <a:t>vydavatel má povinnost dodat do 7 dnů PV do vybraných knihoven</a:t>
            </a:r>
          </a:p>
          <a:p>
            <a:pPr lvl="1"/>
            <a:r>
              <a:rPr lang="cs-CZ" sz="2200" dirty="0"/>
              <a:t>písemně nabídnout dokument ke koupi dalším vybraným knihovnám</a:t>
            </a:r>
          </a:p>
        </p:txBody>
      </p:sp>
    </p:spTree>
    <p:extLst>
      <p:ext uri="{BB962C8B-B14F-4D97-AF65-F5344CB8AC3E}">
        <p14:creationId xmlns:p14="http://schemas.microsoft.com/office/powerpoint/2010/main" val="383851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Povinné výtisky 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135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2x Národní knihovna České republiky</a:t>
            </a:r>
          </a:p>
          <a:p>
            <a:r>
              <a:rPr lang="cs-CZ" dirty="0"/>
              <a:t>1x Moravská zemská knihovna v Brně</a:t>
            </a:r>
          </a:p>
          <a:p>
            <a:r>
              <a:rPr lang="cs-CZ" dirty="0"/>
              <a:t>1x knihovna Národního muzea v Praze</a:t>
            </a:r>
          </a:p>
          <a:p>
            <a:r>
              <a:rPr lang="cs-CZ" dirty="0"/>
              <a:t>1x Ministerstvo kultury ČR</a:t>
            </a:r>
          </a:p>
          <a:p>
            <a:r>
              <a:rPr lang="cs-CZ" dirty="0"/>
              <a:t>1x Parlamentní knihovna</a:t>
            </a:r>
          </a:p>
          <a:p>
            <a:r>
              <a:rPr lang="cs-CZ" dirty="0"/>
              <a:t>1x regionální povinný výtisk příslušné státní vědecké knihovně</a:t>
            </a:r>
          </a:p>
          <a:p>
            <a:r>
              <a:rPr lang="cs-CZ" dirty="0"/>
              <a:t>1x regionální povinný výtisk Městské knihovně hlavního města Prahy</a:t>
            </a:r>
          </a:p>
          <a:p>
            <a:r>
              <a:rPr lang="cs-CZ" dirty="0"/>
              <a:t>1x povinný výtisk periodického tisku, který je vydavatelem určen pro nevidomé nebo slabozraké, Knihovně a tiskárně pro nevidomé K. E. </a:t>
            </a:r>
            <a:r>
              <a:rPr lang="cs-CZ" dirty="0" err="1"/>
              <a:t>Macana</a:t>
            </a:r>
            <a:r>
              <a:rPr lang="cs-CZ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82756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Neperiodický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37/1995 ze dne 8. února 1995 o </a:t>
            </a:r>
            <a:r>
              <a:rPr lang="cs-CZ" b="1" dirty="0"/>
              <a:t>neperiodických</a:t>
            </a:r>
            <a:r>
              <a:rPr lang="cs-CZ" dirty="0"/>
              <a:t> publikacích</a:t>
            </a:r>
          </a:p>
          <a:p>
            <a:pPr lvl="1"/>
            <a:r>
              <a:rPr lang="cs-CZ" dirty="0"/>
              <a:t>§3 a §4, sankce §5</a:t>
            </a:r>
          </a:p>
          <a:p>
            <a:r>
              <a:rPr lang="cs-CZ" dirty="0"/>
              <a:t>do 30 dnů</a:t>
            </a:r>
          </a:p>
          <a:p>
            <a:r>
              <a:rPr lang="cs-CZ" dirty="0"/>
              <a:t>nesplnění povinnosti</a:t>
            </a:r>
          </a:p>
          <a:p>
            <a:pPr lvl="1"/>
            <a:r>
              <a:rPr lang="cs-CZ" dirty="0"/>
              <a:t>pokuta 15000Kč</a:t>
            </a:r>
          </a:p>
          <a:p>
            <a:r>
              <a:rPr lang="cs-CZ" sz="2800" dirty="0"/>
              <a:t>realizováno vyhláškou</a:t>
            </a:r>
          </a:p>
          <a:p>
            <a:pPr lvl="1"/>
            <a:r>
              <a:rPr lang="cs-CZ" sz="2200" dirty="0">
                <a:hlinkClick r:id="rId3"/>
              </a:rPr>
              <a:t>156/2003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E9EF4-BC9D-4746-BE0C-33D74B3F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Zákon o svobodném přístupu k </a:t>
            </a:r>
            <a:r>
              <a:rPr lang="cs-CZ" altLang="cs-CZ" dirty="0" err="1"/>
              <a:t>info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7D72B-96FA-49F7-8053-65BD4EC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39185"/>
          </a:xfrm>
        </p:spPr>
        <p:txBody>
          <a:bodyPr/>
          <a:lstStyle/>
          <a:p>
            <a:r>
              <a:rPr lang="cs-CZ" altLang="cs-CZ" dirty="0"/>
              <a:t>106/1999 Sb.</a:t>
            </a:r>
          </a:p>
          <a:p>
            <a:r>
              <a:rPr lang="cs-CZ" altLang="cs-CZ" dirty="0"/>
              <a:t>platnost od 1.1.2000</a:t>
            </a:r>
          </a:p>
          <a:p>
            <a:r>
              <a:rPr lang="cs-CZ" altLang="cs-CZ" dirty="0"/>
              <a:t>obsah zákona</a:t>
            </a:r>
          </a:p>
          <a:p>
            <a:pPr lvl="1"/>
            <a:r>
              <a:rPr lang="cs-CZ" altLang="cs-CZ" dirty="0"/>
              <a:t>povinnost poskytovat </a:t>
            </a:r>
            <a:r>
              <a:rPr lang="cs-CZ" altLang="cs-CZ" dirty="0" err="1"/>
              <a:t>info</a:t>
            </a:r>
            <a:r>
              <a:rPr lang="cs-CZ" altLang="cs-CZ" dirty="0"/>
              <a:t> + proces žádosti</a:t>
            </a:r>
          </a:p>
          <a:p>
            <a:pPr lvl="1"/>
            <a:r>
              <a:rPr lang="cs-CZ" altLang="cs-CZ" dirty="0"/>
              <a:t>zveřejňování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ochrana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2"/>
            <a:r>
              <a:rPr lang="cs-CZ" altLang="cs-CZ" dirty="0"/>
              <a:t>tajné, důležité pro bezpečnost státu apod.</a:t>
            </a:r>
          </a:p>
        </p:txBody>
      </p:sp>
    </p:spTree>
    <p:extLst>
      <p:ext uri="{BB962C8B-B14F-4D97-AF65-F5344CB8AC3E}">
        <p14:creationId xmlns:p14="http://schemas.microsoft.com/office/powerpoint/2010/main" val="1597659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výtisky </a:t>
            </a:r>
            <a:r>
              <a:rPr lang="cs-CZ" dirty="0" err="1"/>
              <a:t>neperiodik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2x Národní knihovna ČR</a:t>
            </a:r>
          </a:p>
          <a:p>
            <a:r>
              <a:rPr lang="cs-CZ" sz="2800" dirty="0"/>
              <a:t>1x MZK v Brně</a:t>
            </a:r>
          </a:p>
          <a:p>
            <a:r>
              <a:rPr lang="cs-CZ" sz="2800" dirty="0"/>
              <a:t>1x Státní vědecká knihovna v Olomouci</a:t>
            </a:r>
          </a:p>
          <a:p>
            <a:r>
              <a:rPr lang="cs-CZ" sz="2800" dirty="0"/>
              <a:t>1x krajské knihovně dle sídla vydavatele </a:t>
            </a:r>
          </a:p>
          <a:p>
            <a:r>
              <a:rPr lang="cs-CZ" sz="2800" dirty="0"/>
              <a:t>1x Knihovna a tiskárna pro nevidomé K. E. </a:t>
            </a:r>
            <a:r>
              <a:rPr lang="cs-CZ" sz="2800" dirty="0" err="1"/>
              <a:t>Macana</a:t>
            </a:r>
            <a:r>
              <a:rPr lang="cs-CZ" sz="2800" dirty="0"/>
              <a:t> v Praze</a:t>
            </a:r>
            <a:endParaRPr lang="cs-CZ" dirty="0"/>
          </a:p>
          <a:p>
            <a:pPr lvl="1"/>
            <a:r>
              <a:rPr lang="cs-CZ" dirty="0"/>
              <a:t>jen pokud je určeno pro nevidomé a slabozraké</a:t>
            </a:r>
          </a:p>
        </p:txBody>
      </p:sp>
    </p:spTree>
    <p:extLst>
      <p:ext uri="{BB962C8B-B14F-4D97-AF65-F5344CB8AC3E}">
        <p14:creationId xmlns:p14="http://schemas.microsoft.com/office/powerpoint/2010/main" val="3375118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písemné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Knihovna AV ČR</a:t>
            </a:r>
          </a:p>
          <a:p>
            <a:r>
              <a:rPr lang="cs-CZ" dirty="0"/>
              <a:t>Parlamentní knihovna</a:t>
            </a:r>
          </a:p>
          <a:p>
            <a:r>
              <a:rPr lang="cs-CZ" dirty="0"/>
              <a:t>Národní technická knihovna v Praze</a:t>
            </a:r>
          </a:p>
          <a:p>
            <a:r>
              <a:rPr lang="cs-CZ" dirty="0"/>
              <a:t>Knihovna Národního muzea</a:t>
            </a:r>
          </a:p>
          <a:p>
            <a:r>
              <a:rPr lang="cs-CZ" dirty="0"/>
              <a:t>Knihovna Památníku písemnictví</a:t>
            </a:r>
          </a:p>
          <a:p>
            <a:r>
              <a:rPr lang="cs-CZ" dirty="0"/>
              <a:t>všechny krajské vědecké knihovny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seznam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2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ÃºÅad pro ochranu osobnÃ­ch ÃºdajÅ¯">
            <a:extLst>
              <a:ext uri="{FF2B5EF4-FFF2-40B4-BE49-F238E27FC236}">
                <a16:creationId xmlns:a16="http://schemas.microsoft.com/office/drawing/2014/main" id="{A46862AD-7060-45A4-A201-6F75489A2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46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F8B4DA2-C2BC-454E-9AAC-7E59924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na ochranu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E85DC5-2F4F-4AF3-9391-F7596129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dnes nahrazen GDPR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4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na ochranu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79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zákon </a:t>
            </a:r>
            <a:r>
              <a:rPr lang="cs-CZ" dirty="0">
                <a:hlinkClick r:id="rId2"/>
              </a:rPr>
              <a:t>101/2000 Sb.</a:t>
            </a:r>
            <a:r>
              <a:rPr lang="cs-CZ" dirty="0"/>
              <a:t>, o ochraně osobních údajů a o změně některých zákonů </a:t>
            </a:r>
          </a:p>
          <a:p>
            <a:pPr>
              <a:lnSpc>
                <a:spcPct val="110000"/>
              </a:lnSpc>
            </a:pPr>
            <a:r>
              <a:rPr lang="cs-CZ" dirty="0"/>
              <a:t>osobní údaje zpracovávané:</a:t>
            </a:r>
          </a:p>
          <a:p>
            <a:pPr lvl="1"/>
            <a:r>
              <a:rPr lang="cs-CZ" dirty="0"/>
              <a:t>státními orgány</a:t>
            </a:r>
          </a:p>
          <a:p>
            <a:pPr lvl="1"/>
            <a:r>
              <a:rPr lang="cs-CZ" dirty="0"/>
              <a:t>orgány územní samosprávy</a:t>
            </a:r>
          </a:p>
          <a:p>
            <a:pPr lvl="1"/>
            <a:r>
              <a:rPr lang="cs-CZ" dirty="0"/>
              <a:t>jiné orgány veřejné moci</a:t>
            </a:r>
          </a:p>
          <a:p>
            <a:pPr lvl="1"/>
            <a:r>
              <a:rPr lang="cs-CZ" dirty="0"/>
              <a:t>fyzické a právnické osoby</a:t>
            </a:r>
          </a:p>
          <a:p>
            <a:pPr>
              <a:lnSpc>
                <a:spcPct val="110000"/>
              </a:lnSpc>
            </a:pPr>
            <a:r>
              <a:rPr lang="cs-CZ" dirty="0"/>
              <a:t>automatizovaně nebo jinak</a:t>
            </a:r>
          </a:p>
          <a:p>
            <a:pPr lvl="1"/>
            <a:r>
              <a:rPr lang="cs-CZ" dirty="0"/>
              <a:t>ucelená DB, ne nahodile nebo pro sebe</a:t>
            </a:r>
          </a:p>
          <a:p>
            <a:pPr>
              <a:lnSpc>
                <a:spcPct val="110000"/>
              </a:lnSpc>
            </a:pPr>
            <a:r>
              <a:rPr lang="cs-CZ" dirty="0"/>
              <a:t>práva a povinnosti správce</a:t>
            </a:r>
          </a:p>
        </p:txBody>
      </p:sp>
    </p:spTree>
    <p:extLst>
      <p:ext uri="{BB962C8B-B14F-4D97-AF65-F5344CB8AC3E}">
        <p14:creationId xmlns:p14="http://schemas.microsoft.com/office/powerpoint/2010/main" val="3012835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Povinnosti správce 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</a:rPr>
              <a:t>stanovit pro jaké účely zpracovává údaje</a:t>
            </a:r>
          </a:p>
          <a:p>
            <a:r>
              <a:rPr lang="cs-CZ" sz="2800" dirty="0">
                <a:latin typeface="Arial" panose="020B0604020202020204" pitchFamily="34" charset="0"/>
              </a:rPr>
              <a:t>stanovit prostředky a způsob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přesné zpracování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aktualizaci/opravu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uchovávat údaje pouze po dobu nezbytnou ke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shromažďovat pouze údaje k danému účelu</a:t>
            </a:r>
          </a:p>
          <a:p>
            <a:pPr lvl="1"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</a:rPr>
              <a:t>k čemu byl udělen </a:t>
            </a:r>
            <a:r>
              <a:rPr lang="cs-CZ" sz="2400" b="1" dirty="0">
                <a:latin typeface="Arial" panose="020B0604020202020204" pitchFamily="34" charset="0"/>
              </a:rPr>
              <a:t>souhlas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</a:rPr>
              <a:t>nesdružovat údaje získané pro jiné účely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16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bez souhlasu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197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nezbytné pro dodržení právní povinnosti správce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plnění smlouvy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pro ochranu práv a právem chráněných zájmů správce, příjemce nebo jiné dotčené osoby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latin typeface="Arial" panose="020B0604020202020204" pitchFamily="34" charset="0"/>
              </a:rPr>
              <a:t>musí být nezbytné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osobní údaje o veřejně činné osobě, funkcionáři či zaměstnanci veřejné správy, které vypovídají o jeho veřejné anebo úřední činnosti, o jeho funkčním nebo pracovním zařazení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účely archivnictví podle zvláštního zákona</a:t>
            </a:r>
          </a:p>
        </p:txBody>
      </p:sp>
    </p:spTree>
    <p:extLst>
      <p:ext uri="{BB962C8B-B14F-4D97-AF65-F5344CB8AC3E}">
        <p14:creationId xmlns:p14="http://schemas.microsoft.com/office/powerpoint/2010/main" val="283331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likvidace osobních údajů</a:t>
            </a:r>
          </a:p>
          <a:p>
            <a:r>
              <a:rPr lang="cs-CZ" dirty="0"/>
              <a:t>sankce</a:t>
            </a:r>
          </a:p>
          <a:p>
            <a:r>
              <a:rPr lang="cs-CZ" dirty="0"/>
              <a:t>působnost, organizace a činnosti </a:t>
            </a:r>
            <a:r>
              <a:rPr lang="cs-CZ" dirty="0">
                <a:hlinkClick r:id="rId2"/>
              </a:rPr>
              <a:t>Úřadu pro ochranu osobních údajů</a:t>
            </a:r>
            <a:endParaRPr lang="cs-CZ" dirty="0"/>
          </a:p>
          <a:p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: http://www.oou.cz/</a:t>
            </a:r>
          </a:p>
        </p:txBody>
      </p:sp>
    </p:spTree>
    <p:extLst>
      <p:ext uri="{BB962C8B-B14F-4D97-AF65-F5344CB8AC3E}">
        <p14:creationId xmlns:p14="http://schemas.microsoft.com/office/powerpoint/2010/main" val="295149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2016/679 ze dne 27. dubna 2016 o ochraně fyzických osob v souvislosti se zpracováním osobních údajů a o volném pohybu těchto údajů a o zrušení směrnice 95/46/ES</a:t>
            </a:r>
          </a:p>
          <a:p>
            <a:r>
              <a:rPr lang="cs-CZ" dirty="0"/>
              <a:t>přizpůsobení legislativě EU</a:t>
            </a:r>
          </a:p>
          <a:p>
            <a:r>
              <a:rPr lang="cs-CZ" dirty="0"/>
              <a:t>platnost od 25. 5. 2018</a:t>
            </a:r>
          </a:p>
        </p:txBody>
      </p:sp>
    </p:spTree>
    <p:extLst>
      <p:ext uri="{BB962C8B-B14F-4D97-AF65-F5344CB8AC3E}">
        <p14:creationId xmlns:p14="http://schemas.microsoft.com/office/powerpoint/2010/main" val="568660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Příručka pro knihovny</a:t>
            </a:r>
            <a:r>
              <a:rPr lang="cs-CZ" dirty="0"/>
              <a:t> (</a:t>
            </a:r>
            <a:r>
              <a:rPr lang="cs-CZ" dirty="0" err="1"/>
              <a:t>Danielisová</a:t>
            </a:r>
            <a:r>
              <a:rPr lang="cs-CZ" dirty="0"/>
              <a:t>, Denár, Kovářová)</a:t>
            </a:r>
          </a:p>
          <a:p>
            <a:r>
              <a:rPr lang="cs-CZ" dirty="0"/>
              <a:t>vysvětlení pojmů, konkrétní příklady</a:t>
            </a:r>
          </a:p>
          <a:p>
            <a:pPr lvl="1"/>
            <a:r>
              <a:rPr lang="cs-CZ" dirty="0"/>
              <a:t>práce v knihovním systému, katalogy, kamerový systém, registrace uživatelů, databáze osobností, databáze autorit, údaje o zaměstnancích, šifrování a protokol https,…</a:t>
            </a:r>
          </a:p>
        </p:txBody>
      </p:sp>
    </p:spTree>
    <p:extLst>
      <p:ext uri="{BB962C8B-B14F-4D97-AF65-F5344CB8AC3E}">
        <p14:creationId xmlns:p14="http://schemas.microsoft.com/office/powerpoint/2010/main" val="3605502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i, Socha, PanÃ­ Spravedlnost">
            <a:extLst>
              <a:ext uri="{FF2B5EF4-FFF2-40B4-BE49-F238E27FC236}">
                <a16:creationId xmlns:a16="http://schemas.microsoft.com/office/drawing/2014/main" id="{A696A771-A113-4D6A-A369-0B141BD8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Další 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52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0238-9E39-4E0E-AAC8-8D1837A6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AD27D6-08B6-4323-ACCA-2C0B451A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1307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povinný subjekt</a:t>
            </a:r>
          </a:p>
          <a:p>
            <a:pPr lvl="1"/>
            <a:r>
              <a:rPr lang="cs-CZ" altLang="cs-CZ" dirty="0"/>
              <a:t>orgány státní a územní samosprávy</a:t>
            </a:r>
          </a:p>
          <a:p>
            <a:pPr lvl="1"/>
            <a:r>
              <a:rPr lang="cs-CZ" altLang="cs-CZ" dirty="0"/>
              <a:t>subjekty definované zákonem</a:t>
            </a:r>
          </a:p>
          <a:p>
            <a:pPr lvl="2"/>
            <a:r>
              <a:rPr lang="cs-CZ" altLang="cs-CZ" dirty="0"/>
              <a:t>subjekty, které rozhodují o právech, právem chráněných zájmech nebo povinnostech fyzických nebo právnických osob v oblasti veřejné správy</a:t>
            </a:r>
          </a:p>
          <a:p>
            <a:pPr lvl="2"/>
            <a:r>
              <a:rPr lang="cs-CZ" altLang="cs-CZ" dirty="0"/>
              <a:t>pouze v rozsahu jejich rozhodovací činnosti </a:t>
            </a:r>
          </a:p>
          <a:p>
            <a:r>
              <a:rPr lang="cs-CZ" altLang="cs-CZ" dirty="0"/>
              <a:t>žadatel</a:t>
            </a:r>
          </a:p>
          <a:p>
            <a:pPr lvl="1"/>
            <a:r>
              <a:rPr lang="cs-CZ" altLang="cs-CZ" dirty="0"/>
              <a:t>fyzická osoba</a:t>
            </a:r>
          </a:p>
          <a:p>
            <a:pPr lvl="1"/>
            <a:r>
              <a:rPr lang="cs-CZ" altLang="cs-CZ" dirty="0"/>
              <a:t>právnická osoba</a:t>
            </a:r>
          </a:p>
          <a:p>
            <a:r>
              <a:rPr lang="cs-CZ" altLang="cs-CZ" dirty="0"/>
              <a:t>dálkový přístup</a:t>
            </a:r>
          </a:p>
          <a:p>
            <a:pPr lvl="1"/>
            <a:r>
              <a:rPr lang="cs-CZ" altLang="cs-CZ" dirty="0"/>
              <a:t>dotazy přes internet</a:t>
            </a:r>
          </a:p>
        </p:txBody>
      </p:sp>
    </p:spTree>
    <p:extLst>
      <p:ext uri="{BB962C8B-B14F-4D97-AF65-F5344CB8AC3E}">
        <p14:creationId xmlns:p14="http://schemas.microsoft.com/office/powerpoint/2010/main" val="3782786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hlinkClick r:id="rId2"/>
              </a:rPr>
              <a:t>Zákon č. 273/1993 Sb., o některých podmínkách výroby, šíření a archivování audiovizuálních děl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3" tooltip="Odkaz se otevře v novém okně"/>
              </a:rPr>
              <a:t>Zákon č. 122/2000 Sb., o ochraně sbírek muzejní povahy a o změně některých dalších zákonů, ve znění pozdějších předpisů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4"/>
              </a:rPr>
              <a:t>Zákon 67/2001 Sb. o požární ochraně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5"/>
              </a:rPr>
              <a:t>Zákon č. 111/1998 Sb., o vysokých školách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93203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2"/>
              </a:rPr>
              <a:t>Občanský zákoník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3"/>
              </a:rPr>
              <a:t>Zákon 480/2004 Sb., o některých službách informační společnosti a o změně některých zákonů (zákon o některých službách informační společnosti)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Zákon č. 137/2006 Sb., o veřejných zakázkách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hlinkClick r:id="rId6"/>
              </a:rPr>
              <a:t>novela 134/2016 Sb.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limity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daňové zákony (např. DPH)</a:t>
            </a:r>
          </a:p>
          <a:p>
            <a:pPr>
              <a:lnSpc>
                <a:spcPct val="110000"/>
              </a:lnSpc>
            </a:pP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6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493B0-B3F3-4764-80DE-8CF23F9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082D6-17EA-4B6A-8DC0-4B179B92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zveřejněná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může být vždy znovu vyhledána a získána</a:t>
            </a:r>
          </a:p>
          <a:p>
            <a:pPr lvl="1"/>
            <a:r>
              <a:rPr lang="cs-CZ" altLang="cs-CZ" dirty="0"/>
              <a:t>např. vydaná tiskem nebo na datovém nosiči, vystavená na úřední desce, prostřednictvím internetu nebo ve veřejné knihovně,...</a:t>
            </a:r>
          </a:p>
          <a:p>
            <a:r>
              <a:rPr lang="cs-CZ" altLang="cs-CZ" dirty="0"/>
              <a:t>doprovodná informace</a:t>
            </a:r>
          </a:p>
          <a:p>
            <a:pPr lvl="1"/>
            <a:r>
              <a:rPr lang="cs-CZ" altLang="cs-CZ" dirty="0"/>
              <a:t>úzce související s požadovanou informací</a:t>
            </a:r>
          </a:p>
          <a:p>
            <a:pPr lvl="1"/>
            <a:r>
              <a:rPr lang="cs-CZ" altLang="cs-CZ" dirty="0"/>
              <a:t>např. údaj o její existenci, původu, počtu, důvodu odepření, době, po kterou důvod odepření trvá a kdy bude znovu přezkoumán,...</a:t>
            </a:r>
          </a:p>
        </p:txBody>
      </p:sp>
    </p:spTree>
    <p:extLst>
      <p:ext uri="{BB962C8B-B14F-4D97-AF65-F5344CB8AC3E}">
        <p14:creationId xmlns:p14="http://schemas.microsoft.com/office/powerpoint/2010/main" val="3446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E53CD-7BB9-4D08-9983-649463B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D549D-BED1-49D8-97AA-E2F23D7B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utajované skutečnosti ze zákona</a:t>
            </a:r>
          </a:p>
          <a:p>
            <a:r>
              <a:rPr lang="cs-CZ" altLang="cs-CZ" dirty="0"/>
              <a:t>ochrana osobnosti a soukromí</a:t>
            </a:r>
          </a:p>
          <a:p>
            <a:pPr lvl="1"/>
            <a:r>
              <a:rPr lang="cs-CZ" altLang="cs-CZ" dirty="0"/>
              <a:t>rasa, politická příslušnost, vztah k náboženství, trestná činnost, zdraví, sexuální orientace, majetkové poměry fyzických osob </a:t>
            </a:r>
          </a:p>
          <a:p>
            <a:pPr lvl="1"/>
            <a:r>
              <a:rPr lang="cs-CZ" altLang="cs-CZ" dirty="0"/>
              <a:t>písemnosti, fotografie, zvukové a AV záznamy osobní povahy (řeší např. zákon č. 256/1992 Sb., o ochraně osobních údajů v informačních systémech) </a:t>
            </a:r>
          </a:p>
          <a:p>
            <a:pPr lvl="1"/>
            <a:r>
              <a:rPr lang="cs-CZ" altLang="cs-CZ" dirty="0"/>
              <a:t>výjimky: zákon nebo souhlas dotčené žijící osoby</a:t>
            </a:r>
          </a:p>
        </p:txBody>
      </p:sp>
    </p:spTree>
    <p:extLst>
      <p:ext uri="{BB962C8B-B14F-4D97-AF65-F5344CB8AC3E}">
        <p14:creationId xmlns:p14="http://schemas.microsoft.com/office/powerpoint/2010/main" val="3365006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3196</Words>
  <Application>Microsoft Office PowerPoint</Application>
  <PresentationFormat>Širokoúhlá obrazovka</PresentationFormat>
  <Paragraphs>521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Verdana</vt:lpstr>
      <vt:lpstr>Wingdings</vt:lpstr>
      <vt:lpstr>Retrospektiva</vt:lpstr>
      <vt:lpstr>Knihovnická legislativa</vt:lpstr>
      <vt:lpstr>Právo na informace</vt:lpstr>
      <vt:lpstr>Listina základních práv a svobod</vt:lpstr>
      <vt:lpstr>Úmluva o právech dítěte</vt:lpstr>
      <vt:lpstr>Zákon o svobodném přístupu k informacím</vt:lpstr>
      <vt:lpstr>Zákon o svobodném přístupu k info</vt:lpstr>
      <vt:lpstr>Základní pojmy</vt:lpstr>
      <vt:lpstr>Základní pojmy</vt:lpstr>
      <vt:lpstr>Omezení práva na info (§7 - §12)</vt:lpstr>
      <vt:lpstr>Omezení práva na info (§7 - §12)</vt:lpstr>
      <vt:lpstr>Omezení práva na info (§7 - §12)</vt:lpstr>
      <vt:lpstr>Žádost o poskytnutí informací</vt:lpstr>
      <vt:lpstr>Žádost o poskytnutí informací</vt:lpstr>
      <vt:lpstr>Náklady</vt:lpstr>
      <vt:lpstr>Výroční zpráva</vt:lpstr>
      <vt:lpstr>Co zákon neřeší</vt:lpstr>
      <vt:lpstr>Knihovní zákon</vt:lpstr>
      <vt:lpstr>257/2001 Sb.</vt:lpstr>
      <vt:lpstr>Knihovní zákon</vt:lpstr>
      <vt:lpstr>Obsah KZ</vt:lpstr>
      <vt:lpstr>§1 - Předmět úpravy</vt:lpstr>
      <vt:lpstr>§2 - Vymezení základních pojmů</vt:lpstr>
      <vt:lpstr>§2 - Vymezení základních pojmů</vt:lpstr>
      <vt:lpstr>§2 - Vymezení základních pojmů</vt:lpstr>
      <vt:lpstr>§3 - Systém knihoven</vt:lpstr>
      <vt:lpstr>krajské knihovny</vt:lpstr>
      <vt:lpstr>základní knihovny</vt:lpstr>
      <vt:lpstr>specializované knihovny</vt:lpstr>
      <vt:lpstr>§3 - Systém knihoven</vt:lpstr>
      <vt:lpstr>§9 - §13 - Druhy knihoven</vt:lpstr>
      <vt:lpstr>§5 - Evidence knihoven</vt:lpstr>
      <vt:lpstr>Obsah návrhu</vt:lpstr>
      <vt:lpstr>§5 - Evidence knihoven</vt:lpstr>
      <vt:lpstr>§4 - VKIS</vt:lpstr>
      <vt:lpstr>§4 - VKIS</vt:lpstr>
      <vt:lpstr>Placení za služby</vt:lpstr>
      <vt:lpstr>§4 - VKIS</vt:lpstr>
      <vt:lpstr>§14 - Meziknihovní služby</vt:lpstr>
      <vt:lpstr>§15 - Podpora knihoven</vt:lpstr>
      <vt:lpstr>§16 - Evidence a revize fondu</vt:lpstr>
      <vt:lpstr>Frekvence revize</vt:lpstr>
      <vt:lpstr>§17 - Vyřazování knihovních fondů</vt:lpstr>
      <vt:lpstr>§17 - Vyřazování knihovních fondů</vt:lpstr>
      <vt:lpstr>§18 - Ochrana knihovního fondu</vt:lpstr>
      <vt:lpstr>§19 - Sankce</vt:lpstr>
      <vt:lpstr>§19 - Sankce</vt:lpstr>
      <vt:lpstr>§19 - Sankce</vt:lpstr>
      <vt:lpstr>Závěr KZ</vt:lpstr>
      <vt:lpstr>Autorský zákon</vt:lpstr>
      <vt:lpstr>Autorský zákon</vt:lpstr>
      <vt:lpstr>Obsah autorského zákona</vt:lpstr>
      <vt:lpstr>Obsah autorského zákona</vt:lpstr>
      <vt:lpstr>Obsah autorského zákona</vt:lpstr>
      <vt:lpstr>Novela AZ</vt:lpstr>
      <vt:lpstr>Novela 2017</vt:lpstr>
      <vt:lpstr>Zákon o povinném výtisku</vt:lpstr>
      <vt:lpstr>Periodický tisk</vt:lpstr>
      <vt:lpstr>Povinné výtisky periodik</vt:lpstr>
      <vt:lpstr>Neperiodický tisk</vt:lpstr>
      <vt:lpstr>Povinné výtisky neperiodik</vt:lpstr>
      <vt:lpstr>Povinnost písemné nabídky</vt:lpstr>
      <vt:lpstr>Zákon na ochranu osobních údajů</vt:lpstr>
      <vt:lpstr>Zákon na ochranu osobních údajů</vt:lpstr>
      <vt:lpstr>Povinnosti správce OÚ</vt:lpstr>
      <vt:lpstr>Zpracování bez souhlasu</vt:lpstr>
      <vt:lpstr>Ochrana osobních údajů</vt:lpstr>
      <vt:lpstr>GDPR</vt:lpstr>
      <vt:lpstr>GDPR a knihovny</vt:lpstr>
      <vt:lpstr>Další  legislativa</vt:lpstr>
      <vt:lpstr>Další legislativa</vt:lpstr>
      <vt:lpstr>Další legislativa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legislativa</dc:title>
  <dc:creator>Martin Krčál</dc:creator>
  <cp:lastModifiedBy>Martin Krčál</cp:lastModifiedBy>
  <cp:revision>3</cp:revision>
  <dcterms:created xsi:type="dcterms:W3CDTF">2018-10-18T20:22:49Z</dcterms:created>
  <dcterms:modified xsi:type="dcterms:W3CDTF">2019-10-25T11:54:59Z</dcterms:modified>
</cp:coreProperties>
</file>