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683" r:id="rId3"/>
    <p:sldId id="684" r:id="rId4"/>
    <p:sldId id="692" r:id="rId5"/>
    <p:sldId id="689" r:id="rId6"/>
    <p:sldId id="690" r:id="rId7"/>
    <p:sldId id="691" r:id="rId8"/>
    <p:sldId id="696" r:id="rId9"/>
    <p:sldId id="697" r:id="rId10"/>
    <p:sldId id="694" r:id="rId11"/>
    <p:sldId id="693" r:id="rId12"/>
    <p:sldId id="698" r:id="rId13"/>
    <p:sldId id="699" r:id="rId14"/>
    <p:sldId id="700" r:id="rId15"/>
    <p:sldId id="701" r:id="rId16"/>
    <p:sldId id="702" r:id="rId17"/>
    <p:sldId id="695" r:id="rId18"/>
    <p:sldId id="703" r:id="rId19"/>
    <p:sldId id="704" r:id="rId20"/>
    <p:sldId id="706" r:id="rId21"/>
    <p:sldId id="707" r:id="rId22"/>
    <p:sldId id="708" r:id="rId23"/>
    <p:sldId id="709" r:id="rId24"/>
    <p:sldId id="710" r:id="rId25"/>
    <p:sldId id="711" r:id="rId26"/>
    <p:sldId id="712" r:id="rId27"/>
    <p:sldId id="713" r:id="rId28"/>
    <p:sldId id="714" r:id="rId29"/>
    <p:sldId id="715" r:id="rId30"/>
    <p:sldId id="716" r:id="rId31"/>
    <p:sldId id="717" r:id="rId32"/>
    <p:sldId id="718" r:id="rId33"/>
    <p:sldId id="721" r:id="rId34"/>
    <p:sldId id="719" r:id="rId35"/>
    <p:sldId id="720" r:id="rId36"/>
    <p:sldId id="722" r:id="rId37"/>
    <p:sldId id="723" r:id="rId38"/>
    <p:sldId id="724" r:id="rId39"/>
    <p:sldId id="725" r:id="rId40"/>
    <p:sldId id="726" r:id="rId41"/>
    <p:sldId id="727" r:id="rId42"/>
    <p:sldId id="728" r:id="rId43"/>
    <p:sldId id="729" r:id="rId44"/>
    <p:sldId id="730" r:id="rId45"/>
    <p:sldId id="731" r:id="rId46"/>
    <p:sldId id="735" r:id="rId47"/>
    <p:sldId id="732" r:id="rId48"/>
    <p:sldId id="734" r:id="rId49"/>
    <p:sldId id="733" r:id="rId50"/>
    <p:sldId id="591" r:id="rId51"/>
  </p:sldIdLst>
  <p:sldSz cx="12192000" cy="6858000"/>
  <p:notesSz cx="6858000" cy="9144000"/>
  <p:custDataLst>
    <p:tags r:id="rId52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3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00" y="1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69CB8-F204-4D06-B913-C5A26A89888A}" type="datetimeFigureOut">
              <a:rPr lang="en-US" smtClean="0"/>
              <a:t>11/8/2019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75032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6E300-0A13-4A81-945A-7333C271A069}" type="datetimeFigureOut">
              <a:rPr lang="en-US" smtClean="0"/>
              <a:t>11/8/2019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17249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71962-1EA4-46E7-BCB0-F36CE46D1A59}" type="datetimeFigureOut">
              <a:rPr lang="en-US" smtClean="0"/>
              <a:t>11/8/2019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50074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 b="1"/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956816"/>
            <a:ext cx="10058400" cy="3912278"/>
          </a:xfrm>
        </p:spPr>
        <p:txBody>
          <a:bodyPr>
            <a:normAutofit/>
          </a:bodyPr>
          <a:lstStyle>
            <a:lvl1pPr marL="447675" indent="-447675">
              <a:buFont typeface="Wingdings" panose="05000000000000000000" pitchFamily="2" charset="2"/>
              <a:buChar char="q"/>
              <a:defRPr sz="3200"/>
            </a:lvl1pPr>
            <a:lvl2pPr marL="804863" indent="-357188">
              <a:buFont typeface="Wingdings" panose="05000000000000000000" pitchFamily="2" charset="2"/>
              <a:buChar char="Ø"/>
              <a:tabLst>
                <a:tab pos="804863" algn="l"/>
              </a:tabLst>
              <a:defRPr sz="2800"/>
            </a:lvl2pPr>
            <a:lvl3pPr marL="1162050" indent="-265113">
              <a:buFont typeface="Wingdings" panose="05000000000000000000" pitchFamily="2" charset="2"/>
              <a:buChar char="v"/>
              <a:defRPr sz="2000"/>
            </a:lvl3pPr>
            <a:lvl4pPr marL="1252538" indent="-182563">
              <a:defRPr sz="2000"/>
            </a:lvl4pPr>
            <a:lvl5pPr marL="1435100" indent="-182563">
              <a:buFont typeface="Wingdings" panose="05000000000000000000" pitchFamily="2" charset="2"/>
              <a:buChar char="§"/>
              <a:defRPr sz="2000"/>
            </a:lvl5pPr>
          </a:lstStyle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BB376-B19C-488D-ABEB-03C7E6E9E3E0}" type="datetimeFigureOut">
              <a:rPr lang="en-US" smtClean="0"/>
              <a:t>11/8/2019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45745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F077B-A50F-4D64-8574-E2D6A98A5553}" type="datetimeFigureOut">
              <a:rPr lang="en-US" smtClean="0"/>
              <a:t>11/8/2019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64066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E2A62-1983-43A1-A163-D8AA46534C80}" type="datetimeFigureOut">
              <a:rPr lang="en-US" smtClean="0"/>
              <a:t>11/8/2019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55834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F3E3B-34E3-4345-B2A1-994B83598A9C}" type="datetimeFigureOut">
              <a:rPr lang="en-US" smtClean="0"/>
              <a:t>11/8/2019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5769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16C96-82A1-4D77-8ADA-627AC6FE3D65}" type="datetimeFigureOut">
              <a:rPr lang="en-US" smtClean="0"/>
              <a:t>11/8/2019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32929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02C1E-28F2-47E9-802D-339E64E2F920}" type="datetimeFigureOut">
              <a:rPr lang="en-US" smtClean="0"/>
              <a:t>11/8/2019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78452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24271A48-F18A-45B3-BC05-1E27DA3F88AF}" type="datetimeFigureOut">
              <a:rPr lang="en-US" smtClean="0"/>
              <a:t>11/8/2019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75756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747F8-9654-4282-85D2-65F41AAE7A75}" type="datetimeFigureOut">
              <a:rPr lang="en-US" smtClean="0"/>
              <a:t>11/8/2019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6773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5DC5B261-8843-42D1-AAFC-05E20E2D9B97}" type="datetimeFigureOut">
              <a:rPr lang="en-US" smtClean="0"/>
              <a:t>11/8/2019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7826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ukr.knihovna.cz/koncepce-rozvoje-knihoven-cr-na-leta-2011-2015-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kincepce.knihovna.cz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6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6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6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7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7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7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7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8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ukr.knihovna.cz/koncepce-rozvoje-knihoven-cr-na-leta-2011-2015-/" TargetMode="External"/><Relationship Id="rId2" Type="http://schemas.openxmlformats.org/officeDocument/2006/relationships/hyperlink" Target="https://www.mzk.cz/sites/beta.mzk.cz/files/souboryMZK/pdf/koncepce_2004-2010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ukr.knihovna.cz/koncepce-rozvoje-knihoven-cr-na-leta-2017-2020/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9.w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://files.ukr.knihovna.cz/200000240-eb067ec003/KoncepceUchovDigit2016.docx" TargetMode="External"/><Relationship Id="rId2" Type="http://schemas.openxmlformats.org/officeDocument/2006/relationships/hyperlink" Target="http://files.u-k-r.webnode.cz/200000237-9ef279fed4/KoncepceCZV_2016_DEF.docx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ukr.knihovna.cz/koncepce-rozvoje-knihoven-cr-na-leta-2017-2020/" TargetMode="Externa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dk.cz/koncepce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6000"/>
                <a:shade val="99000"/>
                <a:satMod val="140000"/>
              </a:schemeClr>
            </a:gs>
            <a:gs pos="65000">
              <a:schemeClr val="bg1">
                <a:tint val="100000"/>
                <a:shade val="80000"/>
                <a:satMod val="130000"/>
              </a:schemeClr>
            </a:gs>
            <a:gs pos="100000">
              <a:schemeClr val="bg1">
                <a:tint val="100000"/>
                <a:shade val="48000"/>
                <a:satMod val="120000"/>
              </a:scheme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VÃ½sledek obrÃ¡zku pro future library">
            <a:extLst>
              <a:ext uri="{FF2B5EF4-FFF2-40B4-BE49-F238E27FC236}">
                <a16:creationId xmlns:a16="http://schemas.microsoft.com/office/drawing/2014/main" id="{AD9DEC00-479E-4F9D-9262-2A5D7BE3BC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0882"/>
            <a:ext cx="12191985" cy="6327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bdélník 8">
            <a:extLst>
              <a:ext uri="{FF2B5EF4-FFF2-40B4-BE49-F238E27FC236}">
                <a16:creationId xmlns:a16="http://schemas.microsoft.com/office/drawing/2014/main" id="{63FE2CFA-A850-4340-A63C-B208734418EC}"/>
              </a:ext>
            </a:extLst>
          </p:cNvPr>
          <p:cNvSpPr/>
          <p:nvPr/>
        </p:nvSpPr>
        <p:spPr>
          <a:xfrm>
            <a:off x="9306" y="-13131"/>
            <a:ext cx="12191985" cy="6347447"/>
          </a:xfrm>
          <a:prstGeom prst="rect">
            <a:avLst/>
          </a:prstGeom>
          <a:solidFill>
            <a:schemeClr val="bg1">
              <a:alpha val="6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E25F4A20-71FB-4A26-92E2-89DED49264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C4E89C94-E462-4566-A15A-32835FD68B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4071767D-5FF7-4508-B8B7-BB60FF3AB2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097279" y="758952"/>
            <a:ext cx="9985899" cy="3566160"/>
          </a:xfrm>
        </p:spPr>
        <p:txBody>
          <a:bodyPr>
            <a:normAutofit/>
          </a:bodyPr>
          <a:lstStyle/>
          <a:p>
            <a:r>
              <a:rPr lang="cs-CZ" dirty="0"/>
              <a:t>Koncepce rozvoje knihoven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00050" y="4455620"/>
            <a:ext cx="10233421" cy="1143000"/>
          </a:xfrm>
        </p:spPr>
        <p:txBody>
          <a:bodyPr>
            <a:normAutofit/>
          </a:bodyPr>
          <a:lstStyle/>
          <a:p>
            <a:r>
              <a:rPr lang="cs-CZ" dirty="0"/>
              <a:t>aneb kam směřují knihovny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4821F543-BE39-43A0-9DDF-2D4035511DE6}"/>
              </a:ext>
            </a:extLst>
          </p:cNvPr>
          <p:cNvSpPr txBox="1"/>
          <p:nvPr/>
        </p:nvSpPr>
        <p:spPr>
          <a:xfrm>
            <a:off x="1207658" y="5609995"/>
            <a:ext cx="38440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Martin Krčál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6A8E1BDA-BDB5-4C4A-BFF9-9639A068F1BD}"/>
              </a:ext>
            </a:extLst>
          </p:cNvPr>
          <p:cNvSpPr txBox="1"/>
          <p:nvPr/>
        </p:nvSpPr>
        <p:spPr>
          <a:xfrm>
            <a:off x="6259347" y="5667601"/>
            <a:ext cx="48963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/>
              <a:t>ISKB02 </a:t>
            </a:r>
            <a:r>
              <a:rPr lang="cs-CZ" dirty="0"/>
              <a:t>Úvod do knihovnictví, podzim 2019</a:t>
            </a:r>
          </a:p>
        </p:txBody>
      </p:sp>
      <p:pic>
        <p:nvPicPr>
          <p:cNvPr id="19" name="Picture 2" descr="VÃ½sledek obrÃ¡zku pro logo kisk">
            <a:extLst>
              <a:ext uri="{FF2B5EF4-FFF2-40B4-BE49-F238E27FC236}">
                <a16:creationId xmlns:a16="http://schemas.microsoft.com/office/drawing/2014/main" id="{3B57F92C-9D22-4BC0-9F68-A5A65AFCB4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 trans="0" detail="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797" y="265521"/>
            <a:ext cx="2696948" cy="461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ovéPole 19">
            <a:extLst>
              <a:ext uri="{FF2B5EF4-FFF2-40B4-BE49-F238E27FC236}">
                <a16:creationId xmlns:a16="http://schemas.microsoft.com/office/drawing/2014/main" id="{1C191A60-EA6C-4A32-AC7B-179E84EECFF3}"/>
              </a:ext>
            </a:extLst>
          </p:cNvPr>
          <p:cNvSpPr txBox="1"/>
          <p:nvPr/>
        </p:nvSpPr>
        <p:spPr>
          <a:xfrm>
            <a:off x="431797" y="748672"/>
            <a:ext cx="28083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/>
              <a:t>Filozofická fakulta Masarykovy univerzity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9E17AF45-91D9-4A6F-B9DB-D98486527C97}"/>
              </a:ext>
            </a:extLst>
          </p:cNvPr>
          <p:cNvSpPr txBox="1"/>
          <p:nvPr/>
        </p:nvSpPr>
        <p:spPr>
          <a:xfrm>
            <a:off x="11333472" y="56174"/>
            <a:ext cx="76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800"/>
              <a:t>4</a:t>
            </a:r>
            <a:endParaRPr lang="cs-CZ" sz="4800" dirty="0"/>
          </a:p>
        </p:txBody>
      </p:sp>
    </p:spTree>
    <p:extLst>
      <p:ext uri="{BB962C8B-B14F-4D97-AF65-F5344CB8AC3E}">
        <p14:creationId xmlns:p14="http://schemas.microsoft.com/office/powerpoint/2010/main" val="18462321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4E4490D0-3672-446A-AC12-B4830333BD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39CB82C2-DF65-4EC1-8280-F201D50F5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7E1D4427-852B-4B37-8E76-0E9F1810BA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78" name="Rectangle 77">
            <a:extLst>
              <a:ext uri="{FF2B5EF4-FFF2-40B4-BE49-F238E27FC236}">
                <a16:creationId xmlns:a16="http://schemas.microsoft.com/office/drawing/2014/main" id="{FA4CD5CB-D209-4D70-8CA4-629731C59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50EEB19-B6AB-431E-83B6-D554ACA82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41110" y="639097"/>
            <a:ext cx="3401961" cy="368601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Koncepce</a:t>
            </a:r>
            <a:br>
              <a:rPr lang="cs-CZ" sz="66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cs-CZ" sz="6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rozvoje</a:t>
            </a:r>
            <a:br>
              <a:rPr lang="cs-CZ" sz="66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cs-CZ" sz="6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knihoven</a:t>
            </a:r>
            <a:endParaRPr lang="en-US" sz="6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3077" name="Picture 2" descr="Deska, Å kola, Tabule, PrÃ¡zdnÃ½, Zapsat, KÅÃ­da, StarÃ½">
            <a:extLst>
              <a:ext uri="{FF2B5EF4-FFF2-40B4-BE49-F238E27FC236}">
                <a16:creationId xmlns:a16="http://schemas.microsoft.com/office/drawing/2014/main" id="{7245F66B-7C17-4E3D-A7F7-0361ECC5DD5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7589531" cy="6331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5C6A2BAE-B461-4B55-8E1F-0722ABDD13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209305" y="4343400"/>
            <a:ext cx="320040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Rectangle 81">
            <a:extLst>
              <a:ext uri="{FF2B5EF4-FFF2-40B4-BE49-F238E27FC236}">
                <a16:creationId xmlns:a16="http://schemas.microsoft.com/office/drawing/2014/main" id="{B4C27B90-DF2B-4D00-BA07-18ED774CD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593ACC25-C262-417A-8AA9-0641C772BD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DC0E7D05-46D2-43F1-8DC9-D60BF2AA4AF8}"/>
              </a:ext>
            </a:extLst>
          </p:cNvPr>
          <p:cNvSpPr txBox="1"/>
          <p:nvPr/>
        </p:nvSpPr>
        <p:spPr>
          <a:xfrm rot="21226037">
            <a:off x="1092029" y="2624668"/>
            <a:ext cx="540547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>
                <a:solidFill>
                  <a:schemeClr val="bg1"/>
                </a:solidFill>
                <a:latin typeface="Bahnschrift Condensed" panose="020B0502040204020203" pitchFamily="34" charset="0"/>
              </a:rPr>
              <a:t>20</a:t>
            </a:r>
            <a:r>
              <a:rPr lang="cs-CZ" sz="8800" b="1" dirty="0">
                <a:solidFill>
                  <a:schemeClr val="bg1"/>
                </a:solidFill>
                <a:latin typeface="Bahnschrift Condensed" panose="020B0502040204020203" pitchFamily="34" charset="0"/>
              </a:rPr>
              <a:t>11</a:t>
            </a:r>
            <a:r>
              <a:rPr lang="en-US" sz="8800" b="1" dirty="0">
                <a:solidFill>
                  <a:schemeClr val="bg1"/>
                </a:solidFill>
                <a:latin typeface="Bahnschrift Condensed" panose="020B0502040204020203" pitchFamily="34" charset="0"/>
              </a:rPr>
              <a:t>-201</a:t>
            </a:r>
            <a:r>
              <a:rPr lang="cs-CZ" sz="8800" b="1" dirty="0">
                <a:solidFill>
                  <a:schemeClr val="bg1"/>
                </a:solidFill>
                <a:latin typeface="Bahnschrift Condensed" panose="020B0502040204020203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2422512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12669B4-9D4B-463E-8BCD-7BC3DBD54A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 dirty="0">
                <a:hlinkClick r:id="rId2"/>
              </a:rPr>
              <a:t>Koncepce 2011-2015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A06AB5F-C35B-4CFE-830A-21F7C8C634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prezentováno na Seči v září 2010</a:t>
            </a:r>
          </a:p>
          <a:p>
            <a:r>
              <a:rPr lang="cs-CZ" dirty="0"/>
              <a:t>proč ji potřebujeme???</a:t>
            </a:r>
          </a:p>
          <a:p>
            <a:pPr lvl="1"/>
            <a:r>
              <a:rPr lang="cs-CZ" dirty="0"/>
              <a:t>změny ve společnosti, rozvoj ICT,...</a:t>
            </a:r>
          </a:p>
          <a:p>
            <a:pPr lvl="1"/>
            <a:r>
              <a:rPr lang="cs-CZ" dirty="0"/>
              <a:t>potřebují lidé knihovny</a:t>
            </a:r>
          </a:p>
          <a:p>
            <a:pPr lvl="1"/>
            <a:r>
              <a:rPr lang="cs-CZ" dirty="0"/>
              <a:t>jak to udělat, aby potřebovali?</a:t>
            </a:r>
          </a:p>
          <a:p>
            <a:pPr lvl="1"/>
            <a:r>
              <a:rPr lang="cs-CZ" dirty="0"/>
              <a:t>konkurence internetu???</a:t>
            </a:r>
          </a:p>
          <a:p>
            <a:r>
              <a:rPr lang="cs-CZ" dirty="0"/>
              <a:t>spokojený čtenář</a:t>
            </a:r>
          </a:p>
          <a:p>
            <a:r>
              <a:rPr lang="cs-CZ" dirty="0"/>
              <a:t>21 priorit</a:t>
            </a:r>
          </a:p>
        </p:txBody>
      </p:sp>
    </p:spTree>
    <p:extLst>
      <p:ext uri="{BB962C8B-B14F-4D97-AF65-F5344CB8AC3E}">
        <p14:creationId xmlns:p14="http://schemas.microsoft.com/office/powerpoint/2010/main" val="21136454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81E4836-13B9-4EB7-A4AA-CCB7C07D5C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Pracovní skupiny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F0D8517-7E6D-45C3-8DB2-9A1CC9E615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Klient a služby (Řehák)</a:t>
            </a:r>
          </a:p>
          <a:p>
            <a:r>
              <a:rPr lang="cs-CZ" dirty="0"/>
              <a:t>Procesy a legislativa (Lhoták)</a:t>
            </a:r>
          </a:p>
          <a:p>
            <a:r>
              <a:rPr lang="cs-CZ" dirty="0"/>
              <a:t>Fondy (Svoboda)</a:t>
            </a:r>
          </a:p>
          <a:p>
            <a:r>
              <a:rPr lang="cs-CZ" dirty="0"/>
              <a:t>Financování (Richter)</a:t>
            </a:r>
          </a:p>
          <a:p>
            <a:r>
              <a:rPr lang="cs-CZ" dirty="0"/>
              <a:t>Pracovníci a jejich rozvoj (Houšková)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733758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88049A2-C090-46EF-BDBB-EA8397F98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Hlavní témata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E3C8773-2A8E-4693-8784-48185962B0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56816"/>
            <a:ext cx="10058400" cy="4360008"/>
          </a:xfrm>
        </p:spPr>
        <p:txBody>
          <a:bodyPr>
            <a:normAutofit/>
          </a:bodyPr>
          <a:lstStyle/>
          <a:p>
            <a:r>
              <a:rPr lang="cs-CZ" dirty="0"/>
              <a:t>knihovna jako komunitní centrum</a:t>
            </a:r>
          </a:p>
          <a:p>
            <a:r>
              <a:rPr lang="cs-CZ" dirty="0"/>
              <a:t>moderní a efektivní služby pro všechny</a:t>
            </a:r>
          </a:p>
          <a:p>
            <a:r>
              <a:rPr lang="cs-CZ" sz="2800" dirty="0"/>
              <a:t>„silný“ portál</a:t>
            </a:r>
          </a:p>
          <a:p>
            <a:pPr lvl="1"/>
            <a:r>
              <a:rPr lang="cs-CZ" sz="2400" dirty="0"/>
              <a:t>počátek rozvoje CPK – Knihovny.cz</a:t>
            </a:r>
          </a:p>
        </p:txBody>
      </p:sp>
    </p:spTree>
    <p:extLst>
      <p:ext uri="{BB962C8B-B14F-4D97-AF65-F5344CB8AC3E}">
        <p14:creationId xmlns:p14="http://schemas.microsoft.com/office/powerpoint/2010/main" val="14559482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15FD5B5-664A-41F3-B857-DFB9FC479E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Hlavní témata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D496505-550B-4543-930D-C4909C8647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56815"/>
            <a:ext cx="10058400" cy="4332017"/>
          </a:xfrm>
        </p:spPr>
        <p:txBody>
          <a:bodyPr>
            <a:normAutofit lnSpcReduction="10000"/>
          </a:bodyPr>
          <a:lstStyle/>
          <a:p>
            <a:r>
              <a:rPr lang="cs-CZ" dirty="0"/>
              <a:t>digitalizace a uchování kulturního dědictví</a:t>
            </a:r>
          </a:p>
          <a:p>
            <a:pPr lvl="1"/>
            <a:r>
              <a:rPr lang="cs-CZ" dirty="0"/>
              <a:t>podpora digitalizace na různých místech</a:t>
            </a:r>
          </a:p>
          <a:p>
            <a:pPr lvl="2"/>
            <a:r>
              <a:rPr lang="cs-CZ" dirty="0"/>
              <a:t>NDK, regiony, oborové instituce, specializované projekty</a:t>
            </a:r>
          </a:p>
          <a:p>
            <a:pPr lvl="1"/>
            <a:r>
              <a:rPr lang="cs-CZ" dirty="0"/>
              <a:t>koncepční řešení dlouhodobé ochrany elektronických dokumentů</a:t>
            </a:r>
          </a:p>
          <a:p>
            <a:pPr lvl="1"/>
            <a:r>
              <a:rPr lang="cs-CZ" dirty="0"/>
              <a:t>trvalé uchování tradičních fondů</a:t>
            </a:r>
          </a:p>
          <a:p>
            <a:pPr lvl="1"/>
            <a:r>
              <a:rPr lang="cs-CZ" dirty="0"/>
              <a:t>maximální zpřístupnění e-dokumentů</a:t>
            </a:r>
          </a:p>
          <a:p>
            <a:r>
              <a:rPr lang="cs-CZ" dirty="0"/>
              <a:t>dostupnost EIZ</a:t>
            </a:r>
          </a:p>
          <a:p>
            <a:pPr lvl="1"/>
            <a:r>
              <a:rPr lang="cs-CZ" dirty="0"/>
              <a:t>pro vědu a výzkum (</a:t>
            </a:r>
            <a:r>
              <a:rPr lang="cs-CZ" dirty="0" err="1"/>
              <a:t>VaV</a:t>
            </a:r>
            <a:r>
              <a:rPr lang="cs-CZ" dirty="0"/>
              <a:t>) po roce 2011</a:t>
            </a:r>
          </a:p>
          <a:p>
            <a:pPr lvl="1"/>
            <a:r>
              <a:rPr lang="cs-CZ" dirty="0"/>
              <a:t>efektivní přístup k EIZ pro veřejnost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785342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21676EF-2D6C-4D3E-B2CB-47235BABDB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Hlavní témata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DD0FF0E-2575-42C5-95CE-F2B1D809EC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rozvoj lidských zdrojů v knihovnách</a:t>
            </a:r>
          </a:p>
          <a:p>
            <a:pPr lvl="1"/>
            <a:r>
              <a:rPr lang="cs-CZ" dirty="0"/>
              <a:t>koncepce CŽV pro knihovnictví</a:t>
            </a:r>
          </a:p>
          <a:p>
            <a:pPr lvl="1"/>
            <a:r>
              <a:rPr lang="cs-CZ" dirty="0"/>
              <a:t>potřeby praxe</a:t>
            </a:r>
          </a:p>
          <a:p>
            <a:r>
              <a:rPr lang="cs-CZ" dirty="0"/>
              <a:t>vzdělávání a podpora čtenářství</a:t>
            </a:r>
          </a:p>
          <a:p>
            <a:r>
              <a:rPr lang="cs-CZ" dirty="0"/>
              <a:t>optimalizace struktury grantů</a:t>
            </a:r>
          </a:p>
          <a:p>
            <a:r>
              <a:rPr lang="cs-CZ" dirty="0"/>
              <a:t>ovlivňovat legislativní změny</a:t>
            </a:r>
          </a:p>
          <a:p>
            <a:pPr lvl="1"/>
            <a:r>
              <a:rPr lang="cs-CZ" dirty="0"/>
              <a:t>AZ, OOÚ, PV, KZ,...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056023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0A86142-7138-4C2C-A012-0C881492C0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Shrnutí cílů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8C56E0D-7509-4B64-8880-2CD0C62898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56816"/>
            <a:ext cx="10058400" cy="4322686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využití potenciálu systému knihoven</a:t>
            </a:r>
          </a:p>
          <a:p>
            <a:r>
              <a:rPr lang="cs-CZ" dirty="0"/>
              <a:t>nové služby</a:t>
            </a:r>
          </a:p>
          <a:p>
            <a:pPr lvl="1"/>
            <a:r>
              <a:rPr lang="cs-CZ" dirty="0"/>
              <a:t>potřeba neustálé inovace</a:t>
            </a:r>
          </a:p>
          <a:p>
            <a:r>
              <a:rPr lang="cs-CZ" dirty="0"/>
              <a:t>nové metodiky a standardy</a:t>
            </a:r>
          </a:p>
          <a:p>
            <a:r>
              <a:rPr lang="cs-CZ" dirty="0"/>
              <a:t>tvorba komunit</a:t>
            </a:r>
          </a:p>
          <a:p>
            <a:r>
              <a:rPr lang="cs-CZ" dirty="0"/>
              <a:t>zapojení moderních ICT</a:t>
            </a:r>
          </a:p>
          <a:p>
            <a:r>
              <a:rPr lang="cs-CZ" dirty="0"/>
              <a:t>optimalizace grantů</a:t>
            </a:r>
          </a:p>
          <a:p>
            <a:r>
              <a:rPr lang="cs-CZ" dirty="0"/>
              <a:t>spolupráce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591142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4E4490D0-3672-446A-AC12-B4830333BD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39CB82C2-DF65-4EC1-8280-F201D50F5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7E1D4427-852B-4B37-8E76-0E9F1810BA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78" name="Rectangle 77">
            <a:extLst>
              <a:ext uri="{FF2B5EF4-FFF2-40B4-BE49-F238E27FC236}">
                <a16:creationId xmlns:a16="http://schemas.microsoft.com/office/drawing/2014/main" id="{FA4CD5CB-D209-4D70-8CA4-629731C59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50EEB19-B6AB-431E-83B6-D554ACA82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41110" y="639097"/>
            <a:ext cx="3401961" cy="368601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Koncepce</a:t>
            </a:r>
            <a:br>
              <a:rPr lang="cs-CZ" sz="66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cs-CZ" sz="6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rozvoje</a:t>
            </a:r>
            <a:br>
              <a:rPr lang="cs-CZ" sz="66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cs-CZ" sz="6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knihoven</a:t>
            </a:r>
            <a:endParaRPr lang="en-US" sz="6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3077" name="Picture 2" descr="Deska, Å kola, Tabule, PrÃ¡zdnÃ½, Zapsat, KÅÃ­da, StarÃ½">
            <a:extLst>
              <a:ext uri="{FF2B5EF4-FFF2-40B4-BE49-F238E27FC236}">
                <a16:creationId xmlns:a16="http://schemas.microsoft.com/office/drawing/2014/main" id="{7245F66B-7C17-4E3D-A7F7-0361ECC5DD5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7589531" cy="6331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5C6A2BAE-B461-4B55-8E1F-0722ABDD13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209305" y="4343400"/>
            <a:ext cx="320040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Rectangle 81">
            <a:extLst>
              <a:ext uri="{FF2B5EF4-FFF2-40B4-BE49-F238E27FC236}">
                <a16:creationId xmlns:a16="http://schemas.microsoft.com/office/drawing/2014/main" id="{B4C27B90-DF2B-4D00-BA07-18ED774CD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593ACC25-C262-417A-8AA9-0641C772BD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DC0E7D05-46D2-43F1-8DC9-D60BF2AA4AF8}"/>
              </a:ext>
            </a:extLst>
          </p:cNvPr>
          <p:cNvSpPr txBox="1"/>
          <p:nvPr/>
        </p:nvSpPr>
        <p:spPr>
          <a:xfrm rot="21226037">
            <a:off x="1092029" y="2255336"/>
            <a:ext cx="540547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>
                <a:solidFill>
                  <a:schemeClr val="bg1"/>
                </a:solidFill>
                <a:latin typeface="Bahnschrift Condensed" panose="020B0502040204020203" pitchFamily="34" charset="0"/>
              </a:rPr>
              <a:t>20</a:t>
            </a:r>
            <a:r>
              <a:rPr lang="cs-CZ" sz="8800" b="1" dirty="0">
                <a:solidFill>
                  <a:schemeClr val="bg1"/>
                </a:solidFill>
                <a:latin typeface="Bahnschrift Condensed" panose="020B0502040204020203" pitchFamily="34" charset="0"/>
              </a:rPr>
              <a:t>17</a:t>
            </a:r>
            <a:r>
              <a:rPr lang="en-US" sz="8800" b="1" dirty="0">
                <a:solidFill>
                  <a:schemeClr val="bg1"/>
                </a:solidFill>
                <a:latin typeface="Bahnschrift Condensed" panose="020B0502040204020203" pitchFamily="34" charset="0"/>
              </a:rPr>
              <a:t>-20</a:t>
            </a:r>
            <a:r>
              <a:rPr lang="cs-CZ" sz="8800" b="1" dirty="0">
                <a:solidFill>
                  <a:schemeClr val="bg1"/>
                </a:solidFill>
                <a:latin typeface="Bahnschrift Condensed" panose="020B0502040204020203" pitchFamily="34" charset="0"/>
              </a:rPr>
              <a:t>20</a:t>
            </a:r>
          </a:p>
          <a:p>
            <a:pPr algn="ctr"/>
            <a:r>
              <a:rPr lang="cs-CZ" sz="4400" b="1" dirty="0">
                <a:solidFill>
                  <a:schemeClr val="bg1"/>
                </a:solidFill>
                <a:latin typeface="Bahnschrift Condensed" panose="020B0502040204020203" pitchFamily="34" charset="0"/>
              </a:rPr>
              <a:t>s výhledem do roku 2025</a:t>
            </a:r>
          </a:p>
        </p:txBody>
      </p:sp>
    </p:spTree>
    <p:extLst>
      <p:ext uri="{BB962C8B-B14F-4D97-AF65-F5344CB8AC3E}">
        <p14:creationId xmlns:p14="http://schemas.microsoft.com/office/powerpoint/2010/main" val="19893876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80BE8F2-3232-4B0E-9007-F9515D16A6E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948612" y="1894113"/>
            <a:ext cx="10058400" cy="3163111"/>
          </a:xfrm>
        </p:spPr>
        <p:txBody>
          <a:bodyPr>
            <a:normAutofit/>
          </a:bodyPr>
          <a:lstStyle/>
          <a:p>
            <a:pPr algn="ctr"/>
            <a:r>
              <a:rPr lang="cs-CZ" sz="7200" b="1" dirty="0">
                <a:solidFill>
                  <a:schemeClr val="accent2"/>
                </a:solidFill>
              </a:rPr>
              <a:t>Dnes</a:t>
            </a:r>
            <a:r>
              <a:rPr lang="cs-CZ" sz="7200" b="1" dirty="0"/>
              <a:t> čerpáme z </a:t>
            </a:r>
            <a:r>
              <a:rPr lang="cs-CZ" sz="7200" b="1" dirty="0">
                <a:solidFill>
                  <a:schemeClr val="accent2"/>
                </a:solidFill>
              </a:rPr>
              <a:t>minulosti</a:t>
            </a:r>
            <a:r>
              <a:rPr lang="cs-CZ" sz="7200" b="1" dirty="0"/>
              <a:t> a tvoříme </a:t>
            </a:r>
            <a:r>
              <a:rPr lang="cs-CZ" sz="7200" b="1" dirty="0">
                <a:solidFill>
                  <a:schemeClr val="accent2"/>
                </a:solidFill>
              </a:rPr>
              <a:t>budoucnost</a:t>
            </a:r>
            <a:r>
              <a:rPr lang="cs-CZ" sz="72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710061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30D5DA4-4EB2-4886-8B37-916DBAD797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České knihovny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E9611E6-F910-4C72-AC57-7B0589759B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6000 knihoven v ČR</a:t>
            </a:r>
          </a:p>
          <a:p>
            <a:r>
              <a:rPr lang="cs-CZ" dirty="0"/>
              <a:t>40% dospělé populace, většina dětí a mládeže</a:t>
            </a:r>
          </a:p>
          <a:p>
            <a:r>
              <a:rPr lang="cs-CZ" dirty="0"/>
              <a:t>72 mil. výpůjček</a:t>
            </a:r>
          </a:p>
          <a:p>
            <a:r>
              <a:rPr lang="cs-CZ" dirty="0"/>
              <a:t>22 mil. návštěvníků</a:t>
            </a:r>
          </a:p>
        </p:txBody>
      </p:sp>
    </p:spTree>
    <p:extLst>
      <p:ext uri="{BB962C8B-B14F-4D97-AF65-F5344CB8AC3E}">
        <p14:creationId xmlns:p14="http://schemas.microsoft.com/office/powerpoint/2010/main" val="23215575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9CF3645-60E3-464F-BB58-D084EAADD1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Koncepce rozvoje knihoven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070ABAD-6364-42ED-B4E8-78CE2431BA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strategický dokument</a:t>
            </a:r>
          </a:p>
          <a:p>
            <a:r>
              <a:rPr lang="cs-CZ" dirty="0"/>
              <a:t>fungování knihoven</a:t>
            </a:r>
          </a:p>
          <a:p>
            <a:r>
              <a:rPr lang="cs-CZ" dirty="0"/>
              <a:t>cíle na určité období</a:t>
            </a:r>
          </a:p>
          <a:p>
            <a:r>
              <a:rPr lang="cs-CZ" dirty="0"/>
              <a:t>připravuje Ústřední knihovnická rada</a:t>
            </a:r>
          </a:p>
          <a:p>
            <a:r>
              <a:rPr lang="cs-CZ" dirty="0"/>
              <a:t>schvaluje vláda</a:t>
            </a:r>
          </a:p>
          <a:p>
            <a:r>
              <a:rPr lang="cs-CZ" dirty="0">
                <a:hlinkClick r:id="rId2"/>
              </a:rPr>
              <a:t>koncepce.knihovna.cz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732732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AE1AF813-2D2F-4B78-9216-388AF161ED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C47181D2-95D5-4439-9BDF-14D4FDC7BD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9221" name="Picture 2" descr="SouvisejÃ­cÃ­ obrÃ¡zek">
            <a:extLst>
              <a:ext uri="{FF2B5EF4-FFF2-40B4-BE49-F238E27FC236}">
                <a16:creationId xmlns:a16="http://schemas.microsoft.com/office/drawing/2014/main" id="{D4AAC159-C14E-4F9C-9CB3-B9202B7DF59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7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50662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A0801ED-A280-44DB-807C-3E3825EAB7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Silné stránky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FB87BB5-7B92-461F-A6C0-7154472D3E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56816"/>
            <a:ext cx="10058400" cy="4266702"/>
          </a:xfrm>
        </p:spPr>
        <p:txBody>
          <a:bodyPr>
            <a:normAutofit fontScale="92500"/>
          </a:bodyPr>
          <a:lstStyle/>
          <a:p>
            <a:r>
              <a:rPr lang="cs-CZ" dirty="0"/>
              <a:t>garance svobodného přístupu k </a:t>
            </a:r>
            <a:r>
              <a:rPr lang="cs-CZ" dirty="0" err="1"/>
              <a:t>info</a:t>
            </a:r>
            <a:endParaRPr lang="cs-CZ" dirty="0"/>
          </a:p>
          <a:p>
            <a:r>
              <a:rPr lang="cs-CZ" dirty="0"/>
              <a:t>poskytování nezávislých, veřejných služeb</a:t>
            </a:r>
          </a:p>
          <a:p>
            <a:r>
              <a:rPr lang="cs-CZ" dirty="0"/>
              <a:t>bezplatné služby rovným způsobem =  všem bez rozdílu</a:t>
            </a:r>
          </a:p>
          <a:p>
            <a:r>
              <a:rPr lang="cs-CZ" dirty="0"/>
              <a:t>knihoven = spolehlivá, důvěryhodná a bezpečná institucí </a:t>
            </a:r>
          </a:p>
          <a:p>
            <a:r>
              <a:rPr lang="cs-CZ" dirty="0"/>
              <a:t>hustá síť knihoven + VKIS</a:t>
            </a:r>
          </a:p>
          <a:p>
            <a:r>
              <a:rPr lang="cs-CZ" dirty="0"/>
              <a:t>existující legislativa</a:t>
            </a:r>
          </a:p>
          <a:p>
            <a:r>
              <a:rPr lang="cs-CZ" dirty="0"/>
              <a:t>existence dlouhodobě budovaných, strukturovaných fondů</a:t>
            </a:r>
          </a:p>
          <a:p>
            <a:endParaRPr lang="cs-CZ" dirty="0"/>
          </a:p>
        </p:txBody>
      </p:sp>
      <p:graphicFrame>
        <p:nvGraphicFramePr>
          <p:cNvPr id="5" name="Objekt 4">
            <a:extLst>
              <a:ext uri="{FF2B5EF4-FFF2-40B4-BE49-F238E27FC236}">
                <a16:creationId xmlns:a16="http://schemas.microsoft.com/office/drawing/2014/main" id="{94005659-0021-4B9E-862E-5C7CE17F31F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441260"/>
              </p:ext>
            </p:extLst>
          </p:nvPr>
        </p:nvGraphicFramePr>
        <p:xfrm>
          <a:off x="9473565" y="145889"/>
          <a:ext cx="1682115" cy="14589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2" name="Image" r:id="rId3" imgW="2488680" imgH="2158560" progId="Photoshop.Image.12">
                  <p:embed/>
                </p:oleObj>
              </mc:Choice>
              <mc:Fallback>
                <p:oleObj name="Image" r:id="rId3" imgW="2488680" imgH="2158560" progId="Photoshop.Image.12">
                  <p:embed/>
                  <p:pic>
                    <p:nvPicPr>
                      <p:cNvPr id="4" name="Objekt 3">
                        <a:extLst>
                          <a:ext uri="{FF2B5EF4-FFF2-40B4-BE49-F238E27FC236}">
                            <a16:creationId xmlns:a16="http://schemas.microsoft.com/office/drawing/2014/main" id="{B7A74730-E0FF-4C19-BB94-0D61B8354BB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473565" y="145889"/>
                        <a:ext cx="1682115" cy="14589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567358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57C9BFD-E03C-467B-A5B0-9EE8E9A5D5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Silné stránky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62DC4B4-2701-485A-AC6D-BC9EB4245A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56816"/>
            <a:ext cx="10058400" cy="4360008"/>
          </a:xfrm>
        </p:spPr>
        <p:txBody>
          <a:bodyPr>
            <a:normAutofit/>
          </a:bodyPr>
          <a:lstStyle/>
          <a:p>
            <a:r>
              <a:rPr lang="cs-CZ" dirty="0"/>
              <a:t>profesionální personál + jeho motivace ke vzdělávání</a:t>
            </a:r>
          </a:p>
          <a:p>
            <a:r>
              <a:rPr lang="cs-CZ" dirty="0"/>
              <a:t>vysoká úroveň standardizace procesů jako základ pro spolupráci budovaných systémů</a:t>
            </a:r>
          </a:p>
          <a:p>
            <a:r>
              <a:rPr lang="cs-CZ" dirty="0"/>
              <a:t>intenzivní digitalizace knihovních fondů na celostátní i regionální úrovni</a:t>
            </a:r>
          </a:p>
          <a:p>
            <a:r>
              <a:rPr lang="cs-CZ" dirty="0"/>
              <a:t>schopnost kvalifikovaně zpracovávat informace</a:t>
            </a:r>
          </a:p>
          <a:p>
            <a:r>
              <a:rPr lang="cs-CZ" dirty="0"/>
              <a:t>schopnost vzájemné spolupráce + zkušenosti se sdílením informačních zdrojů a služeb</a:t>
            </a:r>
          </a:p>
        </p:txBody>
      </p:sp>
      <p:graphicFrame>
        <p:nvGraphicFramePr>
          <p:cNvPr id="5" name="Objekt 4">
            <a:extLst>
              <a:ext uri="{FF2B5EF4-FFF2-40B4-BE49-F238E27FC236}">
                <a16:creationId xmlns:a16="http://schemas.microsoft.com/office/drawing/2014/main" id="{78944E0B-1196-4F31-8D6B-BEFEB50358E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441260"/>
              </p:ext>
            </p:extLst>
          </p:nvPr>
        </p:nvGraphicFramePr>
        <p:xfrm>
          <a:off x="9473565" y="145889"/>
          <a:ext cx="1682115" cy="14589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6" name="Image" r:id="rId3" imgW="2488680" imgH="2158560" progId="Photoshop.Image.12">
                  <p:embed/>
                </p:oleObj>
              </mc:Choice>
              <mc:Fallback>
                <p:oleObj name="Image" r:id="rId3" imgW="2488680" imgH="2158560" progId="Photoshop.Image.12">
                  <p:embed/>
                  <p:pic>
                    <p:nvPicPr>
                      <p:cNvPr id="4" name="Objekt 3">
                        <a:extLst>
                          <a:ext uri="{FF2B5EF4-FFF2-40B4-BE49-F238E27FC236}">
                            <a16:creationId xmlns:a16="http://schemas.microsoft.com/office/drawing/2014/main" id="{B7A74730-E0FF-4C19-BB94-0D61B8354BB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473565" y="145889"/>
                        <a:ext cx="1682115" cy="14589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976462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A9714EA-480B-40AF-B29B-3ADCC9FF23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Silné stránky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A48FD67-07FC-4D6F-B510-41C3D203AD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56816"/>
            <a:ext cx="10058400" cy="4322686"/>
          </a:xfrm>
        </p:spPr>
        <p:txBody>
          <a:bodyPr>
            <a:normAutofit/>
          </a:bodyPr>
          <a:lstStyle/>
          <a:p>
            <a:r>
              <a:rPr lang="cs-CZ" dirty="0"/>
              <a:t>systém koordinace a podpory VKIS obecních knihoven na úrovni kraje</a:t>
            </a:r>
          </a:p>
          <a:p>
            <a:r>
              <a:rPr lang="cs-CZ" dirty="0"/>
              <a:t>dostatečně široká nabídka zahraničních elektronických informačních zdrojů</a:t>
            </a:r>
          </a:p>
          <a:p>
            <a:r>
              <a:rPr lang="cs-CZ" dirty="0"/>
              <a:t>existence oborového vzdělávání všech stupňů!!!</a:t>
            </a:r>
          </a:p>
          <a:p>
            <a:r>
              <a:rPr lang="cs-CZ" dirty="0"/>
              <a:t>existence vícezdrojového financování formou dotačních programů, strukturálních fondů EU, projektové financování včetně podpory výzkumu, vývoje a inovací</a:t>
            </a:r>
          </a:p>
        </p:txBody>
      </p:sp>
      <p:graphicFrame>
        <p:nvGraphicFramePr>
          <p:cNvPr id="5" name="Objekt 4">
            <a:extLst>
              <a:ext uri="{FF2B5EF4-FFF2-40B4-BE49-F238E27FC236}">
                <a16:creationId xmlns:a16="http://schemas.microsoft.com/office/drawing/2014/main" id="{77FBF2AE-03CE-4C95-85FD-61024D15E7D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441260"/>
              </p:ext>
            </p:extLst>
          </p:nvPr>
        </p:nvGraphicFramePr>
        <p:xfrm>
          <a:off x="9473565" y="145889"/>
          <a:ext cx="1682115" cy="14589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0" name="Image" r:id="rId3" imgW="2488680" imgH="2158560" progId="Photoshop.Image.12">
                  <p:embed/>
                </p:oleObj>
              </mc:Choice>
              <mc:Fallback>
                <p:oleObj name="Image" r:id="rId3" imgW="2488680" imgH="2158560" progId="Photoshop.Image.12">
                  <p:embed/>
                  <p:pic>
                    <p:nvPicPr>
                      <p:cNvPr id="4" name="Objekt 3">
                        <a:extLst>
                          <a:ext uri="{FF2B5EF4-FFF2-40B4-BE49-F238E27FC236}">
                            <a16:creationId xmlns:a16="http://schemas.microsoft.com/office/drawing/2014/main" id="{B7A74730-E0FF-4C19-BB94-0D61B8354BB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473565" y="145889"/>
                        <a:ext cx="1682115" cy="14589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924035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99FE368-949B-4644-9D14-EEE4EDFB5E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Silné stránky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ACA8379-D974-46F5-B236-F852301423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fungující systém měření a porovnávání výkonu a činnosti knihoven včetně hodnocení ekonomické efektivnosti služeb</a:t>
            </a:r>
          </a:p>
          <a:p>
            <a:r>
              <a:rPr lang="cs-CZ" dirty="0"/>
              <a:t>aktivní přístup občanských sdružení, asociací, poradních orgánů a neformálních sdružení knihoven a zaměstnanců při rozvoji VKIS</a:t>
            </a:r>
          </a:p>
        </p:txBody>
      </p:sp>
      <p:graphicFrame>
        <p:nvGraphicFramePr>
          <p:cNvPr id="4" name="Objekt 3">
            <a:extLst>
              <a:ext uri="{FF2B5EF4-FFF2-40B4-BE49-F238E27FC236}">
                <a16:creationId xmlns:a16="http://schemas.microsoft.com/office/drawing/2014/main" id="{B7A74730-E0FF-4C19-BB94-0D61B8354BB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4303032"/>
              </p:ext>
            </p:extLst>
          </p:nvPr>
        </p:nvGraphicFramePr>
        <p:xfrm>
          <a:off x="9473565" y="145889"/>
          <a:ext cx="1682115" cy="14589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4" name="Image" r:id="rId3" imgW="2488680" imgH="2158560" progId="Photoshop.Image.12">
                  <p:embed/>
                </p:oleObj>
              </mc:Choice>
              <mc:Fallback>
                <p:oleObj name="Image" r:id="rId3" imgW="2488680" imgH="2158560" progId="Photoshop.Image.12">
                  <p:embed/>
                  <p:pic>
                    <p:nvPicPr>
                      <p:cNvPr id="4" name="Objekt 3">
                        <a:extLst>
                          <a:ext uri="{FF2B5EF4-FFF2-40B4-BE49-F238E27FC236}">
                            <a16:creationId xmlns:a16="http://schemas.microsoft.com/office/drawing/2014/main" id="{C3F0FDB9-8554-40CB-BD59-6C303608525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473565" y="145889"/>
                        <a:ext cx="1682115" cy="14589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089852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E5F2AA6-7713-473C-9F53-213B29084B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Slabé stránky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DA79E0E-DE16-4499-9F2F-515C3B46BC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56816"/>
            <a:ext cx="10058400" cy="4285364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nedostatečné začlenění knihoven do systému školního i mimoškolního vzdělávání</a:t>
            </a:r>
          </a:p>
          <a:p>
            <a:r>
              <a:rPr lang="cs-CZ" dirty="0"/>
              <a:t>nízká úroveň spolupráce knihoven a škol v oblasti podpory čtenářské, informační a digitální gramotnosti</a:t>
            </a:r>
          </a:p>
          <a:p>
            <a:r>
              <a:rPr lang="cs-CZ" dirty="0"/>
              <a:t>nízká úroveň spolupráce mezi knihovnami, školami, nakladateli, knižním trhem při aktivitách na podporu čtenářství a společenské prestiže četby</a:t>
            </a:r>
          </a:p>
          <a:p>
            <a:r>
              <a:rPr lang="cs-CZ" dirty="0"/>
              <a:t>nedostatečná úroveň kooperace knihoven při zajištění VKIS a budování knihovních fondů</a:t>
            </a:r>
          </a:p>
        </p:txBody>
      </p:sp>
      <p:graphicFrame>
        <p:nvGraphicFramePr>
          <p:cNvPr id="4" name="Objekt 3">
            <a:extLst>
              <a:ext uri="{FF2B5EF4-FFF2-40B4-BE49-F238E27FC236}">
                <a16:creationId xmlns:a16="http://schemas.microsoft.com/office/drawing/2014/main" id="{CFE7A201-167E-4048-87D2-629F15AD320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5462560"/>
              </p:ext>
            </p:extLst>
          </p:nvPr>
        </p:nvGraphicFramePr>
        <p:xfrm>
          <a:off x="9470571" y="186612"/>
          <a:ext cx="1685108" cy="13768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8" name="Image" r:id="rId3" imgW="3276000" imgH="2158560" progId="Photoshop.Image.12">
                  <p:embed/>
                </p:oleObj>
              </mc:Choice>
              <mc:Fallback>
                <p:oleObj name="Image" r:id="rId3" imgW="3276000" imgH="2158560" progId="Photoshop.Image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470571" y="186612"/>
                        <a:ext cx="1685108" cy="13768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513596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E5F2AA6-7713-473C-9F53-213B29084B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Slabé stránky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DA79E0E-DE16-4499-9F2F-515C3B46BC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56816"/>
            <a:ext cx="10058400" cy="4285364"/>
          </a:xfrm>
        </p:spPr>
        <p:txBody>
          <a:bodyPr>
            <a:normAutofit lnSpcReduction="10000"/>
          </a:bodyPr>
          <a:lstStyle/>
          <a:p>
            <a:r>
              <a:rPr lang="cs-CZ" dirty="0"/>
              <a:t>málo pohotové služby, složitý a nepohodlný přístup ke zdrojům, nedostatečná nabídka mobilních aplikací, online plateb, neschopnost knihoven reagovat pružně na potřeby uživatelů</a:t>
            </a:r>
          </a:p>
          <a:p>
            <a:r>
              <a:rPr lang="cs-CZ" dirty="0"/>
              <a:t>roztříštěnost nabídky služeb a informačních zdrojů. Absence centrálních služeb integrujících tradiční služby i služby s digitálním obsahem</a:t>
            </a:r>
          </a:p>
          <a:p>
            <a:r>
              <a:rPr lang="cs-CZ" dirty="0"/>
              <a:t>omezená nabídka digitálních zdrojů a služeb určených pro širokou veřejnost, zejména v oblasti e-knih </a:t>
            </a:r>
          </a:p>
        </p:txBody>
      </p:sp>
      <p:graphicFrame>
        <p:nvGraphicFramePr>
          <p:cNvPr id="4" name="Objekt 3">
            <a:extLst>
              <a:ext uri="{FF2B5EF4-FFF2-40B4-BE49-F238E27FC236}">
                <a16:creationId xmlns:a16="http://schemas.microsoft.com/office/drawing/2014/main" id="{CFE7A201-167E-4048-87D2-629F15AD320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470571" y="186612"/>
          <a:ext cx="1685108" cy="13768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2" name="Image" r:id="rId3" imgW="3276000" imgH="2158560" progId="Photoshop.Image.12">
                  <p:embed/>
                </p:oleObj>
              </mc:Choice>
              <mc:Fallback>
                <p:oleObj name="Image" r:id="rId3" imgW="3276000" imgH="2158560" progId="Photoshop.Image.12">
                  <p:embed/>
                  <p:pic>
                    <p:nvPicPr>
                      <p:cNvPr id="4" name="Objekt 3">
                        <a:extLst>
                          <a:ext uri="{FF2B5EF4-FFF2-40B4-BE49-F238E27FC236}">
                            <a16:creationId xmlns:a16="http://schemas.microsoft.com/office/drawing/2014/main" id="{CFE7A201-167E-4048-87D2-629F15AD320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470571" y="186612"/>
                        <a:ext cx="1685108" cy="13768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154188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E5F2AA6-7713-473C-9F53-213B29084B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Slabé stránky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DA79E0E-DE16-4499-9F2F-515C3B46BC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56816"/>
            <a:ext cx="10058400" cy="4285364"/>
          </a:xfrm>
        </p:spPr>
        <p:txBody>
          <a:bodyPr>
            <a:normAutofit/>
          </a:bodyPr>
          <a:lstStyle/>
          <a:p>
            <a:r>
              <a:rPr lang="cs-CZ" dirty="0"/>
              <a:t>omezené prostředky na nákup aktuální literatury</a:t>
            </a:r>
          </a:p>
          <a:p>
            <a:r>
              <a:rPr lang="cs-CZ" dirty="0"/>
              <a:t>zastaralé knihovní fondy</a:t>
            </a:r>
          </a:p>
          <a:p>
            <a:r>
              <a:rPr lang="cs-CZ" dirty="0"/>
              <a:t>nízká efektivnost nákupu EIZ</a:t>
            </a:r>
          </a:p>
          <a:p>
            <a:r>
              <a:rPr lang="cs-CZ" dirty="0"/>
              <a:t>bariéry při využívání knihoven a jejich služeb pro některé znevýhodněné sociální skupiny obyvatel</a:t>
            </a:r>
          </a:p>
          <a:p>
            <a:r>
              <a:rPr lang="cs-CZ" dirty="0"/>
              <a:t>nízká úroveň marketingu VKIS a public relations knihoven</a:t>
            </a:r>
          </a:p>
        </p:txBody>
      </p:sp>
      <p:graphicFrame>
        <p:nvGraphicFramePr>
          <p:cNvPr id="4" name="Objekt 3">
            <a:extLst>
              <a:ext uri="{FF2B5EF4-FFF2-40B4-BE49-F238E27FC236}">
                <a16:creationId xmlns:a16="http://schemas.microsoft.com/office/drawing/2014/main" id="{CFE7A201-167E-4048-87D2-629F15AD320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470571" y="186612"/>
          <a:ext cx="1685108" cy="13768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6" name="Image" r:id="rId3" imgW="3276000" imgH="2158560" progId="Photoshop.Image.12">
                  <p:embed/>
                </p:oleObj>
              </mc:Choice>
              <mc:Fallback>
                <p:oleObj name="Image" r:id="rId3" imgW="3276000" imgH="2158560" progId="Photoshop.Image.12">
                  <p:embed/>
                  <p:pic>
                    <p:nvPicPr>
                      <p:cNvPr id="4" name="Objekt 3">
                        <a:extLst>
                          <a:ext uri="{FF2B5EF4-FFF2-40B4-BE49-F238E27FC236}">
                            <a16:creationId xmlns:a16="http://schemas.microsoft.com/office/drawing/2014/main" id="{CFE7A201-167E-4048-87D2-629F15AD320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470571" y="186612"/>
                        <a:ext cx="1685108" cy="13768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056893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EA2763C-415A-47DC-8075-89446BEF9B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Slabé stránky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922F8B1-339A-4ECC-AE4D-518214CE23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nedostatečné prostorové zajištění činnosti řady knihoven, složité nájemní vztahy, zastaralé vybavení interiéru a informačními technologiemi, </a:t>
            </a:r>
          </a:p>
          <a:p>
            <a:r>
              <a:rPr lang="cs-CZ" dirty="0"/>
              <a:t>omezená provozní doba malých knihoven</a:t>
            </a:r>
          </a:p>
          <a:p>
            <a:endParaRPr lang="cs-CZ" dirty="0"/>
          </a:p>
        </p:txBody>
      </p:sp>
      <p:graphicFrame>
        <p:nvGraphicFramePr>
          <p:cNvPr id="4" name="Objekt 3">
            <a:extLst>
              <a:ext uri="{FF2B5EF4-FFF2-40B4-BE49-F238E27FC236}">
                <a16:creationId xmlns:a16="http://schemas.microsoft.com/office/drawing/2014/main" id="{3533CE63-3FB9-4E52-9455-344C913CECB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470571" y="186612"/>
          <a:ext cx="1685108" cy="13768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0" name="Image" r:id="rId3" imgW="3276000" imgH="2158560" progId="Photoshop.Image.12">
                  <p:embed/>
                </p:oleObj>
              </mc:Choice>
              <mc:Fallback>
                <p:oleObj name="Image" r:id="rId3" imgW="3276000" imgH="2158560" progId="Photoshop.Image.12">
                  <p:embed/>
                  <p:pic>
                    <p:nvPicPr>
                      <p:cNvPr id="4" name="Objekt 3">
                        <a:extLst>
                          <a:ext uri="{FF2B5EF4-FFF2-40B4-BE49-F238E27FC236}">
                            <a16:creationId xmlns:a16="http://schemas.microsoft.com/office/drawing/2014/main" id="{CFE7A201-167E-4048-87D2-629F15AD320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470571" y="186612"/>
                        <a:ext cx="1685108" cy="13768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3543429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690D10E-62BD-4C11-BB49-C3455F784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Příležitosti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DD26EAC-E7A1-48B9-A1A1-9AF544681F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56816"/>
            <a:ext cx="10058400" cy="4294694"/>
          </a:xfrm>
        </p:spPr>
        <p:txBody>
          <a:bodyPr>
            <a:normAutofit/>
          </a:bodyPr>
          <a:lstStyle/>
          <a:p>
            <a:r>
              <a:rPr lang="cs-CZ" dirty="0"/>
              <a:t>digitalizace a zpřístupňování fondů online</a:t>
            </a:r>
          </a:p>
          <a:p>
            <a:r>
              <a:rPr lang="cs-CZ" dirty="0"/>
              <a:t>big data, data </a:t>
            </a:r>
            <a:r>
              <a:rPr lang="cs-CZ" dirty="0" err="1"/>
              <a:t>mining</a:t>
            </a:r>
            <a:endParaRPr lang="cs-CZ" dirty="0"/>
          </a:p>
          <a:p>
            <a:r>
              <a:rPr lang="cs-CZ" dirty="0"/>
              <a:t>spolupráce se školami</a:t>
            </a:r>
          </a:p>
          <a:p>
            <a:r>
              <a:rPr lang="cs-CZ" dirty="0"/>
              <a:t>prodlužování lidského věku, více volného času (senioři)</a:t>
            </a:r>
          </a:p>
          <a:p>
            <a:r>
              <a:rPr lang="cs-CZ" dirty="0"/>
              <a:t>rozvoj občanské společnosti</a:t>
            </a:r>
          </a:p>
          <a:p>
            <a:r>
              <a:rPr lang="cs-CZ" dirty="0"/>
              <a:t>pokles čtenářské gramotnosti</a:t>
            </a:r>
          </a:p>
          <a:p>
            <a:r>
              <a:rPr lang="cs-CZ" dirty="0"/>
              <a:t>…</a:t>
            </a:r>
          </a:p>
        </p:txBody>
      </p:sp>
      <p:graphicFrame>
        <p:nvGraphicFramePr>
          <p:cNvPr id="4" name="Objekt 3">
            <a:extLst>
              <a:ext uri="{FF2B5EF4-FFF2-40B4-BE49-F238E27FC236}">
                <a16:creationId xmlns:a16="http://schemas.microsoft.com/office/drawing/2014/main" id="{6F56119E-7116-4E46-BB33-B74FA619022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9184988"/>
              </p:ext>
            </p:extLst>
          </p:nvPr>
        </p:nvGraphicFramePr>
        <p:xfrm>
          <a:off x="9573208" y="153695"/>
          <a:ext cx="1582472" cy="14011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8" name="Image" r:id="rId3" imgW="2437920" imgH="2158560" progId="Photoshop.Image.12">
                  <p:embed/>
                </p:oleObj>
              </mc:Choice>
              <mc:Fallback>
                <p:oleObj name="Image" r:id="rId3" imgW="2437920" imgH="2158560" progId="Photoshop.Image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573208" y="153695"/>
                        <a:ext cx="1582472" cy="140114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48834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8C33162-0C2D-4755-AEA3-E6C89ABA05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3 koncepce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66AAC01-B160-4D37-B52F-CEB7F466B2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2004 – 2010</a:t>
            </a:r>
            <a:endParaRPr lang="cs-CZ" dirty="0"/>
          </a:p>
          <a:p>
            <a:r>
              <a:rPr lang="cs-CZ" dirty="0">
                <a:hlinkClick r:id="rId3"/>
              </a:rPr>
              <a:t>2011 – 2015</a:t>
            </a:r>
            <a:endParaRPr lang="cs-CZ" dirty="0"/>
          </a:p>
          <a:p>
            <a:r>
              <a:rPr lang="cs-CZ" dirty="0">
                <a:hlinkClick r:id="rId4"/>
              </a:rPr>
              <a:t>2017 – 2020 s výhledem do roku 2025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2850164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7502384-C149-4B6A-B3B4-1FCF96479F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Hrozby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43034DE-3958-4932-9E20-AF03672F55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pokles zájmu o tradiční služby knihovny</a:t>
            </a:r>
          </a:p>
          <a:p>
            <a:r>
              <a:rPr lang="cs-CZ" dirty="0"/>
              <a:t>hyperinflace informací</a:t>
            </a:r>
          </a:p>
          <a:p>
            <a:r>
              <a:rPr lang="cs-CZ" dirty="0"/>
              <a:t>autorskoprávní problémy</a:t>
            </a:r>
          </a:p>
          <a:p>
            <a:r>
              <a:rPr lang="cs-CZ" dirty="0"/>
              <a:t>konkurence komerčních služeb</a:t>
            </a:r>
          </a:p>
          <a:p>
            <a:r>
              <a:rPr lang="cs-CZ" dirty="0"/>
              <a:t>...</a:t>
            </a:r>
          </a:p>
        </p:txBody>
      </p:sp>
      <p:graphicFrame>
        <p:nvGraphicFramePr>
          <p:cNvPr id="4" name="Objekt 3">
            <a:extLst>
              <a:ext uri="{FF2B5EF4-FFF2-40B4-BE49-F238E27FC236}">
                <a16:creationId xmlns:a16="http://schemas.microsoft.com/office/drawing/2014/main" id="{D9332A41-69BE-4D90-A6A6-3EEBCF06502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8804982"/>
              </p:ext>
            </p:extLst>
          </p:nvPr>
        </p:nvGraphicFramePr>
        <p:xfrm>
          <a:off x="9787812" y="181013"/>
          <a:ext cx="1367868" cy="13678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2" name="Image" r:id="rId3" imgW="2158560" imgH="2158560" progId="Photoshop.Image.12">
                  <p:embed/>
                </p:oleObj>
              </mc:Choice>
              <mc:Fallback>
                <p:oleObj name="Image" r:id="rId3" imgW="2158560" imgH="2158560" progId="Photoshop.Image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787812" y="181013"/>
                        <a:ext cx="1367868" cy="13678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2768339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77D03E2-EC52-473C-BD86-AF5C062B48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Hlavní teze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D932E1E-BBAD-4547-8801-30FC783492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4000" dirty="0"/>
              <a:t>„Společně tvoříme knihovny jako nabídku služeb a informačních zdrojů a otevřeného prostoru pro vzdělávání, kulturu a osobní rozvoj.“</a:t>
            </a:r>
          </a:p>
        </p:txBody>
      </p:sp>
    </p:spTree>
    <p:extLst>
      <p:ext uri="{BB962C8B-B14F-4D97-AF65-F5344CB8AC3E}">
        <p14:creationId xmlns:p14="http://schemas.microsoft.com/office/powerpoint/2010/main" val="94849457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AD04D4A-ACFD-4572-AD4F-181DD7DD48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Hlavní směry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14CD9A0-DF49-44EE-9509-4C4A99DC86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56815"/>
            <a:ext cx="10058400" cy="4276033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chemeClr val="accent2"/>
                </a:solidFill>
              </a:rPr>
              <a:t>Spolupráce</a:t>
            </a:r>
          </a:p>
          <a:p>
            <a:pPr lvl="1"/>
            <a:r>
              <a:rPr lang="cs-CZ" dirty="0"/>
              <a:t>knihovny, občané, státní správa, jiné instituce = všichni spolu</a:t>
            </a:r>
          </a:p>
          <a:p>
            <a:r>
              <a:rPr lang="cs-CZ" b="1" dirty="0">
                <a:solidFill>
                  <a:schemeClr val="accent2"/>
                </a:solidFill>
              </a:rPr>
              <a:t>Zdroje</a:t>
            </a:r>
          </a:p>
          <a:p>
            <a:pPr lvl="1"/>
            <a:r>
              <a:rPr lang="cs-CZ" dirty="0"/>
              <a:t>fyzické, elektronické, pro zábavu, poučení, práci,…</a:t>
            </a:r>
          </a:p>
          <a:p>
            <a:r>
              <a:rPr lang="cs-CZ" b="1" dirty="0">
                <a:solidFill>
                  <a:schemeClr val="accent2"/>
                </a:solidFill>
              </a:rPr>
              <a:t>Prostor</a:t>
            </a:r>
          </a:p>
          <a:p>
            <a:pPr lvl="1"/>
            <a:r>
              <a:rPr lang="cs-CZ" dirty="0"/>
              <a:t>sdílený prostor, pro všechny, komunitní knihovna, ekonomika</a:t>
            </a:r>
          </a:p>
          <a:p>
            <a:r>
              <a:rPr lang="cs-CZ" b="1" dirty="0">
                <a:solidFill>
                  <a:schemeClr val="accent2"/>
                </a:solidFill>
              </a:rPr>
              <a:t>Rozvoj</a:t>
            </a:r>
          </a:p>
          <a:p>
            <a:pPr lvl="1"/>
            <a:r>
              <a:rPr lang="cs-CZ" dirty="0"/>
              <a:t>osobnostní rozvoj jednotlivců i skupin</a:t>
            </a:r>
          </a:p>
        </p:txBody>
      </p:sp>
      <p:pic>
        <p:nvPicPr>
          <p:cNvPr id="18434" name="Picture 2" descr="VÃ½sledek obrÃ¡zku pro smÄr">
            <a:extLst>
              <a:ext uri="{FF2B5EF4-FFF2-40B4-BE49-F238E27FC236}">
                <a16:creationId xmlns:a16="http://schemas.microsoft.com/office/drawing/2014/main" id="{82702DF7-F4E6-42B0-93FA-EDFEF466B0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9440" y="286603"/>
            <a:ext cx="2020694" cy="1347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755172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VÃ½sledek obrÃ¡zku pro priority">
            <a:extLst>
              <a:ext uri="{FF2B5EF4-FFF2-40B4-BE49-F238E27FC236}">
                <a16:creationId xmlns:a16="http://schemas.microsoft.com/office/drawing/2014/main" id="{60B61E8B-459C-4052-AEF2-E7F4183CC3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088"/>
          <a:stretch/>
        </p:blipFill>
        <p:spPr bwMode="auto">
          <a:xfrm>
            <a:off x="1000912" y="975360"/>
            <a:ext cx="10297008" cy="5355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503767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EB8ABC9-2301-455B-BE31-ACBE8D83FB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1. digitalizace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373A8DE-409D-4F3D-AAEF-143A9B580D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56816"/>
            <a:ext cx="10058400" cy="4332224"/>
          </a:xfrm>
        </p:spPr>
        <p:txBody>
          <a:bodyPr>
            <a:normAutofit/>
          </a:bodyPr>
          <a:lstStyle/>
          <a:p>
            <a:r>
              <a:rPr lang="cs-CZ" dirty="0"/>
              <a:t>knihovny ve virtuálním prostředí</a:t>
            </a:r>
          </a:p>
          <a:p>
            <a:r>
              <a:rPr lang="cs-CZ" dirty="0"/>
              <a:t>fondy převádíme do digitální podoby</a:t>
            </a:r>
          </a:p>
          <a:p>
            <a:pPr lvl="1"/>
            <a:r>
              <a:rPr lang="cs-CZ" dirty="0"/>
              <a:t>uchovávání dokumentů přístup budoucím generacím</a:t>
            </a:r>
          </a:p>
          <a:p>
            <a:r>
              <a:rPr lang="cs-CZ" dirty="0"/>
              <a:t>legislativa</a:t>
            </a:r>
          </a:p>
          <a:p>
            <a:pPr lvl="1"/>
            <a:r>
              <a:rPr lang="cs-CZ" dirty="0"/>
              <a:t>licenční smlouvy</a:t>
            </a:r>
          </a:p>
          <a:p>
            <a:r>
              <a:rPr lang="cs-CZ" dirty="0"/>
              <a:t>online služby knihoven</a:t>
            </a:r>
          </a:p>
          <a:p>
            <a:pPr lvl="1"/>
            <a:r>
              <a:rPr lang="cs-CZ" dirty="0"/>
              <a:t>budování centrálního portálu Knihovny.cz (MZK, 2015)</a:t>
            </a:r>
          </a:p>
          <a:p>
            <a:pPr lvl="1"/>
            <a:r>
              <a:rPr lang="cs-CZ" dirty="0"/>
              <a:t>Získej.cz (nová forma MVS, NTK, 2019???)</a:t>
            </a:r>
          </a:p>
        </p:txBody>
      </p:sp>
    </p:spTree>
    <p:extLst>
      <p:ext uri="{BB962C8B-B14F-4D97-AF65-F5344CB8AC3E}">
        <p14:creationId xmlns:p14="http://schemas.microsoft.com/office/powerpoint/2010/main" val="376632499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754B77C-D713-4004-A7EB-105AF22E18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2. Centra vzdělávání, kultury a komunity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6E10B25-9A33-41BF-9450-F171BFFEAA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56816"/>
            <a:ext cx="10058400" cy="4281424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knihovna jako komunitní centrum</a:t>
            </a:r>
          </a:p>
          <a:p>
            <a:pPr lvl="1"/>
            <a:r>
              <a:rPr lang="cs-CZ" dirty="0"/>
              <a:t>vzdělávací, kulturní a kreativní centra, nabízí řadu aktivit a akcí</a:t>
            </a:r>
          </a:p>
          <a:p>
            <a:pPr lvl="1"/>
            <a:r>
              <a:rPr lang="cs-CZ" dirty="0"/>
              <a:t>knihovna jako centrum celoživotního vzdělávání pro všechny</a:t>
            </a:r>
          </a:p>
          <a:p>
            <a:r>
              <a:rPr lang="cs-CZ" dirty="0"/>
              <a:t>podpora čtenářství a informační gramotnosti</a:t>
            </a:r>
          </a:p>
          <a:p>
            <a:r>
              <a:rPr lang="cs-CZ" dirty="0"/>
              <a:t>hustá síť knihoven v regionech</a:t>
            </a:r>
          </a:p>
          <a:p>
            <a:pPr lvl="1"/>
            <a:r>
              <a:rPr lang="cs-CZ" dirty="0"/>
              <a:t>dostupná a kvalitní knihovna je důležitou součástí obce</a:t>
            </a:r>
          </a:p>
          <a:p>
            <a:r>
              <a:rPr lang="cs-CZ" dirty="0"/>
              <a:t>otevřená knihovna</a:t>
            </a:r>
          </a:p>
          <a:p>
            <a:pPr lvl="1"/>
            <a:r>
              <a:rPr lang="cs-CZ" dirty="0"/>
              <a:t>pro všechny bez bariér (fyzických i socioekonomických)</a:t>
            </a:r>
          </a:p>
          <a:p>
            <a:pPr lvl="1"/>
            <a:r>
              <a:rPr lang="cs-CZ" dirty="0"/>
              <a:t>různé služby různým skupinám uživatelů</a:t>
            </a:r>
          </a:p>
        </p:txBody>
      </p:sp>
    </p:spTree>
    <p:extLst>
      <p:ext uri="{BB962C8B-B14F-4D97-AF65-F5344CB8AC3E}">
        <p14:creationId xmlns:p14="http://schemas.microsoft.com/office/powerpoint/2010/main" val="386566613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26852A-8C65-4239-AE2A-FA20022620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3. Péče o fondy a služby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D71D8B0-A52E-4F72-826F-D8769EB201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56816"/>
            <a:ext cx="10058400" cy="4378670"/>
          </a:xfrm>
        </p:spPr>
        <p:txBody>
          <a:bodyPr>
            <a:normAutofit/>
          </a:bodyPr>
          <a:lstStyle/>
          <a:p>
            <a:r>
              <a:rPr lang="cs-CZ" dirty="0"/>
              <a:t>navyšování financí na nákup knihovních fondů a EIZ </a:t>
            </a:r>
          </a:p>
          <a:p>
            <a:r>
              <a:rPr lang="cs-CZ" dirty="0"/>
              <a:t>strategie pro kvalitní akvizici pro různé typy knihoven</a:t>
            </a:r>
          </a:p>
          <a:p>
            <a:pPr lvl="1"/>
            <a:r>
              <a:rPr lang="cs-CZ" dirty="0"/>
              <a:t>cíl: nabízet zdroje pro všechny čtenáře</a:t>
            </a:r>
          </a:p>
          <a:p>
            <a:r>
              <a:rPr lang="cs-CZ" dirty="0"/>
              <a:t>centrální analytická bibliografie a sdílená tvorba bibliografie</a:t>
            </a:r>
          </a:p>
          <a:p>
            <a:r>
              <a:rPr lang="cs-CZ" dirty="0"/>
              <a:t>nákup fondů pro výzkum a vývoj</a:t>
            </a:r>
          </a:p>
          <a:p>
            <a:pPr lvl="1"/>
            <a:r>
              <a:rPr lang="cs-CZ" dirty="0"/>
              <a:t>podpora využívání otevřených úložišť</a:t>
            </a:r>
          </a:p>
          <a:p>
            <a:pPr lvl="1"/>
            <a:r>
              <a:rPr lang="cs-CZ" dirty="0" err="1"/>
              <a:t>CzechELib</a:t>
            </a:r>
            <a:r>
              <a:rPr lang="cs-CZ" dirty="0"/>
              <a:t> – Národní centrum pro elektronické informační zdroje</a:t>
            </a:r>
          </a:p>
        </p:txBody>
      </p:sp>
    </p:spTree>
    <p:extLst>
      <p:ext uri="{BB962C8B-B14F-4D97-AF65-F5344CB8AC3E}">
        <p14:creationId xmlns:p14="http://schemas.microsoft.com/office/powerpoint/2010/main" val="224349654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553140A-5DD4-47A4-A970-71FFCFABEB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4. Ochrana uchovávání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F95D3C3-4C5F-42F0-9642-3963878B9D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uchovávání tradičních dokumentů</a:t>
            </a:r>
          </a:p>
          <a:p>
            <a:pPr lvl="1"/>
            <a:r>
              <a:rPr lang="cs-CZ" dirty="0"/>
              <a:t>realizace Koncepce trvalého uchovávání knihovních fondů tradičních dokumentů</a:t>
            </a:r>
          </a:p>
          <a:p>
            <a:pPr lvl="1"/>
            <a:r>
              <a:rPr lang="cs-CZ" dirty="0"/>
              <a:t>vybudování Metodického centra konzervace novodobých fondů</a:t>
            </a:r>
          </a:p>
          <a:p>
            <a:pPr lvl="1"/>
            <a:r>
              <a:rPr lang="cs-CZ" dirty="0"/>
              <a:t>péče o zvukové dokumenty ve Virtuální národní fonotéce</a:t>
            </a:r>
          </a:p>
          <a:p>
            <a:r>
              <a:rPr lang="cs-CZ" dirty="0"/>
              <a:t>efektivní nakládání s málo využívanou literaturou</a:t>
            </a:r>
          </a:p>
          <a:p>
            <a:pPr lvl="1"/>
            <a:r>
              <a:rPr lang="cs-CZ" dirty="0"/>
              <a:t>nezatěžuje provoz knihoven, ale pro čtenáře dobře dostupná</a:t>
            </a:r>
          </a:p>
        </p:txBody>
      </p:sp>
    </p:spTree>
    <p:extLst>
      <p:ext uri="{BB962C8B-B14F-4D97-AF65-F5344CB8AC3E}">
        <p14:creationId xmlns:p14="http://schemas.microsoft.com/office/powerpoint/2010/main" val="337667685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B2A0749-05F8-4446-983E-9C051208CD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5. Architektura a vybavení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C20A554-7420-4653-BFC9-75A5692DFD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1956816"/>
            <a:ext cx="10323389" cy="3912278"/>
          </a:xfrm>
        </p:spPr>
        <p:txBody>
          <a:bodyPr>
            <a:normAutofit/>
          </a:bodyPr>
          <a:lstStyle/>
          <a:p>
            <a:r>
              <a:rPr lang="cs-CZ" dirty="0"/>
              <a:t>rekonstrukce</a:t>
            </a:r>
          </a:p>
          <a:p>
            <a:pPr lvl="1"/>
            <a:r>
              <a:rPr lang="cs-CZ" dirty="0"/>
              <a:t>zlepšování prostor i technického vybavení knihoven</a:t>
            </a:r>
          </a:p>
          <a:p>
            <a:pPr lvl="1"/>
            <a:r>
              <a:rPr lang="cs-CZ" dirty="0"/>
              <a:t>zejména u malých obecních knihoven</a:t>
            </a:r>
          </a:p>
          <a:p>
            <a:r>
              <a:rPr lang="cs-CZ" dirty="0"/>
              <a:t>nové budovy</a:t>
            </a:r>
          </a:p>
          <a:p>
            <a:pPr lvl="1"/>
            <a:r>
              <a:rPr lang="cs-CZ" dirty="0"/>
              <a:t>krajské i regionální</a:t>
            </a:r>
          </a:p>
          <a:p>
            <a:r>
              <a:rPr lang="cs-CZ" dirty="0"/>
              <a:t>knihovna = místo, kde lidé tráví čas</a:t>
            </a:r>
          </a:p>
          <a:p>
            <a:pPr lvl="1"/>
            <a:r>
              <a:rPr lang="cs-CZ" dirty="0"/>
              <a:t>metodické centrum pro výstavbu a rekonstrukce knihoven (MZK)</a:t>
            </a:r>
          </a:p>
        </p:txBody>
      </p:sp>
    </p:spTree>
    <p:extLst>
      <p:ext uri="{BB962C8B-B14F-4D97-AF65-F5344CB8AC3E}">
        <p14:creationId xmlns:p14="http://schemas.microsoft.com/office/powerpoint/2010/main" val="206032457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4BF2453-579F-44C3-9384-AE54094B50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6. Kvalita a komunikace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F95135E-A51A-48B6-A1E1-B9C0D7745C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56816"/>
            <a:ext cx="10058400" cy="4322686"/>
          </a:xfrm>
        </p:spPr>
        <p:txBody>
          <a:bodyPr>
            <a:normAutofit/>
          </a:bodyPr>
          <a:lstStyle/>
          <a:p>
            <a:r>
              <a:rPr lang="cs-CZ" dirty="0"/>
              <a:t>zlepšování služeb</a:t>
            </a:r>
          </a:p>
          <a:p>
            <a:pPr lvl="1"/>
            <a:r>
              <a:rPr lang="cs-CZ" dirty="0"/>
              <a:t>hodnocení efektivity a kvality služeb</a:t>
            </a:r>
          </a:p>
          <a:p>
            <a:pPr lvl="1"/>
            <a:r>
              <a:rPr lang="cs-CZ" dirty="0"/>
              <a:t>benchmarking, ROI, výzkumy uživatelských potřeb</a:t>
            </a:r>
          </a:p>
          <a:p>
            <a:r>
              <a:rPr lang="cs-CZ" dirty="0"/>
              <a:t>propagace knihoven</a:t>
            </a:r>
          </a:p>
          <a:p>
            <a:pPr lvl="1"/>
            <a:r>
              <a:rPr lang="cs-CZ" dirty="0"/>
              <a:t>marketingové a PR nástroje</a:t>
            </a:r>
          </a:p>
          <a:p>
            <a:pPr lvl="1"/>
            <a:r>
              <a:rPr lang="cs-CZ" dirty="0"/>
              <a:t>PR oddělení</a:t>
            </a:r>
          </a:p>
          <a:p>
            <a:pPr lvl="1"/>
            <a:r>
              <a:rPr lang="cs-CZ" dirty="0" err="1"/>
              <a:t>library</a:t>
            </a:r>
            <a:r>
              <a:rPr lang="cs-CZ" dirty="0"/>
              <a:t> </a:t>
            </a:r>
            <a:r>
              <a:rPr lang="cs-CZ" dirty="0" err="1"/>
              <a:t>advocacy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809631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4E4490D0-3672-446A-AC12-B4830333BD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39CB82C2-DF65-4EC1-8280-F201D50F5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7E1D4427-852B-4B37-8E76-0E9F1810BA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78" name="Rectangle 77">
            <a:extLst>
              <a:ext uri="{FF2B5EF4-FFF2-40B4-BE49-F238E27FC236}">
                <a16:creationId xmlns:a16="http://schemas.microsoft.com/office/drawing/2014/main" id="{FA4CD5CB-D209-4D70-8CA4-629731C59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50EEB19-B6AB-431E-83B6-D554ACA82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41110" y="639097"/>
            <a:ext cx="3401961" cy="368601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Koncepce</a:t>
            </a:r>
            <a:br>
              <a:rPr lang="cs-CZ" sz="66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cs-CZ" sz="6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rozvoje</a:t>
            </a:r>
            <a:br>
              <a:rPr lang="cs-CZ" sz="66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cs-CZ" sz="6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knihoven</a:t>
            </a:r>
            <a:endParaRPr lang="en-US" sz="6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3077" name="Picture 2" descr="Deska, Å kola, Tabule, PrÃ¡zdnÃ½, Zapsat, KÅÃ­da, StarÃ½">
            <a:extLst>
              <a:ext uri="{FF2B5EF4-FFF2-40B4-BE49-F238E27FC236}">
                <a16:creationId xmlns:a16="http://schemas.microsoft.com/office/drawing/2014/main" id="{7245F66B-7C17-4E3D-A7F7-0361ECC5DD5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7589531" cy="6331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5C6A2BAE-B461-4B55-8E1F-0722ABDD13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209305" y="4343400"/>
            <a:ext cx="320040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Rectangle 81">
            <a:extLst>
              <a:ext uri="{FF2B5EF4-FFF2-40B4-BE49-F238E27FC236}">
                <a16:creationId xmlns:a16="http://schemas.microsoft.com/office/drawing/2014/main" id="{B4C27B90-DF2B-4D00-BA07-18ED774CD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593ACC25-C262-417A-8AA9-0641C772BD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DC0E7D05-46D2-43F1-8DC9-D60BF2AA4AF8}"/>
              </a:ext>
            </a:extLst>
          </p:cNvPr>
          <p:cNvSpPr txBox="1"/>
          <p:nvPr/>
        </p:nvSpPr>
        <p:spPr>
          <a:xfrm rot="21226037">
            <a:off x="1092029" y="2624668"/>
            <a:ext cx="540547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>
                <a:solidFill>
                  <a:schemeClr val="bg1"/>
                </a:solidFill>
                <a:latin typeface="Bahnschrift Condensed" panose="020B0502040204020203" pitchFamily="34" charset="0"/>
              </a:rPr>
              <a:t>2004-2010</a:t>
            </a:r>
            <a:endParaRPr lang="cs-CZ" sz="8800" b="1" dirty="0">
              <a:solidFill>
                <a:schemeClr val="bg1"/>
              </a:solidFill>
              <a:latin typeface="Bahnschrif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336028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DAF7DBC-2B3E-4291-9CA6-E899F40F69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7. Vzdělávání knihovníků a lidské zdroje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91083EB-88D6-42D9-9AB2-2A05C3613D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56816"/>
            <a:ext cx="10058400" cy="4257372"/>
          </a:xfrm>
        </p:spPr>
        <p:txBody>
          <a:bodyPr>
            <a:normAutofit/>
          </a:bodyPr>
          <a:lstStyle/>
          <a:p>
            <a:r>
              <a:rPr lang="cs-CZ" dirty="0"/>
              <a:t>systém vzdělávání</a:t>
            </a:r>
          </a:p>
          <a:p>
            <a:pPr lvl="1"/>
            <a:r>
              <a:rPr lang="cs-CZ" dirty="0"/>
              <a:t>spolupráce knihovnických škol a knihoven, praxe, projekty</a:t>
            </a:r>
          </a:p>
          <a:p>
            <a:pPr lvl="1"/>
            <a:r>
              <a:rPr lang="cs-CZ" dirty="0"/>
              <a:t>celoživotní vzdělávání</a:t>
            </a:r>
          </a:p>
          <a:p>
            <a:pPr lvl="1"/>
            <a:r>
              <a:rPr lang="cs-CZ" dirty="0"/>
              <a:t>Koncepce celoživotního vzdělávání knihovníků</a:t>
            </a:r>
          </a:p>
          <a:p>
            <a:r>
              <a:rPr lang="cs-CZ" dirty="0"/>
              <a:t>zlepšování odměňování zaměstnanců knihoven</a:t>
            </a:r>
          </a:p>
          <a:p>
            <a:r>
              <a:rPr lang="cs-CZ" dirty="0"/>
              <a:t>generační obměna</a:t>
            </a:r>
          </a:p>
          <a:p>
            <a:pPr lvl="1"/>
            <a:r>
              <a:rPr lang="cs-CZ" dirty="0"/>
              <a:t>popularizace oboru, noví zaměstnanci</a:t>
            </a:r>
          </a:p>
          <a:p>
            <a:pPr lvl="1"/>
            <a:r>
              <a:rPr lang="cs-CZ" dirty="0"/>
              <a:t>důraz na kvalifikaci a knihovnické vzdělání</a:t>
            </a:r>
          </a:p>
        </p:txBody>
      </p:sp>
    </p:spTree>
    <p:extLst>
      <p:ext uri="{BB962C8B-B14F-4D97-AF65-F5344CB8AC3E}">
        <p14:creationId xmlns:p14="http://schemas.microsoft.com/office/powerpoint/2010/main" val="124551353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7C20B5A-E715-40F4-9CB5-69E43DF608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8. Zapojení do vědy a výzkumu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75EF877-C406-4848-BD95-E747937443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knihovna jako klíčový partner institucí zabývajících se V</a:t>
            </a:r>
            <a:r>
              <a:rPr lang="en-GB" dirty="0"/>
              <a:t>&amp;</a:t>
            </a:r>
            <a:r>
              <a:rPr lang="cs-CZ" dirty="0"/>
              <a:t>V</a:t>
            </a:r>
          </a:p>
          <a:p>
            <a:pPr lvl="1"/>
            <a:r>
              <a:rPr lang="cs-CZ" dirty="0"/>
              <a:t>knihovníci součástí výzkumných týmů</a:t>
            </a:r>
          </a:p>
          <a:p>
            <a:pPr lvl="1"/>
            <a:r>
              <a:rPr lang="cs-CZ" dirty="0"/>
              <a:t>práce se zdroji</a:t>
            </a:r>
          </a:p>
          <a:p>
            <a:r>
              <a:rPr lang="cs-CZ" dirty="0"/>
              <a:t>knihovna jako výzkumná instituce</a:t>
            </a:r>
          </a:p>
          <a:p>
            <a:r>
              <a:rPr lang="cs-CZ" dirty="0"/>
              <a:t>rozvoj oboru informační studia a knihovnictví</a:t>
            </a:r>
          </a:p>
        </p:txBody>
      </p:sp>
    </p:spTree>
    <p:extLst>
      <p:ext uri="{BB962C8B-B14F-4D97-AF65-F5344CB8AC3E}">
        <p14:creationId xmlns:p14="http://schemas.microsoft.com/office/powerpoint/2010/main" val="42513657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5624AB2-3F61-4909-8BA9-364B6B094B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 dirty="0"/>
              <a:t>Tři fáze přípravy koncepce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4EE8693-4545-4129-AB61-F7818425F8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6963" y="1957388"/>
            <a:ext cx="10058400" cy="39116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cs-CZ" dirty="0"/>
              <a:t>diskuze o nové vizi a prioritách rozvoje knihoven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spolupráce s Ministerstvem kultury ČR na přípravě dokumentu „Plán implementace Státní kulturní politiky na léta 2015-2020 (s výhledem do roku 2025)“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využití strategických materiálů z jiných oblastí a rezortů, které mají vazbu na činnosti knihoven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7869788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CCDA34E-ABF0-420C-871F-3152B94590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1. fáze - diskuze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465BDBC-6284-485E-AD3B-38516F0171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jednání v Třešti (27.-29.4.2015)</a:t>
            </a:r>
          </a:p>
          <a:p>
            <a:r>
              <a:rPr lang="cs-CZ" dirty="0"/>
              <a:t>snaha najít „realizovatelné“ cíle</a:t>
            </a:r>
          </a:p>
          <a:p>
            <a:r>
              <a:rPr lang="cs-CZ" dirty="0"/>
              <a:t>vize</a:t>
            </a:r>
          </a:p>
          <a:p>
            <a:pPr lvl="1"/>
            <a:r>
              <a:rPr lang="cs-CZ" i="1" dirty="0"/>
              <a:t>„Společně* tvoříme knihovny jako nabídku zdrojů** a otevřeného prostoru*** pro vzdělávání, kulturu a osobní rozvoj****.“</a:t>
            </a:r>
          </a:p>
          <a:p>
            <a:pPr lvl="1"/>
            <a:r>
              <a:rPr lang="cs-CZ" dirty="0"/>
              <a:t>* = spolupráce na různých úrovních</a:t>
            </a:r>
          </a:p>
          <a:p>
            <a:pPr lvl="1"/>
            <a:r>
              <a:rPr lang="cs-CZ" dirty="0"/>
              <a:t>** = rozvoj zdrojů (fondy, e-zdroje,…)</a:t>
            </a:r>
          </a:p>
          <a:p>
            <a:pPr lvl="1"/>
            <a:r>
              <a:rPr lang="cs-CZ" dirty="0"/>
              <a:t>*** = prostor (fyzický i virtuální)</a:t>
            </a:r>
          </a:p>
          <a:p>
            <a:pPr lvl="1"/>
            <a:r>
              <a:rPr lang="cs-CZ" dirty="0"/>
              <a:t>**** = rozvoj kreativity, osobnosti,…</a:t>
            </a:r>
          </a:p>
        </p:txBody>
      </p:sp>
    </p:spTree>
    <p:extLst>
      <p:ext uri="{BB962C8B-B14F-4D97-AF65-F5344CB8AC3E}">
        <p14:creationId xmlns:p14="http://schemas.microsoft.com/office/powerpoint/2010/main" val="183093534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7E1EBE2-4930-462A-97F7-5C0B51CF7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2. fáze – spolupráce s MK ČR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2766495-7314-4E31-81DF-ABE696CD1D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56815"/>
            <a:ext cx="10789920" cy="4360009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duben 2015 – schválena Státní kulturní politika 2016 – 2020</a:t>
            </a:r>
          </a:p>
          <a:p>
            <a:r>
              <a:rPr lang="cs-CZ" dirty="0"/>
              <a:t>zahrnuta knihovnická témata = dotace</a:t>
            </a:r>
          </a:p>
          <a:p>
            <a:pPr lvl="1"/>
            <a:r>
              <a:rPr lang="cs-CZ" dirty="0"/>
              <a:t>Centrální portál knihoven (CPK – Knihovny.cz)</a:t>
            </a:r>
          </a:p>
          <a:p>
            <a:pPr lvl="1"/>
            <a:r>
              <a:rPr lang="cs-CZ" dirty="0"/>
              <a:t>digitalizace + licence na zpřístupnění knihovních fondů v digitální podobě + zpřístupnění, povinný výtisk e-dokumentů???</a:t>
            </a:r>
          </a:p>
          <a:p>
            <a:pPr lvl="1"/>
            <a:r>
              <a:rPr lang="cs-CZ" dirty="0"/>
              <a:t>online služby</a:t>
            </a:r>
          </a:p>
          <a:p>
            <a:pPr lvl="1"/>
            <a:r>
              <a:rPr lang="cs-CZ" dirty="0"/>
              <a:t>knihovna jako vzdělávací, kulturní, odborné a komunitní centrum</a:t>
            </a:r>
          </a:p>
          <a:p>
            <a:pPr lvl="1"/>
            <a:r>
              <a:rPr lang="cs-CZ" dirty="0"/>
              <a:t>výstavba knihoven, rozvoj ICT</a:t>
            </a:r>
          </a:p>
          <a:p>
            <a:pPr lvl="1"/>
            <a:r>
              <a:rPr lang="cs-CZ" dirty="0"/>
              <a:t>regionální funkce knihoven</a:t>
            </a:r>
          </a:p>
          <a:p>
            <a:pPr lvl="1"/>
            <a:r>
              <a:rPr lang="cs-CZ" dirty="0"/>
              <a:t>uchovávání kulturního dědictví (texty, audio,…)</a:t>
            </a:r>
          </a:p>
          <a:p>
            <a:pPr lvl="1"/>
            <a:r>
              <a:rPr lang="cs-CZ" dirty="0"/>
              <a:t>rozvoj pracovníků knihoven</a:t>
            </a:r>
          </a:p>
        </p:txBody>
      </p:sp>
    </p:spTree>
    <p:extLst>
      <p:ext uri="{BB962C8B-B14F-4D97-AF65-F5344CB8AC3E}">
        <p14:creationId xmlns:p14="http://schemas.microsoft.com/office/powerpoint/2010/main" val="325665834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C4E5E90-AC48-46DD-8BA4-A8E0564990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3. fáze – nasazení do praxe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1BA7B73-8E76-42CC-A1D7-EF178B7AA5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56816"/>
            <a:ext cx="10640630" cy="3912278"/>
          </a:xfrm>
        </p:spPr>
        <p:txBody>
          <a:bodyPr>
            <a:normAutofit/>
          </a:bodyPr>
          <a:lstStyle/>
          <a:p>
            <a:r>
              <a:rPr lang="cs-CZ" dirty="0"/>
              <a:t>2. jednání v Třešti (jaro 2016)</a:t>
            </a:r>
          </a:p>
          <a:p>
            <a:r>
              <a:rPr lang="cs-CZ" dirty="0"/>
              <a:t>finální verze</a:t>
            </a:r>
          </a:p>
          <a:p>
            <a:r>
              <a:rPr lang="cs-CZ" dirty="0"/>
              <a:t>jak strategické dokumenty dostat do praxe a naplňovat je???</a:t>
            </a:r>
          </a:p>
          <a:p>
            <a:r>
              <a:rPr lang="cs-CZ" dirty="0"/>
              <a:t>neřeší se financování</a:t>
            </a:r>
          </a:p>
          <a:p>
            <a:r>
              <a:rPr lang="cs-CZ" dirty="0"/>
              <a:t>pouze dotační programy MK ČR</a:t>
            </a:r>
          </a:p>
          <a:p>
            <a:pPr lvl="1"/>
            <a:r>
              <a:rPr lang="cs-CZ" dirty="0"/>
              <a:t>stagnace grantů = hledat jiné cesty financování</a:t>
            </a:r>
          </a:p>
        </p:txBody>
      </p:sp>
    </p:spTree>
    <p:extLst>
      <p:ext uri="{BB962C8B-B14F-4D97-AF65-F5344CB8AC3E}">
        <p14:creationId xmlns:p14="http://schemas.microsoft.com/office/powerpoint/2010/main" val="169130027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4E4490D0-3672-446A-AC12-B4830333BD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39CB82C2-DF65-4EC1-8280-F201D50F5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7E1D4427-852B-4B37-8E76-0E9F1810BA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78" name="Rectangle 77">
            <a:extLst>
              <a:ext uri="{FF2B5EF4-FFF2-40B4-BE49-F238E27FC236}">
                <a16:creationId xmlns:a16="http://schemas.microsoft.com/office/drawing/2014/main" id="{FA4CD5CB-D209-4D70-8CA4-629731C59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50EEB19-B6AB-431E-83B6-D554ACA82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41110" y="639097"/>
            <a:ext cx="3401961" cy="368601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Koncepce</a:t>
            </a:r>
            <a:br>
              <a:rPr lang="cs-CZ" sz="66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cs-CZ" sz="6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rozvoje</a:t>
            </a:r>
            <a:br>
              <a:rPr lang="cs-CZ" sz="66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cs-CZ" sz="6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knihoven</a:t>
            </a:r>
            <a:endParaRPr lang="en-US" sz="6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3077" name="Picture 2" descr="Deska, Å kola, Tabule, PrÃ¡zdnÃ½, Zapsat, KÅÃ­da, StarÃ½">
            <a:extLst>
              <a:ext uri="{FF2B5EF4-FFF2-40B4-BE49-F238E27FC236}">
                <a16:creationId xmlns:a16="http://schemas.microsoft.com/office/drawing/2014/main" id="{7245F66B-7C17-4E3D-A7F7-0361ECC5DD5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7589531" cy="6331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5C6A2BAE-B461-4B55-8E1F-0722ABDD13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209305" y="4343400"/>
            <a:ext cx="320040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Rectangle 81">
            <a:extLst>
              <a:ext uri="{FF2B5EF4-FFF2-40B4-BE49-F238E27FC236}">
                <a16:creationId xmlns:a16="http://schemas.microsoft.com/office/drawing/2014/main" id="{B4C27B90-DF2B-4D00-BA07-18ED774CD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593ACC25-C262-417A-8AA9-0641C772BD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DC0E7D05-46D2-43F1-8DC9-D60BF2AA4AF8}"/>
              </a:ext>
            </a:extLst>
          </p:cNvPr>
          <p:cNvSpPr txBox="1"/>
          <p:nvPr/>
        </p:nvSpPr>
        <p:spPr>
          <a:xfrm rot="21226037">
            <a:off x="1092029" y="1947560"/>
            <a:ext cx="540547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800" b="1" dirty="0">
                <a:solidFill>
                  <a:schemeClr val="bg1"/>
                </a:solidFill>
                <a:latin typeface="Bahnschrift Condensed" panose="020B0502040204020203" pitchFamily="34" charset="0"/>
              </a:rPr>
              <a:t>K čemu to vlastně je?</a:t>
            </a:r>
          </a:p>
        </p:txBody>
      </p:sp>
    </p:spTree>
    <p:extLst>
      <p:ext uri="{BB962C8B-B14F-4D97-AF65-F5344CB8AC3E}">
        <p14:creationId xmlns:p14="http://schemas.microsoft.com/office/powerpoint/2010/main" val="269342452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69F5CDA-93FF-4A15-A867-24A410D736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s koncepcí dál?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E6501D7-A841-47C3-81B0-22FFC4B2BF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Koncepce schválena 23.11.2016 Vládou ČR</a:t>
            </a:r>
          </a:p>
          <a:p>
            <a:r>
              <a:rPr lang="cs-CZ" dirty="0"/>
              <a:t>využívat potenciál knihoven při prosazování jejich zájmů</a:t>
            </a:r>
          </a:p>
          <a:p>
            <a:r>
              <a:rPr lang="cs-CZ" dirty="0"/>
              <a:t>kreativita</a:t>
            </a:r>
          </a:p>
          <a:p>
            <a:r>
              <a:rPr lang="cs-CZ" dirty="0"/>
              <a:t>nutná spolupráce</a:t>
            </a:r>
          </a:p>
          <a:p>
            <a:pPr lvl="1"/>
            <a:r>
              <a:rPr lang="cs-CZ" dirty="0"/>
              <a:t>mezi knihovnami</a:t>
            </a:r>
          </a:p>
          <a:p>
            <a:pPr lvl="1"/>
            <a:r>
              <a:rPr lang="cs-CZ" dirty="0"/>
              <a:t>partneři</a:t>
            </a:r>
          </a:p>
          <a:p>
            <a:pPr lvl="1"/>
            <a:r>
              <a:rPr lang="cs-CZ" dirty="0"/>
              <a:t>sponzoři</a:t>
            </a:r>
          </a:p>
        </p:txBody>
      </p:sp>
    </p:spTree>
    <p:extLst>
      <p:ext uri="{BB962C8B-B14F-4D97-AF65-F5344CB8AC3E}">
        <p14:creationId xmlns:p14="http://schemas.microsoft.com/office/powerpoint/2010/main" val="421158494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96CA1D4-D79E-4DEF-84AF-F0C60E396E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Další koncepce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4ABD375-D920-4DAE-B185-3507754CF5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Koncepce celoživotního vzdělávání knihovníků (CŽV)</a:t>
            </a:r>
            <a:endParaRPr lang="cs-CZ" dirty="0"/>
          </a:p>
          <a:p>
            <a:r>
              <a:rPr lang="cs-CZ" dirty="0">
                <a:hlinkClick r:id="rId3"/>
              </a:rPr>
              <a:t>Národní koncepce dlouhodobé ochrany digitálních dat v knihovnách</a:t>
            </a:r>
            <a:endParaRPr lang="cs-CZ" dirty="0"/>
          </a:p>
          <a:p>
            <a:endParaRPr lang="cs-CZ" dirty="0"/>
          </a:p>
          <a:p>
            <a:r>
              <a:rPr lang="cs-CZ" dirty="0"/>
              <a:t>další </a:t>
            </a:r>
            <a:r>
              <a:rPr lang="cs-CZ" dirty="0">
                <a:hlinkClick r:id="rId4"/>
              </a:rPr>
              <a:t>strategické dokumenty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4021839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6" name="Rectangle 75">
            <a:extLst>
              <a:ext uri="{FF2B5EF4-FFF2-40B4-BE49-F238E27FC236}">
                <a16:creationId xmlns:a16="http://schemas.microsoft.com/office/drawing/2014/main" id="{311973C2-EB8B-452A-A698-4A252FD3A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8" name="Rectangle 77">
            <a:extLst>
              <a:ext uri="{FF2B5EF4-FFF2-40B4-BE49-F238E27FC236}">
                <a16:creationId xmlns:a16="http://schemas.microsoft.com/office/drawing/2014/main" id="{10162E77-11AD-44A7-84EC-40C59EEFBD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CA9514C-5900-4B74-9A0A-8160CFBEAE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1601" y="634946"/>
            <a:ext cx="6368142" cy="1450757"/>
          </a:xfrm>
        </p:spPr>
        <p:txBody>
          <a:bodyPr>
            <a:normAutofit/>
          </a:bodyPr>
          <a:lstStyle/>
          <a:p>
            <a:r>
              <a:rPr lang="cs-CZ" dirty="0"/>
              <a:t>Otázky k zamyšlení</a:t>
            </a:r>
          </a:p>
        </p:txBody>
      </p:sp>
      <p:pic>
        <p:nvPicPr>
          <p:cNvPr id="23554" name="Picture 2" descr="OtaznÃ­k, PoznÃ¡mka, Duplikovat, PoÅ¾adavek, VÄc">
            <a:extLst>
              <a:ext uri="{FF2B5EF4-FFF2-40B4-BE49-F238E27FC236}">
                <a16:creationId xmlns:a16="http://schemas.microsoft.com/office/drawing/2014/main" id="{E55E3F8A-5366-4B9E-A481-3F7A4D58E6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28" r="26652" b="1"/>
          <a:stretch/>
        </p:blipFill>
        <p:spPr bwMode="auto">
          <a:xfrm>
            <a:off x="20" y="-12128"/>
            <a:ext cx="4654276" cy="6870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5AB158E9-1B40-4CD6-95F0-95CA11DF7B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87617" y="2085703"/>
            <a:ext cx="6170686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3E1637B-9F46-4263-92D2-4F6CC8CE8D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1601" y="2198914"/>
            <a:ext cx="6276702" cy="3670180"/>
          </a:xfrm>
        </p:spPr>
        <p:txBody>
          <a:bodyPr>
            <a:normAutofit/>
          </a:bodyPr>
          <a:lstStyle/>
          <a:p>
            <a:r>
              <a:rPr lang="pl-PL" sz="3600" dirty="0"/>
              <a:t>Co je podle Vás knihovna?</a:t>
            </a:r>
          </a:p>
          <a:p>
            <a:r>
              <a:rPr lang="pl-PL" sz="3600" dirty="0"/>
              <a:t>Jak by měla knihovna vypadat v roce 2025?</a:t>
            </a:r>
          </a:p>
          <a:p>
            <a:r>
              <a:rPr lang="pl-PL" sz="3600" dirty="0"/>
              <a:t>Jaké služby by měla nabízet?</a:t>
            </a:r>
          </a:p>
        </p:txBody>
      </p:sp>
    </p:spTree>
    <p:extLst>
      <p:ext uri="{BB962C8B-B14F-4D97-AF65-F5344CB8AC3E}">
        <p14:creationId xmlns:p14="http://schemas.microsoft.com/office/powerpoint/2010/main" val="3585554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1C0C5D7-0748-4DB7-8023-5BDE37DB49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Rovný přístup k informacím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84FCA76-55E9-4F52-8CB7-42D63F1A63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56816"/>
            <a:ext cx="10058400" cy="4201388"/>
          </a:xfrm>
        </p:spPr>
        <p:txBody>
          <a:bodyPr>
            <a:normAutofit/>
          </a:bodyPr>
          <a:lstStyle/>
          <a:p>
            <a:r>
              <a:rPr lang="cs-CZ" dirty="0"/>
              <a:t>k publikovaným dokumentům a </a:t>
            </a:r>
            <a:r>
              <a:rPr lang="cs-CZ" dirty="0" err="1"/>
              <a:t>infozdrojům</a:t>
            </a:r>
            <a:endParaRPr lang="cs-CZ" dirty="0"/>
          </a:p>
          <a:p>
            <a:r>
              <a:rPr lang="cs-CZ" dirty="0"/>
              <a:t>prostřednictvím knihovního systému</a:t>
            </a:r>
          </a:p>
          <a:p>
            <a:r>
              <a:rPr lang="cs-CZ" dirty="0"/>
              <a:t>zpřístupňování online</a:t>
            </a:r>
          </a:p>
          <a:p>
            <a:pPr lvl="1"/>
            <a:r>
              <a:rPr lang="cs-CZ" dirty="0"/>
              <a:t>nutná změna legislativy (AZ, osiřelá díla, digitalizace)</a:t>
            </a:r>
          </a:p>
          <a:p>
            <a:r>
              <a:rPr lang="cs-CZ" dirty="0"/>
              <a:t>e-</a:t>
            </a:r>
            <a:r>
              <a:rPr lang="cs-CZ" dirty="0" err="1"/>
              <a:t>goverment</a:t>
            </a:r>
            <a:endParaRPr lang="cs-CZ" dirty="0"/>
          </a:p>
          <a:p>
            <a:pPr lvl="1"/>
            <a:r>
              <a:rPr lang="cs-CZ" dirty="0"/>
              <a:t>knihovny jako informační centra</a:t>
            </a:r>
          </a:p>
          <a:p>
            <a:pPr lvl="1"/>
            <a:r>
              <a:rPr lang="cs-CZ" dirty="0"/>
              <a:t>aktivizace občanů, budování komunit v místech, zájem o veřejnou správu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2961970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9378462-31A3-48ED-8888-A073B9AD7440}"/>
              </a:ext>
            </a:extLst>
          </p:cNvPr>
          <p:cNvSpPr txBox="1">
            <a:spLocks noChangeArrowheads="1"/>
          </p:cNvSpPr>
          <p:nvPr/>
        </p:nvSpPr>
        <p:spPr>
          <a:xfrm>
            <a:off x="2914552" y="3169980"/>
            <a:ext cx="6399213" cy="719137"/>
          </a:xfrm>
          <a:prstGeom prst="rect">
            <a:avLst/>
          </a:prstGeom>
        </p:spPr>
        <p:txBody>
          <a:bodyPr/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Tx/>
              <a:buNone/>
            </a:pPr>
            <a:r>
              <a:rPr lang="cs-CZ" altLang="cs-CZ" sz="4400" b="1" dirty="0"/>
              <a:t>Děkuji Vám za pozornost</a:t>
            </a:r>
            <a:endParaRPr lang="en-US" altLang="cs-CZ" sz="4400" b="1" dirty="0"/>
          </a:p>
        </p:txBody>
      </p:sp>
      <p:pic>
        <p:nvPicPr>
          <p:cNvPr id="5" name="Picture 8" descr="billboard">
            <a:extLst>
              <a:ext uri="{FF2B5EF4-FFF2-40B4-BE49-F238E27FC236}">
                <a16:creationId xmlns:a16="http://schemas.microsoft.com/office/drawing/2014/main" id="{3C5B7E2B-A3F4-44B1-9841-313436A4AF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72074" y="759470"/>
            <a:ext cx="2664965" cy="2389024"/>
          </a:xfrm>
          <a:prstGeom prst="rect">
            <a:avLst/>
          </a:prstGeom>
          <a:noFill/>
        </p:spPr>
      </p:pic>
      <p:sp>
        <p:nvSpPr>
          <p:cNvPr id="6" name="Text Box 4">
            <a:extLst>
              <a:ext uri="{FF2B5EF4-FFF2-40B4-BE49-F238E27FC236}">
                <a16:creationId xmlns:a16="http://schemas.microsoft.com/office/drawing/2014/main" id="{7506599A-4E98-4421-B4A1-59954E2651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10174" y="5153015"/>
            <a:ext cx="396081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cs-CZ" altLang="cs-CZ" sz="2000" b="1" dirty="0">
                <a:latin typeface="Verdana" pitchFamily="34" charset="0"/>
              </a:rPr>
              <a:t>Martin Krčál</a:t>
            </a:r>
          </a:p>
          <a:p>
            <a:pPr algn="r" eaLnBrk="1" hangingPunct="1"/>
            <a:r>
              <a:rPr lang="cs-CZ" altLang="cs-CZ" sz="2000" b="1" dirty="0">
                <a:latin typeface="Verdana" pitchFamily="34" charset="0"/>
              </a:rPr>
              <a:t>krcal@phil.muni.cz</a:t>
            </a:r>
          </a:p>
        </p:txBody>
      </p:sp>
      <p:pic>
        <p:nvPicPr>
          <p:cNvPr id="7" name="Picture 2" descr="VÃ½sledek obrÃ¡zku pro logo kisk">
            <a:extLst>
              <a:ext uri="{FF2B5EF4-FFF2-40B4-BE49-F238E27FC236}">
                <a16:creationId xmlns:a16="http://schemas.microsoft.com/office/drawing/2014/main" id="{DC677115-BC36-467E-96F0-F86E86DD69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231" y="5217679"/>
            <a:ext cx="2696948" cy="461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BBA2FAAA-B10D-4B41-A615-9133F0CBBA58}"/>
              </a:ext>
            </a:extLst>
          </p:cNvPr>
          <p:cNvSpPr txBox="1"/>
          <p:nvPr/>
        </p:nvSpPr>
        <p:spPr>
          <a:xfrm>
            <a:off x="873231" y="5700830"/>
            <a:ext cx="28083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/>
              <a:t>Filozofická fakulta Masarykovy univerzity</a:t>
            </a:r>
          </a:p>
        </p:txBody>
      </p:sp>
    </p:spTree>
    <p:extLst>
      <p:ext uri="{BB962C8B-B14F-4D97-AF65-F5344CB8AC3E}">
        <p14:creationId xmlns:p14="http://schemas.microsoft.com/office/powerpoint/2010/main" val="28077316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2C9F4B9-97A2-4ADF-A1F6-B77AE83C1B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Tvorba informační infrastruktury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C6B3975-E47F-4C48-A51A-458911D08A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vzdělávání a výchovu uživatelů</a:t>
            </a:r>
          </a:p>
          <a:p>
            <a:r>
              <a:rPr lang="cs-CZ" dirty="0"/>
              <a:t>celoživotní vzdělávání</a:t>
            </a:r>
          </a:p>
          <a:p>
            <a:pPr lvl="1"/>
            <a:r>
              <a:rPr lang="cs-CZ" dirty="0" err="1"/>
              <a:t>digital</a:t>
            </a:r>
            <a:r>
              <a:rPr lang="cs-CZ" dirty="0"/>
              <a:t> </a:t>
            </a:r>
            <a:r>
              <a:rPr lang="cs-CZ" dirty="0" err="1"/>
              <a:t>divide</a:t>
            </a:r>
            <a:r>
              <a:rPr lang="cs-CZ" dirty="0"/>
              <a:t>, jiné bariéry</a:t>
            </a:r>
          </a:p>
          <a:p>
            <a:r>
              <a:rPr lang="cs-CZ" dirty="0"/>
              <a:t>uspokojování kulturních zájmů občanů</a:t>
            </a:r>
          </a:p>
          <a:p>
            <a:r>
              <a:rPr lang="cs-CZ" dirty="0"/>
              <a:t>věda a výzkum</a:t>
            </a:r>
          </a:p>
          <a:p>
            <a:r>
              <a:rPr lang="cs-CZ" dirty="0"/>
              <a:t>zlepšit vybavení knihoven</a:t>
            </a:r>
          </a:p>
          <a:p>
            <a:pPr lvl="1"/>
            <a:r>
              <a:rPr lang="cs-CZ" dirty="0"/>
              <a:t>prostory, ICT</a:t>
            </a:r>
          </a:p>
        </p:txBody>
      </p:sp>
    </p:spTree>
    <p:extLst>
      <p:ext uri="{BB962C8B-B14F-4D97-AF65-F5344CB8AC3E}">
        <p14:creationId xmlns:p14="http://schemas.microsoft.com/office/powerpoint/2010/main" val="16780808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4AC8D8D-D81D-41CE-A67E-411E9CAE85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Podpora a rozvoj jednotlivce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DBA8FA6-D871-4D35-9FA2-4DAC43E92A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ekonomické aktivity jednotlivce</a:t>
            </a:r>
          </a:p>
          <a:p>
            <a:r>
              <a:rPr lang="cs-CZ" dirty="0"/>
              <a:t>nezávislé rozhodování jednotlivce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318549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44B1065-1DB5-4BFF-A524-2AF0A29A72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Fondy a zdroje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EDC7FA8-C754-42A4-B6F5-BA51A07009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56816"/>
            <a:ext cx="10058400" cy="4229380"/>
          </a:xfrm>
        </p:spPr>
        <p:txBody>
          <a:bodyPr>
            <a:normAutofit lnSpcReduction="10000"/>
          </a:bodyPr>
          <a:lstStyle/>
          <a:p>
            <a:r>
              <a:rPr lang="cs-CZ" dirty="0"/>
              <a:t>financování nákupu knihovních fondů</a:t>
            </a:r>
          </a:p>
          <a:p>
            <a:pPr lvl="1"/>
            <a:r>
              <a:rPr lang="cs-CZ" dirty="0"/>
              <a:t>podfinancování</a:t>
            </a:r>
          </a:p>
          <a:p>
            <a:pPr lvl="1"/>
            <a:r>
              <a:rPr lang="cs-CZ" dirty="0"/>
              <a:t>akviziční politiky</a:t>
            </a:r>
          </a:p>
          <a:p>
            <a:pPr lvl="1"/>
            <a:r>
              <a:rPr lang="cs-CZ" dirty="0"/>
              <a:t>spolupráce při akvizici</a:t>
            </a:r>
          </a:p>
          <a:p>
            <a:r>
              <a:rPr lang="cs-CZ" dirty="0"/>
              <a:t>zlepšit přístup k EIZ</a:t>
            </a:r>
          </a:p>
          <a:p>
            <a:pPr lvl="1"/>
            <a:r>
              <a:rPr lang="cs-CZ" dirty="0" err="1"/>
              <a:t>konzorcia</a:t>
            </a:r>
            <a:r>
              <a:rPr lang="cs-CZ" dirty="0"/>
              <a:t>, spolupráce</a:t>
            </a:r>
          </a:p>
          <a:p>
            <a:pPr lvl="1"/>
            <a:r>
              <a:rPr lang="cs-CZ" dirty="0"/>
              <a:t>spolupráce s vydavateli a distributory – vyjednávání licencí</a:t>
            </a:r>
          </a:p>
          <a:p>
            <a:pPr lvl="1"/>
            <a:r>
              <a:rPr lang="cs-CZ" dirty="0" err="1"/>
              <a:t>retrokatalogizace</a:t>
            </a:r>
            <a:endParaRPr lang="cs-CZ" dirty="0"/>
          </a:p>
          <a:p>
            <a:pPr lvl="1"/>
            <a:r>
              <a:rPr lang="cs-CZ" dirty="0"/>
              <a:t>souborné katalogy a </a:t>
            </a:r>
            <a:r>
              <a:rPr lang="cs-CZ" dirty="0" err="1"/>
              <a:t>infobrány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779261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8013DB0-1601-490B-87F5-916E11AABC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Ochrana kulturního dědictví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9A17EB0-73FE-4359-A1D7-E9C53733A7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56816"/>
            <a:ext cx="10058400" cy="4350678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</a:pPr>
            <a:r>
              <a:rPr lang="cs-CZ" dirty="0"/>
              <a:t>katalogizace</a:t>
            </a:r>
          </a:p>
          <a:p>
            <a:pPr lvl="1"/>
            <a:r>
              <a:rPr lang="cs-CZ" dirty="0"/>
              <a:t>zkvalitnit</a:t>
            </a:r>
          </a:p>
          <a:p>
            <a:pPr lvl="1"/>
            <a:r>
              <a:rPr lang="cs-CZ" dirty="0"/>
              <a:t>registrace šedé literatury</a:t>
            </a:r>
          </a:p>
          <a:p>
            <a:pPr lvl="1"/>
            <a:r>
              <a:rPr lang="cs-CZ" dirty="0"/>
              <a:t>podpořit vznik nových nástrojů</a:t>
            </a:r>
          </a:p>
          <a:p>
            <a:pPr lvl="1"/>
            <a:r>
              <a:rPr lang="cs-CZ" dirty="0"/>
              <a:t>trvalé uchovávání</a:t>
            </a:r>
          </a:p>
          <a:p>
            <a:pPr>
              <a:lnSpc>
                <a:spcPct val="110000"/>
              </a:lnSpc>
            </a:pPr>
            <a:r>
              <a:rPr lang="cs-CZ" dirty="0"/>
              <a:t>koncepce trvalého uchovávání fondů a EIZ</a:t>
            </a:r>
          </a:p>
          <a:p>
            <a:pPr lvl="1"/>
            <a:r>
              <a:rPr lang="cs-CZ" dirty="0">
                <a:hlinkClick r:id="rId2"/>
              </a:rPr>
              <a:t>http://www.ndk.cz/koncepce</a:t>
            </a:r>
            <a:endParaRPr lang="cs-CZ" dirty="0"/>
          </a:p>
          <a:p>
            <a:pPr lvl="1"/>
            <a:r>
              <a:rPr lang="cs-CZ" dirty="0"/>
              <a:t>i2010:digitální knihovny (2005/1194) – projekt Evropské komise – doporučení k digitalizaci kulturního dědictví</a:t>
            </a:r>
          </a:p>
          <a:p>
            <a:pPr lvl="1"/>
            <a:r>
              <a:rPr lang="cs-CZ" dirty="0"/>
              <a:t>pokračování digitalizace + zpřístupnění</a:t>
            </a:r>
          </a:p>
        </p:txBody>
      </p:sp>
    </p:spTree>
    <p:extLst>
      <p:ext uri="{BB962C8B-B14F-4D97-AF65-F5344CB8AC3E}">
        <p14:creationId xmlns:p14="http://schemas.microsoft.com/office/powerpoint/2010/main" val="279909437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fb7f8b434fd4ef7d5c132c24b958dc9ac10f08"/>
</p:tagLst>
</file>

<file path=ppt/theme/theme1.xml><?xml version="1.0" encoding="utf-8"?>
<a:theme xmlns:a="http://schemas.openxmlformats.org/drawingml/2006/main" name="Retrospektiva">
  <a:themeElements>
    <a:clrScheme name="Vlastní 1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BD582C"/>
      </a:hlink>
      <a:folHlink>
        <a:srgbClr val="8C8C8C"/>
      </a:folHlink>
    </a:clrScheme>
    <a:fontScheme name="Retrospek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1534</Words>
  <Application>Microsoft Office PowerPoint</Application>
  <PresentationFormat>Širokoúhlá obrazovka</PresentationFormat>
  <Paragraphs>300</Paragraphs>
  <Slides>50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50</vt:i4>
      </vt:variant>
    </vt:vector>
  </HeadingPairs>
  <TitlesOfParts>
    <vt:vector size="57" baseType="lpstr">
      <vt:lpstr>Bahnschrift Condensed</vt:lpstr>
      <vt:lpstr>Calibri</vt:lpstr>
      <vt:lpstr>Calibri Light</vt:lpstr>
      <vt:lpstr>Verdana</vt:lpstr>
      <vt:lpstr>Wingdings</vt:lpstr>
      <vt:lpstr>Retrospektiva</vt:lpstr>
      <vt:lpstr>Image</vt:lpstr>
      <vt:lpstr>Koncepce rozvoje knihoven</vt:lpstr>
      <vt:lpstr>Koncepce rozvoje knihoven</vt:lpstr>
      <vt:lpstr>3 koncepce</vt:lpstr>
      <vt:lpstr>Koncepce rozvoje knihoven</vt:lpstr>
      <vt:lpstr>Rovný přístup k informacím</vt:lpstr>
      <vt:lpstr>Tvorba informační infrastruktury</vt:lpstr>
      <vt:lpstr>Podpora a rozvoj jednotlivce</vt:lpstr>
      <vt:lpstr>Fondy a zdroje</vt:lpstr>
      <vt:lpstr>Ochrana kulturního dědictví</vt:lpstr>
      <vt:lpstr>Koncepce rozvoje knihoven</vt:lpstr>
      <vt:lpstr>Koncepce 2011-2015</vt:lpstr>
      <vt:lpstr>Pracovní skupiny</vt:lpstr>
      <vt:lpstr>Hlavní témata</vt:lpstr>
      <vt:lpstr>Hlavní témata</vt:lpstr>
      <vt:lpstr>Hlavní témata</vt:lpstr>
      <vt:lpstr>Shrnutí cílů</vt:lpstr>
      <vt:lpstr>Koncepce rozvoje knihoven</vt:lpstr>
      <vt:lpstr>Prezentace aplikace PowerPoint</vt:lpstr>
      <vt:lpstr>České knihovny</vt:lpstr>
      <vt:lpstr>Prezentace aplikace PowerPoint</vt:lpstr>
      <vt:lpstr>Silné stránky</vt:lpstr>
      <vt:lpstr>Silné stránky</vt:lpstr>
      <vt:lpstr>Silné stránky</vt:lpstr>
      <vt:lpstr>Silné stránky</vt:lpstr>
      <vt:lpstr>Slabé stránky</vt:lpstr>
      <vt:lpstr>Slabé stránky</vt:lpstr>
      <vt:lpstr>Slabé stránky</vt:lpstr>
      <vt:lpstr>Slabé stránky</vt:lpstr>
      <vt:lpstr>Příležitosti</vt:lpstr>
      <vt:lpstr>Hrozby</vt:lpstr>
      <vt:lpstr>Hlavní teze</vt:lpstr>
      <vt:lpstr>Hlavní směry</vt:lpstr>
      <vt:lpstr>Prezentace aplikace PowerPoint</vt:lpstr>
      <vt:lpstr>1. digitalizace</vt:lpstr>
      <vt:lpstr>2. Centra vzdělávání, kultury a komunity</vt:lpstr>
      <vt:lpstr>3. Péče o fondy a služby</vt:lpstr>
      <vt:lpstr>4. Ochrana uchovávání</vt:lpstr>
      <vt:lpstr>5. Architektura a vybavení</vt:lpstr>
      <vt:lpstr>6. Kvalita a komunikace</vt:lpstr>
      <vt:lpstr>7. Vzdělávání knihovníků a lidské zdroje</vt:lpstr>
      <vt:lpstr>8. Zapojení do vědy a výzkumu</vt:lpstr>
      <vt:lpstr>Tři fáze přípravy koncepce</vt:lpstr>
      <vt:lpstr>1. fáze - diskuze</vt:lpstr>
      <vt:lpstr>2. fáze – spolupráce s MK ČR</vt:lpstr>
      <vt:lpstr>3. fáze – nasazení do praxe</vt:lpstr>
      <vt:lpstr>Koncepce rozvoje knihoven</vt:lpstr>
      <vt:lpstr>Co s koncepcí dál?</vt:lpstr>
      <vt:lpstr>Další koncepce</vt:lpstr>
      <vt:lpstr>Otázky k zamyšlení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Koncepce rozvoje knihoven</dc:title>
  <dc:creator>Martin Krčál</dc:creator>
  <cp:lastModifiedBy>Martin Krčál</cp:lastModifiedBy>
  <cp:revision>5</cp:revision>
  <dcterms:created xsi:type="dcterms:W3CDTF">2018-12-06T22:28:10Z</dcterms:created>
  <dcterms:modified xsi:type="dcterms:W3CDTF">2019-11-08T14:40:33Z</dcterms:modified>
</cp:coreProperties>
</file>