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24" r:id="rId3"/>
    <p:sldId id="325" r:id="rId4"/>
    <p:sldId id="319" r:id="rId5"/>
    <p:sldId id="320" r:id="rId6"/>
    <p:sldId id="321" r:id="rId7"/>
    <p:sldId id="257" r:id="rId8"/>
    <p:sldId id="308" r:id="rId9"/>
    <p:sldId id="309" r:id="rId10"/>
    <p:sldId id="310" r:id="rId11"/>
    <p:sldId id="311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322" r:id="rId25"/>
    <p:sldId id="270" r:id="rId26"/>
    <p:sldId id="271" r:id="rId27"/>
    <p:sldId id="272" r:id="rId28"/>
    <p:sldId id="273" r:id="rId29"/>
    <p:sldId id="32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287" r:id="rId51"/>
    <p:sldId id="289" r:id="rId52"/>
    <p:sldId id="290" r:id="rId53"/>
    <p:sldId id="288" r:id="rId54"/>
    <p:sldId id="291" r:id="rId55"/>
    <p:sldId id="304" r:id="rId56"/>
    <p:sldId id="300" r:id="rId57"/>
    <p:sldId id="301" r:id="rId58"/>
    <p:sldId id="302" r:id="rId59"/>
    <p:sldId id="303" r:id="rId60"/>
    <p:sldId id="306" r:id="rId61"/>
    <p:sldId id="307" r:id="rId62"/>
    <p:sldId id="305" r:id="rId63"/>
    <p:sldId id="292" r:id="rId64"/>
    <p:sldId id="293" r:id="rId65"/>
    <p:sldId id="294" r:id="rId66"/>
    <p:sldId id="295" r:id="rId67"/>
    <p:sldId id="296" r:id="rId68"/>
    <p:sldId id="297" r:id="rId69"/>
    <p:sldId id="298" r:id="rId70"/>
    <p:sldId id="299" r:id="rId7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2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DCF1-4F20-42CD-B710-F34723914747}" type="datetimeFigureOut">
              <a:rPr lang="cs-CZ" smtClean="0"/>
              <a:t>4. 10. 2019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F1C1-9DA6-4947-8611-7BA060FDF82C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39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DCF1-4F20-42CD-B710-F34723914747}" type="datetimeFigureOut">
              <a:rPr lang="cs-CZ" smtClean="0"/>
              <a:t>4. 10. 2019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F1C1-9DA6-4947-8611-7BA060FDF8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9489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DCF1-4F20-42CD-B710-F34723914747}" type="datetimeFigureOut">
              <a:rPr lang="cs-CZ" smtClean="0"/>
              <a:t>4. 10. 2019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F1C1-9DA6-4947-8611-7BA060FDF8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554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DCF1-4F20-42CD-B710-F34723914747}" type="datetimeFigureOut">
              <a:rPr lang="cs-CZ" smtClean="0"/>
              <a:t>4. 10. 2019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F1C1-9DA6-4947-8611-7BA060FDF8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1128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DCF1-4F20-42CD-B710-F34723914747}" type="datetimeFigureOut">
              <a:rPr lang="cs-CZ" smtClean="0"/>
              <a:t>4. 10. 2019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F1C1-9DA6-4947-8611-7BA060FDF82C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57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DCF1-4F20-42CD-B710-F34723914747}" type="datetimeFigureOut">
              <a:rPr lang="cs-CZ" smtClean="0"/>
              <a:t>4. 10. 2019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F1C1-9DA6-4947-8611-7BA060FDF8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8086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DCF1-4F20-42CD-B710-F34723914747}" type="datetimeFigureOut">
              <a:rPr lang="cs-CZ" smtClean="0"/>
              <a:t>4. 10. 2019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F1C1-9DA6-4947-8611-7BA060FDF8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437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DCF1-4F20-42CD-B710-F34723914747}" type="datetimeFigureOut">
              <a:rPr lang="cs-CZ" smtClean="0"/>
              <a:t>4. 10. 2019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F1C1-9DA6-4947-8611-7BA060FDF8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37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DCF1-4F20-42CD-B710-F34723914747}" type="datetimeFigureOut">
              <a:rPr lang="cs-CZ" smtClean="0"/>
              <a:t>4. 10. 2019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F1C1-9DA6-4947-8611-7BA060FDF8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57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CD4DCF1-4F20-42CD-B710-F34723914747}" type="datetimeFigureOut">
              <a:rPr lang="cs-CZ" smtClean="0"/>
              <a:t>4. 10. 2019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58F1C1-9DA6-4947-8611-7BA060FDF8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667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DCF1-4F20-42CD-B710-F34723914747}" type="datetimeFigureOut">
              <a:rPr lang="cs-CZ" smtClean="0"/>
              <a:t>4. 10. 2019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F1C1-9DA6-4947-8611-7BA060FDF8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07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CD4DCF1-4F20-42CD-B710-F34723914747}" type="datetimeFigureOut">
              <a:rPr lang="cs-CZ" smtClean="0"/>
              <a:t>4. 10. 2019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858F1C1-9DA6-4947-8611-7BA060FDF82C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5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Cizí text v mé odborné práci</a:t>
            </a: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Předmět Psaní odborného </a:t>
            </a:r>
            <a:r>
              <a:rPr lang="cs-CZ" dirty="0" smtClean="0"/>
              <a:t>textu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170852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Časté chyby v citacích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3037" y="1845733"/>
            <a:ext cx="10406129" cy="4748250"/>
          </a:xfrm>
        </p:spPr>
        <p:txBody>
          <a:bodyPr>
            <a:normAutofit fontScale="85000" lnSpcReduction="20000"/>
          </a:bodyPr>
          <a:lstStyle/>
          <a:p>
            <a:r>
              <a:rPr lang="cs-CZ" sz="2400" b="1" dirty="0" smtClean="0"/>
              <a:t>Nesoulad </a:t>
            </a:r>
            <a:r>
              <a:rPr lang="cs-CZ" sz="2400" b="1" dirty="0"/>
              <a:t>odkazů a seznamu </a:t>
            </a:r>
            <a:r>
              <a:rPr lang="cs-CZ" sz="2400" b="1" dirty="0" smtClean="0"/>
              <a:t>citací</a:t>
            </a:r>
            <a:endParaRPr lang="cs-CZ" sz="2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v textu </a:t>
            </a:r>
            <a:r>
              <a:rPr lang="cs-CZ" dirty="0"/>
              <a:t>práce </a:t>
            </a:r>
            <a:r>
              <a:rPr lang="cs-CZ" dirty="0" smtClean="0"/>
              <a:t>je harvardský </a:t>
            </a:r>
            <a:r>
              <a:rPr lang="cs-CZ" dirty="0"/>
              <a:t>způsob odkazování (jméno, datum</a:t>
            </a:r>
            <a:r>
              <a:rPr lang="cs-CZ" dirty="0" smtClean="0"/>
              <a:t>) ALE v </a:t>
            </a:r>
            <a:r>
              <a:rPr lang="cs-CZ" dirty="0"/>
              <a:t>soupisu bibliografických citací není rok vydání práce hned za autorem, přitom na tom je celý tento styl (systém) </a:t>
            </a:r>
            <a:r>
              <a:rPr lang="cs-CZ" dirty="0" smtClean="0"/>
              <a:t>postaven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  </a:t>
            </a:r>
          </a:p>
          <a:p>
            <a:r>
              <a:rPr lang="cs-CZ" sz="2400" b="1" dirty="0" smtClean="0"/>
              <a:t>Opomenutí </a:t>
            </a:r>
            <a:r>
              <a:rPr lang="cs-CZ" sz="2400" b="1" dirty="0"/>
              <a:t>mezery za interpunkčním </a:t>
            </a:r>
            <a:r>
              <a:rPr lang="cs-CZ" sz="2400" b="1" dirty="0" smtClean="0"/>
              <a:t>znaménkem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cs-CZ" u="sng" dirty="0" err="1" smtClean="0"/>
              <a:t>ŠIMETKA,Ondřej</a:t>
            </a:r>
            <a:r>
              <a:rPr lang="cs-CZ" u="sng" dirty="0"/>
              <a:t>.</a:t>
            </a:r>
            <a:r>
              <a:rPr lang="cs-CZ" dirty="0"/>
              <a:t> Zmenšující (destruktivní) operace. </a:t>
            </a:r>
            <a:r>
              <a:rPr lang="cs-CZ" i="1" dirty="0"/>
              <a:t>Moderní gynekologie a </a:t>
            </a:r>
            <a:r>
              <a:rPr lang="cs-CZ" i="1" u="sng" dirty="0" smtClean="0"/>
              <a:t>porodnictví</a:t>
            </a:r>
            <a:r>
              <a:rPr lang="cs-CZ" u="sng" dirty="0" smtClean="0"/>
              <a:t>,2009,roč.18,č</a:t>
            </a:r>
            <a:r>
              <a:rPr lang="cs-CZ" u="sng" dirty="0"/>
              <a:t>. 3, s.285-289</a:t>
            </a:r>
            <a:r>
              <a:rPr lang="cs-CZ" dirty="0"/>
              <a:t>. ISSN:1211-1058</a:t>
            </a:r>
            <a:r>
              <a:rPr lang="cs-CZ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r>
              <a:rPr lang="cs-CZ" sz="2400" b="1" dirty="0" smtClean="0"/>
              <a:t>Oboustranná mezera </a:t>
            </a:r>
            <a:r>
              <a:rPr lang="cs-CZ" sz="2400" b="1" dirty="0"/>
              <a:t>kolem </a:t>
            </a:r>
            <a:r>
              <a:rPr lang="cs-CZ" sz="2400" b="1" dirty="0" smtClean="0"/>
              <a:t>dvojtečky v názvech </a:t>
            </a:r>
            <a:r>
              <a:rPr lang="cs-CZ" sz="2400" b="1" dirty="0"/>
              <a:t>s podnázvem </a:t>
            </a:r>
            <a:r>
              <a:rPr lang="cs-CZ" sz="2400" b="1" dirty="0" smtClean="0"/>
              <a:t>mezery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Většinou </a:t>
            </a:r>
            <a:r>
              <a:rPr lang="cs-CZ" dirty="0"/>
              <a:t>vznikne kopírováním z knihovního </a:t>
            </a:r>
            <a:r>
              <a:rPr lang="cs-CZ" dirty="0" smtClean="0"/>
              <a:t>katalogu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PROŠKOVÁ</a:t>
            </a:r>
            <a:r>
              <a:rPr lang="cs-CZ" dirty="0"/>
              <a:t>, Eva. Mýty a skutečnost specializované způsobilosti všeobecných sester. </a:t>
            </a:r>
            <a:r>
              <a:rPr lang="cs-CZ" i="1" u="sng" dirty="0"/>
              <a:t>Florence : časopis </a:t>
            </a:r>
            <a:r>
              <a:rPr lang="cs-CZ" i="1" dirty="0"/>
              <a:t>moderního ošetřovatelství</a:t>
            </a:r>
            <a:r>
              <a:rPr lang="cs-CZ" dirty="0"/>
              <a:t>, 2010,</a:t>
            </a:r>
            <a:r>
              <a:rPr lang="cs-CZ" b="1" dirty="0"/>
              <a:t> 6</a:t>
            </a:r>
            <a:r>
              <a:rPr lang="cs-CZ" dirty="0"/>
              <a:t>(6), 3-4. ISSN 1801-464X.</a:t>
            </a:r>
          </a:p>
          <a:p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0520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Odkazy v textu, citace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737360"/>
            <a:ext cx="10446342" cy="319718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79" y="5290534"/>
            <a:ext cx="10634719" cy="122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8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 přímá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text </a:t>
            </a:r>
            <a:r>
              <a:rPr lang="cs-CZ" dirty="0"/>
              <a:t>je z původního díla převzat </a:t>
            </a:r>
            <a:r>
              <a:rPr lang="cs-CZ" dirty="0" smtClean="0"/>
              <a:t>doslovně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včetně </a:t>
            </a:r>
            <a:r>
              <a:rPr lang="cs-CZ" dirty="0"/>
              <a:t>typografického </a:t>
            </a:r>
            <a:r>
              <a:rPr lang="cs-CZ" dirty="0" smtClean="0"/>
              <a:t>zdůraznění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je v uvozovkách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autor je citován, zdroj </a:t>
            </a:r>
            <a:r>
              <a:rPr lang="cs-CZ" dirty="0"/>
              <a:t>je </a:t>
            </a:r>
            <a:r>
              <a:rPr lang="cs-CZ" dirty="0" smtClean="0"/>
              <a:t>ocitován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r>
              <a:rPr lang="cs-CZ" dirty="0"/>
              <a:t>Ve vlastní </a:t>
            </a:r>
            <a:r>
              <a:rPr lang="cs-CZ" dirty="0" smtClean="0"/>
              <a:t>odborné práci </a:t>
            </a:r>
            <a:r>
              <a:rPr lang="cs-CZ" dirty="0"/>
              <a:t>bychom neměli mít víc než </a:t>
            </a:r>
            <a:r>
              <a:rPr lang="cs-CZ" dirty="0" smtClean="0"/>
              <a:t>10 % citací</a:t>
            </a:r>
          </a:p>
          <a:p>
            <a:r>
              <a:rPr lang="cs-CZ" dirty="0" smtClean="0"/>
              <a:t>Pokud používáme přímé citace příliš často, působí text roztříštěně, protože každý autor má svůj osobitý styl psaní           vhodnější jsou parafráze </a:t>
            </a:r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3052292" y="4984125"/>
            <a:ext cx="45076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6315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Parafráze = nepřímá citace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text </a:t>
            </a:r>
            <a:r>
              <a:rPr lang="cs-CZ" dirty="0"/>
              <a:t>je interpretován vlastními </a:t>
            </a:r>
            <a:r>
              <a:rPr lang="cs-CZ" dirty="0" smtClean="0"/>
              <a:t>slovy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zpravidla je kratší než originální text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nemění </a:t>
            </a:r>
            <a:r>
              <a:rPr lang="cs-CZ" dirty="0"/>
              <a:t>se jeho </a:t>
            </a:r>
            <a:r>
              <a:rPr lang="cs-CZ" dirty="0" smtClean="0"/>
              <a:t>význam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nedává </a:t>
            </a:r>
            <a:r>
              <a:rPr lang="cs-CZ" dirty="0"/>
              <a:t>se do </a:t>
            </a:r>
            <a:r>
              <a:rPr lang="cs-CZ" dirty="0" smtClean="0"/>
              <a:t>uvozovek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autor </a:t>
            </a:r>
            <a:r>
              <a:rPr lang="cs-CZ" dirty="0"/>
              <a:t>a zdroj je </a:t>
            </a:r>
            <a:r>
              <a:rPr lang="cs-CZ" dirty="0" smtClean="0"/>
              <a:t>ocitován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je </a:t>
            </a:r>
            <a:r>
              <a:rPr lang="cs-CZ" dirty="0"/>
              <a:t>vhodnější než </a:t>
            </a:r>
            <a:r>
              <a:rPr lang="cs-CZ" dirty="0" smtClean="0"/>
              <a:t>citovat pasáž, </a:t>
            </a:r>
            <a:r>
              <a:rPr lang="cs-CZ" dirty="0"/>
              <a:t>která není </a:t>
            </a:r>
            <a:r>
              <a:rPr lang="cs-CZ" dirty="0" smtClean="0"/>
              <a:t>výjimečná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r>
              <a:rPr lang="cs-CZ" dirty="0"/>
              <a:t>Abychom mohli vytvořit parafrázi, musíme originální text dokonale </a:t>
            </a:r>
            <a:r>
              <a:rPr lang="cs-CZ" dirty="0" smtClean="0"/>
              <a:t>pochopit</a:t>
            </a:r>
          </a:p>
          <a:p>
            <a:r>
              <a:rPr lang="cs-CZ" dirty="0" smtClean="0"/>
              <a:t>Parafrázi </a:t>
            </a:r>
            <a:r>
              <a:rPr lang="cs-CZ" dirty="0"/>
              <a:t>nevytvoříme tak, že pouze zaměníme některá slova za </a:t>
            </a:r>
            <a:r>
              <a:rPr lang="cs-CZ" dirty="0" smtClean="0"/>
              <a:t>synonyma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282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834" y="321972"/>
            <a:ext cx="8505285" cy="559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11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283" y="283336"/>
            <a:ext cx="8576646" cy="554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79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074" y="334851"/>
            <a:ext cx="8651440" cy="568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28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114" y="270457"/>
            <a:ext cx="8610513" cy="560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53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131" y="206062"/>
            <a:ext cx="8729105" cy="575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32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621" y="437882"/>
            <a:ext cx="8754824" cy="558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00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24050"/>
          </a:xfrm>
        </p:spPr>
        <p:txBody>
          <a:bodyPr>
            <a:normAutofit/>
          </a:bodyPr>
          <a:lstStyle/>
          <a:p>
            <a:r>
              <a:rPr lang="cs-CZ" sz="2800" b="1" dirty="0"/>
              <a:t>Úkol č. 1 – Přiřaďte definice k základním pojmům </a:t>
            </a:r>
            <a:endParaRPr lang="cs-CZ" sz="2800" dirty="0"/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2812985" cy="4023360"/>
          </a:xfrm>
        </p:spPr>
        <p:txBody>
          <a:bodyPr>
            <a:normAutofit fontScale="85000" lnSpcReduction="10000"/>
          </a:bodyPr>
          <a:lstStyle/>
          <a:p>
            <a:r>
              <a:rPr lang="cs-CZ" sz="2800" dirty="0" smtClean="0"/>
              <a:t>1. Citování, citovat</a:t>
            </a:r>
          </a:p>
          <a:p>
            <a:r>
              <a:rPr lang="cs-CZ" sz="2800" dirty="0" smtClean="0">
                <a:solidFill>
                  <a:srgbClr val="00B0F0"/>
                </a:solidFill>
              </a:rPr>
              <a:t>2. Bibliografická citace</a:t>
            </a:r>
            <a:r>
              <a:rPr lang="cs-CZ" sz="2800" noProof="1" smtClean="0">
                <a:solidFill>
                  <a:srgbClr val="00B0F0"/>
                </a:solidFill>
              </a:rPr>
              <a:t>, citace</a:t>
            </a:r>
          </a:p>
          <a:p>
            <a:r>
              <a:rPr lang="cs-CZ" sz="2800" dirty="0" smtClean="0"/>
              <a:t>3. Odkaz</a:t>
            </a:r>
          </a:p>
          <a:p>
            <a:r>
              <a:rPr lang="cs-CZ" sz="2800" dirty="0" smtClean="0">
                <a:solidFill>
                  <a:srgbClr val="00B0F0"/>
                </a:solidFill>
              </a:rPr>
              <a:t>4. Citát</a:t>
            </a:r>
          </a:p>
          <a:p>
            <a:r>
              <a:rPr lang="cs-CZ" sz="2800" dirty="0" smtClean="0"/>
              <a:t>5. Parafráze</a:t>
            </a:r>
          </a:p>
          <a:p>
            <a:r>
              <a:rPr lang="cs-CZ" sz="2800" dirty="0" smtClean="0">
                <a:solidFill>
                  <a:srgbClr val="00B0F0"/>
                </a:solidFill>
              </a:rPr>
              <a:t>6. Citovaný dokument</a:t>
            </a:r>
          </a:p>
          <a:p>
            <a:r>
              <a:rPr lang="cs-CZ" sz="2800" dirty="0" smtClean="0"/>
              <a:t>7. Citující dokument</a:t>
            </a:r>
          </a:p>
          <a:p>
            <a:endParaRPr lang="cs-CZ" dirty="0"/>
          </a:p>
        </p:txBody>
      </p:sp>
      <p:sp>
        <p:nvSpPr>
          <p:cNvPr id="10" name="Zástupný symbol pro obsah 4"/>
          <p:cNvSpPr>
            <a:spLocks noGrp="1"/>
          </p:cNvSpPr>
          <p:nvPr>
            <p:ph sz="half" idx="2"/>
          </p:nvPr>
        </p:nvSpPr>
        <p:spPr>
          <a:xfrm>
            <a:off x="4295274" y="1227222"/>
            <a:ext cx="6860406" cy="5354052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lphaLcParenR"/>
            </a:pPr>
            <a:r>
              <a:rPr lang="cs-CZ" sz="2000" b="1" dirty="0" smtClean="0">
                <a:solidFill>
                  <a:srgbClr val="00B0F0"/>
                </a:solidFill>
              </a:rPr>
              <a:t>Dokument, který píšeme a kde použijeme něco   z citovaného dokumentu</a:t>
            </a:r>
          </a:p>
          <a:p>
            <a:pPr marL="514350" indent="-514350">
              <a:buAutoNum type="alphaLcParenR"/>
            </a:pPr>
            <a:r>
              <a:rPr lang="cs-CZ" sz="2000" b="1" dirty="0" smtClean="0"/>
              <a:t>Dává se do uvozovek, případně kurzívy nebo odstavce</a:t>
            </a:r>
          </a:p>
          <a:p>
            <a:pPr marL="514350" indent="-514350">
              <a:buAutoNum type="alphaLcParenR"/>
            </a:pPr>
            <a:r>
              <a:rPr lang="cs-CZ" sz="2000" b="1" dirty="0" smtClean="0">
                <a:solidFill>
                  <a:srgbClr val="00B0F0"/>
                </a:solidFill>
              </a:rPr>
              <a:t>Text doslovně přebraný z citovaného dokumentu</a:t>
            </a:r>
          </a:p>
          <a:p>
            <a:pPr marL="514350" indent="-514350">
              <a:buAutoNum type="alphaLcParenR"/>
            </a:pPr>
            <a:r>
              <a:rPr lang="cs-CZ" sz="2000" b="1" dirty="0" smtClean="0"/>
              <a:t>Data popisující informační zdroj nebo jeho část dostatečně přesně a podrobně pro identifikaci, a tím umožňují jeho vyhledání</a:t>
            </a:r>
          </a:p>
          <a:p>
            <a:pPr marL="514350" indent="-514350">
              <a:buAutoNum type="alphaLcParenR"/>
            </a:pPr>
            <a:r>
              <a:rPr lang="cs-CZ" sz="2000" b="1" dirty="0" smtClean="0">
                <a:solidFill>
                  <a:srgbClr val="00B0F0"/>
                </a:solidFill>
              </a:rPr>
              <a:t>Nedává se do uvozovek ani kurzívy, může být v odstavci </a:t>
            </a:r>
          </a:p>
          <a:p>
            <a:pPr marL="514350" indent="-514350">
              <a:buAutoNum type="alphaLcParenR"/>
            </a:pPr>
            <a:r>
              <a:rPr lang="cs-CZ" sz="2000" b="1" dirty="0" smtClean="0"/>
              <a:t>Přeformulování cizích myšlenek takovým způsobem, aby byl zřejmý jejich původní význam; vždy nutně opatřit bibliografickou citací</a:t>
            </a:r>
          </a:p>
          <a:p>
            <a:pPr marL="514350" indent="-514350">
              <a:buAutoNum type="alphaLcParenR"/>
            </a:pPr>
            <a:r>
              <a:rPr lang="cs-CZ" sz="2000" b="1" dirty="0" smtClean="0">
                <a:solidFill>
                  <a:srgbClr val="00B0F0"/>
                </a:solidFill>
              </a:rPr>
              <a:t>Vždy uvádíme číslo strany, z níž informaci přebíráme</a:t>
            </a:r>
          </a:p>
          <a:p>
            <a:pPr marL="514350" indent="-514350">
              <a:buAutoNum type="alphaLcParenR"/>
            </a:pPr>
            <a:r>
              <a:rPr lang="cs-CZ" sz="2000" b="1" dirty="0" smtClean="0"/>
              <a:t>Údaj v textu nebo jiném druhu obsahu dokumentu, který odkazuje na  příslušnou bibliografickou citaci</a:t>
            </a:r>
          </a:p>
          <a:p>
            <a:pPr marL="514350" indent="-514350">
              <a:buAutoNum type="alphaLcParenR"/>
            </a:pPr>
            <a:r>
              <a:rPr lang="cs-CZ" sz="2000" b="1" dirty="0" smtClean="0">
                <a:solidFill>
                  <a:srgbClr val="00B0F0"/>
                </a:solidFill>
              </a:rPr>
              <a:t>Zdroj informací, z něhož se přebírá nějaká část, myšlenka apod.</a:t>
            </a:r>
          </a:p>
          <a:p>
            <a:pPr marL="514350" indent="-514350">
              <a:buAutoNum type="alphaLcParenR"/>
            </a:pPr>
            <a:r>
              <a:rPr lang="cs-CZ" sz="2000" b="1" dirty="0" smtClean="0"/>
              <a:t>Proces, při němž autor užívá ve své práci myšlenek jiných autorů  a uvádí odkaz na zdroj a informaci o zdroji, z něhož myšlenky převzal</a:t>
            </a:r>
          </a:p>
          <a:p>
            <a:pPr marL="514350" indent="-514350">
              <a:buAutoNum type="alphaLcParenR"/>
            </a:pPr>
            <a:endParaRPr lang="cs-CZ" sz="1900" dirty="0" smtClean="0"/>
          </a:p>
          <a:p>
            <a:pPr marL="514350" indent="-514350">
              <a:buAutoNum type="alphaLcParenR"/>
            </a:pPr>
            <a:endParaRPr lang="cs-CZ" dirty="0" smtClean="0"/>
          </a:p>
          <a:p>
            <a:pPr marL="514350" indent="-514350">
              <a:buNone/>
            </a:pPr>
            <a:endParaRPr lang="cs-CZ" dirty="0" smtClean="0"/>
          </a:p>
          <a:p>
            <a:pPr marL="514350" indent="-514350">
              <a:buAutoNum type="alphaLcParenR"/>
            </a:pPr>
            <a:endParaRPr lang="cs-CZ" dirty="0" smtClean="0"/>
          </a:p>
          <a:p>
            <a:pPr marL="514350" indent="-514350">
              <a:buAutoNum type="alphaLcParenR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0983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011" y="266955"/>
            <a:ext cx="8679690" cy="571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62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992" y="476519"/>
            <a:ext cx="8739728" cy="523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29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164" y="363936"/>
            <a:ext cx="8763134" cy="577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13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653" y="321972"/>
            <a:ext cx="8504754" cy="560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93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27" y="592429"/>
            <a:ext cx="10037274" cy="52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79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Procvičování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Výchozí text:</a:t>
            </a:r>
          </a:p>
          <a:p>
            <a:r>
              <a:rPr lang="cs-CZ" dirty="0" smtClean="0"/>
              <a:t>Studenti používají </a:t>
            </a:r>
            <a:r>
              <a:rPr lang="cs-CZ" dirty="0"/>
              <a:t>při psaní </a:t>
            </a:r>
            <a:r>
              <a:rPr lang="cs-CZ" dirty="0" smtClean="0"/>
              <a:t>poznámek příliš </a:t>
            </a:r>
            <a:r>
              <a:rPr lang="cs-CZ" dirty="0"/>
              <a:t>často </a:t>
            </a:r>
            <a:r>
              <a:rPr lang="cs-CZ" dirty="0" smtClean="0"/>
              <a:t>přímé citace, </a:t>
            </a:r>
            <a:r>
              <a:rPr lang="cs-CZ" dirty="0"/>
              <a:t>a </a:t>
            </a:r>
            <a:r>
              <a:rPr lang="cs-CZ" dirty="0" smtClean="0"/>
              <a:t>v důsledku toho nadužívají </a:t>
            </a:r>
            <a:r>
              <a:rPr lang="cs-CZ" dirty="0"/>
              <a:t>citace ve finální práci. Přímé citace by měly tvořit pouze asi </a:t>
            </a:r>
            <a:r>
              <a:rPr lang="cs-CZ" dirty="0" smtClean="0"/>
              <a:t>10 % </a:t>
            </a:r>
            <a:r>
              <a:rPr lang="cs-CZ" dirty="0"/>
              <a:t>vašeho finálního rukopisu. Proto byste se měli snažit omezit množství doslovných přepisů zdrojových materiálů při psaní poznámek.</a:t>
            </a:r>
          </a:p>
          <a:p>
            <a:r>
              <a:rPr lang="cs-CZ" dirty="0" err="1"/>
              <a:t>Lester</a:t>
            </a:r>
            <a:r>
              <a:rPr lang="cs-CZ" dirty="0"/>
              <a:t>, James D. </a:t>
            </a:r>
            <a:r>
              <a:rPr lang="cs-CZ" i="1" u="sng" dirty="0" err="1"/>
              <a:t>Writing</a:t>
            </a:r>
            <a:r>
              <a:rPr lang="cs-CZ" i="1" u="sng" dirty="0"/>
              <a:t> </a:t>
            </a:r>
            <a:r>
              <a:rPr lang="cs-CZ" i="1" u="sng" dirty="0" err="1"/>
              <a:t>Research</a:t>
            </a:r>
            <a:r>
              <a:rPr lang="cs-CZ" i="1" u="sng" dirty="0"/>
              <a:t> </a:t>
            </a:r>
            <a:r>
              <a:rPr lang="cs-CZ" i="1" u="sng" dirty="0" err="1"/>
              <a:t>Papers</a:t>
            </a:r>
            <a:r>
              <a:rPr lang="cs-CZ" dirty="0"/>
              <a:t>. 2nd </a:t>
            </a:r>
            <a:r>
              <a:rPr lang="cs-CZ" dirty="0" err="1"/>
              <a:t>ed</a:t>
            </a:r>
            <a:r>
              <a:rPr lang="cs-CZ" dirty="0"/>
              <a:t>. </a:t>
            </a:r>
            <a:r>
              <a:rPr lang="cs-CZ" dirty="0" err="1"/>
              <a:t>Glenview</a:t>
            </a:r>
            <a:r>
              <a:rPr lang="cs-CZ" dirty="0"/>
              <a:t>: </a:t>
            </a:r>
            <a:r>
              <a:rPr lang="cs-CZ" dirty="0" err="1"/>
              <a:t>Scott</a:t>
            </a:r>
            <a:r>
              <a:rPr lang="cs-CZ" dirty="0"/>
              <a:t>, c1976, s. 46-47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sz="3200" b="1" dirty="0" smtClean="0"/>
              <a:t>Úkol </a:t>
            </a:r>
            <a:r>
              <a:rPr lang="cs-CZ" sz="3200" b="1" dirty="0" smtClean="0">
                <a:sym typeface="Wingdings" panose="05000000000000000000" pitchFamily="2" charset="2"/>
              </a:rPr>
              <a:t></a:t>
            </a:r>
            <a:r>
              <a:rPr lang="cs-CZ" sz="3200" b="1" dirty="0" smtClean="0"/>
              <a:t>: Vytvořte parafrázi k výchozímu textu</a:t>
            </a:r>
            <a:endParaRPr lang="cs-CZ" sz="32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4126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20980"/>
          </a:xfrm>
        </p:spPr>
        <p:txBody>
          <a:bodyPr/>
          <a:lstStyle/>
          <a:p>
            <a:r>
              <a:rPr lang="cs-CZ" dirty="0" smtClean="0"/>
              <a:t>Příklady parafráze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9549" y="1845734"/>
            <a:ext cx="10576131" cy="4542187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Výchozí text:</a:t>
            </a:r>
          </a:p>
          <a:p>
            <a:r>
              <a:rPr lang="cs-CZ" dirty="0"/>
              <a:t>Studenti používají při psaní poznámek příliš často přímé citace, a v důsledku toho nadužívají citace ve finální práci. Přímé citace by měly tvořit pouze asi 10 % vašeho finálního rukopisu. Proto byste se měli snažit omezit množství doslovných přepisů zdrojových materiálů při psaní poznámek.</a:t>
            </a:r>
          </a:p>
          <a:p>
            <a:r>
              <a:rPr lang="cs-CZ" dirty="0" err="1"/>
              <a:t>Lester</a:t>
            </a:r>
            <a:r>
              <a:rPr lang="cs-CZ" dirty="0"/>
              <a:t>, James D. </a:t>
            </a:r>
            <a:r>
              <a:rPr lang="cs-CZ" i="1" u="sng" dirty="0" err="1"/>
              <a:t>Writing</a:t>
            </a:r>
            <a:r>
              <a:rPr lang="cs-CZ" i="1" u="sng" dirty="0"/>
              <a:t> </a:t>
            </a:r>
            <a:r>
              <a:rPr lang="cs-CZ" i="1" u="sng" dirty="0" err="1"/>
              <a:t>Research</a:t>
            </a:r>
            <a:r>
              <a:rPr lang="cs-CZ" i="1" u="sng" dirty="0"/>
              <a:t> </a:t>
            </a:r>
            <a:r>
              <a:rPr lang="cs-CZ" i="1" u="sng" dirty="0" err="1"/>
              <a:t>Papers</a:t>
            </a:r>
            <a:r>
              <a:rPr lang="cs-CZ" dirty="0"/>
              <a:t>. 2nd </a:t>
            </a:r>
            <a:r>
              <a:rPr lang="cs-CZ" dirty="0" err="1"/>
              <a:t>ed</a:t>
            </a:r>
            <a:r>
              <a:rPr lang="cs-CZ" dirty="0"/>
              <a:t>. </a:t>
            </a:r>
            <a:r>
              <a:rPr lang="cs-CZ" dirty="0" err="1"/>
              <a:t>Glenview</a:t>
            </a:r>
            <a:r>
              <a:rPr lang="cs-CZ" dirty="0"/>
              <a:t>: </a:t>
            </a:r>
            <a:r>
              <a:rPr lang="cs-CZ" dirty="0" err="1"/>
              <a:t>Scott</a:t>
            </a:r>
            <a:r>
              <a:rPr lang="cs-CZ" dirty="0"/>
              <a:t>, c1976, s. 46-47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b="1" dirty="0" smtClean="0"/>
              <a:t>Příklad 1:</a:t>
            </a:r>
          </a:p>
          <a:p>
            <a:r>
              <a:rPr lang="cs-CZ" dirty="0" smtClean="0"/>
              <a:t>V</a:t>
            </a:r>
            <a:r>
              <a:rPr lang="cs-CZ" dirty="0"/>
              <a:t> odborných textech studenti často nadměrně citují, neudrží počet přímých citací v rozumné míře. Problém obvykle vzniká už při psaní výpisků, je nezbytné minimalizovat doslovné opisování materiálů. (</a:t>
            </a:r>
            <a:r>
              <a:rPr lang="cs-CZ" dirty="0" err="1"/>
              <a:t>Lester</a:t>
            </a:r>
            <a:r>
              <a:rPr lang="cs-CZ" dirty="0"/>
              <a:t>, 46-47</a:t>
            </a:r>
            <a:r>
              <a:rPr lang="cs-CZ" dirty="0" smtClean="0"/>
              <a:t>).</a:t>
            </a:r>
          </a:p>
          <a:p>
            <a:r>
              <a:rPr lang="cs-CZ" b="1" dirty="0" smtClean="0"/>
              <a:t>Příklad 2:</a:t>
            </a:r>
            <a:endParaRPr lang="cs-CZ" b="1" dirty="0"/>
          </a:p>
          <a:p>
            <a:r>
              <a:rPr lang="cs-CZ" dirty="0"/>
              <a:t>Při psaní poznámek by studenti měli omezit množství přímých citací ze zdrojů, to jim pomůže minimalizovat množství přímých citací v rukopise. (</a:t>
            </a:r>
            <a:r>
              <a:rPr lang="cs-CZ" dirty="0" err="1"/>
              <a:t>Lester</a:t>
            </a:r>
            <a:r>
              <a:rPr lang="cs-CZ" dirty="0"/>
              <a:t>, 46-47).</a:t>
            </a:r>
          </a:p>
        </p:txBody>
      </p:sp>
    </p:spTree>
    <p:extLst>
      <p:ext uri="{BB962C8B-B14F-4D97-AF65-F5344CB8AC3E}">
        <p14:creationId xmlns:p14="http://schemas.microsoft.com/office/powerpoint/2010/main" val="2792049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plagiátu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Studenti příliš často užívají přímých citací při psaní poznámek, a díky tomu jich používají příliš mnoho i ve finální práci. Správně by rukopis měl obsahovat pouze asi 10% přímých citací. Proto je důležité omezit opisování zdrojových materiálů při psaní poznámek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b="1" dirty="0" smtClean="0"/>
              <a:t>Výchozí text:</a:t>
            </a:r>
          </a:p>
          <a:p>
            <a:r>
              <a:rPr lang="cs-CZ" dirty="0"/>
              <a:t>Studenti používají při psaní poznámek příliš často přímé citace, a v důsledku toho nadužívají citace ve finální práci. Přímé citace by měly tvořit pouze asi 10 % vašeho finálního rukopisu. Proto byste se měli snažit omezit množství doslovných přepisů zdrojových materiálů při psaní poznámek.</a:t>
            </a:r>
          </a:p>
          <a:p>
            <a:r>
              <a:rPr lang="cs-CZ" dirty="0" err="1"/>
              <a:t>Lester</a:t>
            </a:r>
            <a:r>
              <a:rPr lang="cs-CZ" dirty="0"/>
              <a:t>, James D. </a:t>
            </a:r>
            <a:r>
              <a:rPr lang="cs-CZ" i="1" u="sng" dirty="0" err="1"/>
              <a:t>Writing</a:t>
            </a:r>
            <a:r>
              <a:rPr lang="cs-CZ" i="1" u="sng" dirty="0"/>
              <a:t> </a:t>
            </a:r>
            <a:r>
              <a:rPr lang="cs-CZ" i="1" u="sng" dirty="0" err="1"/>
              <a:t>Research</a:t>
            </a:r>
            <a:r>
              <a:rPr lang="cs-CZ" i="1" u="sng" dirty="0"/>
              <a:t> </a:t>
            </a:r>
            <a:r>
              <a:rPr lang="cs-CZ" i="1" u="sng" dirty="0" err="1"/>
              <a:t>Papers</a:t>
            </a:r>
            <a:r>
              <a:rPr lang="cs-CZ" dirty="0"/>
              <a:t>. 2nd </a:t>
            </a:r>
            <a:r>
              <a:rPr lang="cs-CZ" dirty="0" err="1"/>
              <a:t>ed</a:t>
            </a:r>
            <a:r>
              <a:rPr lang="cs-CZ" dirty="0"/>
              <a:t>. </a:t>
            </a:r>
            <a:r>
              <a:rPr lang="cs-CZ" dirty="0" err="1"/>
              <a:t>Glenview</a:t>
            </a:r>
            <a:r>
              <a:rPr lang="cs-CZ" dirty="0"/>
              <a:t>: </a:t>
            </a:r>
            <a:r>
              <a:rPr lang="cs-CZ" dirty="0" err="1"/>
              <a:t>Scott</a:t>
            </a:r>
            <a:r>
              <a:rPr lang="cs-CZ" dirty="0"/>
              <a:t>, c1976, s. 46-47.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4417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citace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"Přímé citace by měly tvořit pouze asi </a:t>
            </a:r>
            <a:r>
              <a:rPr lang="cs-CZ" dirty="0" smtClean="0"/>
              <a:t>10 % </a:t>
            </a:r>
            <a:r>
              <a:rPr lang="cs-CZ" dirty="0"/>
              <a:t>vašeho finálního rukopisu. Proto byste se měli snažit omezit množství doslovných přepisů zdrojových materiálů při psaní poznámek." (</a:t>
            </a:r>
            <a:r>
              <a:rPr lang="cs-CZ" dirty="0" err="1"/>
              <a:t>Lester</a:t>
            </a:r>
            <a:r>
              <a:rPr lang="cs-CZ" dirty="0"/>
              <a:t>, 46-47</a:t>
            </a:r>
            <a:r>
              <a:rPr lang="cs-CZ" dirty="0" smtClean="0"/>
              <a:t>).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b="1" dirty="0" smtClean="0"/>
              <a:t>Výchozí </a:t>
            </a:r>
            <a:r>
              <a:rPr lang="cs-CZ" b="1" dirty="0"/>
              <a:t>text:</a:t>
            </a:r>
          </a:p>
          <a:p>
            <a:r>
              <a:rPr lang="cs-CZ" dirty="0"/>
              <a:t>Studenti používají při psaní poznámek příliš často přímé citace, a v důsledku toho nadužívají citace ve finální práci. Přímé citace by měly tvořit pouze asi 10 % vašeho finálního rukopisu. Proto byste se měli snažit omezit množství doslovných přepisů zdrojových materiálů při psaní poznámek.</a:t>
            </a:r>
          </a:p>
          <a:p>
            <a:r>
              <a:rPr lang="cs-CZ" dirty="0" err="1"/>
              <a:t>Lester</a:t>
            </a:r>
            <a:r>
              <a:rPr lang="cs-CZ" dirty="0"/>
              <a:t>, James D. </a:t>
            </a:r>
            <a:r>
              <a:rPr lang="cs-CZ" i="1" u="sng" dirty="0" err="1"/>
              <a:t>Writing</a:t>
            </a:r>
            <a:r>
              <a:rPr lang="cs-CZ" i="1" u="sng" dirty="0"/>
              <a:t> </a:t>
            </a:r>
            <a:r>
              <a:rPr lang="cs-CZ" i="1" u="sng" dirty="0" err="1"/>
              <a:t>Research</a:t>
            </a:r>
            <a:r>
              <a:rPr lang="cs-CZ" i="1" u="sng" dirty="0"/>
              <a:t> </a:t>
            </a:r>
            <a:r>
              <a:rPr lang="cs-CZ" i="1" u="sng" dirty="0" err="1"/>
              <a:t>Papers</a:t>
            </a:r>
            <a:r>
              <a:rPr lang="cs-CZ" dirty="0"/>
              <a:t>. 2nd </a:t>
            </a:r>
            <a:r>
              <a:rPr lang="cs-CZ" dirty="0" err="1"/>
              <a:t>ed</a:t>
            </a:r>
            <a:r>
              <a:rPr lang="cs-CZ" dirty="0"/>
              <a:t>. </a:t>
            </a:r>
            <a:r>
              <a:rPr lang="cs-CZ" dirty="0" err="1"/>
              <a:t>Glenview</a:t>
            </a:r>
            <a:r>
              <a:rPr lang="cs-CZ" dirty="0"/>
              <a:t>: </a:t>
            </a:r>
            <a:r>
              <a:rPr lang="cs-CZ" dirty="0" err="1"/>
              <a:t>Scott</a:t>
            </a:r>
            <a:r>
              <a:rPr lang="cs-CZ" dirty="0"/>
              <a:t>, c1976, s. 46-47.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64314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Poznámky k citování a odkazům v textech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7355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193" y="380237"/>
            <a:ext cx="6120680" cy="572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2829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Prvky citace – tvůrce / autor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V</a:t>
            </a:r>
            <a:r>
              <a:rPr lang="cs-CZ" dirty="0"/>
              <a:t> citaci uvádíme osoby nebo korporace (organizace/akce) uvedené na titulním listu nebo jeho ekvivalentu, zodpovědné za vytvoření dokumentu, zpravidla autora nebo </a:t>
            </a:r>
            <a:r>
              <a:rPr lang="cs-CZ" dirty="0" smtClean="0"/>
              <a:t>editora</a:t>
            </a:r>
          </a:p>
          <a:p>
            <a:r>
              <a:rPr lang="cs-CZ" dirty="0" smtClean="0"/>
              <a:t>Podle typu </a:t>
            </a:r>
            <a:r>
              <a:rPr lang="cs-CZ" dirty="0"/>
              <a:t>citované jednotky </a:t>
            </a:r>
            <a:r>
              <a:rPr lang="cs-CZ" dirty="0" smtClean="0"/>
              <a:t>je tvůrcem i </a:t>
            </a:r>
            <a:r>
              <a:rPr lang="cs-CZ" dirty="0"/>
              <a:t>skladatel, ilustrátor, interpret, fotograf apod.</a:t>
            </a:r>
          </a:p>
          <a:p>
            <a:r>
              <a:rPr lang="cs-CZ" dirty="0"/>
              <a:t>Hlavního tvůrce uvádíme před názvem </a:t>
            </a:r>
            <a:r>
              <a:rPr lang="cs-CZ" dirty="0" smtClean="0"/>
              <a:t>dokumentu</a:t>
            </a:r>
          </a:p>
          <a:p>
            <a:r>
              <a:rPr lang="cs-CZ" dirty="0" smtClean="0"/>
              <a:t>Osoby</a:t>
            </a:r>
            <a:r>
              <a:rPr lang="cs-CZ" dirty="0"/>
              <a:t>, které se na díle podílely menší měrou, zapisujeme až za názvovými </a:t>
            </a:r>
            <a:r>
              <a:rPr lang="cs-CZ" dirty="0" smtClean="0"/>
              <a:t>údaji</a:t>
            </a:r>
          </a:p>
          <a:p>
            <a:r>
              <a:rPr lang="cs-CZ" dirty="0"/>
              <a:t>Tam, kde nelze určit autora, může v roli tvůrce být i celá </a:t>
            </a:r>
            <a:r>
              <a:rPr lang="cs-CZ" dirty="0" smtClean="0"/>
              <a:t>organizace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87608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859" y="689757"/>
            <a:ext cx="8498715" cy="524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805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Více tvůrců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 tří autorů uvádíme </a:t>
            </a:r>
            <a:r>
              <a:rPr lang="cs-CZ" dirty="0" smtClean="0"/>
              <a:t>všechny</a:t>
            </a:r>
          </a:p>
          <a:p>
            <a:r>
              <a:rPr lang="cs-CZ" dirty="0" smtClean="0"/>
              <a:t>Pokud </a:t>
            </a:r>
            <a:r>
              <a:rPr lang="cs-CZ" dirty="0"/>
              <a:t>má dokument více než tři autory, je‑li to možné, uvádíme </a:t>
            </a:r>
            <a:r>
              <a:rPr lang="cs-CZ" dirty="0" smtClean="0"/>
              <a:t>všechny NEBO zapíšeme </a:t>
            </a:r>
            <a:r>
              <a:rPr lang="cs-CZ" dirty="0"/>
              <a:t>prvního autora a </a:t>
            </a:r>
            <a:r>
              <a:rPr lang="cs-CZ" dirty="0" smtClean="0"/>
              <a:t>přidáme zkratku </a:t>
            </a:r>
            <a:r>
              <a:rPr lang="cs-CZ" dirty="0"/>
              <a:t>„et al.“, „aj.“ (nebo ekvivalent v řeči, ve které píšeme práci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32360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925" y="795337"/>
            <a:ext cx="805815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705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Dokument s mnoha tvůrci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 dokumentů, které mají mnoho autorů, ale žádný z nich není dominantní (např. encyklopedie, film, konference…), je prvním údajem v citaci </a:t>
            </a:r>
            <a:r>
              <a:rPr lang="cs-CZ" b="1" dirty="0"/>
              <a:t>název </a:t>
            </a:r>
            <a:r>
              <a:rPr lang="cs-CZ" b="1" dirty="0" smtClean="0"/>
              <a:t>díla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589" y="3018672"/>
            <a:ext cx="9004403" cy="195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735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Uvádění jmen autorů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Jména autorů </a:t>
            </a:r>
            <a:r>
              <a:rPr lang="cs-CZ" b="1" dirty="0"/>
              <a:t>uvádíme v podobě, v jaké jsou na titulním </a:t>
            </a:r>
            <a:r>
              <a:rPr lang="cs-CZ" b="1" dirty="0" smtClean="0"/>
              <a:t>listu</a:t>
            </a:r>
          </a:p>
          <a:p>
            <a:r>
              <a:rPr lang="cs-CZ" dirty="0" smtClean="0"/>
              <a:t>V</a:t>
            </a:r>
            <a:r>
              <a:rPr lang="cs-CZ" dirty="0"/>
              <a:t> invertované podobě uvádíme křestní jména a další části po </a:t>
            </a:r>
            <a:r>
              <a:rPr lang="cs-CZ" dirty="0" smtClean="0"/>
              <a:t>příjmení</a:t>
            </a:r>
          </a:p>
          <a:p>
            <a:r>
              <a:rPr lang="cs-CZ" dirty="0" smtClean="0"/>
              <a:t>Úprava </a:t>
            </a:r>
            <a:r>
              <a:rPr lang="cs-CZ" dirty="0"/>
              <a:t>dalších částí by měla odpovídat </a:t>
            </a:r>
            <a:r>
              <a:rPr lang="cs-CZ" b="1" dirty="0"/>
              <a:t>zvyklostem jazyka a země </a:t>
            </a:r>
            <a:r>
              <a:rPr lang="cs-CZ" b="1" dirty="0" smtClean="0"/>
              <a:t>autora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772" y="3375215"/>
            <a:ext cx="4574817" cy="205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317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Tvůrcem je </a:t>
            </a:r>
            <a:r>
              <a:rPr lang="cs-CZ" b="1" dirty="0" smtClean="0"/>
              <a:t>organizace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Název organizace uvádíme </a:t>
            </a:r>
            <a:r>
              <a:rPr lang="cs-CZ" b="1" dirty="0" smtClean="0"/>
              <a:t>do hranaté závorky</a:t>
            </a:r>
            <a:r>
              <a:rPr lang="cs-CZ" dirty="0" smtClean="0"/>
              <a:t>, je-li jméno </a:t>
            </a:r>
            <a:r>
              <a:rPr lang="cs-CZ" dirty="0"/>
              <a:t>organizace na dokumentu uvedeno </a:t>
            </a:r>
            <a:r>
              <a:rPr lang="cs-CZ" dirty="0" smtClean="0"/>
              <a:t>zkratkou </a:t>
            </a:r>
            <a:r>
              <a:rPr lang="cs-CZ" dirty="0"/>
              <a:t>a známe‑li její plný </a:t>
            </a:r>
            <a:r>
              <a:rPr lang="cs-CZ" dirty="0" smtClean="0"/>
              <a:t>název</a:t>
            </a:r>
          </a:p>
          <a:p>
            <a:r>
              <a:rPr lang="cs-CZ" dirty="0" smtClean="0"/>
              <a:t>Tuto podmínku </a:t>
            </a:r>
            <a:r>
              <a:rPr lang="cs-CZ" b="1" dirty="0" smtClean="0"/>
              <a:t>není nutné dodržovat u </a:t>
            </a:r>
            <a:r>
              <a:rPr lang="cs-CZ" b="1" dirty="0"/>
              <a:t>organizací obecně známých pod zkratkou </a:t>
            </a:r>
            <a:r>
              <a:rPr lang="cs-CZ" dirty="0"/>
              <a:t>(NATO, UNESCO, pokud píšeme pro české </a:t>
            </a:r>
            <a:r>
              <a:rPr lang="cs-CZ" dirty="0" smtClean="0"/>
              <a:t>čtenáře </a:t>
            </a:r>
            <a:r>
              <a:rPr lang="cs-CZ" dirty="0"/>
              <a:t>ČEZ, RWE apod.)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317" y="3561200"/>
            <a:ext cx="8558565" cy="175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329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Tvůrce je anonymní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Používáme‑li </a:t>
            </a:r>
            <a:r>
              <a:rPr lang="cs-CZ" b="1" dirty="0"/>
              <a:t>formu odkazování jméno–datum</a:t>
            </a:r>
            <a:r>
              <a:rPr lang="cs-CZ" dirty="0"/>
              <a:t>, uvádíme na místě jména zkratku </a:t>
            </a:r>
            <a:r>
              <a:rPr lang="cs-CZ" b="1" dirty="0"/>
              <a:t>Anon</a:t>
            </a:r>
            <a:r>
              <a:rPr lang="cs-CZ" dirty="0" smtClean="0"/>
              <a:t>.</a:t>
            </a:r>
          </a:p>
          <a:p>
            <a:r>
              <a:rPr lang="cs-CZ" dirty="0" smtClean="0"/>
              <a:t>U </a:t>
            </a:r>
            <a:r>
              <a:rPr lang="cs-CZ" dirty="0"/>
              <a:t>ostatních forem odkazování </a:t>
            </a:r>
            <a:r>
              <a:rPr lang="cs-CZ" b="1" dirty="0"/>
              <a:t>uvádíme na prvním místě název díla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42612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Název a dlouhý název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23839"/>
            <a:ext cx="10058400" cy="4332261"/>
          </a:xfrm>
        </p:spPr>
        <p:txBody>
          <a:bodyPr/>
          <a:lstStyle/>
          <a:p>
            <a:r>
              <a:rPr lang="cs-CZ" b="1" dirty="0"/>
              <a:t>Název</a:t>
            </a:r>
            <a:r>
              <a:rPr lang="cs-CZ" dirty="0"/>
              <a:t> uvádíme tak, jak je na titulní straně.</a:t>
            </a:r>
          </a:p>
          <a:p>
            <a:r>
              <a:rPr lang="cs-CZ" dirty="0"/>
              <a:t>Pokud je citovaná jednotka známa pod jiným názvem, je vhodné jej uvést v hranaté závorce za názvem.</a:t>
            </a:r>
          </a:p>
          <a:p>
            <a:endParaRPr lang="cs-CZ" dirty="0" smtClean="0"/>
          </a:p>
          <a:p>
            <a:r>
              <a:rPr lang="cs-CZ" b="1" dirty="0" smtClean="0"/>
              <a:t>Dlouhý </a:t>
            </a:r>
            <a:r>
              <a:rPr lang="cs-CZ" b="1" dirty="0"/>
              <a:t>název </a:t>
            </a:r>
            <a:r>
              <a:rPr lang="cs-CZ" dirty="0"/>
              <a:t>lze zkrátit vynecháním některých slov a jejich nahrazením třemi </a:t>
            </a:r>
            <a:r>
              <a:rPr lang="cs-CZ" dirty="0" smtClean="0"/>
              <a:t>tečkami</a:t>
            </a:r>
          </a:p>
          <a:p>
            <a:r>
              <a:rPr lang="cs-CZ" dirty="0" smtClean="0"/>
              <a:t>Nelze </a:t>
            </a:r>
            <a:r>
              <a:rPr lang="cs-CZ" dirty="0"/>
              <a:t>vynechávat počáteční slova (výjimkou jsou členy</a:t>
            </a:r>
            <a:r>
              <a:rPr lang="cs-CZ" dirty="0" smtClean="0"/>
              <a:t>).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543" y="2815107"/>
            <a:ext cx="7258050" cy="6096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717" y="4516923"/>
            <a:ext cx="7441371" cy="135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532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Název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Podnázev</a:t>
            </a:r>
            <a:r>
              <a:rPr lang="cs-CZ" dirty="0" smtClean="0"/>
              <a:t> </a:t>
            </a:r>
            <a:r>
              <a:rPr lang="cs-CZ" dirty="0"/>
              <a:t>uvádíme, pokud přináší důležitou informaci k obsahu, nebo je potřebný k určení citovaného </a:t>
            </a:r>
            <a:r>
              <a:rPr lang="cs-CZ" dirty="0" smtClean="0"/>
              <a:t>dokumentu</a:t>
            </a:r>
          </a:p>
          <a:p>
            <a:r>
              <a:rPr lang="cs-CZ" b="1" dirty="0"/>
              <a:t>Chybějící název </a:t>
            </a:r>
            <a:r>
              <a:rPr lang="cs-CZ" dirty="0"/>
              <a:t>napíšeme do hranaté </a:t>
            </a:r>
            <a:r>
              <a:rPr lang="cs-CZ" dirty="0" smtClean="0"/>
              <a:t>závorky</a:t>
            </a:r>
          </a:p>
          <a:p>
            <a:r>
              <a:rPr lang="cs-CZ" b="1" dirty="0" smtClean="0"/>
              <a:t>Upřesnění </a:t>
            </a:r>
            <a:r>
              <a:rPr lang="cs-CZ" b="1" dirty="0"/>
              <a:t>nejasného názvu, překlad </a:t>
            </a:r>
            <a:r>
              <a:rPr lang="cs-CZ" dirty="0"/>
              <a:t>apod. můžeme uvést do hranaté závorky za </a:t>
            </a:r>
            <a:r>
              <a:rPr lang="cs-CZ" dirty="0" smtClean="0"/>
              <a:t>název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014" y="3631842"/>
            <a:ext cx="8184705" cy="60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5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citujeme?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cs-CZ" sz="2400" dirty="0" smtClean="0"/>
              <a:t>dokazujeme </a:t>
            </a:r>
            <a:r>
              <a:rPr lang="cs-CZ" sz="2400" dirty="0"/>
              <a:t>vlastní znalost problematiky obsažené v závěrečné práci </a:t>
            </a:r>
            <a:endParaRPr lang="cs-CZ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smtClean="0"/>
              <a:t>dokazujeme schopnost </a:t>
            </a:r>
            <a:r>
              <a:rPr lang="cs-CZ" sz="2400" dirty="0"/>
              <a:t>práce se </a:t>
            </a:r>
            <a:r>
              <a:rPr lang="cs-CZ" sz="2400" dirty="0" smtClean="0"/>
              <a:t>zdroji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smtClean="0"/>
              <a:t>odkazujeme </a:t>
            </a:r>
            <a:r>
              <a:rPr lang="cs-CZ" sz="2400" dirty="0"/>
              <a:t>čtenáře na další </a:t>
            </a:r>
            <a:r>
              <a:rPr lang="cs-CZ" sz="2400" dirty="0" smtClean="0"/>
              <a:t>literaturu, </a:t>
            </a:r>
            <a:r>
              <a:rPr lang="cs-CZ" sz="2400" dirty="0"/>
              <a:t>např. že se už dané téma </a:t>
            </a:r>
            <a:r>
              <a:rPr lang="cs-CZ" sz="2400" dirty="0" smtClean="0"/>
              <a:t>řešilo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smtClean="0"/>
              <a:t>citovanou literaturou </a:t>
            </a:r>
            <a:r>
              <a:rPr lang="cs-CZ" sz="2400" dirty="0"/>
              <a:t>podkládáme závěry ve svém výzkumu (zesílíme naši argumentaci) </a:t>
            </a:r>
            <a:endParaRPr lang="cs-CZ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smtClean="0"/>
              <a:t>identifikujeme </a:t>
            </a:r>
            <a:r>
              <a:rPr lang="cs-CZ" sz="2400" dirty="0"/>
              <a:t>použité zdroje pro možnost jejich dohledání</a:t>
            </a:r>
          </a:p>
        </p:txBody>
      </p:sp>
    </p:spTree>
    <p:extLst>
      <p:ext uri="{BB962C8B-B14F-4D97-AF65-F5344CB8AC3E}">
        <p14:creationId xmlns:p14="http://schemas.microsoft.com/office/powerpoint/2010/main" val="35537540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Název u vícedílného dokumentu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Citujeme-li </a:t>
            </a:r>
            <a:r>
              <a:rPr lang="cs-CZ" b="1" dirty="0" smtClean="0"/>
              <a:t>konkrétní </a:t>
            </a:r>
            <a:r>
              <a:rPr lang="cs-CZ" b="1" dirty="0"/>
              <a:t>díl vícedílného dokumentu</a:t>
            </a:r>
            <a:r>
              <a:rPr lang="cs-CZ" dirty="0"/>
              <a:t>, název (případně i podnázev) celého díla píšeme </a:t>
            </a:r>
            <a:r>
              <a:rPr lang="cs-CZ" dirty="0" smtClean="0"/>
              <a:t>kurzívou</a:t>
            </a:r>
            <a:r>
              <a:rPr lang="cs-CZ" dirty="0"/>
              <a:t>, </a:t>
            </a:r>
            <a:r>
              <a:rPr lang="cs-CZ" dirty="0" smtClean="0"/>
              <a:t>dále </a:t>
            </a:r>
            <a:r>
              <a:rPr lang="cs-CZ" dirty="0"/>
              <a:t>pokračujeme </a:t>
            </a:r>
            <a:r>
              <a:rPr lang="cs-CZ" dirty="0" smtClean="0"/>
              <a:t>„normálním“ písem: </a:t>
            </a:r>
            <a:r>
              <a:rPr lang="cs-CZ" dirty="0"/>
              <a:t>číslem dílu a názvem </a:t>
            </a:r>
            <a:r>
              <a:rPr lang="cs-CZ" dirty="0" smtClean="0"/>
              <a:t>dílu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559" y="2778325"/>
            <a:ext cx="8648350" cy="31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516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Název příspěvku a název mateřského (zdrojového) dokumentu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Název příspěvku (článku, stati) musí být typograficky odlišen od názvu zdrojového </a:t>
            </a:r>
            <a:r>
              <a:rPr lang="cs-CZ" dirty="0" smtClean="0"/>
              <a:t>dokumentu </a:t>
            </a:r>
            <a:r>
              <a:rPr lang="cs-CZ" dirty="0"/>
              <a:t>V názvu zdrojového dokumentu (sborníku, knihy, časopisu…) proto používáme </a:t>
            </a:r>
            <a:r>
              <a:rPr lang="cs-CZ" b="1" dirty="0" smtClean="0"/>
              <a:t>kurzívu</a:t>
            </a:r>
            <a:endParaRPr lang="cs-CZ" dirty="0"/>
          </a:p>
          <a:p>
            <a:r>
              <a:rPr lang="cs-CZ" b="1" dirty="0" smtClean="0"/>
              <a:t>Předložka</a:t>
            </a:r>
            <a:r>
              <a:rPr lang="cs-CZ" b="1" dirty="0"/>
              <a:t> </a:t>
            </a:r>
            <a:r>
              <a:rPr lang="cs-CZ" b="1" dirty="0" smtClean="0"/>
              <a:t>In: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před </a:t>
            </a:r>
            <a:r>
              <a:rPr lang="cs-CZ" dirty="0"/>
              <a:t>názvem zdrojového dokumentu příspěvku musíme použít pro příspěvek v monografii – např. ve </a:t>
            </a:r>
            <a:r>
              <a:rPr lang="cs-CZ" dirty="0" smtClean="0"/>
              <a:t>sborníku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u </a:t>
            </a:r>
            <a:r>
              <a:rPr lang="cs-CZ" dirty="0"/>
              <a:t>příspěvků v časopisech </a:t>
            </a:r>
            <a:r>
              <a:rPr lang="cs-CZ" dirty="0" smtClean="0"/>
              <a:t>se </a:t>
            </a:r>
            <a:r>
              <a:rPr lang="cs-CZ" dirty="0"/>
              <a:t>předložka </a:t>
            </a:r>
            <a:r>
              <a:rPr lang="cs-CZ" b="1" dirty="0"/>
              <a:t>In:</a:t>
            </a:r>
            <a:r>
              <a:rPr lang="cs-CZ" dirty="0"/>
              <a:t> </a:t>
            </a:r>
            <a:r>
              <a:rPr lang="cs-CZ" dirty="0" smtClean="0"/>
              <a:t>nepoužívá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853" y="4363164"/>
            <a:ext cx="8252141" cy="161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89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Název konference, názvové údaje vedlejší na webových stránkách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 </a:t>
            </a:r>
            <a:r>
              <a:rPr lang="cs-CZ" b="1" dirty="0"/>
              <a:t>konference</a:t>
            </a:r>
            <a:r>
              <a:rPr lang="cs-CZ" dirty="0"/>
              <a:t>, která se opakuje pod stejným názvem, je nutné uvádět datum (minimálně rok) a místo konání</a:t>
            </a:r>
            <a:r>
              <a:rPr lang="cs-CZ" dirty="0" smtClean="0"/>
              <a:t>: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b="1" dirty="0" smtClean="0"/>
              <a:t>Webové stránky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058" y="2476079"/>
            <a:ext cx="7211368" cy="126065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320" y="4367078"/>
            <a:ext cx="7820967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665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Elektronické informační zdroje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941" y="2163517"/>
            <a:ext cx="9982740" cy="401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074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79" y="-524766"/>
            <a:ext cx="10058400" cy="1450757"/>
          </a:xfrm>
        </p:spPr>
        <p:txBody>
          <a:bodyPr/>
          <a:lstStyle/>
          <a:p>
            <a:r>
              <a:rPr lang="cs-CZ" dirty="0"/>
              <a:t>Elektronické informační zdroje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792" y="925991"/>
            <a:ext cx="9965887" cy="562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102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Audiovizuální dokumenty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47" y="2183370"/>
            <a:ext cx="11057066" cy="352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406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3" y="296216"/>
            <a:ext cx="10182977" cy="57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450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391" y="128790"/>
            <a:ext cx="9496178" cy="623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480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94" y="1532586"/>
            <a:ext cx="10424988" cy="294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436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255" y="283336"/>
            <a:ext cx="9872888" cy="566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11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Plagiátorství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Za plagiátorství se považuje</a:t>
            </a:r>
            <a:r>
              <a:rPr lang="cs-CZ" dirty="0" smtClean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úmyslné </a:t>
            </a:r>
            <a:r>
              <a:rPr lang="cs-CZ" dirty="0"/>
              <a:t>kopírování cizího textu a jeho vydávání za </a:t>
            </a:r>
            <a:r>
              <a:rPr lang="cs-CZ" dirty="0" smtClean="0"/>
              <a:t>vlastní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okopírování </a:t>
            </a:r>
            <a:r>
              <a:rPr lang="cs-CZ" dirty="0"/>
              <a:t>obrázku, tabulek, grafů apod. bez uvedení citace a odkazu na původní </a:t>
            </a:r>
            <a:r>
              <a:rPr lang="cs-CZ" dirty="0" smtClean="0"/>
              <a:t>zdroj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nedbalé </a:t>
            </a:r>
            <a:r>
              <a:rPr lang="cs-CZ" dirty="0"/>
              <a:t>nebo nepřesné citování použité </a:t>
            </a:r>
            <a:r>
              <a:rPr lang="cs-CZ" dirty="0" smtClean="0"/>
              <a:t>literatury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opomenutí </a:t>
            </a:r>
            <a:r>
              <a:rPr lang="cs-CZ" dirty="0"/>
              <a:t>citace (byť neúmyslné) některého využitého </a:t>
            </a:r>
            <a:r>
              <a:rPr lang="cs-CZ" dirty="0" smtClean="0"/>
              <a:t>zdroje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nesprávné parafrázování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cs-CZ" dirty="0"/>
              <a:t>necitování zdroje převzaté myšlenky, i když zapsané vlastními slovy 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pouhá </a:t>
            </a:r>
            <a:r>
              <a:rPr lang="cs-CZ" dirty="0"/>
              <a:t>změna slovosledu či pozměnění výrazů původního textu bez uvedení doslovné </a:t>
            </a:r>
            <a:r>
              <a:rPr lang="cs-CZ" dirty="0" smtClean="0"/>
              <a:t>citace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30845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 mimo normu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Kvalifikační práce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Citujeme podle </a:t>
            </a:r>
            <a:r>
              <a:rPr lang="cs-CZ" dirty="0"/>
              <a:t>vzoru citace </a:t>
            </a:r>
            <a:r>
              <a:rPr lang="cs-CZ" dirty="0" smtClean="0"/>
              <a:t>monografie / Místo </a:t>
            </a:r>
            <a:r>
              <a:rPr lang="cs-CZ" dirty="0"/>
              <a:t>nakladatelských údajů uvádíme místo a rok vytvoření </a:t>
            </a:r>
            <a:r>
              <a:rPr lang="cs-CZ" dirty="0" smtClean="0"/>
              <a:t>práce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585" y="3181886"/>
            <a:ext cx="8621985" cy="268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21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Archiválie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Citování archivních dokumentů a rukopisů norma </a:t>
            </a:r>
            <a:r>
              <a:rPr lang="cs-CZ" dirty="0" smtClean="0"/>
              <a:t>neřeší</a:t>
            </a:r>
            <a:endParaRPr lang="cs-CZ" dirty="0"/>
          </a:p>
          <a:p>
            <a:r>
              <a:rPr lang="cs-CZ" dirty="0"/>
              <a:t>Při citování archivních dokumentů </a:t>
            </a:r>
            <a:r>
              <a:rPr lang="cs-CZ" b="1" dirty="0"/>
              <a:t>postupujeme vždy od většího celku k menšímu</a:t>
            </a:r>
            <a:r>
              <a:rPr lang="cs-CZ" dirty="0"/>
              <a:t>: </a:t>
            </a:r>
            <a:endParaRPr lang="cs-CZ" dirty="0" smtClean="0"/>
          </a:p>
          <a:p>
            <a:r>
              <a:rPr lang="cs-CZ" dirty="0" smtClean="0"/>
              <a:t>Název </a:t>
            </a:r>
            <a:r>
              <a:rPr lang="cs-CZ" dirty="0"/>
              <a:t>instituce (plný oficiální název archivu, muzea), značka/název fondu či sbírky, inventární číslo nebo signatura, číslo kartonu/knihy/složky/spisu, případně datum a místo vydání listin, název nebo stručný popis úředních knih a jejich časový rozsah, u rozsáhlejších materiálů číslo </a:t>
            </a:r>
            <a:r>
              <a:rPr lang="cs-CZ" dirty="0" smtClean="0"/>
              <a:t>strany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838" y="4202537"/>
            <a:ext cx="8972794" cy="120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602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Archiválie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Které z údajů máte uvést, aby bylo možné pramen bezpečně dohledat, je dobré </a:t>
            </a:r>
            <a:r>
              <a:rPr lang="cs-CZ" b="1" dirty="0"/>
              <a:t>konzultovat s </a:t>
            </a:r>
            <a:r>
              <a:rPr lang="cs-CZ" b="1" dirty="0" smtClean="0"/>
              <a:t>archivářem </a:t>
            </a:r>
            <a:r>
              <a:rPr lang="cs-CZ" b="1" dirty="0"/>
              <a:t>či správcem sbírky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203" y="2819569"/>
            <a:ext cx="9608554" cy="31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750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Informace získané osobním kontaktem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Rozhovory norma neřeší</a:t>
            </a:r>
          </a:p>
          <a:p>
            <a:r>
              <a:rPr lang="cs-CZ" dirty="0" smtClean="0"/>
              <a:t>Uvádí se: jméno respondenta / relevantní informace </a:t>
            </a:r>
            <a:r>
              <a:rPr lang="cs-CZ" dirty="0"/>
              <a:t>podle typu práce, kterou </a:t>
            </a:r>
            <a:r>
              <a:rPr lang="cs-CZ" dirty="0" smtClean="0"/>
              <a:t>píšete / kde </a:t>
            </a:r>
            <a:r>
              <a:rPr lang="cs-CZ" dirty="0"/>
              <a:t>a kdy byl rozhovor veden.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451" y="3247622"/>
            <a:ext cx="8429516" cy="199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949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citování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Norma </a:t>
            </a:r>
            <a:r>
              <a:rPr lang="cs-CZ" dirty="0" smtClean="0"/>
              <a:t>ISO 690 (verze 2011) uvádí </a:t>
            </a:r>
            <a:r>
              <a:rPr lang="cs-CZ" dirty="0"/>
              <a:t>tři metody citování:</a:t>
            </a:r>
          </a:p>
          <a:p>
            <a:r>
              <a:rPr lang="cs-CZ" b="1" dirty="0"/>
              <a:t>1) forma jméno-datum (harvardský systém / harvardský styl)</a:t>
            </a:r>
            <a:endParaRPr lang="cs-CZ" dirty="0"/>
          </a:p>
          <a:p>
            <a:r>
              <a:rPr lang="cs-CZ" dirty="0"/>
              <a:t>        tato forma přináší i jiný způsob psaní bibliografických citací </a:t>
            </a:r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2</a:t>
            </a:r>
            <a:r>
              <a:rPr lang="cs-CZ" b="1" dirty="0"/>
              <a:t>) forma číselného </a:t>
            </a:r>
            <a:r>
              <a:rPr lang="cs-CZ" b="1" dirty="0" smtClean="0"/>
              <a:t>odkazu</a:t>
            </a:r>
          </a:p>
          <a:p>
            <a:endParaRPr lang="cs-CZ" dirty="0"/>
          </a:p>
          <a:p>
            <a:r>
              <a:rPr lang="cs-CZ" b="1" dirty="0"/>
              <a:t>3) forma průběžných poznámek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03417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Harvardský systém / styl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81658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22209"/>
            <a:ext cx="10225826" cy="1450757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Odkazy v harvardském stylu </a:t>
            </a:r>
            <a:r>
              <a:rPr lang="cs-CZ" sz="4000" dirty="0" smtClean="0"/>
              <a:t>(jméno-datum)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99765"/>
          </a:xfrm>
        </p:spPr>
        <p:txBody>
          <a:bodyPr>
            <a:normAutofit/>
          </a:bodyPr>
          <a:lstStyle/>
          <a:p>
            <a:r>
              <a:rPr lang="pl-PL" sz="2400" b="1" dirty="0"/>
              <a:t>Autorovo jméno je v textu zmíněno</a:t>
            </a:r>
            <a:endParaRPr lang="pl-PL" sz="2400" dirty="0"/>
          </a:p>
          <a:p>
            <a:r>
              <a:rPr lang="pl-PL" sz="2400" dirty="0" smtClean="0"/>
              <a:t>A) Odkazujeme </a:t>
            </a:r>
            <a:r>
              <a:rPr lang="pl-PL" sz="2400" dirty="0"/>
              <a:t>na celou práci: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 smtClean="0"/>
              <a:t> </a:t>
            </a:r>
            <a:r>
              <a:rPr lang="pl-PL" dirty="0" smtClean="0"/>
              <a:t>Klaus </a:t>
            </a:r>
            <a:r>
              <a:rPr lang="pl-PL" dirty="0"/>
              <a:t>(2007) mluví o doktríně globálního oteplování a označuje ji za ideologii</a:t>
            </a:r>
          </a:p>
          <a:p>
            <a:endParaRPr lang="pl-PL" sz="2400" dirty="0" smtClean="0"/>
          </a:p>
          <a:p>
            <a:r>
              <a:rPr lang="pl-PL" sz="2400" dirty="0" smtClean="0"/>
              <a:t>B) Odkazujeme </a:t>
            </a:r>
            <a:r>
              <a:rPr lang="pl-PL" sz="2400" dirty="0"/>
              <a:t>na konkrétní část práce: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 smtClean="0"/>
              <a:t> </a:t>
            </a:r>
            <a:r>
              <a:rPr lang="pl-PL" dirty="0" smtClean="0"/>
              <a:t>Novák </a:t>
            </a:r>
            <a:r>
              <a:rPr lang="pl-PL" dirty="0"/>
              <a:t>(2005, s. 25) předpokládá, že ...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01924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3037" y="286603"/>
            <a:ext cx="10202643" cy="1450757"/>
          </a:xfrm>
        </p:spPr>
        <p:txBody>
          <a:bodyPr>
            <a:normAutofit/>
          </a:bodyPr>
          <a:lstStyle/>
          <a:p>
            <a:r>
              <a:rPr lang="cs-CZ" sz="4000" dirty="0"/>
              <a:t>Odkazy v harvardském stylu (jméno-datum)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48249"/>
          </a:xfrm>
        </p:spPr>
        <p:txBody>
          <a:bodyPr>
            <a:normAutofit/>
          </a:bodyPr>
          <a:lstStyle/>
          <a:p>
            <a:r>
              <a:rPr lang="pl-PL" b="1" dirty="0"/>
              <a:t>Autorovo jméno není přímo v textu </a:t>
            </a:r>
            <a:r>
              <a:rPr lang="pl-PL" b="1" dirty="0" smtClean="0"/>
              <a:t>uvedeno</a:t>
            </a:r>
          </a:p>
          <a:p>
            <a:r>
              <a:rPr lang="pl-PL" b="1" dirty="0" smtClean="0"/>
              <a:t>Jeden autor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 smtClean="0"/>
              <a:t> Objevuje </a:t>
            </a:r>
            <a:r>
              <a:rPr lang="pl-PL" dirty="0"/>
              <a:t>se i názor, že se jedná o ideologii (Klaus 2007</a:t>
            </a:r>
            <a:r>
              <a:rPr lang="pl-PL" dirty="0" smtClean="0"/>
              <a:t>)</a:t>
            </a:r>
          </a:p>
          <a:p>
            <a:r>
              <a:rPr lang="pl-PL" b="1" dirty="0" smtClean="0"/>
              <a:t>Dva</a:t>
            </a:r>
            <a:r>
              <a:rPr lang="pl-PL" b="1" dirty="0"/>
              <a:t> </a:t>
            </a:r>
            <a:r>
              <a:rPr lang="pl-PL" b="1" dirty="0" smtClean="0"/>
              <a:t>autoři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 Uvedeme </a:t>
            </a:r>
            <a:r>
              <a:rPr lang="pl-PL" dirty="0"/>
              <a:t>oba </a:t>
            </a:r>
            <a:r>
              <a:rPr lang="pl-PL" dirty="0" smtClean="0"/>
              <a:t>autory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1600" dirty="0" smtClean="0"/>
              <a:t>(</a:t>
            </a:r>
            <a:r>
              <a:rPr lang="pl-PL" sz="1600" dirty="0"/>
              <a:t>Kotler a Armstrong 2001</a:t>
            </a:r>
            <a:r>
              <a:rPr lang="pl-PL" sz="1600" dirty="0" smtClean="0"/>
              <a:t>)</a:t>
            </a:r>
          </a:p>
          <a:p>
            <a:r>
              <a:rPr lang="pl-PL" b="1" dirty="0" smtClean="0"/>
              <a:t>Více </a:t>
            </a:r>
            <a:r>
              <a:rPr lang="pl-PL" b="1" dirty="0"/>
              <a:t>autorů</a:t>
            </a: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 Uvedeme </a:t>
            </a:r>
            <a:r>
              <a:rPr lang="pl-PL" dirty="0"/>
              <a:t>prvního autora, zkratku et al. nebo její </a:t>
            </a:r>
            <a:r>
              <a:rPr lang="pl-PL" dirty="0" smtClean="0"/>
              <a:t>ekvivalent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l-PL" dirty="0" smtClean="0"/>
              <a:t>(</a:t>
            </a:r>
            <a:r>
              <a:rPr lang="pl-PL" dirty="0"/>
              <a:t>Hromádko et al. 2010</a:t>
            </a:r>
            <a:r>
              <a:rPr lang="pl-PL" dirty="0" smtClean="0"/>
              <a:t>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l-PL" dirty="0" smtClean="0"/>
              <a:t>(Meško </a:t>
            </a:r>
            <a:r>
              <a:rPr lang="pl-PL" dirty="0"/>
              <a:t>aj. 2006)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82530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78" y="437882"/>
            <a:ext cx="8602347" cy="49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66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citování v harvardském stylu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3584597"/>
            <a:ext cx="8929888" cy="131364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301562"/>
            <a:ext cx="10197492" cy="1027926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1326524" y="5153351"/>
            <a:ext cx="8912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0" i="0" dirty="0" smtClean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Nemá-li kniha autora, píšeme nejprve název a za ním rok vydání. 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8038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Zásady citování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ujasnit </a:t>
            </a:r>
            <a:r>
              <a:rPr lang="cs-CZ" dirty="0"/>
              <a:t>si typ dokumentu (u obrázku – cituji dokument, ve kterém obrázek je), formu dokumentu + najít si příslušný vzor </a:t>
            </a:r>
            <a:r>
              <a:rPr lang="cs-CZ" dirty="0" smtClean="0"/>
              <a:t>citace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cs-CZ" dirty="0"/>
              <a:t>citace by měla být úplná, přehledná a </a:t>
            </a:r>
            <a:r>
              <a:rPr lang="cs-CZ" dirty="0" smtClean="0"/>
              <a:t>jasná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cs-CZ" dirty="0"/>
              <a:t>při citování je třeba dbát na přehlednost údajů v citacích a v seznamu použité literatury, a dodržovat u všech citací shodná pravidla a shodnou formální úpravu 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cs-CZ" dirty="0"/>
              <a:t>uvádět dokumenty, které byly v práci skutečně využity 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cs-CZ" dirty="0"/>
              <a:t>údaje pro tvorbu citací je nutné vždy přebírat z </a:t>
            </a:r>
            <a:r>
              <a:rPr lang="cs-CZ" dirty="0" smtClean="0"/>
              <a:t>primárního zdroje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cs-CZ" dirty="0"/>
              <a:t>zapisovat údaje v jazyce citovaného dokumentu 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cs-CZ" dirty="0"/>
              <a:t>u citování online zdrojů je důležité, aby bylo možné použitý zdroj zpětně dohledat 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cs-CZ" dirty="0"/>
              <a:t>pokud je při práci a při psaní používán k tvorbě citací některý z pomocných nástrojů, výsledek je nutné si </a:t>
            </a:r>
            <a:r>
              <a:rPr lang="cs-CZ" dirty="0" smtClean="0"/>
              <a:t>překontrolovat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90820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888" y="321972"/>
            <a:ext cx="9422199" cy="595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514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Legislativní dokumenty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76772"/>
            <a:ext cx="10192679" cy="110127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826" y="3472465"/>
            <a:ext cx="9081968" cy="80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98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03" y="373487"/>
            <a:ext cx="11228954" cy="553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869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60608" y="296215"/>
            <a:ext cx="11831392" cy="5572774"/>
          </a:xfrm>
        </p:spPr>
        <p:txBody>
          <a:bodyPr/>
          <a:lstStyle/>
          <a:p>
            <a:r>
              <a:rPr lang="cs-CZ" b="1" dirty="0"/>
              <a:t>Odkaz v textu:</a:t>
            </a:r>
            <a:r>
              <a:rPr lang="cs-CZ" dirty="0"/>
              <a:t> </a:t>
            </a:r>
            <a:r>
              <a:rPr lang="cs-CZ" b="1" dirty="0" smtClean="0"/>
              <a:t>příjmení </a:t>
            </a:r>
            <a:r>
              <a:rPr lang="cs-CZ" b="1" dirty="0"/>
              <a:t>autora rok, </a:t>
            </a:r>
            <a:r>
              <a:rPr lang="cs-CZ" b="1" dirty="0" smtClean="0"/>
              <a:t>strana</a:t>
            </a:r>
            <a:endParaRPr lang="cs-CZ" b="1" dirty="0"/>
          </a:p>
          <a:p>
            <a:r>
              <a:rPr lang="cs-CZ" dirty="0"/>
              <a:t>Je‑li jméno autora uvedeno přímo v textu, stačí do závorky uvést rok a stranu:</a:t>
            </a:r>
          </a:p>
          <a:p>
            <a:endParaRPr lang="cs-CZ" dirty="0" smtClean="0"/>
          </a:p>
          <a:p>
            <a:r>
              <a:rPr lang="cs-CZ" dirty="0" smtClean="0"/>
              <a:t>Více </a:t>
            </a:r>
            <a:r>
              <a:rPr lang="cs-CZ" dirty="0"/>
              <a:t>děl od jednoho autora, vydaných ve stejném </a:t>
            </a:r>
            <a:r>
              <a:rPr lang="cs-CZ" dirty="0" smtClean="0"/>
              <a:t>roce, </a:t>
            </a:r>
            <a:r>
              <a:rPr lang="cs-CZ" dirty="0"/>
              <a:t>odlišujeme malými </a:t>
            </a:r>
            <a:r>
              <a:rPr lang="cs-CZ" dirty="0" smtClean="0"/>
              <a:t>písmeny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73" y="1171977"/>
            <a:ext cx="5965534" cy="53293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08" y="1995581"/>
            <a:ext cx="9074976" cy="464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467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74772"/>
          </a:xfrm>
        </p:spPr>
        <p:txBody>
          <a:bodyPr/>
          <a:lstStyle/>
          <a:p>
            <a:r>
              <a:rPr lang="cs-CZ" dirty="0" smtClean="0"/>
              <a:t>Citování formou </a:t>
            </a:r>
            <a:r>
              <a:rPr lang="cs-CZ" b="1" dirty="0" smtClean="0"/>
              <a:t>číselného záznamu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2289672"/>
            <a:ext cx="10058400" cy="4568328"/>
          </a:xfrm>
        </p:spPr>
        <p:txBody>
          <a:bodyPr/>
          <a:lstStyle/>
          <a:p>
            <a:r>
              <a:rPr lang="cs-CZ" b="1" dirty="0"/>
              <a:t>Odkaz v textu:</a:t>
            </a:r>
            <a:r>
              <a:rPr lang="cs-CZ" dirty="0"/>
              <a:t> 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Na </a:t>
            </a:r>
            <a:r>
              <a:rPr lang="cs-CZ" dirty="0"/>
              <a:t>bibliografické citace odkazujeme </a:t>
            </a:r>
            <a:r>
              <a:rPr lang="cs-CZ" b="1" dirty="0"/>
              <a:t>pořadovým číslem citace a </a:t>
            </a:r>
            <a:r>
              <a:rPr lang="cs-CZ" b="1" dirty="0" smtClean="0"/>
              <a:t>stranou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Číslo </a:t>
            </a:r>
            <a:r>
              <a:rPr lang="cs-CZ" dirty="0"/>
              <a:t>musíme odlišit od vlastního textu buď použitím závorek (kulatých či hranatých</a:t>
            </a:r>
            <a:r>
              <a:rPr lang="cs-CZ" dirty="0" smtClean="0"/>
              <a:t>), </a:t>
            </a:r>
            <a:r>
              <a:rPr lang="cs-CZ" dirty="0"/>
              <a:t>nebo horního </a:t>
            </a:r>
            <a:r>
              <a:rPr lang="cs-CZ" dirty="0" smtClean="0"/>
              <a:t>indexu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cs-CZ" b="1" dirty="0"/>
              <a:t>Odkaz na práci </a:t>
            </a:r>
            <a:r>
              <a:rPr lang="cs-CZ" dirty="0"/>
              <a:t>bude mít </a:t>
            </a:r>
            <a:r>
              <a:rPr lang="cs-CZ" b="1" dirty="0"/>
              <a:t>vždy v textu stejné </a:t>
            </a:r>
            <a:r>
              <a:rPr lang="cs-CZ" b="1" dirty="0" smtClean="0"/>
              <a:t>číslo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6659614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343" y="425004"/>
            <a:ext cx="9556381" cy="565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6169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Citování formou </a:t>
            </a:r>
            <a:r>
              <a:rPr lang="cs-CZ" b="1" dirty="0" smtClean="0"/>
              <a:t>průběžných poznámek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Odkaz v textu:</a:t>
            </a:r>
            <a:r>
              <a:rPr lang="cs-CZ" dirty="0"/>
              <a:t> 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Na </a:t>
            </a:r>
            <a:r>
              <a:rPr lang="cs-CZ" dirty="0"/>
              <a:t>bibliografické citace odkazujeme </a:t>
            </a:r>
            <a:r>
              <a:rPr lang="cs-CZ" b="1" dirty="0"/>
              <a:t>pořadovým číslem </a:t>
            </a:r>
            <a:r>
              <a:rPr lang="cs-CZ" b="1" dirty="0" smtClean="0"/>
              <a:t>poznámky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cs-CZ" b="1" dirty="0"/>
              <a:t>Číslo musíme odlišit </a:t>
            </a:r>
            <a:r>
              <a:rPr lang="cs-CZ" dirty="0"/>
              <a:t>od vlastního textu </a:t>
            </a:r>
            <a:r>
              <a:rPr lang="cs-CZ" dirty="0" smtClean="0"/>
              <a:t>použitím buď </a:t>
            </a:r>
            <a:r>
              <a:rPr lang="cs-CZ" b="1" dirty="0" smtClean="0"/>
              <a:t>horního indexu, </a:t>
            </a:r>
            <a:r>
              <a:rPr lang="cs-CZ" b="1" dirty="0"/>
              <a:t>nebo závorek </a:t>
            </a:r>
            <a:r>
              <a:rPr lang="cs-CZ" dirty="0"/>
              <a:t>(kulatých či hranatých</a:t>
            </a:r>
            <a:r>
              <a:rPr lang="cs-CZ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Poznámky </a:t>
            </a:r>
            <a:r>
              <a:rPr lang="cs-CZ" dirty="0"/>
              <a:t>nemusí obsahovat jen odkazy na </a:t>
            </a:r>
            <a:r>
              <a:rPr lang="cs-CZ" dirty="0" smtClean="0"/>
              <a:t>literaturu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 </a:t>
            </a:r>
            <a:r>
              <a:rPr lang="cs-CZ" b="1" dirty="0"/>
              <a:t>Jedna poznámka může obsahovat odkazy na více </a:t>
            </a:r>
            <a:r>
              <a:rPr lang="cs-CZ" b="1" dirty="0" smtClean="0"/>
              <a:t>zdrojů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Poznámky </a:t>
            </a:r>
            <a:r>
              <a:rPr lang="cs-CZ" dirty="0"/>
              <a:t>pod čarou (nebo na konci dokumentu) jsou řazeny tak, jak se odkazy vyskytují v </a:t>
            </a:r>
            <a:r>
              <a:rPr lang="cs-CZ" dirty="0" smtClean="0"/>
              <a:t>textu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cs-CZ" dirty="0"/>
              <a:t>Soupis literatury je řazen podle </a:t>
            </a:r>
            <a:r>
              <a:rPr lang="cs-CZ" dirty="0" smtClean="0"/>
              <a:t>abecedy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29112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484" y="528034"/>
            <a:ext cx="10444742" cy="49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299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388" y="103031"/>
            <a:ext cx="9035412" cy="610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02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Formulace prvního a dalších odkazů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První </a:t>
            </a:r>
            <a:r>
              <a:rPr lang="cs-CZ" b="1" dirty="0" smtClean="0"/>
              <a:t>odkaz na zdroj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musí </a:t>
            </a:r>
            <a:r>
              <a:rPr lang="cs-CZ" dirty="0"/>
              <a:t>obsahovat </a:t>
            </a:r>
            <a:r>
              <a:rPr lang="cs-CZ" dirty="0" smtClean="0"/>
              <a:t>celou </a:t>
            </a:r>
            <a:r>
              <a:rPr lang="cs-CZ" dirty="0"/>
              <a:t>bibliografickou citaci (zpravidla u kratších prací</a:t>
            </a:r>
            <a:r>
              <a:rPr lang="cs-CZ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u </a:t>
            </a:r>
            <a:r>
              <a:rPr lang="cs-CZ" dirty="0"/>
              <a:t>rozsáhlejších prací, které obsahují zvláštní seznam literatury, musí obsahovat tolik údajů, aby byla zajištěna </a:t>
            </a:r>
            <a:r>
              <a:rPr lang="cs-CZ" b="1" dirty="0"/>
              <a:t>provázanost odkazu, poznámky a soupisu </a:t>
            </a:r>
            <a:r>
              <a:rPr lang="cs-CZ" b="1" dirty="0" smtClean="0"/>
              <a:t>literatury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Další odkazy na tentýž zdroj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</a:t>
            </a:r>
            <a:r>
              <a:rPr lang="cs-CZ" dirty="0" smtClean="0"/>
              <a:t>pokud </a:t>
            </a:r>
            <a:r>
              <a:rPr lang="cs-CZ" dirty="0"/>
              <a:t>citujeme stejný zdroj víckrát, je možné </a:t>
            </a:r>
            <a:r>
              <a:rPr lang="cs-CZ" b="1" dirty="0"/>
              <a:t>v dalších poznámkách odkazovat na první </a:t>
            </a:r>
            <a:r>
              <a:rPr lang="cs-CZ" b="1" dirty="0" smtClean="0"/>
              <a:t>odkaz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73942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citovat?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Pokud převezmeme něčí text, obrázek, tabulku, graf, data a pod. - musíme citovat </a:t>
            </a:r>
            <a:r>
              <a:rPr lang="cs-CZ" dirty="0" smtClean="0"/>
              <a:t>autora</a:t>
            </a:r>
            <a:endParaRPr lang="cs-CZ" dirty="0"/>
          </a:p>
          <a:p>
            <a:r>
              <a:rPr lang="cs-CZ" dirty="0"/>
              <a:t>Když ke své tabulce či grafu použijeme data jiného autora nebo subjektu, musíme uvést jejich </a:t>
            </a:r>
            <a:r>
              <a:rPr lang="cs-CZ" dirty="0" smtClean="0"/>
              <a:t>zdroj</a:t>
            </a:r>
            <a:endParaRPr lang="cs-CZ" dirty="0"/>
          </a:p>
          <a:p>
            <a:r>
              <a:rPr lang="cs-CZ" dirty="0"/>
              <a:t>Převezmeme-li cizí myšlenku, nápad, názor, výsledky práce - musíme citovat </a:t>
            </a:r>
            <a:r>
              <a:rPr lang="cs-CZ" dirty="0" smtClean="0"/>
              <a:t>autora</a:t>
            </a:r>
            <a:endParaRPr lang="cs-CZ" dirty="0"/>
          </a:p>
          <a:p>
            <a:r>
              <a:rPr lang="cs-CZ" dirty="0"/>
              <a:t>Pokud použijeme část ze své vlastní publikované práce - citujeme i </a:t>
            </a:r>
            <a:r>
              <a:rPr lang="cs-CZ" dirty="0" smtClean="0"/>
              <a:t>sebe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910599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037" y="54633"/>
            <a:ext cx="9505413" cy="623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21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citovat nemusíme?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851280"/>
          </a:xfrm>
        </p:spPr>
        <p:txBody>
          <a:bodyPr/>
          <a:lstStyle/>
          <a:p>
            <a:r>
              <a:rPr lang="cs-CZ" dirty="0"/>
              <a:t>Citovat nemusíme, pokud se jedná o všeobecně známé </a:t>
            </a:r>
            <a:r>
              <a:rPr lang="cs-CZ" dirty="0" smtClean="0"/>
              <a:t>informace</a:t>
            </a:r>
          </a:p>
          <a:p>
            <a:r>
              <a:rPr lang="cs-CZ" dirty="0" smtClean="0"/>
              <a:t>Za </a:t>
            </a:r>
            <a:r>
              <a:rPr lang="cs-CZ" dirty="0"/>
              <a:t>všeobecně známé informace jsou považovány </a:t>
            </a:r>
            <a:r>
              <a:rPr lang="cs-CZ" b="1" dirty="0"/>
              <a:t>základy </a:t>
            </a:r>
            <a:r>
              <a:rPr lang="cs-CZ" b="1" dirty="0" smtClean="0"/>
              <a:t>oboru</a:t>
            </a:r>
            <a:r>
              <a:rPr lang="cs-CZ" dirty="0" smtClean="0"/>
              <a:t> </a:t>
            </a:r>
            <a:r>
              <a:rPr lang="cs-CZ" dirty="0"/>
              <a:t>a vše, </a:t>
            </a:r>
            <a:r>
              <a:rPr lang="cs-CZ" b="1" dirty="0"/>
              <a:t>co patří k všeobecnému </a:t>
            </a:r>
            <a:r>
              <a:rPr lang="cs-CZ" b="1" dirty="0" smtClean="0"/>
              <a:t>vzdělání (encyklopedie)</a:t>
            </a:r>
          </a:p>
          <a:p>
            <a:r>
              <a:rPr lang="cs-CZ" dirty="0" smtClean="0"/>
              <a:t>Citovat </a:t>
            </a:r>
            <a:r>
              <a:rPr lang="cs-CZ" dirty="0"/>
              <a:t>nemusíme ani známá </a:t>
            </a:r>
            <a:r>
              <a:rPr lang="cs-CZ" dirty="0" smtClean="0"/>
              <a:t>fakta</a:t>
            </a:r>
          </a:p>
          <a:p>
            <a:r>
              <a:rPr lang="cs-CZ" dirty="0"/>
              <a:t>Např. když </a:t>
            </a:r>
            <a:r>
              <a:rPr lang="cs-CZ" dirty="0" smtClean="0"/>
              <a:t>píši </a:t>
            </a:r>
            <a:r>
              <a:rPr lang="cs-CZ" dirty="0"/>
              <a:t> </a:t>
            </a:r>
            <a:r>
              <a:rPr lang="cs-CZ" dirty="0">
                <a:solidFill>
                  <a:srgbClr val="FF0000"/>
                </a:solidFill>
              </a:rPr>
              <a:t>... po podepsání Maastrichtské smlouvy v únoru 1992</a:t>
            </a:r>
            <a:r>
              <a:rPr lang="cs-CZ" dirty="0" smtClean="0">
                <a:solidFill>
                  <a:srgbClr val="FF0000"/>
                </a:solidFill>
              </a:rPr>
              <a:t>... </a:t>
            </a:r>
            <a:r>
              <a:rPr lang="cs-CZ" dirty="0" smtClean="0"/>
              <a:t>není </a:t>
            </a:r>
            <a:r>
              <a:rPr lang="cs-CZ" dirty="0"/>
              <a:t>potřeba citovat zdroj, protože datum podepsání smlouvy je známý </a:t>
            </a:r>
            <a:r>
              <a:rPr lang="cs-CZ" dirty="0" smtClean="0"/>
              <a:t>fakt.</a:t>
            </a:r>
          </a:p>
          <a:p>
            <a:r>
              <a:rPr lang="cs-CZ" dirty="0" smtClean="0"/>
              <a:t>ALE pokud </a:t>
            </a:r>
            <a:r>
              <a:rPr lang="cs-CZ" dirty="0"/>
              <a:t>ze zdroje převezmu doslovně celou část textu, týkající se Maastrichtské smlouvy, citovat musím: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4811735"/>
            <a:ext cx="11016315" cy="147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74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Časté chyby v citacích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Použití </a:t>
            </a:r>
            <a:r>
              <a:rPr lang="cs-CZ" dirty="0"/>
              <a:t>různých citačních manažerů a pomůcek k vytváření bibliografických </a:t>
            </a:r>
            <a:r>
              <a:rPr lang="cs-CZ" dirty="0" smtClean="0"/>
              <a:t>citací</a:t>
            </a:r>
          </a:p>
          <a:p>
            <a:r>
              <a:rPr lang="cs-CZ" dirty="0" smtClean="0"/>
              <a:t>Každá </a:t>
            </a:r>
            <a:r>
              <a:rPr lang="cs-CZ" dirty="0"/>
              <a:t>jednotlivá citace je </a:t>
            </a:r>
            <a:r>
              <a:rPr lang="cs-CZ" dirty="0" smtClean="0"/>
              <a:t>sice podle </a:t>
            </a:r>
            <a:r>
              <a:rPr lang="cs-CZ" dirty="0"/>
              <a:t>ISO 690 </a:t>
            </a:r>
            <a:r>
              <a:rPr lang="cs-CZ" dirty="0" smtClean="0"/>
              <a:t>v </a:t>
            </a:r>
            <a:r>
              <a:rPr lang="cs-CZ" dirty="0"/>
              <a:t>pořádku, ale nelze je použít do jednoho </a:t>
            </a:r>
            <a:r>
              <a:rPr lang="cs-CZ" dirty="0" smtClean="0"/>
              <a:t>seznamu</a:t>
            </a:r>
          </a:p>
          <a:p>
            <a:r>
              <a:rPr lang="cs-CZ" dirty="0" smtClean="0"/>
              <a:t>Norma </a:t>
            </a:r>
            <a:r>
              <a:rPr lang="cs-CZ" dirty="0"/>
              <a:t>totiž nedává jednoznačný návod na to, jak citovat. Pouze určuje povinné prvky citace a do jisté míry jejich </a:t>
            </a:r>
            <a:r>
              <a:rPr lang="cs-CZ" dirty="0" smtClean="0"/>
              <a:t>pořadí - </a:t>
            </a:r>
            <a:r>
              <a:rPr lang="cs-CZ" i="1" dirty="0" smtClean="0"/>
              <a:t>„...</a:t>
            </a:r>
            <a:r>
              <a:rPr lang="cs-CZ" i="1" dirty="0"/>
              <a:t>norma nepředepisuje konkrétní styl odkazu nebo citace. Příklady [...] nejsou předepisující, pokud jde o styl a interpunkci.“  </a:t>
            </a:r>
            <a:r>
              <a:rPr lang="cs-CZ" dirty="0"/>
              <a:t/>
            </a:r>
            <a:br>
              <a:rPr lang="cs-CZ" dirty="0"/>
            </a:br>
            <a:endParaRPr lang="cs-CZ" dirty="0" smtClean="0"/>
          </a:p>
          <a:p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13" y="3818777"/>
            <a:ext cx="11530030" cy="159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4860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195</TotalTime>
  <Words>1671</Words>
  <Application>Microsoft Office PowerPoint</Application>
  <PresentationFormat>Širokoúhlá obrazovka</PresentationFormat>
  <Paragraphs>242</Paragraphs>
  <Slides>70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70</vt:i4>
      </vt:variant>
    </vt:vector>
  </HeadingPairs>
  <TitlesOfParts>
    <vt:vector size="75" baseType="lpstr">
      <vt:lpstr>Arial</vt:lpstr>
      <vt:lpstr>Calibri</vt:lpstr>
      <vt:lpstr>Calibri Light</vt:lpstr>
      <vt:lpstr>Wingdings</vt:lpstr>
      <vt:lpstr>Retrospektiva</vt:lpstr>
      <vt:lpstr>Cizí text v mé odborné práci</vt:lpstr>
      <vt:lpstr>Úkol č. 1 – Přiřaďte definice k základním pojmům </vt:lpstr>
      <vt:lpstr>Prezentace aplikace PowerPoint</vt:lpstr>
      <vt:lpstr>Proč citujeme?</vt:lpstr>
      <vt:lpstr>Plagiátorství</vt:lpstr>
      <vt:lpstr>Zásady citování</vt:lpstr>
      <vt:lpstr>Co citovat?</vt:lpstr>
      <vt:lpstr>Co citovat nemusíme?</vt:lpstr>
      <vt:lpstr>Časté chyby v citacích</vt:lpstr>
      <vt:lpstr>Časté chyby v citacích</vt:lpstr>
      <vt:lpstr>Odkazy v textu, citace</vt:lpstr>
      <vt:lpstr>Citace přímá</vt:lpstr>
      <vt:lpstr>Parafráze = nepřímá citace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Procvičování </vt:lpstr>
      <vt:lpstr>Příklady parafráze</vt:lpstr>
      <vt:lpstr>Příklad plagiátu</vt:lpstr>
      <vt:lpstr>Příklad citace</vt:lpstr>
      <vt:lpstr>Poznámky k citování a odkazům v textech </vt:lpstr>
      <vt:lpstr>Prvky citace – tvůrce / autor</vt:lpstr>
      <vt:lpstr>Prezentace aplikace PowerPoint</vt:lpstr>
      <vt:lpstr>Více tvůrců</vt:lpstr>
      <vt:lpstr>Prezentace aplikace PowerPoint</vt:lpstr>
      <vt:lpstr>Dokument s mnoha tvůrci</vt:lpstr>
      <vt:lpstr>Uvádění jmen autorů</vt:lpstr>
      <vt:lpstr>Tvůrcem je organizace</vt:lpstr>
      <vt:lpstr>Tvůrce je anonymní</vt:lpstr>
      <vt:lpstr>Název a dlouhý název</vt:lpstr>
      <vt:lpstr>Název</vt:lpstr>
      <vt:lpstr>Název u vícedílného dokumentu</vt:lpstr>
      <vt:lpstr>Název příspěvku a název mateřského (zdrojového) dokumentu</vt:lpstr>
      <vt:lpstr>Název konference, názvové údaje vedlejší na webových stránkách</vt:lpstr>
      <vt:lpstr>Elektronické informační zdroje</vt:lpstr>
      <vt:lpstr>Elektronické informační zdroje</vt:lpstr>
      <vt:lpstr>Audiovizuální dokumenty</vt:lpstr>
      <vt:lpstr>Prezentace aplikace PowerPoint</vt:lpstr>
      <vt:lpstr>Prezentace aplikace PowerPoint</vt:lpstr>
      <vt:lpstr>Prezentace aplikace PowerPoint</vt:lpstr>
      <vt:lpstr>Prezentace aplikace PowerPoint</vt:lpstr>
      <vt:lpstr>Citace mimo normu</vt:lpstr>
      <vt:lpstr>Archiválie</vt:lpstr>
      <vt:lpstr>Archiválie</vt:lpstr>
      <vt:lpstr>Informace získané osobním kontaktem</vt:lpstr>
      <vt:lpstr>Metody citování</vt:lpstr>
      <vt:lpstr>Harvardský systém / styl</vt:lpstr>
      <vt:lpstr>Odkazy v harvardském stylu (jméno-datum)</vt:lpstr>
      <vt:lpstr>Odkazy v harvardském stylu (jméno-datum)</vt:lpstr>
      <vt:lpstr>Prezentace aplikace PowerPoint</vt:lpstr>
      <vt:lpstr>Příklady citování v harvardském stylu</vt:lpstr>
      <vt:lpstr>Prezentace aplikace PowerPoint</vt:lpstr>
      <vt:lpstr>Legislativní dokumenty</vt:lpstr>
      <vt:lpstr>Prezentace aplikace PowerPoint</vt:lpstr>
      <vt:lpstr>Prezentace aplikace PowerPoint</vt:lpstr>
      <vt:lpstr>Citování formou číselného záznamu</vt:lpstr>
      <vt:lpstr>Prezentace aplikace PowerPoint</vt:lpstr>
      <vt:lpstr>Citování formou průběžných poznámek</vt:lpstr>
      <vt:lpstr>Prezentace aplikace PowerPoint</vt:lpstr>
      <vt:lpstr>Prezentace aplikace PowerPoint</vt:lpstr>
      <vt:lpstr>Formulace prvního a dalších odkazů </vt:lpstr>
      <vt:lpstr>Prezentace aplikace PowerPoint</vt:lpstr>
    </vt:vector>
  </TitlesOfParts>
  <Company>FFMU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Cizí text v mé odborné práci</dc:title>
  <dc:creator>Projekt INTERES</dc:creator>
  <cp:lastModifiedBy>Projekt INTERES</cp:lastModifiedBy>
  <cp:revision>23</cp:revision>
  <dcterms:created xsi:type="dcterms:W3CDTF">2018-04-27T02:57:04Z</dcterms:created>
  <dcterms:modified xsi:type="dcterms:W3CDTF">2019-10-04T05:47:07Z</dcterms:modified>
</cp:coreProperties>
</file>