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0" r:id="rId4"/>
    <p:sldId id="278" r:id="rId5"/>
    <p:sldId id="267" r:id="rId6"/>
    <p:sldId id="266" r:id="rId7"/>
    <p:sldId id="268" r:id="rId8"/>
    <p:sldId id="269" r:id="rId9"/>
    <p:sldId id="270" r:id="rId10"/>
    <p:sldId id="279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58" r:id="rId19"/>
    <p:sldId id="261" r:id="rId20"/>
    <p:sldId id="259" r:id="rId21"/>
    <p:sldId id="262" r:id="rId22"/>
    <p:sldId id="264" r:id="rId23"/>
    <p:sldId id="281" r:id="rId24"/>
    <p:sldId id="265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11.10.2019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11.10.2019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11.10.2019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11.10.2019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11.10.2019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11.10.2019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11.10.2019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11.10.2019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11.10.2019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11.10.2019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E065-0524-4323-8B22-070B0231315D}" type="datetimeFigureOut">
              <a:rPr lang="cs-CZ" smtClean="0"/>
              <a:pPr/>
              <a:t>11.10.2019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0670649-DC57-43A2-AB73-8514A15D41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425E065-0524-4323-8B22-070B0231315D}" type="datetimeFigureOut">
              <a:rPr lang="cs-CZ" smtClean="0"/>
              <a:pPr/>
              <a:t>11.10.2019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riting-speech.dartmouth.edu/" TargetMode="External"/><Relationship Id="rId2" Type="http://schemas.openxmlformats.org/officeDocument/2006/relationships/hyperlink" Target="http://www.criticalreading.com/criticalreadingthinkingtoc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pi.knihovna.cz/efektivni-cten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Čtení odborných textů na cestě         k odbornému psaní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Předmět Psaní odborných textů </a:t>
            </a:r>
          </a:p>
        </p:txBody>
      </p:sp>
    </p:spTree>
    <p:extLst>
      <p:ext uri="{BB962C8B-B14F-4D97-AF65-F5344CB8AC3E}">
        <p14:creationId xmlns:p14="http://schemas.microsoft.com/office/powerpoint/2010/main" val="3512578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620000" cy="1143000"/>
          </a:xfrm>
        </p:spPr>
        <p:txBody>
          <a:bodyPr/>
          <a:lstStyle/>
          <a:p>
            <a:r>
              <a:rPr lang="cs-CZ" sz="4000" dirty="0" smtClean="0"/>
              <a:t>Titul / Název textu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Nejčastější chyby ve </a:t>
            </a:r>
            <a:r>
              <a:rPr lang="cs-CZ" i="1" dirty="0" smtClean="0"/>
              <a:t>výslovnosti </a:t>
            </a:r>
            <a:r>
              <a:rPr lang="cs-CZ" i="1" dirty="0"/>
              <a:t>u moderátorů </a:t>
            </a:r>
            <a:r>
              <a:rPr lang="cs-CZ" i="1" dirty="0" smtClean="0"/>
              <a:t>veřejnoprávní televize</a:t>
            </a:r>
          </a:p>
          <a:p>
            <a:endParaRPr lang="cs-CZ" i="1" dirty="0" smtClean="0"/>
          </a:p>
          <a:p>
            <a:r>
              <a:rPr lang="cs-CZ" i="1" dirty="0" smtClean="0"/>
              <a:t>Diskurz </a:t>
            </a:r>
            <a:r>
              <a:rPr lang="cs-CZ" i="1" dirty="0"/>
              <a:t>o Romech </a:t>
            </a:r>
            <a:r>
              <a:rPr lang="cs-CZ" i="1" dirty="0" smtClean="0"/>
              <a:t>v regionálních novinách</a:t>
            </a:r>
          </a:p>
          <a:p>
            <a:endParaRPr lang="cs-CZ" i="1" dirty="0" smtClean="0"/>
          </a:p>
          <a:p>
            <a:r>
              <a:rPr lang="cs-CZ" i="1" dirty="0" smtClean="0"/>
              <a:t>Úzkost </a:t>
            </a:r>
            <a:r>
              <a:rPr lang="cs-CZ" i="1" dirty="0"/>
              <a:t>a </a:t>
            </a:r>
            <a:r>
              <a:rPr lang="cs-CZ" i="1" dirty="0" smtClean="0"/>
              <a:t>strach dětí v ústavní péči</a:t>
            </a:r>
          </a:p>
          <a:p>
            <a:endParaRPr lang="cs-CZ" i="1" dirty="0" smtClean="0"/>
          </a:p>
          <a:p>
            <a:r>
              <a:rPr lang="cs-CZ" i="1" dirty="0"/>
              <a:t>Sedm hříchů paměti: Jak si pamatujeme a </a:t>
            </a:r>
            <a:r>
              <a:rPr lang="cs-CZ" i="1" dirty="0" smtClean="0"/>
              <a:t>zapomínáme</a:t>
            </a:r>
          </a:p>
          <a:p>
            <a:endParaRPr lang="cs-CZ" i="1" dirty="0"/>
          </a:p>
          <a:p>
            <a:r>
              <a:rPr lang="cs-CZ" i="1" dirty="0"/>
              <a:t>Věřit či nevěřit? Interpretace </a:t>
            </a:r>
            <a:r>
              <a:rPr lang="cs-CZ" i="1" dirty="0" smtClean="0"/>
              <a:t>v kvalitativním výzkumu</a:t>
            </a:r>
          </a:p>
          <a:p>
            <a:endParaRPr lang="cs-CZ" i="1" dirty="0"/>
          </a:p>
          <a:p>
            <a:r>
              <a:rPr lang="cs-CZ" i="1" dirty="0" smtClean="0"/>
              <a:t>Nejspíše </a:t>
            </a:r>
            <a:r>
              <a:rPr lang="cs-CZ" i="1" dirty="0"/>
              <a:t>si myslíte, že tento článek je o vás: Jak </a:t>
            </a:r>
            <a:r>
              <a:rPr lang="cs-CZ" i="1" dirty="0" smtClean="0"/>
              <a:t>vnímají </a:t>
            </a:r>
            <a:r>
              <a:rPr lang="cs-CZ" i="1" dirty="0"/>
              <a:t>svou osobnost </a:t>
            </a:r>
            <a:r>
              <a:rPr lang="cs-CZ" i="1" dirty="0" smtClean="0"/>
              <a:t>narcisté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498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/>
          <a:lstStyle/>
          <a:p>
            <a:r>
              <a:rPr lang="cs-CZ" dirty="0"/>
              <a:t>Důležité části 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3546" y="1196752"/>
            <a:ext cx="7620000" cy="5661248"/>
          </a:xfrm>
        </p:spPr>
        <p:txBody>
          <a:bodyPr>
            <a:normAutofit fontScale="62500" lnSpcReduction="20000"/>
          </a:bodyPr>
          <a:lstStyle/>
          <a:p>
            <a:pPr marL="114300" indent="0">
              <a:buNone/>
            </a:pPr>
            <a:r>
              <a:rPr lang="cs-CZ" b="1" dirty="0" smtClean="0"/>
              <a:t>Úvod</a:t>
            </a:r>
          </a:p>
          <a:p>
            <a:r>
              <a:rPr lang="cs-CZ" dirty="0" smtClean="0"/>
              <a:t>Měl </a:t>
            </a:r>
            <a:r>
              <a:rPr lang="cs-CZ" dirty="0"/>
              <a:t>by dát odpovědi na následující otázky: </a:t>
            </a:r>
            <a:endParaRPr lang="cs-CZ" dirty="0" smtClean="0"/>
          </a:p>
          <a:p>
            <a:pPr lvl="1"/>
            <a:r>
              <a:rPr lang="cs-CZ" dirty="0" smtClean="0"/>
              <a:t>jaký </a:t>
            </a:r>
            <a:r>
              <a:rPr lang="cs-CZ" dirty="0"/>
              <a:t>problém autor řeší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jak </a:t>
            </a:r>
            <a:r>
              <a:rPr lang="cs-CZ" dirty="0"/>
              <a:t>ho pojímá, </a:t>
            </a:r>
            <a:endParaRPr lang="cs-CZ" dirty="0" smtClean="0"/>
          </a:p>
          <a:p>
            <a:pPr lvl="1"/>
            <a:r>
              <a:rPr lang="cs-CZ" dirty="0" smtClean="0"/>
              <a:t>jak </a:t>
            </a:r>
            <a:r>
              <a:rPr lang="cs-CZ" dirty="0"/>
              <a:t>jde do hloubky, </a:t>
            </a:r>
            <a:endParaRPr lang="cs-CZ" dirty="0" smtClean="0"/>
          </a:p>
          <a:p>
            <a:pPr lvl="1"/>
            <a:r>
              <a:rPr lang="cs-CZ" dirty="0" smtClean="0"/>
              <a:t>jaké </a:t>
            </a:r>
            <a:r>
              <a:rPr lang="cs-CZ" dirty="0"/>
              <a:t>používá metody </a:t>
            </a:r>
            <a:endParaRPr lang="cs-CZ" dirty="0" smtClean="0"/>
          </a:p>
          <a:p>
            <a:pPr lvl="1"/>
            <a:r>
              <a:rPr lang="cs-CZ" dirty="0" smtClean="0"/>
              <a:t>a </a:t>
            </a:r>
            <a:r>
              <a:rPr lang="cs-CZ" dirty="0"/>
              <a:t>k jakým závěrům </a:t>
            </a:r>
            <a:r>
              <a:rPr lang="cs-CZ" dirty="0" smtClean="0"/>
              <a:t>směřuje</a:t>
            </a:r>
          </a:p>
          <a:p>
            <a:r>
              <a:rPr lang="cs-CZ" dirty="0" smtClean="0"/>
              <a:t>Jde </a:t>
            </a:r>
            <a:r>
              <a:rPr lang="cs-CZ" dirty="0"/>
              <a:t>o první organickou část </a:t>
            </a:r>
            <a:r>
              <a:rPr lang="cs-CZ" dirty="0" smtClean="0"/>
              <a:t>díla</a:t>
            </a:r>
          </a:p>
          <a:p>
            <a:endParaRPr lang="cs-CZ" dirty="0"/>
          </a:p>
          <a:p>
            <a:pPr marL="114300" indent="0">
              <a:buNone/>
            </a:pPr>
            <a:r>
              <a:rPr lang="cs-CZ" b="1" dirty="0" smtClean="0"/>
              <a:t>Závěr </a:t>
            </a:r>
          </a:p>
          <a:p>
            <a:r>
              <a:rPr lang="cs-CZ" dirty="0" smtClean="0"/>
              <a:t>Většinou </a:t>
            </a:r>
            <a:r>
              <a:rPr lang="cs-CZ" dirty="0"/>
              <a:t>se dozvíte nejen o zjištěních, ke kterým autor dospěl, ale také o úskalích, kterým se </a:t>
            </a:r>
            <a:r>
              <a:rPr lang="cs-CZ" dirty="0" smtClean="0"/>
              <a:t>vyhnul</a:t>
            </a:r>
          </a:p>
          <a:p>
            <a:r>
              <a:rPr lang="cs-CZ" dirty="0" smtClean="0"/>
              <a:t>poukazuje </a:t>
            </a:r>
            <a:r>
              <a:rPr lang="cs-CZ" dirty="0"/>
              <a:t>na otázky, které zůstaly otevřeny a </a:t>
            </a:r>
            <a:r>
              <a:rPr lang="cs-CZ" dirty="0" smtClean="0"/>
              <a:t>proč</a:t>
            </a:r>
          </a:p>
          <a:p>
            <a:pPr marL="114300" indent="0">
              <a:buNone/>
            </a:pPr>
            <a:endParaRPr lang="cs-CZ" dirty="0"/>
          </a:p>
          <a:p>
            <a:pPr marL="114300" indent="0">
              <a:buNone/>
            </a:pPr>
            <a:r>
              <a:rPr lang="cs-CZ" b="1" dirty="0" smtClean="0"/>
              <a:t>Věcné </a:t>
            </a:r>
            <a:r>
              <a:rPr lang="cs-CZ" b="1" dirty="0"/>
              <a:t>a jmenné </a:t>
            </a:r>
            <a:r>
              <a:rPr lang="cs-CZ" b="1" dirty="0" smtClean="0"/>
              <a:t>rejstříky</a:t>
            </a:r>
          </a:p>
          <a:p>
            <a:r>
              <a:rPr lang="cs-CZ" dirty="0" smtClean="0"/>
              <a:t>Seznam </a:t>
            </a:r>
            <a:r>
              <a:rPr lang="cs-CZ" dirty="0"/>
              <a:t>důležitých termínů vztahujících se k tématu práce, pomocí kterého rychle zjistíte o čem dokument </a:t>
            </a:r>
            <a:r>
              <a:rPr lang="cs-CZ" dirty="0" smtClean="0"/>
              <a:t>pojednává</a:t>
            </a:r>
          </a:p>
          <a:p>
            <a:endParaRPr lang="cs-CZ" dirty="0"/>
          </a:p>
          <a:p>
            <a:pPr marL="114300" indent="0">
              <a:buNone/>
            </a:pPr>
            <a:r>
              <a:rPr lang="cs-CZ" b="1" dirty="0" smtClean="0"/>
              <a:t>Seznam </a:t>
            </a:r>
            <a:r>
              <a:rPr lang="cs-CZ" b="1" dirty="0"/>
              <a:t>použitých zdrojů/soupis bibliografických citací </a:t>
            </a:r>
            <a:endParaRPr lang="cs-CZ" b="1" dirty="0" smtClean="0"/>
          </a:p>
          <a:p>
            <a:r>
              <a:rPr lang="cs-CZ" dirty="0" smtClean="0"/>
              <a:t>Seznam </a:t>
            </a:r>
            <a:r>
              <a:rPr lang="cs-CZ" dirty="0"/>
              <a:t>zdrojů, z nichž autor </a:t>
            </a:r>
            <a:r>
              <a:rPr lang="cs-CZ" dirty="0" smtClean="0"/>
              <a:t>čerpal</a:t>
            </a:r>
          </a:p>
          <a:p>
            <a:r>
              <a:rPr lang="cs-CZ" dirty="0" smtClean="0"/>
              <a:t>Informace </a:t>
            </a:r>
            <a:r>
              <a:rPr lang="cs-CZ" dirty="0"/>
              <a:t>týkající se širšího kontextu pojednávaného </a:t>
            </a:r>
            <a:r>
              <a:rPr lang="cs-CZ" dirty="0" smtClean="0"/>
              <a:t>tématu</a:t>
            </a:r>
          </a:p>
          <a:p>
            <a:r>
              <a:rPr lang="cs-CZ" dirty="0" smtClean="0"/>
              <a:t>Můžete </a:t>
            </a:r>
            <a:r>
              <a:rPr lang="cs-CZ" dirty="0"/>
              <a:t>dokonce objevit vhodnější dokument o studovaném </a:t>
            </a:r>
            <a:r>
              <a:rPr lang="cs-CZ" dirty="0" smtClean="0"/>
              <a:t>tématu</a:t>
            </a:r>
          </a:p>
          <a:p>
            <a:endParaRPr lang="cs-CZ" dirty="0"/>
          </a:p>
          <a:p>
            <a:pPr marL="114300" indent="0">
              <a:buNone/>
            </a:pPr>
            <a:r>
              <a:rPr lang="cs-CZ" b="1" dirty="0"/>
              <a:t>Poznámky pod čarou </a:t>
            </a:r>
            <a:endParaRPr lang="cs-CZ" b="1" dirty="0" smtClean="0"/>
          </a:p>
          <a:p>
            <a:r>
              <a:rPr lang="cs-CZ" dirty="0" smtClean="0"/>
              <a:t>Obsahují </a:t>
            </a:r>
            <a:r>
              <a:rPr lang="cs-CZ" dirty="0"/>
              <a:t>odkazy na citované a použité </a:t>
            </a:r>
            <a:r>
              <a:rPr lang="cs-CZ" dirty="0" smtClean="0"/>
              <a:t>zdroje; mnohdy </a:t>
            </a:r>
            <a:r>
              <a:rPr lang="cs-CZ" dirty="0"/>
              <a:t>obsahují důležité vysvětlivky a doplňkové </a:t>
            </a:r>
            <a:r>
              <a:rPr lang="cs-CZ" dirty="0" smtClean="0"/>
              <a:t>informace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388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QUESTION - ptej 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Utřídění </a:t>
            </a:r>
            <a:r>
              <a:rPr lang="cs-CZ" dirty="0"/>
              <a:t>myšlenek o pojednávaných tématech v </a:t>
            </a:r>
            <a:r>
              <a:rPr lang="cs-CZ" dirty="0" smtClean="0"/>
              <a:t>dokumentu</a:t>
            </a:r>
          </a:p>
          <a:p>
            <a:r>
              <a:rPr lang="cs-CZ" b="1" dirty="0" smtClean="0"/>
              <a:t>Pomocí </a:t>
            </a:r>
            <a:r>
              <a:rPr lang="cs-CZ" b="1" dirty="0"/>
              <a:t>otázek</a:t>
            </a:r>
            <a:r>
              <a:rPr lang="cs-CZ" dirty="0"/>
              <a:t>, které si </a:t>
            </a:r>
            <a:r>
              <a:rPr lang="cs-CZ" dirty="0" smtClean="0"/>
              <a:t>pokládáte a na něž budete </a:t>
            </a:r>
            <a:r>
              <a:rPr lang="cs-CZ" dirty="0"/>
              <a:t>hledat v dokumentu </a:t>
            </a:r>
            <a:r>
              <a:rPr lang="cs-CZ" dirty="0" smtClean="0"/>
              <a:t>odpověď </a:t>
            </a:r>
          </a:p>
          <a:p>
            <a:r>
              <a:rPr lang="cs-CZ" dirty="0" smtClean="0"/>
              <a:t>Pozor: poznamenejte si každou </a:t>
            </a:r>
            <a:r>
              <a:rPr lang="cs-CZ" dirty="0"/>
              <a:t>otázku, která vás napadne již při listování knihou. </a:t>
            </a:r>
            <a:endParaRPr lang="cs-CZ" dirty="0" smtClean="0"/>
          </a:p>
          <a:p>
            <a:r>
              <a:rPr lang="cs-CZ" b="1" dirty="0" smtClean="0"/>
              <a:t>Četba dostává účel</a:t>
            </a:r>
            <a:r>
              <a:rPr lang="cs-CZ" dirty="0" smtClean="0"/>
              <a:t>, vy motivaci k ní </a:t>
            </a:r>
          </a:p>
          <a:p>
            <a:r>
              <a:rPr lang="cs-CZ" dirty="0" smtClean="0"/>
              <a:t>Tvorba otázek = přemýšlení v souvislostech o problémech</a:t>
            </a:r>
            <a:r>
              <a:rPr lang="cs-CZ" dirty="0"/>
              <a:t>, na které jste již </a:t>
            </a:r>
            <a:r>
              <a:rPr lang="cs-CZ" dirty="0" smtClean="0"/>
              <a:t>narazili; spojování tématu s </a:t>
            </a:r>
            <a:r>
              <a:rPr lang="cs-CZ" dirty="0"/>
              <a:t>látkou probíranou na přednáškách a s tím, co již </a:t>
            </a:r>
            <a:r>
              <a:rPr lang="cs-CZ" dirty="0" smtClean="0"/>
              <a:t>znáte</a:t>
            </a:r>
          </a:p>
          <a:p>
            <a:r>
              <a:rPr lang="cs-CZ" dirty="0" smtClean="0"/>
              <a:t>Ptejte </a:t>
            </a:r>
            <a:r>
              <a:rPr lang="cs-CZ" dirty="0"/>
              <a:t>se sami sebe na to, co už o daném tématu </a:t>
            </a:r>
            <a:r>
              <a:rPr lang="cs-CZ" dirty="0" smtClean="0"/>
              <a:t>víte </a:t>
            </a:r>
          </a:p>
          <a:p>
            <a:r>
              <a:rPr lang="cs-CZ" dirty="0" smtClean="0"/>
              <a:t>Tip: Pro začátek zkuste jinak formulovat titul nebo název </a:t>
            </a:r>
            <a:r>
              <a:rPr lang="cs-CZ" dirty="0"/>
              <a:t>kapitol do </a:t>
            </a:r>
            <a:r>
              <a:rPr lang="cs-CZ" dirty="0" smtClean="0"/>
              <a:t>otázek</a:t>
            </a:r>
          </a:p>
          <a:p>
            <a:r>
              <a:rPr lang="cs-CZ" dirty="0" smtClean="0"/>
              <a:t>Tipy pro interakci s novým tématem: Využijte </a:t>
            </a:r>
            <a:r>
              <a:rPr lang="cs-CZ" dirty="0"/>
              <a:t>a inspirujte se otázkami, které naleznete </a:t>
            </a:r>
            <a:r>
              <a:rPr lang="cs-CZ" dirty="0" smtClean="0"/>
              <a:t>např. na  </a:t>
            </a:r>
            <a:r>
              <a:rPr lang="cs-CZ" dirty="0"/>
              <a:t>záložce, zadní straně přebalu knihy, v úvodu si je klade </a:t>
            </a:r>
            <a:r>
              <a:rPr lang="cs-CZ" dirty="0" smtClean="0"/>
              <a:t>autor (ale reflexe vlastní četby a znalostí)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737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READ </a:t>
            </a:r>
            <a:r>
              <a:rPr lang="cs-CZ" sz="4000" dirty="0" smtClean="0"/>
              <a:t>- čti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Naformulované a poznamenané otázky nikam </a:t>
            </a:r>
            <a:r>
              <a:rPr lang="cs-CZ" dirty="0" smtClean="0"/>
              <a:t>nevyhazujte</a:t>
            </a:r>
          </a:p>
          <a:p>
            <a:r>
              <a:rPr lang="cs-CZ" dirty="0" smtClean="0"/>
              <a:t>Otázky: nasměrují vás na </a:t>
            </a:r>
            <a:r>
              <a:rPr lang="cs-CZ" dirty="0"/>
              <a:t>úseky v dokumentu, kterým máte věnovat </a:t>
            </a:r>
            <a:r>
              <a:rPr lang="cs-CZ" dirty="0" smtClean="0"/>
              <a:t>pozornost</a:t>
            </a:r>
          </a:p>
          <a:p>
            <a:endParaRPr lang="cs-CZ" dirty="0" smtClean="0"/>
          </a:p>
          <a:p>
            <a:r>
              <a:rPr lang="cs-CZ" b="1" dirty="0" smtClean="0"/>
              <a:t>Jak hledat odpovědi na otázky? </a:t>
            </a:r>
          </a:p>
          <a:p>
            <a:pPr lvl="1"/>
            <a:r>
              <a:rPr lang="cs-CZ" dirty="0" smtClean="0"/>
              <a:t>Během </a:t>
            </a:r>
            <a:r>
              <a:rPr lang="cs-CZ" dirty="0"/>
              <a:t>čtení si dělejte </a:t>
            </a:r>
            <a:r>
              <a:rPr lang="cs-CZ" dirty="0" smtClean="0"/>
              <a:t>poznámky</a:t>
            </a:r>
          </a:p>
          <a:p>
            <a:pPr lvl="1"/>
            <a:r>
              <a:rPr lang="cs-CZ" dirty="0" smtClean="0"/>
              <a:t>Čtěte </a:t>
            </a:r>
            <a:r>
              <a:rPr lang="cs-CZ" dirty="0"/>
              <a:t>text po odstavcích a snažte se zachytit hlavní </a:t>
            </a:r>
            <a:r>
              <a:rPr lang="cs-CZ" dirty="0" smtClean="0"/>
              <a:t>myšlenku/problém</a:t>
            </a:r>
          </a:p>
          <a:p>
            <a:pPr lvl="1"/>
            <a:r>
              <a:rPr lang="cs-CZ" dirty="0" smtClean="0"/>
              <a:t>Slova</a:t>
            </a:r>
            <a:r>
              <a:rPr lang="cs-CZ" dirty="0"/>
              <a:t>, která </a:t>
            </a:r>
            <a:r>
              <a:rPr lang="cs-CZ" dirty="0" smtClean="0"/>
              <a:t>vystihují hlavní myšlenku, </a:t>
            </a:r>
            <a:r>
              <a:rPr lang="cs-CZ" dirty="0"/>
              <a:t>si po přečtení odstavce </a:t>
            </a:r>
            <a:r>
              <a:rPr lang="cs-CZ" dirty="0" smtClean="0"/>
              <a:t>podtrhněte / sami formulujte problém </a:t>
            </a:r>
            <a:r>
              <a:rPr lang="cs-CZ" dirty="0"/>
              <a:t>klíčovými slovy a </a:t>
            </a:r>
            <a:r>
              <a:rPr lang="cs-CZ" dirty="0" smtClean="0"/>
              <a:t>zapište  </a:t>
            </a:r>
            <a:r>
              <a:rPr lang="cs-CZ" dirty="0"/>
              <a:t>je vedle odstavce/příslušné části </a:t>
            </a:r>
            <a:r>
              <a:rPr lang="cs-CZ" dirty="0" smtClean="0"/>
              <a:t>textu (oceníte později při důkladném čtení)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409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READ - čti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b="1" dirty="0" smtClean="0"/>
              <a:t>Obrázky, tabulky a grafy v textu </a:t>
            </a:r>
          </a:p>
          <a:p>
            <a:r>
              <a:rPr lang="cs-CZ" dirty="0" smtClean="0"/>
              <a:t>Věnujte jim náležitou pozornost</a:t>
            </a:r>
          </a:p>
          <a:p>
            <a:endParaRPr lang="cs-CZ" dirty="0"/>
          </a:p>
          <a:p>
            <a:r>
              <a:rPr lang="cs-CZ" dirty="0" smtClean="0"/>
              <a:t>Obrázky = ozřejmují </a:t>
            </a:r>
            <a:r>
              <a:rPr lang="cs-CZ" dirty="0"/>
              <a:t>složité </a:t>
            </a:r>
            <a:r>
              <a:rPr lang="cs-CZ" dirty="0" smtClean="0"/>
              <a:t>souvislosti</a:t>
            </a:r>
          </a:p>
          <a:p>
            <a:r>
              <a:rPr lang="cs-CZ" dirty="0" smtClean="0"/>
              <a:t>Tabulky </a:t>
            </a:r>
            <a:r>
              <a:rPr lang="cs-CZ" dirty="0"/>
              <a:t>a grafy </a:t>
            </a:r>
            <a:r>
              <a:rPr lang="cs-CZ" dirty="0" smtClean="0"/>
              <a:t>= umožňují </a:t>
            </a:r>
            <a:r>
              <a:rPr lang="cs-CZ" dirty="0"/>
              <a:t>rychlý přístup ke kondenzovaným </a:t>
            </a:r>
            <a:r>
              <a:rPr lang="cs-CZ" dirty="0" smtClean="0"/>
              <a:t>informacím</a:t>
            </a:r>
          </a:p>
          <a:p>
            <a:r>
              <a:rPr lang="cs-CZ" dirty="0" smtClean="0"/>
              <a:t>Důležité jsou části: názvy tabulky </a:t>
            </a:r>
            <a:r>
              <a:rPr lang="cs-CZ" dirty="0"/>
              <a:t>či grafu a legendu řádků a sloupců </a:t>
            </a:r>
            <a:r>
              <a:rPr lang="cs-CZ" dirty="0" smtClean="0"/>
              <a:t>(řádky = prezentují </a:t>
            </a:r>
            <a:r>
              <a:rPr lang="cs-CZ" dirty="0"/>
              <a:t>kategorie a jevy, mezi kterými hledáme shody a rozdíly; </a:t>
            </a:r>
            <a:r>
              <a:rPr lang="cs-CZ" dirty="0" smtClean="0"/>
              <a:t>sloupce = charakteristiky; vzájemné vztahy vyjadřují trendy, tendence 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813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RECITE </a:t>
            </a:r>
            <a:r>
              <a:rPr lang="cs-CZ" sz="4000" dirty="0" smtClean="0"/>
              <a:t>- rekapituluj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Cílem ověřit přínos přečteného textu</a:t>
            </a:r>
          </a:p>
          <a:p>
            <a:r>
              <a:rPr lang="cs-CZ" dirty="0" smtClean="0"/>
              <a:t>Rekapitulace po různě dlouhých úsecích</a:t>
            </a:r>
          </a:p>
          <a:p>
            <a:r>
              <a:rPr lang="cs-CZ" dirty="0" smtClean="0"/>
              <a:t>Využijte </a:t>
            </a:r>
            <a:r>
              <a:rPr lang="cs-CZ" b="1" dirty="0"/>
              <a:t>otázky z druhé </a:t>
            </a:r>
            <a:r>
              <a:rPr lang="cs-CZ" b="1" dirty="0" smtClean="0"/>
              <a:t>fáze</a:t>
            </a:r>
          </a:p>
          <a:p>
            <a:pPr lvl="1"/>
            <a:r>
              <a:rPr lang="cs-CZ" dirty="0" smtClean="0"/>
              <a:t>utřiďte </a:t>
            </a:r>
            <a:r>
              <a:rPr lang="cs-CZ" dirty="0"/>
              <a:t>si na ně </a:t>
            </a:r>
            <a:r>
              <a:rPr lang="cs-CZ" dirty="0" smtClean="0"/>
              <a:t>odpovědi</a:t>
            </a:r>
          </a:p>
          <a:p>
            <a:pPr lvl="1"/>
            <a:r>
              <a:rPr lang="cs-CZ" dirty="0" smtClean="0"/>
              <a:t>zpaměti odpovězte = zjistíte</a:t>
            </a:r>
            <a:r>
              <a:rPr lang="cs-CZ" dirty="0"/>
              <a:t>, nakolik jste si informace z textu </a:t>
            </a:r>
            <a:r>
              <a:rPr lang="cs-CZ" dirty="0" smtClean="0"/>
              <a:t>osvojili</a:t>
            </a:r>
          </a:p>
          <a:p>
            <a:r>
              <a:rPr lang="cs-CZ" dirty="0" smtClean="0"/>
              <a:t>K </a:t>
            </a:r>
            <a:r>
              <a:rPr lang="cs-CZ" dirty="0"/>
              <a:t>jednotlivým otázkám odpovědi formou klíčových </a:t>
            </a:r>
            <a:r>
              <a:rPr lang="cs-CZ" dirty="0" smtClean="0"/>
              <a:t>slov  </a:t>
            </a:r>
            <a:r>
              <a:rPr lang="cs-CZ" dirty="0"/>
              <a:t>vyjadřujících podstatu obsahu </a:t>
            </a:r>
            <a:r>
              <a:rPr lang="cs-CZ" dirty="0" smtClean="0"/>
              <a:t>odpovědi</a:t>
            </a:r>
          </a:p>
          <a:p>
            <a:r>
              <a:rPr lang="cs-CZ" b="1" dirty="0" smtClean="0"/>
              <a:t>Zaznamenejte</a:t>
            </a:r>
            <a:r>
              <a:rPr lang="cs-CZ" dirty="0" smtClean="0"/>
              <a:t> písemně stěžejní </a:t>
            </a:r>
            <a:r>
              <a:rPr lang="cs-CZ" dirty="0"/>
              <a:t>fakta a </a:t>
            </a:r>
            <a:r>
              <a:rPr lang="cs-CZ" dirty="0" smtClean="0"/>
              <a:t>konfrontujte je </a:t>
            </a:r>
            <a:r>
              <a:rPr lang="cs-CZ" dirty="0"/>
              <a:t>s doplňujícími informacemi</a:t>
            </a:r>
          </a:p>
        </p:txBody>
      </p:sp>
    </p:spTree>
    <p:extLst>
      <p:ext uri="{BB962C8B-B14F-4D97-AF65-F5344CB8AC3E}">
        <p14:creationId xmlns:p14="http://schemas.microsoft.com/office/powerpoint/2010/main" val="394504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REVIEW - zpětně kontroluj</a:t>
            </a:r>
            <a:r>
              <a:rPr lang="cs-CZ" dirty="0"/>
              <a:t>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Zaměřit se na celý text</a:t>
            </a:r>
          </a:p>
          <a:p>
            <a:r>
              <a:rPr lang="cs-CZ" dirty="0" smtClean="0"/>
              <a:t>Pospojovat si </a:t>
            </a:r>
            <a:r>
              <a:rPr lang="cs-CZ" dirty="0"/>
              <a:t>jednotlivé získané poznatky </a:t>
            </a:r>
            <a:r>
              <a:rPr lang="cs-CZ" dirty="0" smtClean="0"/>
              <a:t>z </a:t>
            </a:r>
            <a:r>
              <a:rPr lang="cs-CZ" dirty="0"/>
              <a:t>textu do jednolitého </a:t>
            </a:r>
            <a:r>
              <a:rPr lang="cs-CZ" dirty="0" smtClean="0"/>
              <a:t>celku (dovednost důležitá pro vlastní psaní rozsáhlejších textů)</a:t>
            </a:r>
          </a:p>
          <a:p>
            <a:r>
              <a:rPr lang="cs-CZ" dirty="0" smtClean="0"/>
              <a:t>Využít vlastního poznámkového </a:t>
            </a:r>
            <a:r>
              <a:rPr lang="cs-CZ" dirty="0"/>
              <a:t>aparátu z předchozích fází (otázky, klíčová slova, podtržené slova, poznámky v </a:t>
            </a:r>
            <a:r>
              <a:rPr lang="cs-CZ" dirty="0" smtClean="0"/>
              <a:t>textu)</a:t>
            </a:r>
          </a:p>
        </p:txBody>
      </p:sp>
    </p:spTree>
    <p:extLst>
      <p:ext uri="{BB962C8B-B14F-4D97-AF65-F5344CB8AC3E}">
        <p14:creationId xmlns:p14="http://schemas.microsoft.com/office/powerpoint/2010/main" val="12986605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700808"/>
            <a:ext cx="6962775" cy="4848225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Rozečti se </a:t>
            </a:r>
            <a:r>
              <a:rPr lang="cs-CZ" sz="4000" dirty="0">
                <a:sym typeface="Wingdings" panose="05000000000000000000" pitchFamily="2" charset="2"/>
              </a:rPr>
              <a:t> </a:t>
            </a:r>
            <a:r>
              <a:rPr lang="cs-CZ" sz="2800" dirty="0">
                <a:sym typeface="Wingdings" panose="05000000000000000000" pitchFamily="2" charset="2"/>
              </a:rPr>
              <a:t>https://www.rozectise.cz/cze/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80815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620000" cy="1143000"/>
          </a:xfrm>
        </p:spPr>
        <p:txBody>
          <a:bodyPr/>
          <a:lstStyle/>
          <a:p>
            <a:r>
              <a:rPr lang="cs-CZ" sz="3200" dirty="0" smtClean="0"/>
              <a:t>Kritické čtení odborného článku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cs-CZ" b="1" dirty="0" smtClean="0"/>
              <a:t>Dvojí přístup:</a:t>
            </a:r>
          </a:p>
          <a:p>
            <a:r>
              <a:rPr lang="cs-CZ" dirty="0" smtClean="0"/>
              <a:t>1. </a:t>
            </a:r>
            <a:r>
              <a:rPr lang="cs-CZ" b="1" dirty="0" smtClean="0"/>
              <a:t>Číst rychleji = rychločtení / zjistit hlavní myšlenky a objevy </a:t>
            </a:r>
          </a:p>
          <a:p>
            <a:pPr lvl="1"/>
            <a:r>
              <a:rPr lang="cs-CZ" dirty="0" smtClean="0"/>
              <a:t>ABSTRAKT – získám přehled  a jasno v posloupnosti informací</a:t>
            </a:r>
          </a:p>
          <a:p>
            <a:pPr lvl="1"/>
            <a:r>
              <a:rPr lang="cs-CZ" dirty="0" smtClean="0"/>
              <a:t>RESUMÉ a ZÁVĚR (případně </a:t>
            </a:r>
            <a:r>
              <a:rPr lang="cs-CZ" dirty="0" err="1" smtClean="0"/>
              <a:t>mezinadpisy</a:t>
            </a:r>
            <a:r>
              <a:rPr lang="cs-CZ" dirty="0" smtClean="0"/>
              <a:t>, náměty k diskusi)</a:t>
            </a:r>
          </a:p>
          <a:p>
            <a:pPr marL="114300" indent="0">
              <a:buNone/>
            </a:pPr>
            <a:r>
              <a:rPr lang="cs-CZ" dirty="0" smtClean="0"/>
              <a:t>Průběžné otázky:</a:t>
            </a:r>
          </a:p>
          <a:p>
            <a:pPr marL="114300" indent="0">
              <a:buNone/>
            </a:pPr>
            <a:r>
              <a:rPr lang="cs-CZ" dirty="0"/>
              <a:t>	</a:t>
            </a:r>
            <a:r>
              <a:rPr lang="cs-CZ" dirty="0" smtClean="0"/>
              <a:t>Je pro mě daná informace relevantní?</a:t>
            </a:r>
          </a:p>
          <a:p>
            <a:pPr marL="114300" indent="0">
              <a:buNone/>
            </a:pPr>
            <a:r>
              <a:rPr lang="cs-CZ" dirty="0" smtClean="0"/>
              <a:t>	Proč tento článek čtu?</a:t>
            </a:r>
          </a:p>
          <a:p>
            <a:pPr marL="114300" indent="0">
              <a:buNone/>
            </a:pPr>
            <a:r>
              <a:rPr lang="cs-CZ" dirty="0"/>
              <a:t>	</a:t>
            </a:r>
            <a:r>
              <a:rPr lang="cs-CZ" dirty="0" smtClean="0"/>
              <a:t>Co v článku hledám?</a:t>
            </a:r>
          </a:p>
          <a:p>
            <a:pPr marL="114300" indent="0">
              <a:buNone/>
            </a:pPr>
            <a:r>
              <a:rPr lang="cs-CZ" dirty="0" smtClean="0"/>
              <a:t>	Má smysl text číst?</a:t>
            </a:r>
          </a:p>
          <a:p>
            <a:pPr marL="114300" indent="0">
              <a:buNone/>
            </a:pPr>
            <a:endParaRPr lang="cs-CZ" dirty="0"/>
          </a:p>
          <a:p>
            <a:r>
              <a:rPr lang="cs-CZ" dirty="0" smtClean="0"/>
              <a:t> </a:t>
            </a:r>
            <a:r>
              <a:rPr lang="cs-CZ" b="1" dirty="0" smtClean="0"/>
              <a:t>2. Číst pečlivě – detaily</a:t>
            </a:r>
          </a:p>
          <a:p>
            <a:pPr lvl="1"/>
            <a:r>
              <a:rPr lang="cs-CZ" dirty="0" smtClean="0"/>
              <a:t>OTÁZKY + hledání odpovědí</a:t>
            </a:r>
          </a:p>
          <a:p>
            <a:pPr lvl="1"/>
            <a:r>
              <a:rPr lang="cs-CZ" dirty="0" smtClean="0"/>
              <a:t>KRITICKÝ přístup k četbě – analýza, hodnocení „objevného“ 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Důležité – rychle si osvojit </a:t>
            </a:r>
            <a:r>
              <a:rPr lang="cs-CZ" b="1" dirty="0" smtClean="0"/>
              <a:t>ODBORNOU TERMINOLOGII</a:t>
            </a:r>
            <a:endParaRPr lang="cs-CZ" b="1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420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Kritické čtení – v kostce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Předpokladem je základní znalost tématu a porozumění tématu </a:t>
            </a:r>
          </a:p>
          <a:p>
            <a:r>
              <a:rPr lang="cs-CZ" b="1" dirty="0" smtClean="0"/>
              <a:t>Cíl</a:t>
            </a:r>
            <a:r>
              <a:rPr lang="cs-CZ" dirty="0" smtClean="0"/>
              <a:t>: porozumět tomu, jak jsou argumenty v textu formulovány</a:t>
            </a:r>
          </a:p>
          <a:p>
            <a:endParaRPr lang="cs-CZ" dirty="0"/>
          </a:p>
          <a:p>
            <a:r>
              <a:rPr lang="cs-CZ" dirty="0" smtClean="0"/>
              <a:t>Co znamená kriticky číst?</a:t>
            </a:r>
          </a:p>
          <a:p>
            <a:pPr lvl="1"/>
            <a:r>
              <a:rPr lang="cs-CZ" dirty="0" smtClean="0"/>
              <a:t>Porozumět obsahu různých textů</a:t>
            </a:r>
          </a:p>
          <a:p>
            <a:pPr lvl="1"/>
            <a:r>
              <a:rPr lang="cs-CZ" dirty="0" smtClean="0"/>
              <a:t>Reflektovat to, co chtěl autor sdělit svým textem</a:t>
            </a:r>
          </a:p>
          <a:p>
            <a:pPr lvl="1"/>
            <a:r>
              <a:rPr lang="cs-CZ" dirty="0" smtClean="0"/>
              <a:t>Zhodnotit, co jste o tématu četli v různých textech</a:t>
            </a:r>
          </a:p>
          <a:p>
            <a:pPr lvl="1"/>
            <a:r>
              <a:rPr lang="cs-CZ" dirty="0" smtClean="0"/>
              <a:t>Rozvíjet své vlastní myšlenky a názory</a:t>
            </a:r>
          </a:p>
          <a:p>
            <a:pPr lvl="1"/>
            <a:r>
              <a:rPr lang="cs-CZ" dirty="0" smtClean="0"/>
              <a:t>Chápat čtení jako rozvoj vlastního myšlení</a:t>
            </a:r>
          </a:p>
          <a:p>
            <a:pPr lvl="1"/>
            <a:endParaRPr lang="cs-CZ" dirty="0"/>
          </a:p>
          <a:p>
            <a:r>
              <a:rPr lang="cs-CZ" dirty="0" smtClean="0"/>
              <a:t>Když čtu kriticky, </a:t>
            </a:r>
            <a:r>
              <a:rPr lang="cs-CZ" b="1" dirty="0" smtClean="0"/>
              <a:t>nehledám</a:t>
            </a:r>
            <a:r>
              <a:rPr lang="cs-CZ" dirty="0" smtClean="0"/>
              <a:t> primárně </a:t>
            </a:r>
            <a:r>
              <a:rPr lang="cs-CZ" b="1" dirty="0" smtClean="0"/>
              <a:t>informace</a:t>
            </a:r>
            <a:r>
              <a:rPr lang="cs-CZ" dirty="0" smtClean="0"/>
              <a:t>,  ale h</a:t>
            </a:r>
            <a:r>
              <a:rPr lang="cs-CZ" b="1" dirty="0" smtClean="0"/>
              <a:t>ledám způsoby myšlení </a:t>
            </a:r>
            <a:r>
              <a:rPr lang="cs-CZ" b="1" dirty="0" smtClean="0">
                <a:sym typeface="Wingdings" panose="05000000000000000000" pitchFamily="2" charset="2"/>
              </a:rPr>
              <a:t></a:t>
            </a:r>
          </a:p>
          <a:p>
            <a:endParaRPr lang="cs-CZ" b="1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758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Čtenářská gramotnost a VŠ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cs-CZ" b="1" dirty="0" smtClean="0"/>
              <a:t>Oborný </a:t>
            </a:r>
            <a:r>
              <a:rPr lang="cs-CZ" b="1" dirty="0"/>
              <a:t>text </a:t>
            </a:r>
            <a:r>
              <a:rPr lang="cs-CZ" dirty="0"/>
              <a:t>–</a:t>
            </a:r>
            <a:r>
              <a:rPr lang="cs-CZ" dirty="0" smtClean="0"/>
              <a:t> </a:t>
            </a:r>
            <a:r>
              <a:rPr lang="cs-CZ" dirty="0"/>
              <a:t>celistvý, uzavřený, spojitý útvar znakové povahy, který je výsledkem záměrné komunikační aktivity člověka a jehož cílem je informovat a komunikovat myšlenky a teorie různých vědních oborů </a:t>
            </a:r>
            <a:endParaRPr lang="cs-CZ" dirty="0" smtClean="0"/>
          </a:p>
          <a:p>
            <a:endParaRPr lang="cs-CZ" dirty="0" smtClean="0"/>
          </a:p>
          <a:p>
            <a:pPr marL="114300" indent="0">
              <a:buNone/>
            </a:pPr>
            <a:r>
              <a:rPr lang="cs-CZ" b="1" dirty="0" smtClean="0"/>
              <a:t>Argumentace </a:t>
            </a:r>
            <a:r>
              <a:rPr lang="cs-CZ" dirty="0" smtClean="0"/>
              <a:t>– znak odborného textu</a:t>
            </a:r>
          </a:p>
          <a:p>
            <a:r>
              <a:rPr lang="cs-CZ" dirty="0" smtClean="0"/>
              <a:t>Jasně poukážeme, jakým způsobem uvažujeme, jakou podporu naše uvažování má (ve výzkumech, ve zdrojích a argumentech autorit, v našem vlastním přístupu</a:t>
            </a:r>
          </a:p>
          <a:p>
            <a:r>
              <a:rPr lang="cs-CZ" dirty="0" smtClean="0"/>
              <a:t>Stavíme ji jednak na záznamech svých vlastních postojů a pohledů na problematiku, tak na záznamech rozporujících náš postoj)</a:t>
            </a:r>
          </a:p>
          <a:p>
            <a:r>
              <a:rPr lang="cs-CZ" dirty="0" smtClean="0"/>
              <a:t>Volbu preference myšlenky, zdroje a pohledu  musíme zdůvodnit</a:t>
            </a:r>
          </a:p>
          <a:p>
            <a:r>
              <a:rPr lang="cs-CZ" dirty="0" smtClean="0"/>
              <a:t>Naše osobní postoje by neměly ovlivňovat selekci (zamlčení) zdrojů 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04962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Čtete hloubkově – interaktivně?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Kontrolní otázky: </a:t>
            </a:r>
          </a:p>
          <a:p>
            <a:r>
              <a:rPr lang="cs-CZ" dirty="0" smtClean="0"/>
              <a:t>Víte přesně, co v textu hledáte?</a:t>
            </a:r>
          </a:p>
          <a:p>
            <a:r>
              <a:rPr lang="cs-CZ" dirty="0" smtClean="0"/>
              <a:t>Dokážete </a:t>
            </a:r>
            <a:r>
              <a:rPr lang="cs-CZ" b="1" dirty="0" smtClean="0"/>
              <a:t>odlišovat</a:t>
            </a:r>
            <a:r>
              <a:rPr lang="cs-CZ" dirty="0" smtClean="0"/>
              <a:t> </a:t>
            </a:r>
            <a:r>
              <a:rPr lang="cs-CZ" b="1" dirty="0" smtClean="0"/>
              <a:t>důležité a relevantní informace</a:t>
            </a:r>
            <a:r>
              <a:rPr lang="cs-CZ" dirty="0" smtClean="0"/>
              <a:t> pro daný účel?</a:t>
            </a:r>
          </a:p>
          <a:p>
            <a:r>
              <a:rPr lang="cs-CZ" dirty="0" smtClean="0"/>
              <a:t>Dokážete v textu identifikovat </a:t>
            </a:r>
            <a:r>
              <a:rPr lang="cs-CZ" b="1" dirty="0" smtClean="0"/>
              <a:t>klíčová slova a informace</a:t>
            </a:r>
            <a:r>
              <a:rPr lang="cs-CZ" dirty="0" smtClean="0"/>
              <a:t>?</a:t>
            </a:r>
          </a:p>
          <a:p>
            <a:r>
              <a:rPr lang="cs-CZ" dirty="0" smtClean="0"/>
              <a:t>Používáte stále stejný </a:t>
            </a:r>
            <a:r>
              <a:rPr lang="cs-CZ" b="1" dirty="0" smtClean="0"/>
              <a:t>způsob čtení</a:t>
            </a:r>
            <a:r>
              <a:rPr lang="cs-CZ" dirty="0" smtClean="0"/>
              <a:t>, i když čtete různé typy textů?</a:t>
            </a:r>
          </a:p>
          <a:p>
            <a:r>
              <a:rPr lang="cs-CZ" dirty="0" smtClean="0"/>
              <a:t>Kontrolujete při čtení pravidelně to, jestli čtenému textu rozumíte?</a:t>
            </a:r>
          </a:p>
          <a:p>
            <a:r>
              <a:rPr lang="cs-CZ" dirty="0" smtClean="0"/>
              <a:t>Víte, jak se snažit textu </a:t>
            </a:r>
            <a:r>
              <a:rPr lang="cs-CZ" b="1" dirty="0" smtClean="0"/>
              <a:t>lépe porozumět</a:t>
            </a:r>
            <a:r>
              <a:rPr lang="cs-CZ" dirty="0" smtClean="0"/>
              <a:t>?</a:t>
            </a:r>
          </a:p>
          <a:p>
            <a:r>
              <a:rPr lang="cs-CZ" dirty="0" smtClean="0"/>
              <a:t>Víte, jak předvídat, co bude v textu následovat?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1531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Do jaké míry jste kritickým čtenářem odborného textu?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Kontrolní otázky:</a:t>
            </a:r>
          </a:p>
          <a:p>
            <a:r>
              <a:rPr lang="cs-CZ" dirty="0" smtClean="0"/>
              <a:t>Pokládáte si při čtení </a:t>
            </a:r>
            <a:r>
              <a:rPr lang="cs-CZ" b="1" dirty="0" smtClean="0"/>
              <a:t>otázky</a:t>
            </a:r>
            <a:r>
              <a:rPr lang="cs-CZ" dirty="0" smtClean="0"/>
              <a:t>  týkající se toho, co autor textem zamýšlel sdělit?</a:t>
            </a:r>
          </a:p>
          <a:p>
            <a:r>
              <a:rPr lang="cs-CZ" dirty="0" smtClean="0"/>
              <a:t>Považujete to, co napsal autor, za nedotknutelné?</a:t>
            </a:r>
          </a:p>
          <a:p>
            <a:r>
              <a:rPr lang="cs-CZ" dirty="0" smtClean="0"/>
              <a:t>Za </a:t>
            </a:r>
            <a:r>
              <a:rPr lang="cs-CZ" b="1" dirty="0" smtClean="0"/>
              <a:t>jak důvěryhodný </a:t>
            </a:r>
            <a:r>
              <a:rPr lang="cs-CZ" dirty="0" smtClean="0"/>
              <a:t>lze text pokládat?</a:t>
            </a:r>
          </a:p>
          <a:p>
            <a:r>
              <a:rPr lang="cs-CZ" dirty="0" smtClean="0"/>
              <a:t>Zamýšlíte se nad tím, jestli je </a:t>
            </a:r>
            <a:r>
              <a:rPr lang="cs-CZ" b="1" dirty="0" smtClean="0"/>
              <a:t>pravdivé</a:t>
            </a:r>
            <a:r>
              <a:rPr lang="cs-CZ" dirty="0" smtClean="0"/>
              <a:t> to, co autor píše?</a:t>
            </a:r>
          </a:p>
          <a:p>
            <a:r>
              <a:rPr lang="cs-CZ" dirty="0" smtClean="0"/>
              <a:t>Jste schopen/schopna rozlišit různé </a:t>
            </a:r>
            <a:r>
              <a:rPr lang="cs-CZ" b="1" dirty="0" smtClean="0"/>
              <a:t>způsoby autorovy argumentace?</a:t>
            </a:r>
          </a:p>
          <a:p>
            <a:r>
              <a:rPr lang="cs-CZ" dirty="0" smtClean="0"/>
              <a:t>Identifikujete v textu </a:t>
            </a:r>
            <a:r>
              <a:rPr lang="cs-CZ" b="1" dirty="0" smtClean="0"/>
              <a:t>klíčové informace </a:t>
            </a:r>
            <a:r>
              <a:rPr lang="cs-CZ" dirty="0" smtClean="0"/>
              <a:t>a vnímáte je v kontextu toho, co o daném tématu napsali jiní autoři?</a:t>
            </a:r>
          </a:p>
          <a:p>
            <a:r>
              <a:rPr lang="cs-CZ" dirty="0" smtClean="0"/>
              <a:t>Jste schopen /schopna vyhodnotit, jak lze dané informace lépe </a:t>
            </a:r>
            <a:r>
              <a:rPr lang="cs-CZ" b="1" dirty="0" smtClean="0"/>
              <a:t>vysvětlit či doložit příklady</a:t>
            </a:r>
            <a:r>
              <a:rPr lang="cs-CZ" dirty="0" smtClean="0"/>
              <a:t>?</a:t>
            </a:r>
          </a:p>
          <a:p>
            <a:r>
              <a:rPr lang="cs-CZ" dirty="0" smtClean="0"/>
              <a:t>Dokážete určit tvrzení, která autor formuloval nesrozumitelně?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200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Číst mezi řádky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Porozumět tomu, co autor zamýšlel textem  sdělit</a:t>
            </a:r>
          </a:p>
          <a:p>
            <a:r>
              <a:rPr lang="cs-CZ" dirty="0" smtClean="0"/>
              <a:t>Předvídat vývoj textu </a:t>
            </a:r>
          </a:p>
          <a:p>
            <a:endParaRPr lang="cs-CZ" dirty="0"/>
          </a:p>
          <a:p>
            <a:r>
              <a:rPr lang="cs-CZ" b="1" dirty="0" smtClean="0"/>
              <a:t>„V sedmdesátých letech se studenti na univerzitách bouřili.“ 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19140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Práce s chybou v odborném textu – zadání úkolu</a:t>
            </a:r>
            <a:endParaRPr lang="cs-CZ" sz="32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00" y="2114550"/>
            <a:ext cx="7892400" cy="390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6074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IS (např. Šanderová)</a:t>
            </a: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criticalreading.com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criticalreadingthinkingtoc.htm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criticalreading.com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learn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read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write.htm</a:t>
            </a:r>
            <a:endParaRPr lang="cs-CZ" dirty="0" smtClean="0">
              <a:hlinkClick r:id="rId3"/>
            </a:endParaRPr>
          </a:p>
          <a:p>
            <a:r>
              <a:rPr lang="cs-CZ" dirty="0" smtClean="0">
                <a:hlinkClick r:id="rId3"/>
              </a:rPr>
              <a:t>http://writing-speech.dartmouth.edu/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smtClean="0"/>
              <a:t>Webová verze KPI 11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http://kpi.knihovna.cz/efektivni-cteni/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1691680" y="188640"/>
            <a:ext cx="4999632" cy="659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5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Čtenářská gramotnost a VŠ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Čtení odborných textů</a:t>
            </a:r>
          </a:p>
          <a:p>
            <a:r>
              <a:rPr lang="cs-CZ" dirty="0"/>
              <a:t>Umím to?</a:t>
            </a:r>
          </a:p>
          <a:p>
            <a:endParaRPr lang="cs-CZ" dirty="0"/>
          </a:p>
          <a:p>
            <a:r>
              <a:rPr lang="cs-CZ" b="1" dirty="0"/>
              <a:t>Čtení pro zapamatování</a:t>
            </a:r>
            <a:r>
              <a:rPr lang="cs-CZ" dirty="0"/>
              <a:t> </a:t>
            </a:r>
          </a:p>
          <a:p>
            <a:pPr lvl="1"/>
            <a:r>
              <a:rPr lang="cs-CZ" dirty="0"/>
              <a:t>soustředit se na to, co je třeba vědět (pro zapamatování určitých faktů)</a:t>
            </a:r>
          </a:p>
          <a:p>
            <a:r>
              <a:rPr lang="cs-CZ" dirty="0"/>
              <a:t> </a:t>
            </a:r>
            <a:r>
              <a:rPr lang="cs-CZ" b="1" dirty="0"/>
              <a:t>Čtení pro psaní textu</a:t>
            </a:r>
            <a:r>
              <a:rPr lang="cs-CZ" dirty="0"/>
              <a:t> na vybrané téma</a:t>
            </a:r>
          </a:p>
          <a:p>
            <a:pPr lvl="1"/>
            <a:r>
              <a:rPr lang="cs-CZ" dirty="0"/>
              <a:t>pochopit, jak jsou argumenty postaveny a k čemu směřují</a:t>
            </a:r>
          </a:p>
          <a:p>
            <a:pPr lvl="1"/>
            <a:r>
              <a:rPr lang="cs-CZ" dirty="0"/>
              <a:t>pochopení interdisciplinárních souvislostí různých vědních oborů</a:t>
            </a:r>
          </a:p>
          <a:p>
            <a:pPr lvl="1"/>
            <a:r>
              <a:rPr lang="cs-CZ" dirty="0"/>
              <a:t>ujasnit si, zda teoretické analýzy nebo jejich praktické využití jsou v souladu s vaším osobním přesvědčením a pohledem na svět</a:t>
            </a:r>
          </a:p>
        </p:txBody>
      </p:sp>
    </p:spTree>
    <p:extLst>
      <p:ext uri="{BB962C8B-B14F-4D97-AF65-F5344CB8AC3E}">
        <p14:creationId xmlns:p14="http://schemas.microsoft.com/office/powerpoint/2010/main" val="2222109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0" y="1340768"/>
            <a:ext cx="7620000" cy="3816424"/>
          </a:xfrm>
        </p:spPr>
        <p:txBody>
          <a:bodyPr/>
          <a:lstStyle/>
          <a:p>
            <a:r>
              <a:rPr lang="cs-CZ" sz="4000" dirty="0" smtClean="0"/>
              <a:t>        Učebnice</a:t>
            </a:r>
            <a:r>
              <a:rPr lang="cs-CZ" sz="4000" dirty="0"/>
              <a:t>, nebo odborné studie?</a:t>
            </a:r>
          </a:p>
        </p:txBody>
      </p:sp>
    </p:spTree>
    <p:extLst>
      <p:ext uri="{BB962C8B-B14F-4D97-AF65-F5344CB8AC3E}">
        <p14:creationId xmlns:p14="http://schemas.microsoft.com/office/powerpoint/2010/main" val="1122635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Učebnice, nebo odborné studie?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60" y="2276871"/>
            <a:ext cx="7885540" cy="249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813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Efektivní čtení odborného textu</a:t>
            </a:r>
            <a:endParaRPr lang="cs-CZ" sz="4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sz="3200" b="1" dirty="0"/>
              <a:t>Metoda SQ3R </a:t>
            </a:r>
            <a:endParaRPr lang="cs-CZ" sz="3200" b="1" dirty="0" smtClean="0"/>
          </a:p>
          <a:p>
            <a:r>
              <a:rPr lang="cs-CZ" dirty="0" smtClean="0"/>
              <a:t>5 fází procesu = efektivně si osvojit čtené informace </a:t>
            </a:r>
          </a:p>
          <a:p>
            <a:endParaRPr lang="cs-CZ" dirty="0"/>
          </a:p>
          <a:p>
            <a:r>
              <a:rPr lang="cs-CZ" b="1" dirty="0" err="1" smtClean="0"/>
              <a:t>S</a:t>
            </a:r>
            <a:r>
              <a:rPr lang="cs-CZ" dirty="0" err="1" smtClean="0"/>
              <a:t>urvey</a:t>
            </a:r>
            <a:r>
              <a:rPr lang="cs-CZ" dirty="0" smtClean="0"/>
              <a:t> 	- udělej </a:t>
            </a:r>
            <a:r>
              <a:rPr lang="cs-CZ" dirty="0"/>
              <a:t>si přehled </a:t>
            </a:r>
            <a:endParaRPr lang="cs-CZ" dirty="0" smtClean="0"/>
          </a:p>
          <a:p>
            <a:r>
              <a:rPr lang="cs-CZ" b="1" dirty="0" err="1" smtClean="0"/>
              <a:t>Q</a:t>
            </a:r>
            <a:r>
              <a:rPr lang="cs-CZ" dirty="0" err="1" smtClean="0"/>
              <a:t>uestion</a:t>
            </a:r>
            <a:r>
              <a:rPr lang="cs-CZ" dirty="0" smtClean="0"/>
              <a:t> 	- ptej </a:t>
            </a:r>
            <a:r>
              <a:rPr lang="cs-CZ" dirty="0"/>
              <a:t>se </a:t>
            </a:r>
            <a:endParaRPr lang="cs-CZ" dirty="0" smtClean="0"/>
          </a:p>
          <a:p>
            <a:r>
              <a:rPr lang="cs-CZ" b="1" dirty="0" err="1" smtClean="0"/>
              <a:t>R</a:t>
            </a:r>
            <a:r>
              <a:rPr lang="cs-CZ" dirty="0" err="1" smtClean="0"/>
              <a:t>ead</a:t>
            </a:r>
            <a:r>
              <a:rPr lang="cs-CZ" dirty="0" smtClean="0"/>
              <a:t> 	- </a:t>
            </a:r>
            <a:r>
              <a:rPr lang="cs-CZ" dirty="0"/>
              <a:t>čti </a:t>
            </a:r>
            <a:endParaRPr lang="cs-CZ" dirty="0" smtClean="0"/>
          </a:p>
          <a:p>
            <a:r>
              <a:rPr lang="cs-CZ" b="1" dirty="0" err="1" smtClean="0"/>
              <a:t>R</a:t>
            </a:r>
            <a:r>
              <a:rPr lang="cs-CZ" dirty="0" err="1" smtClean="0"/>
              <a:t>ecite</a:t>
            </a:r>
            <a:r>
              <a:rPr lang="cs-CZ" dirty="0" smtClean="0"/>
              <a:t> 	- rekapituluj </a:t>
            </a:r>
          </a:p>
          <a:p>
            <a:r>
              <a:rPr lang="cs-CZ" b="1" dirty="0" err="1" smtClean="0"/>
              <a:t>R</a:t>
            </a:r>
            <a:r>
              <a:rPr lang="cs-CZ" dirty="0" err="1" smtClean="0"/>
              <a:t>eview</a:t>
            </a:r>
            <a:r>
              <a:rPr lang="cs-CZ" dirty="0" smtClean="0"/>
              <a:t>	- zpětně </a:t>
            </a:r>
            <a:r>
              <a:rPr lang="cs-CZ" dirty="0"/>
              <a:t>kontroluj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07676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SURVEY – udělej si přehled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Získat celkový přehled o </a:t>
            </a:r>
            <a:r>
              <a:rPr lang="cs-CZ" dirty="0"/>
              <a:t>dokumentu, jeho obsahové náplni a o poznatcích, které </a:t>
            </a:r>
            <a:r>
              <a:rPr lang="cs-CZ" dirty="0" smtClean="0"/>
              <a:t>přináší</a:t>
            </a:r>
          </a:p>
          <a:p>
            <a:endParaRPr lang="cs-CZ" dirty="0" smtClean="0"/>
          </a:p>
          <a:p>
            <a:r>
              <a:rPr lang="cs-CZ" dirty="0" smtClean="0"/>
              <a:t>Cílem je:</a:t>
            </a:r>
          </a:p>
          <a:p>
            <a:pPr lvl="1"/>
            <a:r>
              <a:rPr lang="cs-CZ" dirty="0" smtClean="0"/>
              <a:t>udělat </a:t>
            </a:r>
            <a:r>
              <a:rPr lang="cs-CZ" dirty="0"/>
              <a:t>si </a:t>
            </a:r>
            <a:r>
              <a:rPr lang="cs-CZ" dirty="0" smtClean="0"/>
              <a:t>názor na </a:t>
            </a:r>
            <a:r>
              <a:rPr lang="cs-CZ" dirty="0"/>
              <a:t>účel </a:t>
            </a:r>
            <a:r>
              <a:rPr lang="cs-CZ" dirty="0" smtClean="0"/>
              <a:t>textu</a:t>
            </a:r>
          </a:p>
          <a:p>
            <a:pPr lvl="1"/>
            <a:r>
              <a:rPr lang="cs-CZ" dirty="0" smtClean="0"/>
              <a:t>Zjistit adekvátnost textu pro </a:t>
            </a:r>
            <a:r>
              <a:rPr lang="cs-CZ" dirty="0"/>
              <a:t>splnění </a:t>
            </a:r>
            <a:r>
              <a:rPr lang="cs-CZ" dirty="0" smtClean="0"/>
              <a:t>mého záměru</a:t>
            </a:r>
          </a:p>
          <a:p>
            <a:pPr lvl="1"/>
            <a:r>
              <a:rPr lang="cs-CZ" dirty="0" smtClean="0"/>
              <a:t>Nalézt části </a:t>
            </a:r>
            <a:r>
              <a:rPr lang="cs-CZ" dirty="0"/>
              <a:t>vhodné k </a:t>
            </a:r>
            <a:r>
              <a:rPr lang="cs-CZ" dirty="0" smtClean="0"/>
              <a:t>prostudování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96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části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cs-CZ" b="1" dirty="0"/>
              <a:t>Titul </a:t>
            </a:r>
            <a:endParaRPr lang="cs-CZ" b="1" dirty="0" smtClean="0"/>
          </a:p>
          <a:p>
            <a:r>
              <a:rPr lang="cs-CZ" dirty="0" smtClean="0"/>
              <a:t>Vymezuje </a:t>
            </a:r>
            <a:r>
              <a:rPr lang="cs-CZ" dirty="0"/>
              <a:t>téma dokumentu několika málo </a:t>
            </a:r>
            <a:r>
              <a:rPr lang="cs-CZ" dirty="0" smtClean="0"/>
              <a:t>slovy</a:t>
            </a:r>
          </a:p>
          <a:p>
            <a:r>
              <a:rPr lang="cs-CZ" dirty="0" smtClean="0"/>
              <a:t> </a:t>
            </a:r>
            <a:r>
              <a:rPr lang="cs-CZ" dirty="0"/>
              <a:t>Někdy však může být zavádějící (název Drahokamy odkazuje na minerály, ale může jít i o knihu s duchovní tematikou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pPr marL="114300" indent="0">
              <a:buNone/>
            </a:pPr>
            <a:r>
              <a:rPr lang="cs-CZ" b="1" dirty="0" smtClean="0"/>
              <a:t>Záložka </a:t>
            </a:r>
            <a:r>
              <a:rPr lang="cs-CZ" b="1" dirty="0"/>
              <a:t>na obálce, zadní strana </a:t>
            </a:r>
            <a:r>
              <a:rPr lang="cs-CZ" b="1" dirty="0" smtClean="0"/>
              <a:t>obálky</a:t>
            </a:r>
          </a:p>
          <a:p>
            <a:r>
              <a:rPr lang="cs-CZ" dirty="0" smtClean="0"/>
              <a:t>Naleznete </a:t>
            </a:r>
            <a:r>
              <a:rPr lang="cs-CZ" dirty="0"/>
              <a:t>zde velmi často údaje o knize od nakladatelství. Můžete se dozvědět o záměru a obsahu knihy. POZOR... mějte na paměti, že tyto informace mohou být zavádějící, protože nakladatelství se jimi snaží na knihu upozornit a prodat ji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114300" indent="0">
              <a:buNone/>
            </a:pPr>
            <a:r>
              <a:rPr lang="cs-CZ" b="1" dirty="0"/>
              <a:t>Obsah</a:t>
            </a:r>
          </a:p>
          <a:p>
            <a:r>
              <a:rPr lang="cs-CZ" dirty="0"/>
              <a:t>Z názvů kapitol a podkapitol získáte přehled o členění látky a heslovitě se dozvíte, o čem dokument </a:t>
            </a:r>
            <a:r>
              <a:rPr lang="cs-CZ" dirty="0" smtClean="0"/>
              <a:t>pojednává</a:t>
            </a:r>
          </a:p>
          <a:p>
            <a:endParaRPr lang="cs-CZ" dirty="0"/>
          </a:p>
          <a:p>
            <a:pPr marL="114300" indent="0">
              <a:buNone/>
            </a:pPr>
            <a:r>
              <a:rPr lang="cs-CZ" b="1" dirty="0"/>
              <a:t>Předmluva </a:t>
            </a:r>
            <a:endParaRPr lang="cs-CZ" b="1" dirty="0" smtClean="0"/>
          </a:p>
          <a:p>
            <a:r>
              <a:rPr lang="cs-CZ" dirty="0" smtClean="0"/>
              <a:t>Informuje </a:t>
            </a:r>
            <a:r>
              <a:rPr lang="cs-CZ" dirty="0"/>
              <a:t>o základním přístupu autora k tématice a o cílech, které si autor vymezil </a:t>
            </a:r>
            <a:r>
              <a:rPr lang="cs-CZ" dirty="0" smtClean="0"/>
              <a:t>splnit</a:t>
            </a:r>
          </a:p>
          <a:p>
            <a:endParaRPr lang="cs-CZ" dirty="0" smtClean="0"/>
          </a:p>
          <a:p>
            <a:pPr marL="114300" indent="0">
              <a:buNone/>
            </a:pPr>
            <a:r>
              <a:rPr lang="cs-CZ" b="1" dirty="0"/>
              <a:t>Úvody </a:t>
            </a:r>
            <a:r>
              <a:rPr lang="cs-CZ" b="1" dirty="0" smtClean="0"/>
              <a:t>a závěry kapitol </a:t>
            </a:r>
          </a:p>
          <a:p>
            <a:r>
              <a:rPr lang="cs-CZ" dirty="0" smtClean="0"/>
              <a:t>Úvod - přehled </a:t>
            </a:r>
            <a:r>
              <a:rPr lang="cs-CZ" dirty="0"/>
              <a:t>problematiky řešené v dané </a:t>
            </a:r>
            <a:r>
              <a:rPr lang="cs-CZ" dirty="0" smtClean="0"/>
              <a:t>kapitole</a:t>
            </a:r>
          </a:p>
          <a:p>
            <a:r>
              <a:rPr lang="cs-CZ" dirty="0" smtClean="0"/>
              <a:t>Závěry - shrnují </a:t>
            </a:r>
            <a:r>
              <a:rPr lang="cs-CZ" dirty="0"/>
              <a:t>podstatu obsahu a stručně informují, co byste si měli z předchozího textu </a:t>
            </a:r>
            <a:r>
              <a:rPr lang="cs-CZ" dirty="0" smtClean="0"/>
              <a:t>odnést</a:t>
            </a:r>
            <a:r>
              <a:rPr lang="cs-CZ" dirty="0"/>
              <a:t> </a:t>
            </a:r>
          </a:p>
          <a:p>
            <a:endParaRPr lang="cs-CZ" dirty="0"/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02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1240</Words>
  <Application>Microsoft Office PowerPoint</Application>
  <PresentationFormat>Předvádění na obrazovce (4:3)</PresentationFormat>
  <Paragraphs>191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Cambria</vt:lpstr>
      <vt:lpstr>Wingdings</vt:lpstr>
      <vt:lpstr>Sousedství</vt:lpstr>
      <vt:lpstr>Čtení odborných textů na cestě         k odbornému psaní</vt:lpstr>
      <vt:lpstr>Čtenářská gramotnost a VŠ</vt:lpstr>
      <vt:lpstr>Prezentace aplikace PowerPoint</vt:lpstr>
      <vt:lpstr>Čtenářská gramotnost a VŠ</vt:lpstr>
      <vt:lpstr>        Učebnice, nebo odborné studie?</vt:lpstr>
      <vt:lpstr>Učebnice, nebo odborné studie?</vt:lpstr>
      <vt:lpstr>Efektivní čtení odborného textu</vt:lpstr>
      <vt:lpstr>SURVEY – udělej si přehled</vt:lpstr>
      <vt:lpstr>Důležité části textu</vt:lpstr>
      <vt:lpstr>Titul / Název textu</vt:lpstr>
      <vt:lpstr>Důležité části textu</vt:lpstr>
      <vt:lpstr>QUESTION - ptej se</vt:lpstr>
      <vt:lpstr>READ - čti</vt:lpstr>
      <vt:lpstr>READ - čti</vt:lpstr>
      <vt:lpstr>RECITE - rekapituluj</vt:lpstr>
      <vt:lpstr>REVIEW - zpětně kontroluj </vt:lpstr>
      <vt:lpstr>Rozečti se  https://www.rozectise.cz/cze/</vt:lpstr>
      <vt:lpstr>Kritické čtení odborného článku</vt:lpstr>
      <vt:lpstr>Kritické čtení – v kostce</vt:lpstr>
      <vt:lpstr>Čtete hloubkově – interaktivně? </vt:lpstr>
      <vt:lpstr>Do jaké míry jste kritickým čtenářem odborného textu? </vt:lpstr>
      <vt:lpstr>Číst mezi řádky</vt:lpstr>
      <vt:lpstr>Práce s chybou v odborném textu – zadání úkolu</vt:lpstr>
      <vt:lpstr>Zdroje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odborného textu</dc:title>
  <dc:creator>user</dc:creator>
  <cp:lastModifiedBy>Pavlína Mazáčová</cp:lastModifiedBy>
  <cp:revision>30</cp:revision>
  <dcterms:created xsi:type="dcterms:W3CDTF">2016-03-11T03:48:18Z</dcterms:created>
  <dcterms:modified xsi:type="dcterms:W3CDTF">2019-10-11T10:05:33Z</dcterms:modified>
</cp:coreProperties>
</file>