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7" r:id="rId11"/>
    <p:sldId id="268" r:id="rId12"/>
    <p:sldId id="270" r:id="rId13"/>
    <p:sldId id="271" r:id="rId14"/>
    <p:sldId id="273" r:id="rId15"/>
    <p:sldId id="272" r:id="rId16"/>
    <p:sldId id="274" r:id="rId17"/>
    <p:sldId id="275" r:id="rId18"/>
    <p:sldId id="277" r:id="rId19"/>
    <p:sldId id="279" r:id="rId20"/>
    <p:sldId id="280" r:id="rId21"/>
    <p:sldId id="281" r:id="rId22"/>
    <p:sldId id="282" r:id="rId23"/>
    <p:sldId id="283" r:id="rId24"/>
    <p:sldId id="285" r:id="rId25"/>
    <p:sldId id="286" r:id="rId26"/>
    <p:sldId id="289" r:id="rId27"/>
    <p:sldId id="290" r:id="rId28"/>
    <p:sldId id="291" r:id="rId29"/>
    <p:sldId id="292" r:id="rId30"/>
    <p:sldId id="293" r:id="rId31"/>
    <p:sldId id="269" r:id="rId32"/>
    <p:sldId id="294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BC48-CCF3-4084-B1D7-AE8ACAF5134A}" type="datetimeFigureOut">
              <a:rPr lang="cs-CZ" smtClean="0"/>
              <a:t>15. 12. 2019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5849-A90E-4FA1-8257-E125A1475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7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BC48-CCF3-4084-B1D7-AE8ACAF5134A}" type="datetimeFigureOut">
              <a:rPr lang="cs-CZ" smtClean="0"/>
              <a:t>15. 12. 2019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5849-A90E-4FA1-8257-E125A1475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08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BC48-CCF3-4084-B1D7-AE8ACAF5134A}" type="datetimeFigureOut">
              <a:rPr lang="cs-CZ" smtClean="0"/>
              <a:t>15. 12. 2019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5849-A90E-4FA1-8257-E125A1475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23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BC48-CCF3-4084-B1D7-AE8ACAF5134A}" type="datetimeFigureOut">
              <a:rPr lang="cs-CZ" smtClean="0"/>
              <a:t>15. 12. 2019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5849-A90E-4FA1-8257-E125A1475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13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BC48-CCF3-4084-B1D7-AE8ACAF5134A}" type="datetimeFigureOut">
              <a:rPr lang="cs-CZ" smtClean="0"/>
              <a:t>15. 12. 2019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5849-A90E-4FA1-8257-E125A1475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94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BC48-CCF3-4084-B1D7-AE8ACAF5134A}" type="datetimeFigureOut">
              <a:rPr lang="cs-CZ" smtClean="0"/>
              <a:t>15. 12. 2019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5849-A90E-4FA1-8257-E125A1475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1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BC48-CCF3-4084-B1D7-AE8ACAF5134A}" type="datetimeFigureOut">
              <a:rPr lang="cs-CZ" smtClean="0"/>
              <a:t>15. 12. 2019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5849-A90E-4FA1-8257-E125A1475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02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BC48-CCF3-4084-B1D7-AE8ACAF5134A}" type="datetimeFigureOut">
              <a:rPr lang="cs-CZ" smtClean="0"/>
              <a:t>15. 12. 2019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5849-A90E-4FA1-8257-E125A1475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0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BC48-CCF3-4084-B1D7-AE8ACAF5134A}" type="datetimeFigureOut">
              <a:rPr lang="cs-CZ" smtClean="0"/>
              <a:t>15. 12. 2019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5849-A90E-4FA1-8257-E125A1475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7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BC48-CCF3-4084-B1D7-AE8ACAF5134A}" type="datetimeFigureOut">
              <a:rPr lang="cs-CZ" smtClean="0"/>
              <a:t>15. 12. 2019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5849-A90E-4FA1-8257-E125A1475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76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BC48-CCF3-4084-B1D7-AE8ACAF5134A}" type="datetimeFigureOut">
              <a:rPr lang="cs-CZ" smtClean="0"/>
              <a:t>15. 12. 2019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5849-A90E-4FA1-8257-E125A1475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00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3BC48-CCF3-4084-B1D7-AE8ACAF5134A}" type="datetimeFigureOut">
              <a:rPr lang="cs-CZ" smtClean="0"/>
              <a:t>15. 12. 2019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45849-A90E-4FA1-8257-E125A1475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50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pk.nkp.cz/docs/koncepce/koncepce_k_vystaveni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fla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treaties/en/ip/marrakesh/" TargetMode="External"/><Relationship Id="rId2" Type="http://schemas.openxmlformats.org/officeDocument/2006/relationships/hyperlink" Target="http://data.consilium.europa.eu/doc/document/ST-12629-2017-INIT/en/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summary/glossary/european_parliament.html" TargetMode="External"/><Relationship Id="rId2" Type="http://schemas.openxmlformats.org/officeDocument/2006/relationships/hyperlink" Target="http://eur-lex.europa.eu/summary/glossary/european_commissio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ur-lex.europa.eu/summary/glossary/european_economic_social_committee.html" TargetMode="External"/><Relationship Id="rId4" Type="http://schemas.openxmlformats.org/officeDocument/2006/relationships/hyperlink" Target="http://eur-lex.europa.eu/summary/glossary/eu_council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4libraries2019.eu/wp-content/uploads/2019/03/a-library-manifesto-for-europe-1.pdf" TargetMode="External"/><Relationship Id="rId2" Type="http://schemas.openxmlformats.org/officeDocument/2006/relationships/hyperlink" Target="https://www.ifla.org/files/assets/GVMultimedia/publications/gv-report-summary-cz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pk.nkp.cz/docs/koncepce/koncepce_k_vystaveni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fla.org/files/assets/GVMultimedia/publications/gv-report-summary-cz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urope4libraries2019.eu/wp-content/uploads/2019/03/a-library-manifesto-for-europe-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Aktuální otázky knihovnictví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b="1" dirty="0" smtClean="0">
                <a:solidFill>
                  <a:srgbClr val="00B0F0"/>
                </a:solidFill>
              </a:rPr>
              <a:t>Předmět Literatura, knihovní procesy a trh</a:t>
            </a:r>
            <a:endParaRPr lang="cs-CZ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97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00707" y="597413"/>
            <a:ext cx="10126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</a:rPr>
              <a:t>EVROPA zaručí, aby kdokoliv v každém období svého života se mohl učit, číst a rozvíjet prostřednictvím knihoven.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61" y="1699052"/>
            <a:ext cx="3575792" cy="477588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967416" y="1699052"/>
            <a:ext cx="59806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Evropa má přijmout závazek pro přístup k informacím – každý má mít přístup k informacím, jež potřebuje ke zlepšení svého života. Zásadní význam má rovný přístup napříč Evropou. </a:t>
            </a:r>
          </a:p>
          <a:p>
            <a:r>
              <a:rPr lang="cs-CZ" dirty="0" smtClean="0"/>
              <a:t>K dosažení tohoto cíle by mělo pomoci plné využití potenciálu knihoven při realizaci iniciativ a projektů na podporu čtenářské gramotnosti a vzdělávání pro všechny. </a:t>
            </a:r>
          </a:p>
          <a:p>
            <a:r>
              <a:rPr lang="cs-CZ" dirty="0" smtClean="0"/>
              <a:t>A rovněž k tomu vyvinout odpovídající metriku. Právní rámec, programy financování a související předpisy mají být koncipovány takovým způsobem, který napomáhá zapojení knihoven při rozvoji digitálních dovedností a zvyšování mediální i informační gramotnosti. </a:t>
            </a:r>
          </a:p>
          <a:p>
            <a:r>
              <a:rPr lang="cs-CZ" dirty="0" smtClean="0"/>
              <a:t>Je nezbytné, aby Evropa posilovala význam knihoven jejich zapojením do vzdělávacích programů rozvíjejících lidský potenciál.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955280" y="623316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Knihovnický manifest pro Evropu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254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15" y="1371601"/>
            <a:ext cx="3443317" cy="495282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 flipH="1">
            <a:off x="449061" y="210065"/>
            <a:ext cx="10239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92D050"/>
                </a:solidFill>
              </a:rPr>
              <a:t>EVROPA považuje přístup ke službám knihoven za jádro svých aktivit ve vztahu ke kultuře, vědě a inovacím</a:t>
            </a:r>
            <a:endParaRPr lang="cs-CZ" sz="2800" dirty="0">
              <a:solidFill>
                <a:srgbClr val="92D05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52767" y="1371601"/>
            <a:ext cx="63760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Evropa má být světovým lídrem v podpoře otevřené vědy. </a:t>
            </a:r>
          </a:p>
          <a:p>
            <a:r>
              <a:rPr lang="cs-CZ" dirty="0" smtClean="0"/>
              <a:t>Má naplňovat závazek, aby všechny výsledky výzkumu financovaného z veřejných zdrojů byly do roku 2020 dostupné formou otevřeného přístupu (Open Access). </a:t>
            </a:r>
          </a:p>
          <a:p>
            <a:r>
              <a:rPr lang="cs-CZ" dirty="0" smtClean="0"/>
              <a:t>Evropa musí prosadit nezbytné systémové změny, aby se otevřenost stala pro vědu a inovace standardní volbou a umožnila tak knihovnám naplňovat jejich poslání. </a:t>
            </a:r>
          </a:p>
          <a:p>
            <a:r>
              <a:rPr lang="cs-CZ" dirty="0" smtClean="0"/>
              <a:t>Evropa by měla zajistit přístup k informacím pro všechny, zejména k literárním dílům prostřednictvím knihoven jako ochránců evropského dokumentového dědictví. </a:t>
            </a:r>
          </a:p>
          <a:p>
            <a:r>
              <a:rPr lang="cs-CZ" dirty="0" smtClean="0"/>
              <a:t>Svými programy má podporovat digitalizaci a sdílení jejich fondů. Má zajistit uplatnění takových právních předpisů, které podporují dostupnost kulturního dědictví, zejména směrnice o autorském právu na digitálním jednotném trhu, směrnice o osiřelých dílech, včetně uplatnění principů Marrákešské smlouvy.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351520" y="5974080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Knihovnický manifest pro Evropu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0219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81" y="1508940"/>
            <a:ext cx="3741546" cy="492893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55866" y="308920"/>
            <a:ext cx="11160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70C0"/>
                </a:solidFill>
              </a:rPr>
              <a:t>EVROPA se plně věnuje dosažení Cílů udržitelného rozvoje OSN a podporuje přístup k informacím ve svých rozvojových iniciativách 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40411" y="1508940"/>
            <a:ext cx="63760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Evropa by měla předložit ucelený plán pro udržitelný rozvoj na regionální úrovni, jehož součástí je také princip přístupu k informacím prostřednictvím knihoven, jako určitý druh společenské investice a předpoklad úspěchu. </a:t>
            </a:r>
          </a:p>
          <a:p>
            <a:r>
              <a:rPr lang="cs-CZ" dirty="0" smtClean="0"/>
              <a:t>Měla by se aktivně zapojit do činnosti Organizace spojených národů na podporu Cílů udržitelného rozvoje a naléhat na ostatní, aby se smysluplně zapojili. </a:t>
            </a:r>
          </a:p>
          <a:p>
            <a:r>
              <a:rPr lang="cs-CZ" dirty="0" smtClean="0"/>
              <a:t>Finanční prostředky EU věnované na rozvoj by měly podporovat přístup k informacím s cílem využít potenciálu knihoven. </a:t>
            </a:r>
          </a:p>
          <a:p>
            <a:r>
              <a:rPr lang="cs-CZ" dirty="0" smtClean="0"/>
              <a:t>V zájmu podpory rozvoje a přístupu k informacím i mimo členské státy by EU měla zaujmout konstruktivnější stanovisko v diskusích ve Světové organizaci duševního vlastnictví (WIPO) o globálních výjimkách a omezeních autorského práva.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 flipH="1">
            <a:off x="8328452" y="5958840"/>
            <a:ext cx="337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Knihovnický manifest pro Evropu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8324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</a:rPr>
              <a:t>Otázky českého knihovnictví 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VÝCHODISKA: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dirty="0" smtClean="0"/>
              <a:t>Jaký je kontext společnosti 21. století? </a:t>
            </a:r>
          </a:p>
          <a:p>
            <a:endParaRPr lang="cs-CZ" dirty="0" smtClean="0"/>
          </a:p>
          <a:p>
            <a:r>
              <a:rPr lang="cs-CZ" dirty="0" smtClean="0"/>
              <a:t>Jaké jsou potřeby jedince ve 21. století?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8866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259492"/>
            <a:ext cx="4343400" cy="572117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150642" y="6209956"/>
            <a:ext cx="5890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hlinkClick r:id="rId3"/>
              </a:rPr>
              <a:t>https://ipk.nkp.cz/docs/koncepce/koncepce_k_vystaveni.pdf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3497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923" y="184574"/>
            <a:ext cx="7158939" cy="651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130" y="400049"/>
            <a:ext cx="6542645" cy="628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85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rgbClr val="00B0F0"/>
                </a:solidFill>
              </a:rPr>
              <a:t>Priorita 1. Knihovny ve virtuálním prostředí</a:t>
            </a:r>
            <a:endParaRPr lang="cs-CZ" sz="4000" b="1" dirty="0">
              <a:solidFill>
                <a:srgbClr val="00B0F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12" y="2189461"/>
            <a:ext cx="8930776" cy="270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54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B0F0"/>
                </a:solidFill>
              </a:rPr>
              <a:t>Priorita 2. Knihovny jako otevřená vzdělávací, kulturní, komunitní a kreativní centra </a:t>
            </a:r>
            <a:endParaRPr lang="cs-CZ" sz="4000" b="1" dirty="0">
              <a:solidFill>
                <a:srgbClr val="00B0F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080" y="1841158"/>
            <a:ext cx="8239839" cy="464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8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516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B0F0"/>
                </a:solidFill>
              </a:rPr>
              <a:t>Priorita 3. Budování knihovních fondů a informačních zdrojů</a:t>
            </a:r>
            <a:endParaRPr lang="cs-CZ" sz="4000" b="1" dirty="0">
              <a:solidFill>
                <a:srgbClr val="00B0F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025" y="1690688"/>
            <a:ext cx="8693950" cy="471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5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Kde se inspirovat, kde hledat informace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IFLA</a:t>
            </a:r>
            <a:r>
              <a:rPr lang="cs-CZ" dirty="0"/>
              <a:t> </a:t>
            </a:r>
            <a:r>
              <a:rPr lang="cs-CZ" dirty="0" smtClean="0"/>
              <a:t>(International </a:t>
            </a:r>
            <a:r>
              <a:rPr lang="cs-CZ" dirty="0" err="1" smtClean="0"/>
              <a:t>Federation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Library</a:t>
            </a:r>
            <a:r>
              <a:rPr lang="cs-CZ" dirty="0" smtClean="0"/>
              <a:t> </a:t>
            </a:r>
            <a:r>
              <a:rPr lang="cs-CZ" dirty="0" err="1" smtClean="0"/>
              <a:t>Associations</a:t>
            </a:r>
            <a:r>
              <a:rPr lang="cs-CZ" dirty="0" smtClean="0"/>
              <a:t> and </a:t>
            </a:r>
            <a:r>
              <a:rPr lang="cs-CZ" dirty="0" err="1" smtClean="0"/>
              <a:t>Institutions</a:t>
            </a:r>
            <a:r>
              <a:rPr lang="cs-CZ" dirty="0" smtClean="0"/>
              <a:t>)</a:t>
            </a:r>
            <a:r>
              <a:rPr lang="cs-CZ" dirty="0"/>
              <a:t> </a:t>
            </a:r>
            <a:r>
              <a:rPr lang="cs-CZ" dirty="0" smtClean="0">
                <a:hlinkClick r:id="rId2"/>
              </a:rPr>
              <a:t>Mezinárodní </a:t>
            </a:r>
            <a:r>
              <a:rPr lang="cs-CZ" dirty="0">
                <a:hlinkClick r:id="rId2"/>
              </a:rPr>
              <a:t>federace knihovnických sdružení a institucí</a:t>
            </a:r>
            <a:r>
              <a:rPr lang="cs-CZ" dirty="0"/>
              <a:t> </a:t>
            </a:r>
            <a:endParaRPr lang="cs-CZ" dirty="0" smtClean="0"/>
          </a:p>
          <a:p>
            <a:r>
              <a:rPr lang="cs-CZ" dirty="0" smtClean="0"/>
              <a:t>příprava nové vize knihoven v digitální době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0110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B0F0"/>
                </a:solidFill>
              </a:rPr>
              <a:t>Priorita 3. Budování knihovních fondů a informačních zdrojů</a:t>
            </a:r>
            <a:endParaRPr lang="cs-CZ" sz="4000" b="1" dirty="0">
              <a:solidFill>
                <a:srgbClr val="00B0F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180" y="1802412"/>
            <a:ext cx="8743639" cy="417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04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944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B0F0"/>
                </a:solidFill>
              </a:rPr>
              <a:t>Priorita 4. Trvalé uchování tradičních knihovních dokumentů</a:t>
            </a:r>
            <a:endParaRPr lang="cs-CZ" sz="4000" b="1" dirty="0">
              <a:solidFill>
                <a:srgbClr val="00B0F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671" y="2069885"/>
            <a:ext cx="8276658" cy="22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51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612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B0F0"/>
                </a:solidFill>
              </a:rPr>
              <a:t>Priorita 5. Výstavba knihoven, podpora infrastruktury ICT v knihovnách</a:t>
            </a:r>
            <a:endParaRPr lang="cs-CZ" sz="4000" b="1" dirty="0">
              <a:solidFill>
                <a:srgbClr val="00B0F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988" y="1690688"/>
            <a:ext cx="8430904" cy="303306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036" y="4620783"/>
            <a:ext cx="8436037" cy="147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39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B0F0"/>
                </a:solidFill>
              </a:rPr>
              <a:t>Priorita 6. Systém hodnocení a marketing veřejných knihovnických a informačních služeb</a:t>
            </a:r>
            <a:endParaRPr lang="cs-CZ" sz="4000" b="1" dirty="0">
              <a:solidFill>
                <a:srgbClr val="00B0F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212" y="1690688"/>
            <a:ext cx="6872544" cy="506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25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rgbClr val="00B0F0"/>
                </a:solidFill>
              </a:rPr>
              <a:t>Priorita 7. Vzdělávání pracovníků knihoven</a:t>
            </a:r>
            <a:endParaRPr lang="cs-CZ" sz="4000" b="1" dirty="0">
              <a:solidFill>
                <a:srgbClr val="00B0F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83" y="1477661"/>
            <a:ext cx="7184167" cy="518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60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0560" y="365125"/>
            <a:ext cx="1126236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B0F0"/>
                </a:solidFill>
              </a:rPr>
              <a:t>Priorita 8. Knihovny jako vědecko-výzkumné instituce</a:t>
            </a:r>
            <a:endParaRPr lang="cs-CZ" sz="4000" b="1" dirty="0">
              <a:solidFill>
                <a:srgbClr val="00B0F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805" y="1491563"/>
            <a:ext cx="8144390" cy="497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21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870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Výdaje stát. </a:t>
            </a:r>
            <a:r>
              <a:rPr lang="cs-CZ" b="1" dirty="0" err="1" smtClean="0">
                <a:solidFill>
                  <a:srgbClr val="00B0F0"/>
                </a:solidFill>
              </a:rPr>
              <a:t>rozpoč</a:t>
            </a:r>
            <a:r>
              <a:rPr lang="cs-CZ" b="1" dirty="0" smtClean="0">
                <a:solidFill>
                  <a:srgbClr val="00B0F0"/>
                </a:solidFill>
              </a:rPr>
              <a:t>. - oblast knihovnictví 2017-2020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3828"/>
            <a:ext cx="6762105" cy="577575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606" y="2385539"/>
            <a:ext cx="5355883" cy="278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06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472" y="320041"/>
            <a:ext cx="7277256" cy="584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76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779" y="1219200"/>
            <a:ext cx="8070551" cy="511302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flipH="1">
            <a:off x="1745418" y="472440"/>
            <a:ext cx="895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Souhrn prostředků veřejných rozpočtů v letech 2017 - 2020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99892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640" y="337184"/>
            <a:ext cx="6593205" cy="631264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flipH="1">
            <a:off x="289561" y="2194560"/>
            <a:ext cx="3307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Souhrn prostředků veřejných rozpočtů v letech 2017 - 2020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530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ncepce.knihovna.cz/wp-content/uploads/2019/09/IFLA_STRATE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" y="1318577"/>
            <a:ext cx="4905375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flipH="1">
            <a:off x="978535" y="444843"/>
            <a:ext cx="1078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cs-CZ" sz="2000" b="1" dirty="0"/>
              <a:t>Strategie IFLA 2019-2024: </a:t>
            </a:r>
            <a:endParaRPr lang="cs-CZ" sz="2000" b="1" dirty="0" smtClean="0"/>
          </a:p>
          <a:p>
            <a:pPr fontAlgn="base"/>
            <a:r>
              <a:rPr lang="cs-CZ" sz="2000" b="1" dirty="0" smtClean="0"/>
              <a:t>Schopné </a:t>
            </a:r>
            <a:r>
              <a:rPr lang="cs-CZ" sz="2000" b="1" dirty="0"/>
              <a:t>a sjednocené knihovny pro </a:t>
            </a:r>
            <a:r>
              <a:rPr lang="cs-CZ" sz="2000" b="1" dirty="0" smtClean="0"/>
              <a:t>vzdělanou, informovanou </a:t>
            </a:r>
            <a:r>
              <a:rPr lang="cs-CZ" sz="2000" b="1" dirty="0"/>
              <a:t>a participativní společnost!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598508" y="1717589"/>
            <a:ext cx="45102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cs-CZ" sz="2400" dirty="0" smtClean="0"/>
              <a:t>1. Posílení </a:t>
            </a:r>
            <a:r>
              <a:rPr lang="cs-CZ" sz="2400" dirty="0"/>
              <a:t>významu knihoven na globální úrovni</a:t>
            </a:r>
          </a:p>
          <a:p>
            <a:pPr fontAlgn="base"/>
            <a:r>
              <a:rPr lang="cs-CZ" sz="2400" dirty="0" smtClean="0"/>
              <a:t>2. Rozvoj </a:t>
            </a:r>
            <a:r>
              <a:rPr lang="cs-CZ" sz="2400" dirty="0"/>
              <a:t>a podpora profesionality našich služeb</a:t>
            </a:r>
          </a:p>
          <a:p>
            <a:pPr fontAlgn="base"/>
            <a:r>
              <a:rPr lang="cs-CZ" sz="2400" dirty="0" smtClean="0"/>
              <a:t>3. Vzájemná </a:t>
            </a:r>
            <a:r>
              <a:rPr lang="cs-CZ" sz="2400" dirty="0"/>
              <a:t>spolupráce a posilování našeho knihovnického společenství</a:t>
            </a:r>
          </a:p>
          <a:p>
            <a:pPr fontAlgn="base"/>
            <a:r>
              <a:rPr lang="cs-CZ" sz="2400" dirty="0" smtClean="0"/>
              <a:t>4. Optimalizace </a:t>
            </a:r>
            <a:r>
              <a:rPr lang="cs-CZ" sz="2400" dirty="0"/>
              <a:t>naší organizace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1721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435"/>
          </a:xfrm>
        </p:spPr>
        <p:txBody>
          <a:bodyPr>
            <a:normAutofit/>
          </a:bodyPr>
          <a:lstStyle/>
          <a:p>
            <a:r>
              <a:rPr lang="cs-CZ" sz="4000" b="1" dirty="0"/>
              <a:t>Marrákešská smlouva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1040" y="1051560"/>
            <a:ext cx="10515600" cy="56388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Zavádí </a:t>
            </a:r>
            <a:r>
              <a:rPr lang="cs-CZ" dirty="0"/>
              <a:t>soubor mezinárodních pravidel, která zajišťují omezení autorských práv nebo výjimky z těchto práv ve prospěch osob nevidomých, zrakově postižených nebo s jinými poruchami čtení.</a:t>
            </a:r>
          </a:p>
          <a:p>
            <a:r>
              <a:rPr lang="cs-CZ" dirty="0"/>
              <a:t>Umožňuje rovněž přeshraniční výměnu výtisků vydaných děl vyrobených v přístupném formátu.</a:t>
            </a:r>
          </a:p>
          <a:p>
            <a:r>
              <a:rPr lang="cs-CZ" dirty="0"/>
              <a:t>Osoby, které jsou nevidomé, zrakově postižené nebo mají jiné poruchy čtení, se při přístupu ke knihám a dalším tištěným materiálům i nadále potýkají s mnoha překážkami. Potřeba zvýšit počet děl a jiných předmětů chráněných autorským právem, které jsou k dispozici v přístupných formátech, jako je Braillovo písmo, audioknihy a zvětšené písmo, byla uznána na mezinárodní úrovni.</a:t>
            </a:r>
          </a:p>
          <a:p>
            <a:r>
              <a:rPr lang="cs-CZ" dirty="0"/>
              <a:t>Dne 13. září 2017 přijala Rada prováděcí právní předpisy s cílem zavést do práva EU v souladu s Marrákešskou smlouvou novou povinnou výjimku z autorských práv. Ta umožní dotčeným osobám a organizacím pořizovat kopie děl v přístupných formátech a šířit je napříč EU i ve třetích zemích, které jsou smluvními stranami.</a:t>
            </a:r>
          </a:p>
          <a:p>
            <a:r>
              <a:rPr lang="cs-CZ" dirty="0"/>
              <a:t>Smlouva, která je součástí souboru smluv o autorských právech spravovaného Světovou organizací duševního vlastnictví (WIPO), vstoupila v platnost 30. září 2016. Má kulturní a humanitární rozměr a podporuje sociální rozvoj.</a:t>
            </a:r>
          </a:p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data.consilium.europa.eu/doc/document/ST-12629-2017-INIT/en/pdf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https://www.wipo.int/treaties/en/ip/marrakesh/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3758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7434"/>
          </a:xfrm>
        </p:spPr>
        <p:txBody>
          <a:bodyPr>
            <a:normAutofit/>
          </a:bodyPr>
          <a:lstStyle/>
          <a:p>
            <a:r>
              <a:rPr lang="cs-CZ" b="1" dirty="0" smtClean="0"/>
              <a:t>Marrákešská smlouva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362" y="1950719"/>
            <a:ext cx="11751276" cy="4514335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Marrákešská </a:t>
            </a:r>
            <a:r>
              <a:rPr lang="cs-CZ" dirty="0"/>
              <a:t>smlouva vyžaduje, aby země, které se zapsaly, přijaly vnitrostátní zákony, které podpoří produkci knih v přístupných formátech, jako je Braillovo písmo, elektronický text, audionahrávka nebo zvětšené písmo, které jsou mířeny na zrakově postižené nebo osoby s jinými poruchami čtení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Tyto </a:t>
            </a:r>
            <a:r>
              <a:rPr lang="cs-CZ" dirty="0"/>
              <a:t>zákony by také měly usnadnit sdílení těchto položek přes státní hranice bez potřeby svolení nositele autorských práv. </a:t>
            </a:r>
            <a:endParaRPr lang="cs-CZ" dirty="0" smtClean="0"/>
          </a:p>
          <a:p>
            <a:r>
              <a:rPr lang="cs-CZ" dirty="0" smtClean="0"/>
              <a:t>Smlouva </a:t>
            </a:r>
            <a:r>
              <a:rPr lang="cs-CZ" dirty="0"/>
              <a:t>byla podepsána v roce 2013 a ratifikována EU dne 1. října 2018. </a:t>
            </a:r>
            <a:endParaRPr lang="cs-CZ" dirty="0" smtClean="0"/>
          </a:p>
          <a:p>
            <a:r>
              <a:rPr lang="cs-CZ" dirty="0" smtClean="0"/>
              <a:t>EU </a:t>
            </a:r>
            <a:r>
              <a:rPr lang="cs-CZ" dirty="0"/>
              <a:t>se stala stranou této smlouvy dne 1. ledna 2019.</a:t>
            </a:r>
          </a:p>
          <a:p>
            <a:r>
              <a:rPr lang="cs-CZ" dirty="0" smtClean="0"/>
              <a:t>Do 11. října 2023 vyhodnotí </a:t>
            </a:r>
            <a:r>
              <a:rPr lang="cs-CZ" dirty="0" smtClean="0">
                <a:hlinkClick r:id="rId2"/>
              </a:rPr>
              <a:t>Evropská komise</a:t>
            </a:r>
            <a:r>
              <a:rPr lang="cs-CZ" dirty="0" smtClean="0"/>
              <a:t> fungování nařízení a předloží zprávu </a:t>
            </a:r>
            <a:r>
              <a:rPr lang="cs-CZ" dirty="0" smtClean="0">
                <a:hlinkClick r:id="rId3"/>
              </a:rPr>
              <a:t>Evropskému parlamentu</a:t>
            </a:r>
            <a:r>
              <a:rPr lang="cs-CZ" dirty="0" smtClean="0"/>
              <a:t>, </a:t>
            </a:r>
            <a:r>
              <a:rPr lang="cs-CZ" dirty="0" smtClean="0">
                <a:hlinkClick r:id="rId4"/>
              </a:rPr>
              <a:t>Radě</a:t>
            </a:r>
            <a:r>
              <a:rPr lang="cs-CZ" dirty="0" smtClean="0"/>
              <a:t> a </a:t>
            </a:r>
            <a:r>
              <a:rPr lang="cs-CZ" dirty="0" smtClean="0">
                <a:hlinkClick r:id="rId5"/>
              </a:rPr>
              <a:t>Evropskému hospodářskému a sociálnímu výboru</a:t>
            </a:r>
            <a:r>
              <a:rPr lang="cs-CZ" dirty="0" smtClean="0"/>
              <a:t> s případnými návrhy na změnu nařízení.</a:t>
            </a:r>
          </a:p>
          <a:p>
            <a:r>
              <a:rPr lang="cs-CZ" dirty="0" smtClean="0"/>
              <a:t>Platí </a:t>
            </a:r>
            <a:r>
              <a:rPr lang="cs-CZ" dirty="0"/>
              <a:t>ode dne 12. října 2018.</a:t>
            </a:r>
          </a:p>
          <a:p>
            <a:pPr marL="0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2256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Co prostudovat </a:t>
            </a:r>
            <a:r>
              <a:rPr lang="cs-CZ" sz="4000" b="1" dirty="0" smtClean="0"/>
              <a:t>a znát ke </a:t>
            </a:r>
            <a:r>
              <a:rPr lang="cs-CZ" sz="4000" b="1" dirty="0" smtClean="0"/>
              <a:t>zkoušce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IFLA – </a:t>
            </a:r>
            <a:r>
              <a:rPr lang="cs-CZ" dirty="0" err="1" smtClean="0"/>
              <a:t>Global</a:t>
            </a:r>
            <a:r>
              <a:rPr lang="cs-CZ" dirty="0" smtClean="0"/>
              <a:t> Vision – 2018</a:t>
            </a:r>
          </a:p>
          <a:p>
            <a:pPr lvl="1"/>
            <a:r>
              <a:rPr lang="cs-CZ" dirty="0">
                <a:hlinkClick r:id="rId2"/>
              </a:rPr>
              <a:t>https://www.ifla.org/files/assets/GVMultimedia/publications/gv-report-summary-cz.pdf</a:t>
            </a:r>
            <a:endParaRPr lang="cs-CZ" dirty="0" smtClean="0"/>
          </a:p>
          <a:p>
            <a:r>
              <a:rPr lang="cs-CZ" dirty="0" smtClean="0"/>
              <a:t>Knihovnický manifest pro Evropu</a:t>
            </a:r>
          </a:p>
          <a:p>
            <a:pPr lvl="1"/>
            <a:r>
              <a:rPr lang="cs-CZ" dirty="0">
                <a:hlinkClick r:id="rId3"/>
              </a:rPr>
              <a:t>https://www.europe4libraries2019.eu/wp-content/uploads/2019/03/a-library-manifesto-for-europe-1.pdf</a:t>
            </a:r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Koncepce rozvoje knihoven 2017-2020</a:t>
            </a:r>
          </a:p>
          <a:p>
            <a:pPr lvl="1"/>
            <a:r>
              <a:rPr lang="cs-CZ" dirty="0">
                <a:hlinkClick r:id="rId4"/>
              </a:rPr>
              <a:t>https://ipk.nkp.cz/docs/koncepce/koncepce_k_vystaveni.pdf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 smtClean="0"/>
              <a:t>Mít základní přehled v </a:t>
            </a:r>
            <a:r>
              <a:rPr lang="cs-CZ" b="1" dirty="0" smtClean="0"/>
              <a:t>rozpočtové politice MK vůči knihovnictví </a:t>
            </a:r>
            <a:r>
              <a:rPr lang="cs-CZ" dirty="0" smtClean="0"/>
              <a:t>a v </a:t>
            </a:r>
            <a:r>
              <a:rPr lang="cs-CZ" b="1" dirty="0" smtClean="0"/>
              <a:t>grantových schématech MK a jiných ministerstev pro oblast knihovnictví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9535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908" y="740376"/>
            <a:ext cx="9134475" cy="23622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106" y="3331433"/>
            <a:ext cx="66103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7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Global</a:t>
            </a:r>
            <a:r>
              <a:rPr lang="cs-CZ" sz="4000" b="1" dirty="0" smtClean="0"/>
              <a:t> Vision IFLA 2018 – hlavní zjištění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www.ifla.org/files/assets/GVMultimedia/publications/gv-report-summary-cz.pdf</a:t>
            </a:r>
            <a:endParaRPr lang="cs-CZ" dirty="0" smtClean="0"/>
          </a:p>
          <a:p>
            <a:r>
              <a:rPr lang="cs-CZ" dirty="0" smtClean="0"/>
              <a:t>Knihovníci mají společné </a:t>
            </a:r>
            <a:r>
              <a:rPr lang="cs-CZ" dirty="0"/>
              <a:t>cíle a </a:t>
            </a:r>
            <a:r>
              <a:rPr lang="cs-CZ" dirty="0" smtClean="0"/>
              <a:t>hodnoty, ať pocházejí odkudkoli.</a:t>
            </a:r>
            <a:endParaRPr lang="cs-CZ" dirty="0"/>
          </a:p>
          <a:p>
            <a:r>
              <a:rPr lang="cs-CZ" dirty="0" smtClean="0"/>
              <a:t>Bez </a:t>
            </a:r>
            <a:r>
              <a:rPr lang="cs-CZ" dirty="0"/>
              <a:t>ohledu na region, typ knihovny a dobu působení v knihovně </a:t>
            </a:r>
            <a:r>
              <a:rPr lang="cs-CZ" dirty="0" smtClean="0"/>
              <a:t>sdílí knihovníci hluboké </a:t>
            </a:r>
            <a:r>
              <a:rPr lang="cs-CZ" dirty="0"/>
              <a:t>přesvědčení o přetrvávající hodnotě a úloze knihoven.</a:t>
            </a:r>
          </a:p>
          <a:p>
            <a:r>
              <a:rPr lang="cs-CZ" dirty="0" smtClean="0"/>
              <a:t>Je nutné účinně </a:t>
            </a:r>
            <a:r>
              <a:rPr lang="cs-CZ" dirty="0"/>
              <a:t>propojovat kroky realizované na celosvětové i místní </a:t>
            </a:r>
            <a:r>
              <a:rPr lang="cs-CZ" dirty="0" smtClean="0"/>
              <a:t>úrovni.</a:t>
            </a:r>
          </a:p>
          <a:p>
            <a:r>
              <a:rPr lang="cs-CZ" dirty="0" smtClean="0"/>
              <a:t>Ve snaze řešit </a:t>
            </a:r>
            <a:r>
              <a:rPr lang="cs-CZ" dirty="0"/>
              <a:t>problémy, se kterými se </a:t>
            </a:r>
            <a:r>
              <a:rPr lang="cs-CZ" dirty="0" smtClean="0"/>
              <a:t>potýkají všichni knihovníci, je </a:t>
            </a:r>
            <a:r>
              <a:rPr lang="cs-CZ" dirty="0"/>
              <a:t>nezbytné brát v úvahu místní podmínky a požadavky.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73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957" y="409959"/>
            <a:ext cx="6624383" cy="633682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TextovéPole 5"/>
          <p:cNvSpPr txBox="1"/>
          <p:nvPr/>
        </p:nvSpPr>
        <p:spPr>
          <a:xfrm flipH="1">
            <a:off x="617217" y="1902941"/>
            <a:ext cx="1594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     10 </a:t>
            </a:r>
          </a:p>
          <a:p>
            <a:r>
              <a:rPr lang="cs-CZ" sz="2800" b="1" dirty="0" smtClean="0"/>
              <a:t>výsledků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 flipH="1">
            <a:off x="10023552" y="1902941"/>
            <a:ext cx="1817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      10 </a:t>
            </a:r>
          </a:p>
          <a:p>
            <a:r>
              <a:rPr lang="cs-CZ" sz="2800" b="1" dirty="0" smtClean="0"/>
              <a:t>příležitostí</a:t>
            </a:r>
            <a:endParaRPr lang="cs-CZ" sz="2800" b="1" dirty="0"/>
          </a:p>
        </p:txBody>
      </p:sp>
      <p:sp>
        <p:nvSpPr>
          <p:cNvPr id="8" name="Šipka doprava 7"/>
          <p:cNvSpPr/>
          <p:nvPr/>
        </p:nvSpPr>
        <p:spPr>
          <a:xfrm>
            <a:off x="1233450" y="1210962"/>
            <a:ext cx="1283265" cy="484632"/>
          </a:xfrm>
          <a:prstGeom prst="rightArrow">
            <a:avLst>
              <a:gd name="adj1" fmla="val 551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0800000">
            <a:off x="9395581" y="1150537"/>
            <a:ext cx="1255943" cy="60548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64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057" y="413949"/>
            <a:ext cx="8111428" cy="599920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7486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131" y="576647"/>
            <a:ext cx="7654001" cy="577472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96978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34" y="326166"/>
            <a:ext cx="4114800" cy="58102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211" y="2125362"/>
            <a:ext cx="9222857" cy="372504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621427" y="6131524"/>
            <a:ext cx="69692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hlinkClick r:id="rId4"/>
              </a:rPr>
              <a:t>https://www.europe4libraries2019.eu/wp-content/uploads/2019/03/a-library-manifesto-for-europe-1.pdf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3330148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841</Words>
  <Application>Microsoft Office PowerPoint</Application>
  <PresentationFormat>Širokoúhlá obrazovka</PresentationFormat>
  <Paragraphs>89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Motiv Office</vt:lpstr>
      <vt:lpstr>Aktuální otázky knihovnictví </vt:lpstr>
      <vt:lpstr>Kde se inspirovat, kde hledat informace</vt:lpstr>
      <vt:lpstr>Prezentace aplikace PowerPoint</vt:lpstr>
      <vt:lpstr>Prezentace aplikace PowerPoint</vt:lpstr>
      <vt:lpstr>Global Vision IFLA 2018 – hlavní zjištění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Otázky českého knihovnictví </vt:lpstr>
      <vt:lpstr>Prezentace aplikace PowerPoint</vt:lpstr>
      <vt:lpstr>Prezentace aplikace PowerPoint</vt:lpstr>
      <vt:lpstr>Prezentace aplikace PowerPoint</vt:lpstr>
      <vt:lpstr>Priorita 1. Knihovny ve virtuálním prostředí</vt:lpstr>
      <vt:lpstr>Priorita 2. Knihovny jako otevřená vzdělávací, kulturní, komunitní a kreativní centra </vt:lpstr>
      <vt:lpstr>Priorita 3. Budování knihovních fondů a informačních zdrojů</vt:lpstr>
      <vt:lpstr>Priorita 3. Budování knihovních fondů a informačních zdrojů</vt:lpstr>
      <vt:lpstr>Priorita 4. Trvalé uchování tradičních knihovních dokumentů</vt:lpstr>
      <vt:lpstr>Priorita 5. Výstavba knihoven, podpora infrastruktury ICT v knihovnách</vt:lpstr>
      <vt:lpstr>Priorita 6. Systém hodnocení a marketing veřejných knihovnických a informačních služeb</vt:lpstr>
      <vt:lpstr>Priorita 7. Vzdělávání pracovníků knihoven</vt:lpstr>
      <vt:lpstr>Priorita 8. Knihovny jako vědecko-výzkumné instituce</vt:lpstr>
      <vt:lpstr>Výdaje stát. rozpoč. - oblast knihovnictví 2017-2020</vt:lpstr>
      <vt:lpstr>Prezentace aplikace PowerPoint</vt:lpstr>
      <vt:lpstr>Prezentace aplikace PowerPoint</vt:lpstr>
      <vt:lpstr>Prezentace aplikace PowerPoint</vt:lpstr>
      <vt:lpstr>Marrákešská smlouva</vt:lpstr>
      <vt:lpstr>Marrákešská smlouva</vt:lpstr>
      <vt:lpstr>Co prostudovat a znát ke zkoušce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otázky knihovnictví</dc:title>
  <dc:creator>Projekt INTERES</dc:creator>
  <cp:lastModifiedBy>Projekt INTERES</cp:lastModifiedBy>
  <cp:revision>18</cp:revision>
  <dcterms:created xsi:type="dcterms:W3CDTF">2019-12-05T20:04:01Z</dcterms:created>
  <dcterms:modified xsi:type="dcterms:W3CDTF">2019-12-15T18:30:37Z</dcterms:modified>
</cp:coreProperties>
</file>