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7" r:id="rId7"/>
    <p:sldId id="278" r:id="rId8"/>
    <p:sldId id="280" r:id="rId9"/>
    <p:sldId id="281" r:id="rId10"/>
    <p:sldId id="27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8" r:id="rId19"/>
    <p:sldId id="257" r:id="rId20"/>
    <p:sldId id="259" r:id="rId21"/>
    <p:sldId id="260" r:id="rId22"/>
    <p:sldId id="261" r:id="rId23"/>
    <p:sldId id="263" r:id="rId24"/>
    <p:sldId id="264" r:id="rId25"/>
    <p:sldId id="28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88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12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73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6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15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44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9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0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31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78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15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71C7-141C-46D7-9E75-0DAEA9E45D50}" type="datetimeFigureOut">
              <a:rPr lang="cs-CZ" smtClean="0"/>
              <a:t>15. 12. 2019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28BA-2322-4FB6-A502-B0FA3C7227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8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kipcr.cz/odborne-organy/cesky-komitet-modry-sti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druk.cz/sdruk/odborne-sekce/sekce-pro-sluzby/clanek/sekce-pro-sluzby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lia.cz/agentura" TargetMode="External"/><Relationship Id="rId2" Type="http://schemas.openxmlformats.org/officeDocument/2006/relationships/hyperlink" Target="http://www.dilia.cz/kolektivni-sprav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pk.nkp.cz/odborne-cinnosti/knihovni-proces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legislativa/01_LegPod/povinny-vytisk/zakon-46-2000-sb.-o-pravech-a-povinnostech-pri-vydavani-periodickeho-tisku-a-o-zmene-nekterych-dalsich-zakonu-tiskovy-zakon" TargetMode="External"/><Relationship Id="rId2" Type="http://schemas.openxmlformats.org/officeDocument/2006/relationships/hyperlink" Target="https://ipk.nkp.cz/legislativa/01_LegPod/ostatni-legislativa-a-doporuceni-k-cinnosti-knihoven/zakon-c.-134-2016-sb.-o-zadavani-verejnych-zakaze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legislativa/01_LegPod/povinny-vytisk/zakon-37-1995-sb.-o-neperiodickych-publikacich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kcr.cz/periodicky-tisk-37.html" TargetMode="External"/><Relationship Id="rId3" Type="http://schemas.openxmlformats.org/officeDocument/2006/relationships/hyperlink" Target="https://ipk.nkp.cz/docs/zlaty-fond-2018" TargetMode="External"/><Relationship Id="rId7" Type="http://schemas.openxmlformats.org/officeDocument/2006/relationships/hyperlink" Target="http://www.nkp.cz/sluzby/sluzby-pro/sluzby-pro-vydavatele" TargetMode="External"/><Relationship Id="rId2" Type="http://schemas.openxmlformats.org/officeDocument/2006/relationships/hyperlink" Target="https://ipk.nkp.cz/docs/standard-pro-dobry-knihovni-fo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kp.cz/o-knihovne/odborne-cinnosti/doplnovani-fondu" TargetMode="External"/><Relationship Id="rId5" Type="http://schemas.openxmlformats.org/officeDocument/2006/relationships/hyperlink" Target="http://www.nkp.cz/sbirky/podle-typu-dokumentu/akvizicni-politika/sbirky-akvizicnipolitika-detail" TargetMode="External"/><Relationship Id="rId10" Type="http://schemas.openxmlformats.org/officeDocument/2006/relationships/hyperlink" Target="https://www.springernature.com/futureofoabooks" TargetMode="External"/><Relationship Id="rId4" Type="http://schemas.openxmlformats.org/officeDocument/2006/relationships/hyperlink" Target="https://ipk.nkp.cz/docs/2017_Metodicky_pokyn_MK_akvizice.pdf" TargetMode="External"/><Relationship Id="rId9" Type="http://schemas.openxmlformats.org/officeDocument/2006/relationships/hyperlink" Target="https://ipk.nkp.cz/docs/demand-driven-acquisitio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standard-pro-dobry-knihovni-fon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zlaty-fond-2018/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Literatura a knihovní procesy v současnosti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Předmět Literatura, knihovní procesy a trh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0620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50" y="1417321"/>
            <a:ext cx="8926355" cy="4114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44751" y="518983"/>
            <a:ext cx="872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Ukázka ze zlatého fondu literatury pro veřejné knihovny 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1384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38" y="914400"/>
            <a:ext cx="9276835" cy="59436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flipH="1">
            <a:off x="3491811" y="167640"/>
            <a:ext cx="479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Katalogizace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6855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56" y="2100262"/>
            <a:ext cx="10230862" cy="248697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133600" y="86868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Správa a organizace knihovního fondu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1821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4" y="1485900"/>
            <a:ext cx="10563361" cy="25831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185160" y="563880"/>
            <a:ext cx="672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Ochrana knihovních fondů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0" y="2146935"/>
            <a:ext cx="628650" cy="8572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00100" y="4939725"/>
            <a:ext cx="698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Modrý štít</a:t>
            </a:r>
          </a:p>
          <a:p>
            <a:r>
              <a:rPr lang="cs-CZ" dirty="0">
                <a:hlinkClick r:id="rId4"/>
              </a:rPr>
              <a:t>https://www.skipcr.cz/odborne-organy/cesky-komitet-modry-stit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77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39" y="1544002"/>
            <a:ext cx="8490792" cy="420147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3554600" y="441960"/>
            <a:ext cx="492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Digitalizace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5280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" y="1258252"/>
            <a:ext cx="10341293" cy="54168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865930" y="348555"/>
            <a:ext cx="278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Digitalizace</a:t>
            </a:r>
          </a:p>
        </p:txBody>
      </p:sp>
    </p:spTree>
    <p:extLst>
      <p:ext uri="{BB962C8B-B14F-4D97-AF65-F5344CB8AC3E}">
        <p14:creationId xmlns:p14="http://schemas.microsoft.com/office/powerpoint/2010/main" val="34924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0" y="1511617"/>
            <a:ext cx="10851995" cy="400526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5076771" y="518160"/>
            <a:ext cx="432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Služby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9968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2" y="918865"/>
            <a:ext cx="8975745" cy="214693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77462" y="272534"/>
            <a:ext cx="1411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/>
              <a:t>Služby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4" y="1472564"/>
            <a:ext cx="6768465" cy="52084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11480" y="4076787"/>
            <a:ext cx="42672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SDRUK </a:t>
            </a:r>
            <a:r>
              <a:rPr lang="cs-CZ" sz="2000" b="1" dirty="0" smtClean="0">
                <a:hlinkClick r:id="rId4"/>
              </a:rPr>
              <a:t>–</a:t>
            </a:r>
            <a:r>
              <a:rPr lang="cs-CZ" sz="2000" b="1" dirty="0" smtClean="0"/>
              <a:t> sekce pro služby</a:t>
            </a:r>
            <a:endParaRPr lang="cs-CZ" sz="2000" dirty="0" smtClean="0">
              <a:hlinkClick r:id="rId4"/>
            </a:endParaRPr>
          </a:p>
          <a:p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://www.sdruk.cz/sdruk/odborne-sekce/sekce-pro-sluzby/clanek/sekce-pro-sluzby/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3246120" y="3444240"/>
            <a:ext cx="1584960" cy="6325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5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Osiřelé dílo  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souladu s § </a:t>
            </a:r>
            <a:r>
              <a:rPr lang="cs-CZ" dirty="0"/>
              <a:t>27a autorského zákona (dále jen „AZ“) dílo, jehož autor není určen a nalezen ani po provedení důsledného vyhledávání ve smyslu § 27b </a:t>
            </a:r>
            <a:r>
              <a:rPr lang="cs-CZ" dirty="0" smtClean="0"/>
              <a:t>AZ</a:t>
            </a:r>
            <a:endParaRPr lang="cs-CZ" dirty="0"/>
          </a:p>
          <a:p>
            <a:r>
              <a:rPr lang="cs-CZ" dirty="0" smtClean="0"/>
              <a:t>dílo</a:t>
            </a:r>
            <a:r>
              <a:rPr lang="cs-CZ" dirty="0"/>
              <a:t>, u nějž není známo jméno autora</a:t>
            </a:r>
          </a:p>
          <a:p>
            <a:r>
              <a:rPr lang="cs-CZ" dirty="0"/>
              <a:t>dílo, kde je známo jméno autora, ale není znám kontakt na něj</a:t>
            </a:r>
          </a:p>
          <a:p>
            <a:r>
              <a:rPr lang="cs-CZ" dirty="0"/>
              <a:t>dílo, kde je známo jméno autora i jeho dědiců, ale není znám kontakt na ně či na některé z nich</a:t>
            </a:r>
          </a:p>
          <a:p>
            <a:r>
              <a:rPr lang="cs-CZ" dirty="0"/>
              <a:t>dílo, kde nejsou známi dědicové po zemřelém autorovi či někteří z nich</a:t>
            </a:r>
          </a:p>
          <a:p>
            <a:r>
              <a:rPr lang="cs-CZ" dirty="0"/>
              <a:t>Seznam osiřelých děl, u kterých již proběhlo důsledné vyhledávání a k nimž DILIA spravuje </a:t>
            </a:r>
            <a:r>
              <a:rPr lang="cs-CZ" dirty="0" smtClean="0"/>
              <a:t>práva – viz stránky DILIA</a:t>
            </a:r>
            <a:endParaRPr lang="cs-CZ" dirty="0"/>
          </a:p>
          <a:p>
            <a:r>
              <a:rPr lang="cs-CZ" dirty="0" smtClean="0"/>
              <a:t>Jak užívat osiřelé dílo (ve </a:t>
            </a:r>
            <a:r>
              <a:rPr lang="cs-CZ" dirty="0"/>
              <a:t>smyslu autorského </a:t>
            </a:r>
            <a:r>
              <a:rPr lang="cs-CZ" dirty="0" smtClean="0"/>
              <a:t>zákona)? – viz DILIA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412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DILIA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divadelní, literární, audiovizuální </a:t>
            </a:r>
            <a:r>
              <a:rPr lang="cs-CZ" dirty="0" smtClean="0"/>
              <a:t>agentura</a:t>
            </a:r>
          </a:p>
          <a:p>
            <a:r>
              <a:rPr lang="cs-CZ" dirty="0" smtClean="0"/>
              <a:t>spolek </a:t>
            </a:r>
            <a:r>
              <a:rPr lang="cs-CZ" dirty="0"/>
              <a:t>autorů a dalších nositelů autorských </a:t>
            </a:r>
            <a:r>
              <a:rPr lang="cs-CZ" dirty="0" smtClean="0"/>
              <a:t>práv</a:t>
            </a:r>
          </a:p>
          <a:p>
            <a:r>
              <a:rPr lang="cs-CZ" dirty="0" smtClean="0"/>
              <a:t>hlavním </a:t>
            </a:r>
            <a:r>
              <a:rPr lang="cs-CZ" dirty="0"/>
              <a:t>předmětem její činnosti je zajišťování ochrany autorských </a:t>
            </a:r>
            <a:r>
              <a:rPr lang="cs-CZ" dirty="0" smtClean="0"/>
              <a:t>práv</a:t>
            </a:r>
          </a:p>
          <a:p>
            <a:r>
              <a:rPr lang="cs-CZ" dirty="0" smtClean="0"/>
              <a:t>základní </a:t>
            </a:r>
            <a:r>
              <a:rPr lang="cs-CZ" dirty="0"/>
              <a:t>činnosti DILIA se dělí na </a:t>
            </a:r>
            <a:r>
              <a:rPr lang="cs-CZ" b="1" dirty="0">
                <a:hlinkClick r:id="rId2"/>
              </a:rPr>
              <a:t>kolektivní správu</a:t>
            </a:r>
            <a:r>
              <a:rPr lang="cs-CZ" dirty="0"/>
              <a:t> a </a:t>
            </a:r>
            <a:r>
              <a:rPr lang="cs-CZ" b="1" dirty="0" smtClean="0">
                <a:hlinkClick r:id="rId3"/>
              </a:rPr>
              <a:t>agenturu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11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Knihovní procesy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Které to jsou?</a:t>
            </a:r>
          </a:p>
          <a:p>
            <a:endParaRPr lang="cs-CZ" dirty="0"/>
          </a:p>
          <a:p>
            <a:r>
              <a:rPr lang="cs-CZ" dirty="0" smtClean="0"/>
              <a:t>Kde o nich lze nalézt aktuální odborné a platné informace?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20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Agentura DILIA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Agenturní oddělení </a:t>
            </a:r>
            <a:r>
              <a:rPr lang="cs-CZ" b="1" dirty="0" smtClean="0"/>
              <a:t>zajišťují </a:t>
            </a:r>
            <a:r>
              <a:rPr lang="cs-CZ" b="1" dirty="0"/>
              <a:t>uzavření licenčních smluv</a:t>
            </a:r>
            <a:r>
              <a:rPr lang="cs-CZ" dirty="0"/>
              <a:t> na užití děl českých a zahraničních </a:t>
            </a:r>
            <a:r>
              <a:rPr lang="cs-CZ" dirty="0" smtClean="0"/>
              <a:t>autorů</a:t>
            </a:r>
          </a:p>
          <a:p>
            <a:r>
              <a:rPr lang="cs-CZ" dirty="0" smtClean="0"/>
              <a:t>Poskytují zejména</a:t>
            </a:r>
            <a:r>
              <a:rPr lang="cs-CZ" dirty="0"/>
              <a:t> </a:t>
            </a:r>
            <a:r>
              <a:rPr lang="cs-CZ" b="1" dirty="0"/>
              <a:t>právní servis pro autory i uživatele děl</a:t>
            </a:r>
            <a:r>
              <a:rPr lang="cs-CZ" dirty="0"/>
              <a:t> a vykonávají další související aktivity (poskytování divadelních textů, konzultační činnost, úschovy děl atd.) </a:t>
            </a:r>
            <a:endParaRPr lang="cs-CZ" dirty="0" smtClean="0"/>
          </a:p>
          <a:p>
            <a:r>
              <a:rPr lang="cs-CZ" dirty="0" smtClean="0"/>
              <a:t>Hudební </a:t>
            </a:r>
            <a:r>
              <a:rPr lang="cs-CZ" dirty="0"/>
              <a:t>oddělení zajišťuje </a:t>
            </a:r>
            <a:r>
              <a:rPr lang="cs-CZ" b="1" dirty="0"/>
              <a:t>vydávání a pronájem hudebních materiálů</a:t>
            </a:r>
            <a:r>
              <a:rPr lang="cs-CZ" dirty="0"/>
              <a:t> k českým i zahraničním hudebně-dramatickým </a:t>
            </a:r>
            <a:r>
              <a:rPr lang="cs-CZ" dirty="0" smtClean="0"/>
              <a:t>dílům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877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8872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Literární oddělení agentury DILIA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55321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Zajišťuje </a:t>
            </a:r>
            <a:r>
              <a:rPr lang="cs-CZ" dirty="0"/>
              <a:t>práva pro knižní užití autorských děl z oblasti beletrie, vědecké a naučné literatury, dětské literatury a knižní </a:t>
            </a:r>
            <a:r>
              <a:rPr lang="cs-CZ" dirty="0" smtClean="0"/>
              <a:t>ilustrace</a:t>
            </a:r>
          </a:p>
          <a:p>
            <a:r>
              <a:rPr lang="cs-CZ" dirty="0" smtClean="0"/>
              <a:t>Dlouholeté </a:t>
            </a:r>
            <a:r>
              <a:rPr lang="cs-CZ" dirty="0"/>
              <a:t>zkušenosti, jazyková vybavenost, znalost prostředí, know-how, tradice, pevné kontakty na domácím i světovém knižním </a:t>
            </a:r>
            <a:r>
              <a:rPr lang="cs-CZ" dirty="0" smtClean="0"/>
              <a:t>trhu</a:t>
            </a:r>
          </a:p>
          <a:p>
            <a:r>
              <a:rPr lang="cs-CZ" dirty="0" smtClean="0"/>
              <a:t>Spolupráce </a:t>
            </a:r>
            <a:r>
              <a:rPr lang="cs-CZ" dirty="0"/>
              <a:t>s DILIA je v mnoha ohledech výhodná pro české autory, kteří se mohou spolehnout na její odbornost při uzavírání smluv.</a:t>
            </a:r>
          </a:p>
          <a:p>
            <a:r>
              <a:rPr lang="cs-CZ" dirty="0" smtClean="0"/>
              <a:t>Zastupuje </a:t>
            </a:r>
            <a:r>
              <a:rPr lang="cs-CZ" dirty="0"/>
              <a:t>české autory, včetně autorů překladu, nebo jejich dědice pro knižní či časopisecké užití autorských děl v tuzemsku a </a:t>
            </a:r>
            <a:r>
              <a:rPr lang="cs-CZ" dirty="0" smtClean="0"/>
              <a:t>zahraničí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Poskytuje českým autorům, včetně autorů překladu, nebo jejich dědicům smluvní servis, který zahrnuje sjednání smluvních podmínek, vyhotovení smlouvy, inkaso honorářů, včetně případných urgencí, vymáhání platby a právní záštity</a:t>
            </a:r>
          </a:p>
          <a:p>
            <a:r>
              <a:rPr lang="cs-CZ" dirty="0" smtClean="0"/>
              <a:t>Na </a:t>
            </a:r>
            <a:r>
              <a:rPr lang="cs-CZ" dirty="0"/>
              <a:t>základě smlouvy zajišťujeme doručení autorských výtisků na adresu autorů nebo jejich </a:t>
            </a:r>
            <a:r>
              <a:rPr lang="cs-CZ" dirty="0" smtClean="0"/>
              <a:t>dědiců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21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Kolektivní správa v DILIA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DILIA </a:t>
            </a:r>
            <a:r>
              <a:rPr lang="cs-CZ" dirty="0"/>
              <a:t>vykonává kolektivní správu autorských práv především </a:t>
            </a:r>
            <a:r>
              <a:rPr lang="cs-CZ" b="1" dirty="0"/>
              <a:t>v oblasti literatury a audiovize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rámci kolektivní správy </a:t>
            </a:r>
            <a:r>
              <a:rPr lang="cs-CZ" b="1" dirty="0"/>
              <a:t>zastupuje autory a dědice</a:t>
            </a:r>
            <a:r>
              <a:rPr lang="cs-CZ" dirty="0"/>
              <a:t>, pro které vybírá a rozděluje náhradní a licenční autorské odměny. </a:t>
            </a:r>
            <a:endParaRPr lang="cs-CZ" dirty="0" smtClean="0"/>
          </a:p>
          <a:p>
            <a:r>
              <a:rPr lang="cs-CZ" dirty="0" smtClean="0"/>
              <a:t>Náhradní </a:t>
            </a:r>
            <a:r>
              <a:rPr lang="cs-CZ" dirty="0"/>
              <a:t>odměny vybírá také pro </a:t>
            </a:r>
            <a:r>
              <a:rPr lang="cs-CZ" b="1" dirty="0"/>
              <a:t>knižní nakladatele a vydavatele tištěných periodik. </a:t>
            </a:r>
            <a:endParaRPr lang="cs-CZ" b="1" dirty="0" smtClean="0"/>
          </a:p>
          <a:p>
            <a:r>
              <a:rPr lang="cs-CZ" b="1" dirty="0" smtClean="0"/>
              <a:t>S </a:t>
            </a:r>
            <a:r>
              <a:rPr lang="cs-CZ" b="1" dirty="0"/>
              <a:t>uživateli uzavírá hromadné smlouvy na celý repertoár</a:t>
            </a:r>
            <a:r>
              <a:rPr lang="cs-CZ" dirty="0"/>
              <a:t> v oblastech vymezených autorským zákonem a oprávněními od Ministerstva kultury ČR</a:t>
            </a:r>
            <a:r>
              <a:rPr lang="cs-CZ" dirty="0" smtClean="0"/>
              <a:t>.</a:t>
            </a:r>
          </a:p>
          <a:p>
            <a:r>
              <a:rPr lang="cs-CZ" dirty="0"/>
              <a:t> </a:t>
            </a:r>
            <a:r>
              <a:rPr lang="cs-CZ" b="1" dirty="0"/>
              <a:t>Více informací </a:t>
            </a:r>
            <a:r>
              <a:rPr lang="cs-CZ" b="1" dirty="0" smtClean="0"/>
              <a:t>na </a:t>
            </a:r>
            <a:r>
              <a:rPr lang="cs-CZ" b="1" dirty="0"/>
              <a:t>stránkách pro autory, nakladatele a uživatele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850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5257"/>
            <a:ext cx="8969693" cy="638885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87680" y="2819400"/>
            <a:ext cx="225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Sazebníky pro r. 2020 - DILIA </a:t>
            </a:r>
            <a:r>
              <a:rPr lang="cs-CZ" b="1" dirty="0">
                <a:solidFill>
                  <a:srgbClr val="0070C0"/>
                </a:solidFill>
              </a:rPr>
              <a:t>zveřejňuje v souladu s § 98f autorského </a:t>
            </a:r>
            <a:r>
              <a:rPr lang="cs-CZ" b="1" dirty="0" smtClean="0">
                <a:solidFill>
                  <a:srgbClr val="0070C0"/>
                </a:solidFill>
              </a:rPr>
              <a:t>zákona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3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0" y="1259204"/>
            <a:ext cx="11980030" cy="36633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4282440" y="441960"/>
            <a:ext cx="385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Sazebník - odůvodnění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6982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Doporučení ke zkoušce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</a:t>
            </a:r>
            <a:r>
              <a:rPr lang="cs-CZ" b="1" dirty="0" smtClean="0"/>
              <a:t>každé oblasti knihovních procesů </a:t>
            </a:r>
            <a:r>
              <a:rPr lang="cs-CZ" dirty="0" smtClean="0"/>
              <a:t>vybrat alespoň 2 důležité dokumenty, pročíst je s porozuměním a interpretovat jejich obsah a význam pro knihovny</a:t>
            </a:r>
          </a:p>
          <a:p>
            <a:r>
              <a:rPr lang="cs-CZ" dirty="0" smtClean="0"/>
              <a:t>Prostudovat </a:t>
            </a:r>
            <a:r>
              <a:rPr lang="cs-CZ" b="1" dirty="0" smtClean="0"/>
              <a:t>Standard pro dobrý knihovní fond</a:t>
            </a:r>
          </a:p>
          <a:p>
            <a:r>
              <a:rPr lang="cs-CZ" dirty="0" smtClean="0"/>
              <a:t>Prostudovat službu CKP – Knihovny.cz</a:t>
            </a:r>
          </a:p>
          <a:p>
            <a:r>
              <a:rPr lang="cs-CZ" dirty="0" smtClean="0"/>
              <a:t> Rozumět roli </a:t>
            </a:r>
            <a:r>
              <a:rPr lang="cs-CZ" b="1" dirty="0" smtClean="0"/>
              <a:t>DILIA a jejímu propojení  s NK </a:t>
            </a:r>
            <a:r>
              <a:rPr lang="cs-CZ" dirty="0" smtClean="0"/>
              <a:t>a českým knihovnictvím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01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Knihovní procesy - </a:t>
            </a:r>
            <a:r>
              <a:rPr lang="cs-CZ" sz="3200" b="1" dirty="0">
                <a:hlinkClick r:id="rId2"/>
              </a:rPr>
              <a:t>https://ipk.nkp.cz/odborne-cinnosti/knihovni-procesy</a:t>
            </a:r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203960"/>
            <a:ext cx="10515600" cy="4973003"/>
          </a:xfrm>
        </p:spPr>
        <p:txBody>
          <a:bodyPr>
            <a:normAutofit/>
          </a:bodyPr>
          <a:lstStyle/>
          <a:p>
            <a:r>
              <a:rPr lang="cs-CZ" dirty="0" smtClean="0"/>
              <a:t>Akvizice </a:t>
            </a:r>
          </a:p>
          <a:p>
            <a:r>
              <a:rPr lang="cs-CZ" dirty="0" smtClean="0"/>
              <a:t>Katalogizace, zpracování</a:t>
            </a:r>
          </a:p>
          <a:p>
            <a:r>
              <a:rPr lang="cs-CZ" dirty="0" smtClean="0"/>
              <a:t>Správa a organizace knihovního fondu</a:t>
            </a:r>
          </a:p>
          <a:p>
            <a:r>
              <a:rPr lang="cs-CZ" dirty="0" smtClean="0"/>
              <a:t>Ochrana knihovního fondu</a:t>
            </a:r>
          </a:p>
          <a:p>
            <a:r>
              <a:rPr lang="cs-CZ" dirty="0" smtClean="0"/>
              <a:t>Digitalizace</a:t>
            </a:r>
          </a:p>
          <a:p>
            <a:r>
              <a:rPr lang="cs-CZ" dirty="0" smtClean="0"/>
              <a:t>Služby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69130"/>
            <a:ext cx="10991850" cy="209550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361950" y="3690461"/>
            <a:ext cx="1558290" cy="10491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4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Akvizice - legislativa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Zákon </a:t>
            </a:r>
            <a:r>
              <a:rPr lang="cs-CZ" dirty="0">
                <a:hlinkClick r:id="rId2"/>
              </a:rPr>
              <a:t>č. 134/2016 o zadávání veřejných zakázek</a:t>
            </a:r>
            <a:r>
              <a:rPr lang="cs-CZ" dirty="0"/>
              <a:t> (týká se nákupu knih a informačních zdrojů do knihovních fondů)</a:t>
            </a:r>
          </a:p>
          <a:p>
            <a:r>
              <a:rPr lang="cs-CZ" dirty="0">
                <a:hlinkClick r:id="rId3"/>
              </a:rPr>
              <a:t>Zákon č. 46/2000 Sb. o právech a povinnostech při vydávání periodického tisku a o změně některých dalších zákonů (tiskový zákon)</a:t>
            </a:r>
            <a:endParaRPr lang="cs-CZ" dirty="0"/>
          </a:p>
          <a:p>
            <a:r>
              <a:rPr lang="cs-CZ" dirty="0">
                <a:hlinkClick r:id="rId4"/>
              </a:rPr>
              <a:t>Zákon č. 37/1995 ze dne 8. února 1995 o neperiodických publikacích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31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</p:spPr>
        <p:txBody>
          <a:bodyPr/>
          <a:lstStyle/>
          <a:p>
            <a:r>
              <a:rPr lang="cs-CZ" b="1" dirty="0" smtClean="0"/>
              <a:t>Akvizice </a:t>
            </a:r>
            <a:r>
              <a:rPr lang="cs-CZ" b="1" dirty="0" smtClean="0"/>
              <a:t>– odborný obsah </a:t>
            </a:r>
            <a:r>
              <a:rPr lang="cs-CZ" b="1" dirty="0" smtClean="0"/>
              <a:t>a dokumenty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6240" y="1112520"/>
            <a:ext cx="11445240" cy="574548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hlinkClick r:id="rId2"/>
              </a:rPr>
              <a:t>Standard </a:t>
            </a:r>
            <a:r>
              <a:rPr lang="cs-CZ" dirty="0">
                <a:hlinkClick r:id="rId2"/>
              </a:rPr>
              <a:t>pro dobrý knihovní fond</a:t>
            </a:r>
            <a:r>
              <a:rPr lang="cs-CZ" dirty="0"/>
              <a:t> (2017, .</a:t>
            </a:r>
            <a:r>
              <a:rPr lang="cs-CZ" dirty="0" err="1"/>
              <a:t>pdf</a:t>
            </a:r>
            <a:r>
              <a:rPr lang="cs-CZ" dirty="0"/>
              <a:t>)</a:t>
            </a:r>
          </a:p>
          <a:p>
            <a:r>
              <a:rPr lang="cs-CZ" dirty="0"/>
              <a:t>- </a:t>
            </a:r>
            <a:r>
              <a:rPr lang="cs-CZ" dirty="0">
                <a:hlinkClick r:id="rId3"/>
              </a:rPr>
              <a:t>Zlatý fond české a světové literatury pro fondy veřejných knihoven</a:t>
            </a:r>
            <a:r>
              <a:rPr lang="cs-CZ" dirty="0"/>
              <a:t> (.</a:t>
            </a:r>
            <a:r>
              <a:rPr lang="cs-CZ" dirty="0" err="1"/>
              <a:t>xlsx</a:t>
            </a:r>
            <a:r>
              <a:rPr lang="cs-CZ" dirty="0"/>
              <a:t>, 98 kB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>
                <a:hlinkClick r:id="rId4"/>
              </a:rPr>
              <a:t>Metodický </a:t>
            </a:r>
            <a:r>
              <a:rPr lang="cs-CZ" dirty="0">
                <a:hlinkClick r:id="rId4"/>
              </a:rPr>
              <a:t>pokyn Ministerstva kultury k vymezení standardu doplňování a aktualizace knihovního fondu pro knihovny zřizované a/nebo provozované obcemi na území České republiky</a:t>
            </a:r>
            <a:r>
              <a:rPr lang="cs-CZ" dirty="0"/>
              <a:t> (2017, .</a:t>
            </a:r>
            <a:r>
              <a:rPr lang="cs-CZ" dirty="0" err="1"/>
              <a:t>pdf</a:t>
            </a:r>
            <a:r>
              <a:rPr lang="cs-CZ" dirty="0"/>
              <a:t>)</a:t>
            </a:r>
          </a:p>
          <a:p>
            <a:r>
              <a:rPr lang="cs-CZ" dirty="0">
                <a:hlinkClick r:id="rId5"/>
              </a:rPr>
              <a:t>O akviziční </a:t>
            </a:r>
            <a:r>
              <a:rPr lang="cs-CZ" dirty="0" smtClean="0">
                <a:hlinkClick r:id="rId5"/>
              </a:rPr>
              <a:t>politice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Doplňování </a:t>
            </a:r>
            <a:r>
              <a:rPr lang="cs-CZ" dirty="0">
                <a:hlinkClick r:id="rId6"/>
              </a:rPr>
              <a:t>fondů NK </a:t>
            </a:r>
            <a:r>
              <a:rPr lang="cs-CZ" dirty="0" smtClean="0">
                <a:hlinkClick r:id="rId6"/>
              </a:rPr>
              <a:t>ČR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7"/>
              </a:rPr>
              <a:t>Služby </a:t>
            </a:r>
            <a:r>
              <a:rPr lang="cs-CZ" dirty="0">
                <a:hlinkClick r:id="rId7"/>
              </a:rPr>
              <a:t>pro vydavatele - ISBN, ISMN, ISSN / Povinný výtisk neperiodických publikací / Povinný výtisk periodického tisku / Roční výkazy o neperiodických publikacích / Adresář nakladatelů v ČR / Ohlášené knihy a hudebniny / O.K. Ohlášené knihy / CIP (Katalogizace v knize)</a:t>
            </a:r>
            <a:br>
              <a:rPr lang="cs-CZ" dirty="0">
                <a:hlinkClick r:id="rId7"/>
              </a:rPr>
            </a:br>
            <a:endParaRPr lang="cs-CZ" dirty="0"/>
          </a:p>
          <a:p>
            <a:r>
              <a:rPr lang="cs-CZ" dirty="0">
                <a:hlinkClick r:id="rId8"/>
              </a:rPr>
              <a:t>Periodický tisk</a:t>
            </a:r>
            <a:r>
              <a:rPr lang="cs-CZ" dirty="0"/>
              <a:t> (informace na stránkách Ministerstva kultury ČR)</a:t>
            </a:r>
            <a:br>
              <a:rPr lang="cs-CZ" dirty="0"/>
            </a:br>
            <a:endParaRPr lang="cs-CZ" dirty="0"/>
          </a:p>
          <a:p>
            <a:r>
              <a:rPr lang="cs-CZ" dirty="0" err="1">
                <a:hlinkClick r:id="rId9"/>
              </a:rPr>
              <a:t>Why</a:t>
            </a:r>
            <a:r>
              <a:rPr lang="cs-CZ" dirty="0">
                <a:hlinkClick r:id="rId9"/>
              </a:rPr>
              <a:t> DDA </a:t>
            </a:r>
            <a:r>
              <a:rPr lang="cs-CZ" dirty="0" err="1">
                <a:hlinkClick r:id="rId9"/>
              </a:rPr>
              <a:t>is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here</a:t>
            </a:r>
            <a:r>
              <a:rPr lang="cs-CZ" dirty="0">
                <a:hlinkClick r:id="rId9"/>
              </a:rPr>
              <a:t> to </a:t>
            </a:r>
            <a:r>
              <a:rPr lang="cs-CZ" dirty="0" err="1">
                <a:hlinkClick r:id="rId9"/>
              </a:rPr>
              <a:t>stay</a:t>
            </a:r>
            <a:r>
              <a:rPr lang="cs-CZ" dirty="0">
                <a:hlinkClick r:id="rId9"/>
              </a:rPr>
              <a:t>? </a:t>
            </a:r>
            <a:r>
              <a:rPr lang="cs-CZ" dirty="0" err="1">
                <a:hlinkClick r:id="rId9"/>
              </a:rPr>
              <a:t>An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analysis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of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demand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driven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acquisition</a:t>
            </a:r>
            <a:r>
              <a:rPr lang="cs-CZ" dirty="0">
                <a:hlinkClick r:id="rId9"/>
              </a:rPr>
              <a:t> model </a:t>
            </a:r>
            <a:r>
              <a:rPr lang="cs-CZ" dirty="0" err="1">
                <a:hlinkClick r:id="rId9"/>
              </a:rPr>
              <a:t>for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libraries</a:t>
            </a:r>
            <a:r>
              <a:rPr lang="cs-CZ" dirty="0">
                <a:hlinkClick r:id="rId9"/>
              </a:rPr>
              <a:t> : a </a:t>
            </a:r>
            <a:r>
              <a:rPr lang="cs-CZ" dirty="0" err="1">
                <a:hlinkClick r:id="rId9"/>
              </a:rPr>
              <a:t>ProQuest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whitepaper</a:t>
            </a:r>
            <a:r>
              <a:rPr lang="cs-CZ" dirty="0"/>
              <a:t> (2018)</a:t>
            </a:r>
          </a:p>
          <a:p>
            <a:r>
              <a:rPr lang="cs-CZ" dirty="0" err="1">
                <a:hlinkClick r:id="rId10"/>
              </a:rPr>
              <a:t>The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future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of</a:t>
            </a:r>
            <a:r>
              <a:rPr lang="cs-CZ" dirty="0">
                <a:hlinkClick r:id="rId10"/>
              </a:rPr>
              <a:t> open </a:t>
            </a:r>
            <a:r>
              <a:rPr lang="cs-CZ" dirty="0" err="1">
                <a:hlinkClick r:id="rId10"/>
              </a:rPr>
              <a:t>access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books</a:t>
            </a:r>
            <a:r>
              <a:rPr lang="cs-CZ" dirty="0">
                <a:hlinkClick r:id="rId10"/>
              </a:rPr>
              <a:t>: </a:t>
            </a:r>
            <a:r>
              <a:rPr lang="cs-CZ" dirty="0" err="1">
                <a:hlinkClick r:id="rId10"/>
              </a:rPr>
              <a:t>Findings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from</a:t>
            </a:r>
            <a:r>
              <a:rPr lang="cs-CZ" dirty="0">
                <a:hlinkClick r:id="rId10"/>
              </a:rPr>
              <a:t> a </a:t>
            </a:r>
            <a:r>
              <a:rPr lang="cs-CZ" dirty="0" err="1">
                <a:hlinkClick r:id="rId10"/>
              </a:rPr>
              <a:t>global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survey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of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academic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book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authors</a:t>
            </a:r>
            <a:r>
              <a:rPr lang="cs-CZ" dirty="0">
                <a:hlinkClick r:id="rId10"/>
              </a:rPr>
              <a:t>. </a:t>
            </a:r>
            <a:r>
              <a:rPr lang="cs-CZ" dirty="0" err="1">
                <a:hlinkClick r:id="rId10"/>
              </a:rPr>
              <a:t>Springer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Nature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white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paper</a:t>
            </a:r>
            <a:r>
              <a:rPr lang="cs-CZ" dirty="0"/>
              <a:t> (2019)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28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67" y="118110"/>
            <a:ext cx="7362825" cy="56769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3124200" y="6096000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https://ipk.nkp.cz/docs/standard-pro-dobry-knihovni-fond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58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38" y="1448752"/>
            <a:ext cx="9972382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1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76237"/>
            <a:ext cx="70866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Zlatý fond literatury pro fondy českých knihoven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Seznam více než 1 300 </a:t>
            </a:r>
            <a:r>
              <a:rPr lang="cs-CZ" dirty="0"/>
              <a:t>klasických </a:t>
            </a:r>
            <a:r>
              <a:rPr lang="cs-CZ" dirty="0" smtClean="0"/>
              <a:t>děl</a:t>
            </a:r>
          </a:p>
          <a:p>
            <a:r>
              <a:rPr lang="cs-CZ" dirty="0" smtClean="0"/>
              <a:t>„Zlatý fond“ </a:t>
            </a:r>
            <a:r>
              <a:rPr lang="cs-CZ" dirty="0"/>
              <a:t>či </a:t>
            </a:r>
            <a:r>
              <a:rPr lang="cs-CZ" dirty="0" smtClean="0"/>
              <a:t>„literární kánon“ </a:t>
            </a:r>
            <a:r>
              <a:rPr lang="cs-CZ" dirty="0"/>
              <a:t>české a světové literatury, který reprezentuje tradice domácí a světové </a:t>
            </a:r>
            <a:r>
              <a:rPr lang="cs-CZ" dirty="0" smtClean="0"/>
              <a:t>kultury</a:t>
            </a:r>
          </a:p>
          <a:p>
            <a:r>
              <a:rPr lang="cs-CZ" dirty="0" smtClean="0"/>
              <a:t>Rozdělen </a:t>
            </a:r>
            <a:r>
              <a:rPr lang="cs-CZ" dirty="0"/>
              <a:t>na 3 oblasti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1. Zlatý </a:t>
            </a:r>
            <a:r>
              <a:rPr lang="cs-CZ" dirty="0"/>
              <a:t>fond české </a:t>
            </a:r>
            <a:r>
              <a:rPr lang="cs-CZ" dirty="0" smtClean="0"/>
              <a:t>literatury</a:t>
            </a:r>
          </a:p>
          <a:p>
            <a:pPr lvl="1"/>
            <a:r>
              <a:rPr lang="cs-CZ" dirty="0" smtClean="0"/>
              <a:t>2. Zlatý </a:t>
            </a:r>
            <a:r>
              <a:rPr lang="cs-CZ" dirty="0"/>
              <a:t>fond světové </a:t>
            </a:r>
            <a:r>
              <a:rPr lang="cs-CZ" dirty="0" smtClean="0"/>
              <a:t>literatury</a:t>
            </a:r>
          </a:p>
          <a:p>
            <a:pPr lvl="1"/>
            <a:r>
              <a:rPr lang="cs-CZ" dirty="0" smtClean="0"/>
              <a:t>3. Zlatý </a:t>
            </a:r>
            <a:r>
              <a:rPr lang="cs-CZ" dirty="0"/>
              <a:t>fond literatury pro děti a mládež</a:t>
            </a:r>
            <a:br>
              <a:rPr lang="cs-CZ" dirty="0"/>
            </a:br>
            <a:r>
              <a:rPr lang="cs-CZ" dirty="0"/>
              <a:t>Více na: </a:t>
            </a:r>
            <a:r>
              <a:rPr lang="cs-CZ" dirty="0">
                <a:hlinkClick r:id="rId2"/>
              </a:rPr>
              <a:t>https://ipk.nkp.cz/docs/zlaty-fond-2018/view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7327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421</Words>
  <Application>Microsoft Office PowerPoint</Application>
  <PresentationFormat>Širokoúhlá obrazovka</PresentationFormat>
  <Paragraphs>95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Literatura a knihovní procesy v současnosti </vt:lpstr>
      <vt:lpstr>Knihovní procesy </vt:lpstr>
      <vt:lpstr>Knihovní procesy - https://ipk.nkp.cz/odborne-cinnosti/knihovni-procesy</vt:lpstr>
      <vt:lpstr>Akvizice - legislativa </vt:lpstr>
      <vt:lpstr>Akvizice – odborný obsah a dokumenty </vt:lpstr>
      <vt:lpstr>Prezentace aplikace PowerPoint</vt:lpstr>
      <vt:lpstr>Prezentace aplikace PowerPoint</vt:lpstr>
      <vt:lpstr>Prezentace aplikace PowerPoint</vt:lpstr>
      <vt:lpstr>Zlatý fond literatury pro fondy českých knihoven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Osiřelé dílo  </vt:lpstr>
      <vt:lpstr>DILIA</vt:lpstr>
      <vt:lpstr>Agentura DILIA</vt:lpstr>
      <vt:lpstr>Literární oddělení agentury DILIA</vt:lpstr>
      <vt:lpstr>Kolektivní správa v DILIA</vt:lpstr>
      <vt:lpstr>Prezentace aplikace PowerPoint</vt:lpstr>
      <vt:lpstr>Prezentace aplikace PowerPoint</vt:lpstr>
      <vt:lpstr>Doporučení ke zkoušce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a knihovní procesy v současnosti</dc:title>
  <dc:creator>Projekt INTERES</dc:creator>
  <cp:lastModifiedBy>Projekt INTERES</cp:lastModifiedBy>
  <cp:revision>14</cp:revision>
  <dcterms:created xsi:type="dcterms:W3CDTF">2019-12-12T21:40:25Z</dcterms:created>
  <dcterms:modified xsi:type="dcterms:W3CDTF">2019-12-15T18:27:31Z</dcterms:modified>
</cp:coreProperties>
</file>