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2" r:id="rId3"/>
    <p:sldId id="311" r:id="rId4"/>
    <p:sldId id="285" r:id="rId5"/>
    <p:sldId id="286" r:id="rId6"/>
    <p:sldId id="287" r:id="rId7"/>
    <p:sldId id="288" r:id="rId8"/>
    <p:sldId id="300" r:id="rId9"/>
    <p:sldId id="308" r:id="rId10"/>
    <p:sldId id="289" r:id="rId11"/>
    <p:sldId id="290" r:id="rId12"/>
    <p:sldId id="291" r:id="rId13"/>
    <p:sldId id="295" r:id="rId14"/>
    <p:sldId id="292" r:id="rId15"/>
    <p:sldId id="304" r:id="rId16"/>
    <p:sldId id="306" r:id="rId17"/>
    <p:sldId id="309" r:id="rId18"/>
    <p:sldId id="307" r:id="rId19"/>
    <p:sldId id="303" r:id="rId20"/>
    <p:sldId id="299" r:id="rId21"/>
    <p:sldId id="30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63300"/>
    <a:srgbClr val="9A0000"/>
    <a:srgbClr val="00287D"/>
    <a:srgbClr val="00A1DE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94638" autoAdjust="0"/>
  </p:normalViewPr>
  <p:slideViewPr>
    <p:cSldViewPr snapToGrid="0">
      <p:cViewPr varScale="1">
        <p:scale>
          <a:sx n="75" d="100"/>
          <a:sy n="75" d="100"/>
        </p:scale>
        <p:origin x="1140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3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8"/>
            <a:ext cx="7518400" cy="2663825"/>
          </a:xfrm>
        </p:spPr>
        <p:txBody>
          <a:bodyPr tIns="0" bIns="0" anchor="ctr"/>
          <a:lstStyle>
            <a:lvl1pPr>
              <a:defRPr sz="24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4" y="1125542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3" y="1125542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>
            <a:normAutofit/>
          </a:bodyPr>
          <a:lstStyle>
            <a:lvl1pPr marL="257168" indent="-257168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800"/>
            </a:lvl1pPr>
            <a:lvl2pPr marL="557199" indent="-214308">
              <a:buClr>
                <a:srgbClr val="00287D"/>
              </a:buClr>
              <a:buFont typeface="Wingdings" panose="05000000000000000000" pitchFamily="2" charset="2"/>
              <a:buChar char="§"/>
              <a:defRPr sz="2400"/>
            </a:lvl2pPr>
            <a:lvl3pPr marL="685783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4406907"/>
            <a:ext cx="8091487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4" y="2906713"/>
            <a:ext cx="8091487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34539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7"/>
            <a:ext cx="38786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5"/>
            <a:ext cx="3874282" cy="321043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4" y="2019307"/>
            <a:ext cx="38779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8" y="2938741"/>
            <a:ext cx="3878113" cy="319113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3" y="2019300"/>
            <a:ext cx="8091487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3" y="1134542"/>
            <a:ext cx="8091487" cy="64346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6" y="2019300"/>
            <a:ext cx="5026025" cy="41068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4"/>
            <a:ext cx="5486400" cy="566739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4"/>
            <a:ext cx="5486400" cy="387454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3"/>
            <a:ext cx="5486400" cy="47562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4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4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857228" indent="-171446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1800">
          <a:solidFill>
            <a:schemeClr val="tx1"/>
          </a:solidFill>
          <a:latin typeface="+mn-lt"/>
        </a:defRPr>
      </a:lvl3pPr>
      <a:lvl4pPr marL="1200120" indent="-17144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1500">
          <a:solidFill>
            <a:schemeClr val="tx1"/>
          </a:solidFill>
          <a:latin typeface="+mn-lt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1885903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2914577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ottDMuLes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dl.org/programmes/ecdl_icdl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libraryconnect.elsevier.com/articles/supporting-users-organizations/2012-11/constant-evolution-information-literacy" TargetMode="External"/><Relationship Id="rId13" Type="http://schemas.openxmlformats.org/officeDocument/2006/relationships/hyperlink" Target="http://www.akvs.cz/aktivity/ba-2014/ba2014-landova.pptx" TargetMode="External"/><Relationship Id="rId3" Type="http://schemas.openxmlformats.org/officeDocument/2006/relationships/hyperlink" Target="http://www.ala.org/acrl/publications/whitepapers/presidential" TargetMode="External"/><Relationship Id="rId7" Type="http://schemas.openxmlformats.org/officeDocument/2006/relationships/hyperlink" Target="http://full.nkp.cz/nkkr/NKKR0401/0401007.html" TargetMode="External"/><Relationship Id="rId12" Type="http://schemas.openxmlformats.org/officeDocument/2006/relationships/hyperlink" Target="http://www.unesco.org/new/fileadmin/MULTIMEDIA/HQ/CI/CI/pdf/PragueDeclaration.pdf" TargetMode="External"/><Relationship Id="rId2" Type="http://schemas.openxmlformats.org/officeDocument/2006/relationships/hyperlink" Target="http://www.ala.org/acrl/standards/visuallitera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ivicliteracy.iupui.edu/defining-civic-literacy/" TargetMode="External"/><Relationship Id="rId11" Type="http://schemas.openxmlformats.org/officeDocument/2006/relationships/hyperlink" Target="http://unesdoc.unesco.org/images/0022/002246/224655e.pdf" TargetMode="External"/><Relationship Id="rId5" Type="http://schemas.openxmlformats.org/officeDocument/2006/relationships/hyperlink" Target="http://docs.lib.purdue.edu/cgi/viewcontent.cgi?article=1031&amp;context=lib_fsdocs" TargetMode="External"/><Relationship Id="rId10" Type="http://schemas.openxmlformats.org/officeDocument/2006/relationships/hyperlink" Target="https://comminfo.rutgers.edu/~tefko/Courses/e553/Readings/Mackey%20Metalitreacy%20CLR%202011.pdf" TargetMode="External"/><Relationship Id="rId4" Type="http://schemas.openxmlformats.org/officeDocument/2006/relationships/hyperlink" Target="http://unesdoc.unesco.org/images/0023/002319/231907E.pdf" TargetMode="External"/><Relationship Id="rId9" Type="http://schemas.openxmlformats.org/officeDocument/2006/relationships/hyperlink" Target="http://www.cilip.org.uk/cilip/advocacy-campaigns-awards/advocacy-campaigns/information-literacy/information-literac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2676" y="2494981"/>
            <a:ext cx="7518400" cy="2284193"/>
          </a:xfrm>
        </p:spPr>
        <p:txBody>
          <a:bodyPr/>
          <a:lstStyle/>
          <a:p>
            <a:r>
              <a:rPr lang="cs-CZ" sz="2700" cap="all" dirty="0"/>
              <a:t>Předmět INFORMAČNÍ GRAMOTNOST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Úvodní hodina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Pavlína </a:t>
            </a:r>
            <a:r>
              <a:rPr lang="cs-CZ" dirty="0" smtClean="0"/>
              <a:t>Mazáčová</a:t>
            </a:r>
            <a:r>
              <a:rPr lang="cs-CZ" sz="1800" b="0" dirty="0"/>
              <a:t/>
            </a:r>
            <a:br>
              <a:rPr lang="cs-CZ" sz="1800" b="0" dirty="0"/>
            </a:br>
            <a:r>
              <a:rPr lang="cs-CZ" dirty="0"/>
              <a:t>podzim </a:t>
            </a:r>
            <a:r>
              <a:rPr lang="cs-CZ" dirty="0" smtClean="0"/>
              <a:t>2019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8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Vytvořte pro některého z přítomných </a:t>
            </a:r>
            <a:r>
              <a:rPr lang="cs-CZ" dirty="0" smtClean="0"/>
              <a:t>spolužáků </a:t>
            </a:r>
            <a:r>
              <a:rPr lang="cs-CZ" b="1" dirty="0" smtClean="0"/>
              <a:t>test informační gramotnosti </a:t>
            </a:r>
            <a:r>
              <a:rPr lang="cs-CZ" b="1" dirty="0"/>
              <a:t>(10 min.) </a:t>
            </a:r>
          </a:p>
          <a:p>
            <a:pPr lvl="1"/>
            <a:r>
              <a:rPr lang="cs-CZ" dirty="0"/>
              <a:t>Definujte účel testu</a:t>
            </a:r>
          </a:p>
          <a:p>
            <a:pPr lvl="1"/>
            <a:r>
              <a:rPr lang="cs-CZ" dirty="0"/>
              <a:t>5 otázek: 3 uzavřené, 2 otevřené (musíte znát předem odpověď)</a:t>
            </a:r>
          </a:p>
          <a:p>
            <a:pPr lvl="1"/>
            <a:r>
              <a:rPr lang="cs-CZ" dirty="0"/>
              <a:t>Otázky jasně formulované </a:t>
            </a:r>
          </a:p>
          <a:p>
            <a:pPr lvl="1"/>
            <a:r>
              <a:rPr lang="cs-CZ" dirty="0"/>
              <a:t>Na jiný papír vytvořte </a:t>
            </a:r>
            <a:r>
              <a:rPr lang="cs-CZ" b="1" dirty="0"/>
              <a:t>klíč správných odpovědí </a:t>
            </a:r>
          </a:p>
          <a:p>
            <a:r>
              <a:rPr lang="cs-CZ" dirty="0"/>
              <a:t>Test dejte vypracovat spolužákovi vpravo (5-10 min.)</a:t>
            </a:r>
          </a:p>
          <a:p>
            <a:r>
              <a:rPr lang="cs-CZ" dirty="0"/>
              <a:t>Vypracování a návrat autorovi =&gt; hodnocení odpovědí </a:t>
            </a:r>
          </a:p>
          <a:p>
            <a:r>
              <a:rPr lang="cs-CZ" dirty="0"/>
              <a:t>Společná reflexe, záznam nejzajímavějších otázek na flip / elektronicky</a:t>
            </a:r>
          </a:p>
        </p:txBody>
      </p:sp>
    </p:spTree>
    <p:extLst>
      <p:ext uri="{BB962C8B-B14F-4D97-AF65-F5344CB8AC3E}">
        <p14:creationId xmlns:p14="http://schemas.microsoft.com/office/powerpoint/2010/main" val="50313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Vymezení informační gramotnosti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Základní vymezení předmětu zkoumání/rozvoje</a:t>
            </a:r>
          </a:p>
          <a:p>
            <a:r>
              <a:rPr lang="cs-CZ" sz="2800" dirty="0"/>
              <a:t>Klíčová v podstatě vždy, ale termín poprvé použil Paul </a:t>
            </a:r>
            <a:r>
              <a:rPr lang="cs-CZ" sz="2800" dirty="0" err="1"/>
              <a:t>Zurkowski</a:t>
            </a:r>
            <a:r>
              <a:rPr lang="cs-CZ" sz="2800" dirty="0"/>
              <a:t> 1974</a:t>
            </a:r>
          </a:p>
          <a:p>
            <a:r>
              <a:rPr lang="cs-CZ" sz="2800" dirty="0"/>
              <a:t>Vývoj i kontext =&gt; odlišnost definicí, ale základ podobný</a:t>
            </a:r>
          </a:p>
        </p:txBody>
      </p:sp>
      <p:pic>
        <p:nvPicPr>
          <p:cNvPr id="1026" name="Picture 2" descr="http://libraryconnect.elsevier.com/sites/default/files/styles/article_main_image/public/field/image/info_literacy_wordle_390.jpg?itok=_YvH4-Vv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97680" y="3913617"/>
            <a:ext cx="4779819" cy="2880147"/>
          </a:xfrm>
        </p:spPr>
      </p:pic>
      <p:sp>
        <p:nvSpPr>
          <p:cNvPr id="4" name="TextovéPole 3"/>
          <p:cNvSpPr txBox="1"/>
          <p:nvPr/>
        </p:nvSpPr>
        <p:spPr>
          <a:xfrm>
            <a:off x="2411730" y="6117530"/>
            <a:ext cx="18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Zdroj: </a:t>
            </a:r>
            <a:r>
              <a:rPr lang="cs-CZ" sz="1800" dirty="0" err="1"/>
              <a:t>Chia</a:t>
            </a:r>
            <a:r>
              <a:rPr lang="cs-CZ" sz="1800" dirty="0"/>
              <a:t> 2012</a:t>
            </a:r>
          </a:p>
        </p:txBody>
      </p:sp>
    </p:spTree>
    <p:extLst>
      <p:ext uri="{BB962C8B-B14F-4D97-AF65-F5344CB8AC3E}">
        <p14:creationId xmlns:p14="http://schemas.microsoft.com/office/powerpoint/2010/main" val="4286133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informační gramotnosti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Dnes nejčastěji citována definice ALA:</a:t>
            </a:r>
          </a:p>
          <a:p>
            <a:pPr lvl="1"/>
            <a:r>
              <a:rPr lang="en-US" dirty="0"/>
              <a:t>"recognize when information is </a:t>
            </a:r>
            <a:r>
              <a:rPr lang="en-US" dirty="0">
                <a:solidFill>
                  <a:srgbClr val="7030A0"/>
                </a:solidFill>
              </a:rPr>
              <a:t>needed </a:t>
            </a:r>
            <a:r>
              <a:rPr lang="en-US" dirty="0"/>
              <a:t>and have the ability to </a:t>
            </a:r>
            <a:r>
              <a:rPr lang="en-US" dirty="0">
                <a:solidFill>
                  <a:srgbClr val="00B050"/>
                </a:solidFill>
              </a:rPr>
              <a:t>locate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evaluate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use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effectively</a:t>
            </a:r>
            <a:r>
              <a:rPr lang="en-US" dirty="0"/>
              <a:t> the needed information. "</a:t>
            </a:r>
            <a:r>
              <a:rPr lang="cs-CZ" dirty="0"/>
              <a:t> (ALA, 1989)</a:t>
            </a:r>
          </a:p>
          <a:p>
            <a:pPr lvl="1"/>
            <a:r>
              <a:rPr lang="cs-CZ" dirty="0"/>
              <a:t>Nutné spojení všech jmenovaných aktivit =&gt; problém vzdělávání při soustředění se jen na část</a:t>
            </a:r>
          </a:p>
          <a:p>
            <a:r>
              <a:rPr lang="cs-CZ" dirty="0"/>
              <a:t>Variace:</a:t>
            </a:r>
          </a:p>
          <a:p>
            <a:pPr lvl="1"/>
            <a:r>
              <a:rPr lang="cs-CZ" dirty="0"/>
              <a:t>„</a:t>
            </a:r>
            <a:r>
              <a:rPr lang="en-US" dirty="0"/>
              <a:t>knowing when and why you </a:t>
            </a:r>
            <a:r>
              <a:rPr lang="en-US" dirty="0">
                <a:solidFill>
                  <a:srgbClr val="7030A0"/>
                </a:solidFill>
              </a:rPr>
              <a:t>need </a:t>
            </a:r>
            <a:r>
              <a:rPr lang="en-US" dirty="0"/>
              <a:t>information, </a:t>
            </a:r>
            <a:r>
              <a:rPr lang="en-US" dirty="0">
                <a:solidFill>
                  <a:srgbClr val="00B050"/>
                </a:solidFill>
              </a:rPr>
              <a:t>where to find </a:t>
            </a:r>
            <a:r>
              <a:rPr lang="en-US" dirty="0"/>
              <a:t>it, and how to </a:t>
            </a:r>
            <a:r>
              <a:rPr lang="en-US" dirty="0">
                <a:solidFill>
                  <a:srgbClr val="FFC000"/>
                </a:solidFill>
              </a:rPr>
              <a:t>evaluate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use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communicate </a:t>
            </a:r>
            <a:r>
              <a:rPr lang="en-US" dirty="0"/>
              <a:t>it in an </a:t>
            </a:r>
            <a:r>
              <a:rPr lang="en-US" dirty="0">
                <a:solidFill>
                  <a:srgbClr val="808080"/>
                </a:solidFill>
              </a:rPr>
              <a:t>ethical</a:t>
            </a:r>
            <a:r>
              <a:rPr lang="en-US" dirty="0"/>
              <a:t> manner</a:t>
            </a:r>
            <a:r>
              <a:rPr lang="cs-CZ" dirty="0"/>
              <a:t>“ (CILIP, 2004)</a:t>
            </a:r>
          </a:p>
          <a:p>
            <a:pPr lvl="1"/>
            <a:r>
              <a:rPr lang="cs-CZ" dirty="0"/>
              <a:t>„</a:t>
            </a:r>
            <a:r>
              <a:rPr lang="en-US" dirty="0"/>
              <a:t>knowledge of one’s information concerns and </a:t>
            </a:r>
            <a:r>
              <a:rPr lang="en-US" dirty="0">
                <a:solidFill>
                  <a:srgbClr val="7030A0"/>
                </a:solidFill>
              </a:rPr>
              <a:t>needs</a:t>
            </a:r>
            <a:r>
              <a:rPr lang="en-US" dirty="0"/>
              <a:t>, and the ability to identify, </a:t>
            </a:r>
            <a:r>
              <a:rPr lang="en-US" dirty="0">
                <a:solidFill>
                  <a:srgbClr val="00B050"/>
                </a:solidFill>
              </a:rPr>
              <a:t>locate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evaluate</a:t>
            </a:r>
            <a:r>
              <a:rPr lang="en-US" dirty="0"/>
              <a:t>, </a:t>
            </a:r>
            <a:r>
              <a:rPr lang="en-US" dirty="0">
                <a:solidFill>
                  <a:srgbClr val="808080"/>
                </a:solidFill>
              </a:rPr>
              <a:t>organize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effectively</a:t>
            </a:r>
            <a:r>
              <a:rPr lang="en-US" dirty="0"/>
              <a:t> create, </a:t>
            </a:r>
            <a:r>
              <a:rPr lang="en-US" dirty="0">
                <a:solidFill>
                  <a:srgbClr val="C00000"/>
                </a:solidFill>
              </a:rPr>
              <a:t>use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communicate </a:t>
            </a:r>
            <a:r>
              <a:rPr lang="en-US" dirty="0"/>
              <a:t>information to address issues or problems at </a:t>
            </a:r>
            <a:r>
              <a:rPr lang="cs-CZ" dirty="0"/>
              <a:t>hand“ (UNESCO 2003)</a:t>
            </a:r>
          </a:p>
          <a:p>
            <a:pPr lvl="1"/>
            <a:r>
              <a:rPr lang="cs-CZ" b="1" dirty="0"/>
              <a:t>Další podstatné činnosti spojované s IG: skepticismus, úsudek, svobodné myšlení, kladení otázek a porozumění, aktivní občanství…</a:t>
            </a:r>
            <a:r>
              <a:rPr lang="cs-CZ" dirty="0"/>
              <a:t> (</a:t>
            </a:r>
            <a:r>
              <a:rPr lang="cs-CZ" dirty="0" err="1"/>
              <a:t>Sinha</a:t>
            </a:r>
            <a:r>
              <a:rPr lang="cs-CZ" dirty="0"/>
              <a:t>, </a:t>
            </a:r>
            <a:r>
              <a:rPr lang="cs-CZ" dirty="0" err="1"/>
              <a:t>Bhattacharjee</a:t>
            </a:r>
            <a:r>
              <a:rPr lang="cs-CZ" dirty="0"/>
              <a:t>, </a:t>
            </a:r>
            <a:r>
              <a:rPr lang="cs-CZ" dirty="0" err="1"/>
              <a:t>Bhattacharjee</a:t>
            </a:r>
            <a:r>
              <a:rPr lang="cs-CZ" dirty="0"/>
              <a:t> 2013)</a:t>
            </a:r>
          </a:p>
        </p:txBody>
      </p:sp>
    </p:spTree>
    <p:extLst>
      <p:ext uri="{BB962C8B-B14F-4D97-AF65-F5344CB8AC3E}">
        <p14:creationId xmlns:p14="http://schemas.microsoft.com/office/powerpoint/2010/main" val="3708945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Prostředí VŠ (IVIG)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800" dirty="0"/>
              <a:t>40 % realizace IV v dlouhodobých plánech školy, 73,3 % rozvojové projekty</a:t>
            </a:r>
          </a:p>
          <a:p>
            <a:r>
              <a:rPr lang="cs-CZ" sz="2800" dirty="0"/>
              <a:t>53,3 % zavedena pozice koordinátora IV</a:t>
            </a:r>
          </a:p>
          <a:p>
            <a:r>
              <a:rPr lang="cs-CZ" sz="2800" dirty="0"/>
              <a:t>Témata spojená s IT, ale tradiční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8585984"/>
              </p:ext>
            </p:extLst>
          </p:nvPr>
        </p:nvGraphicFramePr>
        <p:xfrm>
          <a:off x="4572000" y="2019308"/>
          <a:ext cx="4024229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1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600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Témata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Výskytů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vyhledávání v katalogu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služby knihovny obecně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vyhledávání v databázích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citační rejstříky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rešeršní strategie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citování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93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psaní odborných textů, VŠKP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prevence plagiátorství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92125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citační manažery/generátory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repozitáře VŠKP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normy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patenty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jiná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627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734291"/>
            <a:ext cx="8086635" cy="457200"/>
          </a:xfrm>
        </p:spPr>
        <p:txBody>
          <a:bodyPr/>
          <a:lstStyle/>
          <a:p>
            <a:r>
              <a:rPr lang="cs-CZ" dirty="0"/>
              <a:t>Definice IG a současná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1316182"/>
            <a:ext cx="8082321" cy="523311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Stále se </a:t>
            </a:r>
            <a:r>
              <a:rPr lang="cs-CZ" dirty="0">
                <a:hlinkClick r:id="rId2"/>
              </a:rPr>
              <a:t>mění</a:t>
            </a:r>
            <a:r>
              <a:rPr lang="cs-CZ" dirty="0"/>
              <a:t> informační možnosti =&gt; spojováno s </a:t>
            </a:r>
            <a:r>
              <a:rPr lang="cs-CZ" b="1" dirty="0"/>
              <a:t>celoživotním vzděláváním</a:t>
            </a:r>
            <a:r>
              <a:rPr lang="cs-CZ" dirty="0"/>
              <a:t> (v IG i předmětu informací) </a:t>
            </a:r>
          </a:p>
          <a:p>
            <a:r>
              <a:rPr lang="cs-CZ" dirty="0"/>
              <a:t>Aktuálně informace dostupné hl. ve spojení s IT =&gt; těsná vazba k </a:t>
            </a:r>
            <a:r>
              <a:rPr lang="cs-CZ" b="1" dirty="0"/>
              <a:t>digitální </a:t>
            </a:r>
            <a:r>
              <a:rPr lang="cs-CZ" b="1" dirty="0" smtClean="0"/>
              <a:t>gramotnosti (rámec </a:t>
            </a:r>
            <a:r>
              <a:rPr lang="cs-CZ" b="1" dirty="0" err="1" smtClean="0"/>
              <a:t>DigComp</a:t>
            </a:r>
            <a:r>
              <a:rPr lang="cs-CZ" b="1" dirty="0" smtClean="0"/>
              <a:t>)</a:t>
            </a:r>
            <a:endParaRPr lang="cs-CZ" b="1" dirty="0"/>
          </a:p>
          <a:p>
            <a:r>
              <a:rPr lang="cs-CZ" dirty="0"/>
              <a:t>Množství informací a neustálý růst =&gt; klíčové </a:t>
            </a:r>
            <a:r>
              <a:rPr lang="cs-CZ" b="1" dirty="0"/>
              <a:t>hodnocení informací</a:t>
            </a:r>
            <a:r>
              <a:rPr lang="cs-CZ" dirty="0"/>
              <a:t> =&gt; spojení s </a:t>
            </a:r>
            <a:r>
              <a:rPr lang="cs-CZ" b="1" dirty="0"/>
              <a:t>mediální gramotností</a:t>
            </a:r>
          </a:p>
          <a:p>
            <a:pPr lvl="1"/>
            <a:r>
              <a:rPr lang="cs-CZ" dirty="0"/>
              <a:t>Definice MIL od UNESCO: informační + komunikační + digitální gramotnost</a:t>
            </a:r>
          </a:p>
          <a:p>
            <a:pPr lvl="1"/>
            <a:r>
              <a:rPr lang="cs-CZ" dirty="0"/>
              <a:t>„</a:t>
            </a:r>
            <a:r>
              <a:rPr lang="en-US" dirty="0"/>
              <a:t>set of competencies that empowers citizens to access, retrieve, understand, evaluate and use, create, as well as share information and media content in all formats, using various tools, in a critical, ethical and effective way, in order to participate and engage in personal, professional and societal activities</a:t>
            </a:r>
            <a:r>
              <a:rPr lang="cs-CZ" dirty="0"/>
              <a:t>“ - UNESCO 2013, s. 17 (soubor kompetencí, který umožňuje občanům přístup, získávat, porozumět, hodnotit a používat, vytvářet a sdílet informace a mediální obsah ve všech formátech pomocí různých nástrojů kritickým, etickým a efektivním způsobem, aby se mohli účastnit a angažovat v osobních, profesních a společenských aktivitách)</a:t>
            </a:r>
          </a:p>
        </p:txBody>
      </p:sp>
    </p:spTree>
    <p:extLst>
      <p:ext uri="{BB962C8B-B14F-4D97-AF65-F5344CB8AC3E}">
        <p14:creationId xmlns:p14="http://schemas.microsoft.com/office/powerpoint/2010/main" val="3793854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789709"/>
            <a:ext cx="8086635" cy="595746"/>
          </a:xfrm>
        </p:spPr>
        <p:txBody>
          <a:bodyPr/>
          <a:lstStyle/>
          <a:p>
            <a:r>
              <a:rPr lang="cs-CZ" dirty="0"/>
              <a:t>Související – soupeřící (?) koncepty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1579418"/>
            <a:ext cx="8082321" cy="496987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Transliteracy</a:t>
            </a:r>
            <a:r>
              <a:rPr lang="cs-CZ" dirty="0"/>
              <a:t>: „</a:t>
            </a:r>
            <a:r>
              <a:rPr lang="en-US" dirty="0"/>
              <a:t>ability to read, write and interact across a range of platforms, tools and media from signing and </a:t>
            </a:r>
            <a:r>
              <a:rPr lang="en-US" dirty="0" err="1"/>
              <a:t>orality</a:t>
            </a:r>
            <a:r>
              <a:rPr lang="en-US" dirty="0"/>
              <a:t> through handwriting, print, TV, radio and film, to digital social networks</a:t>
            </a:r>
            <a:r>
              <a:rPr lang="cs-CZ" dirty="0"/>
              <a:t>“ - Thomas et </a:t>
            </a:r>
            <a:r>
              <a:rPr lang="cs-CZ" dirty="0" err="1"/>
              <a:t>al</a:t>
            </a:r>
            <a:r>
              <a:rPr lang="cs-CZ" dirty="0"/>
              <a:t>. </a:t>
            </a:r>
            <a:r>
              <a:rPr lang="cs-CZ" sz="1900" dirty="0"/>
              <a:t>(schopnost číst, psát a komunikovat přes celou řadu platforem, nástrojů a médií od podpisu a </a:t>
            </a:r>
            <a:r>
              <a:rPr lang="cs-CZ" sz="1900" dirty="0" err="1"/>
              <a:t>oralality</a:t>
            </a:r>
            <a:r>
              <a:rPr lang="cs-CZ" sz="1900" dirty="0"/>
              <a:t> prostřednictvím rukopisu, tisku, televize, rozhlasu a filmu až po digitální sociální sítě</a:t>
            </a:r>
            <a:r>
              <a:rPr lang="cs-CZ" dirty="0"/>
              <a:t>) – hl. vztahováno </a:t>
            </a:r>
            <a:r>
              <a:rPr lang="cs-CZ" b="1" dirty="0"/>
              <a:t>k mediální a digitální gramotnosti</a:t>
            </a:r>
          </a:p>
          <a:p>
            <a:endParaRPr lang="cs-CZ" b="1" dirty="0"/>
          </a:p>
          <a:p>
            <a:r>
              <a:rPr lang="cs-CZ" b="1" dirty="0" err="1"/>
              <a:t>Metaliteracy</a:t>
            </a:r>
            <a:r>
              <a:rPr lang="cs-CZ" dirty="0"/>
              <a:t>: vychází z IG, ale důraz na aktivní produkci a sdílení informací (Web </a:t>
            </a:r>
            <a:r>
              <a:rPr lang="cs-CZ" dirty="0" smtClean="0"/>
              <a:t>2.0,…)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New </a:t>
            </a:r>
            <a:r>
              <a:rPr lang="cs-CZ" b="1" dirty="0" err="1"/>
              <a:t>literacies</a:t>
            </a:r>
            <a:r>
              <a:rPr lang="cs-CZ" dirty="0"/>
              <a:t>: zastřešující termín pro schopnost používat nové technologie, např. blogy, wiki, sociální sítě, mobilní zařízení, ale i digitální hry…, vč. hodnocení a tvorby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353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734291"/>
            <a:ext cx="8086635" cy="484909"/>
          </a:xfrm>
        </p:spPr>
        <p:txBody>
          <a:bodyPr/>
          <a:lstStyle/>
          <a:p>
            <a:r>
              <a:rPr lang="cs-CZ" sz="3200" dirty="0"/>
              <a:t>Související koncepty – soupeřící k ICT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half" idx="2"/>
          </p:nvPr>
        </p:nvSpPr>
        <p:spPr>
          <a:xfrm>
            <a:off x="509593" y="1246909"/>
            <a:ext cx="8091487" cy="4879255"/>
          </a:xfrm>
        </p:spPr>
        <p:txBody>
          <a:bodyPr>
            <a:noAutofit/>
          </a:bodyPr>
          <a:lstStyle/>
          <a:p>
            <a:r>
              <a:rPr lang="cs-CZ" sz="1800" b="1" dirty="0"/>
              <a:t>Počítačová gramotnost </a:t>
            </a:r>
            <a:r>
              <a:rPr lang="cs-CZ" sz="1800" dirty="0"/>
              <a:t>definována v 80. letech jako schopnost efektivně použít počítače a související technologie od základních dovedností po programování a pokročilé řešení problémů, často spojováno s </a:t>
            </a:r>
            <a:r>
              <a:rPr lang="cs-CZ" sz="1800" dirty="0">
                <a:hlinkClick r:id="rId2"/>
              </a:rPr>
              <a:t>ECDL</a:t>
            </a:r>
            <a:r>
              <a:rPr lang="cs-CZ" sz="1800" dirty="0"/>
              <a:t> (mezinárodní koncept a certifikace digitální gramotnosti)</a:t>
            </a:r>
          </a:p>
          <a:p>
            <a:r>
              <a:rPr lang="cs-CZ" sz="1800" dirty="0"/>
              <a:t>1997 </a:t>
            </a:r>
            <a:r>
              <a:rPr lang="cs-CZ" sz="1800" b="1" dirty="0"/>
              <a:t>digitální gramotnost </a:t>
            </a:r>
            <a:r>
              <a:rPr lang="cs-CZ" sz="1800" dirty="0"/>
              <a:t>„</a:t>
            </a:r>
            <a:r>
              <a:rPr lang="en-US" sz="1800" dirty="0"/>
              <a:t>ability to access networked computer resources and use them</a:t>
            </a:r>
            <a:r>
              <a:rPr lang="cs-CZ" sz="1800" dirty="0"/>
              <a:t>“, ale také důraz na kritické myšlení a hodnocení online</a:t>
            </a:r>
          </a:p>
          <a:p>
            <a:r>
              <a:rPr lang="cs-CZ" sz="1800" b="1" dirty="0"/>
              <a:t>e-</a:t>
            </a:r>
            <a:r>
              <a:rPr lang="cs-CZ" sz="1800" b="1" dirty="0" err="1"/>
              <a:t>literacy</a:t>
            </a:r>
            <a:r>
              <a:rPr lang="cs-CZ" sz="1800" dirty="0"/>
              <a:t>: používáno jako synonymum pro počítačovou nebo digitální gramotnost, resp. spojení informační, mediální, ICT a „morální“ gramotnosti</a:t>
            </a:r>
            <a:endParaRPr lang="cs-CZ" sz="1800" b="1" dirty="0"/>
          </a:p>
          <a:p>
            <a:r>
              <a:rPr lang="cs-CZ" sz="1800" dirty="0"/>
              <a:t>1999 </a:t>
            </a:r>
            <a:r>
              <a:rPr lang="cs-CZ" sz="1800" b="1" dirty="0" err="1"/>
              <a:t>Information</a:t>
            </a:r>
            <a:r>
              <a:rPr lang="cs-CZ" sz="1800" b="1" dirty="0"/>
              <a:t> </a:t>
            </a:r>
            <a:r>
              <a:rPr lang="cs-CZ" sz="1800" b="1" dirty="0" err="1"/>
              <a:t>Fluency</a:t>
            </a:r>
            <a:r>
              <a:rPr lang="cs-CZ" sz="1800" b="1" dirty="0"/>
              <a:t> </a:t>
            </a:r>
            <a:r>
              <a:rPr lang="cs-CZ" sz="1800" dirty="0"/>
              <a:t>– použití počítače (podobně jako ECDL), ale hlubší dovednosti (až po programování), konceptuální znalost a intelektuální schopnosti; IG úzce souvisí, ale jiné pojetí a neomezení na IT</a:t>
            </a:r>
          </a:p>
          <a:p>
            <a:r>
              <a:rPr lang="cs-CZ" sz="1800" b="1" dirty="0" err="1"/>
              <a:t>Kybergramotnost</a:t>
            </a:r>
            <a:r>
              <a:rPr lang="cs-CZ" sz="1800" dirty="0"/>
              <a:t> – využití internetu pro aktivní politické, kreativní a umělecké vyjádření </a:t>
            </a:r>
          </a:p>
          <a:p>
            <a:r>
              <a:rPr lang="cs-CZ" sz="1800" dirty="0"/>
              <a:t>2007 </a:t>
            </a:r>
            <a:r>
              <a:rPr lang="cs-CZ" sz="1800" b="1" dirty="0"/>
              <a:t>ICT gramotnost </a:t>
            </a:r>
            <a:r>
              <a:rPr lang="cs-CZ" sz="1800" dirty="0"/>
              <a:t>„</a:t>
            </a:r>
            <a:r>
              <a:rPr lang="en-US" sz="1800" dirty="0"/>
              <a:t>using digital technology, communications tools, and/or networks to access, manage, integrate, evaluate, and create information in order to function in a knowledge society</a:t>
            </a:r>
            <a:r>
              <a:rPr lang="cs-CZ" sz="1800" dirty="0"/>
              <a:t>“</a:t>
            </a:r>
          </a:p>
          <a:p>
            <a:r>
              <a:rPr lang="cs-CZ" sz="1800" b="1" dirty="0"/>
              <a:t>Digital </a:t>
            </a:r>
            <a:r>
              <a:rPr lang="cs-CZ" sz="1800" b="1" dirty="0" err="1"/>
              <a:t>empowerment</a:t>
            </a:r>
            <a:r>
              <a:rPr lang="cs-CZ" sz="1800" dirty="0"/>
              <a:t>: důraz na využití ICT pro podporu sociálního kapitálu v informační společnosti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6376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6384" y="1070698"/>
            <a:ext cx="71818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4807527" y="5943600"/>
            <a:ext cx="325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		Zdroj:  web ECDL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koncepty – užší pro specializaci, personalizaci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Data </a:t>
            </a:r>
            <a:r>
              <a:rPr lang="cs-CZ" b="1" dirty="0" err="1"/>
              <a:t>literacy</a:t>
            </a:r>
            <a:r>
              <a:rPr lang="cs-CZ" dirty="0"/>
              <a:t>:</a:t>
            </a:r>
            <a:r>
              <a:rPr lang="cs-CZ" b="1" dirty="0"/>
              <a:t> </a:t>
            </a:r>
            <a:r>
              <a:rPr lang="cs-CZ" dirty="0"/>
              <a:t>2011 definována jako schopnost porozumět datům ve statistickém pojetí, vč. čtení grafů a tabulek, správné usuzování z dat a použití dat, později rozšířeno k přemýšlení založenému na důkazu pro řešení reálných problémů</a:t>
            </a:r>
          </a:p>
          <a:p>
            <a:pPr algn="just"/>
            <a:r>
              <a:rPr lang="cs-CZ" b="1" dirty="0" err="1"/>
              <a:t>Scientific</a:t>
            </a:r>
            <a:r>
              <a:rPr lang="cs-CZ" b="1" dirty="0"/>
              <a:t> </a:t>
            </a:r>
            <a:r>
              <a:rPr lang="cs-CZ" b="1" dirty="0" err="1"/>
              <a:t>literacy</a:t>
            </a:r>
            <a:r>
              <a:rPr lang="cs-CZ" dirty="0"/>
              <a:t>: schopnost jednotlivce realizovat výzkum, od identifikace otázek po získání nové znalosti, vysvětlení vědeckého fenoménu a vytvoření závěrů založených na důkazu, ale také uvědomění, jak věda ovlivňuje společnost a ochota se zapojit do vědeckého zkoumání jako občan</a:t>
            </a:r>
          </a:p>
          <a:p>
            <a:pPr algn="just"/>
            <a:r>
              <a:rPr lang="cs-CZ" b="1" dirty="0" err="1"/>
              <a:t>Civic</a:t>
            </a:r>
            <a:r>
              <a:rPr lang="cs-CZ" b="1" dirty="0"/>
              <a:t> </a:t>
            </a:r>
            <a:r>
              <a:rPr lang="cs-CZ" b="1" dirty="0" err="1"/>
              <a:t>literacy</a:t>
            </a:r>
            <a:r>
              <a:rPr lang="cs-CZ" dirty="0"/>
              <a:t>: využití informací pro občanské zapojení</a:t>
            </a:r>
            <a:endParaRPr lang="en-US" dirty="0"/>
          </a:p>
          <a:p>
            <a:pPr algn="just"/>
            <a:r>
              <a:rPr lang="cs-CZ" b="1" dirty="0"/>
              <a:t>Vizuální gramotnost</a:t>
            </a:r>
            <a:r>
              <a:rPr lang="cs-CZ" dirty="0"/>
              <a:t>: efektivně najít, interpretovat, zhodnotit, použít a vytvořit obrazy a vizuální média (kontext, kulturní, etické, estetické a technické komponenty); obrázky = typ informace, ale s estetickým a kreativním aspektem + silně i právní (a etická) pravidla</a:t>
            </a:r>
          </a:p>
        </p:txBody>
      </p:sp>
    </p:spTree>
    <p:extLst>
      <p:ext uri="{BB962C8B-B14F-4D97-AF65-F5344CB8AC3E}">
        <p14:creationId xmlns:p14="http://schemas.microsoft.com/office/powerpoint/2010/main" val="4168728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25539"/>
            <a:ext cx="8086635" cy="523152"/>
          </a:xfrm>
        </p:spPr>
        <p:txBody>
          <a:bodyPr/>
          <a:lstStyle/>
          <a:p>
            <a:r>
              <a:rPr lang="cs-CZ" dirty="0"/>
              <a:t>Související koncepty – širší pro uplatnění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1801092"/>
            <a:ext cx="8082321" cy="474820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Funkční gramotnost</a:t>
            </a:r>
            <a:r>
              <a:rPr lang="cs-CZ" dirty="0"/>
              <a:t>: definována pro výzkumy IALS/SIALS jako </a:t>
            </a:r>
            <a:r>
              <a:rPr lang="cs-CZ" b="1" dirty="0"/>
              <a:t>schopnost aktivně participovat v informačním prostředí</a:t>
            </a:r>
            <a:r>
              <a:rPr lang="cs-CZ" dirty="0"/>
              <a:t>, dle IVIG informační gramotnost = funkční gramotnost + ICT gramotnost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b="1" dirty="0"/>
          </a:p>
          <a:p>
            <a:r>
              <a:rPr lang="cs-CZ" b="1" dirty="0"/>
              <a:t>Klíčové kompetence</a:t>
            </a:r>
            <a:r>
              <a:rPr lang="cs-CZ" dirty="0"/>
              <a:t>: integrované dovednosti </a:t>
            </a:r>
          </a:p>
          <a:p>
            <a:pPr lvl="1"/>
            <a:r>
              <a:rPr lang="cs-CZ" dirty="0"/>
              <a:t>komunikační, personální a interpersonální, řešení problémů, vč. matematických, využívání ICT a práce s informacemi (ČR)</a:t>
            </a:r>
          </a:p>
          <a:p>
            <a:pPr lvl="1"/>
            <a:r>
              <a:rPr lang="cs-CZ" dirty="0"/>
              <a:t>Komunikační, rozhodovací, interpersonální, celoživotní učení (USA)</a:t>
            </a:r>
          </a:p>
          <a:p>
            <a:r>
              <a:rPr lang="cs-CZ" b="1" dirty="0" err="1"/>
              <a:t>Transversal</a:t>
            </a:r>
            <a:r>
              <a:rPr lang="cs-CZ" b="1" dirty="0"/>
              <a:t> </a:t>
            </a:r>
            <a:r>
              <a:rPr lang="cs-CZ" b="1" dirty="0" err="1"/>
              <a:t>competencies</a:t>
            </a:r>
            <a:r>
              <a:rPr lang="cs-CZ" dirty="0"/>
              <a:t>: špatně měřitelné, často neměřitelné – kritické a inovativní myšlení, inter- a intra-personální dovednosti, globální občanství, psychické a psychologické zdraví</a:t>
            </a:r>
          </a:p>
        </p:txBody>
      </p:sp>
      <p:pic>
        <p:nvPicPr>
          <p:cNvPr id="3074" name="Picture 2" descr="Obrázek 1: Informační gramotnost jako struk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404" y="2858576"/>
            <a:ext cx="4383035" cy="134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03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a jak v úvodní hodině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výuky v semestru - 20 min.</a:t>
            </a:r>
          </a:p>
          <a:p>
            <a:pPr lvl="1"/>
            <a:r>
              <a:rPr lang="cs-CZ" dirty="0"/>
              <a:t>Struktura obsahu</a:t>
            </a:r>
          </a:p>
          <a:p>
            <a:pPr lvl="1"/>
            <a:r>
              <a:rPr lang="cs-CZ" dirty="0"/>
              <a:t>Podmínky ukončení</a:t>
            </a:r>
          </a:p>
          <a:p>
            <a:r>
              <a:rPr lang="cs-CZ" dirty="0"/>
              <a:t>Na jaké kompetence navazují studenti i vyučující 	- 40 min.</a:t>
            </a:r>
          </a:p>
          <a:p>
            <a:pPr lvl="1"/>
            <a:r>
              <a:rPr lang="cs-CZ" dirty="0"/>
              <a:t>Aktivita:</a:t>
            </a:r>
          </a:p>
          <a:p>
            <a:pPr lvl="2"/>
            <a:r>
              <a:rPr lang="cs-CZ" dirty="0"/>
              <a:t>Tvorba testu + klíč správných odpovědí</a:t>
            </a:r>
          </a:p>
          <a:p>
            <a:pPr lvl="2"/>
            <a:r>
              <a:rPr lang="cs-CZ" dirty="0"/>
              <a:t>Hledání odpovědí v testu, vyhodnocení aktivity </a:t>
            </a:r>
          </a:p>
          <a:p>
            <a:r>
              <a:rPr lang="cs-CZ" dirty="0"/>
              <a:t>IG - koncepty a souvislosti - 30 min.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245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pro definici informační gramotnosti?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IG = série zásadních kompetencí pro profesní, veřejný i soukromý život jednotlivce</a:t>
            </a:r>
          </a:p>
          <a:p>
            <a:r>
              <a:rPr lang="cs-CZ" dirty="0"/>
              <a:t>Nediskutována </a:t>
            </a:r>
            <a:r>
              <a:rPr lang="cs-CZ" b="1" dirty="0"/>
              <a:t>potřebnost činností </a:t>
            </a:r>
            <a:r>
              <a:rPr lang="cs-CZ" dirty="0"/>
              <a:t>v definici, ale co vše se pod nimi skrývá?</a:t>
            </a:r>
          </a:p>
          <a:p>
            <a:r>
              <a:rPr lang="cs-CZ" b="1" dirty="0"/>
              <a:t>IG cíl</a:t>
            </a:r>
            <a:r>
              <a:rPr lang="cs-CZ" dirty="0"/>
              <a:t>, nikdy definitivní a splněná ve všech kontextech, lze ale dosáhnout stavu rychlé orientace</a:t>
            </a:r>
          </a:p>
          <a:p>
            <a:r>
              <a:rPr lang="cs-CZ" b="1" dirty="0"/>
              <a:t>Těsné propojení se vzděláváním</a:t>
            </a:r>
            <a:r>
              <a:rPr lang="cs-CZ" dirty="0"/>
              <a:t> </a:t>
            </a:r>
            <a:r>
              <a:rPr lang="cs-CZ" dirty="0" smtClean="0"/>
              <a:t>(informační vzdělávání)</a:t>
            </a:r>
          </a:p>
          <a:p>
            <a:pPr lvl="1"/>
            <a:r>
              <a:rPr lang="cs-CZ" dirty="0" smtClean="0"/>
              <a:t>IG </a:t>
            </a:r>
            <a:r>
              <a:rPr lang="cs-CZ" dirty="0"/>
              <a:t>ne vrozená, nutné se </a:t>
            </a:r>
            <a:r>
              <a:rPr lang="cs-CZ" dirty="0" smtClean="0"/>
              <a:t>ji </a:t>
            </a:r>
            <a:r>
              <a:rPr lang="cs-CZ" dirty="0"/>
              <a:t>naučit, předpoklad pro schopnost samostatně se učit =&gt; prosazováno i na úrovních strategií rozvoje informační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2333947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775855"/>
            <a:ext cx="8086635" cy="429490"/>
          </a:xfrm>
        </p:spPr>
        <p:txBody>
          <a:bodyPr/>
          <a:lstStyle/>
          <a:p>
            <a:r>
              <a:rPr lang="cs-CZ" dirty="0"/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1343892"/>
            <a:ext cx="8082321" cy="5514108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cs-CZ" dirty="0"/>
              <a:t>ACRL. ACRL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</a:t>
            </a:r>
            <a:r>
              <a:rPr lang="cs-CZ" dirty="0" err="1"/>
              <a:t>Competency</a:t>
            </a:r>
            <a:r>
              <a:rPr lang="cs-CZ" dirty="0"/>
              <a:t> </a:t>
            </a:r>
            <a:r>
              <a:rPr lang="cs-CZ" dirty="0" err="1"/>
              <a:t>Standards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. Dostupný z: </a:t>
            </a:r>
            <a:r>
              <a:rPr lang="cs-CZ" u="sng" dirty="0">
                <a:hlinkClick r:id="rId2"/>
              </a:rPr>
              <a:t>http://www.ala.org/acrl/standards/visualliteracy</a:t>
            </a:r>
            <a:endParaRPr lang="cs-CZ" dirty="0"/>
          </a:p>
          <a:p>
            <a:r>
              <a:rPr lang="cs-CZ" dirty="0"/>
              <a:t>ALA. </a:t>
            </a:r>
            <a:r>
              <a:rPr lang="cs-CZ" dirty="0" err="1"/>
              <a:t>Presidential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: </a:t>
            </a:r>
            <a:r>
              <a:rPr lang="cs-CZ" dirty="0" err="1"/>
              <a:t>Final</a:t>
            </a:r>
            <a:r>
              <a:rPr lang="cs-CZ" dirty="0"/>
              <a:t> Report. 1989.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College</a:t>
            </a:r>
            <a:r>
              <a:rPr lang="cs-CZ" dirty="0"/>
              <a:t> and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Libraries</a:t>
            </a:r>
            <a:r>
              <a:rPr lang="cs-CZ" dirty="0"/>
              <a:t> [online]. Chicago: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, 10. 1. 1989 [cit. 2015-09-20]. Dostupné z: </a:t>
            </a:r>
            <a:r>
              <a:rPr lang="cs-CZ" dirty="0">
                <a:hlinkClick r:id="rId3"/>
              </a:rPr>
              <a:t>http://www.ala.org/acrl/publications/whitepapers/presidential </a:t>
            </a:r>
            <a:endParaRPr lang="cs-CZ" dirty="0"/>
          </a:p>
          <a:p>
            <a:pPr lvl="0"/>
            <a:r>
              <a:rPr lang="cs-CZ" dirty="0"/>
              <a:t>ASIA, UNESCO Bangkok, et al. 2013 </a:t>
            </a:r>
            <a:r>
              <a:rPr lang="cs-CZ" dirty="0" err="1"/>
              <a:t>Asia-Pacific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Institutes</a:t>
            </a:r>
            <a:r>
              <a:rPr lang="cs-CZ" dirty="0"/>
              <a:t> Network (ERI-Net) </a:t>
            </a:r>
            <a:r>
              <a:rPr lang="cs-CZ" dirty="0" err="1"/>
              <a:t>regional</a:t>
            </a:r>
            <a:r>
              <a:rPr lang="cs-CZ" dirty="0"/>
              <a:t> study on </a:t>
            </a:r>
            <a:r>
              <a:rPr lang="cs-CZ" dirty="0" err="1"/>
              <a:t>transversal</a:t>
            </a:r>
            <a:r>
              <a:rPr lang="cs-CZ" dirty="0"/>
              <a:t> </a:t>
            </a:r>
            <a:r>
              <a:rPr lang="cs-CZ" dirty="0" err="1"/>
              <a:t>competencies</a:t>
            </a:r>
            <a:r>
              <a:rPr lang="cs-CZ" dirty="0"/>
              <a:t> in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and </a:t>
            </a:r>
            <a:r>
              <a:rPr lang="cs-CZ" dirty="0" err="1"/>
              <a:t>practice</a:t>
            </a:r>
            <a:r>
              <a:rPr lang="cs-CZ" dirty="0"/>
              <a:t> (</a:t>
            </a:r>
            <a:r>
              <a:rPr lang="cs-CZ" dirty="0" err="1"/>
              <a:t>phase</a:t>
            </a:r>
            <a:r>
              <a:rPr lang="cs-CZ" dirty="0"/>
              <a:t> 1):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synthesis</a:t>
            </a:r>
            <a:r>
              <a:rPr lang="cs-CZ" dirty="0"/>
              <a:t> report. 2015. Dostupný z: </a:t>
            </a:r>
            <a:r>
              <a:rPr lang="cs-CZ" u="sng" dirty="0">
                <a:hlinkClick r:id="rId4"/>
              </a:rPr>
              <a:t>http://unesdoc.unesco.org/images/0023/002319/231907E.pdf</a:t>
            </a:r>
            <a:endParaRPr lang="cs-CZ" dirty="0"/>
          </a:p>
          <a:p>
            <a:pPr lvl="0"/>
            <a:r>
              <a:rPr lang="cs-CZ" dirty="0"/>
              <a:t>CARLSON, </a:t>
            </a:r>
            <a:r>
              <a:rPr lang="cs-CZ" dirty="0" err="1"/>
              <a:t>Jacob</a:t>
            </a:r>
            <a:r>
              <a:rPr lang="cs-CZ" dirty="0"/>
              <a:t>, et al. </a:t>
            </a:r>
            <a:r>
              <a:rPr lang="cs-CZ" dirty="0" err="1"/>
              <a:t>Determining</a:t>
            </a:r>
            <a:r>
              <a:rPr lang="cs-CZ" dirty="0"/>
              <a:t> data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: A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and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faculty</a:t>
            </a:r>
            <a:r>
              <a:rPr lang="cs-CZ" dirty="0"/>
              <a:t>. </a:t>
            </a:r>
            <a:r>
              <a:rPr lang="cs-CZ" i="1" dirty="0" err="1"/>
              <a:t>portal</a:t>
            </a:r>
            <a:r>
              <a:rPr lang="cs-CZ" i="1" dirty="0"/>
              <a:t>: </a:t>
            </a:r>
            <a:r>
              <a:rPr lang="cs-CZ" i="1" dirty="0" err="1"/>
              <a:t>Libraries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Academy</a:t>
            </a:r>
            <a:r>
              <a:rPr lang="cs-CZ" dirty="0"/>
              <a:t>, 2011, 11.2: 629-657. Dostupný z: </a:t>
            </a:r>
            <a:r>
              <a:rPr lang="cs-CZ" u="sng" dirty="0">
                <a:hlinkClick r:id="rId5"/>
              </a:rPr>
              <a:t>http://docs.lib.purdue.edu/cgi/viewcontent.cgi?article=1031&amp;context=lib_fsdocs</a:t>
            </a:r>
            <a:endParaRPr lang="cs-CZ" dirty="0"/>
          </a:p>
          <a:p>
            <a:pPr lvl="0"/>
            <a:r>
              <a:rPr lang="cs-CZ" dirty="0" err="1"/>
              <a:t>Defining</a:t>
            </a:r>
            <a:r>
              <a:rPr lang="cs-CZ" dirty="0"/>
              <a:t> </a:t>
            </a:r>
            <a:r>
              <a:rPr lang="cs-CZ" dirty="0" err="1"/>
              <a:t>Civic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. </a:t>
            </a:r>
            <a:r>
              <a:rPr lang="cs-CZ" i="1" dirty="0"/>
              <a:t>Indiana University Center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Civic</a:t>
            </a:r>
            <a:r>
              <a:rPr lang="cs-CZ" i="1" dirty="0"/>
              <a:t> </a:t>
            </a:r>
            <a:r>
              <a:rPr lang="cs-CZ" i="1" dirty="0" err="1"/>
              <a:t>Literacy</a:t>
            </a:r>
            <a:r>
              <a:rPr lang="cs-CZ" dirty="0"/>
              <a:t>. Dostupný z: </a:t>
            </a:r>
            <a:r>
              <a:rPr lang="cs-CZ" u="sng" dirty="0">
                <a:hlinkClick r:id="rId6"/>
              </a:rPr>
              <a:t>http://civicliteracy.iupui.edu/defining-civic-literacy/</a:t>
            </a:r>
            <a:endParaRPr lang="cs-CZ" dirty="0"/>
          </a:p>
          <a:p>
            <a:pPr lvl="0"/>
            <a:r>
              <a:rPr lang="en-US" i="1" dirty="0"/>
              <a:t>Digital literacies: concepts, policies and practices</a:t>
            </a:r>
            <a:r>
              <a:rPr lang="en-US" dirty="0"/>
              <a:t>. New York: Peter Lang, c2008, viii, 321 p. New literacies and digital epistemologies, vol. 30. ISBN 978-1-4331-0169-4.</a:t>
            </a:r>
            <a:endParaRPr lang="cs-CZ" dirty="0"/>
          </a:p>
          <a:p>
            <a:pPr lvl="0"/>
            <a:r>
              <a:rPr lang="cs-CZ" dirty="0"/>
              <a:t>DOMBROVSKÁ, M., H. LANDOVÁ a L. TICHÁ. 2004. Informační gramotnost – teorie a praxe v ČR. Národní knihovna: knihovnická revue. 15(1), 7-18. ISSN 1214-0678. Dostupné z: </a:t>
            </a:r>
            <a:r>
              <a:rPr lang="cs-CZ" u="sng" dirty="0">
                <a:hlinkClick r:id="rId7"/>
              </a:rPr>
              <a:t>http://full.nkp.cz/nkkr/NKKR0401/0401007.html</a:t>
            </a:r>
            <a:endParaRPr lang="cs-CZ" dirty="0"/>
          </a:p>
          <a:p>
            <a:r>
              <a:rPr lang="cs-CZ" dirty="0"/>
              <a:t>EISENBERG, Michael, </a:t>
            </a:r>
            <a:r>
              <a:rPr lang="cs-CZ" dirty="0" err="1"/>
              <a:t>Carrie</a:t>
            </a:r>
            <a:r>
              <a:rPr lang="cs-CZ" dirty="0"/>
              <a:t> A LOWE, </a:t>
            </a:r>
            <a:r>
              <a:rPr lang="cs-CZ" dirty="0" err="1"/>
              <a:t>Kathleen</a:t>
            </a:r>
            <a:r>
              <a:rPr lang="cs-CZ" dirty="0"/>
              <a:t> L SPITZER a </a:t>
            </a:r>
            <a:r>
              <a:rPr lang="cs-CZ" dirty="0" err="1"/>
              <a:t>Kathleen</a:t>
            </a:r>
            <a:r>
              <a:rPr lang="cs-CZ" dirty="0"/>
              <a:t> L SPITZER.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literacy</a:t>
            </a:r>
            <a:r>
              <a:rPr lang="cs-CZ" i="1" dirty="0"/>
              <a:t>: </a:t>
            </a:r>
            <a:r>
              <a:rPr lang="cs-CZ" i="1" dirty="0" err="1"/>
              <a:t>essential</a:t>
            </a:r>
            <a:r>
              <a:rPr lang="cs-CZ" i="1" dirty="0"/>
              <a:t> </a:t>
            </a:r>
            <a:r>
              <a:rPr lang="cs-CZ" i="1" dirty="0" err="1"/>
              <a:t>skills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age</a:t>
            </a:r>
            <a:r>
              <a:rPr lang="cs-CZ" dirty="0"/>
              <a:t>. 2nd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dirty="0" err="1"/>
              <a:t>Westport</a:t>
            </a:r>
            <a:r>
              <a:rPr lang="cs-CZ" dirty="0"/>
              <a:t>, </a:t>
            </a:r>
            <a:r>
              <a:rPr lang="cs-CZ" dirty="0" err="1"/>
              <a:t>Conn</a:t>
            </a:r>
            <a:r>
              <a:rPr lang="cs-CZ" dirty="0"/>
              <a:t>.: </a:t>
            </a:r>
            <a:r>
              <a:rPr lang="cs-CZ" dirty="0" err="1"/>
              <a:t>Libraries</a:t>
            </a:r>
            <a:r>
              <a:rPr lang="cs-CZ" dirty="0"/>
              <a:t> </a:t>
            </a:r>
            <a:r>
              <a:rPr lang="cs-CZ" dirty="0" err="1"/>
              <a:t>Unlimited</a:t>
            </a:r>
            <a:r>
              <a:rPr lang="cs-CZ" dirty="0"/>
              <a:t>, c2004, </a:t>
            </a:r>
            <a:r>
              <a:rPr lang="cs-CZ" dirty="0" err="1"/>
              <a:t>xviii</a:t>
            </a:r>
            <a:r>
              <a:rPr lang="cs-CZ" dirty="0"/>
              <a:t>, 408 p. ISBN 1591581435.</a:t>
            </a:r>
          </a:p>
          <a:p>
            <a:r>
              <a:rPr lang="cs-CZ" dirty="0"/>
              <a:t>CHIA, </a:t>
            </a:r>
            <a:r>
              <a:rPr lang="cs-CZ" dirty="0" err="1"/>
              <a:t>Janice</a:t>
            </a:r>
            <a:r>
              <a:rPr lang="cs-CZ" dirty="0"/>
              <a:t>. 2012. </a:t>
            </a:r>
            <a:r>
              <a:rPr lang="en-US" dirty="0"/>
              <a:t>The constant evolution of information literacy</a:t>
            </a:r>
            <a:r>
              <a:rPr lang="cs-CZ" dirty="0"/>
              <a:t>.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Connecs</a:t>
            </a:r>
            <a:r>
              <a:rPr lang="cs-CZ" dirty="0"/>
              <a:t> [online]. [cit. 2015-09-20]. Dostupné z: </a:t>
            </a:r>
            <a:r>
              <a:rPr lang="cs-CZ" dirty="0">
                <a:hlinkClick r:id="rId8"/>
              </a:rPr>
              <a:t>http://libraryconnect.elsevier.com/articles/supporting-users-organizations/2012-11/constant-evolution-information-literacy</a:t>
            </a:r>
            <a:r>
              <a:rPr lang="cs-CZ" dirty="0"/>
              <a:t> </a:t>
            </a:r>
            <a:endParaRPr lang="en-US" dirty="0"/>
          </a:p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- </a:t>
            </a:r>
            <a:r>
              <a:rPr lang="cs-CZ" dirty="0" err="1"/>
              <a:t>Definition</a:t>
            </a:r>
            <a:r>
              <a:rPr lang="cs-CZ" dirty="0"/>
              <a:t>. 2004. CILIP [online]. [cit. 2015-09-20]. Dostupné z: </a:t>
            </a:r>
            <a:r>
              <a:rPr lang="cs-CZ" dirty="0">
                <a:hlinkClick r:id="rId9"/>
              </a:rPr>
              <a:t>http://www.cilip.org.uk/cilip/advocacy-campaigns-awards/advocacy-campaigns/information-literacy/information-literacy</a:t>
            </a:r>
            <a:endParaRPr lang="cs-CZ" dirty="0"/>
          </a:p>
          <a:p>
            <a:r>
              <a:rPr lang="cs-CZ" dirty="0"/>
              <a:t>MACKEY, T. P. a T. E. JACOBSON. </a:t>
            </a:r>
            <a:r>
              <a:rPr lang="cs-CZ" dirty="0" err="1"/>
              <a:t>Reframing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as a </a:t>
            </a:r>
            <a:r>
              <a:rPr lang="cs-CZ" dirty="0" err="1"/>
              <a:t>Metaliteracy</a:t>
            </a:r>
            <a:r>
              <a:rPr lang="cs-CZ" dirty="0"/>
              <a:t>. </a:t>
            </a:r>
            <a:r>
              <a:rPr lang="cs-CZ" i="1" dirty="0" err="1"/>
              <a:t>College</a:t>
            </a:r>
            <a:r>
              <a:rPr lang="cs-CZ" i="1" dirty="0"/>
              <a:t> &amp; </a:t>
            </a:r>
            <a:r>
              <a:rPr lang="cs-CZ" i="1" dirty="0" err="1"/>
              <a:t>Research</a:t>
            </a:r>
            <a:r>
              <a:rPr lang="cs-CZ" i="1" dirty="0"/>
              <a:t> </a:t>
            </a:r>
            <a:r>
              <a:rPr lang="cs-CZ" i="1" dirty="0" err="1"/>
              <a:t>Libraries</a:t>
            </a:r>
            <a:r>
              <a:rPr lang="cs-CZ" dirty="0"/>
              <a:t> [online]. 2010, </a:t>
            </a:r>
            <a:r>
              <a:rPr lang="cs-CZ" b="1" dirty="0"/>
              <a:t>72</a:t>
            </a:r>
            <a:r>
              <a:rPr lang="cs-CZ" dirty="0"/>
              <a:t>(1): 62-78 [cit. 2015-09-28]. DOI: 10.5860/crl-76r1. Dostupný z: </a:t>
            </a:r>
            <a:r>
              <a:rPr lang="cs-CZ" u="sng" dirty="0">
                <a:hlinkClick r:id="rId10"/>
              </a:rPr>
              <a:t>https://comminfo.rutgers.edu/~tefko/Courses/e553/Readings/Mackey%20Metalitreacy%20CLR%202011.pdf</a:t>
            </a:r>
            <a:endParaRPr lang="cs-CZ" dirty="0"/>
          </a:p>
          <a:p>
            <a:r>
              <a:rPr lang="cs-CZ" dirty="0"/>
              <a:t>SINHA, </a:t>
            </a:r>
            <a:r>
              <a:rPr lang="cs-CZ" dirty="0" err="1"/>
              <a:t>Manoj</a:t>
            </a:r>
            <a:r>
              <a:rPr lang="cs-CZ" dirty="0"/>
              <a:t> </a:t>
            </a:r>
            <a:r>
              <a:rPr lang="cs-CZ" dirty="0" err="1"/>
              <a:t>Kumar</a:t>
            </a:r>
            <a:r>
              <a:rPr lang="cs-CZ" dirty="0"/>
              <a:t>, </a:t>
            </a:r>
            <a:r>
              <a:rPr lang="cs-CZ" dirty="0" err="1"/>
              <a:t>Sudip</a:t>
            </a:r>
            <a:r>
              <a:rPr lang="cs-CZ" dirty="0"/>
              <a:t> BHATTACHARJEE a </a:t>
            </a:r>
            <a:r>
              <a:rPr lang="cs-CZ" dirty="0" err="1"/>
              <a:t>Sucheta</a:t>
            </a:r>
            <a:r>
              <a:rPr lang="cs-CZ" dirty="0"/>
              <a:t> BHATTACHARJEE. 2013. A Study on ICT </a:t>
            </a:r>
            <a:r>
              <a:rPr lang="cs-CZ" dirty="0" err="1"/>
              <a:t>Literacy</a:t>
            </a:r>
            <a:r>
              <a:rPr lang="cs-CZ" dirty="0"/>
              <a:t> and Internet Use </a:t>
            </a:r>
            <a:r>
              <a:rPr lang="cs-CZ" dirty="0" err="1"/>
              <a:t>Pattern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College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Barak</a:t>
            </a:r>
            <a:r>
              <a:rPr lang="cs-CZ" dirty="0"/>
              <a:t> </a:t>
            </a:r>
            <a:r>
              <a:rPr lang="cs-CZ" dirty="0" err="1"/>
              <a:t>Valley</a:t>
            </a:r>
            <a:r>
              <a:rPr lang="cs-CZ" dirty="0"/>
              <a:t>, </a:t>
            </a:r>
            <a:r>
              <a:rPr lang="cs-CZ" dirty="0" err="1"/>
              <a:t>South</a:t>
            </a:r>
            <a:r>
              <a:rPr lang="cs-CZ" dirty="0"/>
              <a:t> </a:t>
            </a:r>
            <a:r>
              <a:rPr lang="cs-CZ" dirty="0" err="1"/>
              <a:t>Assam</a:t>
            </a:r>
            <a:r>
              <a:rPr lang="cs-CZ" dirty="0"/>
              <a:t>, </a:t>
            </a:r>
            <a:r>
              <a:rPr lang="cs-CZ" dirty="0" err="1"/>
              <a:t>North</a:t>
            </a:r>
            <a:r>
              <a:rPr lang="cs-CZ" dirty="0"/>
              <a:t> East India.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Trends</a:t>
            </a:r>
            <a:r>
              <a:rPr lang="cs-CZ" dirty="0"/>
              <a:t> in Technology and Science</a:t>
            </a:r>
            <a:r>
              <a:rPr lang="en-US" dirty="0"/>
              <a:t> [online]</a:t>
            </a:r>
            <a:r>
              <a:rPr lang="cs-CZ" dirty="0"/>
              <a:t>. Roč. 2, č. 5 [cit. 2015-09-20].</a:t>
            </a:r>
          </a:p>
          <a:p>
            <a:r>
              <a:rPr lang="cs-CZ" dirty="0"/>
              <a:t>UNESCO. </a:t>
            </a:r>
            <a:r>
              <a:rPr lang="en-US" dirty="0"/>
              <a:t>Global Media and Information Literacy</a:t>
            </a:r>
            <a:r>
              <a:rPr lang="cs-CZ" dirty="0"/>
              <a:t> </a:t>
            </a:r>
            <a:r>
              <a:rPr lang="en-US" dirty="0"/>
              <a:t>Assessment Framework: Country Readiness and Competencies. </a:t>
            </a:r>
            <a:r>
              <a:rPr lang="cs-CZ" dirty="0"/>
              <a:t>2013. </a:t>
            </a:r>
            <a:r>
              <a:rPr lang="en-US" dirty="0"/>
              <a:t>Paris: UNESCO. </a:t>
            </a:r>
            <a:r>
              <a:rPr lang="cs-CZ" dirty="0"/>
              <a:t>Dostupné z: </a:t>
            </a:r>
            <a:r>
              <a:rPr lang="en-US" dirty="0">
                <a:hlinkClick r:id="rId11"/>
              </a:rPr>
              <a:t>http://unesdoc.unesco.org/images/0022/002246/224655e.pdf</a:t>
            </a:r>
            <a:r>
              <a:rPr lang="cs-CZ" dirty="0"/>
              <a:t> </a:t>
            </a:r>
          </a:p>
          <a:p>
            <a:r>
              <a:rPr lang="cs-CZ" dirty="0"/>
              <a:t>UNESCO. </a:t>
            </a:r>
            <a:r>
              <a:rPr lang="en-US" dirty="0"/>
              <a:t>The Prague Declaration</a:t>
            </a:r>
            <a:r>
              <a:rPr lang="cs-CZ" dirty="0"/>
              <a:t>:</a:t>
            </a:r>
            <a:r>
              <a:rPr lang="en-US" dirty="0"/>
              <a:t> Towards an Information Literate Society</a:t>
            </a:r>
            <a:r>
              <a:rPr lang="cs-CZ" dirty="0"/>
              <a:t>. 2013. </a:t>
            </a:r>
            <a:r>
              <a:rPr lang="en-US" dirty="0"/>
              <a:t>Prague</a:t>
            </a:r>
            <a:r>
              <a:rPr lang="cs-CZ" dirty="0"/>
              <a:t>. Dostupné z: </a:t>
            </a:r>
            <a:r>
              <a:rPr lang="cs-CZ" dirty="0">
                <a:hlinkClick r:id="rId12"/>
              </a:rPr>
              <a:t>http://www.unesco.org/new/fileadmin/MULTIMEDIA/HQ/CI/CI/pdf/PragueDeclaration.pdf</a:t>
            </a:r>
            <a:endParaRPr lang="cs-CZ" dirty="0"/>
          </a:p>
          <a:p>
            <a:r>
              <a:rPr lang="cs-CZ" dirty="0"/>
              <a:t>THOMAS, </a:t>
            </a:r>
            <a:r>
              <a:rPr lang="cs-CZ" dirty="0" err="1"/>
              <a:t>Sue</a:t>
            </a:r>
            <a:r>
              <a:rPr lang="cs-CZ" dirty="0"/>
              <a:t>, et al. </a:t>
            </a:r>
            <a:r>
              <a:rPr lang="cs-CZ" dirty="0" err="1"/>
              <a:t>Transliteracy</a:t>
            </a:r>
            <a:r>
              <a:rPr lang="cs-CZ" dirty="0"/>
              <a:t>: </a:t>
            </a:r>
            <a:r>
              <a:rPr lang="cs-CZ" dirty="0" err="1"/>
              <a:t>crossing</a:t>
            </a:r>
            <a:r>
              <a:rPr lang="cs-CZ" dirty="0"/>
              <a:t> </a:t>
            </a:r>
            <a:r>
              <a:rPr lang="cs-CZ" dirty="0" err="1"/>
              <a:t>divides</a:t>
            </a:r>
            <a:r>
              <a:rPr lang="cs-CZ" dirty="0"/>
              <a:t>. </a:t>
            </a:r>
            <a:r>
              <a:rPr lang="cs-CZ" i="1" dirty="0" err="1"/>
              <a:t>First</a:t>
            </a:r>
            <a:r>
              <a:rPr lang="cs-CZ" i="1" dirty="0"/>
              <a:t> </a:t>
            </a:r>
            <a:r>
              <a:rPr lang="cs-CZ" i="1" dirty="0" err="1"/>
              <a:t>Monday</a:t>
            </a:r>
            <a:r>
              <a:rPr lang="cs-CZ" dirty="0"/>
              <a:t>, 2007, 12.12. Dostupné z:  http://journals.uic.edu/ojs/index.php/fm/article/viewArticle/2060/1908</a:t>
            </a:r>
          </a:p>
          <a:p>
            <a:pPr lvl="0"/>
            <a:r>
              <a:rPr lang="cs-CZ" dirty="0"/>
              <a:t>ZIKUŠKA, Jan a Hana Landová. 2014. VŠ knihovny vzdělávající: výsledky průzkumu. Konference </a:t>
            </a:r>
            <a:r>
              <a:rPr lang="cs-CZ" dirty="0" err="1"/>
              <a:t>Bibliotheca</a:t>
            </a:r>
            <a:r>
              <a:rPr lang="cs-CZ" dirty="0"/>
              <a:t> </a:t>
            </a:r>
            <a:r>
              <a:rPr lang="cs-CZ" dirty="0" err="1"/>
              <a:t>Academica</a:t>
            </a:r>
            <a:r>
              <a:rPr lang="cs-CZ" dirty="0"/>
              <a:t> [online]. [cit. 2015-09-20]. Dostupné z: </a:t>
            </a:r>
            <a:r>
              <a:rPr lang="cs-CZ" dirty="0">
                <a:hlinkClick r:id="rId13"/>
              </a:rPr>
              <a:t>http://www.akvs.cz/aktivity/ba-2014/ba2014-landova.pptx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18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výuky semestr podzim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"/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16. 9.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úvodní hodina</a:t>
            </a:r>
          </a:p>
          <a:p>
            <a:pPr fontAlgn="b"/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23. 9.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Strategie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reflektující informační gramotnost – evropský a český kontext, stěžejní gramotnosti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v oboru ISK</a:t>
            </a:r>
          </a:p>
          <a:p>
            <a:pPr fontAlgn="b"/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30. 9.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samostatné studium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"/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7. 10.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Edukační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kontext – paradigmata, modely a standardy ve vzdělávání k IG</a:t>
            </a:r>
          </a:p>
          <a:p>
            <a:pPr fontAlgn="b"/>
            <a:r>
              <a:rPr lang="pl-PL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14. 10.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Modely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, standardy, indikátory IG – od pre-K12 po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zaměstnání, standard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MIL (Access)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"/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21. 10.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t-B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Úvod 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do kvalitativního výzkumu </a:t>
            </a:r>
            <a:r>
              <a:rPr lang="pt-B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IG</a:t>
            </a: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"/>
            <a:r>
              <a:rPr lang="cs-CZ" sz="2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28. 10.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samostatné studium</a:t>
            </a:r>
          </a:p>
          <a:p>
            <a:pPr fontAlgn="b"/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11. až 9. 12.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studium online z materiálů dr. Kovářové (</a:t>
            </a:r>
            <a:r>
              <a:rPr lang="cs-CZ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Elf.phil.muni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fontAlgn="b"/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"/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93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Podmínky řádného ukončení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Prezenční studenti</a:t>
            </a:r>
            <a:endParaRPr lang="cs-CZ" b="1" dirty="0"/>
          </a:p>
          <a:p>
            <a:pPr lvl="1"/>
            <a:r>
              <a:rPr lang="cs-CZ" dirty="0"/>
              <a:t>Účast na prezenční výuce – maximálně </a:t>
            </a:r>
            <a:r>
              <a:rPr lang="cs-CZ" dirty="0" smtClean="0"/>
              <a:t>1 omluvená </a:t>
            </a:r>
            <a:r>
              <a:rPr lang="cs-CZ" dirty="0"/>
              <a:t>absence </a:t>
            </a:r>
          </a:p>
          <a:p>
            <a:pPr lvl="1"/>
            <a:r>
              <a:rPr lang="cs-CZ" dirty="0"/>
              <a:t>Splnění dílčích úkolů</a:t>
            </a:r>
          </a:p>
          <a:p>
            <a:pPr lvl="1"/>
            <a:r>
              <a:rPr lang="cs-CZ" dirty="0"/>
              <a:t>Úspěšné zvládnutí kolokvia</a:t>
            </a:r>
          </a:p>
          <a:p>
            <a:r>
              <a:rPr lang="cs-CZ" b="1" dirty="0"/>
              <a:t>Kombinovaní studenti </a:t>
            </a:r>
          </a:p>
          <a:p>
            <a:pPr lvl="1"/>
            <a:r>
              <a:rPr lang="cs-CZ" dirty="0"/>
              <a:t>POVINNÁ bloková výuka – 1x sobota cca 10:00-17:00h </a:t>
            </a:r>
          </a:p>
          <a:p>
            <a:pPr lvl="1"/>
            <a:r>
              <a:rPr lang="cs-CZ" dirty="0"/>
              <a:t>Termín: </a:t>
            </a:r>
            <a:r>
              <a:rPr lang="cs-CZ" b="1" dirty="0" smtClean="0"/>
              <a:t>12. 10. 2019 </a:t>
            </a:r>
            <a:r>
              <a:rPr lang="cs-CZ" dirty="0" smtClean="0"/>
              <a:t>(2. 11. 2019)</a:t>
            </a:r>
            <a:endParaRPr lang="cs-CZ" dirty="0"/>
          </a:p>
          <a:p>
            <a:pPr lvl="1"/>
            <a:r>
              <a:rPr lang="cs-CZ" dirty="0"/>
              <a:t>Splnění dílčích úkolů</a:t>
            </a:r>
          </a:p>
          <a:p>
            <a:pPr lvl="1"/>
            <a:r>
              <a:rPr lang="cs-CZ" dirty="0"/>
              <a:t>Úspěšné zvládnutí kolokvia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61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734291"/>
            <a:ext cx="8086635" cy="623454"/>
          </a:xfrm>
        </p:spPr>
        <p:txBody>
          <a:bodyPr/>
          <a:lstStyle/>
          <a:p>
            <a:r>
              <a:rPr lang="cs-CZ" dirty="0"/>
              <a:t>Úkoly průběžné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1551710"/>
            <a:ext cx="8082321" cy="4997582"/>
          </a:xfrm>
        </p:spPr>
        <p:txBody>
          <a:bodyPr>
            <a:normAutofit fontScale="92500" lnSpcReduction="20000"/>
          </a:bodyPr>
          <a:lstStyle/>
          <a:p>
            <a:pPr lvl="1"/>
            <a:endParaRPr lang="cs-CZ" b="1" dirty="0"/>
          </a:p>
          <a:p>
            <a:r>
              <a:rPr lang="cs-CZ" b="1" dirty="0" smtClean="0"/>
              <a:t>Úkol </a:t>
            </a:r>
            <a:r>
              <a:rPr lang="cs-CZ" b="1" dirty="0"/>
              <a:t>blok I</a:t>
            </a:r>
            <a:r>
              <a:rPr lang="cs-CZ" dirty="0"/>
              <a:t>: Četba odborného textu s porozuměním + reflexe</a:t>
            </a:r>
          </a:p>
          <a:p>
            <a:pPr lvl="1"/>
            <a:r>
              <a:rPr lang="cs-CZ" dirty="0"/>
              <a:t>Četba: 2 vybrané články z posledního sborníku ECIL + 2 standardy IG</a:t>
            </a:r>
          </a:p>
          <a:p>
            <a:pPr lvl="1"/>
            <a:r>
              <a:rPr lang="cs-CZ" dirty="0" smtClean="0"/>
              <a:t>Napsat pro 1 z každé kategorie strukturované shrnutí a vlastní zamyšlení</a:t>
            </a:r>
          </a:p>
          <a:p>
            <a:pPr lvl="1"/>
            <a:r>
              <a:rPr lang="cs-CZ" dirty="0" smtClean="0"/>
              <a:t>Termín odevzdání: </a:t>
            </a:r>
            <a:r>
              <a:rPr lang="cs-CZ" b="1" dirty="0" smtClean="0"/>
              <a:t>31. 10. 2019</a:t>
            </a:r>
          </a:p>
          <a:p>
            <a:pPr lvl="1"/>
            <a:endParaRPr lang="cs-CZ" dirty="0" smtClean="0"/>
          </a:p>
          <a:p>
            <a:r>
              <a:rPr lang="cs-CZ" b="1" dirty="0"/>
              <a:t>Úkol blok II</a:t>
            </a:r>
            <a:r>
              <a:rPr lang="cs-CZ" dirty="0"/>
              <a:t>: Analyticko-komparativní práce s modely informační gramotnosti </a:t>
            </a:r>
          </a:p>
          <a:p>
            <a:pPr lvl="1"/>
            <a:r>
              <a:rPr lang="cs-CZ" dirty="0"/>
              <a:t>Každému studentovi přiřazena jedna kompetence z MIL</a:t>
            </a:r>
          </a:p>
          <a:p>
            <a:pPr lvl="1"/>
            <a:r>
              <a:rPr lang="cs-CZ" dirty="0" smtClean="0"/>
              <a:t>Vytvořit 10 </a:t>
            </a:r>
            <a:r>
              <a:rPr lang="cs-CZ" dirty="0"/>
              <a:t>otázek </a:t>
            </a:r>
            <a:r>
              <a:rPr lang="cs-CZ" dirty="0" smtClean="0"/>
              <a:t>reflektujících, co </a:t>
            </a:r>
            <a:r>
              <a:rPr lang="cs-CZ" dirty="0"/>
              <a:t>znamená zvládat </a:t>
            </a:r>
            <a:r>
              <a:rPr lang="cs-CZ" dirty="0" smtClean="0"/>
              <a:t>danou kompetenci IG v </a:t>
            </a:r>
            <a:r>
              <a:rPr lang="cs-CZ" dirty="0"/>
              <a:t>praxi</a:t>
            </a:r>
          </a:p>
          <a:p>
            <a:pPr lvl="1"/>
            <a:r>
              <a:rPr lang="cs-CZ" dirty="0" smtClean="0"/>
              <a:t>Termín odevzdání: </a:t>
            </a:r>
            <a:r>
              <a:rPr lang="cs-CZ" b="1" dirty="0" smtClean="0"/>
              <a:t>30. 11. 2019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958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Závěrečný syntetizující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dirty="0"/>
              <a:t>Současně Úkol blok III</a:t>
            </a:r>
            <a:r>
              <a:rPr lang="cs-CZ" sz="2600" dirty="0"/>
              <a:t>: Návrh výzkumu informační gramotnosti</a:t>
            </a:r>
          </a:p>
          <a:p>
            <a:pPr lvl="1"/>
            <a:r>
              <a:rPr lang="cs-CZ" dirty="0"/>
              <a:t>Lze využít i převzaté materiály s dodržením autorského práva</a:t>
            </a:r>
          </a:p>
          <a:p>
            <a:pPr lvl="1"/>
            <a:r>
              <a:rPr lang="cs-CZ" dirty="0"/>
              <a:t>Variantou je i evaluace lekce IG, ale není podmínkou</a:t>
            </a:r>
          </a:p>
          <a:p>
            <a:pPr lvl="1"/>
            <a:r>
              <a:rPr lang="cs-CZ" dirty="0"/>
              <a:t>Povinnou součástí teoretické ukotvení – jak odpovídá standardům, poznatkům a současným výzkumům IG + jak navazuje na současné aktivity zapojené instituce (institucí)</a:t>
            </a:r>
          </a:p>
          <a:p>
            <a:pPr lvl="1"/>
            <a:r>
              <a:rPr lang="cs-CZ" dirty="0"/>
              <a:t>Termín odevzdání </a:t>
            </a:r>
            <a:r>
              <a:rPr lang="cs-CZ" b="1" dirty="0"/>
              <a:t>31.12.</a:t>
            </a:r>
          </a:p>
        </p:txBody>
      </p:sp>
    </p:spTree>
    <p:extLst>
      <p:ext uri="{BB962C8B-B14F-4D97-AF65-F5344CB8AC3E}">
        <p14:creationId xmlns:p14="http://schemas.microsoft.com/office/powerpoint/2010/main" val="1603137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KOLOKVIUM</a:t>
            </a:r>
          </a:p>
          <a:p>
            <a:endParaRPr lang="cs-CZ" dirty="0"/>
          </a:p>
          <a:p>
            <a:r>
              <a:rPr lang="cs-CZ" dirty="0"/>
              <a:t>Termíny kolokvia </a:t>
            </a:r>
            <a:r>
              <a:rPr lang="cs-CZ" b="1" dirty="0"/>
              <a:t>po 15. 1. </a:t>
            </a:r>
            <a:r>
              <a:rPr lang="cs-CZ" b="1" dirty="0" smtClean="0"/>
              <a:t>2020</a:t>
            </a:r>
            <a:endParaRPr lang="cs-CZ" b="1" dirty="0"/>
          </a:p>
          <a:p>
            <a:pPr lvl="1"/>
            <a:r>
              <a:rPr lang="cs-CZ" dirty="0"/>
              <a:t>Návaznost na splněné průběžné úkoly</a:t>
            </a:r>
          </a:p>
          <a:p>
            <a:pPr lvl="1"/>
            <a:r>
              <a:rPr lang="cs-CZ" dirty="0"/>
              <a:t>Bude možné přihlašovat se </a:t>
            </a:r>
            <a:r>
              <a:rPr lang="cs-CZ" b="1" dirty="0"/>
              <a:t>až poté, co vám vyučující schválí znění závěrečného úkolu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379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831273"/>
            <a:ext cx="8086635" cy="637309"/>
          </a:xfrm>
        </p:spPr>
        <p:txBody>
          <a:bodyPr/>
          <a:lstStyle/>
          <a:p>
            <a:r>
              <a:rPr lang="cs-CZ" dirty="0"/>
              <a:t>Cíle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Snaha dát základ pro posouvání informační gramotnosti dál</a:t>
            </a:r>
          </a:p>
          <a:p>
            <a:r>
              <a:rPr lang="cs-CZ" dirty="0"/>
              <a:t>Např.: </a:t>
            </a:r>
          </a:p>
          <a:p>
            <a:pPr lvl="1"/>
            <a:r>
              <a:rPr lang="cs-CZ" dirty="0"/>
              <a:t>Řízení politik IG (v organizaci, ale i na úrovni státu)</a:t>
            </a:r>
          </a:p>
          <a:p>
            <a:pPr lvl="1"/>
            <a:r>
              <a:rPr lang="cs-CZ" dirty="0"/>
              <a:t>Podpora a vzdělávání v IG nebo subtématu – formální i neformální vzdělávání, profesní i zájmové vzdělávání, dětí i dospělých…</a:t>
            </a:r>
          </a:p>
          <a:p>
            <a:pPr lvl="1"/>
            <a:r>
              <a:rPr lang="cs-CZ" dirty="0"/>
              <a:t>Výzkumy IG i lekcí pro její rozvoj</a:t>
            </a:r>
          </a:p>
        </p:txBody>
      </p:sp>
    </p:spTree>
    <p:extLst>
      <p:ext uri="{BB962C8B-B14F-4D97-AF65-F5344CB8AC3E}">
        <p14:creationId xmlns:p14="http://schemas.microsoft.com/office/powerpoint/2010/main" val="3850867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Provazba</a:t>
            </a:r>
            <a:r>
              <a:rPr lang="cs-CZ" dirty="0"/>
              <a:t> předmětu IG s dalšími předměty oboru ISK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další rozvoj vaší IG další předměty na KISK</a:t>
            </a:r>
          </a:p>
          <a:p>
            <a:pPr lvl="1"/>
            <a:r>
              <a:rPr lang="cs-CZ" dirty="0"/>
              <a:t>KPI – Kurz práce s informacemi</a:t>
            </a:r>
          </a:p>
          <a:p>
            <a:pPr lvl="2"/>
            <a:r>
              <a:rPr lang="cs-CZ" dirty="0"/>
              <a:t>– kompetence nutné pro předmět</a:t>
            </a:r>
          </a:p>
          <a:p>
            <a:pPr lvl="1"/>
            <a:r>
              <a:rPr lang="cs-CZ" dirty="0"/>
              <a:t>Povinné: Organizace znalostí, Informační vyhledávání, Informační management, Informační chování, Informační politika, Učící se společnost</a:t>
            </a:r>
          </a:p>
          <a:p>
            <a:pPr lvl="1"/>
            <a:r>
              <a:rPr lang="cs-CZ" dirty="0"/>
              <a:t>Volitelné: hl. </a:t>
            </a:r>
            <a:r>
              <a:rPr lang="cs-CZ" b="1" dirty="0" err="1"/>
              <a:t>EdTech</a:t>
            </a:r>
            <a:r>
              <a:rPr lang="cs-CZ" b="1" dirty="0"/>
              <a:t> specializace </a:t>
            </a:r>
            <a:r>
              <a:rPr lang="cs-CZ" dirty="0"/>
              <a:t>– Design vzdělávacího procesu apod., </a:t>
            </a:r>
            <a:r>
              <a:rPr lang="cs-CZ" dirty="0" err="1"/>
              <a:t>JobBox</a:t>
            </a:r>
            <a:r>
              <a:rPr lang="cs-CZ" dirty="0"/>
              <a:t>, diplomová práce</a:t>
            </a:r>
          </a:p>
          <a:p>
            <a:pPr lvl="1"/>
            <a:r>
              <a:rPr lang="cs-CZ" dirty="0"/>
              <a:t>Erasmus: Turecko (</a:t>
            </a:r>
            <a:r>
              <a:rPr lang="cs-CZ" dirty="0" err="1"/>
              <a:t>Serap</a:t>
            </a:r>
            <a:r>
              <a:rPr lang="cs-CZ" dirty="0"/>
              <a:t> </a:t>
            </a:r>
            <a:r>
              <a:rPr lang="cs-CZ" dirty="0" err="1"/>
              <a:t>Kurbanoglu</a:t>
            </a:r>
            <a:r>
              <a:rPr lang="cs-CZ" dirty="0"/>
              <a:t>), Estonsko (</a:t>
            </a:r>
            <a:r>
              <a:rPr lang="cs-CZ" dirty="0" err="1"/>
              <a:t>Sirje</a:t>
            </a:r>
            <a:r>
              <a:rPr lang="cs-CZ" dirty="0"/>
              <a:t> </a:t>
            </a:r>
            <a:r>
              <a:rPr lang="cs-CZ" dirty="0" err="1"/>
              <a:t>Virkus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Zahraniční stáže: Slovinsko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hil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phil_sablona_4×3_cz</Template>
  <TotalTime>1327</TotalTime>
  <Words>2223</Words>
  <Application>Microsoft Office PowerPoint</Application>
  <PresentationFormat>Předvádění na obrazovce (4:3)</PresentationFormat>
  <Paragraphs>180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Tahoma</vt:lpstr>
      <vt:lpstr>Times New Roman</vt:lpstr>
      <vt:lpstr>Wingdings</vt:lpstr>
      <vt:lpstr>phil_sablona_4×3_cz</vt:lpstr>
      <vt:lpstr>Předmět INFORMAČNÍ GRAMOTNOST  Úvodní hodina   Pavlína Mazáčová podzim 2019  </vt:lpstr>
      <vt:lpstr>Co a jak v úvodní hodině</vt:lpstr>
      <vt:lpstr>Organizace výuky semestr podzim 2019</vt:lpstr>
      <vt:lpstr>Podmínky řádného ukončení předmětu </vt:lpstr>
      <vt:lpstr>Úkoly průběžné</vt:lpstr>
      <vt:lpstr>Závěrečný syntetizující úkol</vt:lpstr>
      <vt:lpstr>Ukončení předmětu</vt:lpstr>
      <vt:lpstr>Cíle předmětu</vt:lpstr>
      <vt:lpstr>Provazba předmětu IG s dalšími předměty oboru ISK</vt:lpstr>
      <vt:lpstr>Úvodní aktivita</vt:lpstr>
      <vt:lpstr>Vymezení informační gramotnosti</vt:lpstr>
      <vt:lpstr>Definice informační gramotnosti</vt:lpstr>
      <vt:lpstr>Prostředí VŠ (IVIG)</vt:lpstr>
      <vt:lpstr>Definice IG a současná společnost</vt:lpstr>
      <vt:lpstr>Související – soupeřící (?) koncepty </vt:lpstr>
      <vt:lpstr>Související koncepty – soupeřící k ICT</vt:lpstr>
      <vt:lpstr>Prezentace aplikace PowerPoint</vt:lpstr>
      <vt:lpstr>Související koncepty – užší pro specializaci, personalizaci</vt:lpstr>
      <vt:lpstr>Související koncepty – širší pro uplatnění ve společnosti</vt:lpstr>
      <vt:lpstr>Důsledky pro definici informační gramotnosti?</vt:lpstr>
      <vt:lpstr>Použité 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Evaluační pohovor  s vedením MU</dc:title>
  <dc:creator>PK</dc:creator>
  <cp:lastModifiedBy>Projekt INTERES</cp:lastModifiedBy>
  <cp:revision>69</cp:revision>
  <cp:lastPrinted>1601-01-01T00:00:00Z</cp:lastPrinted>
  <dcterms:created xsi:type="dcterms:W3CDTF">2016-02-10T17:49:42Z</dcterms:created>
  <dcterms:modified xsi:type="dcterms:W3CDTF">2019-09-16T05:43:36Z</dcterms:modified>
</cp:coreProperties>
</file>