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320" r:id="rId4"/>
    <p:sldId id="338" r:id="rId5"/>
    <p:sldId id="288" r:id="rId6"/>
    <p:sldId id="334" r:id="rId7"/>
    <p:sldId id="335" r:id="rId8"/>
    <p:sldId id="327" r:id="rId9"/>
    <p:sldId id="328" r:id="rId10"/>
    <p:sldId id="324" r:id="rId11"/>
    <p:sldId id="325" r:id="rId12"/>
    <p:sldId id="330" r:id="rId13"/>
    <p:sldId id="322" r:id="rId14"/>
    <p:sldId id="323" r:id="rId15"/>
    <p:sldId id="286" r:id="rId16"/>
    <p:sldId id="337" r:id="rId17"/>
    <p:sldId id="257" r:id="rId18"/>
    <p:sldId id="336" r:id="rId19"/>
    <p:sldId id="321" r:id="rId20"/>
    <p:sldId id="332" r:id="rId21"/>
    <p:sldId id="331" r:id="rId22"/>
    <p:sldId id="326" r:id="rId23"/>
    <p:sldId id="339" r:id="rId24"/>
    <p:sldId id="329" r:id="rId25"/>
    <p:sldId id="258" r:id="rId26"/>
    <p:sldId id="259" r:id="rId27"/>
    <p:sldId id="262" r:id="rId28"/>
    <p:sldId id="340" r:id="rId29"/>
    <p:sldId id="292" r:id="rId30"/>
    <p:sldId id="341" r:id="rId31"/>
    <p:sldId id="264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8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lza.cz/mailing-26750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Emailový marketing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cs-CZ" dirty="0"/>
              <a:t>ISKM50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/>
            <a:r>
              <a:rPr lang="cs-CZ" sz="2400" dirty="0"/>
              <a:t>Markéta Bartoníčková, Lukáš Porsche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57698F5-8071-0C4F-9CBB-35A413BB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 r="1128"/>
          <a:stretch/>
        </p:blipFill>
        <p:spPr>
          <a:xfrm>
            <a:off x="3009900" y="73572"/>
            <a:ext cx="6102569" cy="678442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B6C78C9-D778-C24B-AAF3-F7AD8A88AA8C}"/>
              </a:ext>
            </a:extLst>
          </p:cNvPr>
          <p:cNvSpPr/>
          <p:nvPr/>
        </p:nvSpPr>
        <p:spPr>
          <a:xfrm>
            <a:off x="3205655" y="3026979"/>
            <a:ext cx="1597573" cy="557049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F56B52-1804-7D46-8033-1522827985AC}"/>
              </a:ext>
            </a:extLst>
          </p:cNvPr>
          <p:cNvSpPr/>
          <p:nvPr/>
        </p:nvSpPr>
        <p:spPr>
          <a:xfrm>
            <a:off x="3205654" y="4577255"/>
            <a:ext cx="3878318" cy="667407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4853424-44DA-5D48-BD3E-C605880BE2B2}"/>
              </a:ext>
            </a:extLst>
          </p:cNvPr>
          <p:cNvSpPr/>
          <p:nvPr/>
        </p:nvSpPr>
        <p:spPr>
          <a:xfrm>
            <a:off x="6295695" y="3026979"/>
            <a:ext cx="1597573" cy="557049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3605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7F485AC-6EE6-504C-AC09-E32B416F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03"/>
            <a:ext cx="12192000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978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7CF017F-4438-C14B-840A-8A61279B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0"/>
            <a:ext cx="731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6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ek 45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2FF2ECE4-B315-A14A-9FB3-45CFA20C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49" y="0"/>
            <a:ext cx="530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86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AA37911-331E-5C40-BB4E-2E9A9B9A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3" y="0"/>
            <a:ext cx="6043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22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/>
              <a:t>Proč si dát záležet na transakčních emailech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17840"/>
            <a:ext cx="9720075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Lidé je čtou mnohem častěji a pozorněji než reklamní emaily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Pomáhají při budování značky (grafikou, textem apod.)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Přispívají k celkovému dojmu z nákupu nebo z užívání produktu či služby</a:t>
            </a:r>
          </a:p>
        </p:txBody>
      </p:sp>
    </p:spTree>
    <p:extLst>
      <p:ext uri="{BB962C8B-B14F-4D97-AF65-F5344CB8AC3E}">
        <p14:creationId xmlns:p14="http://schemas.microsoft.com/office/powerpoint/2010/main" val="30693285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doporučení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59880"/>
            <a:ext cx="9720075" cy="4346028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 se musí dobře zobrazit a být čitelný na všech zařízeních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Počítač, tablet, mobil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Gmail, Seznam email, Outlook,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Thunderbird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iOS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Mail, …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Používejte dostatečně velké písmo a šetřete s obrázky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 by měl obsahovat všechny informace, které zákazník potřebuje, ale ne zbytečnosti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Např. pokud už zaplatil zboží kartou, nepotřebuje v potvrzovacím emailu informace pro případ platby převodem</a:t>
            </a:r>
          </a:p>
        </p:txBody>
      </p:sp>
    </p:spTree>
    <p:extLst>
      <p:ext uri="{BB962C8B-B14F-4D97-AF65-F5344CB8AC3E}">
        <p14:creationId xmlns:p14="http://schemas.microsoft.com/office/powerpoint/2010/main" val="12660790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Příklady reklamních emailů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9720075" cy="4177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Nabízení zboží a služeb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Často ve výhodných akcích – výprodeje, slevy, novinky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Zasílání aktualit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upozornění na články na blogu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na opuštěný košík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emailu s upozorněním na nedokončený nákup např. 3 hodiny po opuštění košíku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Přání zákazníkovi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 svátku nebo narozeninám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9923868-AD7B-A348-9221-F31049E2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740"/>
          <a:stretch/>
        </p:blipFill>
        <p:spPr>
          <a:xfrm>
            <a:off x="3997044" y="157282"/>
            <a:ext cx="4197912" cy="65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65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&#10;&#10;&#10;&#10;Popis se vygeneroval automaticky.">
            <a:hlinkClick r:id="rId2"/>
            <a:extLst>
              <a:ext uri="{FF2B5EF4-FFF2-40B4-BE49-F238E27FC236}">
                <a16:creationId xmlns:a16="http://schemas.microsoft.com/office/drawing/2014/main" id="{A031551A-34EF-7747-B5ED-C38E6DC7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77" y="0"/>
            <a:ext cx="6576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6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emailový marketing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10306025" cy="4219903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Transakční emaily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(Automatické) emaily posílané v souvislosti s nákupem / objednávkou / další akcí na webu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Zpravidla komunikace jeden na jednoho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Obchodní sdělení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Reklamní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prodej novým zákazníkům nebo udržování kontaktu se stávajícími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Zpravidla hromadná komunikace</a:t>
            </a: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9DA0B8C6-17E2-F045-AB7C-21D4BAF6C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73" y="0"/>
            <a:ext cx="468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39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E3895126-790A-8D40-BECC-D08CFE40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52" y="0"/>
            <a:ext cx="418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5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F7D2FB4-F6B8-F94C-A577-8EB9DACB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645"/>
            <a:ext cx="12192000" cy="24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62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76260C1-14C6-0C4F-A848-0692C7E6D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58" y="0"/>
            <a:ext cx="539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26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EFF2B48C-C14B-0B48-BEC1-E2FD1591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13" y="0"/>
            <a:ext cx="6887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801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Proč posílat reklamní emaily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Udržují povědomí o značce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Udržují loajalitu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to vaše vlastní médium, neplatíte za reklamní prostor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 levnějšího, rychloobrátkového zboží můžou generovat zajímavé procento tržeb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Přesné cílení na vybrané příjemce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Nevýhody reklamních emailů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potřeba pořídit specializovaný nástroj pro správu kontaktů v databázi a pro nastavování kampaní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Minimálně na začátku potřebujete zapojit IT oddělení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Legislativní omezení – 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GDPR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(General Data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Protection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Regulation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od 25. 5. 2018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Pokud se jednou znelíbíte poštovním klientům, těžko se to spravuje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Zásady emailového marketingu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 příjemců musíte mít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souhlas se zasíláním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obchodních sdělení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Sbírat adresy přes formulář na webu (registrace k odběru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Souhlas se zasíláním při potvrzování objednávky, apod.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Nikdy nenakupujte seznamy adres od třetích stran!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Obsah emailů musí být pro příjemce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relevantní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Rozesílku je potřeba přizpůsobit povaze webu/firmy, respektive zákazníkům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Rychloobrátkové zboží častěji, dražší věci méně často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Nespamujte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Databáze kontaktů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Jedno z hlavních antispamových opatření, které poštovní klienti mají, je sledování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kvality databáze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vašich kontaktů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Očistěte databázi od neexistujících nebo neaktivních kontaktů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Snažte se, ať se lidé z vašich emailů příliš neodhlašují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Segmentujte databázi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dat, která o lidech máte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toho, co komu chcete říkat</a:t>
            </a:r>
          </a:p>
        </p:txBody>
      </p:sp>
    </p:spTree>
    <p:extLst>
      <p:ext uri="{BB962C8B-B14F-4D97-AF65-F5344CB8AC3E}">
        <p14:creationId xmlns:p14="http://schemas.microsoft.com/office/powerpoint/2010/main" val="42528352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Proces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2409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Zpracování databáze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za data máme o lidech k dispozici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Odkud jsme kontakty vzali – můžeme v případě potřeby dokázat, že máme jejich souhlas se zasíláním obchodních sdělení?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živé a zdravé jsou kontakty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Kolik z nich, jak často a kdy naposled nakoupilo</a:t>
            </a: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o </a:t>
            </a:r>
            <a:r>
              <a:rPr lang="cs-CZ" dirty="0" err="1"/>
              <a:t>emailingu</a:t>
            </a:r>
            <a:r>
              <a:rPr lang="cs-CZ" dirty="0"/>
              <a:t> vědět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95818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od určité velikosti databáze kontaktů nejlevnější forma komunikace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Vyplácí se ale až v dlouhodobém horizontu (rok, dva, tři)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Komunikace musí být kontinuální – chcete být s lidmi stále v kontaktu a připomínat se jim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Celý emailový marketing je hodně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technická disciplína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Napsání hezkého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až na posledním místě</a:t>
            </a:r>
          </a:p>
        </p:txBody>
      </p:sp>
    </p:spTree>
    <p:extLst>
      <p:ext uri="{BB962C8B-B14F-4D97-AF65-F5344CB8AC3E}">
        <p14:creationId xmlns:p14="http://schemas.microsoft.com/office/powerpoint/2010/main" val="28313724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Proces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4721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Tvorba celkové strategie 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– segmentace databáze, obsah kampaní, frekvence rozesílek, apod.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nastavení – ověření domény, autorizační klíče 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Výběr nástroje pro emailový marketing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Implementace a nastavení nástroje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Zahájení rozesílek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Testování variant – různé předměty emailu, obsah emailu, frekvence zasílání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Vyhodnocování a upravování</a:t>
            </a:r>
          </a:p>
        </p:txBody>
      </p:sp>
    </p:spTree>
    <p:extLst>
      <p:ext uri="{BB962C8B-B14F-4D97-AF65-F5344CB8AC3E}">
        <p14:creationId xmlns:p14="http://schemas.microsoft.com/office/powerpoint/2010/main" val="327671599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Jaká data sledovat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534819" cy="4388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Doručitelnost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čím kvalitnější databázi máme, tím lépe půjdou emaily doručovat</a:t>
            </a:r>
          </a:p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Open </a:t>
            </a:r>
            <a:r>
              <a:rPr lang="cs-CZ" sz="26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rate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(procento příjemců, kteří si email otevřou) – čím více, tím lépe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Odhlašování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 příjmu emailů – když se lidé ve velké míře odhlašují, asi je emaily nezajímají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Počet konverzí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konverzní poměr, případně hodnota konverzí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Odkazy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(resp. témata) v emailu, na které lidé klikají – vidíme, co je zajímá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o </a:t>
            </a:r>
            <a:r>
              <a:rPr lang="cs-CZ" dirty="0" err="1"/>
              <a:t>emailingu</a:t>
            </a:r>
            <a:r>
              <a:rPr lang="cs-CZ" dirty="0"/>
              <a:t> vědět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306025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90 % všech poslaných emailů je spam a emailoví klienti se tomu brání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Celosvětově je doručeno jen cca 25 % emailů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první řadě se snažte o doručitelnost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Váš email by měl příjemce aspoň otevřít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Ve druhé řadě se snažte o „</a:t>
            </a:r>
            <a:r>
              <a:rPr lang="cs-CZ" sz="26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otevíranost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“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Neměli byste lidi otravovat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Ve třetí řadě se snažte, ať se neodhlásí z odběru</a:t>
            </a: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transakčních emailů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Potvrzení registrace na webu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Potvrzení objednávky na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eshopu</a:t>
            </a: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Informace o tom, že byla objednávka odeslána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zapomenutého hesla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pravidelného výpisu z účtu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8E9126E5-6D3F-4147-8B35-1F41917D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36" y="168165"/>
            <a:ext cx="5922928" cy="65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64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ek 49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AD7E2CE2-2ACA-0B42-9EA7-4046E6EC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8547"/>
          <a:stretch/>
        </p:blipFill>
        <p:spPr>
          <a:xfrm>
            <a:off x="3734077" y="100770"/>
            <a:ext cx="4723845" cy="66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087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75DE2EF-252F-7643-9E07-49572E2F1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8"/>
          <a:stretch/>
        </p:blipFill>
        <p:spPr>
          <a:xfrm>
            <a:off x="1625824" y="0"/>
            <a:ext cx="8940352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8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AB4570E-81BE-2545-A1E1-9E28A3F4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35" y="0"/>
            <a:ext cx="700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382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745</Words>
  <Application>Microsoft Macintosh PowerPoint</Application>
  <PresentationFormat>Širokoúhlá obrazovka</PresentationFormat>
  <Paragraphs>95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Integrál</vt:lpstr>
      <vt:lpstr>Emailový marketing</vt:lpstr>
      <vt:lpstr>Co je emailový marketing</vt:lpstr>
      <vt:lpstr>Co je třeba o emailingu vědět</vt:lpstr>
      <vt:lpstr>Co je třeba o emailingu vědět</vt:lpstr>
      <vt:lpstr>Příklady transakčních emailů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si dát záležet na transakčních emailech</vt:lpstr>
      <vt:lpstr>Základní doporučení</vt:lpstr>
      <vt:lpstr>Příklady reklamních emailů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posílat reklamní emaily</vt:lpstr>
      <vt:lpstr>Nevýhody reklamních emailů</vt:lpstr>
      <vt:lpstr>Zásady emailového marketingu</vt:lpstr>
      <vt:lpstr>Databáze kontaktů</vt:lpstr>
      <vt:lpstr>Proces</vt:lpstr>
      <vt:lpstr>Proces</vt:lpstr>
      <vt:lpstr>Jaká data sledovat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30</cp:revision>
  <dcterms:modified xsi:type="dcterms:W3CDTF">2019-09-16T08:36:22Z</dcterms:modified>
</cp:coreProperties>
</file>