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24"/>
  </p:notesMasterIdLst>
  <p:sldIdLst>
    <p:sldId id="256" r:id="rId2"/>
    <p:sldId id="260" r:id="rId3"/>
    <p:sldId id="267" r:id="rId4"/>
    <p:sldId id="276" r:id="rId5"/>
    <p:sldId id="299" r:id="rId6"/>
    <p:sldId id="300" r:id="rId7"/>
    <p:sldId id="301" r:id="rId8"/>
    <p:sldId id="306" r:id="rId9"/>
    <p:sldId id="266" r:id="rId10"/>
    <p:sldId id="302" r:id="rId11"/>
    <p:sldId id="303" r:id="rId12"/>
    <p:sldId id="287" r:id="rId13"/>
    <p:sldId id="261" r:id="rId14"/>
    <p:sldId id="307" r:id="rId15"/>
    <p:sldId id="295" r:id="rId16"/>
    <p:sldId id="308" r:id="rId17"/>
    <p:sldId id="304" r:id="rId18"/>
    <p:sldId id="296" r:id="rId19"/>
    <p:sldId id="297" r:id="rId20"/>
    <p:sldId id="305" r:id="rId21"/>
    <p:sldId id="274" r:id="rId22"/>
    <p:sldId id="29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5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C3BA8-661E-FD45-8954-8EE3C6D24C1F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C284-0D64-A947-86E5-23323B323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1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0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5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7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39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09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68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93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9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73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C48DA5-454F-4943-9AC5-879BA495E5C8}" type="datetimeFigureOut">
              <a:rPr lang="cs-CZ" smtClean="0"/>
              <a:t>28.09.19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106524-0E18-B143-B9DC-5172F34A0FB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6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ytics.google.com/" TargetMode="External"/><Relationship Id="rId2" Type="http://schemas.openxmlformats.org/officeDocument/2006/relationships/hyperlink" Target="https://analytics.google.com/analytics/academ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gitalnimarketingkisk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8696B-0DDE-6948-9450-3D89C52F4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52" y="4627016"/>
            <a:ext cx="7073462" cy="1391101"/>
          </a:xfrm>
        </p:spPr>
        <p:txBody>
          <a:bodyPr>
            <a:normAutofit/>
          </a:bodyPr>
          <a:lstStyle/>
          <a:p>
            <a:pPr algn="l"/>
            <a:r>
              <a:rPr lang="cs-CZ" sz="7000" dirty="0"/>
              <a:t>Webová analytika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C8C61B-937B-7B4C-BDDF-EAE5C47B9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52" y="5645547"/>
            <a:ext cx="3200400" cy="1212453"/>
          </a:xfrm>
        </p:spPr>
        <p:txBody>
          <a:bodyPr>
            <a:normAutofit/>
          </a:bodyPr>
          <a:lstStyle/>
          <a:p>
            <a:r>
              <a:rPr lang="cs-CZ" sz="3000" dirty="0"/>
              <a:t>ISKM50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06B9F4F-A522-5E43-A495-BC07D41E2979}"/>
              </a:ext>
            </a:extLst>
          </p:cNvPr>
          <p:cNvSpPr txBox="1">
            <a:spLocks/>
          </p:cNvSpPr>
          <p:nvPr/>
        </p:nvSpPr>
        <p:spPr>
          <a:xfrm>
            <a:off x="8387254" y="5190236"/>
            <a:ext cx="322142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Markéta Bartoníčková, Lukáš Porsche</a:t>
            </a:r>
          </a:p>
        </p:txBody>
      </p:sp>
    </p:spTree>
    <p:extLst>
      <p:ext uri="{BB962C8B-B14F-4D97-AF65-F5344CB8AC3E}">
        <p14:creationId xmlns:p14="http://schemas.microsoft.com/office/powerpoint/2010/main" val="63100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79288-440F-2E46-B531-6706F00A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3D99BA-6FAD-0E4F-95A7-B2B986F1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Uživatel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(návštěvník, user) = jeden prohlížeč v jednom zařízení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Chtěli bychom, aby to byli lidi, ale jsou to jen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cookies</a:t>
            </a:r>
            <a:endParaRPr lang="cs-CZ" sz="24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Návštěva 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(session) = jeden uživatel jednou přijde na web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Tzn. zobrazení stránek webu z jednoho prohlížeče</a:t>
            </a:r>
          </a:p>
          <a:p>
            <a:pPr lvl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Návštěva se automaticky uzavírá:</a:t>
            </a:r>
          </a:p>
          <a:p>
            <a:pPr lvl="2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 30 minutách nečinnosti,</a:t>
            </a:r>
          </a:p>
          <a:p>
            <a:pPr lvl="2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 opuštění webu (i když vás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eshop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odešle na platební bránu)</a:t>
            </a:r>
          </a:p>
          <a:p>
            <a:pPr lvl="2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 půlnoci (všechny statistiky počítány po dnech)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Zobrazení stránky 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(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page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view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 = jedna navštívená stránka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Událost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</a:t>
            </a:r>
            <a:r>
              <a:rPr lang="cs-CZ" sz="24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event</a:t>
            </a:r>
            <a:r>
              <a:rPr lang="cs-CZ" sz="24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 = akce, kterou návštěvník udělá v rámci jedné stránky (spuštění videa, odeslání formuláře)</a:t>
            </a:r>
          </a:p>
        </p:txBody>
      </p:sp>
    </p:spTree>
    <p:extLst>
      <p:ext uri="{BB962C8B-B14F-4D97-AF65-F5344CB8AC3E}">
        <p14:creationId xmlns:p14="http://schemas.microsoft.com/office/powerpoint/2010/main" val="315787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16D8C-613A-D140-A334-06245F51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FC7697-18CD-D94B-904F-D7205CDA1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Míra okamžitého opuštění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procento návštěv, které nevedly k dalším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proklikům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v rámci webu, ale k jeho opuštění (tj. byla zobrazena jen jedna stránka)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Počet stránek na návštěvu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kolik stránek bylo během návštěvy zobrazeno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Průměrná doba trvání návštěvy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jak dlouho byla návštěva na webu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Není měřen čas na poslední stránce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U návštěv s okamžitým opuštěním se počítá 0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9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61175-3ABE-BD45-BA41-17DF9672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FAB18B-C696-984A-9462-685DA14BC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86000"/>
            <a:ext cx="10579293" cy="4023360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Zdroj návštěvnosti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původ návštěvnosti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Například vyhledávač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google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 atd.) nebo doména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example.com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Médium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= obecná kategorie zdroje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Například neplacené vyhledávání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organic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), vyhledávání placené za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proklik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cpc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), odkazující zdroj na webu (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referral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GA sám rozeznává pouze 3 média –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none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(u přímé návštěvnosti),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organic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referral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Všechno ostatní musíme nastavit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Zdroj/médium může být např. 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google</a:t>
            </a:r>
            <a:r>
              <a:rPr lang="cs-CZ" sz="2600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/</a:t>
            </a:r>
            <a:r>
              <a:rPr lang="cs-CZ" sz="2600" i="1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cpc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tj. placená návštěvnost z Googlu</a:t>
            </a:r>
          </a:p>
        </p:txBody>
      </p:sp>
    </p:spTree>
    <p:extLst>
      <p:ext uri="{BB962C8B-B14F-4D97-AF65-F5344CB8AC3E}">
        <p14:creationId xmlns:p14="http://schemas.microsoft.com/office/powerpoint/2010/main" val="1094053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871C-DD08-FC45-A3D4-415FE94A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pracovat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68D8C5-C002-BC4F-BE18-63114649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429125"/>
          </a:xfrm>
        </p:spPr>
        <p:txBody>
          <a:bodyPr>
            <a:noAutofit/>
          </a:bodyPr>
          <a:lstStyle/>
          <a:p>
            <a:pPr marL="2286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Kvalita dat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Měří se vše správně?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Jsem schopen to posoudit sám?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Mám se zeptat (najmout si) experta?</a:t>
            </a:r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Výběr dat</a:t>
            </a: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která jsou pro významná </a:t>
            </a:r>
            <a:r>
              <a:rPr lang="cs-CZ" sz="2800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 firmu </a:t>
            </a: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nebo </a:t>
            </a:r>
            <a:r>
              <a:rPr lang="cs-CZ" sz="2800" i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 mou vlastní aktivitu</a:t>
            </a:r>
          </a:p>
          <a:p>
            <a:pPr marL="402336" lvl="1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konkrétní kanál, o který se starám</a:t>
            </a:r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Sledovat všechna data je nemožné =&gt; dlouhodobé sledování </a:t>
            </a: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vybraných dat</a:t>
            </a:r>
          </a:p>
        </p:txBody>
      </p:sp>
    </p:spTree>
    <p:extLst>
      <p:ext uri="{BB962C8B-B14F-4D97-AF65-F5344CB8AC3E}">
        <p14:creationId xmlns:p14="http://schemas.microsoft.com/office/powerpoint/2010/main" val="533391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871C-DD08-FC45-A3D4-415FE94A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pracovat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68D8C5-C002-BC4F-BE18-631146491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429125"/>
          </a:xfrm>
        </p:spPr>
        <p:txBody>
          <a:bodyPr>
            <a:noAutofit/>
          </a:bodyPr>
          <a:lstStyle/>
          <a:p>
            <a:pPr marL="228600" lvl="0" indent="-2286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Interpretace dat</a:t>
            </a:r>
          </a:p>
          <a:p>
            <a:pPr marL="402336" lvl="1" indent="-2286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Odpovídání na otázku, co data znamenají, co nám říkají o realitě</a:t>
            </a:r>
          </a:p>
          <a:p>
            <a:pPr marL="228600" lvl="0" indent="-22860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Navrhování akcí</a:t>
            </a: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na základě dat</a:t>
            </a:r>
          </a:p>
          <a:p>
            <a:pPr marL="402336" lvl="1" indent="-22860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Plán konkrétních věcí, které bychom měli udělat</a:t>
            </a:r>
          </a:p>
          <a:p>
            <a:pPr marL="402336" lvl="1" indent="-228600">
              <a:lnSpc>
                <a:spcPct val="150000"/>
              </a:lnSpc>
              <a:spcBef>
                <a:spcPts val="1000"/>
              </a:spcBef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Bez tohoto je analytika téměř k ničemu</a:t>
            </a:r>
          </a:p>
        </p:txBody>
      </p:sp>
    </p:spTree>
    <p:extLst>
      <p:ext uri="{BB962C8B-B14F-4D97-AF65-F5344CB8AC3E}">
        <p14:creationId xmlns:p14="http://schemas.microsoft.com/office/powerpoint/2010/main" val="2874859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D1571-0BE3-044F-9D02-2E1230D7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data vyhodnocovat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A1E6B-059A-C04B-AF85-5DB699C33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0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Dva pohledy: aktuální stav versus trendy </a:t>
            </a:r>
          </a:p>
          <a:p>
            <a:pPr marL="685800" lvl="1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Aktuální stav </a:t>
            </a: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je důležité sledovat hlavně u nových aktivit nebo po velkých změnách</a:t>
            </a:r>
          </a:p>
          <a:p>
            <a:pPr marL="868680" lvl="2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po přenastavení struktury PPC kampaní</a:t>
            </a:r>
          </a:p>
          <a:p>
            <a:pPr marL="64008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28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 marL="685800" lvl="1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Trendy</a:t>
            </a: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jsou spolehlivější, ukazují nám dlouhodobý vývoj v čase</a:t>
            </a:r>
          </a:p>
          <a:p>
            <a:pPr marL="868680" lvl="2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Když např. posledních 6 měsíců klesá konverzní poměr z reklamy na </a:t>
            </a:r>
            <a:r>
              <a:rPr lang="cs-CZ" sz="28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Facebooku</a:t>
            </a: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není to momentální výkyv a je potřeba zjistit, proč se to děje</a:t>
            </a:r>
          </a:p>
        </p:txBody>
      </p:sp>
    </p:spTree>
    <p:extLst>
      <p:ext uri="{BB962C8B-B14F-4D97-AF65-F5344CB8AC3E}">
        <p14:creationId xmlns:p14="http://schemas.microsoft.com/office/powerpoint/2010/main" val="4274757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D1571-0BE3-044F-9D02-2E1230D7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data vyhodnocovat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A1E6B-059A-C04B-AF85-5DB699C33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0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Meziroční srovnání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Často více vypovídající než změny v posledních dnech či týdnech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Poptávka se během roku ve většině oborů proměňuje</a:t>
            </a:r>
          </a:p>
          <a:p>
            <a:pPr marL="585216" lvl="2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Vánoce – jaro – začátek prázdnin – start školního roku atd.</a:t>
            </a:r>
          </a:p>
          <a:p>
            <a:pPr marL="585216" lvl="2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Nemusí být správné poměřovat mezi sebou např. dva poslední měsíce</a:t>
            </a:r>
          </a:p>
          <a:p>
            <a:pPr marL="402336" lvl="1"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Pokles nebo růst může být přirozený, ne způsobený marketingem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2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868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10449-F2AF-3445-9095-4C55E602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data Vyhodnocovat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AF551E-F25B-3140-A756-0F9850E9A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10824" cy="40233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 Obecně chceme, aby absolutní čísla (návštěvnost, konverze) </a:t>
            </a:r>
            <a:r>
              <a:rPr lang="cs-CZ" sz="2400" b="1" dirty="0"/>
              <a:t>rostla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 U </a:t>
            </a:r>
            <a:r>
              <a:rPr lang="cs-CZ" sz="2400" b="1" dirty="0"/>
              <a:t>relativních metrik </a:t>
            </a:r>
            <a:r>
              <a:rPr lang="cs-CZ" sz="2400" dirty="0"/>
              <a:t>obtížné říct, co je dobře a co špatně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 Vysoký </a:t>
            </a:r>
            <a:r>
              <a:rPr lang="cs-CZ" sz="2400" b="1" dirty="0"/>
              <a:t>počet stránek na návštěvu</a:t>
            </a:r>
            <a:r>
              <a:rPr lang="cs-CZ" sz="2400" dirty="0"/>
              <a:t> může znamenat: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Že si lidi web rádi prohlížejí,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Že na něm zmateně bloudí v marné snaze něco najít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 Vysoká </a:t>
            </a:r>
            <a:r>
              <a:rPr lang="cs-CZ" sz="2400" b="1" dirty="0"/>
              <a:t>míra okamžitého opuštění: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U návštěvnosti z reklam pravděpodobně znamená, že lidi na dané stránce nenašli, co očekávali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U článku s vysvětlujícím návodem mohli spokojeně získat všechny informace a jít pryč</a:t>
            </a:r>
          </a:p>
        </p:txBody>
      </p:sp>
    </p:spTree>
    <p:extLst>
      <p:ext uri="{BB962C8B-B14F-4D97-AF65-F5344CB8AC3E}">
        <p14:creationId xmlns:p14="http://schemas.microsoft.com/office/powerpoint/2010/main" val="277073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92F36-995E-2844-901C-C7CDC494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 v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8431D-8FD8-C442-9352-EF70221FF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Načtená teorie, znalost pojmů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Optimálně i dlouhodobá zkušenost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Znalost jednotlivých marketingových kanálů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Konzultace s odborníky na jednotlivé marketingové kanály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463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D26E1-BE80-0E4E-9F08-37653C6C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Atribuce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8A8A4C-27F6-F442-9ABA-3FDFE34F2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17786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Způsob, jak se pokusit stanovit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přínos jednotlivých marketingových kanálů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na konverzi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Člověk se o nákupu typicky nerozhoduje rychle, ale </a:t>
            </a:r>
            <a:r>
              <a:rPr lang="cs-CZ" sz="2600" b="1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rozhodovací proces zabírá určitý čas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Během této doby se setkává s různými reklamami od jednoho inzerenta: od bannerů přes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Facebook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po PPC ve vyhledávání a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emailing</a:t>
            </a:r>
            <a:endParaRPr lang="cs-CZ" sz="2600" dirty="0">
              <a:solidFill>
                <a:schemeClr val="dk1"/>
              </a:solidFill>
              <a:latin typeface="Tw Cen MT" panose="020B0602020104020603" pitchFamily="34" charset="0"/>
              <a:ea typeface="Calibri"/>
              <a:cs typeface="Calibri"/>
              <a:sym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Atribuce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se pokouší dát odpověď na otázku: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Jakou roli při rozhodování o nákupu měly jednotlivé kanály či aktivity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Do kterých tedy dávat peníze a do kterých ne</a:t>
            </a:r>
            <a:endParaRPr lang="cs-CZ" sz="2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9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webová analytika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Měření, sběr, sledování a vyhodnocování dat za účelem porozumění a optimalizace (konverzního poměru) webu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Slouží k pochopení chování návštěvníků na stránkách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Základ strategie pro digitální marketing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U většiny marketingových aktivit se každodenně nebo jednou za stanovaný čas díváme na data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 jejich základě upravujeme marketingové aktivity</a:t>
            </a:r>
          </a:p>
          <a:p>
            <a:pPr marL="402336" lvl="1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Akce „jen tak“ bez dat (nebo zkušeností) je hrozně riskantní</a:t>
            </a:r>
          </a:p>
        </p:txBody>
      </p:sp>
    </p:spTree>
    <p:extLst>
      <p:ext uri="{BB962C8B-B14F-4D97-AF65-F5344CB8AC3E}">
        <p14:creationId xmlns:p14="http://schemas.microsoft.com/office/powerpoint/2010/main" val="913352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7852A-0043-B348-AC15-3FFACD82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Atribuce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D700A-0FD7-8242-B941-1AFBE53A3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32755" cy="434602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 GA se konverze defaultně přiřazují </a:t>
            </a:r>
            <a:r>
              <a:rPr lang="cs-CZ" sz="2400" b="1" dirty="0"/>
              <a:t>poslednímu nepřímému zdroji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Marketingový kanál je ze své podstaty buď spíše na začátku (</a:t>
            </a:r>
            <a:r>
              <a:rPr lang="cs-CZ" sz="2400" dirty="0" err="1"/>
              <a:t>bannerová</a:t>
            </a:r>
            <a:r>
              <a:rPr lang="cs-CZ" sz="2400" dirty="0"/>
              <a:t> reklama), uprostřed (reklama ve vyhledávání) nebo na konci (</a:t>
            </a:r>
            <a:r>
              <a:rPr lang="cs-CZ" sz="2400" dirty="0" err="1"/>
              <a:t>remarketing</a:t>
            </a:r>
            <a:r>
              <a:rPr lang="cs-CZ" sz="2400" dirty="0"/>
              <a:t>) </a:t>
            </a:r>
            <a:r>
              <a:rPr lang="cs-CZ" sz="2400" b="1" dirty="0"/>
              <a:t>nákupní cesty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Může to vypadat, že nejvýkonnějším kanálem je </a:t>
            </a:r>
            <a:r>
              <a:rPr lang="cs-CZ" sz="2400" dirty="0" err="1"/>
              <a:t>remarketing</a:t>
            </a:r>
            <a:r>
              <a:rPr lang="cs-CZ" sz="2400" dirty="0"/>
              <a:t>, protože z něj chodí nejvíce tržeb, ale kdyby nebylo kanálů před ním, na </a:t>
            </a:r>
            <a:r>
              <a:rPr lang="cs-CZ" sz="2400" dirty="0" err="1"/>
              <a:t>remarketing</a:t>
            </a:r>
            <a:r>
              <a:rPr lang="cs-CZ" sz="2400" dirty="0"/>
              <a:t> by vůbec nepřišla řada.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b="1" dirty="0"/>
              <a:t>Řešení</a:t>
            </a:r>
            <a:r>
              <a:rPr lang="cs-CZ" sz="2400" dirty="0"/>
              <a:t> – dívat se v GA na </a:t>
            </a:r>
            <a:r>
              <a:rPr lang="cs-CZ" sz="2400" b="1" dirty="0"/>
              <a:t>vícekanálové cesty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Vidíte, z jakých všech zdrojů člověk na web přišel, než provedl konverzi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Hodnotu konverzí, na nichž se podílely předchozí zdroje</a:t>
            </a:r>
          </a:p>
        </p:txBody>
      </p:sp>
    </p:spTree>
    <p:extLst>
      <p:ext uri="{BB962C8B-B14F-4D97-AF65-F5344CB8AC3E}">
        <p14:creationId xmlns:p14="http://schemas.microsoft.com/office/powerpoint/2010/main" val="1936002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co dál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305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78627-ABFA-5A46-AA56-42E6CE64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1010C6-BE72-C648-A6C5-83F5BA982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hlinkClick r:id="rId2"/>
              </a:rPr>
              <a:t>Google Analytics </a:t>
            </a:r>
            <a:r>
              <a:rPr lang="cs-CZ" sz="2400" dirty="0" err="1">
                <a:hlinkClick r:id="rId2"/>
              </a:rPr>
              <a:t>Academy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Jen první dvě části Začátečníci a Pokročilí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Není to povinné, ale jsou to 2 zhruba hodinová videa a vřele je doporučuju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Zorientovat se v účtu Google </a:t>
            </a:r>
            <a:r>
              <a:rPr lang="cs-CZ" sz="2400" dirty="0" err="1"/>
              <a:t>Analytics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 </a:t>
            </a:r>
            <a:r>
              <a:rPr lang="cs-CZ" sz="2400" dirty="0">
                <a:hlinkClick r:id="rId3"/>
              </a:rPr>
              <a:t>https://analytics.google.com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Email: </a:t>
            </a:r>
            <a:r>
              <a:rPr lang="cs-CZ" sz="2400" dirty="0">
                <a:hlinkClick r:id="rId4"/>
              </a:rPr>
              <a:t>digitalnimarketingkisk@gmail.com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Heslo: ff-VIKMB64</a:t>
            </a:r>
          </a:p>
        </p:txBody>
      </p:sp>
    </p:spTree>
    <p:extLst>
      <p:ext uri="{BB962C8B-B14F-4D97-AF65-F5344CB8AC3E}">
        <p14:creationId xmlns:p14="http://schemas.microsoft.com/office/powerpoint/2010/main" val="318580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webová analytika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Výběr a nastavení nástroje (primárně typicky 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Analytics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=&gt; shromažďování dat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=&gt; interpretace dat</a:t>
            </a:r>
          </a:p>
          <a:p>
            <a:pPr marL="402336" lvl="1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=&gt; doporučení, co dělat dál (jinak, lépe, stejně, co nedělat apod.).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Důležitá je interpretace dat (co ta čísla vlastně znamenají) a následná doporučení (akce)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Shromažďování dat je samo o sobě k ničemu, bez akce jsou předchozí aktivity bezpředmětné</a:t>
            </a:r>
          </a:p>
          <a:p>
            <a:pPr marL="228600" lvl="0" indent="-228600">
              <a:spcBef>
                <a:spcPts val="1000"/>
              </a:spcBef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Kromě 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Analytics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 máme nějaká data v (téměř) každém nástroji pro digitální marketing (Google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Ads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Facebook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, </a:t>
            </a:r>
            <a:r>
              <a:rPr lang="cs-CZ" sz="2600" dirty="0" err="1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Mailchimp</a:t>
            </a: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923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AC3B7-D874-DB45-8A5B-C5DB574E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09242F-DE80-E448-84F8-900B639F9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Nejpoužívanější nástroj pro webovou analytiku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Shromažďuje data ze všech zdrojů návštěvnosti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Služba od Googlu poskytovaná zdarma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Pro každý web jeden GA účet</a:t>
            </a:r>
          </a:p>
          <a:p>
            <a:pPr marL="228600" lvl="0" indent="-228600">
              <a:spcBef>
                <a:spcPts val="1000"/>
              </a:spcBef>
              <a:buFont typeface="Arial"/>
              <a:buChar char="•"/>
            </a:pPr>
            <a:r>
              <a:rPr lang="cs-CZ" sz="28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Měření není přesné; důležitější než zcela přesná čísla jsou trendy</a:t>
            </a:r>
          </a:p>
        </p:txBody>
      </p:sp>
    </p:spTree>
    <p:extLst>
      <p:ext uri="{BB962C8B-B14F-4D97-AF65-F5344CB8AC3E}">
        <p14:creationId xmlns:p14="http://schemas.microsoft.com/office/powerpoint/2010/main" val="46134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BB7D0-D0B0-394E-ACDE-10C814FDD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504F9F32-D194-424D-861D-2E1E2CDF56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2225" y="1986455"/>
            <a:ext cx="9232668" cy="4687613"/>
          </a:xfrm>
        </p:spPr>
      </p:pic>
    </p:spTree>
    <p:extLst>
      <p:ext uri="{BB962C8B-B14F-4D97-AF65-F5344CB8AC3E}">
        <p14:creationId xmlns:p14="http://schemas.microsoft.com/office/powerpoint/2010/main" val="272631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FBBEE-7747-AE4B-A9AF-929E0A04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berte data s rezervou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CC643E-7E9E-7044-B930-08A290ED4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32148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Všechny nástroje lžou a dávají nám čísla, která nejsou platná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GA identifikuje návštěvníka webu pomocí tzv. </a:t>
            </a:r>
            <a:r>
              <a:rPr lang="cs-CZ" dirty="0" err="1"/>
              <a:t>cookie</a:t>
            </a:r>
            <a:r>
              <a:rPr lang="cs-CZ" dirty="0"/>
              <a:t> (malý soubor, který uloží do prohlížeče a pomocí něhož při příští návštěvě pozná, že je to tento konkrétní uživatel)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Tzn. jeden uživatel = jedna </a:t>
            </a:r>
            <a:r>
              <a:rPr lang="cs-CZ" dirty="0" err="1"/>
              <a:t>cookie</a:t>
            </a:r>
            <a:r>
              <a:rPr lang="cs-CZ" dirty="0"/>
              <a:t> = jeden prohlížeč v jednom počítači (mobilu)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Možné problémy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Máte na počítači Chrome a </a:t>
            </a:r>
            <a:r>
              <a:rPr lang="cs-CZ" sz="2200" dirty="0" err="1"/>
              <a:t>Firefox</a:t>
            </a:r>
            <a:r>
              <a:rPr lang="cs-CZ" sz="2200" dirty="0"/>
              <a:t> = dvě </a:t>
            </a:r>
            <a:r>
              <a:rPr lang="cs-CZ" sz="2200" dirty="0" err="1"/>
              <a:t>cookies</a:t>
            </a:r>
            <a:r>
              <a:rPr lang="cs-CZ" sz="2200" dirty="0"/>
              <a:t> = jste bráni jako dva uživatelé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Máte počítač a telefon = dvě </a:t>
            </a:r>
            <a:r>
              <a:rPr lang="cs-CZ" sz="2200" dirty="0" err="1"/>
              <a:t>cookies</a:t>
            </a:r>
            <a:r>
              <a:rPr lang="cs-CZ" sz="2200" dirty="0"/>
              <a:t> = dva uživatelé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V CPS na jeden počítač chodí stovky lidí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Máte zakázané </a:t>
            </a:r>
            <a:r>
              <a:rPr lang="cs-CZ" sz="2200" dirty="0" err="1"/>
              <a:t>cookies</a:t>
            </a:r>
            <a:r>
              <a:rPr lang="cs-CZ" sz="2200" dirty="0"/>
              <a:t> = GA vás vůbec nezaznamená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Na web chodí spousta robotů</a:t>
            </a:r>
          </a:p>
        </p:txBody>
      </p:sp>
    </p:spTree>
    <p:extLst>
      <p:ext uri="{BB962C8B-B14F-4D97-AF65-F5344CB8AC3E}">
        <p14:creationId xmlns:p14="http://schemas.microsoft.com/office/powerpoint/2010/main" val="158124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30572-4DF3-CC4C-BE7F-2DDDFD6EA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berte data s rezervou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367261-5AD0-6143-AE5D-FE35850EE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Jak to řešit?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 Smířit se s tím, že přesná data nikdy mít nebudete </a:t>
            </a:r>
            <a:r>
              <a:rPr lang="cs-CZ" sz="2800" dirty="0">
                <a:sym typeface="Wingdings" pitchFamily="2" charset="2"/>
              </a:rPr>
              <a:t>:)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sym typeface="Wingdings" pitchFamily="2" charset="2"/>
              </a:rPr>
              <a:t> Nesledovat absolutní čísla, ale trendy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sym typeface="Wingdings" pitchFamily="2" charset="2"/>
              </a:rPr>
              <a:t> Když roste počet návštěv, roste i počet reálných lidí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sym typeface="Wingdings" pitchFamily="2" charset="2"/>
              </a:rPr>
              <a:t> Pokud to jde, sledujte konverze ve svém interním systému a porovnávejte data s GA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350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4333E-6425-E54A-BAA8-E723342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6" y="4960137"/>
            <a:ext cx="8061434" cy="1463040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0C7750-CB64-6146-8E7C-A1109C395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65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34546-1717-104C-996F-E687ADC1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C6E6-60AA-A54A-8F51-5EEA4FDE5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57700"/>
          </a:xfrm>
        </p:spPr>
        <p:txBody>
          <a:bodyPr>
            <a:normAutofit/>
          </a:bodyPr>
          <a:lstStyle/>
          <a:p>
            <a:pPr marL="228600" lvl="0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Dimenze = atribut údajů</a:t>
            </a:r>
          </a:p>
          <a:p>
            <a:pPr marL="402336" lvl="1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město nebo prohlížeč, ze kterého došlo k návštěvě</a:t>
            </a:r>
          </a:p>
          <a:p>
            <a:pPr marL="228600" lvl="0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Metrika = údaj kvantitativního měření</a:t>
            </a:r>
          </a:p>
          <a:p>
            <a:pPr marL="402336" lvl="1" indent="-2286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cs-CZ" sz="2600" dirty="0">
                <a:solidFill>
                  <a:schemeClr val="dk1"/>
                </a:solidFill>
                <a:latin typeface="Tw Cen MT" panose="020B0602020104020603" pitchFamily="34" charset="0"/>
                <a:ea typeface="Calibri"/>
                <a:cs typeface="Calibri"/>
                <a:sym typeface="Calibri"/>
              </a:rPr>
              <a:t>Např. počet návštěv nebo konverzní poměr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27B4AA0-E684-7940-9A5B-DA974A7A9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382" y="3657600"/>
            <a:ext cx="8827370" cy="427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37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{7AE97C23-EDBB-A442-AA12-6A616C402B53}tf10001061</Template>
  <TotalTime>553</TotalTime>
  <Words>1186</Words>
  <Application>Microsoft Macintosh PowerPoint</Application>
  <PresentationFormat>Širokoúhlá obrazovka</PresentationFormat>
  <Paragraphs>138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Tw Cen MT</vt:lpstr>
      <vt:lpstr>Tw Cen MT Condensed</vt:lpstr>
      <vt:lpstr>Wingdings 3</vt:lpstr>
      <vt:lpstr>Integrál</vt:lpstr>
      <vt:lpstr>Webová analytika</vt:lpstr>
      <vt:lpstr>webová analytika</vt:lpstr>
      <vt:lpstr>webová analytika</vt:lpstr>
      <vt:lpstr>google analytics</vt:lpstr>
      <vt:lpstr>google analytics</vt:lpstr>
      <vt:lpstr>berte data s rezervou</vt:lpstr>
      <vt:lpstr>berte data s rezervou</vt:lpstr>
      <vt:lpstr>Základní pojmy</vt:lpstr>
      <vt:lpstr>Základní pojmy</vt:lpstr>
      <vt:lpstr>základní pojmy</vt:lpstr>
      <vt:lpstr>základní pojmy</vt:lpstr>
      <vt:lpstr>ZÁKLADNÍ POJMY</vt:lpstr>
      <vt:lpstr>jak pracovat s daty</vt:lpstr>
      <vt:lpstr>jak pracovat s daty</vt:lpstr>
      <vt:lpstr>jak data vyhodnocovat</vt:lpstr>
      <vt:lpstr>jak data vyhodnocovat</vt:lpstr>
      <vt:lpstr>jak data Vyhodnocovat</vt:lpstr>
      <vt:lpstr>co je potřeba v praxi</vt:lpstr>
      <vt:lpstr>Atribuce</vt:lpstr>
      <vt:lpstr>Atribuce</vt:lpstr>
      <vt:lpstr>co dál</vt:lpstr>
      <vt:lpstr>Co dál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marketing</dc:title>
  <dc:creator>Markéta Bartoníčková</dc:creator>
  <cp:lastModifiedBy>Markéta Bartoníčková</cp:lastModifiedBy>
  <cp:revision>42</cp:revision>
  <cp:lastPrinted>2018-09-25T13:48:55Z</cp:lastPrinted>
  <dcterms:created xsi:type="dcterms:W3CDTF">2018-09-18T10:56:09Z</dcterms:created>
  <dcterms:modified xsi:type="dcterms:W3CDTF">2019-09-28T16:25:05Z</dcterms:modified>
</cp:coreProperties>
</file>