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2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5" name="Text úrovně 1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3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chle.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2&amp;ved=2ahUKEwieoqCjya7eAhWqh6YKHXGTCEgQFjABegQIABAB&amp;url=https://napoveda.sklik.cz/pravidla/&amp;usg=AOvVaw0DSjEqMEvOiAuEhD63Boi_" TargetMode="External"/><Relationship Id="rId2" Type="http://schemas.openxmlformats.org/officeDocument/2006/relationships/hyperlink" Target="https://support.google.com/adspolicy/answer/6008942?hl=c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r>
              <a:t>Reklama ve vyhledávání</a:t>
            </a:r>
          </a:p>
        </p:txBody>
      </p:sp>
      <p:sp>
        <p:nvSpPr>
          <p:cNvPr id="127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cs-CZ" dirty="0"/>
              <a:t>ISKM50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r"/>
            <a:r>
              <a:rPr lang="cs-CZ" sz="2400" dirty="0"/>
              <a:t>Markéta Bartoníčková, Lukáš Porsche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Základní </a:t>
            </a:r>
            <a:r>
              <a:rPr dirty="0" err="1"/>
              <a:t>pojm</a:t>
            </a:r>
            <a:r>
              <a:rPr lang="cs-CZ" dirty="0" err="1"/>
              <a:t>Y</a:t>
            </a:r>
            <a:endParaRPr dirty="0"/>
          </a:p>
        </p:txBody>
      </p:sp>
      <p:sp>
        <p:nvSpPr>
          <p:cNvPr id="156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971625" cy="40233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Zobrazení</a:t>
            </a:r>
            <a:r>
              <a:t> - kolikrát se reklama zobrazí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Proklik</a:t>
            </a:r>
            <a:r>
              <a:t> - kolikrát na reklamu někdo klikl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CTR</a:t>
            </a:r>
            <a:r>
              <a:t> (míra prokliku) = počet prokliků / počet zobrazení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CPC </a:t>
            </a:r>
            <a:r>
              <a:t>(cena za proklik) - kolik zaplatíte, když někdo klikne na vaši reklamu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Cena</a:t>
            </a:r>
            <a:r>
              <a:t> = náklady - kolik vás reklama celkově stojí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Konverzní poměr</a:t>
            </a:r>
            <a:r>
              <a:t> = počet konverzí / počet návštěv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Hodnota konverzí</a:t>
            </a:r>
            <a:r>
              <a:t> = tržby (obrat)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PNO</a:t>
            </a:r>
            <a:r>
              <a:t> (podíl nákladů na obratu) = cena / tržby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rPr b="1"/>
              <a:t> Průměrná pozice</a:t>
            </a:r>
            <a:r>
              <a:t> - na jaké pozici ve výsledcích vyhledávání se reklama zobrazuje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Jak reklamy spustit</a:t>
            </a:r>
          </a:p>
        </p:txBody>
      </p:sp>
      <p:sp>
        <p:nvSpPr>
          <p:cNvPr id="159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1073281" cy="40233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rPr dirty="0"/>
              <a:t> Google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Seznam</a:t>
            </a:r>
            <a:r>
              <a:rPr dirty="0"/>
              <a:t> </a:t>
            </a:r>
            <a:r>
              <a:rPr dirty="0" err="1"/>
              <a:t>mají</a:t>
            </a:r>
            <a:r>
              <a:rPr dirty="0"/>
              <a:t> </a:t>
            </a:r>
            <a:r>
              <a:rPr dirty="0" err="1"/>
              <a:t>každý</a:t>
            </a:r>
            <a:r>
              <a:rPr dirty="0"/>
              <a:t> </a:t>
            </a:r>
            <a:r>
              <a:rPr dirty="0" err="1"/>
              <a:t>svůj</a:t>
            </a:r>
            <a:r>
              <a:rPr dirty="0"/>
              <a:t> </a:t>
            </a:r>
            <a:r>
              <a:rPr b="1" dirty="0" err="1"/>
              <a:t>nástroj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správu</a:t>
            </a:r>
            <a:r>
              <a:rPr b="1" dirty="0"/>
              <a:t> </a:t>
            </a:r>
            <a:r>
              <a:rPr b="1" dirty="0" err="1"/>
              <a:t>reklam</a:t>
            </a:r>
            <a:endParaRPr b="1" dirty="0"/>
          </a:p>
          <a:p>
            <a:pPr marL="217261" lvl="1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rPr dirty="0"/>
              <a:t> </a:t>
            </a:r>
            <a:r>
              <a:rPr b="1" dirty="0"/>
              <a:t>Google Ads </a:t>
            </a:r>
            <a:r>
              <a:rPr dirty="0"/>
              <a:t>(</a:t>
            </a:r>
            <a:r>
              <a:rPr dirty="0" err="1"/>
              <a:t>dříve</a:t>
            </a:r>
            <a:r>
              <a:rPr dirty="0"/>
              <a:t> AdWords)</a:t>
            </a:r>
          </a:p>
          <a:p>
            <a:pPr marL="217261" lvl="1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rPr dirty="0"/>
              <a:t> </a:t>
            </a:r>
            <a:r>
              <a:rPr b="1" dirty="0" err="1"/>
              <a:t>Seznam</a:t>
            </a:r>
            <a:r>
              <a:rPr b="1" dirty="0"/>
              <a:t> </a:t>
            </a:r>
            <a:r>
              <a:rPr b="1" dirty="0" err="1"/>
              <a:t>Sklik</a:t>
            </a:r>
            <a:endParaRPr b="1" dirty="0"/>
          </a:p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rPr dirty="0"/>
              <a:t> </a:t>
            </a:r>
            <a:r>
              <a:rPr dirty="0" err="1"/>
              <a:t>Zobrazují</a:t>
            </a:r>
            <a:r>
              <a:rPr dirty="0"/>
              <a:t> </a:t>
            </a:r>
            <a:r>
              <a:rPr dirty="0" err="1"/>
              <a:t>reklamy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příslušném</a:t>
            </a:r>
            <a:r>
              <a:rPr dirty="0"/>
              <a:t> </a:t>
            </a:r>
            <a:r>
              <a:rPr dirty="0" err="1"/>
              <a:t>vyhledávači</a:t>
            </a:r>
            <a:r>
              <a:rPr dirty="0"/>
              <a:t>, </a:t>
            </a:r>
            <a:r>
              <a:rPr dirty="0" err="1"/>
              <a:t>přes</a:t>
            </a:r>
            <a:r>
              <a:rPr dirty="0"/>
              <a:t> Google Ads </a:t>
            </a:r>
            <a:r>
              <a:rPr dirty="0" err="1"/>
              <a:t>nelze</a:t>
            </a:r>
            <a:r>
              <a:rPr dirty="0"/>
              <a:t> </a:t>
            </a:r>
            <a:r>
              <a:rPr dirty="0" err="1"/>
              <a:t>spustit</a:t>
            </a:r>
            <a:r>
              <a:rPr dirty="0"/>
              <a:t> </a:t>
            </a:r>
            <a:r>
              <a:rPr dirty="0" err="1"/>
              <a:t>reklamy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Seznamu</a:t>
            </a:r>
            <a:r>
              <a:rPr dirty="0"/>
              <a:t> a </a:t>
            </a:r>
            <a:r>
              <a:rPr dirty="0" err="1"/>
              <a:t>naopak</a:t>
            </a:r>
            <a:endParaRPr dirty="0"/>
          </a:p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rPr dirty="0"/>
              <a:t> </a:t>
            </a:r>
            <a:r>
              <a:rPr b="1" dirty="0" err="1"/>
              <a:t>Principy</a:t>
            </a:r>
            <a:r>
              <a:rPr b="1" dirty="0"/>
              <a:t> </a:t>
            </a:r>
            <a:r>
              <a:rPr b="1" dirty="0" err="1"/>
              <a:t>fungování</a:t>
            </a:r>
            <a:r>
              <a:rPr dirty="0"/>
              <a:t> u </a:t>
            </a:r>
            <a:r>
              <a:rPr dirty="0" err="1"/>
              <a:t>obou</a:t>
            </a:r>
            <a:r>
              <a:rPr dirty="0"/>
              <a:t> </a:t>
            </a:r>
            <a:r>
              <a:rPr dirty="0" err="1"/>
              <a:t>systémů</a:t>
            </a:r>
            <a:r>
              <a:rPr dirty="0"/>
              <a:t> </a:t>
            </a:r>
            <a:r>
              <a:rPr dirty="0" err="1"/>
              <a:t>stejné</a:t>
            </a:r>
            <a:r>
              <a:rPr dirty="0"/>
              <a:t>, </a:t>
            </a:r>
            <a:r>
              <a:rPr dirty="0" err="1"/>
              <a:t>liší</a:t>
            </a:r>
            <a:r>
              <a:rPr dirty="0"/>
              <a:t> se v </a:t>
            </a:r>
            <a:r>
              <a:rPr dirty="0" err="1"/>
              <a:t>možnostech</a:t>
            </a:r>
            <a:r>
              <a:rPr dirty="0"/>
              <a:t> a </a:t>
            </a:r>
            <a:r>
              <a:rPr dirty="0" err="1"/>
              <a:t>funkcionalitách</a:t>
            </a:r>
            <a:endParaRPr dirty="0"/>
          </a:p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rPr dirty="0"/>
              <a:t> Google </a:t>
            </a:r>
            <a:r>
              <a:rPr dirty="0" err="1"/>
              <a:t>obecně</a:t>
            </a:r>
            <a:r>
              <a:rPr dirty="0"/>
              <a:t> </a:t>
            </a:r>
            <a:r>
              <a:rPr dirty="0" err="1"/>
              <a:t>napřed</a:t>
            </a:r>
            <a:r>
              <a:rPr dirty="0"/>
              <a:t> a </a:t>
            </a:r>
            <a:r>
              <a:rPr dirty="0" err="1"/>
              <a:t>Seznam</a:t>
            </a:r>
            <a:r>
              <a:rPr dirty="0"/>
              <a:t> ho </a:t>
            </a:r>
            <a:r>
              <a:rPr dirty="0" err="1"/>
              <a:t>kopíruje</a:t>
            </a:r>
            <a:endParaRPr dirty="0"/>
          </a:p>
          <a:p>
            <a:pPr marL="294741" lvl="1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rPr dirty="0"/>
              <a:t> Do </a:t>
            </a:r>
            <a:r>
              <a:rPr dirty="0" err="1"/>
              <a:t>značné</a:t>
            </a:r>
            <a:r>
              <a:rPr dirty="0"/>
              <a:t> </a:t>
            </a:r>
            <a:r>
              <a:rPr dirty="0" err="1"/>
              <a:t>míry</a:t>
            </a:r>
            <a:r>
              <a:rPr dirty="0"/>
              <a:t> proto, aby </a:t>
            </a:r>
            <a:r>
              <a:rPr dirty="0" err="1"/>
              <a:t>PPCčkařům</a:t>
            </a:r>
            <a:r>
              <a:rPr dirty="0"/>
              <a:t> </a:t>
            </a:r>
            <a:r>
              <a:rPr dirty="0" err="1"/>
              <a:t>usnadnil</a:t>
            </a:r>
            <a:r>
              <a:rPr dirty="0"/>
              <a:t> </a:t>
            </a:r>
            <a:r>
              <a:rPr dirty="0" err="1"/>
              <a:t>práci</a:t>
            </a:r>
            <a:r>
              <a:rPr dirty="0"/>
              <a:t> a </a:t>
            </a:r>
            <a:r>
              <a:rPr dirty="0" err="1"/>
              <a:t>ti</a:t>
            </a:r>
            <a:r>
              <a:rPr dirty="0"/>
              <a:t> ho </a:t>
            </a:r>
            <a:r>
              <a:rPr dirty="0" err="1"/>
              <a:t>chtěli</a:t>
            </a:r>
            <a:r>
              <a:rPr dirty="0"/>
              <a:t> </a:t>
            </a:r>
            <a:r>
              <a:rPr dirty="0" err="1"/>
              <a:t>používat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Struktura účtu</a:t>
            </a:r>
          </a:p>
        </p:txBody>
      </p:sp>
      <p:sp>
        <p:nvSpPr>
          <p:cNvPr id="16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463681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b="1" dirty="0" err="1"/>
              <a:t>Účet</a:t>
            </a:r>
            <a:endParaRPr sz="2800" b="1" dirty="0"/>
          </a:p>
          <a:p>
            <a:pPr marL="219455" lvl="1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Firma</a:t>
            </a:r>
            <a:r>
              <a:rPr sz="2800" dirty="0"/>
              <a:t> - </a:t>
            </a:r>
            <a:r>
              <a:rPr sz="2800" dirty="0" err="1"/>
              <a:t>fakturační</a:t>
            </a:r>
            <a:r>
              <a:rPr sz="2800" dirty="0"/>
              <a:t> </a:t>
            </a:r>
            <a:r>
              <a:rPr sz="2800" dirty="0" err="1"/>
              <a:t>údaje</a:t>
            </a:r>
            <a:endParaRPr sz="2800" dirty="0"/>
          </a:p>
          <a:p>
            <a:pPr marL="219455" lvl="1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Přístupy</a:t>
            </a:r>
            <a:endParaRPr sz="2800" dirty="0"/>
          </a:p>
          <a:p>
            <a:pPr marL="219455" lvl="1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Propojení</a:t>
            </a:r>
            <a:r>
              <a:rPr sz="2800" dirty="0"/>
              <a:t> s </a:t>
            </a:r>
            <a:r>
              <a:rPr sz="2800" dirty="0" err="1"/>
              <a:t>jinými</a:t>
            </a:r>
            <a:r>
              <a:rPr sz="2800" dirty="0"/>
              <a:t> </a:t>
            </a:r>
            <a:r>
              <a:rPr sz="2800" dirty="0" err="1"/>
              <a:t>nástroji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Struktura účtu</a:t>
            </a:r>
          </a:p>
        </p:txBody>
      </p:sp>
      <p:sp>
        <p:nvSpPr>
          <p:cNvPr id="165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9720075" cy="402336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b="1" dirty="0" err="1"/>
              <a:t>Kampaň</a:t>
            </a:r>
            <a:endParaRPr sz="2800" b="1" dirty="0"/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Marketingový</a:t>
            </a:r>
            <a:r>
              <a:rPr sz="2800" dirty="0"/>
              <a:t> </a:t>
            </a:r>
            <a:r>
              <a:rPr sz="2800" dirty="0" err="1"/>
              <a:t>účel</a:t>
            </a:r>
            <a:endParaRPr sz="2800" dirty="0"/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Geografické</a:t>
            </a:r>
            <a:r>
              <a:rPr sz="2800" dirty="0"/>
              <a:t> </a:t>
            </a:r>
            <a:r>
              <a:rPr sz="2800" dirty="0" err="1"/>
              <a:t>cílení</a:t>
            </a:r>
            <a:endParaRPr sz="2800" dirty="0"/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Rozpočet</a:t>
            </a:r>
            <a:endParaRPr sz="2800" dirty="0"/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Časové</a:t>
            </a:r>
            <a:r>
              <a:rPr sz="2800" dirty="0"/>
              <a:t> </a:t>
            </a:r>
            <a:r>
              <a:rPr sz="2800" dirty="0" err="1"/>
              <a:t>plánování</a:t>
            </a:r>
            <a:endParaRPr sz="2800" dirty="0"/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rPr sz="2800" dirty="0"/>
              <a:t> </a:t>
            </a:r>
            <a:r>
              <a:rPr sz="2800" dirty="0" err="1"/>
              <a:t>Skládá</a:t>
            </a:r>
            <a:r>
              <a:rPr sz="2800" dirty="0"/>
              <a:t> se z </a:t>
            </a:r>
            <a:r>
              <a:rPr sz="2800" dirty="0" err="1"/>
              <a:t>reklamních</a:t>
            </a:r>
            <a:r>
              <a:rPr sz="2800" dirty="0"/>
              <a:t> </a:t>
            </a:r>
            <a:r>
              <a:rPr sz="2800" dirty="0" err="1"/>
              <a:t>sestav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Struktura účtu</a:t>
            </a:r>
          </a:p>
        </p:txBody>
      </p:sp>
      <p:sp>
        <p:nvSpPr>
          <p:cNvPr id="168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996143" y="2133600"/>
            <a:ext cx="9720075" cy="4023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</a:t>
            </a:r>
            <a:r>
              <a:rPr b="1"/>
              <a:t>Sestava</a:t>
            </a:r>
          </a:p>
          <a:p>
            <a:pPr marL="219455" lvl="1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Seskupení relevantních klíčových slov a reklam</a:t>
            </a:r>
          </a:p>
        </p:txBody>
      </p:sp>
      <p:sp>
        <p:nvSpPr>
          <p:cNvPr id="169" name="Elektronika"/>
          <p:cNvSpPr txBox="1"/>
          <p:nvPr/>
        </p:nvSpPr>
        <p:spPr>
          <a:xfrm>
            <a:off x="1613841" y="4605758"/>
            <a:ext cx="109310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Elektronika</a:t>
            </a:r>
          </a:p>
        </p:txBody>
      </p:sp>
      <p:sp>
        <p:nvSpPr>
          <p:cNvPr id="170" name="Počítače"/>
          <p:cNvSpPr txBox="1"/>
          <p:nvPr/>
        </p:nvSpPr>
        <p:spPr>
          <a:xfrm>
            <a:off x="3882046" y="4045837"/>
            <a:ext cx="8497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Počítače</a:t>
            </a:r>
          </a:p>
        </p:txBody>
      </p:sp>
      <p:sp>
        <p:nvSpPr>
          <p:cNvPr id="171" name="Mobilní telefony"/>
          <p:cNvSpPr txBox="1"/>
          <p:nvPr/>
        </p:nvSpPr>
        <p:spPr>
          <a:xfrm>
            <a:off x="3522682" y="4617459"/>
            <a:ext cx="15684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Mobilní telefony</a:t>
            </a:r>
          </a:p>
        </p:txBody>
      </p:sp>
      <p:sp>
        <p:nvSpPr>
          <p:cNvPr id="172" name="Tablety"/>
          <p:cNvSpPr txBox="1"/>
          <p:nvPr/>
        </p:nvSpPr>
        <p:spPr>
          <a:xfrm>
            <a:off x="3917486" y="5189081"/>
            <a:ext cx="7788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Tablety</a:t>
            </a:r>
          </a:p>
        </p:txBody>
      </p:sp>
      <p:sp>
        <p:nvSpPr>
          <p:cNvPr id="173" name="Tablety"/>
          <p:cNvSpPr txBox="1"/>
          <p:nvPr/>
        </p:nvSpPr>
        <p:spPr>
          <a:xfrm>
            <a:off x="6103766" y="5189081"/>
            <a:ext cx="7788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Tablety</a:t>
            </a:r>
          </a:p>
        </p:txBody>
      </p:sp>
      <p:sp>
        <p:nvSpPr>
          <p:cNvPr id="174" name="Tablety levně"/>
          <p:cNvSpPr txBox="1"/>
          <p:nvPr/>
        </p:nvSpPr>
        <p:spPr>
          <a:xfrm>
            <a:off x="5775600" y="5740714"/>
            <a:ext cx="132092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Tablety levně</a:t>
            </a:r>
          </a:p>
        </p:txBody>
      </p:sp>
      <p:sp>
        <p:nvSpPr>
          <p:cNvPr id="175" name="Tablety eshop"/>
          <p:cNvSpPr txBox="1"/>
          <p:nvPr/>
        </p:nvSpPr>
        <p:spPr>
          <a:xfrm>
            <a:off x="5749592" y="6292348"/>
            <a:ext cx="13729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Tablety eshop</a:t>
            </a:r>
          </a:p>
        </p:txBody>
      </p:sp>
      <p:sp>
        <p:nvSpPr>
          <p:cNvPr id="176" name="Kampaň"/>
          <p:cNvSpPr txBox="1"/>
          <p:nvPr/>
        </p:nvSpPr>
        <p:spPr>
          <a:xfrm>
            <a:off x="1732048" y="3474215"/>
            <a:ext cx="90747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Kampaň</a:t>
            </a:r>
          </a:p>
        </p:txBody>
      </p:sp>
      <p:sp>
        <p:nvSpPr>
          <p:cNvPr id="177" name="Sestava"/>
          <p:cNvSpPr txBox="1"/>
          <p:nvPr/>
        </p:nvSpPr>
        <p:spPr>
          <a:xfrm>
            <a:off x="3897617" y="3474215"/>
            <a:ext cx="83983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Sestava</a:t>
            </a:r>
          </a:p>
        </p:txBody>
      </p:sp>
      <p:sp>
        <p:nvSpPr>
          <p:cNvPr id="178" name="Klíčová slova"/>
          <p:cNvSpPr txBox="1"/>
          <p:nvPr/>
        </p:nvSpPr>
        <p:spPr>
          <a:xfrm>
            <a:off x="5793905" y="3474215"/>
            <a:ext cx="13889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Klíčová slova</a:t>
            </a:r>
          </a:p>
        </p:txBody>
      </p:sp>
      <p:sp>
        <p:nvSpPr>
          <p:cNvPr id="179" name="Čára"/>
          <p:cNvSpPr/>
          <p:nvPr/>
        </p:nvSpPr>
        <p:spPr>
          <a:xfrm>
            <a:off x="2782518" y="4783829"/>
            <a:ext cx="664591" cy="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Čára"/>
          <p:cNvSpPr/>
          <p:nvPr/>
        </p:nvSpPr>
        <p:spPr>
          <a:xfrm>
            <a:off x="4864514" y="5355451"/>
            <a:ext cx="664590" cy="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Čára"/>
          <p:cNvSpPr/>
          <p:nvPr/>
        </p:nvSpPr>
        <p:spPr>
          <a:xfrm>
            <a:off x="2795852" y="4800268"/>
            <a:ext cx="774683" cy="48239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Čára"/>
          <p:cNvSpPr/>
          <p:nvPr/>
        </p:nvSpPr>
        <p:spPr>
          <a:xfrm>
            <a:off x="4891470" y="5394291"/>
            <a:ext cx="774684" cy="48239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Čára"/>
          <p:cNvSpPr/>
          <p:nvPr/>
        </p:nvSpPr>
        <p:spPr>
          <a:xfrm flipV="1">
            <a:off x="2788131" y="4358274"/>
            <a:ext cx="660266" cy="428588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Čára"/>
          <p:cNvSpPr/>
          <p:nvPr/>
        </p:nvSpPr>
        <p:spPr>
          <a:xfrm>
            <a:off x="4858699" y="5387458"/>
            <a:ext cx="682785" cy="909939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struktura účtu - příklady</a:t>
            </a:r>
          </a:p>
        </p:txBody>
      </p:sp>
      <p:sp>
        <p:nvSpPr>
          <p:cNvPr id="18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9720075" cy="42421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  <a:defRPr sz="2600"/>
            </a:pPr>
            <a:r>
              <a:rPr dirty="0"/>
              <a:t> </a:t>
            </a:r>
            <a:r>
              <a:rPr b="1" dirty="0" err="1"/>
              <a:t>Struktura</a:t>
            </a:r>
            <a:r>
              <a:rPr b="1" dirty="0"/>
              <a:t> </a:t>
            </a:r>
            <a:r>
              <a:rPr b="1" dirty="0" err="1"/>
              <a:t>kampaní</a:t>
            </a:r>
            <a:r>
              <a:rPr b="1" dirty="0"/>
              <a:t> - </a:t>
            </a:r>
            <a:r>
              <a:rPr b="1" dirty="0" err="1"/>
              <a:t>jak</a:t>
            </a:r>
            <a:r>
              <a:rPr b="1" dirty="0"/>
              <a:t> je </a:t>
            </a:r>
            <a:r>
              <a:rPr b="1" dirty="0" err="1"/>
              <a:t>rozdělovat</a:t>
            </a:r>
            <a:endParaRPr b="1" dirty="0"/>
          </a:p>
          <a:p>
            <a:pPr marL="219455" lvl="1" indent="-91439">
              <a:buFont typeface="Arial"/>
              <a:buChar char="•"/>
              <a:defRPr sz="2600"/>
            </a:pPr>
            <a:r>
              <a:rPr dirty="0"/>
              <a:t> </a:t>
            </a:r>
            <a:r>
              <a:rPr dirty="0" err="1"/>
              <a:t>Tematicky</a:t>
            </a:r>
            <a:endParaRPr dirty="0"/>
          </a:p>
          <a:p>
            <a:pPr marL="402336" lvl="2" indent="-91440">
              <a:buFont typeface="Arial"/>
              <a:buChar char="•"/>
              <a:defRPr sz="2600"/>
            </a:pPr>
            <a:r>
              <a:rPr dirty="0"/>
              <a:t> Brand </a:t>
            </a:r>
            <a:r>
              <a:rPr lang="cs-CZ" dirty="0">
                <a:hlinkClick r:id="rId2"/>
              </a:rPr>
              <a:t>–</a:t>
            </a:r>
            <a:r>
              <a:rPr dirty="0"/>
              <a:t> </a:t>
            </a:r>
            <a:r>
              <a:rPr lang="cs-CZ" u="sng" dirty="0" err="1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</a:rPr>
              <a:t>notino.cz</a:t>
            </a:r>
            <a:endParaRPr u="sng" dirty="0">
              <a:solidFill>
                <a:srgbClr val="6B9F25"/>
              </a:solidFill>
              <a:uFill>
                <a:solidFill>
                  <a:srgbClr val="6B9F25"/>
                </a:solidFill>
              </a:uFill>
              <a:hlinkClick r:id="rId2"/>
            </a:endParaRPr>
          </a:p>
          <a:p>
            <a:pPr marL="402336" lvl="2" indent="-91440">
              <a:buFont typeface="Arial"/>
              <a:buChar char="•"/>
              <a:defRPr sz="2600"/>
            </a:pPr>
            <a:r>
              <a:rPr dirty="0"/>
              <a:t> </a:t>
            </a:r>
            <a:r>
              <a:rPr dirty="0" err="1"/>
              <a:t>Zbožové</a:t>
            </a:r>
            <a:r>
              <a:rPr dirty="0"/>
              <a:t> </a:t>
            </a:r>
            <a:r>
              <a:rPr dirty="0" err="1"/>
              <a:t>kategorie</a:t>
            </a:r>
            <a:r>
              <a:rPr dirty="0"/>
              <a:t> </a:t>
            </a:r>
            <a:r>
              <a:rPr lang="cs-CZ" dirty="0"/>
              <a:t>–</a:t>
            </a:r>
            <a:r>
              <a:rPr dirty="0"/>
              <a:t> </a:t>
            </a:r>
            <a:r>
              <a:rPr lang="cs-CZ" dirty="0"/>
              <a:t>parfémy, vlasy, pleť, tělo</a:t>
            </a:r>
            <a:endParaRPr dirty="0"/>
          </a:p>
          <a:p>
            <a:pPr marL="402336" lvl="2" indent="-91440">
              <a:buFont typeface="Arial"/>
              <a:buChar char="•"/>
              <a:defRPr sz="2600"/>
            </a:pPr>
            <a:r>
              <a:rPr dirty="0"/>
              <a:t> </a:t>
            </a:r>
            <a:r>
              <a:rPr lang="cs-CZ" dirty="0"/>
              <a:t>Značky</a:t>
            </a:r>
            <a:endParaRPr dirty="0"/>
          </a:p>
          <a:p>
            <a:pPr marL="402336" lvl="2" indent="-91440">
              <a:buFont typeface="Arial"/>
              <a:buChar char="•"/>
              <a:defRPr sz="2600"/>
            </a:pPr>
            <a:r>
              <a:rPr lang="cs-CZ" dirty="0"/>
              <a:t> Konkrétní produkty</a:t>
            </a:r>
            <a:endParaRPr dirty="0"/>
          </a:p>
          <a:p>
            <a:pPr marL="219455" lvl="1" indent="-91439">
              <a:buFont typeface="Arial"/>
              <a:buChar char="•"/>
              <a:defRPr sz="2600"/>
            </a:pPr>
            <a:r>
              <a:rPr dirty="0"/>
              <a:t> </a:t>
            </a:r>
            <a:r>
              <a:rPr dirty="0" err="1"/>
              <a:t>Podle</a:t>
            </a:r>
            <a:r>
              <a:rPr dirty="0"/>
              <a:t> </a:t>
            </a:r>
            <a:r>
              <a:rPr dirty="0" err="1"/>
              <a:t>zařízení</a:t>
            </a:r>
            <a:r>
              <a:rPr dirty="0"/>
              <a:t> - </a:t>
            </a:r>
            <a:r>
              <a:rPr dirty="0" err="1"/>
              <a:t>počítač</a:t>
            </a:r>
            <a:r>
              <a:rPr dirty="0"/>
              <a:t>, tablet, </a:t>
            </a:r>
            <a:r>
              <a:rPr dirty="0" err="1"/>
              <a:t>mobil</a:t>
            </a:r>
            <a:endParaRPr dirty="0"/>
          </a:p>
          <a:p>
            <a:pPr marL="219455" lvl="1" indent="-91439">
              <a:buFont typeface="Arial"/>
              <a:buChar char="•"/>
              <a:defRPr sz="2600"/>
            </a:pPr>
            <a:r>
              <a:rPr dirty="0"/>
              <a:t> </a:t>
            </a:r>
            <a:r>
              <a:rPr dirty="0" err="1"/>
              <a:t>Podle</a:t>
            </a:r>
            <a:r>
              <a:rPr dirty="0"/>
              <a:t> </a:t>
            </a:r>
            <a:r>
              <a:rPr dirty="0" err="1"/>
              <a:t>lokality</a:t>
            </a:r>
            <a:r>
              <a:rPr dirty="0"/>
              <a:t> - ČR, </a:t>
            </a:r>
            <a:r>
              <a:rPr dirty="0" err="1"/>
              <a:t>kraje</a:t>
            </a:r>
            <a:r>
              <a:rPr dirty="0"/>
              <a:t>, </a:t>
            </a:r>
            <a:r>
              <a:rPr dirty="0" err="1"/>
              <a:t>města</a:t>
            </a:r>
            <a:endParaRPr dirty="0"/>
          </a:p>
          <a:p>
            <a:pPr marL="219455" lvl="1" indent="-91439">
              <a:buFont typeface="Arial"/>
              <a:buChar char="•"/>
              <a:defRPr sz="2600"/>
            </a:pPr>
            <a:r>
              <a:rPr dirty="0"/>
              <a:t> </a:t>
            </a:r>
            <a:r>
              <a:rPr dirty="0" err="1"/>
              <a:t>Podle</a:t>
            </a:r>
            <a:r>
              <a:rPr dirty="0"/>
              <a:t> </a:t>
            </a:r>
            <a:r>
              <a:rPr dirty="0" err="1"/>
              <a:t>typu</a:t>
            </a:r>
            <a:r>
              <a:rPr dirty="0"/>
              <a:t> </a:t>
            </a:r>
            <a:r>
              <a:rPr dirty="0" err="1"/>
              <a:t>shody</a:t>
            </a:r>
            <a:r>
              <a:rPr dirty="0"/>
              <a:t> </a:t>
            </a:r>
            <a:r>
              <a:rPr dirty="0" err="1"/>
              <a:t>klíčových</a:t>
            </a:r>
            <a:r>
              <a:rPr dirty="0"/>
              <a:t> </a:t>
            </a:r>
            <a:r>
              <a:rPr dirty="0" err="1"/>
              <a:t>slov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Shoda klíčových slov</a:t>
            </a:r>
          </a:p>
        </p:txBody>
      </p:sp>
      <p:sp>
        <p:nvSpPr>
          <p:cNvPr id="19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8"/>
            <a:ext cx="11036409" cy="42724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066" indent="-74066" defTabSz="740663">
              <a:spcBef>
                <a:spcPts val="900"/>
              </a:spcBef>
              <a:buFont typeface="Arial"/>
              <a:buChar char="•"/>
              <a:defRPr sz="2106" b="1"/>
            </a:pPr>
            <a:r>
              <a:rPr dirty="0"/>
              <a:t> </a:t>
            </a:r>
            <a:r>
              <a:rPr dirty="0" err="1"/>
              <a:t>Přesná</a:t>
            </a:r>
            <a:r>
              <a:rPr dirty="0"/>
              <a:t> = [</a:t>
            </a:r>
            <a:r>
              <a:rPr lang="cs-CZ" dirty="0"/>
              <a:t>parfémy</a:t>
            </a:r>
            <a:r>
              <a:rPr dirty="0"/>
              <a:t>]</a:t>
            </a:r>
          </a:p>
          <a:p>
            <a:pPr marL="177759" lvl="1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rPr dirty="0"/>
              <a:t> </a:t>
            </a:r>
            <a:r>
              <a:rPr dirty="0" err="1"/>
              <a:t>Dříve</a:t>
            </a:r>
            <a:r>
              <a:rPr dirty="0"/>
              <a:t> </a:t>
            </a:r>
            <a:r>
              <a:rPr dirty="0" err="1"/>
              <a:t>spouštěla</a:t>
            </a:r>
            <a:r>
              <a:rPr dirty="0"/>
              <a:t> </a:t>
            </a:r>
            <a:r>
              <a:rPr dirty="0" err="1"/>
              <a:t>reklamy</a:t>
            </a:r>
            <a:r>
              <a:rPr dirty="0"/>
              <a:t>, </a:t>
            </a:r>
            <a:r>
              <a:rPr dirty="0" err="1"/>
              <a:t>jen</a:t>
            </a:r>
            <a:r>
              <a:rPr dirty="0"/>
              <a:t> </a:t>
            </a:r>
            <a:r>
              <a:rPr dirty="0" err="1"/>
              <a:t>pokud</a:t>
            </a:r>
            <a:r>
              <a:rPr dirty="0"/>
              <a:t> </a:t>
            </a:r>
            <a:r>
              <a:rPr dirty="0" err="1"/>
              <a:t>vyhledávací</a:t>
            </a:r>
            <a:r>
              <a:rPr dirty="0"/>
              <a:t> </a:t>
            </a:r>
            <a:r>
              <a:rPr dirty="0" err="1"/>
              <a:t>dotaz</a:t>
            </a:r>
            <a:r>
              <a:rPr dirty="0"/>
              <a:t> </a:t>
            </a:r>
            <a:r>
              <a:rPr dirty="0" err="1"/>
              <a:t>přesně</a:t>
            </a:r>
            <a:r>
              <a:rPr dirty="0"/>
              <a:t> </a:t>
            </a:r>
            <a:r>
              <a:rPr dirty="0" err="1"/>
              <a:t>odpovídal</a:t>
            </a:r>
            <a:r>
              <a:rPr dirty="0"/>
              <a:t> </a:t>
            </a:r>
            <a:r>
              <a:rPr dirty="0" err="1"/>
              <a:t>klíčovému</a:t>
            </a:r>
            <a:r>
              <a:rPr dirty="0"/>
              <a:t> </a:t>
            </a:r>
            <a:r>
              <a:rPr dirty="0" err="1"/>
              <a:t>slovu</a:t>
            </a:r>
            <a:r>
              <a:rPr dirty="0"/>
              <a:t> </a:t>
            </a:r>
            <a:r>
              <a:rPr dirty="0" err="1"/>
              <a:t>včetně</a:t>
            </a:r>
            <a:r>
              <a:rPr dirty="0"/>
              <a:t> </a:t>
            </a:r>
            <a:r>
              <a:rPr dirty="0" err="1"/>
              <a:t>diakritiky</a:t>
            </a:r>
            <a:endParaRPr dirty="0"/>
          </a:p>
          <a:p>
            <a:pPr marL="177759" lvl="1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rPr dirty="0"/>
              <a:t> </a:t>
            </a:r>
            <a:r>
              <a:rPr dirty="0" err="1"/>
              <a:t>Dnes</a:t>
            </a:r>
            <a:r>
              <a:rPr dirty="0"/>
              <a:t> </a:t>
            </a:r>
            <a:r>
              <a:rPr dirty="0" err="1"/>
              <a:t>volnější</a:t>
            </a:r>
            <a:r>
              <a:rPr dirty="0"/>
              <a:t> - </a:t>
            </a:r>
            <a:r>
              <a:rPr dirty="0" err="1"/>
              <a:t>reaguje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výrazy</a:t>
            </a:r>
            <a:r>
              <a:rPr dirty="0"/>
              <a:t> bez </a:t>
            </a:r>
            <a:r>
              <a:rPr dirty="0" err="1"/>
              <a:t>diakritiky</a:t>
            </a:r>
            <a:r>
              <a:rPr dirty="0"/>
              <a:t> a </a:t>
            </a:r>
            <a:r>
              <a:rPr dirty="0" err="1"/>
              <a:t>jednotné</a:t>
            </a:r>
            <a:r>
              <a:rPr dirty="0"/>
              <a:t>/</a:t>
            </a:r>
            <a:r>
              <a:rPr dirty="0" err="1"/>
              <a:t>množné</a:t>
            </a:r>
            <a:r>
              <a:rPr dirty="0"/>
              <a:t> </a:t>
            </a:r>
            <a:r>
              <a:rPr dirty="0" err="1"/>
              <a:t>číslo</a:t>
            </a:r>
            <a:r>
              <a:rPr dirty="0"/>
              <a:t>, </a:t>
            </a:r>
            <a:r>
              <a:rPr dirty="0" err="1"/>
              <a:t>např</a:t>
            </a:r>
            <a:r>
              <a:rPr dirty="0"/>
              <a:t>. “</a:t>
            </a:r>
            <a:r>
              <a:rPr lang="cs-CZ" dirty="0" err="1"/>
              <a:t>parfem</a:t>
            </a:r>
            <a:r>
              <a:rPr dirty="0"/>
              <a:t>”</a:t>
            </a:r>
          </a:p>
          <a:p>
            <a:pPr marL="74066" indent="-74066" defTabSz="740663">
              <a:spcBef>
                <a:spcPts val="900"/>
              </a:spcBef>
              <a:buFont typeface="Arial"/>
              <a:buChar char="•"/>
              <a:defRPr sz="2106" b="1"/>
            </a:pPr>
            <a:r>
              <a:rPr dirty="0"/>
              <a:t> </a:t>
            </a:r>
            <a:r>
              <a:rPr dirty="0" err="1"/>
              <a:t>Frázová</a:t>
            </a:r>
            <a:r>
              <a:rPr dirty="0"/>
              <a:t> = “</a:t>
            </a:r>
            <a:r>
              <a:rPr dirty="0" err="1"/>
              <a:t>levné</a:t>
            </a:r>
            <a:r>
              <a:rPr dirty="0"/>
              <a:t> </a:t>
            </a:r>
            <a:r>
              <a:rPr lang="cs-CZ" dirty="0"/>
              <a:t>parfémy</a:t>
            </a:r>
            <a:r>
              <a:rPr dirty="0"/>
              <a:t>”</a:t>
            </a:r>
          </a:p>
          <a:p>
            <a:pPr marL="177759" lvl="1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rPr dirty="0"/>
              <a:t> </a:t>
            </a:r>
            <a:r>
              <a:rPr dirty="0" err="1"/>
              <a:t>Vyhledávací</a:t>
            </a:r>
            <a:r>
              <a:rPr dirty="0"/>
              <a:t> </a:t>
            </a:r>
            <a:r>
              <a:rPr dirty="0" err="1"/>
              <a:t>dotaz</a:t>
            </a:r>
            <a:r>
              <a:rPr dirty="0"/>
              <a:t> </a:t>
            </a:r>
            <a:r>
              <a:rPr dirty="0" err="1"/>
              <a:t>musí</a:t>
            </a:r>
            <a:r>
              <a:rPr dirty="0"/>
              <a:t> </a:t>
            </a:r>
            <a:r>
              <a:rPr dirty="0" err="1"/>
              <a:t>obsahovat</a:t>
            </a:r>
            <a:r>
              <a:rPr dirty="0"/>
              <a:t> </a:t>
            </a:r>
            <a:r>
              <a:rPr dirty="0" err="1"/>
              <a:t>frázi</a:t>
            </a:r>
            <a:r>
              <a:rPr dirty="0"/>
              <a:t> “</a:t>
            </a:r>
            <a:r>
              <a:rPr dirty="0" err="1"/>
              <a:t>levné</a:t>
            </a:r>
            <a:r>
              <a:rPr dirty="0"/>
              <a:t> </a:t>
            </a:r>
            <a:r>
              <a:rPr lang="cs-CZ" dirty="0"/>
              <a:t>parfémy</a:t>
            </a:r>
            <a:r>
              <a:rPr dirty="0"/>
              <a:t>”, ale </a:t>
            </a:r>
            <a:r>
              <a:rPr dirty="0" err="1"/>
              <a:t>před</a:t>
            </a:r>
            <a:r>
              <a:rPr dirty="0"/>
              <a:t> </a:t>
            </a:r>
            <a:r>
              <a:rPr dirty="0" err="1"/>
              <a:t>ní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za </a:t>
            </a:r>
            <a:r>
              <a:rPr dirty="0" err="1"/>
              <a:t>ní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cokoliv</a:t>
            </a:r>
            <a:r>
              <a:rPr dirty="0"/>
              <a:t> </a:t>
            </a:r>
            <a:r>
              <a:rPr dirty="0" err="1"/>
              <a:t>dalšího</a:t>
            </a:r>
            <a:r>
              <a:rPr dirty="0"/>
              <a:t>, </a:t>
            </a:r>
            <a:r>
              <a:rPr dirty="0" err="1"/>
              <a:t>např</a:t>
            </a:r>
            <a:r>
              <a:rPr dirty="0"/>
              <a:t>. “</a:t>
            </a:r>
            <a:r>
              <a:rPr dirty="0" err="1"/>
              <a:t>levné</a:t>
            </a:r>
            <a:r>
              <a:rPr dirty="0"/>
              <a:t> </a:t>
            </a:r>
            <a:r>
              <a:rPr lang="cs-CZ" dirty="0"/>
              <a:t>parfémy</a:t>
            </a:r>
            <a:r>
              <a:rPr dirty="0"/>
              <a:t> </a:t>
            </a:r>
            <a:r>
              <a:rPr dirty="0" err="1"/>
              <a:t>eshop</a:t>
            </a:r>
            <a:r>
              <a:rPr dirty="0"/>
              <a:t>” </a:t>
            </a:r>
            <a:r>
              <a:rPr dirty="0" err="1"/>
              <a:t>nebo</a:t>
            </a:r>
            <a:r>
              <a:rPr dirty="0"/>
              <a:t> “</a:t>
            </a:r>
            <a:r>
              <a:rPr dirty="0" err="1"/>
              <a:t>koupím</a:t>
            </a:r>
            <a:r>
              <a:rPr dirty="0"/>
              <a:t> </a:t>
            </a:r>
            <a:r>
              <a:rPr dirty="0" err="1"/>
              <a:t>levné</a:t>
            </a:r>
            <a:r>
              <a:rPr dirty="0"/>
              <a:t> </a:t>
            </a:r>
            <a:r>
              <a:rPr lang="cs-CZ" dirty="0"/>
              <a:t>parfémy</a:t>
            </a:r>
            <a:r>
              <a:rPr dirty="0"/>
              <a:t>”</a:t>
            </a:r>
          </a:p>
          <a:p>
            <a:pPr marL="74066" indent="-74066" defTabSz="740663">
              <a:spcBef>
                <a:spcPts val="900"/>
              </a:spcBef>
              <a:buFont typeface="Arial"/>
              <a:buChar char="•"/>
              <a:defRPr sz="2106" b="1"/>
            </a:pPr>
            <a:r>
              <a:rPr dirty="0"/>
              <a:t> </a:t>
            </a:r>
            <a:r>
              <a:rPr dirty="0" err="1"/>
              <a:t>Volná</a:t>
            </a:r>
            <a:r>
              <a:rPr dirty="0"/>
              <a:t> = </a:t>
            </a:r>
            <a:r>
              <a:rPr dirty="0" err="1"/>
              <a:t>levné</a:t>
            </a:r>
            <a:r>
              <a:rPr dirty="0"/>
              <a:t> </a:t>
            </a:r>
            <a:r>
              <a:rPr lang="cs-CZ" dirty="0"/>
              <a:t>parfémy</a:t>
            </a:r>
            <a:endParaRPr dirty="0"/>
          </a:p>
          <a:p>
            <a:pPr marL="177759" lvl="1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rPr dirty="0"/>
              <a:t> </a:t>
            </a:r>
            <a:r>
              <a:rPr dirty="0" err="1"/>
              <a:t>Vyhledávací</a:t>
            </a:r>
            <a:r>
              <a:rPr dirty="0"/>
              <a:t> </a:t>
            </a:r>
            <a:r>
              <a:rPr dirty="0" err="1"/>
              <a:t>dotaz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obsahovat</a:t>
            </a:r>
            <a:r>
              <a:rPr dirty="0"/>
              <a:t> </a:t>
            </a:r>
            <a:r>
              <a:rPr dirty="0" err="1"/>
              <a:t>kterékoliv</a:t>
            </a:r>
            <a:r>
              <a:rPr dirty="0"/>
              <a:t> z </a:t>
            </a:r>
            <a:r>
              <a:rPr dirty="0" err="1"/>
              <a:t>daných</a:t>
            </a:r>
            <a:r>
              <a:rPr dirty="0"/>
              <a:t> </a:t>
            </a:r>
            <a:r>
              <a:rPr dirty="0" err="1"/>
              <a:t>slov</a:t>
            </a:r>
            <a:r>
              <a:rPr dirty="0"/>
              <a:t> a </a:t>
            </a:r>
            <a:r>
              <a:rPr dirty="0" err="1"/>
              <a:t>cokoliv</a:t>
            </a:r>
            <a:r>
              <a:rPr dirty="0"/>
              <a:t> k </a:t>
            </a:r>
            <a:r>
              <a:rPr dirty="0" err="1"/>
              <a:t>němu</a:t>
            </a:r>
            <a:r>
              <a:rPr dirty="0"/>
              <a:t>, </a:t>
            </a:r>
            <a:r>
              <a:rPr dirty="0" err="1"/>
              <a:t>např</a:t>
            </a:r>
            <a:r>
              <a:rPr dirty="0"/>
              <a:t>. “</a:t>
            </a:r>
            <a:r>
              <a:rPr lang="cs-CZ" dirty="0"/>
              <a:t>parfém pro muže</a:t>
            </a:r>
            <a:r>
              <a:rPr dirty="0"/>
              <a:t>”</a:t>
            </a:r>
          </a:p>
          <a:p>
            <a:pPr marL="74066" indent="-74066" defTabSz="740663">
              <a:spcBef>
                <a:spcPts val="900"/>
              </a:spcBef>
              <a:buFont typeface="Arial"/>
              <a:buChar char="•"/>
              <a:defRPr sz="2106" b="1"/>
            </a:pPr>
            <a:r>
              <a:rPr dirty="0"/>
              <a:t> </a:t>
            </a:r>
            <a:r>
              <a:rPr dirty="0" err="1"/>
              <a:t>Volná</a:t>
            </a:r>
            <a:r>
              <a:rPr dirty="0"/>
              <a:t> </a:t>
            </a:r>
            <a:r>
              <a:rPr dirty="0" err="1"/>
              <a:t>modifikovaná</a:t>
            </a:r>
            <a:r>
              <a:rPr dirty="0"/>
              <a:t> = +</a:t>
            </a:r>
            <a:r>
              <a:rPr dirty="0" err="1"/>
              <a:t>levné</a:t>
            </a:r>
            <a:r>
              <a:rPr dirty="0"/>
              <a:t> +</a:t>
            </a:r>
            <a:r>
              <a:rPr lang="cs-CZ" dirty="0"/>
              <a:t>parfémy</a:t>
            </a:r>
            <a:endParaRPr dirty="0"/>
          </a:p>
          <a:p>
            <a:pPr marL="177759" lvl="1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rPr dirty="0"/>
              <a:t> </a:t>
            </a:r>
            <a:r>
              <a:rPr dirty="0" err="1"/>
              <a:t>Vyhledávací</a:t>
            </a:r>
            <a:r>
              <a:rPr dirty="0"/>
              <a:t> </a:t>
            </a:r>
            <a:r>
              <a:rPr dirty="0" err="1"/>
              <a:t>dotaz</a:t>
            </a:r>
            <a:r>
              <a:rPr dirty="0"/>
              <a:t> </a:t>
            </a:r>
            <a:r>
              <a:rPr dirty="0" err="1"/>
              <a:t>musí</a:t>
            </a:r>
            <a:r>
              <a:rPr dirty="0"/>
              <a:t> </a:t>
            </a:r>
            <a:r>
              <a:rPr dirty="0" err="1"/>
              <a:t>obsahovat</a:t>
            </a:r>
            <a:r>
              <a:rPr dirty="0"/>
              <a:t> </a:t>
            </a:r>
            <a:r>
              <a:rPr dirty="0" err="1"/>
              <a:t>obě</a:t>
            </a:r>
            <a:r>
              <a:rPr dirty="0"/>
              <a:t> </a:t>
            </a:r>
            <a:r>
              <a:rPr dirty="0" err="1"/>
              <a:t>dvě</a:t>
            </a:r>
            <a:r>
              <a:rPr dirty="0"/>
              <a:t> </a:t>
            </a:r>
            <a:r>
              <a:rPr dirty="0" err="1"/>
              <a:t>slova</a:t>
            </a:r>
            <a:r>
              <a:rPr dirty="0"/>
              <a:t>, ale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cokoliv</a:t>
            </a:r>
            <a:r>
              <a:rPr dirty="0"/>
              <a:t> k </a:t>
            </a:r>
            <a:r>
              <a:rPr dirty="0" err="1"/>
              <a:t>nim</a:t>
            </a:r>
            <a:r>
              <a:rPr dirty="0"/>
              <a:t> “</a:t>
            </a:r>
            <a:r>
              <a:rPr lang="cs-CZ" dirty="0"/>
              <a:t>parfém koupím levně</a:t>
            </a:r>
            <a:r>
              <a:rPr dirty="0"/>
              <a:t>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4" name="Snímek obrazovky 2018-10-30 v 16.32.24.png" descr="Snímek obrazovky 2018-10-30 v 16.32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63" y="0"/>
            <a:ext cx="84024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B9CA96D-A9F4-6C42-A647-BA3A76639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"/>
            <a:ext cx="8382000" cy="6324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87FB4BF9-0112-8D41-A819-A06D53D47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13" y="1225550"/>
            <a:ext cx="8445500" cy="44069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Co si připomenout</a:t>
            </a:r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45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Konverzní (nákupní) cesta a její fáze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Optimalizace pro vyhledávače</a:t>
            </a:r>
          </a:p>
          <a:p>
            <a:pPr marL="219455" lvl="1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Nadpisy, titulky, kvalitní texty</a:t>
            </a:r>
          </a:p>
          <a:p>
            <a:pPr marL="219455" lvl="1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Analýza klíčových slov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 čeho se reklama skládá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 čeho se reklama skládá</a:t>
            </a:r>
          </a:p>
        </p:txBody>
      </p:sp>
      <p:sp>
        <p:nvSpPr>
          <p:cNvPr id="213" name="Google Ads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4579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9552" indent="-79552" defTabSz="795527">
              <a:spcBef>
                <a:spcPts val="1000"/>
              </a:spcBef>
              <a:buChar char="•"/>
              <a:defRPr sz="1914" b="1"/>
            </a:pPr>
            <a:r>
              <a:t> Google Ads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3 nadpisy po 30 znacích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2 popisy po 90 znacích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Viditelná URL - co se zobrazuje v inzerátu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Cílová URL - kam lidi skutečně vedeme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Rozšíření</a:t>
            </a:r>
          </a:p>
          <a:p>
            <a:pPr marL="79552" indent="-79552" defTabSz="795527">
              <a:spcBef>
                <a:spcPts val="1000"/>
              </a:spcBef>
              <a:buChar char="•"/>
              <a:defRPr sz="1914" b="1"/>
            </a:pPr>
            <a:r>
              <a:t> Seznam Sklik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2 nadpisy po 30 znacích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1 popisek o 90 znacích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Viditelná URL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Cílová URL</a:t>
            </a:r>
          </a:p>
          <a:p>
            <a:pPr marL="190926" lvl="1" indent="-79552" defTabSz="795527">
              <a:spcBef>
                <a:spcPts val="1000"/>
              </a:spcBef>
              <a:buChar char="•"/>
              <a:defRPr sz="1914"/>
            </a:pPr>
            <a:r>
              <a:t> Rozšíření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7C782B-99F3-7846-A264-E2D33E1E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64" y="4767970"/>
            <a:ext cx="6455654" cy="1396479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C4CFF96-6DAD-0F48-A555-25D664690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64" y="2286000"/>
            <a:ext cx="6718036" cy="19537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Jak to vypad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Jak to vypadá v praxi</a:t>
            </a:r>
          </a:p>
        </p:txBody>
      </p:sp>
      <p:sp>
        <p:nvSpPr>
          <p:cNvPr id="220" name="Nadpis 1"/>
          <p:cNvSpPr txBox="1"/>
          <p:nvPr/>
        </p:nvSpPr>
        <p:spPr>
          <a:xfrm>
            <a:off x="2604796" y="2148269"/>
            <a:ext cx="95045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>
                    <a:lumOff val="-9254"/>
                  </a:schemeClr>
                </a:solidFill>
              </a:defRPr>
            </a:lvl1pPr>
          </a:lstStyle>
          <a:p>
            <a:r>
              <a:rPr dirty="0" err="1"/>
              <a:t>Nadpis</a:t>
            </a:r>
            <a:r>
              <a:rPr dirty="0"/>
              <a:t> 1</a:t>
            </a:r>
          </a:p>
        </p:txBody>
      </p:sp>
      <p:sp>
        <p:nvSpPr>
          <p:cNvPr id="221" name="Nadpis 2"/>
          <p:cNvSpPr txBox="1"/>
          <p:nvPr/>
        </p:nvSpPr>
        <p:spPr>
          <a:xfrm>
            <a:off x="4239008" y="2148268"/>
            <a:ext cx="95045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>
                    <a:lumOff val="-9254"/>
                  </a:schemeClr>
                </a:solidFill>
              </a:defRPr>
            </a:lvl1pPr>
          </a:lstStyle>
          <a:p>
            <a:r>
              <a:rPr dirty="0" err="1"/>
              <a:t>Nadpis</a:t>
            </a:r>
            <a:r>
              <a:rPr dirty="0"/>
              <a:t> 2</a:t>
            </a:r>
          </a:p>
        </p:txBody>
      </p:sp>
      <p:sp>
        <p:nvSpPr>
          <p:cNvPr id="222" name="Viditelná URL"/>
          <p:cNvSpPr txBox="1"/>
          <p:nvPr/>
        </p:nvSpPr>
        <p:spPr>
          <a:xfrm>
            <a:off x="1003705" y="2942203"/>
            <a:ext cx="132460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Viditelná URL</a:t>
            </a:r>
          </a:p>
        </p:txBody>
      </p:sp>
      <p:sp>
        <p:nvSpPr>
          <p:cNvPr id="223" name="Rozšíření o volání"/>
          <p:cNvSpPr txBox="1"/>
          <p:nvPr/>
        </p:nvSpPr>
        <p:spPr>
          <a:xfrm>
            <a:off x="9969071" y="2929889"/>
            <a:ext cx="16697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Rozšíření</a:t>
            </a:r>
            <a:r>
              <a:rPr dirty="0"/>
              <a:t> o </a:t>
            </a:r>
            <a:r>
              <a:rPr dirty="0" err="1"/>
              <a:t>volání</a:t>
            </a:r>
            <a:endParaRPr dirty="0"/>
          </a:p>
        </p:txBody>
      </p:sp>
      <p:sp>
        <p:nvSpPr>
          <p:cNvPr id="224" name="Rozšíření o lokalitu"/>
          <p:cNvSpPr txBox="1"/>
          <p:nvPr/>
        </p:nvSpPr>
        <p:spPr>
          <a:xfrm>
            <a:off x="10071760" y="4015237"/>
            <a:ext cx="17863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Rozšíření</a:t>
            </a:r>
            <a:r>
              <a:rPr dirty="0"/>
              <a:t> o </a:t>
            </a:r>
            <a:r>
              <a:rPr dirty="0" err="1"/>
              <a:t>lokalitu</a:t>
            </a:r>
            <a:endParaRPr dirty="0"/>
          </a:p>
        </p:txBody>
      </p:sp>
      <p:sp>
        <p:nvSpPr>
          <p:cNvPr id="225" name="Popis"/>
          <p:cNvSpPr txBox="1"/>
          <p:nvPr/>
        </p:nvSpPr>
        <p:spPr>
          <a:xfrm>
            <a:off x="1379142" y="3583057"/>
            <a:ext cx="57373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Popis</a:t>
            </a:r>
            <a:endParaRPr dirty="0"/>
          </a:p>
        </p:txBody>
      </p:sp>
      <p:sp>
        <p:nvSpPr>
          <p:cNvPr id="226" name="Rozšíření o odkazy…"/>
          <p:cNvSpPr txBox="1"/>
          <p:nvPr/>
        </p:nvSpPr>
        <p:spPr>
          <a:xfrm>
            <a:off x="472291" y="5201418"/>
            <a:ext cx="187757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Rozšíření</a:t>
            </a:r>
            <a:r>
              <a:rPr dirty="0"/>
              <a:t> o </a:t>
            </a:r>
            <a:r>
              <a:rPr dirty="0" err="1"/>
              <a:t>odkazy</a:t>
            </a:r>
            <a:endParaRPr dirty="0"/>
          </a:p>
          <a:p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podstránky</a:t>
            </a:r>
            <a:endParaRPr dirty="0"/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79265E68-2881-CC4C-9AC7-2FFE3193D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32795" r="8272" b="1856"/>
          <a:stretch/>
        </p:blipFill>
        <p:spPr>
          <a:xfrm>
            <a:off x="2455250" y="2568454"/>
            <a:ext cx="7386882" cy="4133088"/>
          </a:xfrm>
          <a:prstGeom prst="rect">
            <a:avLst/>
          </a:prstGeom>
        </p:spPr>
      </p:pic>
      <p:sp>
        <p:nvSpPr>
          <p:cNvPr id="12" name="Nadpis 2">
            <a:extLst>
              <a:ext uri="{FF2B5EF4-FFF2-40B4-BE49-F238E27FC236}">
                <a16:creationId xmlns:a16="http://schemas.microsoft.com/office/drawing/2014/main" id="{24D4976A-17A5-2C4D-82AE-0597BCA27BC0}"/>
              </a:ext>
            </a:extLst>
          </p:cNvPr>
          <p:cNvSpPr txBox="1"/>
          <p:nvPr/>
        </p:nvSpPr>
        <p:spPr>
          <a:xfrm>
            <a:off x="7341872" y="2148267"/>
            <a:ext cx="94512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>
                    <a:lumOff val="-9254"/>
                  </a:schemeClr>
                </a:solidFill>
              </a:defRPr>
            </a:lvl1pPr>
          </a:lstStyle>
          <a:p>
            <a:r>
              <a:rPr dirty="0" err="1"/>
              <a:t>Nadpis</a:t>
            </a:r>
            <a:r>
              <a:rPr dirty="0"/>
              <a:t> </a:t>
            </a:r>
            <a:r>
              <a:rPr lang="cs-CZ" dirty="0"/>
              <a:t>3</a:t>
            </a:r>
            <a:endParaRPr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ozor na pravidl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Pozor na pravidla</a:t>
            </a:r>
          </a:p>
        </p:txBody>
      </p:sp>
      <p:sp>
        <p:nvSpPr>
          <p:cNvPr id="229" name="Dodržujte zásady reklamních systémů (Google, Seznam)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10352710" cy="4023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7782" indent="-87782" defTabSz="87782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har char="•"/>
              <a:defRPr sz="2496"/>
            </a:pPr>
            <a:r>
              <a:rPr dirty="0"/>
              <a:t> </a:t>
            </a:r>
            <a:r>
              <a:rPr dirty="0" err="1"/>
              <a:t>Dodržujte</a:t>
            </a:r>
            <a:r>
              <a:rPr dirty="0"/>
              <a:t> </a:t>
            </a:r>
            <a:r>
              <a:rPr dirty="0" err="1"/>
              <a:t>zásady</a:t>
            </a:r>
            <a:r>
              <a:rPr dirty="0"/>
              <a:t> </a:t>
            </a:r>
            <a:r>
              <a:rPr dirty="0" err="1"/>
              <a:t>reklamních</a:t>
            </a:r>
            <a:r>
              <a:rPr dirty="0"/>
              <a:t> </a:t>
            </a:r>
            <a:r>
              <a:rPr dirty="0" err="1"/>
              <a:t>systémů</a:t>
            </a:r>
            <a:r>
              <a:rPr dirty="0"/>
              <a:t> (</a:t>
            </a:r>
            <a:r>
              <a:rPr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/>
              </a:rPr>
              <a:t>Google</a:t>
            </a:r>
            <a:r>
              <a:rPr dirty="0"/>
              <a:t>, </a:t>
            </a:r>
            <a:r>
              <a:rPr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/>
              </a:rPr>
              <a:t>Seznam</a:t>
            </a:r>
            <a:r>
              <a:rPr dirty="0"/>
              <a:t>)</a:t>
            </a:r>
          </a:p>
          <a:p>
            <a:pPr marL="87782" indent="-87782" defTabSz="87782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har char="•"/>
              <a:defRPr sz="2496"/>
            </a:pPr>
            <a:r>
              <a:rPr dirty="0"/>
              <a:t> </a:t>
            </a:r>
            <a:r>
              <a:rPr dirty="0" err="1"/>
              <a:t>Nesmíte</a:t>
            </a:r>
            <a:r>
              <a:rPr dirty="0"/>
              <a:t> </a:t>
            </a:r>
            <a:r>
              <a:rPr dirty="0" err="1"/>
              <a:t>propagovat</a:t>
            </a:r>
            <a:r>
              <a:rPr dirty="0"/>
              <a:t> </a:t>
            </a:r>
            <a:r>
              <a:rPr dirty="0" err="1"/>
              <a:t>zakázaný</a:t>
            </a:r>
            <a:r>
              <a:rPr dirty="0"/>
              <a:t> </a:t>
            </a:r>
            <a:r>
              <a:rPr dirty="0" err="1"/>
              <a:t>obsah</a:t>
            </a:r>
            <a:r>
              <a:rPr dirty="0"/>
              <a:t> (</a:t>
            </a:r>
            <a:r>
              <a:rPr dirty="0" err="1"/>
              <a:t>zbraně</a:t>
            </a:r>
            <a:r>
              <a:rPr dirty="0"/>
              <a:t>, </a:t>
            </a:r>
            <a:r>
              <a:rPr dirty="0" err="1"/>
              <a:t>drogy</a:t>
            </a:r>
            <a:r>
              <a:rPr dirty="0"/>
              <a:t>), </a:t>
            </a:r>
            <a:r>
              <a:rPr dirty="0" err="1"/>
              <a:t>omezený</a:t>
            </a:r>
            <a:r>
              <a:rPr dirty="0"/>
              <a:t> </a:t>
            </a:r>
            <a:r>
              <a:rPr dirty="0" err="1"/>
              <a:t>obsah</a:t>
            </a:r>
            <a:r>
              <a:rPr dirty="0"/>
              <a:t> (</a:t>
            </a:r>
            <a:r>
              <a:rPr dirty="0" err="1"/>
              <a:t>alkohol</a:t>
            </a:r>
            <a:r>
              <a:rPr dirty="0"/>
              <a:t>, </a:t>
            </a:r>
            <a:r>
              <a:rPr dirty="0" err="1"/>
              <a:t>sexuální</a:t>
            </a:r>
            <a:r>
              <a:rPr dirty="0"/>
              <a:t> </a:t>
            </a:r>
            <a:r>
              <a:rPr dirty="0" err="1"/>
              <a:t>pomůcky</a:t>
            </a:r>
            <a:r>
              <a:rPr dirty="0"/>
              <a:t>, </a:t>
            </a:r>
            <a:r>
              <a:rPr dirty="0" err="1"/>
              <a:t>léky</a:t>
            </a:r>
            <a:r>
              <a:rPr dirty="0"/>
              <a:t>) </a:t>
            </a:r>
            <a:r>
              <a:rPr dirty="0" err="1"/>
              <a:t>lidem</a:t>
            </a:r>
            <a:r>
              <a:rPr dirty="0"/>
              <a:t> od 18 let</a:t>
            </a:r>
          </a:p>
          <a:p>
            <a:pPr marL="87782" indent="-87782" defTabSz="87782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har char="•"/>
              <a:defRPr sz="2496"/>
            </a:pPr>
            <a:r>
              <a:rPr dirty="0"/>
              <a:t> </a:t>
            </a:r>
            <a:r>
              <a:rPr dirty="0" err="1"/>
              <a:t>Nesmíte</a:t>
            </a:r>
            <a:r>
              <a:rPr dirty="0"/>
              <a:t> </a:t>
            </a:r>
            <a:r>
              <a:rPr dirty="0" err="1"/>
              <a:t>propagovat</a:t>
            </a:r>
            <a:r>
              <a:rPr dirty="0"/>
              <a:t> </a:t>
            </a:r>
            <a:r>
              <a:rPr dirty="0" err="1"/>
              <a:t>padělané</a:t>
            </a:r>
            <a:r>
              <a:rPr dirty="0"/>
              <a:t> </a:t>
            </a:r>
            <a:r>
              <a:rPr dirty="0" err="1"/>
              <a:t>zboží</a:t>
            </a:r>
            <a:r>
              <a:rPr dirty="0"/>
              <a:t> a </a:t>
            </a:r>
            <a:r>
              <a:rPr dirty="0" err="1"/>
              <a:t>cílit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ochranné</a:t>
            </a:r>
            <a:r>
              <a:rPr dirty="0"/>
              <a:t> </a:t>
            </a:r>
            <a:r>
              <a:rPr dirty="0" err="1"/>
              <a:t>známky</a:t>
            </a:r>
            <a:endParaRPr dirty="0"/>
          </a:p>
          <a:p>
            <a:pPr marL="87782" indent="-87782" defTabSz="87782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har char="•"/>
              <a:defRPr sz="2496"/>
            </a:pPr>
            <a:r>
              <a:rPr dirty="0"/>
              <a:t> </a:t>
            </a:r>
            <a:r>
              <a:rPr dirty="0" err="1"/>
              <a:t>Nesmíte</a:t>
            </a:r>
            <a:r>
              <a:rPr dirty="0"/>
              <a:t> </a:t>
            </a:r>
            <a:r>
              <a:rPr dirty="0" err="1"/>
              <a:t>uvádět</a:t>
            </a:r>
            <a:r>
              <a:rPr dirty="0"/>
              <a:t> </a:t>
            </a:r>
            <a:r>
              <a:rPr dirty="0" err="1"/>
              <a:t>nepravdivé</a:t>
            </a:r>
            <a:r>
              <a:rPr dirty="0"/>
              <a:t> ani </a:t>
            </a:r>
            <a:r>
              <a:rPr dirty="0" err="1"/>
              <a:t>zavádějící</a:t>
            </a:r>
            <a:r>
              <a:rPr dirty="0"/>
              <a:t> </a:t>
            </a:r>
            <a:r>
              <a:rPr dirty="0" err="1"/>
              <a:t>informace</a:t>
            </a:r>
            <a:endParaRPr dirty="0"/>
          </a:p>
          <a:p>
            <a:pPr marL="87782" indent="-87782" defTabSz="87782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har char="•"/>
              <a:defRPr sz="2496"/>
            </a:pPr>
            <a:r>
              <a:rPr dirty="0"/>
              <a:t> V </a:t>
            </a:r>
            <a:r>
              <a:rPr dirty="0" err="1"/>
              <a:t>textu</a:t>
            </a:r>
            <a:r>
              <a:rPr dirty="0"/>
              <a:t> </a:t>
            </a:r>
            <a:r>
              <a:rPr dirty="0" err="1"/>
              <a:t>reklamy</a:t>
            </a:r>
            <a:r>
              <a:rPr dirty="0"/>
              <a:t> </a:t>
            </a:r>
            <a:r>
              <a:rPr dirty="0" err="1"/>
              <a:t>nesmíte</a:t>
            </a:r>
            <a:r>
              <a:rPr dirty="0"/>
              <a:t> </a:t>
            </a:r>
            <a:r>
              <a:rPr dirty="0" err="1"/>
              <a:t>používat</a:t>
            </a:r>
            <a:r>
              <a:rPr dirty="0"/>
              <a:t> </a:t>
            </a:r>
            <a:r>
              <a:rPr dirty="0" err="1"/>
              <a:t>speciální</a:t>
            </a:r>
            <a:r>
              <a:rPr dirty="0"/>
              <a:t> </a:t>
            </a:r>
            <a:r>
              <a:rPr dirty="0" err="1"/>
              <a:t>znaky</a:t>
            </a:r>
            <a:r>
              <a:rPr dirty="0"/>
              <a:t> (*z*d*a*r*m*a), </a:t>
            </a:r>
            <a:r>
              <a:rPr dirty="0" err="1"/>
              <a:t>nadměrnou</a:t>
            </a:r>
            <a:r>
              <a:rPr dirty="0"/>
              <a:t> </a:t>
            </a:r>
            <a:r>
              <a:rPr dirty="0" err="1"/>
              <a:t>interpunkci</a:t>
            </a:r>
            <a:r>
              <a:rPr dirty="0"/>
              <a:t> (</a:t>
            </a:r>
            <a:r>
              <a:rPr dirty="0" err="1"/>
              <a:t>Doprava</a:t>
            </a:r>
            <a:r>
              <a:rPr dirty="0"/>
              <a:t> </a:t>
            </a:r>
            <a:r>
              <a:rPr dirty="0" err="1"/>
              <a:t>zdarma</a:t>
            </a:r>
            <a:r>
              <a:rPr dirty="0"/>
              <a:t>!!!), text </a:t>
            </a:r>
            <a:r>
              <a:rPr dirty="0" err="1"/>
              <a:t>velkými</a:t>
            </a:r>
            <a:r>
              <a:rPr dirty="0"/>
              <a:t> </a:t>
            </a:r>
            <a:r>
              <a:rPr dirty="0" err="1"/>
              <a:t>písmeny</a:t>
            </a:r>
            <a:r>
              <a:rPr dirty="0"/>
              <a:t> (ZDARMA)</a:t>
            </a:r>
          </a:p>
          <a:p>
            <a:pPr marL="87782" indent="-87782" defTabSz="87782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har char="•"/>
              <a:defRPr sz="2496"/>
            </a:pPr>
            <a:r>
              <a:rPr dirty="0"/>
              <a:t> Co se </a:t>
            </a:r>
            <a:r>
              <a:rPr dirty="0" err="1"/>
              <a:t>stane</a:t>
            </a:r>
            <a:r>
              <a:rPr dirty="0"/>
              <a:t>, </a:t>
            </a:r>
            <a:r>
              <a:rPr dirty="0" err="1"/>
              <a:t>když</a:t>
            </a:r>
            <a:r>
              <a:rPr dirty="0"/>
              <a:t> to </a:t>
            </a:r>
            <a:r>
              <a:rPr dirty="0" err="1"/>
              <a:t>porušíte</a:t>
            </a:r>
            <a:r>
              <a:rPr dirty="0"/>
              <a:t> - </a:t>
            </a:r>
            <a:r>
              <a:rPr dirty="0" err="1"/>
              <a:t>systém</a:t>
            </a:r>
            <a:r>
              <a:rPr dirty="0"/>
              <a:t> </a:t>
            </a:r>
            <a:r>
              <a:rPr dirty="0" err="1"/>
              <a:t>vám</a:t>
            </a:r>
            <a:r>
              <a:rPr dirty="0"/>
              <a:t> </a:t>
            </a:r>
            <a:r>
              <a:rPr dirty="0" err="1"/>
              <a:t>zamítne</a:t>
            </a:r>
            <a:r>
              <a:rPr dirty="0"/>
              <a:t> </a:t>
            </a:r>
            <a:r>
              <a:rPr dirty="0" err="1"/>
              <a:t>reklamu</a:t>
            </a:r>
            <a:r>
              <a:rPr dirty="0"/>
              <a:t>, </a:t>
            </a:r>
            <a:r>
              <a:rPr lang="cs-CZ" dirty="0"/>
              <a:t>nebo</a:t>
            </a:r>
            <a:r>
              <a:rPr dirty="0"/>
              <a:t> </a:t>
            </a:r>
            <a:r>
              <a:rPr dirty="0" err="1"/>
              <a:t>zablokuje</a:t>
            </a:r>
            <a:r>
              <a:rPr dirty="0"/>
              <a:t> </a:t>
            </a:r>
            <a:r>
              <a:rPr dirty="0" err="1"/>
              <a:t>celý</a:t>
            </a:r>
            <a:r>
              <a:rPr dirty="0"/>
              <a:t> </a:t>
            </a:r>
            <a:r>
              <a:rPr dirty="0" err="1"/>
              <a:t>účet</a:t>
            </a:r>
            <a:endParaRPr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roduktové reklam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Produktové reklamy</a:t>
            </a:r>
          </a:p>
        </p:txBody>
      </p:sp>
      <p:sp>
        <p:nvSpPr>
          <p:cNvPr id="232" name="Využívají informace z produktového feed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  <a:defRPr sz="2600"/>
            </a:pPr>
            <a:r>
              <a:t> Využívají informace z produktového feedu</a:t>
            </a:r>
          </a:p>
          <a:p>
            <a:pPr marL="219455" lvl="1" indent="-91439">
              <a:buChar char="•"/>
              <a:defRPr sz="2600"/>
            </a:pPr>
            <a:r>
              <a:t> Název zboží</a:t>
            </a:r>
          </a:p>
          <a:p>
            <a:pPr marL="219455" lvl="1" indent="-91439">
              <a:buChar char="•"/>
              <a:defRPr sz="2600"/>
            </a:pPr>
            <a:r>
              <a:t> Cena</a:t>
            </a:r>
          </a:p>
          <a:p>
            <a:pPr marL="219455" lvl="1" indent="-91439">
              <a:buChar char="•"/>
              <a:defRPr sz="2600"/>
            </a:pPr>
            <a:r>
              <a:t> Prodejce (web)</a:t>
            </a:r>
          </a:p>
          <a:p>
            <a:pPr marL="219455" lvl="1" indent="-91439">
              <a:buChar char="•"/>
              <a:defRPr sz="2600"/>
            </a:pPr>
            <a:r>
              <a:t> Obrázek</a:t>
            </a:r>
          </a:p>
          <a:p>
            <a:pPr>
              <a:buChar char="•"/>
              <a:defRPr sz="2600"/>
            </a:pPr>
            <a:r>
              <a:t> Dá se nastavit, jaké produkty chceme v reklamách zobrazovat a na jaké vyhledávací dotazy</a:t>
            </a:r>
          </a:p>
          <a:p>
            <a:pPr>
              <a:buChar char="•"/>
              <a:defRPr sz="2600"/>
            </a:pPr>
            <a:r>
              <a:t> Podobu reklamy ale neovlivníme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69A4B9D-E8FA-EE44-A54C-86E3E20B3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66" y="0"/>
            <a:ext cx="5901467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25956" cy="1499617"/>
          </a:xfrm>
          <a:prstGeom prst="rect">
            <a:avLst/>
          </a:prstGeom>
        </p:spPr>
        <p:txBody>
          <a:bodyPr/>
          <a:lstStyle/>
          <a:p>
            <a:r>
              <a:t>sledování a optimalizace výkonu</a:t>
            </a:r>
          </a:p>
        </p:txBody>
      </p:sp>
      <p:sp>
        <p:nvSpPr>
          <p:cNvPr id="239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143746" cy="4023361"/>
          </a:xfrm>
          <a:prstGeom prst="rect">
            <a:avLst/>
          </a:prstGeom>
        </p:spPr>
        <p:txBody>
          <a:bodyPr/>
          <a:lstStyle/>
          <a:p>
            <a:pPr marL="219455" lvl="1" indent="-91439">
              <a:lnSpc>
                <a:spcPct val="81000"/>
              </a:lnSpc>
              <a:buFont typeface="Arial"/>
              <a:buChar char="•"/>
              <a:defRPr sz="2600"/>
            </a:pPr>
            <a:r>
              <a:t> Nikdy dopředu nevíme:</a:t>
            </a:r>
          </a:p>
          <a:p>
            <a:pPr marL="402336" lvl="2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 se bude inzerce chovat</a:t>
            </a:r>
          </a:p>
          <a:p>
            <a:pPr marL="402336" lvl="2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Jaké peníze budeme platit za jaké pozice</a:t>
            </a:r>
          </a:p>
          <a:p>
            <a:pPr marL="402336" lvl="2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Jaká slova budou mít tržby vysoké a jaká slova nízké</a:t>
            </a:r>
          </a:p>
          <a:p>
            <a:pPr marL="402336" lvl="2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Jaké inzeráty budou přitahovat větší pozornost, menší pozornost apod.</a:t>
            </a:r>
          </a:p>
          <a:p>
            <a:pPr>
              <a:lnSpc>
                <a:spcPct val="81000"/>
              </a:lnSpc>
              <a:buFont typeface="Arial"/>
              <a:buChar char="•"/>
              <a:defRPr sz="2600"/>
            </a:pPr>
            <a:r>
              <a:t> Nastavení kampaní je jen začátek, poté následuje kontinuální optimalizace na základě dat</a:t>
            </a:r>
          </a:p>
          <a:p>
            <a:pPr marL="219455" lvl="1" indent="-91439">
              <a:lnSpc>
                <a:spcPct val="81000"/>
              </a:lnSpc>
              <a:buFont typeface="Arial"/>
              <a:buChar char="•"/>
              <a:defRPr sz="2600"/>
            </a:pPr>
            <a:r>
              <a:t> Optimalizace (správa) PPC kampaní je nekončící proces, nikdy nemůžeme říci, že je hotovo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Nadpis 1"/>
          <p:cNvSpPr txBox="1">
            <a:spLocks noGrp="1"/>
          </p:cNvSpPr>
          <p:nvPr>
            <p:ph type="title"/>
          </p:nvPr>
        </p:nvSpPr>
        <p:spPr>
          <a:xfrm>
            <a:off x="1024126" y="585216"/>
            <a:ext cx="10463681" cy="1499617"/>
          </a:xfrm>
          <a:prstGeom prst="rect">
            <a:avLst/>
          </a:prstGeom>
        </p:spPr>
        <p:txBody>
          <a:bodyPr/>
          <a:lstStyle/>
          <a:p>
            <a:r>
              <a:t>Nejčastější chyby v PPC</a:t>
            </a:r>
          </a:p>
        </p:txBody>
      </p:sp>
      <p:sp>
        <p:nvSpPr>
          <p:cNvPr id="24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9720075" cy="402336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Font typeface="Arial"/>
              <a:buChar char="•"/>
              <a:defRPr sz="2800"/>
            </a:pPr>
            <a:r>
              <a:t>Spuštění kampaní bez konkrétnějších představ nebo cílů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Inzerce na nesmyslná klíčová slova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Nedodržování souvislosti mezi klíčovým slovem, inzerátem a cílovou stránkou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Málo úprav na základě dat, např. kontrola stavu PPC jednou za měsíc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Reklama ve vyhledávání</a:t>
            </a:r>
          </a:p>
        </p:txBody>
      </p:sp>
      <p:sp>
        <p:nvSpPr>
          <p:cNvPr id="13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768481" cy="4429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84124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 b="1"/>
            </a:pPr>
            <a:r>
              <a:rPr dirty="0"/>
              <a:t> </a:t>
            </a:r>
            <a:r>
              <a:rPr dirty="0" err="1"/>
              <a:t>Kdy</a:t>
            </a:r>
            <a:r>
              <a:rPr dirty="0"/>
              <a:t> </a:t>
            </a:r>
            <a:r>
              <a:rPr dirty="0" err="1"/>
              <a:t>lidé</a:t>
            </a:r>
            <a:r>
              <a:rPr dirty="0"/>
              <a:t> </a:t>
            </a:r>
            <a:r>
              <a:rPr dirty="0" err="1"/>
              <a:t>vyhledávají</a:t>
            </a:r>
            <a:endParaRPr dirty="0"/>
          </a:p>
          <a:p>
            <a:pPr marL="201899" lvl="1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rPr dirty="0"/>
              <a:t> </a:t>
            </a:r>
            <a:r>
              <a:rPr dirty="0" err="1"/>
              <a:t>Když</a:t>
            </a:r>
            <a:r>
              <a:rPr dirty="0"/>
              <a:t> </a:t>
            </a:r>
            <a:r>
              <a:rPr dirty="0" err="1"/>
              <a:t>sami</a:t>
            </a:r>
            <a:r>
              <a:rPr dirty="0"/>
              <a:t> </a:t>
            </a:r>
            <a:r>
              <a:rPr dirty="0" err="1"/>
              <a:t>něco</a:t>
            </a:r>
            <a:r>
              <a:rPr dirty="0"/>
              <a:t> </a:t>
            </a:r>
            <a:r>
              <a:rPr dirty="0" err="1"/>
              <a:t>aktivně</a:t>
            </a:r>
            <a:r>
              <a:rPr dirty="0"/>
              <a:t> </a:t>
            </a:r>
            <a:r>
              <a:rPr dirty="0" err="1"/>
              <a:t>chtějí</a:t>
            </a:r>
            <a:endParaRPr dirty="0"/>
          </a:p>
          <a:p>
            <a:pPr marL="370149" lvl="2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rPr dirty="0"/>
              <a:t> </a:t>
            </a:r>
            <a:r>
              <a:rPr dirty="0" err="1"/>
              <a:t>Buď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krůček</a:t>
            </a:r>
            <a:r>
              <a:rPr dirty="0"/>
              <a:t> od </a:t>
            </a:r>
            <a:r>
              <a:rPr dirty="0" err="1"/>
              <a:t>nákupu</a:t>
            </a:r>
            <a:endParaRPr dirty="0"/>
          </a:p>
          <a:p>
            <a:pPr marL="370149" lvl="2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rPr dirty="0"/>
              <a:t> Nebo se o </a:t>
            </a:r>
            <a:r>
              <a:rPr dirty="0" err="1"/>
              <a:t>něco</a:t>
            </a:r>
            <a:r>
              <a:rPr dirty="0"/>
              <a:t> </a:t>
            </a:r>
            <a:r>
              <a:rPr dirty="0" err="1"/>
              <a:t>aspoň</a:t>
            </a:r>
            <a:r>
              <a:rPr dirty="0"/>
              <a:t> </a:t>
            </a:r>
            <a:r>
              <a:rPr dirty="0" err="1"/>
              <a:t>aktivně</a:t>
            </a:r>
            <a:r>
              <a:rPr dirty="0"/>
              <a:t> </a:t>
            </a:r>
            <a:r>
              <a:rPr dirty="0" err="1"/>
              <a:t>zajímají</a:t>
            </a:r>
            <a:endParaRPr dirty="0"/>
          </a:p>
          <a:p>
            <a:pPr marL="84124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 b="1"/>
            </a:pPr>
            <a:r>
              <a:rPr dirty="0"/>
              <a:t> Co z </a:t>
            </a:r>
            <a:r>
              <a:rPr dirty="0" err="1"/>
              <a:t>toho</a:t>
            </a:r>
            <a:r>
              <a:rPr dirty="0"/>
              <a:t> </a:t>
            </a:r>
            <a:r>
              <a:rPr dirty="0" err="1"/>
              <a:t>plyne</a:t>
            </a:r>
            <a:r>
              <a:rPr dirty="0"/>
              <a:t> pro </a:t>
            </a:r>
            <a:r>
              <a:rPr dirty="0" err="1"/>
              <a:t>nás</a:t>
            </a:r>
            <a:endParaRPr dirty="0"/>
          </a:p>
          <a:p>
            <a:pPr marL="201899" lvl="1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rPr dirty="0"/>
              <a:t> </a:t>
            </a:r>
            <a:r>
              <a:rPr dirty="0" err="1"/>
              <a:t>Reklama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vyhledávání</a:t>
            </a:r>
            <a:r>
              <a:rPr dirty="0"/>
              <a:t> je </a:t>
            </a:r>
            <a:r>
              <a:rPr dirty="0" err="1"/>
              <a:t>výkonnostní</a:t>
            </a:r>
            <a:r>
              <a:rPr dirty="0"/>
              <a:t> </a:t>
            </a:r>
            <a:r>
              <a:rPr dirty="0" err="1"/>
              <a:t>kanál</a:t>
            </a:r>
            <a:r>
              <a:rPr dirty="0"/>
              <a:t> s </a:t>
            </a:r>
            <a:r>
              <a:rPr dirty="0" err="1"/>
              <a:t>rychlými</a:t>
            </a:r>
            <a:r>
              <a:rPr dirty="0"/>
              <a:t> </a:t>
            </a:r>
            <a:r>
              <a:rPr dirty="0" err="1"/>
              <a:t>výsledky</a:t>
            </a:r>
            <a:r>
              <a:rPr dirty="0"/>
              <a:t>, u </a:t>
            </a:r>
            <a:r>
              <a:rPr dirty="0" err="1"/>
              <a:t>kterého</a:t>
            </a:r>
            <a:r>
              <a:rPr dirty="0"/>
              <a:t> </a:t>
            </a:r>
            <a:r>
              <a:rPr dirty="0" err="1"/>
              <a:t>nás</a:t>
            </a:r>
            <a:r>
              <a:rPr dirty="0"/>
              <a:t> </a:t>
            </a:r>
            <a:r>
              <a:rPr dirty="0" err="1"/>
              <a:t>primárně</a:t>
            </a:r>
            <a:r>
              <a:rPr dirty="0"/>
              <a:t> </a:t>
            </a:r>
            <a:r>
              <a:rPr dirty="0" err="1"/>
              <a:t>zajímá</a:t>
            </a:r>
            <a:r>
              <a:rPr dirty="0"/>
              <a:t> </a:t>
            </a:r>
            <a:r>
              <a:rPr dirty="0" err="1"/>
              <a:t>návratnost</a:t>
            </a:r>
            <a:r>
              <a:rPr dirty="0"/>
              <a:t> </a:t>
            </a:r>
            <a:r>
              <a:rPr dirty="0" err="1"/>
              <a:t>investic</a:t>
            </a:r>
            <a:r>
              <a:rPr dirty="0"/>
              <a:t>, </a:t>
            </a:r>
            <a:r>
              <a:rPr dirty="0" err="1"/>
              <a:t>sekundárně</a:t>
            </a:r>
            <a:r>
              <a:rPr dirty="0"/>
              <a:t> to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např</a:t>
            </a:r>
            <a:r>
              <a:rPr dirty="0"/>
              <a:t>. </a:t>
            </a:r>
            <a:r>
              <a:rPr dirty="0" err="1"/>
              <a:t>návštěvnost</a:t>
            </a:r>
            <a:endParaRPr dirty="0"/>
          </a:p>
          <a:p>
            <a:pPr marL="201899" lvl="1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rPr dirty="0"/>
              <a:t> </a:t>
            </a:r>
            <a:r>
              <a:rPr dirty="0" err="1"/>
              <a:t>Jsme</a:t>
            </a:r>
            <a:r>
              <a:rPr dirty="0"/>
              <a:t> </a:t>
            </a:r>
            <a:r>
              <a:rPr dirty="0" err="1"/>
              <a:t>omezeni</a:t>
            </a:r>
            <a:r>
              <a:rPr dirty="0"/>
              <a:t> </a:t>
            </a:r>
            <a:r>
              <a:rPr dirty="0" err="1"/>
              <a:t>tím</a:t>
            </a:r>
            <a:r>
              <a:rPr dirty="0"/>
              <a:t>, </a:t>
            </a:r>
            <a:r>
              <a:rPr dirty="0" err="1"/>
              <a:t>kolik</a:t>
            </a:r>
            <a:r>
              <a:rPr dirty="0"/>
              <a:t> </a:t>
            </a:r>
            <a:r>
              <a:rPr dirty="0" err="1"/>
              <a:t>lidí</a:t>
            </a:r>
            <a:r>
              <a:rPr dirty="0"/>
              <a:t> </a:t>
            </a:r>
            <a:r>
              <a:rPr dirty="0" err="1"/>
              <a:t>hledá</a:t>
            </a:r>
            <a:r>
              <a:rPr dirty="0"/>
              <a:t> </a:t>
            </a:r>
            <a:r>
              <a:rPr dirty="0" err="1"/>
              <a:t>náš</a:t>
            </a:r>
            <a:r>
              <a:rPr dirty="0"/>
              <a:t> </a:t>
            </a:r>
            <a:r>
              <a:rPr dirty="0" err="1"/>
              <a:t>produkt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služby</a:t>
            </a:r>
            <a:r>
              <a:rPr dirty="0"/>
              <a:t> a </a:t>
            </a:r>
            <a:r>
              <a:rPr dirty="0" err="1"/>
              <a:t>jaká</a:t>
            </a:r>
            <a:r>
              <a:rPr dirty="0"/>
              <a:t> </a:t>
            </a:r>
            <a:r>
              <a:rPr dirty="0" err="1"/>
              <a:t>slova</a:t>
            </a:r>
            <a:r>
              <a:rPr dirty="0"/>
              <a:t> pro </a:t>
            </a:r>
            <a:r>
              <a:rPr dirty="0" err="1"/>
              <a:t>vyhledávání</a:t>
            </a:r>
            <a:r>
              <a:rPr dirty="0"/>
              <a:t> </a:t>
            </a:r>
            <a:r>
              <a:rPr dirty="0" err="1"/>
              <a:t>používají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Reklama ve vyhledávání</a:t>
            </a:r>
          </a:p>
        </p:txBody>
      </p:sp>
      <p:sp>
        <p:nvSpPr>
          <p:cNvPr id="13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143746" cy="40233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PPC = pay per click 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Google, Seznam, (Bing)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Textová reklama je na prvních (až) 4 pozicích nad přirozenými výsledky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Nad ní nebo vedle ní můžou být produktové reklamy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Dále se reklamy můžou zobrazit i ve spodní části stránky, případně na dalších stránkách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Google</a:t>
            </a: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82EDEDF8-9FFA-CA4F-8D7A-C01A26F9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96" y="0"/>
            <a:ext cx="7484576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ezn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Seznam</a:t>
            </a:r>
          </a:p>
        </p:txBody>
      </p:sp>
      <p:sp>
        <p:nvSpPr>
          <p:cNvPr id="143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570F86A-892A-BC45-9991-BDC8BD13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56" y="0"/>
            <a:ext cx="7355417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Jak reklama funguje</a:t>
            </a:r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877362" cy="40233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Chcete, aby se vaše reklamy zobrazily na určitá klíčová slova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Uživatel zadá vyhledávací dotaz a pokud ten odpovídá vašim klíčovým slovům, může zobrazit vaši reklamu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 b="1"/>
            </a:pPr>
            <a:r>
              <a:t> Na čem záleží</a:t>
            </a:r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Kolik jste ochotni zaplatit za to, že někdo na vaši reklamu klikne</a:t>
            </a:r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Kolik konkurentů chce zobrazit reklamu na ten samý vyhledávací dotaz</a:t>
            </a:r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Kolik jsou konkurenti ochotni zaplatit</a:t>
            </a:r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Jak “kvalitní” jsou vaše reklamy a váš web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Skóre kvality</a:t>
            </a:r>
          </a:p>
        </p:txBody>
      </p:sp>
      <p:sp>
        <p:nvSpPr>
          <p:cNvPr id="15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143746" cy="40233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O tom, jestli a na jaké pozici se vaše reklama zobrazí, rozhoduje nabízená cena za proklik a tzv. skóre kvality 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 b="1"/>
            </a:pPr>
            <a:r>
              <a:t> Skóre kvality:</a:t>
            </a:r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Očekávaná míra prokliku</a:t>
            </a:r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Relevance reklam</a:t>
            </a:r>
          </a:p>
          <a:p>
            <a:pPr marL="219455" lvl="1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Dojem ze vstupní stránky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Škála 1-10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Čím vyšší skóre kvality, tím méně platíte za reklamy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 to znamená v praxi</a:t>
            </a:r>
          </a:p>
        </p:txBody>
      </p:sp>
      <p:sp>
        <p:nvSpPr>
          <p:cNvPr id="153" name="Vyhledávače nutí inzerenty, aby tvořili kvalitní reklamu, na kterou se bude klikat a se kterou budou lidé spokojeni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10534819" cy="4023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4884" indent="-214884" defTabSz="859536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44"/>
            </a:pPr>
            <a:r>
              <a:rPr sz="2800" dirty="0" err="1"/>
              <a:t>Vyhledávače</a:t>
            </a:r>
            <a:r>
              <a:rPr sz="2800" dirty="0"/>
              <a:t> </a:t>
            </a:r>
            <a:r>
              <a:rPr sz="2800" dirty="0" err="1"/>
              <a:t>nutí</a:t>
            </a:r>
            <a:r>
              <a:rPr sz="2800" dirty="0"/>
              <a:t> </a:t>
            </a:r>
            <a:r>
              <a:rPr sz="2800" dirty="0" err="1"/>
              <a:t>inzerenty</a:t>
            </a:r>
            <a:r>
              <a:rPr sz="2800" dirty="0"/>
              <a:t>, aby </a:t>
            </a:r>
            <a:r>
              <a:rPr sz="2800" dirty="0" err="1"/>
              <a:t>tvořili</a:t>
            </a:r>
            <a:r>
              <a:rPr sz="2800" dirty="0"/>
              <a:t> </a:t>
            </a:r>
            <a:r>
              <a:rPr sz="2800" dirty="0" err="1"/>
              <a:t>kvalitní</a:t>
            </a:r>
            <a:r>
              <a:rPr sz="2800" dirty="0"/>
              <a:t> </a:t>
            </a:r>
            <a:r>
              <a:rPr sz="2800" dirty="0" err="1"/>
              <a:t>reklamu</a:t>
            </a:r>
            <a:r>
              <a:rPr sz="2800" dirty="0"/>
              <a:t>,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kterou</a:t>
            </a:r>
            <a:r>
              <a:rPr sz="2800" dirty="0"/>
              <a:t> se </a:t>
            </a:r>
            <a:r>
              <a:rPr sz="2800" dirty="0" err="1"/>
              <a:t>bude</a:t>
            </a:r>
            <a:r>
              <a:rPr sz="2800" dirty="0"/>
              <a:t> </a:t>
            </a:r>
            <a:r>
              <a:rPr sz="2800" dirty="0" err="1"/>
              <a:t>klikat</a:t>
            </a:r>
            <a:r>
              <a:rPr sz="2800" dirty="0"/>
              <a:t> a se </a:t>
            </a:r>
            <a:r>
              <a:rPr sz="2800" dirty="0" err="1"/>
              <a:t>kterou</a:t>
            </a:r>
            <a:r>
              <a:rPr sz="2800" dirty="0"/>
              <a:t> </a:t>
            </a:r>
            <a:r>
              <a:rPr sz="2800" dirty="0" err="1"/>
              <a:t>budou</a:t>
            </a:r>
            <a:r>
              <a:rPr sz="2800" dirty="0"/>
              <a:t> </a:t>
            </a:r>
            <a:r>
              <a:rPr sz="2800" dirty="0" err="1"/>
              <a:t>lidé</a:t>
            </a:r>
            <a:r>
              <a:rPr sz="2800" dirty="0"/>
              <a:t> </a:t>
            </a:r>
            <a:r>
              <a:rPr sz="2800" dirty="0" err="1"/>
              <a:t>spokojeni</a:t>
            </a:r>
            <a:endParaRPr sz="2800" dirty="0"/>
          </a:p>
          <a:p>
            <a:pPr marL="214884" indent="-214884" defTabSz="859536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44" b="1"/>
            </a:pPr>
            <a:r>
              <a:rPr sz="2800" dirty="0"/>
              <a:t>Co je </a:t>
            </a:r>
            <a:r>
              <a:rPr sz="2800" dirty="0" err="1"/>
              <a:t>kvalitní</a:t>
            </a:r>
            <a:r>
              <a:rPr sz="2800" dirty="0"/>
              <a:t> PPC </a:t>
            </a:r>
            <a:r>
              <a:rPr sz="2800" dirty="0" err="1"/>
              <a:t>reklama</a:t>
            </a:r>
            <a:r>
              <a:rPr sz="2800" dirty="0"/>
              <a:t>:</a:t>
            </a:r>
          </a:p>
          <a:p>
            <a:pPr marL="650620" lvl="1" indent="-77597" defTabSz="859536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44"/>
            </a:pPr>
            <a:r>
              <a:rPr sz="2800" dirty="0"/>
              <a:t> </a:t>
            </a:r>
            <a:r>
              <a:rPr sz="2800" dirty="0" err="1"/>
              <a:t>Poté</a:t>
            </a:r>
            <a:r>
              <a:rPr sz="2800" dirty="0"/>
              <a:t>, co </a:t>
            </a:r>
            <a:r>
              <a:rPr sz="2800" dirty="0" err="1"/>
              <a:t>uživatel</a:t>
            </a:r>
            <a:r>
              <a:rPr sz="2800" dirty="0"/>
              <a:t> </a:t>
            </a:r>
            <a:r>
              <a:rPr sz="2800" dirty="0" err="1"/>
              <a:t>zadal</a:t>
            </a:r>
            <a:r>
              <a:rPr sz="2800" dirty="0"/>
              <a:t> </a:t>
            </a:r>
            <a:r>
              <a:rPr sz="2800" dirty="0" err="1"/>
              <a:t>svůj</a:t>
            </a:r>
            <a:r>
              <a:rPr sz="2800" dirty="0"/>
              <a:t> </a:t>
            </a:r>
            <a:r>
              <a:rPr sz="2800" dirty="0" err="1"/>
              <a:t>vyhledávací</a:t>
            </a:r>
            <a:r>
              <a:rPr sz="2800" dirty="0"/>
              <a:t> </a:t>
            </a:r>
            <a:r>
              <a:rPr sz="2800" dirty="0" err="1"/>
              <a:t>dotaz</a:t>
            </a:r>
            <a:r>
              <a:rPr sz="2800" dirty="0"/>
              <a:t> (</a:t>
            </a:r>
            <a:r>
              <a:rPr sz="2800" dirty="0" err="1"/>
              <a:t>klíčové</a:t>
            </a:r>
            <a:r>
              <a:rPr sz="2800" dirty="0"/>
              <a:t> </a:t>
            </a:r>
            <a:r>
              <a:rPr sz="2800" dirty="0" err="1"/>
              <a:t>slovo</a:t>
            </a:r>
            <a:r>
              <a:rPr sz="2800" dirty="0"/>
              <a:t>), se mu </a:t>
            </a:r>
            <a:r>
              <a:rPr sz="2800" dirty="0" err="1"/>
              <a:t>zobrazí</a:t>
            </a:r>
            <a:r>
              <a:rPr sz="2800" dirty="0"/>
              <a:t> </a:t>
            </a:r>
            <a:r>
              <a:rPr sz="2800" dirty="0" err="1"/>
              <a:t>reklama</a:t>
            </a:r>
            <a:r>
              <a:rPr sz="2800" dirty="0"/>
              <a:t> </a:t>
            </a:r>
            <a:r>
              <a:rPr sz="2800" dirty="0" err="1"/>
              <a:t>obsahující</a:t>
            </a:r>
            <a:r>
              <a:rPr sz="2800" dirty="0"/>
              <a:t> toto </a:t>
            </a:r>
            <a:r>
              <a:rPr sz="2800" dirty="0" err="1"/>
              <a:t>slovo</a:t>
            </a:r>
            <a:endParaRPr sz="2800" dirty="0"/>
          </a:p>
          <a:p>
            <a:pPr marL="650620" lvl="1" indent="-77597" defTabSz="859536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44"/>
            </a:pPr>
            <a:r>
              <a:rPr sz="2800" dirty="0"/>
              <a:t> Po </a:t>
            </a:r>
            <a:r>
              <a:rPr sz="2800" dirty="0" err="1"/>
              <a:t>prokliku</a:t>
            </a:r>
            <a:r>
              <a:rPr sz="2800" dirty="0"/>
              <a:t> </a:t>
            </a:r>
            <a:r>
              <a:rPr sz="2800" dirty="0" err="1"/>
              <a:t>této</a:t>
            </a:r>
            <a:r>
              <a:rPr sz="2800" dirty="0"/>
              <a:t> </a:t>
            </a:r>
            <a:r>
              <a:rPr sz="2800" dirty="0" err="1"/>
              <a:t>reklamy</a:t>
            </a:r>
            <a:r>
              <a:rPr sz="2800" dirty="0"/>
              <a:t> se </a:t>
            </a:r>
            <a:r>
              <a:rPr sz="2800" dirty="0" err="1"/>
              <a:t>dostane</a:t>
            </a:r>
            <a:r>
              <a:rPr sz="2800" dirty="0"/>
              <a:t> </a:t>
            </a:r>
            <a:r>
              <a:rPr sz="2800" dirty="0" err="1"/>
              <a:t>přímo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stránku</a:t>
            </a:r>
            <a:r>
              <a:rPr sz="2800" dirty="0"/>
              <a:t> </a:t>
            </a:r>
            <a:r>
              <a:rPr sz="2800" dirty="0" err="1"/>
              <a:t>obsahující</a:t>
            </a:r>
            <a:r>
              <a:rPr sz="2800" dirty="0"/>
              <a:t> </a:t>
            </a:r>
            <a:r>
              <a:rPr sz="2800" dirty="0" err="1"/>
              <a:t>hledané</a:t>
            </a:r>
            <a:r>
              <a:rPr sz="2800" dirty="0"/>
              <a:t> </a:t>
            </a:r>
            <a:r>
              <a:rPr sz="2800" dirty="0" err="1"/>
              <a:t>téma</a:t>
            </a:r>
            <a:endParaRPr sz="2800" dirty="0"/>
          </a:p>
          <a:p>
            <a:pPr marL="650620" lvl="1" indent="-77597" defTabSz="859536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44"/>
            </a:pPr>
            <a:r>
              <a:rPr sz="2800" dirty="0"/>
              <a:t> = Je </a:t>
            </a:r>
            <a:r>
              <a:rPr sz="2800" dirty="0" err="1"/>
              <a:t>dodržena</a:t>
            </a:r>
            <a:r>
              <a:rPr sz="2800" dirty="0"/>
              <a:t> </a:t>
            </a:r>
            <a:r>
              <a:rPr sz="2800" dirty="0" err="1"/>
              <a:t>tematická</a:t>
            </a:r>
            <a:r>
              <a:rPr sz="2800" dirty="0"/>
              <a:t> </a:t>
            </a:r>
            <a:r>
              <a:rPr sz="2800" dirty="0" err="1"/>
              <a:t>souvislost</a:t>
            </a:r>
            <a:r>
              <a:rPr sz="2800" dirty="0"/>
              <a:t> </a:t>
            </a:r>
            <a:r>
              <a:rPr sz="2800" dirty="0" err="1"/>
              <a:t>slovo</a:t>
            </a:r>
            <a:r>
              <a:rPr sz="2800" dirty="0"/>
              <a:t> – </a:t>
            </a:r>
            <a:r>
              <a:rPr sz="2800" dirty="0" err="1"/>
              <a:t>reklama</a:t>
            </a:r>
            <a:r>
              <a:rPr sz="2800" dirty="0"/>
              <a:t> – </a:t>
            </a:r>
            <a:r>
              <a:rPr sz="2800" dirty="0" err="1"/>
              <a:t>stránka</a:t>
            </a:r>
            <a:endParaRPr sz="28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1170</Words>
  <Application>Microsoft Macintosh PowerPoint</Application>
  <PresentationFormat>Širokoúhlá obrazovka</PresentationFormat>
  <Paragraphs>160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Tw Cen MT</vt:lpstr>
      <vt:lpstr>Tw Cen MT Condensed</vt:lpstr>
      <vt:lpstr>Integrál</vt:lpstr>
      <vt:lpstr>Reklama ve vyhledávání</vt:lpstr>
      <vt:lpstr>Co si připomenout</vt:lpstr>
      <vt:lpstr>Reklama ve vyhledávání</vt:lpstr>
      <vt:lpstr>Reklama ve vyhledávání</vt:lpstr>
      <vt:lpstr>Google</vt:lpstr>
      <vt:lpstr>Seznam</vt:lpstr>
      <vt:lpstr>Jak reklama funguje</vt:lpstr>
      <vt:lpstr>Skóre kvality</vt:lpstr>
      <vt:lpstr>co to znamená v praxi</vt:lpstr>
      <vt:lpstr>Základní pojmY</vt:lpstr>
      <vt:lpstr>Jak reklamy spustit</vt:lpstr>
      <vt:lpstr>Struktura účtu</vt:lpstr>
      <vt:lpstr>Struktura účtu</vt:lpstr>
      <vt:lpstr>Struktura účtu</vt:lpstr>
      <vt:lpstr>struktura účtu - příklady</vt:lpstr>
      <vt:lpstr>Shoda klíčových slov</vt:lpstr>
      <vt:lpstr>Prezentace aplikace PowerPoint</vt:lpstr>
      <vt:lpstr>Prezentace aplikace PowerPoint</vt:lpstr>
      <vt:lpstr>Prezentace aplikace PowerPoint</vt:lpstr>
      <vt:lpstr>Z čeho se reklama skládá</vt:lpstr>
      <vt:lpstr>Jak to vypadá v praxi</vt:lpstr>
      <vt:lpstr>Pozor na pravidla</vt:lpstr>
      <vt:lpstr>Produktové reklamy</vt:lpstr>
      <vt:lpstr>Prezentace aplikace PowerPoint</vt:lpstr>
      <vt:lpstr>sledování a optimalizace výkonu</vt:lpstr>
      <vt:lpstr>Nejčastější chyby v PPC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ve vyhledávání</dc:title>
  <cp:lastModifiedBy>Markéta Bartoníčková</cp:lastModifiedBy>
  <cp:revision>5</cp:revision>
  <dcterms:modified xsi:type="dcterms:W3CDTF">2019-09-28T16:44:44Z</dcterms:modified>
</cp:coreProperties>
</file>