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9" r:id="rId5"/>
    <p:sldId id="261" r:id="rId6"/>
    <p:sldId id="263" r:id="rId7"/>
    <p:sldId id="262" r:id="rId8"/>
    <p:sldId id="258" r:id="rId9"/>
    <p:sldId id="264" r:id="rId10"/>
    <p:sldId id="265" r:id="rId11"/>
    <p:sldId id="269" r:id="rId12"/>
    <p:sldId id="267" r:id="rId13"/>
    <p:sldId id="268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1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8D14B9A-172F-4FF0-8C6B-E9633DF5DFCF}" type="datetimeFigureOut">
              <a:rPr lang="cs-CZ" smtClean="0"/>
              <a:t>17. 9. 2019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9DFD2-02B4-4814-BB30-9FAAFD3E7A63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2285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4B9A-172F-4FF0-8C6B-E9633DF5DFCF}" type="datetimeFigureOut">
              <a:rPr lang="cs-CZ" smtClean="0"/>
              <a:t>17. 9. 2019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9DFD2-02B4-4814-BB30-9FAAFD3E7A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9157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4B9A-172F-4FF0-8C6B-E9633DF5DFCF}" type="datetimeFigureOut">
              <a:rPr lang="cs-CZ" smtClean="0"/>
              <a:t>17. 9. 2019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9DFD2-02B4-4814-BB30-9FAAFD3E7A63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7384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4B9A-172F-4FF0-8C6B-E9633DF5DFCF}" type="datetimeFigureOut">
              <a:rPr lang="cs-CZ" smtClean="0"/>
              <a:t>17. 9. 2019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9DFD2-02B4-4814-BB30-9FAAFD3E7A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1580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4B9A-172F-4FF0-8C6B-E9633DF5DFCF}" type="datetimeFigureOut">
              <a:rPr lang="cs-CZ" smtClean="0"/>
              <a:t>17. 9. 2019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9DFD2-02B4-4814-BB30-9FAAFD3E7A63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164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4B9A-172F-4FF0-8C6B-E9633DF5DFCF}" type="datetimeFigureOut">
              <a:rPr lang="cs-CZ" smtClean="0"/>
              <a:t>17. 9. 2019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9DFD2-02B4-4814-BB30-9FAAFD3E7A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437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4B9A-172F-4FF0-8C6B-E9633DF5DFCF}" type="datetimeFigureOut">
              <a:rPr lang="cs-CZ" smtClean="0"/>
              <a:t>17. 9. 2019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9DFD2-02B4-4814-BB30-9FAAFD3E7A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7513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4B9A-172F-4FF0-8C6B-E9633DF5DFCF}" type="datetimeFigureOut">
              <a:rPr lang="cs-CZ" smtClean="0"/>
              <a:t>17. 9. 2019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9DFD2-02B4-4814-BB30-9FAAFD3E7A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357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4B9A-172F-4FF0-8C6B-E9633DF5DFCF}" type="datetimeFigureOut">
              <a:rPr lang="cs-CZ" smtClean="0"/>
              <a:t>17. 9. 2019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9DFD2-02B4-4814-BB30-9FAAFD3E7A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150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4B9A-172F-4FF0-8C6B-E9633DF5DFCF}" type="datetimeFigureOut">
              <a:rPr lang="cs-CZ" smtClean="0"/>
              <a:t>17. 9. 2019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9DFD2-02B4-4814-BB30-9FAAFD3E7A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1789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4B9A-172F-4FF0-8C6B-E9633DF5DFCF}" type="datetimeFigureOut">
              <a:rPr lang="cs-CZ" smtClean="0"/>
              <a:t>17. 9. 2019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9DFD2-02B4-4814-BB30-9FAAFD3E7A63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2796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8D14B9A-172F-4FF0-8C6B-E9633DF5DFCF}" type="datetimeFigureOut">
              <a:rPr lang="cs-CZ" smtClean="0"/>
              <a:t>17. 9. 2019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CA9DFD2-02B4-4814-BB30-9FAAFD3E7A63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5030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spreadsheets/d/1BZxwvV39HlTMtBlFrduylvuRec5pVkv1qXW4fo5p9u8/edit?usp=sharin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Literatura pro děti a mládež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Semestr podzim 2019</a:t>
            </a:r>
          </a:p>
          <a:p>
            <a:r>
              <a:rPr lang="cs-CZ" dirty="0" smtClean="0"/>
              <a:t>Pavlína Mazáčová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9953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152144"/>
          </a:xfrm>
        </p:spPr>
        <p:txBody>
          <a:bodyPr/>
          <a:lstStyle/>
          <a:p>
            <a:r>
              <a:rPr lang="cs-CZ" dirty="0"/>
              <a:t>Literatura pro děti a mládež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981200"/>
            <a:ext cx="9720073" cy="460248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Literatura umožňuje </a:t>
            </a:r>
            <a:r>
              <a:rPr lang="cs-CZ" dirty="0"/>
              <a:t>dětským čtenářům </a:t>
            </a:r>
            <a:r>
              <a:rPr lang="cs-CZ" b="1" dirty="0"/>
              <a:t>rozvoj estetického vnímání, ovlivňuje jejich vztah k četbě a knihám, podporuje fantazii a sdílení poznatků a prožitků s textem spojených</a:t>
            </a:r>
            <a:r>
              <a:rPr lang="cs-CZ" b="1" dirty="0" smtClean="0"/>
              <a:t>.</a:t>
            </a:r>
          </a:p>
          <a:p>
            <a:r>
              <a:rPr lang="cs-CZ" b="1" dirty="0" smtClean="0"/>
              <a:t>Specifikum tvorby textů pro děti - </a:t>
            </a:r>
            <a:r>
              <a:rPr lang="cs-CZ" dirty="0" smtClean="0"/>
              <a:t>významné </a:t>
            </a:r>
            <a:r>
              <a:rPr lang="cs-CZ" dirty="0"/>
              <a:t>respektování dětského čtenáře, uvažování nad obrazem světa, jaký dítěti nabízíme, a jaký je svět dítěte, </a:t>
            </a:r>
            <a:r>
              <a:rPr lang="cs-CZ" dirty="0" smtClean="0"/>
              <a:t>který </a:t>
            </a:r>
            <a:r>
              <a:rPr lang="cs-CZ" dirty="0"/>
              <a:t>nám dokáže sdělit prostřednictvím svých představ. </a:t>
            </a:r>
            <a:endParaRPr lang="cs-CZ" dirty="0" smtClean="0"/>
          </a:p>
          <a:p>
            <a:r>
              <a:rPr lang="cs-CZ" dirty="0"/>
              <a:t>V literatuře pro děti nacházíme </a:t>
            </a:r>
            <a:r>
              <a:rPr lang="cs-CZ" dirty="0" smtClean="0"/>
              <a:t>texty </a:t>
            </a:r>
            <a:r>
              <a:rPr lang="cs-CZ" dirty="0"/>
              <a:t>nabízející </a:t>
            </a:r>
            <a:r>
              <a:rPr lang="cs-CZ" b="1" dirty="0"/>
              <a:t>aktuální témata </a:t>
            </a:r>
            <a:r>
              <a:rPr lang="cs-CZ" dirty="0"/>
              <a:t>pro dětské čtenáře, </a:t>
            </a:r>
            <a:r>
              <a:rPr lang="cs-CZ" b="1" dirty="0"/>
              <a:t>sdílené zkušenosti</a:t>
            </a:r>
            <a:r>
              <a:rPr lang="cs-CZ" dirty="0"/>
              <a:t> současných </a:t>
            </a:r>
            <a:r>
              <a:rPr lang="cs-CZ" dirty="0" smtClean="0"/>
              <a:t>dětí, naproti </a:t>
            </a:r>
            <a:r>
              <a:rPr lang="cs-CZ" dirty="0"/>
              <a:t>tomu tituly, které popisovanými skutečnostmi nejsou již aktuální. </a:t>
            </a:r>
            <a:endParaRPr lang="cs-CZ" dirty="0" smtClean="0"/>
          </a:p>
          <a:p>
            <a:r>
              <a:rPr lang="cs-CZ" dirty="0" smtClean="0"/>
              <a:t>Můžeme hovořit o </a:t>
            </a:r>
            <a:r>
              <a:rPr lang="cs-CZ" b="1" dirty="0" smtClean="0"/>
              <a:t>literatuře </a:t>
            </a:r>
            <a:r>
              <a:rPr lang="cs-CZ" b="1" dirty="0"/>
              <a:t>generačně </a:t>
            </a:r>
            <a:r>
              <a:rPr lang="cs-CZ" b="1" dirty="0" smtClean="0"/>
              <a:t>podmíněné</a:t>
            </a:r>
            <a:r>
              <a:rPr lang="cs-CZ" dirty="0" smtClean="0"/>
              <a:t> - přinášela </a:t>
            </a:r>
            <a:r>
              <a:rPr lang="cs-CZ" dirty="0"/>
              <a:t>či přináší témata aktuální pro danou generaci a kulturní </a:t>
            </a:r>
            <a:r>
              <a:rPr lang="cs-CZ" dirty="0" smtClean="0"/>
              <a:t>prostředí</a:t>
            </a:r>
          </a:p>
          <a:p>
            <a:r>
              <a:rPr lang="cs-CZ" dirty="0" smtClean="0"/>
              <a:t>Vedle </a:t>
            </a:r>
            <a:r>
              <a:rPr lang="cs-CZ" dirty="0"/>
              <a:t>toho lze využívat pro práci s literaturou texty, které řadíme </a:t>
            </a:r>
            <a:r>
              <a:rPr lang="cs-CZ" b="1" dirty="0"/>
              <a:t>k nadčasové literatuře pro děti. </a:t>
            </a:r>
          </a:p>
        </p:txBody>
      </p:sp>
    </p:spTree>
    <p:extLst>
      <p:ext uri="{BB962C8B-B14F-4D97-AF65-F5344CB8AC3E}">
        <p14:creationId xmlns:p14="http://schemas.microsoft.com/office/powerpoint/2010/main" val="234172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 pro děti a mládež – otázky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Kdy a proč </a:t>
            </a:r>
            <a:r>
              <a:rPr lang="cs-CZ" dirty="0"/>
              <a:t>vznikla?</a:t>
            </a:r>
          </a:p>
          <a:p>
            <a:r>
              <a:rPr lang="cs-CZ" dirty="0" smtClean="0"/>
              <a:t>Co bylo impulzem k jejímu rozšíření? </a:t>
            </a:r>
          </a:p>
          <a:p>
            <a:r>
              <a:rPr lang="cs-CZ" dirty="0" smtClean="0"/>
              <a:t>Co její existenci předcházelo?</a:t>
            </a:r>
          </a:p>
          <a:p>
            <a:r>
              <a:rPr lang="cs-CZ" dirty="0" smtClean="0"/>
              <a:t>Kteří autoři a která díla patří mezi historicky první v oblasti dětské literatury?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99437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BETTELHEIM, B. (2017). Za tajemstvím pohádek: proč a jak je číst v dnešní době. Praha: Portál</a:t>
            </a:r>
            <a:r>
              <a:rPr lang="cs-CZ" dirty="0" smtClean="0"/>
              <a:t>.</a:t>
            </a:r>
          </a:p>
          <a:p>
            <a:r>
              <a:rPr lang="cs-CZ" dirty="0" smtClean="0"/>
              <a:t>BUBENÍČKOVÁ</a:t>
            </a:r>
            <a:r>
              <a:rPr lang="cs-CZ" dirty="0"/>
              <a:t>, P. (2017). O smyslu nesmyslu: nonsens a česká pohádka. Liberec: Bor. </a:t>
            </a:r>
            <a:endParaRPr lang="cs-CZ" dirty="0" smtClean="0"/>
          </a:p>
          <a:p>
            <a:r>
              <a:rPr lang="cs-CZ" dirty="0" smtClean="0"/>
              <a:t>ČEŇKOVÁ</a:t>
            </a:r>
            <a:r>
              <a:rPr lang="cs-CZ" dirty="0"/>
              <a:t>, J. (2006). Vývoj literatury pro děti a mládež a její žánrové struktury: adaptace mýtů, pohádek a pověstí, autorská pohádka, poezie, próza a komiks pro děti a mládež. Praha: Portál</a:t>
            </a:r>
            <a:r>
              <a:rPr lang="cs-CZ" dirty="0" smtClean="0"/>
              <a:t>.</a:t>
            </a:r>
          </a:p>
          <a:p>
            <a:r>
              <a:rPr lang="cs-CZ" dirty="0" smtClean="0"/>
              <a:t>GAVORA</a:t>
            </a:r>
            <a:r>
              <a:rPr lang="cs-CZ" dirty="0"/>
              <a:t>, P., &amp; ZÁPOTOČNÁ, O. (</a:t>
            </a:r>
            <a:r>
              <a:rPr lang="cs-CZ" dirty="0" err="1"/>
              <a:t>eds</a:t>
            </a:r>
            <a:r>
              <a:rPr lang="cs-CZ" dirty="0"/>
              <a:t>). (2003). </a:t>
            </a:r>
            <a:r>
              <a:rPr lang="cs-CZ" dirty="0" err="1"/>
              <a:t>Gramotnosť</a:t>
            </a:r>
            <a:r>
              <a:rPr lang="cs-CZ" dirty="0"/>
              <a:t>: vývin a možnosti jej didaktického </a:t>
            </a:r>
            <a:r>
              <a:rPr lang="cs-CZ" dirty="0" err="1"/>
              <a:t>usmerňovania</a:t>
            </a:r>
            <a:r>
              <a:rPr lang="cs-CZ" dirty="0"/>
              <a:t>. Bratislava: UK</a:t>
            </a:r>
            <a:r>
              <a:rPr lang="cs-CZ" dirty="0" smtClean="0"/>
              <a:t>.</a:t>
            </a:r>
          </a:p>
          <a:p>
            <a:r>
              <a:rPr lang="cs-CZ" dirty="0" smtClean="0"/>
              <a:t>GEBHARTOVÁ</a:t>
            </a:r>
            <a:r>
              <a:rPr lang="cs-CZ" dirty="0"/>
              <a:t>, V. (2017). Jak a co číst dětem v MŠ: komentovaný výběr literárních textů na základě RVP PV. Praha: Portál. </a:t>
            </a:r>
            <a:endParaRPr lang="cs-CZ" dirty="0" smtClean="0"/>
          </a:p>
          <a:p>
            <a:r>
              <a:rPr lang="cs-CZ" dirty="0" smtClean="0"/>
              <a:t>HELUS</a:t>
            </a:r>
            <a:r>
              <a:rPr lang="cs-CZ" dirty="0"/>
              <a:t>, Z. (2012). Reflexe nad problémy gramotnosti. Počáteční gramotnost. Pedagogika, 61 (1–2), 205–210. </a:t>
            </a:r>
            <a:endParaRPr lang="cs-CZ" dirty="0" smtClean="0"/>
          </a:p>
          <a:p>
            <a:r>
              <a:rPr lang="cs-CZ" dirty="0" smtClean="0"/>
              <a:t>CHALOUPKA</a:t>
            </a:r>
            <a:r>
              <a:rPr lang="cs-CZ" dirty="0"/>
              <a:t>, O. (2005). Příruční slovník české literatury od počátků do současnosti. Brno: </a:t>
            </a:r>
            <a:r>
              <a:rPr lang="cs-CZ" dirty="0" err="1"/>
              <a:t>Centa</a:t>
            </a:r>
            <a:r>
              <a:rPr lang="cs-CZ" dirty="0" smtClean="0"/>
              <a:t>.</a:t>
            </a:r>
          </a:p>
          <a:p>
            <a:r>
              <a:rPr lang="cs-CZ" dirty="0" smtClean="0"/>
              <a:t>KNITLOVÁ</a:t>
            </a:r>
            <a:r>
              <a:rPr lang="cs-CZ" dirty="0"/>
              <a:t>, M. (2008). Obrázková kniha v literatuře pro děti a mládež v 90. letech i současnosti. Diplomová práce. Brno: MU. </a:t>
            </a:r>
          </a:p>
        </p:txBody>
      </p:sp>
    </p:spTree>
    <p:extLst>
      <p:ext uri="{BB962C8B-B14F-4D97-AF65-F5344CB8AC3E}">
        <p14:creationId xmlns:p14="http://schemas.microsoft.com/office/powerpoint/2010/main" val="14548562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PETROVÁ</a:t>
            </a:r>
            <a:r>
              <a:rPr lang="cs-CZ" dirty="0"/>
              <a:t>, Z., &amp; VALÁŠKOVÁ, M. (2007). </a:t>
            </a:r>
            <a:r>
              <a:rPr lang="cs-CZ" dirty="0" smtClean="0"/>
              <a:t>Jazyková </a:t>
            </a:r>
            <a:r>
              <a:rPr lang="cs-CZ" dirty="0"/>
              <a:t>a </a:t>
            </a:r>
            <a:r>
              <a:rPr lang="cs-CZ" dirty="0" err="1"/>
              <a:t>literárna</a:t>
            </a:r>
            <a:r>
              <a:rPr lang="cs-CZ" dirty="0"/>
              <a:t> </a:t>
            </a:r>
            <a:r>
              <a:rPr lang="cs-CZ" dirty="0" err="1"/>
              <a:t>gramotnosť</a:t>
            </a:r>
            <a:r>
              <a:rPr lang="cs-CZ" dirty="0"/>
              <a:t> v </a:t>
            </a:r>
            <a:r>
              <a:rPr lang="cs-CZ" dirty="0" err="1"/>
              <a:t>materskej</a:t>
            </a:r>
            <a:r>
              <a:rPr lang="cs-CZ" dirty="0"/>
              <a:t> škole: Teoretické </a:t>
            </a:r>
            <a:r>
              <a:rPr lang="cs-CZ" dirty="0" err="1"/>
              <a:t>súvislosti</a:t>
            </a:r>
            <a:r>
              <a:rPr lang="cs-CZ" dirty="0"/>
              <a:t> a možnosti jej </a:t>
            </a:r>
            <a:r>
              <a:rPr lang="cs-CZ" dirty="0" err="1"/>
              <a:t>rozvíjania</a:t>
            </a:r>
            <a:r>
              <a:rPr lang="cs-CZ" dirty="0"/>
              <a:t>. Bratislava: </a:t>
            </a:r>
            <a:r>
              <a:rPr lang="cs-CZ" dirty="0" err="1"/>
              <a:t>Renesans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REISSNER</a:t>
            </a:r>
            <a:r>
              <a:rPr lang="cs-CZ" dirty="0"/>
              <a:t>, M. (2006). Proměny literatury pro mládež. Brno: MU</a:t>
            </a:r>
            <a:r>
              <a:rPr lang="cs-CZ" dirty="0" smtClean="0"/>
              <a:t>.</a:t>
            </a:r>
          </a:p>
          <a:p>
            <a:r>
              <a:rPr lang="cs-CZ" dirty="0" smtClean="0"/>
              <a:t>TOMAN</a:t>
            </a:r>
            <a:r>
              <a:rPr lang="cs-CZ" dirty="0"/>
              <a:t>, J. (1992). Vybrané kapitoly z teorie dětské literatury. 1. vyd. České Budějovice: PF v Českých Budějovicích. </a:t>
            </a:r>
            <a:endParaRPr lang="cs-CZ" dirty="0" smtClean="0"/>
          </a:p>
          <a:p>
            <a:r>
              <a:rPr lang="cs-CZ" dirty="0" smtClean="0"/>
              <a:t>ZÁPOTOČNÁ</a:t>
            </a:r>
            <a:r>
              <a:rPr lang="cs-CZ" dirty="0"/>
              <a:t>, O., &amp; PETROVÁ, Z. (2010). Jazyková </a:t>
            </a:r>
            <a:r>
              <a:rPr lang="cs-CZ" dirty="0" err="1"/>
              <a:t>gramotnosť</a:t>
            </a:r>
            <a:r>
              <a:rPr lang="cs-CZ" dirty="0"/>
              <a:t> v </a:t>
            </a:r>
            <a:r>
              <a:rPr lang="cs-CZ" dirty="0" err="1"/>
              <a:t>predškolskom</a:t>
            </a:r>
            <a:r>
              <a:rPr lang="cs-CZ" dirty="0"/>
              <a:t> veku. Teoretické </a:t>
            </a:r>
            <a:r>
              <a:rPr lang="cs-CZ" dirty="0" err="1"/>
              <a:t>východiská</a:t>
            </a:r>
            <a:r>
              <a:rPr lang="cs-CZ" dirty="0"/>
              <a:t> a </a:t>
            </a:r>
            <a:r>
              <a:rPr lang="cs-CZ" dirty="0" err="1"/>
              <a:t>námety</a:t>
            </a:r>
            <a:r>
              <a:rPr lang="cs-CZ" dirty="0"/>
              <a:t> k analýze a </a:t>
            </a:r>
            <a:r>
              <a:rPr lang="cs-CZ" dirty="0" err="1"/>
              <a:t>tvorbe</a:t>
            </a:r>
            <a:r>
              <a:rPr lang="cs-CZ" dirty="0"/>
              <a:t> kurikula jazykového </a:t>
            </a:r>
            <a:r>
              <a:rPr lang="cs-CZ" dirty="0" err="1"/>
              <a:t>vzdelávania</a:t>
            </a:r>
            <a:r>
              <a:rPr lang="cs-CZ" dirty="0"/>
              <a:t> </a:t>
            </a:r>
            <a:r>
              <a:rPr lang="cs-CZ" dirty="0" err="1"/>
              <a:t>detí</a:t>
            </a:r>
            <a:r>
              <a:rPr lang="cs-CZ" dirty="0"/>
              <a:t> MS. Trnava: Trnavská univerzita v </a:t>
            </a:r>
            <a:r>
              <a:rPr lang="cs-CZ" dirty="0" err="1"/>
              <a:t>Trnave</a:t>
            </a:r>
            <a:r>
              <a:rPr lang="cs-CZ" dirty="0"/>
              <a:t>. Literatura pro děti 29 </a:t>
            </a:r>
            <a:endParaRPr lang="cs-CZ" dirty="0" smtClean="0"/>
          </a:p>
          <a:p>
            <a:r>
              <a:rPr lang="cs-CZ" dirty="0" smtClean="0"/>
              <a:t>ZÍTKOVÁ</a:t>
            </a:r>
            <a:r>
              <a:rPr lang="cs-CZ" dirty="0"/>
              <a:t>, J. (2013). Pojmy čtenářská a literární gramotnost (kompetence) v kontextu výuky na základní škole. Brno: MU. Dostupné z: https://educoland.muni.cz/down-613.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4523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811098"/>
          </a:xfrm>
        </p:spPr>
        <p:txBody>
          <a:bodyPr/>
          <a:lstStyle/>
          <a:p>
            <a:r>
              <a:rPr lang="cs-CZ" dirty="0" smtClean="0"/>
              <a:t>Organizace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396315"/>
            <a:ext cx="9720073" cy="5325762"/>
          </a:xfrm>
        </p:spPr>
        <p:txBody>
          <a:bodyPr>
            <a:normAutofit fontScale="70000" lnSpcReduction="20000"/>
          </a:bodyPr>
          <a:lstStyle/>
          <a:p>
            <a:pPr fontAlgn="b"/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17.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9.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organizační záležitosti, úvod do předmětu </a:t>
            </a:r>
          </a:p>
          <a:p>
            <a:pPr fontAlgn="b"/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24.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9.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– Pojetí dětské literatury a dětského čtenáře</a:t>
            </a:r>
          </a:p>
          <a:p>
            <a:pPr fontAlgn="b"/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1. 10.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Nástin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vývoje literatury pro děti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 mládež tuzemské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v zahraničí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před rokem 2000</a:t>
            </a:r>
          </a:p>
          <a:p>
            <a:pPr fontAlgn="b"/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8. 10.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Nástin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vývoje tuzemské literatury pro děti a mládež po roce 2000</a:t>
            </a:r>
            <a:endParaRPr 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"/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15. 10.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2400" i="1" dirty="0">
                <a:latin typeface="Calibri" panose="020F0502020204030204" pitchFamily="34" charset="0"/>
                <a:cs typeface="Calibri" panose="020F0502020204030204" pitchFamily="34" charset="0"/>
              </a:rPr>
              <a:t>samostatné studium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(Nástin vývoje literatury pro děti a mládež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v zahraničí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po roce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2000) </a:t>
            </a:r>
          </a:p>
          <a:p>
            <a:pPr fontAlgn="b"/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22. 10.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Trh,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nakladatelství dětské a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teens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literatury </a:t>
            </a:r>
          </a:p>
          <a:p>
            <a:pPr fontAlgn="b"/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29. 10.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2400" i="1" dirty="0">
                <a:latin typeface="Calibri" panose="020F0502020204030204" pitchFamily="34" charset="0"/>
                <a:cs typeface="Calibri" panose="020F0502020204030204" pitchFamily="34" charset="0"/>
              </a:rPr>
              <a:t>samostatné studium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Významní čeští a světoví ilustrátoři dětských a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teens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knih se zaměřením na 2. pol. 20. a 21. století</a:t>
            </a:r>
          </a:p>
          <a:p>
            <a:pPr fontAlgn="b"/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5. 11.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Tematická skladba soudobé literatury pro děti a mládež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v kulturním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a sociálním kontextu</a:t>
            </a:r>
            <a:endParaRPr 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"/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12. 11.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Čtenářské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preference dětí (výzkumy, ankety), vlivy na preference témat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v informační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společnosti</a:t>
            </a:r>
            <a:endParaRPr 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"/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19. 11.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2400" i="1" dirty="0">
                <a:latin typeface="Calibri" panose="020F0502020204030204" pitchFamily="34" charset="0"/>
                <a:cs typeface="Calibri" panose="020F0502020204030204" pitchFamily="34" charset="0"/>
              </a:rPr>
              <a:t>samostatné studium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(Teenager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jako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čtenář)</a:t>
            </a:r>
          </a:p>
          <a:p>
            <a:pPr fontAlgn="b"/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26.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11.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Formy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a nástroje interakce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 dětským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teens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čtenářem, práce s </a:t>
            </a:r>
            <a:r>
              <a:rPr lang="cs-CZ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nečtenářem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fontAlgn="b"/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3. 12.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Dětská a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teens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literatura, média a technologie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v perspektivě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oboru LIS</a:t>
            </a:r>
            <a:endParaRPr 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"/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10. 12.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Informační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zdroje a platformy o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dětské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teens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literatuře</a:t>
            </a:r>
            <a:endParaRPr 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"/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17. 12.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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? – závěrečná reflexe 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530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847344"/>
          </a:xfrm>
        </p:spPr>
        <p:txBody>
          <a:bodyPr/>
          <a:lstStyle/>
          <a:p>
            <a:r>
              <a:rPr lang="cs-CZ" dirty="0" smtClean="0"/>
              <a:t>Podmínky úspěšného ukončení předmětu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645920"/>
            <a:ext cx="9720073" cy="4998720"/>
          </a:xfrm>
        </p:spPr>
        <p:txBody>
          <a:bodyPr/>
          <a:lstStyle/>
          <a:p>
            <a:r>
              <a:rPr lang="cs-CZ" sz="2800" b="1" dirty="0"/>
              <a:t>Prezenční studenti</a:t>
            </a:r>
          </a:p>
          <a:p>
            <a:pPr lvl="1"/>
            <a:r>
              <a:rPr lang="cs-CZ" sz="2400" dirty="0" smtClean="0"/>
              <a:t>Aktivní účast </a:t>
            </a:r>
            <a:r>
              <a:rPr lang="cs-CZ" sz="2400" dirty="0"/>
              <a:t>na prezenční výuce – maximálně 1 </a:t>
            </a:r>
            <a:r>
              <a:rPr lang="cs-CZ" sz="2400" dirty="0" smtClean="0"/>
              <a:t>absence </a:t>
            </a:r>
            <a:endParaRPr lang="cs-CZ" sz="2400" dirty="0"/>
          </a:p>
          <a:p>
            <a:pPr lvl="1"/>
            <a:r>
              <a:rPr lang="cs-CZ" sz="2400" dirty="0"/>
              <a:t>Splnění dílčích úkolů</a:t>
            </a:r>
          </a:p>
          <a:p>
            <a:pPr lvl="1"/>
            <a:r>
              <a:rPr lang="cs-CZ" sz="2400" dirty="0"/>
              <a:t>Úspěšné zvládnutí kolokvia</a:t>
            </a:r>
          </a:p>
          <a:p>
            <a:endParaRPr lang="cs-CZ" b="1" dirty="0" smtClean="0"/>
          </a:p>
          <a:p>
            <a:r>
              <a:rPr lang="cs-CZ" sz="2800" b="1" dirty="0" smtClean="0"/>
              <a:t>Kombinovaní </a:t>
            </a:r>
            <a:r>
              <a:rPr lang="cs-CZ" sz="2800" b="1" dirty="0"/>
              <a:t>studenti </a:t>
            </a:r>
          </a:p>
          <a:p>
            <a:pPr lvl="1"/>
            <a:r>
              <a:rPr lang="cs-CZ" sz="2400" dirty="0"/>
              <a:t>POVINNÁ bloková výuka – 1x sobota cca 10:00-17:00h </a:t>
            </a:r>
          </a:p>
          <a:p>
            <a:pPr lvl="1"/>
            <a:r>
              <a:rPr lang="cs-CZ" sz="2400" dirty="0"/>
              <a:t>Termín: </a:t>
            </a:r>
            <a:r>
              <a:rPr lang="cs-CZ" sz="2400" dirty="0" smtClean="0"/>
              <a:t>2</a:t>
            </a:r>
            <a:r>
              <a:rPr lang="cs-CZ" sz="2400" dirty="0"/>
              <a:t>. 11. </a:t>
            </a:r>
            <a:r>
              <a:rPr lang="cs-CZ" sz="2400" dirty="0" smtClean="0"/>
              <a:t>2019</a:t>
            </a:r>
            <a:endParaRPr lang="cs-CZ" sz="2400" dirty="0"/>
          </a:p>
          <a:p>
            <a:pPr lvl="1"/>
            <a:r>
              <a:rPr lang="cs-CZ" sz="2400" dirty="0"/>
              <a:t>Splnění dílčích úkolů</a:t>
            </a:r>
          </a:p>
          <a:p>
            <a:pPr lvl="1"/>
            <a:r>
              <a:rPr lang="cs-CZ" sz="2400" dirty="0"/>
              <a:t>Úspěšné zvládnutí kolokvia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454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675173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Úkoly a  aktivity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371601"/>
            <a:ext cx="9720073" cy="4937760"/>
          </a:xfrm>
        </p:spPr>
        <p:txBody>
          <a:bodyPr>
            <a:normAutofit fontScale="92500"/>
          </a:bodyPr>
          <a:lstStyle/>
          <a:p>
            <a:r>
              <a:rPr lang="cs-CZ" b="1" dirty="0" smtClean="0"/>
              <a:t>A) 1x </a:t>
            </a:r>
            <a:r>
              <a:rPr lang="cs-CZ" b="1" dirty="0"/>
              <a:t>prezentace vybraného nakladatelství</a:t>
            </a:r>
            <a:r>
              <a:rPr lang="cs-CZ" dirty="0"/>
              <a:t> pro děti </a:t>
            </a:r>
            <a:r>
              <a:rPr lang="cs-CZ" dirty="0" smtClean="0"/>
              <a:t>a mládež / </a:t>
            </a:r>
            <a:r>
              <a:rPr lang="cs-CZ" dirty="0" smtClean="0"/>
              <a:t>a </a:t>
            </a:r>
            <a:r>
              <a:rPr lang="cs-CZ" b="1" dirty="0" smtClean="0"/>
              <a:t>prezentace (vybraného čísla) </a:t>
            </a:r>
            <a:r>
              <a:rPr lang="cs-CZ" b="1" dirty="0" smtClean="0"/>
              <a:t>periodika </a:t>
            </a:r>
            <a:r>
              <a:rPr lang="cs-CZ" dirty="0"/>
              <a:t>pro děti a </a:t>
            </a:r>
            <a:r>
              <a:rPr lang="cs-CZ" dirty="0" smtClean="0"/>
              <a:t>mládež – s ukázkami textů (termín: sdílený dokument)</a:t>
            </a:r>
          </a:p>
          <a:p>
            <a:pPr lvl="1"/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docs.google.com/spreadsheets/d/1BZxwvV39HlTMtBlFrduylvuRec5pVkv1qXW4fo5p9u8/edit?usp=sharing</a:t>
            </a:r>
            <a:endParaRPr lang="cs-CZ" dirty="0" smtClean="0"/>
          </a:p>
          <a:p>
            <a:r>
              <a:rPr lang="cs-CZ" b="1" dirty="0" smtClean="0"/>
              <a:t>B) Četba a obsahová analýza 2 současných dětských </a:t>
            </a:r>
            <a:r>
              <a:rPr lang="cs-CZ" b="1" dirty="0" smtClean="0"/>
              <a:t>titulů + </a:t>
            </a:r>
            <a:r>
              <a:rPr lang="cs-CZ" b="1" dirty="0" smtClean="0"/>
              <a:t>reflexe </a:t>
            </a:r>
            <a:r>
              <a:rPr lang="cs-CZ" dirty="0" smtClean="0"/>
              <a:t>referencí </a:t>
            </a:r>
            <a:r>
              <a:rPr lang="cs-CZ" dirty="0" smtClean="0"/>
              <a:t>- např. z ze </a:t>
            </a:r>
            <a:r>
              <a:rPr lang="cs-CZ" dirty="0" smtClean="0"/>
              <a:t>sociálních sítí (termín: sdílený dokument) </a:t>
            </a:r>
          </a:p>
          <a:p>
            <a:pPr lvl="1"/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docs.google.com/spreadsheets/d/1BZxwvV39HlTMtBlFrduylvuRec5pVkv1qXW4fo5p9u8/edit?usp=sharing</a:t>
            </a:r>
            <a:endParaRPr lang="cs-CZ" dirty="0" smtClean="0"/>
          </a:p>
          <a:p>
            <a:r>
              <a:rPr lang="cs-CZ" b="1" dirty="0" smtClean="0"/>
              <a:t>C) </a:t>
            </a:r>
            <a:r>
              <a:rPr lang="cs-CZ" b="1" dirty="0" smtClean="0"/>
              <a:t>písemně zpracovaná analýza jedné odborné publikace týkající se tématu předmětu </a:t>
            </a:r>
          </a:p>
          <a:p>
            <a:r>
              <a:rPr lang="cs-CZ" dirty="0" smtClean="0"/>
              <a:t>Návštěva </a:t>
            </a:r>
            <a:r>
              <a:rPr lang="cs-CZ" dirty="0"/>
              <a:t>vzdělávací aktivity zaměřené na práci s knihou, s dětským čtenářem apod. (včetně návštěvy výstavy)</a:t>
            </a:r>
          </a:p>
          <a:p>
            <a:r>
              <a:rPr lang="cs-CZ" dirty="0" smtClean="0"/>
              <a:t>D) </a:t>
            </a:r>
            <a:r>
              <a:rPr lang="cs-CZ" b="1" dirty="0" smtClean="0"/>
              <a:t>písemná příprava výukové aktivity s využitím literatury pro děti a mládež </a:t>
            </a:r>
            <a:r>
              <a:rPr lang="cs-CZ" dirty="0" smtClean="0"/>
              <a:t>– závěrečný úkol (i ve dvojicích</a:t>
            </a:r>
            <a:r>
              <a:rPr lang="cs-CZ" dirty="0" smtClean="0"/>
              <a:t>), k termínu kolokvia </a:t>
            </a:r>
            <a:endParaRPr lang="cs-CZ" dirty="0" smtClean="0"/>
          </a:p>
          <a:p>
            <a:r>
              <a:rPr lang="cs-CZ" dirty="0" smtClean="0"/>
              <a:t>KOLOKVIUM – shrnutí průběžných úkolů, znalostní a kompetenční </a:t>
            </a:r>
            <a:r>
              <a:rPr lang="cs-CZ" dirty="0" smtClean="0"/>
              <a:t>rozprava ve skupině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99867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pojmy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Celoživotní učení (vzdělávání)</a:t>
            </a:r>
          </a:p>
          <a:p>
            <a:r>
              <a:rPr lang="cs-CZ" dirty="0" err="1"/>
              <a:t>Pregramotnost</a:t>
            </a:r>
            <a:endParaRPr lang="cs-CZ" dirty="0"/>
          </a:p>
          <a:p>
            <a:r>
              <a:rPr lang="cs-CZ" dirty="0" smtClean="0"/>
              <a:t>Funkční </a:t>
            </a:r>
            <a:r>
              <a:rPr lang="cs-CZ" dirty="0"/>
              <a:t>gramotnost</a:t>
            </a:r>
          </a:p>
          <a:p>
            <a:r>
              <a:rPr lang="cs-CZ" dirty="0" smtClean="0"/>
              <a:t>Čtenářská gramotnost</a:t>
            </a:r>
          </a:p>
          <a:p>
            <a:r>
              <a:rPr lang="cs-CZ" dirty="0" smtClean="0"/>
              <a:t>Literární gramotnost</a:t>
            </a:r>
          </a:p>
          <a:p>
            <a:r>
              <a:rPr lang="cs-CZ" dirty="0" smtClean="0"/>
              <a:t>Čtenářství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4585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954024"/>
          </a:xfrm>
        </p:spPr>
        <p:txBody>
          <a:bodyPr/>
          <a:lstStyle/>
          <a:p>
            <a:r>
              <a:rPr lang="cs-CZ" dirty="0" smtClean="0"/>
              <a:t>Základní pojmy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783080"/>
            <a:ext cx="9720073" cy="4526280"/>
          </a:xfrm>
        </p:spPr>
        <p:txBody>
          <a:bodyPr>
            <a:normAutofit/>
          </a:bodyPr>
          <a:lstStyle/>
          <a:p>
            <a:r>
              <a:rPr lang="cs-CZ" dirty="0"/>
              <a:t>Definice </a:t>
            </a:r>
            <a:r>
              <a:rPr lang="cs-CZ" b="1" dirty="0"/>
              <a:t>čtenářské gramotnosti </a:t>
            </a:r>
            <a:r>
              <a:rPr lang="cs-CZ" b="1" dirty="0" smtClean="0"/>
              <a:t>- </a:t>
            </a:r>
            <a:r>
              <a:rPr lang="cs-CZ" dirty="0" smtClean="0"/>
              <a:t>často </a:t>
            </a:r>
            <a:r>
              <a:rPr lang="cs-CZ" dirty="0"/>
              <a:t>zohledňují </a:t>
            </a:r>
            <a:r>
              <a:rPr lang="cs-CZ" b="1" dirty="0" smtClean="0"/>
              <a:t>především </a:t>
            </a:r>
            <a:r>
              <a:rPr lang="cs-CZ" b="1" dirty="0"/>
              <a:t>schopnost porozumění textům pro praktické, každodenní užívání</a:t>
            </a:r>
            <a:r>
              <a:rPr lang="cs-CZ" dirty="0"/>
              <a:t>, </a:t>
            </a:r>
            <a:r>
              <a:rPr lang="cs-CZ" dirty="0" smtClean="0"/>
              <a:t>nezdůrazňují </a:t>
            </a:r>
            <a:r>
              <a:rPr lang="cs-CZ" dirty="0"/>
              <a:t>tak specifické roviny práce s uměleckým textem a možné estetické obohacení jedince. </a:t>
            </a:r>
            <a:endParaRPr lang="cs-CZ" dirty="0" smtClean="0"/>
          </a:p>
          <a:p>
            <a:r>
              <a:rPr lang="cs-CZ" b="1" dirty="0" smtClean="0"/>
              <a:t>Roviny edukace čtenářské gramotnosti: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Vztah </a:t>
            </a:r>
            <a:r>
              <a:rPr lang="cs-CZ" dirty="0"/>
              <a:t>ke čtení (postoj a hodnoty) </a:t>
            </a:r>
            <a:r>
              <a:rPr lang="cs-CZ" dirty="0" smtClean="0"/>
              <a:t>/ Doslovné </a:t>
            </a:r>
            <a:r>
              <a:rPr lang="cs-CZ" dirty="0"/>
              <a:t>porozumění </a:t>
            </a:r>
            <a:r>
              <a:rPr lang="cs-CZ" dirty="0" smtClean="0"/>
              <a:t>/  Vysuzování </a:t>
            </a:r>
            <a:r>
              <a:rPr lang="cs-CZ" dirty="0"/>
              <a:t>a </a:t>
            </a:r>
            <a:r>
              <a:rPr lang="cs-CZ" dirty="0" smtClean="0"/>
              <a:t>hodnocení / </a:t>
            </a:r>
            <a:r>
              <a:rPr lang="cs-CZ" dirty="0" err="1" smtClean="0"/>
              <a:t>Metakognice</a:t>
            </a:r>
            <a:r>
              <a:rPr lang="cs-CZ" dirty="0" smtClean="0"/>
              <a:t> / Sdílení / Aplikace </a:t>
            </a:r>
            <a:r>
              <a:rPr lang="cs-CZ" dirty="0"/>
              <a:t>(Zítková, 2013).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Čtenářská gramotnost - vnímána také jako cesta k aktivnímu čtenářství a hledání čtenářských strategií a vlastní identity v roli čtenáře (</a:t>
            </a:r>
            <a:r>
              <a:rPr lang="cs-CZ" dirty="0" err="1"/>
              <a:t>Helus</a:t>
            </a:r>
            <a:r>
              <a:rPr lang="cs-CZ" dirty="0"/>
              <a:t>, 2012). Rozvoj by tak měl </a:t>
            </a:r>
            <a:r>
              <a:rPr lang="cs-CZ" b="1" dirty="0"/>
              <a:t>zahrnout více možností práce s textem ve smyslu úsudku o fiktivní realitě, volnějšímu interpretačnímu uvažování, posouzení estetické hodnoty textu, vnímáním autorského záměru, smyslu vytvořeného literárního díla </a:t>
            </a:r>
            <a:r>
              <a:rPr lang="cs-CZ" dirty="0"/>
              <a:t>(Zítková, 2013). 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1854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889760"/>
            <a:ext cx="9720073" cy="4709160"/>
          </a:xfrm>
        </p:spPr>
        <p:txBody>
          <a:bodyPr/>
          <a:lstStyle/>
          <a:p>
            <a:r>
              <a:rPr lang="cs-CZ" dirty="0"/>
              <a:t>Mezi </a:t>
            </a:r>
            <a:r>
              <a:rPr lang="cs-CZ" b="1" dirty="0"/>
              <a:t>čtenářskou a literární gramotností </a:t>
            </a:r>
            <a:r>
              <a:rPr lang="cs-CZ" dirty="0" smtClean="0"/>
              <a:t>nacházíme </a:t>
            </a:r>
            <a:r>
              <a:rPr lang="cs-CZ" dirty="0"/>
              <a:t>určitý </a:t>
            </a:r>
            <a:r>
              <a:rPr lang="cs-CZ" b="1" dirty="0"/>
              <a:t>překryv,</a:t>
            </a:r>
            <a:r>
              <a:rPr lang="cs-CZ" dirty="0"/>
              <a:t> tedy schopnost porozumění textu s cílem dosažení vyšších rovin, než je základní rovina doslovného porozumění. </a:t>
            </a:r>
            <a:endParaRPr lang="cs-CZ" dirty="0" smtClean="0"/>
          </a:p>
          <a:p>
            <a:r>
              <a:rPr lang="cs-CZ" dirty="0" smtClean="0"/>
              <a:t>Zároveň </a:t>
            </a:r>
            <a:r>
              <a:rPr lang="cs-CZ" dirty="0"/>
              <a:t>je však třeba vnímat začlenění práce s texty uměleckými a </a:t>
            </a:r>
            <a:r>
              <a:rPr lang="cs-CZ" dirty="0" smtClean="0"/>
              <a:t>edukačních </a:t>
            </a:r>
            <a:r>
              <a:rPr lang="cs-CZ" dirty="0"/>
              <a:t>činností, které nabídnou dětem a žákům rozvoj literární kompetence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Literární </a:t>
            </a:r>
            <a:r>
              <a:rPr lang="cs-CZ" b="1" dirty="0"/>
              <a:t>kompetence </a:t>
            </a:r>
            <a:r>
              <a:rPr lang="cs-CZ" dirty="0"/>
              <a:t>pak zahrnuje </a:t>
            </a:r>
            <a:r>
              <a:rPr lang="cs-CZ" b="1" dirty="0"/>
              <a:t>schopnost vnímat, zažít, interpretovat a hodnotit umělecký text a využívat zkušenosti </a:t>
            </a:r>
            <a:r>
              <a:rPr lang="cs-CZ" b="1" u="sng" dirty="0"/>
              <a:t>v následné vlastní produkci </a:t>
            </a:r>
            <a:r>
              <a:rPr lang="cs-CZ" b="1" dirty="0"/>
              <a:t>(Zítková, 2013) a doplňuje tak kompetenci čtenářskou.</a:t>
            </a:r>
          </a:p>
        </p:txBody>
      </p:sp>
    </p:spTree>
    <p:extLst>
      <p:ext uri="{BB962C8B-B14F-4D97-AF65-F5344CB8AC3E}">
        <p14:creationId xmlns:p14="http://schemas.microsoft.com/office/powerpoint/2010/main" val="2890265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4937" y="890587"/>
            <a:ext cx="9382125" cy="507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24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106424"/>
          </a:xfrm>
        </p:spPr>
        <p:txBody>
          <a:bodyPr/>
          <a:lstStyle/>
          <a:p>
            <a:r>
              <a:rPr lang="cs-CZ" dirty="0" smtClean="0"/>
              <a:t>Literatura pro děti a mládež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798320"/>
            <a:ext cx="9720073" cy="4815840"/>
          </a:xfrm>
        </p:spPr>
        <p:txBody>
          <a:bodyPr>
            <a:normAutofit/>
          </a:bodyPr>
          <a:lstStyle/>
          <a:p>
            <a:r>
              <a:rPr lang="cs-CZ" dirty="0" smtClean="0"/>
              <a:t>- zahrnuje </a:t>
            </a:r>
            <a:r>
              <a:rPr lang="cs-CZ" dirty="0"/>
              <a:t>literární </a:t>
            </a:r>
            <a:r>
              <a:rPr lang="cs-CZ" b="1" dirty="0"/>
              <a:t>texty mnoha forem i žánrů </a:t>
            </a:r>
            <a:r>
              <a:rPr lang="cs-CZ" dirty="0"/>
              <a:t>(próza, poezie i </a:t>
            </a:r>
            <a:r>
              <a:rPr lang="cs-CZ" dirty="0" smtClean="0"/>
              <a:t>drama)</a:t>
            </a:r>
          </a:p>
          <a:p>
            <a:r>
              <a:rPr lang="cs-CZ" dirty="0" smtClean="0"/>
              <a:t>- </a:t>
            </a:r>
            <a:r>
              <a:rPr lang="cs-CZ" b="1" dirty="0" smtClean="0"/>
              <a:t>estetický </a:t>
            </a:r>
            <a:r>
              <a:rPr lang="cs-CZ" b="1" dirty="0"/>
              <a:t>charakter </a:t>
            </a:r>
            <a:r>
              <a:rPr lang="cs-CZ" dirty="0"/>
              <a:t>zůstává dominantní v literatuře pro děti stejně pro literaturu </a:t>
            </a:r>
            <a:r>
              <a:rPr lang="cs-CZ" dirty="0" smtClean="0"/>
              <a:t>obecně</a:t>
            </a:r>
          </a:p>
          <a:p>
            <a:r>
              <a:rPr lang="cs-CZ" dirty="0" smtClean="0"/>
              <a:t>- </a:t>
            </a:r>
            <a:r>
              <a:rPr lang="cs-CZ" b="1" dirty="0" smtClean="0"/>
              <a:t>specifikem je </a:t>
            </a:r>
            <a:r>
              <a:rPr lang="cs-CZ" b="1" dirty="0"/>
              <a:t>však vstupující výchovně vzdělávací aspekt </a:t>
            </a:r>
            <a:r>
              <a:rPr lang="cs-CZ" dirty="0"/>
              <a:t>ze strany autorů, vydavatelů, ale také silná vliv rodičovské komunity, které není přitom tato literatura primárně </a:t>
            </a:r>
            <a:r>
              <a:rPr lang="cs-CZ" dirty="0" smtClean="0"/>
              <a:t>určena</a:t>
            </a:r>
          </a:p>
          <a:p>
            <a:r>
              <a:rPr lang="cs-CZ" dirty="0" smtClean="0"/>
              <a:t>Rozlišujeme v ní dva </a:t>
            </a:r>
            <a:r>
              <a:rPr lang="cs-CZ" dirty="0"/>
              <a:t>druhy </a:t>
            </a:r>
            <a:r>
              <a:rPr lang="cs-CZ" dirty="0" smtClean="0"/>
              <a:t>textů (z </a:t>
            </a:r>
            <a:r>
              <a:rPr lang="cs-CZ" dirty="0"/>
              <a:t>hlediska záměru cílové skupiny </a:t>
            </a:r>
            <a:r>
              <a:rPr lang="cs-CZ" dirty="0" smtClean="0"/>
              <a:t>čtenářů): </a:t>
            </a:r>
          </a:p>
          <a:p>
            <a:r>
              <a:rPr lang="cs-CZ" dirty="0" smtClean="0"/>
              <a:t>1) </a:t>
            </a:r>
            <a:r>
              <a:rPr lang="cs-CZ" b="1" dirty="0" smtClean="0"/>
              <a:t>Intencionální </a:t>
            </a:r>
            <a:r>
              <a:rPr lang="cs-CZ" b="1" dirty="0"/>
              <a:t>literatura </a:t>
            </a:r>
            <a:r>
              <a:rPr lang="cs-CZ" dirty="0"/>
              <a:t>– napsána záměrně pro dětského </a:t>
            </a:r>
            <a:r>
              <a:rPr lang="cs-CZ" dirty="0" smtClean="0"/>
              <a:t>čtenáře</a:t>
            </a:r>
          </a:p>
          <a:p>
            <a:r>
              <a:rPr lang="cs-CZ" b="1" dirty="0" smtClean="0"/>
              <a:t>2) Neintencionální </a:t>
            </a:r>
            <a:r>
              <a:rPr lang="cs-CZ" b="1" dirty="0"/>
              <a:t>literatura </a:t>
            </a:r>
            <a:r>
              <a:rPr lang="cs-CZ" dirty="0"/>
              <a:t>– původně napsána pro dospělé čtenáře, postupem času však našla své využití především u dětských čtenářů (např. Pohádky bratří </a:t>
            </a:r>
            <a:r>
              <a:rPr lang="cs-CZ" dirty="0" err="1" smtClean="0"/>
              <a:t>Grimmů</a:t>
            </a:r>
            <a:r>
              <a:rPr lang="cs-CZ" dirty="0" smtClean="0"/>
              <a:t>, … další?)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65247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</TotalTime>
  <Words>1294</Words>
  <Application>Microsoft Office PowerPoint</Application>
  <PresentationFormat>Širokoúhlá obrazovka</PresentationFormat>
  <Paragraphs>87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Arial</vt:lpstr>
      <vt:lpstr>Calibri</vt:lpstr>
      <vt:lpstr>Tw Cen MT</vt:lpstr>
      <vt:lpstr>Tw Cen MT Condensed</vt:lpstr>
      <vt:lpstr>Wingdings</vt:lpstr>
      <vt:lpstr>Wingdings 3</vt:lpstr>
      <vt:lpstr>Integrál</vt:lpstr>
      <vt:lpstr>Literatura pro děti a mládež</vt:lpstr>
      <vt:lpstr>Organizace výuky</vt:lpstr>
      <vt:lpstr>Podmínky úspěšného ukončení předmětu </vt:lpstr>
      <vt:lpstr>Úkoly a  aktivity </vt:lpstr>
      <vt:lpstr>Základní pojmy </vt:lpstr>
      <vt:lpstr>Základní pojmy </vt:lpstr>
      <vt:lpstr>Základní pojmy </vt:lpstr>
      <vt:lpstr>Prezentace aplikace PowerPoint</vt:lpstr>
      <vt:lpstr>Literatura pro děti a mládež</vt:lpstr>
      <vt:lpstr>Literatura pro děti a mládež</vt:lpstr>
      <vt:lpstr>Literatura pro děti a mládež – otázky </vt:lpstr>
      <vt:lpstr>Zdroje</vt:lpstr>
      <vt:lpstr>Zdroje</vt:lpstr>
    </vt:vector>
  </TitlesOfParts>
  <Company>FFMU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Literatura pro děti a mládež</dc:title>
  <dc:creator>Projekt INTERES</dc:creator>
  <cp:lastModifiedBy>Projekt INTERES</cp:lastModifiedBy>
  <cp:revision>13</cp:revision>
  <dcterms:created xsi:type="dcterms:W3CDTF">2019-09-16T20:48:19Z</dcterms:created>
  <dcterms:modified xsi:type="dcterms:W3CDTF">2019-09-17T07:56:08Z</dcterms:modified>
</cp:coreProperties>
</file>