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304" r:id="rId3"/>
    <p:sldId id="262" r:id="rId4"/>
    <p:sldId id="269" r:id="rId5"/>
    <p:sldId id="261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96" r:id="rId14"/>
    <p:sldId id="276" r:id="rId15"/>
    <p:sldId id="277" r:id="rId16"/>
    <p:sldId id="298" r:id="rId17"/>
    <p:sldId id="297" r:id="rId18"/>
    <p:sldId id="278" r:id="rId19"/>
    <p:sldId id="279" r:id="rId20"/>
    <p:sldId id="280" r:id="rId21"/>
    <p:sldId id="281" r:id="rId22"/>
    <p:sldId id="282" r:id="rId23"/>
    <p:sldId id="299" r:id="rId24"/>
    <p:sldId id="283" r:id="rId25"/>
    <p:sldId id="284" r:id="rId26"/>
    <p:sldId id="285" r:id="rId27"/>
    <p:sldId id="286" r:id="rId28"/>
    <p:sldId id="287" r:id="rId29"/>
    <p:sldId id="301" r:id="rId30"/>
    <p:sldId id="289" r:id="rId31"/>
    <p:sldId id="288" r:id="rId32"/>
    <p:sldId id="290" r:id="rId33"/>
    <p:sldId id="291" r:id="rId34"/>
    <p:sldId id="292" r:id="rId35"/>
    <p:sldId id="293" r:id="rId36"/>
    <p:sldId id="303" r:id="rId37"/>
    <p:sldId id="294" r:id="rId38"/>
    <p:sldId id="302" r:id="rId39"/>
    <p:sldId id="30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tske-casopisy.cz/tituly-detskych-casopisu-od-roku-182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ske-casopisy.cz/tituly-detskych-casopisu-od-roku-18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800" dirty="0" smtClean="0"/>
              <a:t>Dětské </a:t>
            </a:r>
            <a:r>
              <a:rPr lang="cs-CZ" sz="4800" dirty="0" smtClean="0"/>
              <a:t>časopisy a literatura po roce 1989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Předmět Literatura </a:t>
            </a:r>
            <a:r>
              <a:rPr lang="cs-CZ" dirty="0" smtClean="0"/>
              <a:t>pro děti a mládež </a:t>
            </a:r>
          </a:p>
        </p:txBody>
      </p:sp>
    </p:spTree>
    <p:extLst>
      <p:ext uri="{BB962C8B-B14F-4D97-AF65-F5344CB8AC3E}">
        <p14:creationId xmlns:p14="http://schemas.microsoft.com/office/powerpoint/2010/main" val="102119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85" y="932041"/>
            <a:ext cx="3943350" cy="5019675"/>
          </a:xfrm>
          <a:prstGeom prst="rect">
            <a:avLst/>
          </a:prstGeom>
        </p:spPr>
      </p:pic>
      <p:pic>
        <p:nvPicPr>
          <p:cNvPr id="1026" name="Picture 2" descr="BUDEČSKÁ ZAHRADA.Obrázkový časopis pro mládež 1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932041"/>
            <a:ext cx="3568074" cy="47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01566" y="6065949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Budečské zahrady, 1874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81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Témata z dětského života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černobílé vidění dětí chudých/bohatých, hodných/zlých…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Různorodé texty, žánry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texty k dramatizaci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Romány na pokračování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Úvod – vždy vlastenecká poezie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neprobíhá přímá interakce s dětským čtenářem ani s dospělým, později „listárny“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76136" y="609600"/>
            <a:ext cx="8299701" cy="1355725"/>
          </a:xfrm>
        </p:spPr>
        <p:txBody>
          <a:bodyPr/>
          <a:lstStyle/>
          <a:p>
            <a:r>
              <a:rPr lang="cs-CZ" b="1" dirty="0" smtClean="0"/>
              <a:t>Literatura pro děti a mládež</a:t>
            </a:r>
            <a:br>
              <a:rPr lang="cs-CZ" b="1" dirty="0" smtClean="0"/>
            </a:br>
            <a:r>
              <a:rPr lang="cs-CZ" b="1" dirty="0"/>
              <a:t>	</a:t>
            </a:r>
            <a:r>
              <a:rPr lang="cs-CZ" b="1" dirty="0" smtClean="0"/>
              <a:t>	 po r. 1989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785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z teorie literatury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Literatura pro děti není, respektive neměla by být ostrovem izolovaným od ostatní literární tvorby. Chce-li být plnohodnotnou literaturou, musí být v prvé řadě uměním, nikoliv více nebo méně obratně "maskovaným" zdrojem návodů a pouček.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Dítě je v nevýhodné pozici. Stojí bezbranné</a:t>
            </a:r>
            <a:r>
              <a:rPr lang="cs-CZ" dirty="0">
                <a:solidFill>
                  <a:schemeClr val="tx1"/>
                </a:solidFill>
              </a:rPr>
              <a:t>, vydané na milost a nemilost dospělým, kteří mu knihu přidělí (rodiče, učitelé...) nebo kteří mu ji nabízejí (nakladatelé, knihkupci, knihovníci</a:t>
            </a:r>
            <a:r>
              <a:rPr lang="cs-CZ" dirty="0" smtClean="0">
                <a:solidFill>
                  <a:schemeClr val="tx1"/>
                </a:solidFill>
              </a:rPr>
              <a:t>)…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…Proto </a:t>
            </a:r>
            <a:r>
              <a:rPr lang="cs-CZ" dirty="0">
                <a:solidFill>
                  <a:schemeClr val="tx1"/>
                </a:solidFill>
              </a:rPr>
              <a:t>je role dospělých zprostředkovatelů dětské literatury daleko zodpovědnější než těch, kteří zprostředkovávají knihy dospělým čtenářům.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90. léta 20. století, časopisy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Jiří </a:t>
            </a:r>
            <a:r>
              <a:rPr lang="cs-CZ" b="1" dirty="0" smtClean="0">
                <a:solidFill>
                  <a:schemeClr val="tx1"/>
                </a:solidFill>
              </a:rPr>
              <a:t>Kratochvil </a:t>
            </a:r>
            <a:r>
              <a:rPr lang="cs-CZ" dirty="0" smtClean="0">
                <a:solidFill>
                  <a:schemeClr val="tx1"/>
                </a:solidFill>
              </a:rPr>
              <a:t>– označuje toto období v</a:t>
            </a:r>
            <a:r>
              <a:rPr lang="cs-CZ" dirty="0">
                <a:solidFill>
                  <a:schemeClr val="tx1"/>
                </a:solidFill>
              </a:rPr>
              <a:t> české literatuře </a:t>
            </a:r>
            <a:r>
              <a:rPr lang="cs-CZ" b="1" dirty="0" smtClean="0">
                <a:solidFill>
                  <a:schemeClr val="tx1"/>
                </a:solidFill>
              </a:rPr>
              <a:t>"</a:t>
            </a:r>
            <a:r>
              <a:rPr lang="cs-CZ" b="1" dirty="0">
                <a:solidFill>
                  <a:schemeClr val="tx1"/>
                </a:solidFill>
              </a:rPr>
              <a:t>obnovením zdravého chaosu</a:t>
            </a:r>
            <a:r>
              <a:rPr lang="cs-CZ" b="1" dirty="0" smtClean="0">
                <a:solidFill>
                  <a:schemeClr val="tx1"/>
                </a:solidFill>
              </a:rPr>
              <a:t>"</a:t>
            </a: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Knihkupectví </a:t>
            </a:r>
            <a:r>
              <a:rPr lang="cs-CZ" dirty="0">
                <a:solidFill>
                  <a:schemeClr val="tx1"/>
                </a:solidFill>
              </a:rPr>
              <a:t>a knihkupecké pouliční stánky </a:t>
            </a:r>
            <a:r>
              <a:rPr lang="cs-CZ" dirty="0" smtClean="0">
                <a:solidFill>
                  <a:schemeClr val="tx1"/>
                </a:solidFill>
              </a:rPr>
              <a:t>zavaleny </a:t>
            </a:r>
            <a:r>
              <a:rPr lang="cs-CZ" dirty="0">
                <a:solidFill>
                  <a:schemeClr val="tx1"/>
                </a:solidFill>
              </a:rPr>
              <a:t>nejen dospělým, ale i dětem určenou </a:t>
            </a:r>
            <a:r>
              <a:rPr lang="cs-CZ" dirty="0">
                <a:solidFill>
                  <a:schemeClr val="tx1"/>
                </a:solidFill>
              </a:rPr>
              <a:t>umělecko-naučnou a encyklopedickou produkcí rozličné úrovně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Kvalita </a:t>
            </a:r>
            <a:r>
              <a:rPr lang="cs-CZ" dirty="0" err="1" smtClean="0">
                <a:solidFill>
                  <a:schemeClr val="tx1"/>
                </a:solidFill>
              </a:rPr>
              <a:t>vs</a:t>
            </a:r>
            <a:r>
              <a:rPr lang="cs-CZ" dirty="0" smtClean="0">
                <a:solidFill>
                  <a:schemeClr val="tx1"/>
                </a:solidFill>
              </a:rPr>
              <a:t> kýč a brak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Nedost</a:t>
            </a:r>
            <a:r>
              <a:rPr lang="cs-CZ" dirty="0">
                <a:solidFill>
                  <a:schemeClr val="tx1"/>
                </a:solidFill>
              </a:rPr>
              <a:t>atečná odborná pozornost věnovaná literatuře pro děti a mládež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Literární </a:t>
            </a:r>
            <a:r>
              <a:rPr lang="cs-CZ" b="1" dirty="0">
                <a:solidFill>
                  <a:schemeClr val="tx1"/>
                </a:solidFill>
              </a:rPr>
              <a:t>produkce pro děti není soustavně sledována a reflektována ani v literárních a kulturních časopisech, ani v denním </a:t>
            </a:r>
            <a:r>
              <a:rPr lang="cs-CZ" b="1" dirty="0" smtClean="0">
                <a:solidFill>
                  <a:schemeClr val="tx1"/>
                </a:solidFill>
              </a:rPr>
              <a:t>tisku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Výjimky: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Zlatý máj</a:t>
            </a:r>
            <a:r>
              <a:rPr lang="cs-CZ" dirty="0" smtClean="0">
                <a:solidFill>
                  <a:schemeClr val="tx1"/>
                </a:solidFill>
              </a:rPr>
              <a:t> (ten zaniká)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brněnský </a:t>
            </a:r>
            <a:r>
              <a:rPr lang="cs-CZ" dirty="0">
                <a:solidFill>
                  <a:schemeClr val="tx1"/>
                </a:solidFill>
              </a:rPr>
              <a:t>čtvrtletník </a:t>
            </a:r>
            <a:r>
              <a:rPr lang="cs-CZ" i="1" dirty="0">
                <a:solidFill>
                  <a:schemeClr val="tx1"/>
                </a:solidFill>
              </a:rPr>
              <a:t>Ladění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vycházel na </a:t>
            </a:r>
            <a:r>
              <a:rPr lang="cs-CZ" dirty="0">
                <a:solidFill>
                  <a:schemeClr val="tx1"/>
                </a:solidFill>
              </a:rPr>
              <a:t>Pedagogické fakultě MU</a:t>
            </a:r>
            <a:r>
              <a:rPr lang="cs-CZ" dirty="0" smtClean="0">
                <a:solidFill>
                  <a:schemeClr val="tx1"/>
                </a:solidFill>
              </a:rPr>
              <a:t>),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pražský </a:t>
            </a:r>
            <a:r>
              <a:rPr lang="cs-CZ" dirty="0">
                <a:solidFill>
                  <a:schemeClr val="tx1"/>
                </a:solidFill>
              </a:rPr>
              <a:t>časopis o dramatické výchově a dětském divadle </a:t>
            </a:r>
            <a:r>
              <a:rPr lang="cs-CZ" i="1" dirty="0">
                <a:solidFill>
                  <a:schemeClr val="tx1"/>
                </a:solidFill>
              </a:rPr>
              <a:t>Tvořivá dramatika 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zčásti </a:t>
            </a:r>
            <a:r>
              <a:rPr lang="cs-CZ" dirty="0">
                <a:solidFill>
                  <a:schemeClr val="tx1"/>
                </a:solidFill>
              </a:rPr>
              <a:t>i brněnský časopis </a:t>
            </a:r>
            <a:r>
              <a:rPr lang="cs-CZ" i="1" dirty="0" smtClean="0">
                <a:solidFill>
                  <a:schemeClr val="tx1"/>
                </a:solidFill>
              </a:rPr>
              <a:t>Komenský</a:t>
            </a:r>
          </a:p>
        </p:txBody>
      </p:sp>
    </p:spTree>
    <p:extLst>
      <p:ext uri="{BB962C8B-B14F-4D97-AF65-F5344CB8AC3E}">
        <p14:creationId xmlns:p14="http://schemas.microsoft.com/office/powerpoint/2010/main" val="410196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 pro děti a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Neexistuje odborné periodikum věnující s soustavně dětské literatuře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Občasné recenze v Literárních a Lidových novinách (Vánoce, nový školní rok)</a:t>
            </a:r>
          </a:p>
          <a:p>
            <a:r>
              <a:rPr lang="cs-CZ" dirty="0">
                <a:solidFill>
                  <a:schemeClr val="tx1"/>
                </a:solidFill>
              </a:rPr>
              <a:t>dramatický pokles úrovně většiny časopisů určených dětem a </a:t>
            </a:r>
            <a:r>
              <a:rPr lang="cs-CZ" dirty="0" smtClean="0">
                <a:solidFill>
                  <a:schemeClr val="tx1"/>
                </a:solidFill>
              </a:rPr>
              <a:t>mládeži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Výjimkou do </a:t>
            </a:r>
            <a:r>
              <a:rPr lang="cs-CZ" dirty="0">
                <a:solidFill>
                  <a:schemeClr val="tx1"/>
                </a:solidFill>
              </a:rPr>
              <a:t>počátku roku </a:t>
            </a:r>
            <a:r>
              <a:rPr lang="cs-CZ" dirty="0" smtClean="0">
                <a:solidFill>
                  <a:schemeClr val="tx1"/>
                </a:solidFill>
              </a:rPr>
              <a:t>2002 </a:t>
            </a:r>
            <a:r>
              <a:rPr lang="cs-CZ" b="1" dirty="0" smtClean="0">
                <a:solidFill>
                  <a:schemeClr val="tx1"/>
                </a:solidFill>
              </a:rPr>
              <a:t>Mateřídouška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etablují se později úspěšní autoři dětské literatury</a:t>
            </a: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Malování zvířat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J. Bruknera</a:t>
            </a:r>
            <a:r>
              <a:rPr lang="cs-CZ" dirty="0">
                <a:solidFill>
                  <a:schemeClr val="tx1"/>
                </a:solidFill>
              </a:rPr>
              <a:t>, knihy </a:t>
            </a:r>
            <a:r>
              <a:rPr lang="cs-CZ" b="1" dirty="0">
                <a:solidFill>
                  <a:schemeClr val="tx1"/>
                </a:solidFill>
              </a:rPr>
              <a:t>Hany Doskočilové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Když velcí byli kluci</a:t>
            </a:r>
            <a:r>
              <a:rPr lang="cs-CZ" dirty="0">
                <a:solidFill>
                  <a:schemeClr val="tx1"/>
                </a:solidFill>
              </a:rPr>
              <a:t> nebo </a:t>
            </a:r>
            <a:r>
              <a:rPr lang="cs-CZ" i="1" dirty="0">
                <a:solidFill>
                  <a:schemeClr val="tx1"/>
                </a:solidFill>
              </a:rPr>
              <a:t>O Mamě </a:t>
            </a:r>
            <a:r>
              <a:rPr lang="cs-CZ" i="1" dirty="0" err="1">
                <a:solidFill>
                  <a:schemeClr val="tx1"/>
                </a:solidFill>
              </a:rPr>
              <a:t>Romě</a:t>
            </a:r>
            <a:r>
              <a:rPr lang="cs-CZ" i="1" dirty="0">
                <a:solidFill>
                  <a:schemeClr val="tx1"/>
                </a:solidFill>
              </a:rPr>
              <a:t> aneb Dvanáct romských přikázání</a:t>
            </a:r>
            <a:r>
              <a:rPr lang="cs-CZ" dirty="0">
                <a:solidFill>
                  <a:schemeClr val="tx1"/>
                </a:solidFill>
              </a:rPr>
              <a:t> a další, </a:t>
            </a:r>
            <a:r>
              <a:rPr lang="cs-CZ" dirty="0" smtClean="0">
                <a:solidFill>
                  <a:schemeClr val="tx1"/>
                </a:solidFill>
              </a:rPr>
              <a:t>knihy </a:t>
            </a:r>
            <a:r>
              <a:rPr lang="cs-CZ" dirty="0">
                <a:solidFill>
                  <a:schemeClr val="tx1"/>
                </a:solidFill>
              </a:rPr>
              <a:t>veršů </a:t>
            </a:r>
            <a:r>
              <a:rPr lang="cs-CZ" b="1" dirty="0">
                <a:solidFill>
                  <a:schemeClr val="tx1"/>
                </a:solidFill>
              </a:rPr>
              <a:t>Miloše Kratochvíla</a:t>
            </a:r>
            <a:r>
              <a:rPr lang="cs-CZ" dirty="0">
                <a:solidFill>
                  <a:schemeClr val="tx1"/>
                </a:solidFill>
              </a:rPr>
              <a:t> nebo </a:t>
            </a:r>
            <a:r>
              <a:rPr lang="cs-CZ" b="1" dirty="0">
                <a:solidFill>
                  <a:schemeClr val="tx1"/>
                </a:solidFill>
              </a:rPr>
              <a:t>Jiřího </a:t>
            </a:r>
            <a:r>
              <a:rPr lang="cs-CZ" b="1" dirty="0" smtClean="0">
                <a:solidFill>
                  <a:schemeClr val="tx1"/>
                </a:solidFill>
              </a:rPr>
              <a:t>Dědečka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Časopisy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Sluníčko, Ohníček, Pastelka, Delfín, </a:t>
            </a:r>
            <a:r>
              <a:rPr lang="cs-CZ" b="1" i="1" dirty="0">
                <a:solidFill>
                  <a:schemeClr val="tx1"/>
                </a:solidFill>
              </a:rPr>
              <a:t>Méďa </a:t>
            </a:r>
            <a:r>
              <a:rPr lang="cs-CZ" b="1" i="1" dirty="0" err="1">
                <a:solidFill>
                  <a:schemeClr val="tx1"/>
                </a:solidFill>
              </a:rPr>
              <a:t>Pusík</a:t>
            </a:r>
            <a:r>
              <a:rPr lang="cs-CZ" b="1" i="1" dirty="0">
                <a:solidFill>
                  <a:schemeClr val="tx1"/>
                </a:solidFill>
              </a:rPr>
              <a:t>, Kačer Donald, Pá, Šikulka, Dáda, </a:t>
            </a:r>
            <a:r>
              <a:rPr lang="cs-CZ" dirty="0">
                <a:solidFill>
                  <a:schemeClr val="tx1"/>
                </a:solidFill>
              </a:rPr>
              <a:t>pro teenagery pak </a:t>
            </a:r>
            <a:r>
              <a:rPr lang="cs-CZ" b="1" i="1" dirty="0">
                <a:solidFill>
                  <a:schemeClr val="tx1"/>
                </a:solidFill>
              </a:rPr>
              <a:t>Bravo, </a:t>
            </a:r>
            <a:r>
              <a:rPr lang="cs-CZ" b="1" i="1" dirty="0" err="1">
                <a:solidFill>
                  <a:schemeClr val="tx1"/>
                </a:solidFill>
              </a:rPr>
              <a:t>Cosmogirl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ABC, Věda a technika mládeži</a:t>
            </a:r>
            <a:endParaRPr lang="cs-CZ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4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274" y="597568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Digitalizace starých dětských časopisů</a:t>
            </a:r>
            <a:br>
              <a:rPr lang="cs-CZ" dirty="0" smtClean="0"/>
            </a:br>
            <a:r>
              <a:rPr lang="cs-CZ" sz="2700" dirty="0">
                <a:solidFill>
                  <a:schemeClr val="tx1"/>
                </a:solidFill>
                <a:hlinkClick r:id="rId2"/>
              </a:rPr>
              <a:t>http://www.detske-casopisy.cz/tituly-detskych-casopisu-od-roku-1828/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274" y="1953928"/>
            <a:ext cx="6041317" cy="33399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316" y="3343525"/>
            <a:ext cx="43529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Nakladatelství od 90.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Komerce převažuje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Málo zodpovědných </a:t>
            </a:r>
            <a:r>
              <a:rPr lang="cs-CZ" dirty="0">
                <a:solidFill>
                  <a:schemeClr val="tx1"/>
                </a:solidFill>
              </a:rPr>
              <a:t>nakladatelů dětských </a:t>
            </a:r>
            <a:r>
              <a:rPr lang="cs-CZ" dirty="0" smtClean="0">
                <a:solidFill>
                  <a:schemeClr val="tx1"/>
                </a:solidFill>
              </a:rPr>
              <a:t>knih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Albatros </a:t>
            </a:r>
            <a:r>
              <a:rPr lang="cs-CZ" b="1" dirty="0">
                <a:solidFill>
                  <a:schemeClr val="tx1"/>
                </a:solidFill>
              </a:rPr>
              <a:t>(dříve také Státní nakladatelství dětské knihy</a:t>
            </a:r>
            <a:r>
              <a:rPr lang="cs-CZ" b="1" dirty="0" smtClean="0">
                <a:solidFill>
                  <a:schemeClr val="tx1"/>
                </a:solidFill>
              </a:rPr>
              <a:t>) - za </a:t>
            </a:r>
            <a:r>
              <a:rPr lang="cs-CZ" b="1" dirty="0">
                <a:solidFill>
                  <a:schemeClr val="tx1"/>
                </a:solidFill>
              </a:rPr>
              <a:t>60 let své existence vydalo 10 000 titulů pro malé čtenáře v nákladu 350 milionů </a:t>
            </a:r>
            <a:r>
              <a:rPr lang="cs-CZ" b="1" dirty="0" smtClean="0">
                <a:solidFill>
                  <a:schemeClr val="tx1"/>
                </a:solidFill>
              </a:rPr>
              <a:t>výtisků</a:t>
            </a: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Amulet - pražské nakladatelství (snaha </a:t>
            </a:r>
            <a:r>
              <a:rPr lang="cs-CZ" dirty="0">
                <a:solidFill>
                  <a:schemeClr val="tx1"/>
                </a:solidFill>
              </a:rPr>
              <a:t>zprostředkovávat podněty ze zahraniční dobrodružné prózy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Nakladatelství </a:t>
            </a:r>
            <a:r>
              <a:rPr lang="cs-CZ" dirty="0">
                <a:solidFill>
                  <a:schemeClr val="tx1"/>
                </a:solidFill>
              </a:rPr>
              <a:t>HAVRAN (</a:t>
            </a:r>
            <a:r>
              <a:rPr lang="cs-CZ" b="1" dirty="0">
                <a:solidFill>
                  <a:schemeClr val="tx1"/>
                </a:solidFill>
              </a:rPr>
              <a:t>Magdalena Wagnerová</a:t>
            </a:r>
            <a:r>
              <a:rPr lang="cs-CZ" dirty="0">
                <a:solidFill>
                  <a:schemeClr val="tx1"/>
                </a:solidFill>
              </a:rPr>
              <a:t>: </a:t>
            </a:r>
            <a:r>
              <a:rPr lang="cs-CZ" i="1" dirty="0">
                <a:solidFill>
                  <a:schemeClr val="tx1"/>
                </a:solidFill>
              </a:rPr>
              <a:t>Proč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Nakladatelství </a:t>
            </a:r>
            <a:r>
              <a:rPr lang="cs-CZ" dirty="0" err="1">
                <a:solidFill>
                  <a:schemeClr val="tx1"/>
                </a:solidFill>
              </a:rPr>
              <a:t>Meander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i="1" dirty="0" smtClean="0">
                <a:solidFill>
                  <a:schemeClr val="tx1"/>
                </a:solidFill>
              </a:rPr>
              <a:t>Pohádka </a:t>
            </a:r>
            <a:r>
              <a:rPr lang="cs-CZ" i="1" dirty="0">
                <a:solidFill>
                  <a:schemeClr val="tx1"/>
                </a:solidFill>
              </a:rPr>
              <a:t>o </a:t>
            </a:r>
            <a:r>
              <a:rPr lang="cs-CZ" i="1" dirty="0" err="1">
                <a:solidFill>
                  <a:schemeClr val="tx1"/>
                </a:solidFill>
              </a:rPr>
              <a:t>Rybitince</a:t>
            </a:r>
            <a:r>
              <a:rPr lang="cs-CZ" dirty="0">
                <a:solidFill>
                  <a:schemeClr val="tx1"/>
                </a:solidFill>
              </a:rPr>
              <a:t> od </a:t>
            </a:r>
            <a:r>
              <a:rPr lang="cs-CZ" b="1" dirty="0">
                <a:solidFill>
                  <a:schemeClr val="tx1"/>
                </a:solidFill>
              </a:rPr>
              <a:t>Petra Nikla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Pražské nakladatelství Baobab 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0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práce s literaturou pro děti a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Jev typický pro začátek 21. století: </a:t>
            </a:r>
            <a:r>
              <a:rPr lang="cs-CZ" sz="2800" dirty="0" smtClean="0">
                <a:solidFill>
                  <a:schemeClr val="tx1"/>
                </a:solidFill>
              </a:rPr>
              <a:t>tzv</a:t>
            </a:r>
            <a:r>
              <a:rPr lang="cs-CZ" sz="2800" b="1" dirty="0">
                <a:solidFill>
                  <a:schemeClr val="tx1"/>
                </a:solidFill>
              </a:rPr>
              <a:t>. </a:t>
            </a:r>
            <a:r>
              <a:rPr lang="cs-CZ" sz="2800" b="1" dirty="0" smtClean="0">
                <a:solidFill>
                  <a:schemeClr val="tx1"/>
                </a:solidFill>
              </a:rPr>
              <a:t>digesty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Stručná</a:t>
            </a:r>
            <a:r>
              <a:rPr lang="cs-CZ" dirty="0">
                <a:solidFill>
                  <a:schemeClr val="tx1"/>
                </a:solidFill>
              </a:rPr>
              <a:t>, "zjednodušená" převyprávění známých </a:t>
            </a:r>
            <a:r>
              <a:rPr lang="cs-CZ" dirty="0" smtClean="0">
                <a:solidFill>
                  <a:schemeClr val="tx1"/>
                </a:solidFill>
              </a:rPr>
              <a:t>příběhů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Autoři často spíše primitivizují </a:t>
            </a:r>
            <a:r>
              <a:rPr lang="cs-CZ" dirty="0">
                <a:solidFill>
                  <a:schemeClr val="tx1"/>
                </a:solidFill>
              </a:rPr>
              <a:t>nebo deformují, místo aby svým zpracováním </a:t>
            </a:r>
            <a:r>
              <a:rPr lang="cs-CZ" dirty="0" smtClean="0">
                <a:solidFill>
                  <a:schemeClr val="tx1"/>
                </a:solidFill>
              </a:rPr>
              <a:t>otevírali </a:t>
            </a:r>
            <a:r>
              <a:rPr lang="cs-CZ" dirty="0">
                <a:solidFill>
                  <a:schemeClr val="tx1"/>
                </a:solidFill>
              </a:rPr>
              <a:t>cesty dětským čtenářům k výchozímu </a:t>
            </a:r>
            <a:r>
              <a:rPr lang="cs-CZ" dirty="0" smtClean="0">
                <a:solidFill>
                  <a:schemeClr val="tx1"/>
                </a:solidFill>
              </a:rPr>
              <a:t>dílu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Týkalo se textů </a:t>
            </a:r>
            <a:r>
              <a:rPr lang="cs-CZ" b="1" dirty="0" smtClean="0">
                <a:solidFill>
                  <a:schemeClr val="tx1"/>
                </a:solidFill>
              </a:rPr>
              <a:t>Němcové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Erbena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bratří </a:t>
            </a:r>
            <a:r>
              <a:rPr lang="cs-CZ" b="1" dirty="0" err="1">
                <a:solidFill>
                  <a:schemeClr val="tx1"/>
                </a:solidFill>
              </a:rPr>
              <a:t>Grimmů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atd.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VERSUS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Zlatý fond dětské literatury konce 90. let: autoři </a:t>
            </a:r>
            <a:r>
              <a:rPr lang="cs-CZ" b="1" dirty="0" smtClean="0">
                <a:solidFill>
                  <a:schemeClr val="tx1"/>
                </a:solidFill>
              </a:rPr>
              <a:t>Iva Procházková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 smtClean="0">
                <a:solidFill>
                  <a:schemeClr val="tx1"/>
                </a:solidFill>
              </a:rPr>
              <a:t>Pavel  </a:t>
            </a:r>
            <a:r>
              <a:rPr lang="cs-CZ" b="1" dirty="0" err="1" smtClean="0">
                <a:solidFill>
                  <a:schemeClr val="tx1"/>
                </a:solidFill>
              </a:rPr>
              <a:t>Šrut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b="1" dirty="0" smtClean="0">
                <a:solidFill>
                  <a:schemeClr val="tx1"/>
                </a:solidFill>
              </a:rPr>
              <a:t>Hana Doskočilová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5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9968"/>
          </a:xfrm>
        </p:spPr>
        <p:txBody>
          <a:bodyPr/>
          <a:lstStyle/>
          <a:p>
            <a:r>
              <a:rPr lang="cs-CZ" dirty="0" smtClean="0"/>
              <a:t>Návraty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359569"/>
            <a:ext cx="9872871" cy="51374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Obohacení </a:t>
            </a:r>
            <a:r>
              <a:rPr lang="cs-CZ" dirty="0">
                <a:solidFill>
                  <a:schemeClr val="tx1"/>
                </a:solidFill>
              </a:rPr>
              <a:t>repertoáru dětských </a:t>
            </a:r>
            <a:r>
              <a:rPr lang="cs-CZ" dirty="0" smtClean="0">
                <a:solidFill>
                  <a:schemeClr val="tx1"/>
                </a:solidFill>
              </a:rPr>
              <a:t>knih, nikoli „efekt muzea“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Knihy </a:t>
            </a:r>
            <a:r>
              <a:rPr lang="cs-CZ" dirty="0">
                <a:solidFill>
                  <a:schemeClr val="tx1"/>
                </a:solidFill>
              </a:rPr>
              <a:t>z přelomu 60. a 70. let a z "normalizačního" dvacetiletí (</a:t>
            </a:r>
            <a:r>
              <a:rPr lang="cs-CZ" i="1" dirty="0" smtClean="0">
                <a:solidFill>
                  <a:schemeClr val="tx1"/>
                </a:solidFill>
              </a:rPr>
              <a:t>Cestopis s jezevčíkem L</a:t>
            </a:r>
            <a:r>
              <a:rPr lang="cs-CZ" b="1" dirty="0" smtClean="0">
                <a:solidFill>
                  <a:schemeClr val="tx1"/>
                </a:solidFill>
              </a:rPr>
              <a:t>udvíka </a:t>
            </a:r>
            <a:r>
              <a:rPr lang="cs-CZ" b="1" dirty="0">
                <a:solidFill>
                  <a:schemeClr val="tx1"/>
                </a:solidFill>
              </a:rPr>
              <a:t>Aškenazyho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i="1" dirty="0">
                <a:solidFill>
                  <a:schemeClr val="tx1"/>
                </a:solidFill>
              </a:rPr>
              <a:t>Markétin zvěřinec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Ivana Klímy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i="1" dirty="0">
                <a:solidFill>
                  <a:schemeClr val="tx1"/>
                </a:solidFill>
              </a:rPr>
              <a:t>Prázdniny s </a:t>
            </a:r>
            <a:r>
              <a:rPr lang="cs-CZ" i="1" dirty="0" err="1">
                <a:solidFill>
                  <a:schemeClr val="tx1"/>
                </a:solidFill>
              </a:rPr>
              <a:t>Bosonožkou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Edy Kriseové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 err="1">
                <a:solidFill>
                  <a:schemeClr val="tx1"/>
                </a:solidFill>
              </a:rPr>
              <a:t>Hiršalův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b="1" dirty="0">
                <a:solidFill>
                  <a:schemeClr val="tx1"/>
                </a:solidFill>
              </a:rPr>
              <a:t>Kolářův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Paleček krále Jiřího</a:t>
            </a:r>
            <a:r>
              <a:rPr lang="cs-CZ" dirty="0">
                <a:solidFill>
                  <a:schemeClr val="tx1"/>
                </a:solidFill>
              </a:rPr>
              <a:t> nebo </a:t>
            </a:r>
            <a:r>
              <a:rPr lang="cs-CZ" b="1" dirty="0" err="1">
                <a:solidFill>
                  <a:schemeClr val="tx1"/>
                </a:solidFill>
              </a:rPr>
              <a:t>Šiktancovy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Královské pohádky</a:t>
            </a:r>
            <a:r>
              <a:rPr lang="cs-CZ" dirty="0">
                <a:solidFill>
                  <a:schemeClr val="tx1"/>
                </a:solidFill>
              </a:rPr>
              <a:t>, osobitě završující vývoj české pohádkové prózy 60. let;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Oficiálně vychází ojedinělá </a:t>
            </a:r>
            <a:r>
              <a:rPr lang="cs-CZ" dirty="0">
                <a:solidFill>
                  <a:schemeClr val="tx1"/>
                </a:solidFill>
              </a:rPr>
              <a:t>undergroundová tvorba pro děti (kniha </a:t>
            </a:r>
            <a:r>
              <a:rPr lang="cs-CZ" i="1" dirty="0">
                <a:solidFill>
                  <a:schemeClr val="tx1"/>
                </a:solidFill>
              </a:rPr>
              <a:t>Magor dětem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Ivana Martina Jirouse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Znovu jsou vydány dětské </a:t>
            </a:r>
            <a:r>
              <a:rPr lang="cs-CZ" dirty="0">
                <a:solidFill>
                  <a:schemeClr val="tx1"/>
                </a:solidFill>
              </a:rPr>
              <a:t>verše </a:t>
            </a:r>
            <a:r>
              <a:rPr lang="cs-CZ" b="1" dirty="0">
                <a:solidFill>
                  <a:schemeClr val="tx1"/>
                </a:solidFill>
              </a:rPr>
              <a:t>Ivana Blatného</a:t>
            </a:r>
            <a:r>
              <a:rPr lang="cs-CZ" dirty="0">
                <a:solidFill>
                  <a:schemeClr val="tx1"/>
                </a:solidFill>
              </a:rPr>
              <a:t> ze 40. </a:t>
            </a:r>
            <a:r>
              <a:rPr lang="cs-CZ" dirty="0" smtClean="0">
                <a:solidFill>
                  <a:schemeClr val="tx1"/>
                </a:solidFill>
              </a:rPr>
              <a:t>let - nové </a:t>
            </a:r>
            <a:r>
              <a:rPr lang="cs-CZ" dirty="0">
                <a:solidFill>
                  <a:schemeClr val="tx1"/>
                </a:solidFill>
              </a:rPr>
              <a:t>vydání sbírky </a:t>
            </a:r>
            <a:r>
              <a:rPr lang="cs-CZ" b="1" i="1" dirty="0">
                <a:solidFill>
                  <a:schemeClr val="tx1"/>
                </a:solidFill>
              </a:rPr>
              <a:t>Jedna, dvě, tři, čtyři, pět</a:t>
            </a:r>
            <a:r>
              <a:rPr lang="cs-CZ" dirty="0">
                <a:solidFill>
                  <a:schemeClr val="tx1"/>
                </a:solidFill>
              </a:rPr>
              <a:t> je skutečným objevem a obohacením škály české poezie pro děti a připomenutím, že vedle sládkovsko-</a:t>
            </a:r>
            <a:r>
              <a:rPr lang="cs-CZ" dirty="0" err="1">
                <a:solidFill>
                  <a:schemeClr val="tx1"/>
                </a:solidFill>
              </a:rPr>
              <a:t>hrubínovského</a:t>
            </a:r>
            <a:r>
              <a:rPr lang="cs-CZ" dirty="0">
                <a:solidFill>
                  <a:schemeClr val="tx1"/>
                </a:solidFill>
              </a:rPr>
              <a:t> a </a:t>
            </a:r>
            <a:r>
              <a:rPr lang="cs-CZ" dirty="0" err="1">
                <a:solidFill>
                  <a:schemeClr val="tx1"/>
                </a:solidFill>
              </a:rPr>
              <a:t>nezvalovsko-halasovského</a:t>
            </a:r>
            <a:r>
              <a:rPr lang="cs-CZ" dirty="0">
                <a:solidFill>
                  <a:schemeClr val="tx1"/>
                </a:solidFill>
              </a:rPr>
              <a:t> proudu disponuje česká poezie pro děti také dalším zajímavým typem, vycházejícím z poetiky Skupiny </a:t>
            </a:r>
            <a:r>
              <a:rPr lang="cs-CZ" dirty="0" smtClean="0">
                <a:solidFill>
                  <a:schemeClr val="tx1"/>
                </a:solidFill>
              </a:rPr>
              <a:t>42 – představitelem také </a:t>
            </a:r>
            <a:r>
              <a:rPr lang="cs-CZ" b="1" dirty="0" smtClean="0">
                <a:solidFill>
                  <a:schemeClr val="tx1"/>
                </a:solidFill>
              </a:rPr>
              <a:t>Josef </a:t>
            </a:r>
            <a:r>
              <a:rPr lang="cs-CZ" b="1" dirty="0">
                <a:solidFill>
                  <a:schemeClr val="tx1"/>
                </a:solidFill>
              </a:rPr>
              <a:t>Kainar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Mohou vyjít dětem určené veršované </a:t>
            </a:r>
            <a:r>
              <a:rPr lang="cs-CZ" dirty="0">
                <a:solidFill>
                  <a:schemeClr val="tx1"/>
                </a:solidFill>
              </a:rPr>
              <a:t>knihy katolických básníků </a:t>
            </a:r>
            <a:r>
              <a:rPr lang="cs-CZ" b="1" dirty="0" smtClean="0">
                <a:solidFill>
                  <a:schemeClr val="tx1"/>
                </a:solidFill>
              </a:rPr>
              <a:t>Jana Zahradníčka  ( </a:t>
            </a:r>
            <a:r>
              <a:rPr lang="cs-CZ" b="1" i="1" dirty="0" smtClean="0">
                <a:solidFill>
                  <a:schemeClr val="tx1"/>
                </a:solidFill>
              </a:rPr>
              <a:t>Je</a:t>
            </a:r>
            <a:r>
              <a:rPr lang="cs-CZ" i="1" dirty="0" smtClean="0">
                <a:solidFill>
                  <a:schemeClr val="tx1"/>
                </a:solidFill>
              </a:rPr>
              <a:t>žíškova </a:t>
            </a:r>
            <a:r>
              <a:rPr lang="cs-CZ" i="1" dirty="0">
                <a:solidFill>
                  <a:schemeClr val="tx1"/>
                </a:solidFill>
              </a:rPr>
              <a:t>košilka</a:t>
            </a:r>
            <a:r>
              <a:rPr lang="cs-CZ" dirty="0">
                <a:solidFill>
                  <a:schemeClr val="tx1"/>
                </a:solidFill>
              </a:rPr>
              <a:t>) a </a:t>
            </a:r>
            <a:r>
              <a:rPr lang="cs-CZ" b="1" dirty="0">
                <a:solidFill>
                  <a:schemeClr val="tx1"/>
                </a:solidFill>
              </a:rPr>
              <a:t>Václava Renče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Perníková chaloupka</a:t>
            </a:r>
            <a:r>
              <a:rPr lang="cs-CZ" dirty="0">
                <a:solidFill>
                  <a:schemeClr val="tx1"/>
                </a:solidFill>
              </a:rPr>
              <a:t>) a </a:t>
            </a:r>
            <a:r>
              <a:rPr lang="cs-CZ" b="1" dirty="0">
                <a:solidFill>
                  <a:schemeClr val="tx1"/>
                </a:solidFill>
              </a:rPr>
              <a:t>Durychovo</a:t>
            </a:r>
            <a:r>
              <a:rPr lang="cs-CZ" dirty="0">
                <a:solidFill>
                  <a:schemeClr val="tx1"/>
                </a:solidFill>
              </a:rPr>
              <a:t> mistrné převyprávění </a:t>
            </a:r>
            <a:r>
              <a:rPr lang="cs-CZ" i="1" dirty="0">
                <a:solidFill>
                  <a:schemeClr val="tx1"/>
                </a:solidFill>
              </a:rPr>
              <a:t>Nového zákona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Z růže kvítek vykvet nám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43000" y="609600"/>
            <a:ext cx="8732838" cy="1355725"/>
          </a:xfrm>
        </p:spPr>
        <p:txBody>
          <a:bodyPr/>
          <a:lstStyle/>
          <a:p>
            <a:r>
              <a:rPr lang="cs-CZ" dirty="0" smtClean="0"/>
              <a:t>Krátký historický exkurz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do 2. poloviny 19. 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60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Ojedinělá knížka folklorních říkadel, hádanek, rčení, přísloví a dalších textů pro nejmenší </a:t>
            </a:r>
            <a:r>
              <a:rPr lang="cs-CZ" i="1" dirty="0">
                <a:solidFill>
                  <a:schemeClr val="tx1"/>
                </a:solidFill>
              </a:rPr>
              <a:t>Byl jeden domeček – </a:t>
            </a:r>
            <a:r>
              <a:rPr lang="cs-CZ" dirty="0">
                <a:solidFill>
                  <a:schemeClr val="tx1"/>
                </a:solidFill>
              </a:rPr>
              <a:t>autorem znalec naší literatury pro děti </a:t>
            </a:r>
            <a:r>
              <a:rPr lang="cs-CZ" b="1" dirty="0">
                <a:solidFill>
                  <a:schemeClr val="tx1"/>
                </a:solidFill>
              </a:rPr>
              <a:t>Jan Červenka</a:t>
            </a:r>
            <a:r>
              <a:rPr lang="cs-CZ" dirty="0">
                <a:solidFill>
                  <a:schemeClr val="tx1"/>
                </a:solidFill>
              </a:rPr>
              <a:t> (1995)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Samizdatová </a:t>
            </a:r>
            <a:r>
              <a:rPr lang="cs-CZ" dirty="0">
                <a:solidFill>
                  <a:schemeClr val="tx1"/>
                </a:solidFill>
              </a:rPr>
              <a:t>(ev. </a:t>
            </a:r>
            <a:r>
              <a:rPr lang="cs-CZ" dirty="0" err="1" smtClean="0">
                <a:solidFill>
                  <a:schemeClr val="tx1"/>
                </a:solidFill>
              </a:rPr>
              <a:t>polosamizdatová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a </a:t>
            </a:r>
            <a:r>
              <a:rPr lang="cs-CZ" dirty="0" smtClean="0">
                <a:solidFill>
                  <a:schemeClr val="tx1"/>
                </a:solidFill>
              </a:rPr>
              <a:t>exilová tvorba </a:t>
            </a:r>
            <a:r>
              <a:rPr lang="cs-CZ" dirty="0">
                <a:solidFill>
                  <a:schemeClr val="tx1"/>
                </a:solidFill>
              </a:rPr>
              <a:t>pro děti 70. a 80. let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Ivan </a:t>
            </a:r>
            <a:r>
              <a:rPr lang="cs-CZ" b="1" dirty="0">
                <a:solidFill>
                  <a:schemeClr val="tx1"/>
                </a:solidFill>
              </a:rPr>
              <a:t>Klíma</a:t>
            </a:r>
            <a:r>
              <a:rPr lang="cs-CZ" dirty="0">
                <a:solidFill>
                  <a:schemeClr val="tx1"/>
                </a:solidFill>
              </a:rPr>
              <a:t> v </a:t>
            </a:r>
            <a:r>
              <a:rPr lang="cs-CZ" i="1" dirty="0">
                <a:solidFill>
                  <a:schemeClr val="tx1"/>
                </a:solidFill>
              </a:rPr>
              <a:t>Uzlu </a:t>
            </a:r>
            <a:r>
              <a:rPr lang="cs-CZ" i="1" dirty="0" smtClean="0">
                <a:solidFill>
                  <a:schemeClr val="tx1"/>
                </a:solidFill>
              </a:rPr>
              <a:t>pohádek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klasikové </a:t>
            </a:r>
            <a:r>
              <a:rPr lang="cs-CZ" dirty="0">
                <a:solidFill>
                  <a:schemeClr val="tx1"/>
                </a:solidFill>
              </a:rPr>
              <a:t>dětské literatury </a:t>
            </a:r>
            <a:r>
              <a:rPr lang="cs-CZ" b="1" dirty="0" smtClean="0">
                <a:solidFill>
                  <a:schemeClr val="tx1"/>
                </a:solidFill>
              </a:rPr>
              <a:t>Jan Skácel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 smtClean="0">
                <a:solidFill>
                  <a:schemeClr val="tx1"/>
                </a:solidFill>
              </a:rPr>
              <a:t>Jan Vladislav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b="1" dirty="0" smtClean="0">
                <a:solidFill>
                  <a:schemeClr val="tx1"/>
                </a:solidFill>
              </a:rPr>
              <a:t>Jan Werich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Příspěvky dalších renomovaných </a:t>
            </a:r>
            <a:r>
              <a:rPr lang="cs-CZ" dirty="0">
                <a:solidFill>
                  <a:schemeClr val="tx1"/>
                </a:solidFill>
              </a:rPr>
              <a:t>autorů - </a:t>
            </a:r>
            <a:r>
              <a:rPr lang="cs-CZ" b="1" dirty="0">
                <a:solidFill>
                  <a:schemeClr val="tx1"/>
                </a:solidFill>
              </a:rPr>
              <a:t>Ludvíka Vaculíka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Karola </a:t>
            </a:r>
            <a:r>
              <a:rPr lang="cs-CZ" b="1" dirty="0" err="1">
                <a:solidFill>
                  <a:schemeClr val="tx1"/>
                </a:solidFill>
              </a:rPr>
              <a:t>Sidona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Václava Havla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Zdeňka Pochopa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zapůsobily rozpačitě („násilné odbočky do tvorby pro děti)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9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Josef </a:t>
            </a:r>
            <a:r>
              <a:rPr lang="cs-CZ" b="1" dirty="0" smtClean="0">
                <a:solidFill>
                  <a:schemeClr val="tx1"/>
                </a:solidFill>
              </a:rPr>
              <a:t>Brukner 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básník, který v 70. letech nemohl publikovat knihy </a:t>
            </a:r>
            <a:r>
              <a:rPr lang="cs-CZ" dirty="0" smtClean="0">
                <a:solidFill>
                  <a:schemeClr val="tx1"/>
                </a:solidFill>
              </a:rPr>
              <a:t>(jen </a:t>
            </a:r>
            <a:r>
              <a:rPr lang="cs-CZ" dirty="0">
                <a:solidFill>
                  <a:schemeClr val="tx1"/>
                </a:solidFill>
              </a:rPr>
              <a:t>v dětských časopisech Mateřídouška a Sluníčko) a v 80. letech patřil jen k těm </a:t>
            </a:r>
            <a:r>
              <a:rPr lang="cs-CZ" dirty="0" smtClean="0">
                <a:solidFill>
                  <a:schemeClr val="tx1"/>
                </a:solidFill>
              </a:rPr>
              <a:t>trpěným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polovině 90. </a:t>
            </a:r>
            <a:r>
              <a:rPr lang="cs-CZ" dirty="0" smtClean="0">
                <a:solidFill>
                  <a:schemeClr val="tx1"/>
                </a:solidFill>
              </a:rPr>
              <a:t>let kniha </a:t>
            </a:r>
            <a:r>
              <a:rPr lang="cs-CZ" dirty="0">
                <a:solidFill>
                  <a:schemeClr val="tx1"/>
                </a:solidFill>
              </a:rPr>
              <a:t>básní a </a:t>
            </a:r>
            <a:r>
              <a:rPr lang="cs-CZ" dirty="0" err="1">
                <a:solidFill>
                  <a:schemeClr val="tx1"/>
                </a:solidFill>
              </a:rPr>
              <a:t>fejetonků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Pojďte s námi za obrazy aneb Malování zvířat</a:t>
            </a:r>
            <a:r>
              <a:rPr lang="cs-CZ" dirty="0">
                <a:solidFill>
                  <a:schemeClr val="tx1"/>
                </a:solidFill>
              </a:rPr>
              <a:t> (1995), v níž - stejně jako ve starší </a:t>
            </a:r>
            <a:r>
              <a:rPr lang="cs-CZ" i="1" dirty="0">
                <a:solidFill>
                  <a:schemeClr val="tx1"/>
                </a:solidFill>
              </a:rPr>
              <a:t>Obrazárně</a:t>
            </a:r>
            <a:r>
              <a:rPr lang="cs-CZ" dirty="0">
                <a:solidFill>
                  <a:schemeClr val="tx1"/>
                </a:solidFill>
              </a:rPr>
              <a:t> - vytvořil básnické paralely k obrazům světových i českých malířů různých dob a </a:t>
            </a:r>
            <a:r>
              <a:rPr lang="cs-CZ" dirty="0" smtClean="0">
                <a:solidFill>
                  <a:schemeClr val="tx1"/>
                </a:solidFill>
              </a:rPr>
              <a:t>směrů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Jan Skácel - tvorbu</a:t>
            </a:r>
            <a:r>
              <a:rPr lang="cs-CZ" dirty="0">
                <a:solidFill>
                  <a:schemeClr val="tx1"/>
                </a:solidFill>
              </a:rPr>
              <a:t> zprostředkoval </a:t>
            </a:r>
            <a:r>
              <a:rPr lang="cs-CZ" b="1" dirty="0">
                <a:solidFill>
                  <a:schemeClr val="tx1"/>
                </a:solidFill>
              </a:rPr>
              <a:t>Jiří </a:t>
            </a:r>
            <a:r>
              <a:rPr lang="cs-CZ" b="1" dirty="0" smtClean="0">
                <a:solidFill>
                  <a:schemeClr val="tx1"/>
                </a:solidFill>
              </a:rPr>
              <a:t>Opelík - </a:t>
            </a:r>
            <a:r>
              <a:rPr lang="cs-CZ" dirty="0" smtClean="0">
                <a:solidFill>
                  <a:schemeClr val="tx1"/>
                </a:solidFill>
              </a:rPr>
              <a:t>1998 </a:t>
            </a:r>
            <a:r>
              <a:rPr lang="cs-CZ" dirty="0">
                <a:solidFill>
                  <a:schemeClr val="tx1"/>
                </a:solidFill>
              </a:rPr>
              <a:t>vydal ze Skácelovy pozůstalosti básnickou skladbu pro děti </a:t>
            </a:r>
            <a:r>
              <a:rPr lang="cs-CZ" i="1" dirty="0">
                <a:solidFill>
                  <a:schemeClr val="tx1"/>
                </a:solidFill>
              </a:rPr>
              <a:t>O pejsku </a:t>
            </a:r>
            <a:r>
              <a:rPr lang="cs-CZ" i="1" dirty="0" err="1">
                <a:solidFill>
                  <a:schemeClr val="tx1"/>
                </a:solidFill>
              </a:rPr>
              <a:t>Ťapovi</a:t>
            </a:r>
            <a:r>
              <a:rPr lang="cs-CZ" i="1" dirty="0">
                <a:solidFill>
                  <a:schemeClr val="tx1"/>
                </a:solidFill>
              </a:rPr>
              <a:t>, výru Výrovi, slavíčku Slavíkovi a kočičce, která se moc styděla</a:t>
            </a:r>
            <a:r>
              <a:rPr lang="cs-CZ" dirty="0">
                <a:solidFill>
                  <a:schemeClr val="tx1"/>
                </a:solidFill>
              </a:rPr>
              <a:t>, experimentující s novými podobami říkadla.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260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Poezie – </a:t>
            </a:r>
            <a:r>
              <a:rPr lang="cs-CZ" dirty="0" err="1" smtClean="0"/>
              <a:t>nonens</a:t>
            </a:r>
            <a:r>
              <a:rPr lang="cs-CZ" dirty="0" smtClean="0"/>
              <a:t>, písničkové 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Jan Vodňanský</a:t>
            </a:r>
            <a:r>
              <a:rPr lang="cs-CZ" dirty="0">
                <a:solidFill>
                  <a:schemeClr val="tx1"/>
                </a:solidFill>
              </a:rPr>
              <a:t> (zejm. </a:t>
            </a:r>
            <a:r>
              <a:rPr lang="cs-CZ" i="1" dirty="0">
                <a:solidFill>
                  <a:schemeClr val="tx1"/>
                </a:solidFill>
              </a:rPr>
              <a:t>Šlo </a:t>
            </a:r>
            <a:r>
              <a:rPr lang="cs-CZ" i="1" dirty="0" err="1">
                <a:solidFill>
                  <a:schemeClr val="tx1"/>
                </a:solidFill>
              </a:rPr>
              <a:t>povidlo</a:t>
            </a:r>
            <a:r>
              <a:rPr lang="cs-CZ" i="1" dirty="0">
                <a:solidFill>
                  <a:schemeClr val="tx1"/>
                </a:solidFill>
              </a:rPr>
              <a:t> na vandr</a:t>
            </a:r>
            <a:r>
              <a:rPr lang="cs-CZ" dirty="0">
                <a:solidFill>
                  <a:schemeClr val="tx1"/>
                </a:solidFill>
              </a:rPr>
              <a:t> ze 70. let)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Emanuel Frynta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i="1" dirty="0" smtClean="0">
                <a:solidFill>
                  <a:schemeClr val="tx1"/>
                </a:solidFill>
              </a:rPr>
              <a:t>Písničky </a:t>
            </a:r>
            <a:r>
              <a:rPr lang="cs-CZ" i="1" dirty="0">
                <a:solidFill>
                  <a:schemeClr val="tx1"/>
                </a:solidFill>
              </a:rPr>
              <a:t>bez muziky</a:t>
            </a:r>
            <a:r>
              <a:rPr lang="cs-CZ" dirty="0">
                <a:solidFill>
                  <a:schemeClr val="tx1"/>
                </a:solidFill>
              </a:rPr>
              <a:t> vydal Albatros poprvé v 80. letech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 90. letech </a:t>
            </a:r>
            <a:r>
              <a:rPr lang="cs-CZ" b="1" dirty="0" smtClean="0">
                <a:solidFill>
                  <a:schemeClr val="tx1"/>
                </a:solidFill>
              </a:rPr>
              <a:t>Jiří </a:t>
            </a:r>
            <a:r>
              <a:rPr lang="cs-CZ" b="1" dirty="0" err="1" smtClean="0">
                <a:solidFill>
                  <a:schemeClr val="tx1"/>
                </a:solidFill>
              </a:rPr>
              <a:t>Weinberger</a:t>
            </a:r>
            <a:r>
              <a:rPr lang="cs-CZ" b="1" dirty="0" smtClean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sbírky </a:t>
            </a:r>
            <a:r>
              <a:rPr lang="cs-CZ" dirty="0">
                <a:solidFill>
                  <a:schemeClr val="tx1"/>
                </a:solidFill>
              </a:rPr>
              <a:t>- </a:t>
            </a:r>
            <a:r>
              <a:rPr lang="cs-CZ" i="1" dirty="0">
                <a:solidFill>
                  <a:schemeClr val="tx1"/>
                </a:solidFill>
              </a:rPr>
              <a:t>Povídá pondělí úterku</a:t>
            </a:r>
            <a:r>
              <a:rPr lang="cs-CZ" dirty="0">
                <a:solidFill>
                  <a:schemeClr val="tx1"/>
                </a:solidFill>
              </a:rPr>
              <a:t> (1995) a </a:t>
            </a:r>
            <a:r>
              <a:rPr lang="cs-CZ" i="1" dirty="0">
                <a:solidFill>
                  <a:schemeClr val="tx1"/>
                </a:solidFill>
              </a:rPr>
              <a:t>Ach, ty plachty</a:t>
            </a:r>
            <a:r>
              <a:rPr lang="cs-CZ" dirty="0">
                <a:solidFill>
                  <a:schemeClr val="tx1"/>
                </a:solidFill>
              </a:rPr>
              <a:t> (1996)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otevřeně přiznávají inspiraci </a:t>
            </a:r>
            <a:r>
              <a:rPr lang="cs-CZ" b="1" dirty="0">
                <a:solidFill>
                  <a:schemeClr val="tx1"/>
                </a:solidFill>
              </a:rPr>
              <a:t>Edwardem Learem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Christianem </a:t>
            </a:r>
            <a:r>
              <a:rPr lang="cs-CZ" b="1" dirty="0" err="1">
                <a:solidFill>
                  <a:schemeClr val="tx1"/>
                </a:solidFill>
              </a:rPr>
              <a:t>Morgensternem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Ivanem Vyskočilem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b="1" dirty="0" smtClean="0">
                <a:solidFill>
                  <a:schemeClr val="tx1"/>
                </a:solidFill>
              </a:rPr>
              <a:t>Emanuelem </a:t>
            </a:r>
            <a:r>
              <a:rPr lang="cs-CZ" b="1" dirty="0">
                <a:solidFill>
                  <a:schemeClr val="tx1"/>
                </a:solidFill>
              </a:rPr>
              <a:t>Fryntou</a:t>
            </a:r>
            <a:r>
              <a:rPr lang="cs-CZ" dirty="0">
                <a:solidFill>
                  <a:schemeClr val="tx1"/>
                </a:solidFill>
              </a:rPr>
              <a:t>, neuzavírají nonsens jen do sféry dětské poezie, ale počítají s ním jako s objektem hry dospělých i dětí, resp. dospělých s </a:t>
            </a:r>
            <a:r>
              <a:rPr lang="cs-CZ" dirty="0" smtClean="0">
                <a:solidFill>
                  <a:schemeClr val="tx1"/>
                </a:solidFill>
              </a:rPr>
              <a:t>dětmi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 </a:t>
            </a:r>
            <a:r>
              <a:rPr lang="cs-CZ" dirty="0">
                <a:solidFill>
                  <a:schemeClr val="tx1"/>
                </a:solidFill>
              </a:rPr>
              <a:t>nonsensu se vrátil také </a:t>
            </a:r>
            <a:r>
              <a:rPr lang="cs-CZ" b="1" dirty="0">
                <a:solidFill>
                  <a:schemeClr val="tx1"/>
                </a:solidFill>
              </a:rPr>
              <a:t>Ivo Štuka</a:t>
            </a:r>
            <a:r>
              <a:rPr lang="cs-CZ" dirty="0">
                <a:solidFill>
                  <a:schemeClr val="tx1"/>
                </a:solidFill>
              </a:rPr>
              <a:t> ve svém </a:t>
            </a:r>
            <a:r>
              <a:rPr lang="cs-CZ" i="1" dirty="0" err="1" smtClean="0">
                <a:solidFill>
                  <a:schemeClr val="tx1"/>
                </a:solidFill>
              </a:rPr>
              <a:t>Abecedníku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90. léta - zvýšený nakladatelský zájem o písničkové texty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Zdeněk Svěrák - </a:t>
            </a:r>
            <a:r>
              <a:rPr lang="cs-CZ" i="1" dirty="0" smtClean="0">
                <a:solidFill>
                  <a:schemeClr val="tx1"/>
                </a:solidFill>
              </a:rPr>
              <a:t>Dělání</a:t>
            </a:r>
            <a:r>
              <a:rPr lang="cs-CZ" dirty="0" smtClean="0">
                <a:solidFill>
                  <a:schemeClr val="tx1"/>
                </a:solidFill>
              </a:rPr>
              <a:t> 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Jaromír Nohavica</a:t>
            </a:r>
            <a:r>
              <a:rPr lang="cs-CZ" dirty="0" smtClean="0">
                <a:solidFill>
                  <a:schemeClr val="tx1"/>
                </a:solidFill>
              </a:rPr>
              <a:t> - </a:t>
            </a:r>
            <a:r>
              <a:rPr lang="cs-CZ" i="1" dirty="0" smtClean="0">
                <a:solidFill>
                  <a:schemeClr val="tx1"/>
                </a:solidFill>
              </a:rPr>
              <a:t>Tři čuníci </a:t>
            </a:r>
            <a:r>
              <a:rPr lang="cs-CZ" dirty="0" smtClean="0">
                <a:solidFill>
                  <a:schemeClr val="tx1"/>
                </a:solidFill>
              </a:rPr>
              <a:t>(? kritické oko redaktora - vedle výborných textů tu bohužel najdeme i nepochopitelné propady)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02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Petr Šrámek (</a:t>
            </a:r>
            <a:r>
              <a:rPr lang="cs-CZ" b="1" dirty="0" err="1">
                <a:solidFill>
                  <a:schemeClr val="tx1"/>
                </a:solidFill>
              </a:rPr>
              <a:t>ed</a:t>
            </a:r>
            <a:r>
              <a:rPr lang="cs-CZ" b="1" dirty="0">
                <a:solidFill>
                  <a:schemeClr val="tx1"/>
                </a:solidFill>
              </a:rPr>
              <a:t>.) - Nebe peklo ráj, Tyglík české poezie pro děti 20. století, Albatros, 2009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reprezentativní </a:t>
            </a:r>
            <a:r>
              <a:rPr lang="cs-CZ" dirty="0">
                <a:solidFill>
                  <a:schemeClr val="tx1"/>
                </a:solidFill>
              </a:rPr>
              <a:t>antologie si klade za cíl ukázat dětskému ale i dospělému čtenáři, že poezie není pouze „čítanková“ záležitost, kterou se má člověk učit nazpaměť ve škole. Může být i vzrušujícím, s ničím nesrovnatelný zážitek setkání s poetikou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Kniha </a:t>
            </a:r>
            <a:r>
              <a:rPr lang="cs-CZ" dirty="0">
                <a:solidFill>
                  <a:schemeClr val="tx1"/>
                </a:solidFill>
              </a:rPr>
              <a:t>obsahuje téměř dvě stě padesát </a:t>
            </a:r>
            <a:r>
              <a:rPr lang="cs-CZ" dirty="0" smtClean="0">
                <a:solidFill>
                  <a:schemeClr val="tx1"/>
                </a:solidFill>
              </a:rPr>
              <a:t>básní</a:t>
            </a:r>
          </a:p>
          <a:p>
            <a:r>
              <a:rPr lang="cs-CZ" dirty="0">
                <a:solidFill>
                  <a:schemeClr val="tx1"/>
                </a:solidFill>
              </a:rPr>
              <a:t>Každá báseň má vlastní ilustraci a tematické odkazy k básním dalším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3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Písničky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90. léta - zvýšený nakladatelský zájem o písničkové texty</a:t>
            </a:r>
          </a:p>
          <a:p>
            <a:r>
              <a:rPr lang="cs-CZ" b="1" dirty="0">
                <a:solidFill>
                  <a:schemeClr val="tx1"/>
                </a:solidFill>
              </a:rPr>
              <a:t>Zdeněk Svěrák - </a:t>
            </a:r>
            <a:r>
              <a:rPr lang="cs-CZ" i="1" dirty="0">
                <a:solidFill>
                  <a:schemeClr val="tx1"/>
                </a:solidFill>
              </a:rPr>
              <a:t>Dělání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b="1" dirty="0">
                <a:solidFill>
                  <a:schemeClr val="tx1"/>
                </a:solidFill>
              </a:rPr>
              <a:t>Jaromír Nohavica</a:t>
            </a:r>
            <a:r>
              <a:rPr lang="cs-CZ" dirty="0">
                <a:solidFill>
                  <a:schemeClr val="tx1"/>
                </a:solidFill>
              </a:rPr>
              <a:t> - </a:t>
            </a:r>
            <a:r>
              <a:rPr lang="cs-CZ" i="1" dirty="0">
                <a:solidFill>
                  <a:schemeClr val="tx1"/>
                </a:solidFill>
              </a:rPr>
              <a:t>Tři čuníci </a:t>
            </a:r>
            <a:r>
              <a:rPr lang="cs-CZ" dirty="0">
                <a:solidFill>
                  <a:schemeClr val="tx1"/>
                </a:solidFill>
              </a:rPr>
              <a:t>(? kritické oko redaktora - vedle výborných textů tu bohužel najdeme i nepochopitelné propady)</a:t>
            </a:r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Naklasatelství</a:t>
            </a:r>
            <a:r>
              <a:rPr lang="cs-CZ" dirty="0" smtClean="0">
                <a:solidFill>
                  <a:schemeClr val="tx1"/>
                </a:solidFill>
              </a:rPr>
              <a:t> Amulet - knížka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Kostkovaný </a:t>
            </a:r>
            <a:r>
              <a:rPr lang="cs-CZ" i="1" dirty="0" smtClean="0">
                <a:solidFill>
                  <a:schemeClr val="tx1"/>
                </a:solidFill>
              </a:rPr>
              <a:t>ideály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Marie Vodičková</a:t>
            </a:r>
            <a:r>
              <a:rPr lang="cs-CZ" dirty="0" smtClean="0">
                <a:solidFill>
                  <a:schemeClr val="tx1"/>
                </a:solidFill>
              </a:rPr>
              <a:t>- redaktorka - česká </a:t>
            </a:r>
            <a:r>
              <a:rPr lang="cs-CZ" dirty="0">
                <a:solidFill>
                  <a:schemeClr val="tx1"/>
                </a:solidFill>
              </a:rPr>
              <a:t>literatura disponuje také zajímavou poezií pro teenagery </a:t>
            </a:r>
            <a:r>
              <a:rPr lang="cs-CZ" b="1" dirty="0">
                <a:solidFill>
                  <a:schemeClr val="tx1"/>
                </a:solidFill>
              </a:rPr>
              <a:t>Mileny Lukešové</a:t>
            </a:r>
            <a:r>
              <a:rPr lang="cs-CZ" dirty="0">
                <a:solidFill>
                  <a:schemeClr val="tx1"/>
                </a:solidFill>
              </a:rPr>
              <a:t> (ze sbírky </a:t>
            </a:r>
            <a:r>
              <a:rPr lang="cs-CZ" i="1" dirty="0" err="1">
                <a:solidFill>
                  <a:schemeClr val="tx1"/>
                </a:solidFill>
              </a:rPr>
              <a:t>Nahej</a:t>
            </a:r>
            <a:r>
              <a:rPr lang="cs-CZ" i="1" dirty="0">
                <a:solidFill>
                  <a:schemeClr val="tx1"/>
                </a:solidFill>
              </a:rPr>
              <a:t> v trní</a:t>
            </a:r>
            <a:r>
              <a:rPr lang="cs-CZ" dirty="0">
                <a:solidFill>
                  <a:schemeClr val="tx1"/>
                </a:solidFill>
              </a:rPr>
              <a:t>) a </a:t>
            </a:r>
            <a:r>
              <a:rPr lang="cs-CZ" b="1" dirty="0">
                <a:solidFill>
                  <a:schemeClr val="tx1"/>
                </a:solidFill>
              </a:rPr>
              <a:t>Jana Kašpara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 err="1">
                <a:solidFill>
                  <a:schemeClr val="tx1"/>
                </a:solidFill>
              </a:rPr>
              <a:t>Tulikráska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Lukešové </a:t>
            </a:r>
            <a:r>
              <a:rPr lang="cs-CZ" dirty="0">
                <a:solidFill>
                  <a:schemeClr val="tx1"/>
                </a:solidFill>
              </a:rPr>
              <a:t>a Kašparovy básničky doplnila mj. písňovými texty, např. </a:t>
            </a:r>
            <a:r>
              <a:rPr lang="cs-CZ" b="1" dirty="0">
                <a:solidFill>
                  <a:schemeClr val="tx1"/>
                </a:solidFill>
              </a:rPr>
              <a:t>Jiřího Suchého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Zdeňka Svěráka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Jiřího Dědečka</a:t>
            </a:r>
            <a:r>
              <a:rPr lang="cs-CZ" dirty="0">
                <a:solidFill>
                  <a:schemeClr val="tx1"/>
                </a:solidFill>
              </a:rPr>
              <a:t>, a poezií </a:t>
            </a:r>
            <a:r>
              <a:rPr lang="cs-CZ" b="1" dirty="0">
                <a:solidFill>
                  <a:schemeClr val="tx1"/>
                </a:solidFill>
              </a:rPr>
              <a:t>Václava Hraběte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Pohádky a </a:t>
            </a:r>
            <a:r>
              <a:rPr lang="cs-CZ" b="1" dirty="0" err="1"/>
              <a:t>rádobypohádky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90. léta </a:t>
            </a:r>
            <a:r>
              <a:rPr lang="cs-CZ" dirty="0" smtClean="0">
                <a:solidFill>
                  <a:schemeClr val="tx1"/>
                </a:solidFill>
              </a:rPr>
              <a:t>– mezi českými </a:t>
            </a:r>
            <a:r>
              <a:rPr lang="cs-CZ" dirty="0">
                <a:solidFill>
                  <a:schemeClr val="tx1"/>
                </a:solidFill>
              </a:rPr>
              <a:t>klasiky pohádkového žánru </a:t>
            </a:r>
            <a:r>
              <a:rPr lang="cs-CZ" b="1" dirty="0" smtClean="0">
                <a:solidFill>
                  <a:schemeClr val="tx1"/>
                </a:solidFill>
              </a:rPr>
              <a:t>Jan </a:t>
            </a:r>
            <a:r>
              <a:rPr lang="cs-CZ" b="1" dirty="0">
                <a:solidFill>
                  <a:schemeClr val="tx1"/>
                </a:solidFill>
              </a:rPr>
              <a:t>Vladislav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Deset večerů s pohádkou</a:t>
            </a:r>
            <a:r>
              <a:rPr lang="cs-CZ" dirty="0">
                <a:solidFill>
                  <a:schemeClr val="tx1"/>
                </a:solidFill>
              </a:rPr>
              <a:t>, 1992, a další tituly) a </a:t>
            </a:r>
            <a:r>
              <a:rPr lang="cs-CZ" b="1" dirty="0">
                <a:solidFill>
                  <a:schemeClr val="tx1"/>
                </a:solidFill>
              </a:rPr>
              <a:t>Pavel </a:t>
            </a:r>
            <a:r>
              <a:rPr lang="cs-CZ" b="1" dirty="0" err="1">
                <a:solidFill>
                  <a:schemeClr val="tx1"/>
                </a:solidFill>
              </a:rPr>
              <a:t>Šrut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Kočičí král</a:t>
            </a:r>
            <a:r>
              <a:rPr lang="cs-CZ" dirty="0">
                <a:solidFill>
                  <a:schemeClr val="tx1"/>
                </a:solidFill>
              </a:rPr>
              <a:t>, 1989, a </a:t>
            </a:r>
            <a:r>
              <a:rPr lang="cs-CZ" i="1" dirty="0">
                <a:solidFill>
                  <a:schemeClr val="tx1"/>
                </a:solidFill>
              </a:rPr>
              <a:t>Prcek Tom a Dlouhán Tom a jiné velice americké pohádky</a:t>
            </a:r>
            <a:r>
              <a:rPr lang="cs-CZ" dirty="0">
                <a:solidFill>
                  <a:schemeClr val="tx1"/>
                </a:solidFill>
              </a:rPr>
              <a:t>, 1993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Soudobým dětem zprostředkovali úspěšně a kvalitně bohatství </a:t>
            </a:r>
            <a:r>
              <a:rPr lang="cs-CZ" dirty="0">
                <a:solidFill>
                  <a:schemeClr val="tx1"/>
                </a:solidFill>
              </a:rPr>
              <a:t>světového pohádkového </a:t>
            </a:r>
            <a:r>
              <a:rPr lang="cs-CZ" dirty="0" smtClean="0">
                <a:solidFill>
                  <a:schemeClr val="tx1"/>
                </a:solidFill>
              </a:rPr>
              <a:t>repertoáru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Pavel </a:t>
            </a:r>
            <a:r>
              <a:rPr lang="cs-CZ" dirty="0" err="1" smtClean="0">
                <a:solidFill>
                  <a:schemeClr val="tx1"/>
                </a:solidFill>
              </a:rPr>
              <a:t>Šrut</a:t>
            </a:r>
            <a:r>
              <a:rPr lang="cs-CZ" dirty="0" smtClean="0">
                <a:solidFill>
                  <a:schemeClr val="tx1"/>
                </a:solidFill>
              </a:rPr>
              <a:t> - zcela </a:t>
            </a:r>
            <a:r>
              <a:rPr lang="cs-CZ" dirty="0">
                <a:solidFill>
                  <a:schemeClr val="tx1"/>
                </a:solidFill>
              </a:rPr>
              <a:t>nový pohled na americký folklór v </a:t>
            </a:r>
            <a:r>
              <a:rPr lang="cs-CZ" dirty="0" smtClean="0">
                <a:solidFill>
                  <a:schemeClr val="tx1"/>
                </a:solidFill>
              </a:rPr>
              <a:t>knížce </a:t>
            </a:r>
            <a:r>
              <a:rPr lang="cs-CZ" dirty="0" err="1">
                <a:solidFill>
                  <a:schemeClr val="tx1"/>
                </a:solidFill>
              </a:rPr>
              <a:t>prášilovských</a:t>
            </a:r>
            <a:r>
              <a:rPr lang="cs-CZ" dirty="0">
                <a:solidFill>
                  <a:schemeClr val="tx1"/>
                </a:solidFill>
              </a:rPr>
              <a:t> historek </a:t>
            </a:r>
            <a:r>
              <a:rPr lang="cs-CZ" i="1" dirty="0">
                <a:solidFill>
                  <a:schemeClr val="tx1"/>
                </a:solidFill>
              </a:rPr>
              <a:t>Obr jménem Drobeček</a:t>
            </a:r>
            <a:r>
              <a:rPr lang="cs-CZ" dirty="0">
                <a:solidFill>
                  <a:schemeClr val="tx1"/>
                </a:solidFill>
              </a:rPr>
              <a:t> (1997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Karel </a:t>
            </a:r>
            <a:r>
              <a:rPr lang="cs-CZ" b="1" dirty="0" err="1" smtClean="0">
                <a:solidFill>
                  <a:schemeClr val="tx1"/>
                </a:solidFill>
              </a:rPr>
              <a:t>Šiktanc</a:t>
            </a:r>
            <a:r>
              <a:rPr lang="cs-CZ" b="1" dirty="0" smtClean="0">
                <a:solidFill>
                  <a:schemeClr val="tx1"/>
                </a:solidFill>
              </a:rPr>
              <a:t> - p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Královských </a:t>
            </a:r>
            <a:r>
              <a:rPr lang="cs-CZ" i="1" dirty="0" smtClean="0">
                <a:solidFill>
                  <a:schemeClr val="tx1"/>
                </a:solidFill>
              </a:rPr>
              <a:t>pohádkách (</a:t>
            </a:r>
            <a:r>
              <a:rPr lang="cs-CZ" dirty="0" smtClean="0">
                <a:solidFill>
                  <a:schemeClr val="tx1"/>
                </a:solidFill>
              </a:rPr>
              <a:t>připravených </a:t>
            </a:r>
            <a:r>
              <a:rPr lang="cs-CZ" dirty="0">
                <a:solidFill>
                  <a:schemeClr val="tx1"/>
                </a:solidFill>
              </a:rPr>
              <a:t>k tisku už na přelomu 60. a 70. let a vydaných až začátkem let </a:t>
            </a:r>
            <a:r>
              <a:rPr lang="cs-CZ" dirty="0" smtClean="0">
                <a:solidFill>
                  <a:schemeClr val="tx1"/>
                </a:solidFill>
              </a:rPr>
              <a:t>devadesátých), uspěl v knize </a:t>
            </a:r>
            <a:r>
              <a:rPr lang="cs-CZ" dirty="0">
                <a:solidFill>
                  <a:schemeClr val="tx1"/>
                </a:solidFill>
              </a:rPr>
              <a:t>pohádek </a:t>
            </a:r>
            <a:r>
              <a:rPr lang="cs-CZ" i="1" dirty="0">
                <a:solidFill>
                  <a:schemeClr val="tx1"/>
                </a:solidFill>
              </a:rPr>
              <a:t>O dobré a zlé moci</a:t>
            </a:r>
            <a:r>
              <a:rPr lang="cs-CZ" dirty="0">
                <a:solidFill>
                  <a:schemeClr val="tx1"/>
                </a:solidFill>
              </a:rPr>
              <a:t> (2000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osobitá </a:t>
            </a:r>
            <a:r>
              <a:rPr lang="cs-CZ" dirty="0">
                <a:solidFill>
                  <a:schemeClr val="tx1"/>
                </a:solidFill>
              </a:rPr>
              <a:t>obraznost a originální </a:t>
            </a:r>
            <a:r>
              <a:rPr lang="cs-CZ" dirty="0" smtClean="0">
                <a:solidFill>
                  <a:schemeClr val="tx1"/>
                </a:solidFill>
              </a:rPr>
              <a:t>práce </a:t>
            </a:r>
            <a:r>
              <a:rPr lang="cs-CZ" dirty="0">
                <a:solidFill>
                  <a:schemeClr val="tx1"/>
                </a:solidFill>
              </a:rPr>
              <a:t>s jazykem </a:t>
            </a:r>
            <a:r>
              <a:rPr lang="cs-CZ" dirty="0" smtClean="0">
                <a:solidFill>
                  <a:schemeClr val="tx1"/>
                </a:solidFill>
              </a:rPr>
              <a:t>prozaických </a:t>
            </a:r>
            <a:r>
              <a:rPr lang="cs-CZ" dirty="0">
                <a:solidFill>
                  <a:schemeClr val="tx1"/>
                </a:solidFill>
              </a:rPr>
              <a:t>textů pro dětské </a:t>
            </a:r>
            <a:r>
              <a:rPr lang="cs-CZ" dirty="0" smtClean="0">
                <a:solidFill>
                  <a:schemeClr val="tx1"/>
                </a:solidFill>
              </a:rPr>
              <a:t>čtenáře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Pohádky a </a:t>
            </a:r>
            <a:r>
              <a:rPr lang="cs-CZ" b="1" dirty="0" err="1"/>
              <a:t>rádobypohádky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knihy </a:t>
            </a:r>
            <a:r>
              <a:rPr lang="cs-CZ" b="1" dirty="0">
                <a:solidFill>
                  <a:schemeClr val="tx1"/>
                </a:solidFill>
              </a:rPr>
              <a:t>Hany </a:t>
            </a:r>
            <a:r>
              <a:rPr lang="cs-CZ" b="1" dirty="0" smtClean="0">
                <a:solidFill>
                  <a:schemeClr val="tx1"/>
                </a:solidFill>
              </a:rPr>
              <a:t>Doskočilové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Autorská ukázněnost, </a:t>
            </a:r>
            <a:r>
              <a:rPr lang="cs-CZ" dirty="0" smtClean="0">
                <a:solidFill>
                  <a:schemeClr val="tx1"/>
                </a:solidFill>
              </a:rPr>
              <a:t>jazyková citlivost, jemný humor, pokora </a:t>
            </a:r>
            <a:r>
              <a:rPr lang="cs-CZ" dirty="0">
                <a:solidFill>
                  <a:schemeClr val="tx1"/>
                </a:solidFill>
              </a:rPr>
              <a:t>při zpracovávání různých látek ze světového repertoáru příběhů (mýtů, bájí, pověstí, pohádek...)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schopností </a:t>
            </a:r>
            <a:r>
              <a:rPr lang="cs-CZ" dirty="0">
                <a:solidFill>
                  <a:schemeClr val="tx1"/>
                </a:solidFill>
              </a:rPr>
              <a:t>objevovat </a:t>
            </a:r>
            <a:r>
              <a:rPr lang="cs-CZ" dirty="0" smtClean="0">
                <a:solidFill>
                  <a:schemeClr val="tx1"/>
                </a:solidFill>
              </a:rPr>
              <a:t>aktuální </a:t>
            </a:r>
            <a:r>
              <a:rPr lang="cs-CZ" dirty="0">
                <a:solidFill>
                  <a:schemeClr val="tx1"/>
                </a:solidFill>
              </a:rPr>
              <a:t>témata s důrazem na etické </a:t>
            </a:r>
            <a:r>
              <a:rPr lang="cs-CZ" dirty="0" smtClean="0">
                <a:solidFill>
                  <a:schemeClr val="tx1"/>
                </a:solidFill>
              </a:rPr>
              <a:t>hodnoty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Diogenovi v sudu</a:t>
            </a:r>
            <a:r>
              <a:rPr lang="cs-CZ" dirty="0">
                <a:solidFill>
                  <a:schemeClr val="tx1"/>
                </a:solidFill>
              </a:rPr>
              <a:t> vyšly v 90. letech </a:t>
            </a:r>
            <a:r>
              <a:rPr lang="cs-CZ" i="1" dirty="0">
                <a:solidFill>
                  <a:schemeClr val="tx1"/>
                </a:solidFill>
              </a:rPr>
              <a:t>Damoklův meč</a:t>
            </a:r>
            <a:r>
              <a:rPr lang="cs-CZ" dirty="0">
                <a:solidFill>
                  <a:schemeClr val="tx1"/>
                </a:solidFill>
              </a:rPr>
              <a:t> (1991) a </a:t>
            </a:r>
            <a:r>
              <a:rPr lang="cs-CZ" i="1" dirty="0">
                <a:solidFill>
                  <a:schemeClr val="tx1"/>
                </a:solidFill>
              </a:rPr>
              <a:t>Golem Josef a ti druzí</a:t>
            </a:r>
            <a:r>
              <a:rPr lang="cs-CZ" dirty="0">
                <a:solidFill>
                  <a:schemeClr val="tx1"/>
                </a:solidFill>
              </a:rPr>
              <a:t> (1994) a </a:t>
            </a:r>
            <a:r>
              <a:rPr lang="cs-CZ" dirty="0" smtClean="0">
                <a:solidFill>
                  <a:schemeClr val="tx1"/>
                </a:solidFill>
              </a:rPr>
              <a:t>knížka </a:t>
            </a:r>
            <a:r>
              <a:rPr lang="cs-CZ" dirty="0">
                <a:solidFill>
                  <a:schemeClr val="tx1"/>
                </a:solidFill>
              </a:rPr>
              <a:t>variací na romské příběhy </a:t>
            </a:r>
            <a:r>
              <a:rPr lang="cs-CZ" i="1" dirty="0">
                <a:solidFill>
                  <a:schemeClr val="tx1"/>
                </a:solidFill>
              </a:rPr>
              <a:t>O Mamě </a:t>
            </a:r>
            <a:r>
              <a:rPr lang="cs-CZ" i="1" dirty="0" err="1">
                <a:solidFill>
                  <a:schemeClr val="tx1"/>
                </a:solidFill>
              </a:rPr>
              <a:t>Romě</a:t>
            </a:r>
            <a:r>
              <a:rPr lang="cs-CZ" i="1" dirty="0">
                <a:solidFill>
                  <a:schemeClr val="tx1"/>
                </a:solidFill>
              </a:rPr>
              <a:t> a romském </a:t>
            </a:r>
            <a:r>
              <a:rPr lang="cs-CZ" i="1" dirty="0" err="1">
                <a:solidFill>
                  <a:schemeClr val="tx1"/>
                </a:solidFill>
              </a:rPr>
              <a:t>pámbíčkovi</a:t>
            </a:r>
            <a:r>
              <a:rPr lang="cs-CZ" dirty="0">
                <a:solidFill>
                  <a:schemeClr val="tx1"/>
                </a:solidFill>
              </a:rPr>
              <a:t> (2001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Ojedinělým počinem </a:t>
            </a:r>
            <a:r>
              <a:rPr lang="cs-CZ" dirty="0">
                <a:solidFill>
                  <a:schemeClr val="tx1"/>
                </a:solidFill>
              </a:rPr>
              <a:t>90. let vydané převyprávění židovských pohádek a pověstí </a:t>
            </a:r>
            <a:r>
              <a:rPr lang="cs-CZ" i="1" dirty="0">
                <a:solidFill>
                  <a:schemeClr val="tx1"/>
                </a:solidFill>
              </a:rPr>
              <a:t>Osm světel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Leo </a:t>
            </a:r>
            <a:r>
              <a:rPr lang="cs-CZ" b="1" dirty="0" smtClean="0">
                <a:solidFill>
                  <a:schemeClr val="tx1"/>
                </a:solidFill>
              </a:rPr>
              <a:t>Pavláta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České </a:t>
            </a:r>
            <a:r>
              <a:rPr lang="cs-CZ" dirty="0">
                <a:solidFill>
                  <a:schemeClr val="tx1"/>
                </a:solidFill>
              </a:rPr>
              <a:t>a moravské folklorní látky </a:t>
            </a:r>
            <a:r>
              <a:rPr lang="cs-CZ" dirty="0" smtClean="0">
                <a:solidFill>
                  <a:schemeClr val="tx1"/>
                </a:solidFill>
              </a:rPr>
              <a:t>zpracoval </a:t>
            </a:r>
            <a:r>
              <a:rPr lang="cs-CZ" dirty="0">
                <a:solidFill>
                  <a:schemeClr val="tx1"/>
                </a:solidFill>
              </a:rPr>
              <a:t>ve dvou svazcích svého </a:t>
            </a:r>
            <a:r>
              <a:rPr lang="cs-CZ" i="1" dirty="0">
                <a:solidFill>
                  <a:schemeClr val="tx1"/>
                </a:solidFill>
              </a:rPr>
              <a:t>Pohádkového vandrování po Čechách</a:t>
            </a:r>
            <a:r>
              <a:rPr lang="cs-CZ" dirty="0">
                <a:solidFill>
                  <a:schemeClr val="tx1"/>
                </a:solidFill>
              </a:rPr>
              <a:t> (1992) a </a:t>
            </a:r>
            <a:r>
              <a:rPr lang="cs-CZ" i="1" dirty="0">
                <a:solidFill>
                  <a:schemeClr val="tx1"/>
                </a:solidFill>
              </a:rPr>
              <a:t>Pohádkového vandrování Moravou</a:t>
            </a:r>
            <a:r>
              <a:rPr lang="cs-CZ" dirty="0">
                <a:solidFill>
                  <a:schemeClr val="tx1"/>
                </a:solidFill>
              </a:rPr>
              <a:t> (1998) </a:t>
            </a:r>
            <a:r>
              <a:rPr lang="cs-CZ" b="1" dirty="0">
                <a:solidFill>
                  <a:schemeClr val="tx1"/>
                </a:solidFill>
              </a:rPr>
              <a:t>Vladimír </a:t>
            </a:r>
            <a:r>
              <a:rPr lang="cs-CZ" b="1" dirty="0" err="1">
                <a:solidFill>
                  <a:schemeClr val="tx1"/>
                </a:solidFill>
              </a:rPr>
              <a:t>Hulpach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3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Moderní </a:t>
            </a:r>
            <a:r>
              <a:rPr lang="cs-CZ" b="1" dirty="0"/>
              <a:t>pohádky a pohádkové prózy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3965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Oblast obzvlášť </a:t>
            </a:r>
            <a:r>
              <a:rPr lang="cs-CZ" dirty="0">
                <a:solidFill>
                  <a:schemeClr val="tx1"/>
                </a:solidFill>
              </a:rPr>
              <a:t>citelně postižena diletantismem a </a:t>
            </a:r>
            <a:r>
              <a:rPr lang="cs-CZ" dirty="0" err="1" smtClean="0">
                <a:solidFill>
                  <a:schemeClr val="tx1"/>
                </a:solidFill>
              </a:rPr>
              <a:t>komercionalismem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Vítězslava </a:t>
            </a:r>
            <a:r>
              <a:rPr lang="cs-CZ" b="1" dirty="0">
                <a:solidFill>
                  <a:schemeClr val="tx1"/>
                </a:solidFill>
              </a:rPr>
              <a:t>Klimtová</a:t>
            </a:r>
            <a:r>
              <a:rPr lang="cs-CZ" dirty="0">
                <a:solidFill>
                  <a:schemeClr val="tx1"/>
                </a:solidFill>
              </a:rPr>
              <a:t> se svým už dvoudílným </a:t>
            </a:r>
            <a:r>
              <a:rPr lang="cs-CZ" i="1" dirty="0">
                <a:solidFill>
                  <a:schemeClr val="tx1"/>
                </a:solidFill>
              </a:rPr>
              <a:t>Lexikonem ohrožených druhů strašidel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Emil </a:t>
            </a:r>
            <a:r>
              <a:rPr lang="cs-CZ" b="1" dirty="0" err="1">
                <a:solidFill>
                  <a:schemeClr val="tx1"/>
                </a:solidFill>
              </a:rPr>
              <a:t>Šaloun</a:t>
            </a:r>
            <a:r>
              <a:rPr lang="cs-CZ" dirty="0">
                <a:solidFill>
                  <a:schemeClr val="tx1"/>
                </a:solidFill>
              </a:rPr>
              <a:t> s knihou </a:t>
            </a:r>
            <a:r>
              <a:rPr lang="cs-CZ" i="1" dirty="0">
                <a:solidFill>
                  <a:schemeClr val="tx1"/>
                </a:solidFill>
              </a:rPr>
              <a:t>O víle </a:t>
            </a:r>
            <a:r>
              <a:rPr lang="cs-CZ" i="1" dirty="0" err="1">
                <a:solidFill>
                  <a:schemeClr val="tx1"/>
                </a:solidFill>
              </a:rPr>
              <a:t>Plavuňce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1995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Pavel </a:t>
            </a:r>
            <a:r>
              <a:rPr lang="cs-CZ" b="1" dirty="0">
                <a:solidFill>
                  <a:schemeClr val="tx1"/>
                </a:solidFill>
              </a:rPr>
              <a:t>Šešulka</a:t>
            </a:r>
            <a:r>
              <a:rPr lang="cs-CZ" dirty="0">
                <a:solidFill>
                  <a:schemeClr val="tx1"/>
                </a:solidFill>
              </a:rPr>
              <a:t> s </a:t>
            </a:r>
            <a:r>
              <a:rPr lang="cs-CZ" i="1" dirty="0">
                <a:solidFill>
                  <a:schemeClr val="tx1"/>
                </a:solidFill>
              </a:rPr>
              <a:t>Cvrčkem </a:t>
            </a:r>
            <a:r>
              <a:rPr lang="cs-CZ" i="1" dirty="0" err="1">
                <a:solidFill>
                  <a:schemeClr val="tx1"/>
                </a:solidFill>
              </a:rPr>
              <a:t>Nikolem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1996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Markéta </a:t>
            </a:r>
            <a:r>
              <a:rPr lang="cs-CZ" b="1" dirty="0">
                <a:solidFill>
                  <a:schemeClr val="tx1"/>
                </a:solidFill>
              </a:rPr>
              <a:t>Pražáková</a:t>
            </a:r>
            <a:r>
              <a:rPr lang="cs-CZ" dirty="0">
                <a:solidFill>
                  <a:schemeClr val="tx1"/>
                </a:solidFill>
              </a:rPr>
              <a:t> s knihou </a:t>
            </a:r>
            <a:r>
              <a:rPr lang="cs-CZ" i="1" dirty="0">
                <a:solidFill>
                  <a:schemeClr val="tx1"/>
                </a:solidFill>
              </a:rPr>
              <a:t>Šli myšáci do světa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1994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Jindřiška </a:t>
            </a:r>
            <a:r>
              <a:rPr lang="cs-CZ" b="1" dirty="0">
                <a:solidFill>
                  <a:schemeClr val="tx1"/>
                </a:solidFill>
              </a:rPr>
              <a:t>Ptáčková</a:t>
            </a:r>
            <a:r>
              <a:rPr lang="cs-CZ" dirty="0">
                <a:solidFill>
                  <a:schemeClr val="tx1"/>
                </a:solidFill>
              </a:rPr>
              <a:t> s knihou </a:t>
            </a:r>
            <a:r>
              <a:rPr lang="cs-CZ" i="1" dirty="0">
                <a:solidFill>
                  <a:schemeClr val="tx1"/>
                </a:solidFill>
              </a:rPr>
              <a:t>Chodil světem </a:t>
            </a:r>
            <a:r>
              <a:rPr lang="cs-CZ" i="1" dirty="0" err="1">
                <a:solidFill>
                  <a:schemeClr val="tx1"/>
                </a:solidFill>
              </a:rPr>
              <a:t>oštrozok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1993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Také „klasik“ </a:t>
            </a:r>
            <a:r>
              <a:rPr lang="cs-CZ" b="1" dirty="0" smtClean="0">
                <a:solidFill>
                  <a:schemeClr val="tx1"/>
                </a:solidFill>
              </a:rPr>
              <a:t>Alois </a:t>
            </a:r>
            <a:r>
              <a:rPr lang="cs-CZ" b="1" dirty="0">
                <a:solidFill>
                  <a:schemeClr val="tx1"/>
                </a:solidFill>
              </a:rPr>
              <a:t>Mikulka</a:t>
            </a:r>
            <a:r>
              <a:rPr lang="cs-CZ" dirty="0">
                <a:solidFill>
                  <a:schemeClr val="tx1"/>
                </a:solidFill>
              </a:rPr>
              <a:t>, patřící v 60. a 70. letech k </a:t>
            </a:r>
            <a:r>
              <a:rPr lang="cs-CZ" dirty="0" err="1">
                <a:solidFill>
                  <a:schemeClr val="tx1"/>
                </a:solidFill>
              </a:rPr>
              <a:t>nejorginálnějším</a:t>
            </a:r>
            <a:r>
              <a:rPr lang="cs-CZ" dirty="0">
                <a:solidFill>
                  <a:schemeClr val="tx1"/>
                </a:solidFill>
              </a:rPr>
              <a:t> autorům české pohádkové prózy nonsensového typu, zabředává v posledních letech do křečovitého "vyrábění" humoru za každou cenu (viz např. jeho knížku </a:t>
            </a:r>
            <a:r>
              <a:rPr lang="cs-CZ" i="1" dirty="0">
                <a:solidFill>
                  <a:schemeClr val="tx1"/>
                </a:solidFill>
              </a:rPr>
              <a:t>O jelenovi s kulometem a jiné trampské zkazky</a:t>
            </a:r>
            <a:r>
              <a:rPr lang="cs-CZ" dirty="0">
                <a:solidFill>
                  <a:schemeClr val="tx1"/>
                </a:solidFill>
              </a:rPr>
              <a:t>, 1996</a:t>
            </a:r>
            <a:r>
              <a:rPr lang="cs-CZ" dirty="0" smtClean="0">
                <a:solidFill>
                  <a:schemeClr val="tx1"/>
                </a:solidFill>
              </a:rPr>
              <a:t>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Také některé </a:t>
            </a:r>
            <a:r>
              <a:rPr lang="cs-CZ" dirty="0">
                <a:solidFill>
                  <a:schemeClr val="tx1"/>
                </a:solidFill>
              </a:rPr>
              <a:t>pohádkové prózy </a:t>
            </a:r>
            <a:r>
              <a:rPr lang="cs-CZ" b="1" dirty="0">
                <a:solidFill>
                  <a:schemeClr val="tx1"/>
                </a:solidFill>
              </a:rPr>
              <a:t>Zdeňka Svěráka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po </a:t>
            </a:r>
            <a:r>
              <a:rPr lang="cs-CZ" dirty="0">
                <a:solidFill>
                  <a:schemeClr val="tx1"/>
                </a:solidFill>
              </a:rPr>
              <a:t>zdařilé knížce </a:t>
            </a:r>
            <a:r>
              <a:rPr lang="cs-CZ" i="1" dirty="0">
                <a:solidFill>
                  <a:schemeClr val="tx1"/>
                </a:solidFill>
              </a:rPr>
              <a:t>Tati, ta se ti povedla!</a:t>
            </a:r>
            <a:r>
              <a:rPr lang="cs-CZ" dirty="0">
                <a:solidFill>
                  <a:schemeClr val="tx1"/>
                </a:solidFill>
              </a:rPr>
              <a:t> (1991), jejíž vtip je založen na radosti z vyprávění a sdílení příběhů, vzápětí svoje nápady zbytečně rozmělnil v </a:t>
            </a:r>
            <a:r>
              <a:rPr lang="cs-CZ" i="1" dirty="0">
                <a:solidFill>
                  <a:schemeClr val="tx1"/>
                </a:solidFill>
              </a:rPr>
              <a:t>Radovanových radovánkách</a:t>
            </a:r>
            <a:r>
              <a:rPr lang="cs-CZ" dirty="0">
                <a:solidFill>
                  <a:schemeClr val="tx1"/>
                </a:solidFill>
              </a:rPr>
              <a:t> (1994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Kniha </a:t>
            </a:r>
            <a:r>
              <a:rPr lang="cs-CZ" dirty="0">
                <a:solidFill>
                  <a:schemeClr val="tx1"/>
                </a:solidFill>
              </a:rPr>
              <a:t>příběhů </a:t>
            </a:r>
            <a:r>
              <a:rPr lang="cs-CZ" i="1" dirty="0">
                <a:solidFill>
                  <a:schemeClr val="tx1"/>
                </a:solidFill>
              </a:rPr>
              <a:t>Jak daleko je slunce</a:t>
            </a:r>
            <a:r>
              <a:rPr lang="cs-CZ" dirty="0">
                <a:solidFill>
                  <a:schemeClr val="tx1"/>
                </a:solidFill>
              </a:rPr>
              <a:t> (1995) </a:t>
            </a:r>
            <a:r>
              <a:rPr lang="cs-CZ" b="1" dirty="0">
                <a:solidFill>
                  <a:schemeClr val="tx1"/>
                </a:solidFill>
              </a:rPr>
              <a:t>Ivana Klímy</a:t>
            </a:r>
            <a:r>
              <a:rPr lang="cs-CZ" dirty="0">
                <a:solidFill>
                  <a:schemeClr val="tx1"/>
                </a:solidFill>
              </a:rPr>
              <a:t>, které mají ilustrovat základní životní </a:t>
            </a:r>
            <a:r>
              <a:rPr lang="cs-CZ" dirty="0" smtClean="0">
                <a:solidFill>
                  <a:schemeClr val="tx1"/>
                </a:solidFill>
              </a:rPr>
              <a:t>otázky</a:t>
            </a:r>
          </a:p>
          <a:p>
            <a:r>
              <a:rPr lang="cs-CZ" i="1" dirty="0" smtClean="0">
                <a:solidFill>
                  <a:schemeClr val="tx1"/>
                </a:solidFill>
              </a:rPr>
              <a:t>Povídačky </a:t>
            </a:r>
            <a:r>
              <a:rPr lang="cs-CZ" i="1" dirty="0">
                <a:solidFill>
                  <a:schemeClr val="tx1"/>
                </a:solidFill>
              </a:rPr>
              <a:t>pro Klárku</a:t>
            </a:r>
            <a:r>
              <a:rPr lang="cs-CZ" dirty="0">
                <a:solidFill>
                  <a:schemeClr val="tx1"/>
                </a:solidFill>
              </a:rPr>
              <a:t> (1996) </a:t>
            </a:r>
            <a:r>
              <a:rPr lang="cs-CZ" b="1" dirty="0">
                <a:solidFill>
                  <a:schemeClr val="tx1"/>
                </a:solidFill>
              </a:rPr>
              <a:t>Jiřího Stránského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2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Moderní pohádky a pohádkové prózy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Kvalitu </a:t>
            </a:r>
            <a:r>
              <a:rPr lang="cs-CZ" dirty="0">
                <a:solidFill>
                  <a:schemeClr val="tx1"/>
                </a:solidFill>
              </a:rPr>
              <a:t>moderní pohádkové prózy garantují i v 90. letech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Miloš </a:t>
            </a:r>
            <a:r>
              <a:rPr lang="cs-CZ" b="1" dirty="0">
                <a:solidFill>
                  <a:schemeClr val="tx1"/>
                </a:solidFill>
              </a:rPr>
              <a:t>Macourek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Žofka</a:t>
            </a:r>
            <a:r>
              <a:rPr lang="cs-CZ" dirty="0">
                <a:solidFill>
                  <a:schemeClr val="tx1"/>
                </a:solidFill>
              </a:rPr>
              <a:t>, 1992, </a:t>
            </a:r>
            <a:r>
              <a:rPr lang="cs-CZ" i="1" dirty="0">
                <a:solidFill>
                  <a:schemeClr val="tx1"/>
                </a:solidFill>
              </a:rPr>
              <a:t>Mach a Šebestová o prázdninách</a:t>
            </a:r>
            <a:r>
              <a:rPr lang="cs-CZ" dirty="0">
                <a:solidFill>
                  <a:schemeClr val="tx1"/>
                </a:solidFill>
              </a:rPr>
              <a:t>, 1993, atd. a série </a:t>
            </a:r>
            <a:r>
              <a:rPr lang="cs-CZ" i="1" dirty="0">
                <a:solidFill>
                  <a:schemeClr val="tx1"/>
                </a:solidFill>
              </a:rPr>
              <a:t>Arabel</a:t>
            </a:r>
            <a:r>
              <a:rPr lang="cs-CZ" dirty="0">
                <a:solidFill>
                  <a:schemeClr val="tx1"/>
                </a:solidFill>
              </a:rPr>
              <a:t>, pod nimiž je podepsaná také </a:t>
            </a:r>
            <a:r>
              <a:rPr lang="cs-CZ" b="1" dirty="0">
                <a:solidFill>
                  <a:schemeClr val="tx1"/>
                </a:solidFill>
              </a:rPr>
              <a:t>Hermína Franková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Olga </a:t>
            </a:r>
            <a:r>
              <a:rPr lang="cs-CZ" b="1" dirty="0">
                <a:solidFill>
                  <a:schemeClr val="tx1"/>
                </a:solidFill>
              </a:rPr>
              <a:t>Hejná</a:t>
            </a:r>
            <a:r>
              <a:rPr lang="cs-CZ" dirty="0">
                <a:solidFill>
                  <a:schemeClr val="tx1"/>
                </a:solidFill>
              </a:rPr>
              <a:t> (průřez staršími i novějšími texty </a:t>
            </a:r>
            <a:r>
              <a:rPr lang="cs-CZ" i="1" dirty="0">
                <a:solidFill>
                  <a:schemeClr val="tx1"/>
                </a:solidFill>
              </a:rPr>
              <a:t>Pohádky pro skřítka </a:t>
            </a:r>
            <a:r>
              <a:rPr lang="cs-CZ" i="1" dirty="0" err="1">
                <a:solidFill>
                  <a:schemeClr val="tx1"/>
                </a:solidFill>
              </a:rPr>
              <a:t>Hajaju</a:t>
            </a:r>
            <a:r>
              <a:rPr lang="cs-CZ" dirty="0">
                <a:solidFill>
                  <a:schemeClr val="tx1"/>
                </a:solidFill>
              </a:rPr>
              <a:t>, 1995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Ludvík </a:t>
            </a:r>
            <a:r>
              <a:rPr lang="cs-CZ" b="1" dirty="0">
                <a:solidFill>
                  <a:schemeClr val="tx1"/>
                </a:solidFill>
              </a:rPr>
              <a:t>Středa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Tatínkovy pohádky</a:t>
            </a:r>
            <a:r>
              <a:rPr lang="cs-CZ" dirty="0">
                <a:solidFill>
                  <a:schemeClr val="tx1"/>
                </a:solidFill>
              </a:rPr>
              <a:t>, 1997</a:t>
            </a:r>
            <a:r>
              <a:rPr lang="cs-CZ" dirty="0" smtClean="0">
                <a:solidFill>
                  <a:schemeClr val="tx1"/>
                </a:solidFill>
              </a:rPr>
              <a:t>).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Crazypohádková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próza </a:t>
            </a:r>
            <a:r>
              <a:rPr lang="cs-CZ" b="1" dirty="0">
                <a:solidFill>
                  <a:schemeClr val="tx1"/>
                </a:solidFill>
              </a:rPr>
              <a:t>Patrika Ouředníka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O princi </a:t>
            </a:r>
            <a:r>
              <a:rPr lang="cs-CZ" i="1" dirty="0" err="1">
                <a:solidFill>
                  <a:schemeClr val="tx1"/>
                </a:solidFill>
              </a:rPr>
              <a:t>Čekankovi</a:t>
            </a:r>
            <a:r>
              <a:rPr lang="cs-CZ" i="1" dirty="0">
                <a:solidFill>
                  <a:schemeClr val="tx1"/>
                </a:solidFill>
              </a:rPr>
              <a:t>, jak putoval za princeznou, a o všelijakých dobrodružstvích, která se mu přitom přihodila</a:t>
            </a:r>
            <a:r>
              <a:rPr lang="cs-CZ" dirty="0">
                <a:solidFill>
                  <a:schemeClr val="tx1"/>
                </a:solidFill>
              </a:rPr>
              <a:t> (1993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staví </a:t>
            </a:r>
            <a:r>
              <a:rPr lang="cs-CZ" dirty="0">
                <a:solidFill>
                  <a:schemeClr val="tx1"/>
                </a:solidFill>
              </a:rPr>
              <a:t>na nevázané hře s jazykem, související s experimentální tvorbou ve "velké" </a:t>
            </a:r>
            <a:r>
              <a:rPr lang="cs-CZ" dirty="0" smtClean="0">
                <a:solidFill>
                  <a:schemeClr val="tx1"/>
                </a:solidFill>
              </a:rPr>
              <a:t>literatuře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zůstala </a:t>
            </a:r>
            <a:r>
              <a:rPr lang="cs-CZ" dirty="0">
                <a:solidFill>
                  <a:schemeClr val="tx1"/>
                </a:solidFill>
              </a:rPr>
              <a:t>bohužel v české literatuře pro děti dodnes osamocena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b="1" dirty="0">
                <a:solidFill>
                  <a:schemeClr val="tx1"/>
                </a:solidFill>
              </a:rPr>
              <a:t>Jiří Žáček, Adolf Born - Hrůzostrašné pohádky pro malé </a:t>
            </a:r>
            <a:r>
              <a:rPr lang="cs-CZ" b="1" dirty="0" err="1">
                <a:solidFill>
                  <a:schemeClr val="tx1"/>
                </a:solidFill>
              </a:rPr>
              <a:t>strašpitlíky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Slovart</a:t>
            </a:r>
            <a:r>
              <a:rPr lang="cs-CZ" b="1" dirty="0">
                <a:solidFill>
                  <a:schemeClr val="tx1"/>
                </a:solidFill>
              </a:rPr>
              <a:t>, 2011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4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Pavel </a:t>
            </a:r>
            <a:r>
              <a:rPr lang="cs-CZ" b="1" dirty="0" err="1" smtClean="0"/>
              <a:t>Šrut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psal </a:t>
            </a:r>
            <a:r>
              <a:rPr lang="cs-CZ" dirty="0">
                <a:solidFill>
                  <a:schemeClr val="tx1"/>
                </a:solidFill>
              </a:rPr>
              <a:t>verše do časopisů </a:t>
            </a:r>
            <a:r>
              <a:rPr lang="cs-CZ" i="1" dirty="0">
                <a:solidFill>
                  <a:schemeClr val="tx1"/>
                </a:solidFill>
              </a:rPr>
              <a:t>Čtyřlístek, Sluníčko a Mateřídouška </a:t>
            </a:r>
            <a:r>
              <a:rPr lang="cs-CZ" dirty="0">
                <a:solidFill>
                  <a:schemeClr val="tx1"/>
                </a:solidFill>
              </a:rPr>
              <a:t>a do </a:t>
            </a:r>
            <a:r>
              <a:rPr lang="cs-CZ" dirty="0" smtClean="0">
                <a:solidFill>
                  <a:schemeClr val="tx1"/>
                </a:solidFill>
              </a:rPr>
              <a:t>leporel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dvakrát zapsán </a:t>
            </a:r>
            <a:r>
              <a:rPr lang="cs-CZ" dirty="0">
                <a:solidFill>
                  <a:schemeClr val="tx1"/>
                </a:solidFill>
              </a:rPr>
              <a:t>na Čestnou listinu IBBY (Asociace International </a:t>
            </a:r>
            <a:r>
              <a:rPr lang="cs-CZ" dirty="0" err="1">
                <a:solidFill>
                  <a:schemeClr val="tx1"/>
                </a:solidFill>
              </a:rPr>
              <a:t>Board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tx1"/>
                </a:solidFill>
              </a:rPr>
              <a:t>Books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People</a:t>
            </a:r>
            <a:r>
              <a:rPr lang="cs-CZ" dirty="0">
                <a:solidFill>
                  <a:schemeClr val="tx1"/>
                </a:solidFill>
              </a:rPr>
              <a:t> uděluje nejprestižnější mezinárodní ocenění pro autory působící v oblasti literatury pro děti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err="1"/>
              <a:t>Lichozřouti</a:t>
            </a:r>
            <a:r>
              <a:rPr lang="cs-CZ" b="1" dirty="0"/>
              <a:t>, Paseka, 2008</a:t>
            </a:r>
            <a:endParaRPr lang="cs-CZ" dirty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téma Proč se nám neustále ztrácejí ponožky </a:t>
            </a:r>
            <a:r>
              <a:rPr lang="cs-CZ" dirty="0" smtClean="0">
                <a:solidFill>
                  <a:schemeClr val="tx1"/>
                </a:solidFill>
              </a:rPr>
              <a:t>stvořil dobrodružné </a:t>
            </a:r>
            <a:r>
              <a:rPr lang="cs-CZ" dirty="0">
                <a:solidFill>
                  <a:schemeClr val="tx1"/>
                </a:solidFill>
              </a:rPr>
              <a:t>hrůzostrašné i veselé vyprávění, v doprovodu ilustrací Galiny </a:t>
            </a:r>
            <a:r>
              <a:rPr lang="cs-CZ" dirty="0" err="1" smtClean="0">
                <a:solidFill>
                  <a:schemeClr val="tx1"/>
                </a:solidFill>
              </a:rPr>
              <a:t>Miklínové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 err="1" smtClean="0">
                <a:solidFill>
                  <a:schemeClr val="tx1"/>
                </a:solidFill>
              </a:rPr>
              <a:t>Lichožrouti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naplňují klasický koncept moderní pohádky, ve které zvláštní bytosti zabydlují současný svět, přebírají jeho zvyky, ale zároveň jejich podivnost ozvláštňuje </a:t>
            </a:r>
            <a:r>
              <a:rPr lang="cs-CZ" dirty="0" smtClean="0">
                <a:solidFill>
                  <a:schemeClr val="tx1"/>
                </a:solidFill>
              </a:rPr>
              <a:t>realitu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 roce </a:t>
            </a:r>
            <a:r>
              <a:rPr lang="cs-CZ" dirty="0">
                <a:solidFill>
                  <a:schemeClr val="tx1"/>
                </a:solidFill>
              </a:rPr>
              <a:t>2009 </a:t>
            </a:r>
            <a:r>
              <a:rPr lang="cs-CZ" dirty="0" smtClean="0">
                <a:solidFill>
                  <a:schemeClr val="tx1"/>
                </a:solidFill>
              </a:rPr>
              <a:t>cena </a:t>
            </a:r>
            <a:r>
              <a:rPr lang="cs-CZ" dirty="0">
                <a:solidFill>
                  <a:schemeClr val="tx1"/>
                </a:solidFill>
              </a:rPr>
              <a:t>Magnesia Litera v kategorii nejlepších knih pro děti a </a:t>
            </a:r>
            <a:r>
              <a:rPr lang="cs-CZ" dirty="0" smtClean="0">
                <a:solidFill>
                  <a:schemeClr val="tx1"/>
                </a:solidFill>
              </a:rPr>
              <a:t>mládež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4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4654"/>
          </a:xfrm>
        </p:spPr>
        <p:txBody>
          <a:bodyPr/>
          <a:lstStyle/>
          <a:p>
            <a:r>
              <a:rPr lang="cs-CZ" dirty="0" smtClean="0"/>
              <a:t>Fondy v žákovských knihovnách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74253"/>
            <a:ext cx="9872871" cy="464927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cs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Součinnost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státní a nestátní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(např.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ociální ve myslu pronárodním) regulace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Prosazování tzv. vhodné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četby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Revize žákovských knihoven obecných a měšťanských  škol nařízená ministerstvem kultu a vyučování r. 1875,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1885-6</a:t>
            </a:r>
          </a:p>
          <a:p>
            <a:pPr lvl="0">
              <a:spcBef>
                <a:spcPts val="0"/>
              </a:spcBef>
              <a:buNone/>
            </a:pPr>
            <a:endParaRPr lang="c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Revizi provádějí samotní učitelé - výrazná redukce knihovních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fondů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Beletrii pro mládež píší kněží a učitelé (většinou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Dohled nad učebnicemi a pomůckami ministerstvem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Urbánkův věstník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600" b="1" dirty="0"/>
              <a:t>Věstník bibliografický, měsíčník pro rozhled v literatuře, hudbě a umění </a:t>
            </a:r>
            <a:endParaRPr lang="cs-CZ" sz="2600" b="1" dirty="0" smtClean="0"/>
          </a:p>
          <a:p>
            <a:pPr lvl="0">
              <a:spcBef>
                <a:spcPts val="0"/>
              </a:spcBef>
              <a:buNone/>
            </a:pPr>
            <a:endParaRPr lang="cs-CZ" dirty="0" smtClean="0"/>
          </a:p>
          <a:p>
            <a:pPr lvl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upozornění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 nové české učebnice a čítanky a zpěvníky (objednávky učebnic určovaly okresní školí rady)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98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Fantastické motivy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Příznačný rys </a:t>
            </a:r>
            <a:r>
              <a:rPr lang="cs-CZ" dirty="0">
                <a:solidFill>
                  <a:schemeClr val="tx1"/>
                </a:solidFill>
              </a:rPr>
              <a:t>prózy 90. let </a:t>
            </a:r>
            <a:r>
              <a:rPr lang="cs-CZ" dirty="0" smtClean="0">
                <a:solidFill>
                  <a:schemeClr val="tx1"/>
                </a:solidFill>
              </a:rPr>
              <a:t>intervence </a:t>
            </a:r>
            <a:r>
              <a:rPr lang="cs-CZ" dirty="0">
                <a:solidFill>
                  <a:schemeClr val="tx1"/>
                </a:solidFill>
              </a:rPr>
              <a:t>fantastických motivů do reálného, všedního světa </a:t>
            </a:r>
            <a:r>
              <a:rPr lang="cs-CZ" dirty="0" smtClean="0">
                <a:solidFill>
                  <a:schemeClr val="tx1"/>
                </a:solidFill>
              </a:rPr>
              <a:t>současných dětí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Tendence má </a:t>
            </a:r>
            <a:r>
              <a:rPr lang="cs-CZ" dirty="0">
                <a:solidFill>
                  <a:schemeClr val="tx1"/>
                </a:solidFill>
              </a:rPr>
              <a:t>své kořeny už v předchozím desetiletí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b="1" dirty="0" smtClean="0">
                <a:solidFill>
                  <a:schemeClr val="tx1"/>
                </a:solidFill>
              </a:rPr>
              <a:t>Ota Hofman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a souvisí s aktualizací žánru </a:t>
            </a:r>
            <a:r>
              <a:rPr lang="cs-CZ" dirty="0" smtClean="0">
                <a:solidFill>
                  <a:schemeClr val="tx1"/>
                </a:solidFill>
              </a:rPr>
              <a:t>fantasy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prózy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Michaela </a:t>
            </a:r>
            <a:r>
              <a:rPr lang="cs-CZ" b="1" dirty="0" err="1" smtClean="0">
                <a:solidFill>
                  <a:schemeClr val="tx1"/>
                </a:solidFill>
              </a:rPr>
              <a:t>Endeho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Bratři </a:t>
            </a:r>
            <a:r>
              <a:rPr lang="cs-CZ" i="1" dirty="0">
                <a:solidFill>
                  <a:schemeClr val="tx1"/>
                </a:solidFill>
              </a:rPr>
              <a:t>Lví srdce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b="1" dirty="0">
                <a:solidFill>
                  <a:schemeClr val="tx1"/>
                </a:solidFill>
              </a:rPr>
              <a:t>Astrid </a:t>
            </a:r>
            <a:r>
              <a:rPr lang="cs-CZ" b="1" dirty="0" smtClean="0">
                <a:solidFill>
                  <a:schemeClr val="tx1"/>
                </a:solidFill>
              </a:rPr>
              <a:t>Lindgrenové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nová </a:t>
            </a:r>
            <a:r>
              <a:rPr lang="cs-CZ" dirty="0">
                <a:solidFill>
                  <a:schemeClr val="tx1"/>
                </a:solidFill>
              </a:rPr>
              <a:t>vydání </a:t>
            </a:r>
            <a:r>
              <a:rPr lang="cs-CZ" b="1" dirty="0">
                <a:solidFill>
                  <a:schemeClr val="tx1"/>
                </a:solidFill>
              </a:rPr>
              <a:t>Tolkienových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ság</a:t>
            </a: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Lewisovy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Letopisy </a:t>
            </a:r>
            <a:r>
              <a:rPr lang="cs-CZ" i="1" dirty="0" err="1" smtClean="0">
                <a:solidFill>
                  <a:schemeClr val="tx1"/>
                </a:solidFill>
              </a:rPr>
              <a:t>Narnie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mumíní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příběhy </a:t>
            </a:r>
            <a:r>
              <a:rPr lang="cs-CZ" b="1" dirty="0" err="1">
                <a:solidFill>
                  <a:schemeClr val="tx1"/>
                </a:solidFill>
              </a:rPr>
              <a:t>Tove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Janssonové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přízračné </a:t>
            </a:r>
            <a:r>
              <a:rPr lang="cs-CZ" dirty="0">
                <a:solidFill>
                  <a:schemeClr val="tx1"/>
                </a:solidFill>
              </a:rPr>
              <a:t>knihy Nora </a:t>
            </a:r>
            <a:r>
              <a:rPr lang="cs-CZ" b="1" dirty="0" err="1">
                <a:solidFill>
                  <a:schemeClr val="tx1"/>
                </a:solidFill>
              </a:rPr>
              <a:t>Josteina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Gaardera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Sofiin svět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i="1" dirty="0">
                <a:solidFill>
                  <a:schemeClr val="tx1"/>
                </a:solidFill>
              </a:rPr>
              <a:t>Haló! Je tu někdo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i="1" dirty="0">
                <a:solidFill>
                  <a:schemeClr val="tx1"/>
                </a:solidFill>
              </a:rPr>
              <a:t>Jako v zrcadle, jen v hádance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analogické </a:t>
            </a:r>
            <a:r>
              <a:rPr lang="cs-CZ" dirty="0">
                <a:solidFill>
                  <a:schemeClr val="tx1"/>
                </a:solidFill>
              </a:rPr>
              <a:t>pohyby v "dospělé" próze (</a:t>
            </a:r>
            <a:r>
              <a:rPr lang="cs-CZ" b="1" dirty="0">
                <a:solidFill>
                  <a:schemeClr val="tx1"/>
                </a:solidFill>
              </a:rPr>
              <a:t>Daniela Hodrová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Michal </a:t>
            </a:r>
            <a:r>
              <a:rPr lang="cs-CZ" b="1" dirty="0" err="1">
                <a:solidFill>
                  <a:schemeClr val="tx1"/>
                </a:solidFill>
              </a:rPr>
              <a:t>Ajvaz</a:t>
            </a:r>
            <a:r>
              <a:rPr lang="cs-CZ" dirty="0">
                <a:solidFill>
                  <a:schemeClr val="tx1"/>
                </a:solidFill>
              </a:rPr>
              <a:t>...)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5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Příběhy s</a:t>
            </a:r>
            <a:r>
              <a:rPr lang="cs-CZ" b="1" dirty="0"/>
              <a:t> dětským hrdinou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Iva Procházková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špičková autorka </a:t>
            </a:r>
            <a:r>
              <a:rPr lang="cs-CZ" dirty="0">
                <a:solidFill>
                  <a:schemeClr val="tx1"/>
                </a:solidFill>
              </a:rPr>
              <a:t>příběhů s dětským hrdinou, </a:t>
            </a:r>
            <a:r>
              <a:rPr lang="cs-CZ" dirty="0" smtClean="0">
                <a:solidFill>
                  <a:schemeClr val="tx1"/>
                </a:solidFill>
              </a:rPr>
              <a:t>motivy </a:t>
            </a:r>
            <a:r>
              <a:rPr lang="cs-CZ" dirty="0">
                <a:solidFill>
                  <a:schemeClr val="tx1"/>
                </a:solidFill>
              </a:rPr>
              <a:t>využívány neobyčejně </a:t>
            </a:r>
            <a:r>
              <a:rPr lang="cs-CZ" dirty="0" smtClean="0">
                <a:solidFill>
                  <a:schemeClr val="tx1"/>
                </a:solidFill>
              </a:rPr>
              <a:t>zdařile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příběh </a:t>
            </a:r>
            <a:r>
              <a:rPr lang="cs-CZ" dirty="0">
                <a:solidFill>
                  <a:schemeClr val="tx1"/>
                </a:solidFill>
              </a:rPr>
              <a:t>na pomezí reality a fantazie </a:t>
            </a:r>
            <a:r>
              <a:rPr lang="cs-CZ" i="1" dirty="0">
                <a:solidFill>
                  <a:schemeClr val="tx1"/>
                </a:solidFill>
              </a:rPr>
              <a:t>Středa nám chutná</a:t>
            </a:r>
            <a:r>
              <a:rPr lang="cs-CZ" dirty="0">
                <a:solidFill>
                  <a:schemeClr val="tx1"/>
                </a:solidFill>
              </a:rPr>
              <a:t> (1994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sbírka </a:t>
            </a:r>
            <a:r>
              <a:rPr lang="cs-CZ" dirty="0">
                <a:solidFill>
                  <a:schemeClr val="tx1"/>
                </a:solidFill>
              </a:rPr>
              <a:t>povídek </a:t>
            </a:r>
            <a:r>
              <a:rPr lang="cs-CZ" i="1" dirty="0">
                <a:solidFill>
                  <a:schemeClr val="tx1"/>
                </a:solidFill>
              </a:rPr>
              <a:t>Hlavní výhra</a:t>
            </a:r>
            <a:r>
              <a:rPr lang="cs-CZ" dirty="0">
                <a:solidFill>
                  <a:schemeClr val="tx1"/>
                </a:solidFill>
              </a:rPr>
              <a:t> (1996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přízračný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Soví zpěv</a:t>
            </a:r>
            <a:r>
              <a:rPr lang="cs-CZ" dirty="0">
                <a:solidFill>
                  <a:schemeClr val="tx1"/>
                </a:solidFill>
              </a:rPr>
              <a:t> (1999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vynikající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i="1" dirty="0">
                <a:solidFill>
                  <a:schemeClr val="tx1"/>
                </a:solidFill>
              </a:rPr>
              <a:t>Únos domů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1998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miniatura </a:t>
            </a:r>
            <a:r>
              <a:rPr lang="cs-CZ" dirty="0">
                <a:solidFill>
                  <a:schemeClr val="tx1"/>
                </a:solidFill>
              </a:rPr>
              <a:t>pro malé čtenáře </a:t>
            </a:r>
            <a:r>
              <a:rPr lang="cs-CZ" i="1" dirty="0">
                <a:solidFill>
                  <a:schemeClr val="tx1"/>
                </a:solidFill>
              </a:rPr>
              <a:t>Pět minut před večeří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1996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34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Záplava příběhů s dívčí hrdinkou nekončí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Čestná výjimka </a:t>
            </a:r>
            <a:r>
              <a:rPr lang="cs-CZ" b="1" dirty="0" smtClean="0">
                <a:solidFill>
                  <a:schemeClr val="tx1"/>
                </a:solidFill>
              </a:rPr>
              <a:t>Ivy </a:t>
            </a:r>
            <a:r>
              <a:rPr lang="cs-CZ" b="1" dirty="0">
                <a:solidFill>
                  <a:schemeClr val="tx1"/>
                </a:solidFill>
              </a:rPr>
              <a:t>Procházkové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Karolína. Stručný životopis šestnáctileté</a:t>
            </a:r>
            <a:r>
              <a:rPr lang="cs-CZ" dirty="0">
                <a:solidFill>
                  <a:schemeClr val="tx1"/>
                </a:solidFill>
              </a:rPr>
              <a:t>, 1999) a </a:t>
            </a:r>
            <a:r>
              <a:rPr lang="cs-CZ" b="1" dirty="0">
                <a:solidFill>
                  <a:schemeClr val="tx1"/>
                </a:solidFill>
              </a:rPr>
              <a:t>Daniely Fischerové</a:t>
            </a:r>
            <a:r>
              <a:rPr lang="cs-CZ" dirty="0">
                <a:solidFill>
                  <a:schemeClr val="tx1"/>
                </a:solidFill>
              </a:rPr>
              <a:t> (</a:t>
            </a:r>
            <a:r>
              <a:rPr lang="cs-CZ" i="1" dirty="0">
                <a:solidFill>
                  <a:schemeClr val="tx1"/>
                </a:solidFill>
              </a:rPr>
              <a:t>Lenka a </a:t>
            </a:r>
            <a:r>
              <a:rPr lang="cs-CZ" i="1" dirty="0" err="1">
                <a:solidFill>
                  <a:schemeClr val="tx1"/>
                </a:solidFill>
              </a:rPr>
              <a:t>Nelka</a:t>
            </a:r>
            <a:r>
              <a:rPr lang="cs-CZ" i="1" dirty="0">
                <a:solidFill>
                  <a:schemeClr val="tx1"/>
                </a:solidFill>
              </a:rPr>
              <a:t> neboli AHA</a:t>
            </a:r>
            <a:r>
              <a:rPr lang="cs-CZ" dirty="0">
                <a:solidFill>
                  <a:schemeClr val="tx1"/>
                </a:solidFill>
              </a:rPr>
              <a:t>, 1994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Většinou v zajetí </a:t>
            </a:r>
            <a:r>
              <a:rPr lang="cs-CZ" dirty="0">
                <a:solidFill>
                  <a:schemeClr val="tx1"/>
                </a:solidFill>
              </a:rPr>
              <a:t>klišé a </a:t>
            </a:r>
            <a:r>
              <a:rPr lang="cs-CZ" dirty="0" smtClean="0">
                <a:solidFill>
                  <a:schemeClr val="tx1"/>
                </a:solidFill>
              </a:rPr>
              <a:t>banalit, Konstruktéři laciných příběhů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Lenka </a:t>
            </a:r>
            <a:r>
              <a:rPr lang="cs-CZ" b="1" dirty="0" err="1" smtClean="0">
                <a:solidFill>
                  <a:schemeClr val="tx1"/>
                </a:solidFill>
              </a:rPr>
              <a:t>Lanczová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Věra </a:t>
            </a:r>
            <a:r>
              <a:rPr lang="cs-CZ" b="1" dirty="0">
                <a:solidFill>
                  <a:schemeClr val="tx1"/>
                </a:solidFill>
              </a:rPr>
              <a:t>Řeháčková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Jitka Komendová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Květa Šímová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Zasazení dívčích témat o historických událostí</a:t>
            </a:r>
            <a:r>
              <a:rPr lang="cs-CZ" i="1" dirty="0" smtClean="0">
                <a:solidFill>
                  <a:schemeClr val="tx1"/>
                </a:solidFill>
              </a:rPr>
              <a:t>: Zakázané </a:t>
            </a:r>
            <a:r>
              <a:rPr lang="cs-CZ" i="1" dirty="0">
                <a:solidFill>
                  <a:schemeClr val="tx1"/>
                </a:solidFill>
              </a:rPr>
              <a:t>holky</a:t>
            </a:r>
            <a:r>
              <a:rPr lang="cs-CZ" dirty="0">
                <a:solidFill>
                  <a:schemeClr val="tx1"/>
                </a:solidFill>
              </a:rPr>
              <a:t>, 1995, příběh </a:t>
            </a:r>
            <a:r>
              <a:rPr lang="cs-CZ" b="1" dirty="0">
                <a:solidFill>
                  <a:schemeClr val="tx1"/>
                </a:solidFill>
              </a:rPr>
              <a:t>Hany </a:t>
            </a:r>
            <a:r>
              <a:rPr lang="cs-CZ" b="1" dirty="0" err="1">
                <a:solidFill>
                  <a:schemeClr val="tx1"/>
                </a:solidFill>
              </a:rPr>
              <a:t>Bořkovcové</a:t>
            </a:r>
            <a:r>
              <a:rPr lang="cs-CZ" dirty="0">
                <a:solidFill>
                  <a:schemeClr val="tx1"/>
                </a:solidFill>
              </a:rPr>
              <a:t> z doby okupace, </a:t>
            </a:r>
            <a:r>
              <a:rPr lang="cs-CZ" i="1" dirty="0">
                <a:solidFill>
                  <a:schemeClr val="tx1"/>
                </a:solidFill>
              </a:rPr>
              <a:t>Výjimečný stav</a:t>
            </a:r>
            <a:r>
              <a:rPr lang="cs-CZ" dirty="0">
                <a:solidFill>
                  <a:schemeClr val="tx1"/>
                </a:solidFill>
              </a:rPr>
              <a:t>, 1995, </a:t>
            </a:r>
            <a:r>
              <a:rPr lang="cs-CZ" b="1" dirty="0">
                <a:solidFill>
                  <a:schemeClr val="tx1"/>
                </a:solidFill>
              </a:rPr>
              <a:t>Antonína </a:t>
            </a:r>
            <a:r>
              <a:rPr lang="cs-CZ" b="1" dirty="0" err="1">
                <a:solidFill>
                  <a:schemeClr val="tx1"/>
                </a:solidFill>
              </a:rPr>
              <a:t>Rýgla</a:t>
            </a:r>
            <a:r>
              <a:rPr lang="cs-CZ" dirty="0">
                <a:solidFill>
                  <a:schemeClr val="tx1"/>
                </a:solidFill>
              </a:rPr>
              <a:t> a </a:t>
            </a:r>
            <a:r>
              <a:rPr lang="cs-CZ" i="1" dirty="0">
                <a:solidFill>
                  <a:schemeClr val="tx1"/>
                </a:solidFill>
              </a:rPr>
              <a:t>Bára</a:t>
            </a:r>
            <a:r>
              <a:rPr lang="cs-CZ" dirty="0">
                <a:solidFill>
                  <a:schemeClr val="tx1"/>
                </a:solidFill>
              </a:rPr>
              <a:t>, 1997, </a:t>
            </a:r>
            <a:r>
              <a:rPr lang="cs-CZ" b="1" dirty="0">
                <a:solidFill>
                  <a:schemeClr val="tx1"/>
                </a:solidFill>
              </a:rPr>
              <a:t>Zdeňky </a:t>
            </a:r>
            <a:r>
              <a:rPr lang="cs-CZ" b="1" dirty="0" smtClean="0">
                <a:solidFill>
                  <a:schemeClr val="tx1"/>
                </a:solidFill>
              </a:rPr>
              <a:t>Psůtkové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0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Problémy s původní dobrodružnou prózou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Dodnes </a:t>
            </a:r>
            <a:r>
              <a:rPr lang="cs-CZ" dirty="0">
                <a:solidFill>
                  <a:schemeClr val="tx1"/>
                </a:solidFill>
              </a:rPr>
              <a:t>nedoceněný </a:t>
            </a:r>
            <a:r>
              <a:rPr lang="cs-CZ" b="1" dirty="0">
                <a:solidFill>
                  <a:schemeClr val="tx1"/>
                </a:solidFill>
              </a:rPr>
              <a:t>Svatopluk </a:t>
            </a:r>
            <a:r>
              <a:rPr lang="cs-CZ" b="1" dirty="0" smtClean="0">
                <a:solidFill>
                  <a:schemeClr val="tx1"/>
                </a:solidFill>
              </a:rPr>
              <a:t>Hrnčíř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90</a:t>
            </a:r>
            <a:r>
              <a:rPr lang="cs-CZ" dirty="0">
                <a:solidFill>
                  <a:schemeClr val="tx1"/>
                </a:solidFill>
              </a:rPr>
              <a:t>. letech </a:t>
            </a:r>
            <a:r>
              <a:rPr lang="cs-CZ" dirty="0" smtClean="0">
                <a:solidFill>
                  <a:schemeClr val="tx1"/>
                </a:solidFill>
              </a:rPr>
              <a:t>kromě </a:t>
            </a:r>
            <a:r>
              <a:rPr lang="cs-CZ" dirty="0">
                <a:solidFill>
                  <a:schemeClr val="tx1"/>
                </a:solidFill>
              </a:rPr>
              <a:t>časopiseckých povídek knihy dobrodružných příběhů s dětskými hrdiny </a:t>
            </a:r>
            <a:r>
              <a:rPr lang="cs-CZ" i="1" dirty="0">
                <a:solidFill>
                  <a:schemeClr val="tx1"/>
                </a:solidFill>
              </a:rPr>
              <a:t>Želva čeká v Babylónu</a:t>
            </a:r>
            <a:r>
              <a:rPr lang="cs-CZ" dirty="0">
                <a:solidFill>
                  <a:schemeClr val="tx1"/>
                </a:solidFill>
              </a:rPr>
              <a:t>, 1990, </a:t>
            </a:r>
            <a:r>
              <a:rPr lang="cs-CZ" i="1" dirty="0">
                <a:solidFill>
                  <a:schemeClr val="tx1"/>
                </a:solidFill>
              </a:rPr>
              <a:t>Talisman spiklenců</a:t>
            </a:r>
            <a:r>
              <a:rPr lang="cs-CZ" dirty="0">
                <a:solidFill>
                  <a:schemeClr val="tx1"/>
                </a:solidFill>
              </a:rPr>
              <a:t>, 1996, moderní </a:t>
            </a:r>
            <a:r>
              <a:rPr lang="cs-CZ" dirty="0" err="1">
                <a:solidFill>
                  <a:schemeClr val="tx1"/>
                </a:solidFill>
              </a:rPr>
              <a:t>foglarovská</a:t>
            </a:r>
            <a:r>
              <a:rPr lang="cs-CZ" dirty="0">
                <a:solidFill>
                  <a:schemeClr val="tx1"/>
                </a:solidFill>
              </a:rPr>
              <a:t> variace </a:t>
            </a:r>
            <a:r>
              <a:rPr lang="cs-CZ" i="1" dirty="0">
                <a:solidFill>
                  <a:schemeClr val="tx1"/>
                </a:solidFill>
              </a:rPr>
              <a:t>Ostrov uctívačů </a:t>
            </a:r>
            <a:r>
              <a:rPr lang="cs-CZ" i="1" dirty="0" err="1">
                <a:solidFill>
                  <a:schemeClr val="tx1"/>
                </a:solidFill>
              </a:rPr>
              <a:t>ginga</a:t>
            </a:r>
            <a:r>
              <a:rPr lang="cs-CZ" dirty="0">
                <a:solidFill>
                  <a:schemeClr val="tx1"/>
                </a:solidFill>
              </a:rPr>
              <a:t>, 1999, a </a:t>
            </a:r>
            <a:r>
              <a:rPr lang="cs-CZ" i="1" dirty="0">
                <a:solidFill>
                  <a:schemeClr val="tx1"/>
                </a:solidFill>
              </a:rPr>
              <a:t>Lovci z Ohňové hory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1998 (první </a:t>
            </a:r>
            <a:r>
              <a:rPr lang="cs-CZ" dirty="0">
                <a:solidFill>
                  <a:schemeClr val="tx1"/>
                </a:solidFill>
              </a:rPr>
              <a:t>verze vycházela v 80. letech v časopisu Ohníček pod názvem </a:t>
            </a:r>
            <a:r>
              <a:rPr lang="cs-CZ" i="1" dirty="0">
                <a:solidFill>
                  <a:schemeClr val="tx1"/>
                </a:solidFill>
              </a:rPr>
              <a:t>Lovci </a:t>
            </a:r>
            <a:r>
              <a:rPr lang="cs-CZ" i="1" dirty="0" smtClean="0">
                <a:solidFill>
                  <a:schemeClr val="tx1"/>
                </a:solidFill>
              </a:rPr>
              <a:t>melounů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Kvalitní fabulace, neuchyluje se k lacinému vyrábění efektů, dětské postavy skutečně živé, kultivovaný jazyk(!) 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Problematické, není na co navazovat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Oprášené </a:t>
            </a:r>
            <a:r>
              <a:rPr lang="cs-CZ" dirty="0" err="1" smtClean="0">
                <a:solidFill>
                  <a:schemeClr val="tx1"/>
                </a:solidFill>
              </a:rPr>
              <a:t>foglarovky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Nekvalita, sentiment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13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Fantasy - móda i seriózní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Vypravěč se v těchto příbězích z paralelních světů mění v manipulátora, který si před zraky čtenáře se zjevným potěšením hraje s postavami jako s figurkami na šachovnici, vodí je do fantastických prostředí a staví jim do cesty ty nejneuvěřitelnější </a:t>
            </a:r>
            <a:r>
              <a:rPr lang="cs-CZ" dirty="0" smtClean="0">
                <a:solidFill>
                  <a:schemeClr val="tx1"/>
                </a:solidFill>
              </a:rPr>
              <a:t>překážky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Konstruování </a:t>
            </a:r>
            <a:r>
              <a:rPr lang="cs-CZ" dirty="0">
                <a:solidFill>
                  <a:schemeClr val="tx1"/>
                </a:solidFill>
              </a:rPr>
              <a:t>veskrze umělých světů, ostentativně odlišných od naší reality, může mít podobu jen samoúčelné hry (</a:t>
            </a:r>
            <a:r>
              <a:rPr lang="cs-CZ" dirty="0" err="1">
                <a:solidFill>
                  <a:schemeClr val="tx1"/>
                </a:solidFill>
              </a:rPr>
              <a:t>pokémonské</a:t>
            </a:r>
            <a:r>
              <a:rPr lang="cs-CZ" dirty="0">
                <a:solidFill>
                  <a:schemeClr val="tx1"/>
                </a:solidFill>
              </a:rPr>
              <a:t> příběhy v podobě televizních seriálů i knížek - pilně se jejich vydávání chopilo nakladatelství </a:t>
            </a:r>
            <a:r>
              <a:rPr lang="cs-CZ" dirty="0" err="1" smtClean="0">
                <a:solidFill>
                  <a:schemeClr val="tx1"/>
                </a:solidFill>
              </a:rPr>
              <a:t>Egmont</a:t>
            </a:r>
            <a:r>
              <a:rPr lang="cs-CZ" dirty="0" smtClean="0">
                <a:solidFill>
                  <a:schemeClr val="tx1"/>
                </a:solidFill>
              </a:rPr>
              <a:t>), </a:t>
            </a:r>
            <a:r>
              <a:rPr lang="cs-CZ" dirty="0">
                <a:solidFill>
                  <a:schemeClr val="tx1"/>
                </a:solidFill>
              </a:rPr>
              <a:t>ale může se stát i prostředkem sdělení závažného </a:t>
            </a:r>
            <a:r>
              <a:rPr lang="cs-CZ" dirty="0" smtClean="0">
                <a:solidFill>
                  <a:schemeClr val="tx1"/>
                </a:solidFill>
              </a:rPr>
              <a:t>tématu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boom </a:t>
            </a:r>
            <a:r>
              <a:rPr lang="cs-CZ" dirty="0">
                <a:solidFill>
                  <a:schemeClr val="tx1"/>
                </a:solidFill>
              </a:rPr>
              <a:t>fantasy se v produkci pro děti a mládež u nás projevuje </a:t>
            </a:r>
            <a:r>
              <a:rPr lang="cs-CZ" dirty="0" smtClean="0">
                <a:solidFill>
                  <a:schemeClr val="tx1"/>
                </a:solidFill>
              </a:rPr>
              <a:t>úctyhodnou </a:t>
            </a:r>
            <a:r>
              <a:rPr lang="cs-CZ" dirty="0">
                <a:solidFill>
                  <a:schemeClr val="tx1"/>
                </a:solidFill>
              </a:rPr>
              <a:t>řadou úspěšných </a:t>
            </a:r>
            <a:r>
              <a:rPr lang="cs-CZ" b="1" dirty="0">
                <a:solidFill>
                  <a:schemeClr val="tx1"/>
                </a:solidFill>
              </a:rPr>
              <a:t>překladů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b="1" dirty="0">
                <a:solidFill>
                  <a:schemeClr val="tx1"/>
                </a:solidFill>
              </a:rPr>
              <a:t>R. </a:t>
            </a:r>
            <a:r>
              <a:rPr lang="cs-CZ" b="1" dirty="0" err="1">
                <a:solidFill>
                  <a:schemeClr val="tx1"/>
                </a:solidFill>
              </a:rPr>
              <a:t>Dahl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M. Ende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T. </a:t>
            </a:r>
            <a:r>
              <a:rPr lang="cs-CZ" b="1" dirty="0" err="1">
                <a:solidFill>
                  <a:schemeClr val="tx1"/>
                </a:solidFill>
              </a:rPr>
              <a:t>Pratchett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J. K. Rowlingová</a:t>
            </a:r>
            <a:r>
              <a:rPr lang="cs-CZ" dirty="0">
                <a:solidFill>
                  <a:schemeClr val="tx1"/>
                </a:solidFill>
              </a:rPr>
              <a:t>, </a:t>
            </a:r>
            <a:r>
              <a:rPr lang="cs-CZ" b="1" dirty="0">
                <a:solidFill>
                  <a:schemeClr val="tx1"/>
                </a:solidFill>
              </a:rPr>
              <a:t>Lemony </a:t>
            </a:r>
            <a:r>
              <a:rPr lang="cs-CZ" b="1" dirty="0" err="1">
                <a:solidFill>
                  <a:schemeClr val="tx1"/>
                </a:solidFill>
              </a:rPr>
              <a:t>Snickett</a:t>
            </a:r>
            <a:r>
              <a:rPr lang="cs-CZ" dirty="0">
                <a:solidFill>
                  <a:schemeClr val="tx1"/>
                </a:solidFill>
              </a:rPr>
              <a:t>), ale původních kvalitních novinek </a:t>
            </a:r>
            <a:r>
              <a:rPr lang="cs-CZ" dirty="0" smtClean="0">
                <a:solidFill>
                  <a:schemeClr val="tx1"/>
                </a:solidFill>
              </a:rPr>
              <a:t>ne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60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Leporela, </a:t>
            </a:r>
            <a:r>
              <a:rPr lang="cs-CZ" b="1" dirty="0" err="1"/>
              <a:t>bilderbuchy</a:t>
            </a:r>
            <a:r>
              <a:rPr lang="cs-CZ" b="1" dirty="0"/>
              <a:t>, obrázkové knížky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Nejzranitelnější </a:t>
            </a:r>
            <a:r>
              <a:rPr lang="cs-CZ" dirty="0" smtClean="0">
                <a:solidFill>
                  <a:schemeClr val="tx1"/>
                </a:solidFill>
              </a:rPr>
              <a:t>oblast </a:t>
            </a:r>
            <a:r>
              <a:rPr lang="cs-CZ" dirty="0">
                <a:solidFill>
                  <a:schemeClr val="tx1"/>
                </a:solidFill>
              </a:rPr>
              <a:t>literatury pro děti, tedy </a:t>
            </a:r>
            <a:r>
              <a:rPr lang="cs-CZ" dirty="0" smtClean="0">
                <a:solidFill>
                  <a:schemeClr val="tx1"/>
                </a:solidFill>
              </a:rPr>
              <a:t>oblast, </a:t>
            </a:r>
            <a:r>
              <a:rPr lang="cs-CZ" dirty="0">
                <a:solidFill>
                  <a:schemeClr val="tx1"/>
                </a:solidFill>
              </a:rPr>
              <a:t>která se nejsnáze stává objektem </a:t>
            </a:r>
            <a:r>
              <a:rPr lang="cs-CZ" dirty="0" smtClean="0">
                <a:solidFill>
                  <a:schemeClr val="tx1"/>
                </a:solidFill>
              </a:rPr>
              <a:t>neomalené komercionalizace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Typická </a:t>
            </a:r>
            <a:r>
              <a:rPr lang="cs-CZ" dirty="0">
                <a:solidFill>
                  <a:schemeClr val="tx1"/>
                </a:solidFill>
              </a:rPr>
              <a:t>je v tomto směru produkce nakladatelství </a:t>
            </a:r>
            <a:r>
              <a:rPr lang="cs-CZ" dirty="0" err="1">
                <a:solidFill>
                  <a:schemeClr val="tx1"/>
                </a:solidFill>
              </a:rPr>
              <a:t>Egmont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ČR (zápisníky, příručky "</a:t>
            </a:r>
            <a:r>
              <a:rPr lang="cs-CZ" dirty="0">
                <a:solidFill>
                  <a:schemeClr val="tx1"/>
                </a:solidFill>
              </a:rPr>
              <a:t>mladých svišťů", </a:t>
            </a:r>
            <a:r>
              <a:rPr lang="cs-CZ" dirty="0" smtClean="0">
                <a:solidFill>
                  <a:schemeClr val="tx1"/>
                </a:solidFill>
              </a:rPr>
              <a:t>zneužívajících </a:t>
            </a:r>
            <a:r>
              <a:rPr lang="cs-CZ" dirty="0">
                <a:solidFill>
                  <a:schemeClr val="tx1"/>
                </a:solidFill>
              </a:rPr>
              <a:t>jméno </a:t>
            </a:r>
            <a:r>
              <a:rPr lang="cs-CZ" b="1" dirty="0" err="1">
                <a:solidFill>
                  <a:schemeClr val="tx1"/>
                </a:solidFill>
              </a:rPr>
              <a:t>Walta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Disneyho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Podbízivé po </a:t>
            </a:r>
            <a:r>
              <a:rPr lang="cs-CZ" dirty="0">
                <a:solidFill>
                  <a:schemeClr val="tx1"/>
                </a:solidFill>
              </a:rPr>
              <a:t>textové i výtvarné stránce </a:t>
            </a:r>
            <a:r>
              <a:rPr lang="cs-CZ" dirty="0" err="1">
                <a:solidFill>
                  <a:schemeClr val="tx1"/>
                </a:solidFill>
              </a:rPr>
              <a:t>substandardní</a:t>
            </a:r>
            <a:r>
              <a:rPr lang="cs-CZ" dirty="0">
                <a:solidFill>
                  <a:schemeClr val="tx1"/>
                </a:solidFill>
              </a:rPr>
              <a:t> obrázkové sešity </a:t>
            </a:r>
            <a:r>
              <a:rPr lang="cs-CZ" b="1" dirty="0">
                <a:solidFill>
                  <a:schemeClr val="tx1"/>
                </a:solidFill>
              </a:rPr>
              <a:t>Wolfa </a:t>
            </a:r>
            <a:r>
              <a:rPr lang="cs-CZ" b="1" dirty="0" err="1">
                <a:solidFill>
                  <a:schemeClr val="tx1"/>
                </a:solidFill>
              </a:rPr>
              <a:t>Gerlacha</a:t>
            </a:r>
            <a:r>
              <a:rPr lang="cs-CZ" dirty="0">
                <a:solidFill>
                  <a:schemeClr val="tx1"/>
                </a:solidFill>
              </a:rPr>
              <a:t> o </a:t>
            </a:r>
            <a:r>
              <a:rPr lang="cs-CZ" i="1" dirty="0" smtClean="0">
                <a:solidFill>
                  <a:schemeClr val="tx1"/>
                </a:solidFill>
              </a:rPr>
              <a:t>Brášcích (</a:t>
            </a:r>
            <a:r>
              <a:rPr lang="cs-CZ" dirty="0" smtClean="0">
                <a:solidFill>
                  <a:schemeClr val="tx1"/>
                </a:solidFill>
              </a:rPr>
              <a:t>brněnské </a:t>
            </a:r>
            <a:r>
              <a:rPr lang="cs-CZ" dirty="0">
                <a:solidFill>
                  <a:schemeClr val="tx1"/>
                </a:solidFill>
              </a:rPr>
              <a:t>nakladatelství </a:t>
            </a:r>
            <a:r>
              <a:rPr lang="cs-CZ" dirty="0" smtClean="0">
                <a:solidFill>
                  <a:schemeClr val="tx1"/>
                </a:solidFill>
              </a:rPr>
              <a:t>MOBA)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Domácí specialita, </a:t>
            </a:r>
            <a:r>
              <a:rPr lang="cs-CZ" dirty="0">
                <a:solidFill>
                  <a:schemeClr val="tx1"/>
                </a:solidFill>
              </a:rPr>
              <a:t>ba přímo </a:t>
            </a:r>
            <a:r>
              <a:rPr lang="cs-CZ" dirty="0" smtClean="0">
                <a:solidFill>
                  <a:schemeClr val="tx1"/>
                </a:solidFill>
              </a:rPr>
              <a:t>fenomén </a:t>
            </a:r>
            <a:r>
              <a:rPr lang="cs-CZ" dirty="0">
                <a:solidFill>
                  <a:schemeClr val="tx1"/>
                </a:solidFill>
              </a:rPr>
              <a:t>české literatury pro děti 90. let, je sebevědomá továrna na nevkus (a na peníze), fungující pod hlavičkou </a:t>
            </a:r>
            <a:r>
              <a:rPr lang="cs-CZ" b="1" dirty="0">
                <a:solidFill>
                  <a:schemeClr val="tx1"/>
                </a:solidFill>
              </a:rPr>
              <a:t>Vítězslavy </a:t>
            </a:r>
            <a:r>
              <a:rPr lang="cs-CZ" b="1" dirty="0" smtClean="0">
                <a:solidFill>
                  <a:schemeClr val="tx1"/>
                </a:solidFill>
              </a:rPr>
              <a:t>Klimtové - zá</a:t>
            </a:r>
            <a:r>
              <a:rPr lang="cs-CZ" dirty="0" smtClean="0">
                <a:solidFill>
                  <a:schemeClr val="tx1"/>
                </a:solidFill>
              </a:rPr>
              <a:t>plavy </a:t>
            </a:r>
            <a:r>
              <a:rPr lang="cs-CZ" dirty="0">
                <a:solidFill>
                  <a:schemeClr val="tx1"/>
                </a:solidFill>
              </a:rPr>
              <a:t>"lexikonů", knih, sešitů, kalendářů atd. atd., naplněné svévolnými povídánkami o </a:t>
            </a:r>
            <a:r>
              <a:rPr lang="cs-CZ" dirty="0" smtClean="0">
                <a:solidFill>
                  <a:schemeClr val="tx1"/>
                </a:solidFill>
              </a:rPr>
              <a:t>strašidlech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5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Kreslené postavičky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6845968" cy="40233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Petr </a:t>
            </a:r>
            <a:r>
              <a:rPr lang="cs-CZ" b="1" dirty="0" err="1"/>
              <a:t>Morkes</a:t>
            </a:r>
            <a:r>
              <a:rPr lang="cs-CZ" b="1" dirty="0"/>
              <a:t>, Pavla </a:t>
            </a:r>
            <a:r>
              <a:rPr lang="cs-CZ" b="1" dirty="0" err="1"/>
              <a:t>Etrychová</a:t>
            </a:r>
            <a:r>
              <a:rPr lang="cs-CZ" b="1" dirty="0"/>
              <a:t> - Komisař </a:t>
            </a:r>
            <a:r>
              <a:rPr lang="cs-CZ" b="1" dirty="0" err="1"/>
              <a:t>Vrťapka</a:t>
            </a:r>
            <a:r>
              <a:rPr lang="cs-CZ" b="1" dirty="0"/>
              <a:t> - Sebrané spisy I. - III. díl, MF, 2007</a:t>
            </a:r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v předchozím období kocour Vavřinec, Čtyřlístek </a:t>
            </a:r>
            <a:r>
              <a:rPr lang="cs-CZ" dirty="0">
                <a:solidFill>
                  <a:schemeClr val="tx1"/>
                </a:solidFill>
              </a:rPr>
              <a:t>nebo </a:t>
            </a:r>
            <a:r>
              <a:rPr lang="cs-CZ" dirty="0" err="1" smtClean="0">
                <a:solidFill>
                  <a:schemeClr val="tx1"/>
                </a:solidFill>
              </a:rPr>
              <a:t>Barbánek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 tradici navazuje kreslíř </a:t>
            </a:r>
            <a:r>
              <a:rPr lang="cs-CZ" dirty="0">
                <a:solidFill>
                  <a:schemeClr val="tx1"/>
                </a:solidFill>
              </a:rPr>
              <a:t>Petr </a:t>
            </a:r>
            <a:r>
              <a:rPr lang="cs-CZ" dirty="0" err="1" smtClean="0">
                <a:solidFill>
                  <a:schemeClr val="tx1"/>
                </a:solidFill>
              </a:rPr>
              <a:t>Morkes</a:t>
            </a:r>
            <a:r>
              <a:rPr lang="cs-CZ" dirty="0" smtClean="0">
                <a:solidFill>
                  <a:schemeClr val="tx1"/>
                </a:solidFill>
              </a:rPr>
              <a:t> se </a:t>
            </a:r>
            <a:r>
              <a:rPr lang="cs-CZ" dirty="0">
                <a:solidFill>
                  <a:schemeClr val="tx1"/>
                </a:solidFill>
              </a:rPr>
              <a:t>scenáristkou Pavlou </a:t>
            </a:r>
            <a:r>
              <a:rPr lang="cs-CZ" dirty="0" err="1">
                <a:solidFill>
                  <a:schemeClr val="tx1"/>
                </a:solidFill>
              </a:rPr>
              <a:t>Etrychovou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stvořili </a:t>
            </a:r>
            <a:r>
              <a:rPr lang="cs-CZ" dirty="0">
                <a:solidFill>
                  <a:schemeClr val="tx1"/>
                </a:solidFill>
              </a:rPr>
              <a:t>postavu </a:t>
            </a:r>
            <a:r>
              <a:rPr lang="cs-CZ" b="1" dirty="0">
                <a:solidFill>
                  <a:schemeClr val="tx1"/>
                </a:solidFill>
              </a:rPr>
              <a:t>psího detektiva Komisaře </a:t>
            </a:r>
            <a:r>
              <a:rPr lang="cs-CZ" b="1" dirty="0" err="1" smtClean="0">
                <a:solidFill>
                  <a:schemeClr val="tx1"/>
                </a:solidFill>
              </a:rPr>
              <a:t>Vrťapky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 dětský </a:t>
            </a:r>
            <a:r>
              <a:rPr lang="cs-CZ" dirty="0">
                <a:solidFill>
                  <a:schemeClr val="tx1"/>
                </a:solidFill>
              </a:rPr>
              <a:t>časopis </a:t>
            </a:r>
            <a:r>
              <a:rPr lang="cs-CZ" i="1" dirty="0">
                <a:solidFill>
                  <a:schemeClr val="tx1"/>
                </a:solidFill>
              </a:rPr>
              <a:t>Mateřídoušku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Vrťapkovo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kouzlo spočívá v </a:t>
            </a:r>
            <a:r>
              <a:rPr lang="cs-CZ" dirty="0" err="1">
                <a:solidFill>
                  <a:schemeClr val="tx1"/>
                </a:solidFill>
              </a:rPr>
              <a:t>Morkesově</a:t>
            </a:r>
            <a:r>
              <a:rPr lang="cs-CZ" dirty="0">
                <a:solidFill>
                  <a:schemeClr val="tx1"/>
                </a:solidFill>
              </a:rPr>
              <a:t> kresbě: je přesně natolik roztomilá a zároveň obsahuje parodické prvky, aby se vyhnula disneyovskému kýči a zároveň byla dostatečně líbivá a srozumitelná i dětem předškolního věku.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0247" y="2350502"/>
            <a:ext cx="24384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25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Sís</a:t>
            </a:r>
            <a:r>
              <a:rPr lang="cs-CZ" dirty="0" smtClean="0"/>
              <a:t>, Petr Nikl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3000" y="1576137"/>
            <a:ext cx="6966284" cy="498107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Výtvarník, spisovatel, publicista, cestovatel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obrázkové </a:t>
            </a:r>
            <a:r>
              <a:rPr lang="cs-CZ" dirty="0">
                <a:solidFill>
                  <a:schemeClr val="tx1"/>
                </a:solidFill>
              </a:rPr>
              <a:t>knížky - </a:t>
            </a:r>
            <a:r>
              <a:rPr lang="cs-CZ" i="1" dirty="0">
                <a:solidFill>
                  <a:schemeClr val="tx1"/>
                </a:solidFill>
              </a:rPr>
              <a:t>Tři zlaté klíče</a:t>
            </a:r>
            <a:r>
              <a:rPr lang="cs-CZ" dirty="0">
                <a:solidFill>
                  <a:schemeClr val="tx1"/>
                </a:solidFill>
              </a:rPr>
              <a:t> (1995), </a:t>
            </a:r>
            <a:r>
              <a:rPr lang="cs-CZ" i="1" dirty="0">
                <a:solidFill>
                  <a:schemeClr val="tx1"/>
                </a:solidFill>
              </a:rPr>
              <a:t>Podivuhodný příběh Eskymo </a:t>
            </a:r>
            <a:r>
              <a:rPr lang="cs-CZ" i="1" dirty="0" err="1">
                <a:solidFill>
                  <a:schemeClr val="tx1"/>
                </a:solidFill>
              </a:rPr>
              <a:t>Welzla</a:t>
            </a:r>
            <a:r>
              <a:rPr lang="cs-CZ" dirty="0">
                <a:solidFill>
                  <a:schemeClr val="tx1"/>
                </a:solidFill>
              </a:rPr>
              <a:t> (1995), </a:t>
            </a:r>
            <a:r>
              <a:rPr lang="cs-CZ" i="1" dirty="0">
                <a:solidFill>
                  <a:schemeClr val="tx1"/>
                </a:solidFill>
              </a:rPr>
              <a:t>Hvězdný posel</a:t>
            </a:r>
            <a:r>
              <a:rPr lang="cs-CZ" dirty="0">
                <a:solidFill>
                  <a:schemeClr val="tx1"/>
                </a:solidFill>
              </a:rPr>
              <a:t> (1996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postmoderní uhrančivé pozvánky </a:t>
            </a:r>
            <a:r>
              <a:rPr lang="cs-CZ" dirty="0">
                <a:solidFill>
                  <a:schemeClr val="tx1"/>
                </a:solidFill>
              </a:rPr>
              <a:t>pro děti a jejich rodiče k objevitelským cestám do nitra ilustrací, v nichž se skrývají útržky </a:t>
            </a:r>
            <a:r>
              <a:rPr lang="cs-CZ" dirty="0" smtClean="0">
                <a:solidFill>
                  <a:schemeClr val="tx1"/>
                </a:solidFill>
              </a:rPr>
              <a:t>příběhů </a:t>
            </a:r>
            <a:r>
              <a:rPr lang="cs-CZ" dirty="0">
                <a:solidFill>
                  <a:schemeClr val="tx1"/>
                </a:solidFill>
              </a:rPr>
              <a:t>a osudů skutečných i fiktivních </a:t>
            </a:r>
            <a:r>
              <a:rPr lang="cs-CZ" dirty="0" smtClean="0">
                <a:solidFill>
                  <a:schemeClr val="tx1"/>
                </a:solidFill>
              </a:rPr>
              <a:t>postav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Strom </a:t>
            </a:r>
            <a:r>
              <a:rPr lang="cs-CZ" b="1" dirty="0">
                <a:solidFill>
                  <a:schemeClr val="tx1"/>
                </a:solidFill>
              </a:rPr>
              <a:t>života, Labyrint-Raketa, 2004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 Česku je Petr </a:t>
            </a:r>
            <a:r>
              <a:rPr lang="cs-CZ" dirty="0" err="1">
                <a:solidFill>
                  <a:schemeClr val="tx1"/>
                </a:solidFill>
              </a:rPr>
              <a:t>Sís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málo </a:t>
            </a:r>
            <a:r>
              <a:rPr lang="cs-CZ" dirty="0">
                <a:solidFill>
                  <a:schemeClr val="tx1"/>
                </a:solidFill>
              </a:rPr>
              <a:t>známý, </a:t>
            </a:r>
            <a:r>
              <a:rPr lang="cs-CZ" dirty="0" smtClean="0">
                <a:solidFill>
                  <a:schemeClr val="tx1"/>
                </a:solidFill>
              </a:rPr>
              <a:t>světě </a:t>
            </a:r>
            <a:r>
              <a:rPr lang="cs-CZ" dirty="0">
                <a:solidFill>
                  <a:schemeClr val="tx1"/>
                </a:solidFill>
              </a:rPr>
              <a:t>je uznávaný autor knih pro děti, ilustrátor, grafik a tvůrce animovaných </a:t>
            </a:r>
            <a:r>
              <a:rPr lang="cs-CZ" dirty="0" smtClean="0">
                <a:solidFill>
                  <a:schemeClr val="tx1"/>
                </a:solidFill>
              </a:rPr>
              <a:t>filmů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dubnu </a:t>
            </a:r>
            <a:r>
              <a:rPr lang="cs-CZ" dirty="0">
                <a:solidFill>
                  <a:schemeClr val="tx1"/>
                </a:solidFill>
              </a:rPr>
              <a:t>2004 na knižním veletrhu v Boloni odměněn hlavní cenou pro nejlepší dílo literatury </a:t>
            </a:r>
            <a:r>
              <a:rPr lang="cs-CZ" dirty="0" smtClean="0">
                <a:solidFill>
                  <a:schemeClr val="tx1"/>
                </a:solidFill>
              </a:rPr>
              <a:t>faktu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neobvyklým </a:t>
            </a:r>
            <a:r>
              <a:rPr lang="cs-CZ" dirty="0">
                <a:solidFill>
                  <a:schemeClr val="tx1"/>
                </a:solidFill>
              </a:rPr>
              <a:t>pohledem nahlíží do myšlení Charlese Darwina, který svými úvahami o vzniku života na Zemi rozdělil </a:t>
            </a:r>
            <a:r>
              <a:rPr lang="cs-CZ" dirty="0" smtClean="0">
                <a:solidFill>
                  <a:schemeClr val="tx1"/>
                </a:solidFill>
              </a:rPr>
              <a:t>svět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>
                <a:solidFill>
                  <a:schemeClr val="tx1"/>
                </a:solidFill>
              </a:rPr>
              <a:t>množství údajů ze života a díla tohoto vědce sestavil obraz, který se vymyká běžnému pohledu konzumní společnosti na tento svět. 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90635" y="886518"/>
            <a:ext cx="3193574" cy="22503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959" y="3413760"/>
            <a:ext cx="20669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2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032"/>
          </a:xfrm>
        </p:spPr>
        <p:txBody>
          <a:bodyPr/>
          <a:lstStyle/>
          <a:p>
            <a:r>
              <a:rPr lang="cs-CZ" dirty="0" smtClean="0"/>
              <a:t>Petr Nikl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1579" y="1299411"/>
            <a:ext cx="7724273" cy="513748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výtvarník, </a:t>
            </a:r>
            <a:r>
              <a:rPr lang="cs-CZ" dirty="0" err="1">
                <a:solidFill>
                  <a:schemeClr val="tx1"/>
                </a:solidFill>
              </a:rPr>
              <a:t>performer</a:t>
            </a:r>
            <a:r>
              <a:rPr lang="cs-CZ" dirty="0">
                <a:solidFill>
                  <a:schemeClr val="tx1"/>
                </a:solidFill>
              </a:rPr>
              <a:t> a </a:t>
            </a:r>
            <a:r>
              <a:rPr lang="cs-CZ" dirty="0" smtClean="0">
                <a:solidFill>
                  <a:schemeClr val="tx1"/>
                </a:solidFill>
              </a:rPr>
              <a:t>spisovatel</a:t>
            </a:r>
          </a:p>
          <a:p>
            <a:pPr marL="45720" indent="0">
              <a:buNone/>
            </a:pPr>
            <a:r>
              <a:rPr lang="cs-CZ" i="1" dirty="0" smtClean="0">
                <a:solidFill>
                  <a:schemeClr val="tx1"/>
                </a:solidFill>
              </a:rPr>
              <a:t>Pohádka </a:t>
            </a:r>
            <a:r>
              <a:rPr lang="cs-CZ" i="1" dirty="0">
                <a:solidFill>
                  <a:schemeClr val="tx1"/>
                </a:solidFill>
              </a:rPr>
              <a:t>o </a:t>
            </a:r>
            <a:r>
              <a:rPr lang="cs-CZ" i="1" dirty="0" err="1" smtClean="0">
                <a:solidFill>
                  <a:schemeClr val="tx1"/>
                </a:solidFill>
              </a:rPr>
              <a:t>Rybitince</a:t>
            </a:r>
            <a:r>
              <a:rPr lang="cs-CZ" i="1" dirty="0" smtClean="0">
                <a:solidFill>
                  <a:schemeClr val="tx1"/>
                </a:solidFill>
              </a:rPr>
              <a:t> (2002)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jde </a:t>
            </a:r>
            <a:r>
              <a:rPr lang="cs-CZ" dirty="0">
                <a:solidFill>
                  <a:schemeClr val="tx1"/>
                </a:solidFill>
              </a:rPr>
              <a:t>o </a:t>
            </a:r>
            <a:r>
              <a:rPr lang="cs-CZ" dirty="0" err="1">
                <a:solidFill>
                  <a:schemeClr val="tx1"/>
                </a:solidFill>
              </a:rPr>
              <a:t>nezvalovskou</a:t>
            </a:r>
            <a:r>
              <a:rPr lang="cs-CZ" dirty="0">
                <a:solidFill>
                  <a:schemeClr val="tx1"/>
                </a:solidFill>
              </a:rPr>
              <a:t> pohádkovou prózu, která je založena na bohaté, někdy možná až příliš spletité hře metafor a </a:t>
            </a:r>
            <a:r>
              <a:rPr lang="cs-CZ" dirty="0" smtClean="0">
                <a:solidFill>
                  <a:schemeClr val="tx1"/>
                </a:solidFill>
              </a:rPr>
              <a:t>asociací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výjimečná </a:t>
            </a:r>
            <a:r>
              <a:rPr lang="cs-CZ" dirty="0">
                <a:solidFill>
                  <a:schemeClr val="tx1"/>
                </a:solidFill>
              </a:rPr>
              <a:t>kniha-výtvarný objekt, která i svým dokonalým zpracováním a grafickou úpravou zjevně polemizuje se současnou tendencí odsuzovat knihu do polohy spotřebního zboží "na jedno použití"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Petr </a:t>
            </a:r>
            <a:r>
              <a:rPr lang="cs-CZ" dirty="0">
                <a:solidFill>
                  <a:schemeClr val="tx1"/>
                </a:solidFill>
              </a:rPr>
              <a:t>Nikl knihu napsal, ilustroval i graficky upravil, přičemž všechny složky vzájemně násobí svůj účinek a originální barevné mezzotinty evokují pohádkovou atmosféru v hlubokém Obřím moři. 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8913" y="2589129"/>
            <a:ext cx="28670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84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" y="383255"/>
            <a:ext cx="7639050" cy="19526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3136" y="2057400"/>
            <a:ext cx="11333747" cy="4038600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pPr marL="45720" indent="0">
              <a:buNone/>
            </a:pPr>
            <a:r>
              <a:rPr lang="cs-CZ" b="1" dirty="0" smtClean="0"/>
              <a:t>Pavel </a:t>
            </a:r>
            <a:r>
              <a:rPr lang="cs-CZ" b="1" dirty="0"/>
              <a:t>Čech - Dobrodružství pavouka Čendy, </a:t>
            </a:r>
            <a:r>
              <a:rPr lang="cs-CZ" b="1" dirty="0" err="1"/>
              <a:t>Petrkov</a:t>
            </a:r>
            <a:r>
              <a:rPr lang="cs-CZ" b="1" dirty="0"/>
              <a:t>, 2011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Malíř, ilustrátor a spisovatel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pohádkovým </a:t>
            </a:r>
            <a:r>
              <a:rPr lang="cs-CZ" dirty="0">
                <a:solidFill>
                  <a:schemeClr val="tx1"/>
                </a:solidFill>
              </a:rPr>
              <a:t>způsobem odvádí </a:t>
            </a:r>
            <a:r>
              <a:rPr lang="cs-CZ" dirty="0" smtClean="0">
                <a:solidFill>
                  <a:schemeClr val="tx1"/>
                </a:solidFill>
              </a:rPr>
              <a:t>čtenáře do </a:t>
            </a:r>
            <a:r>
              <a:rPr lang="cs-CZ" dirty="0">
                <a:solidFill>
                  <a:schemeClr val="tx1"/>
                </a:solidFill>
              </a:rPr>
              <a:t>poněkud strašidelného světa jednoho pavoučího pokoje uvnitř starých </a:t>
            </a:r>
            <a:r>
              <a:rPr lang="cs-CZ" dirty="0" smtClean="0">
                <a:solidFill>
                  <a:schemeClr val="tx1"/>
                </a:solidFill>
              </a:rPr>
              <a:t>hodin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Role ilustrace v textech P. Čecha je klíčová - pohotově </a:t>
            </a:r>
            <a:r>
              <a:rPr lang="cs-CZ" dirty="0">
                <a:solidFill>
                  <a:schemeClr val="tx1"/>
                </a:solidFill>
              </a:rPr>
              <a:t>reagují na každé vypravěčovo slovo, přímo mu „skáčou“ do </a:t>
            </a:r>
            <a:r>
              <a:rPr lang="cs-CZ" dirty="0" smtClean="0">
                <a:solidFill>
                  <a:schemeClr val="tx1"/>
                </a:solidFill>
              </a:rPr>
              <a:t>řeči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Pavouk </a:t>
            </a:r>
            <a:r>
              <a:rPr lang="cs-CZ" dirty="0">
                <a:solidFill>
                  <a:schemeClr val="tx1"/>
                </a:solidFill>
              </a:rPr>
              <a:t>Čenda </a:t>
            </a:r>
            <a:r>
              <a:rPr lang="cs-CZ" dirty="0" smtClean="0">
                <a:solidFill>
                  <a:schemeClr val="tx1"/>
                </a:solidFill>
              </a:rPr>
              <a:t>- prvotřídní </a:t>
            </a:r>
            <a:r>
              <a:rPr lang="cs-CZ" dirty="0">
                <a:solidFill>
                  <a:schemeClr val="tx1"/>
                </a:solidFill>
              </a:rPr>
              <a:t>kladný hrdina, celý život se zabývá údržbou hodin, vyhání červotoče a ve volném čase se spouští z hodin dolů na stůl plný knih, kde čte Tarzana.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Dílo se štěpí </a:t>
            </a:r>
            <a:r>
              <a:rPr lang="cs-CZ" dirty="0">
                <a:solidFill>
                  <a:schemeClr val="tx1"/>
                </a:solidFill>
              </a:rPr>
              <a:t>na dvě poloviny: textovou a </a:t>
            </a:r>
            <a:r>
              <a:rPr lang="cs-CZ" dirty="0" smtClean="0">
                <a:solidFill>
                  <a:schemeClr val="tx1"/>
                </a:solidFill>
              </a:rPr>
              <a:t>ilustrovanou - obě přesně </a:t>
            </a:r>
            <a:r>
              <a:rPr lang="cs-CZ" dirty="0">
                <a:solidFill>
                  <a:schemeClr val="tx1"/>
                </a:solidFill>
              </a:rPr>
              <a:t>do sebe </a:t>
            </a:r>
            <a:r>
              <a:rPr lang="cs-CZ" dirty="0" smtClean="0">
                <a:solidFill>
                  <a:schemeClr val="tx1"/>
                </a:solidFill>
              </a:rPr>
              <a:t>zapadají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415" y="1837824"/>
            <a:ext cx="23431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Urbánkova Věstníku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68" y="1965960"/>
            <a:ext cx="4460701" cy="32242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65" y="1639642"/>
            <a:ext cx="5581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Školní knihovny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				a jejich fond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457" y="2255479"/>
            <a:ext cx="5534025" cy="3590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67525"/>
            <a:ext cx="3829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Purismus v kánonu školních děl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</a:rPr>
              <a:t>J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azykové revize děl již klasických, určených pro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četbu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Babička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- vydání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pořízené F.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artošem z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r. 1887 – obsahuje 1200 textových zásahů editora (odstranění germanismů, často pouze domnělých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Vrchlický - kritizuje cenzurní puristický zásah do jeho básně </a:t>
            </a: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Ptáci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(smaragd - zeleň, azur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blankyt, vypadla polovina veršů včetně pointy)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Labyrint světa a ráj srdce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- 1887 -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vydání editora F. Bílého: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vypuštěna místa týkající se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náboženství,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závadná z pohledu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katolicismu (kapitoly 18, 39-49),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místa o vztazích mužů a žen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(8, 13 adalší dvě pasáže)</a:t>
            </a: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časopisy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Východiska</a:t>
            </a: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Postupná proměna tereziánské školy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Zlomení monopolu církve nad školskou výukou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Revize školních knihoven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zásady vyučovacího procesu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Aktivity učitelů, nové předměty slibující uměleckou tvorbu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inf</a:t>
            </a:r>
            <a:r>
              <a:rPr lang="cs-CZ" dirty="0" smtClean="0">
                <a:solidFill>
                  <a:schemeClr val="tx1"/>
                </a:solidFill>
              </a:rPr>
              <a:t>. viz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http://www.detske-casopisy.cz/tituly-detskych-casopisu-od-roku-1828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16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Osvěta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Komenský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Budečská zahrada</a:t>
            </a:r>
            <a:r>
              <a:rPr lang="cs-CZ" dirty="0" smtClean="0">
                <a:solidFill>
                  <a:schemeClr val="tx1"/>
                </a:solidFill>
              </a:rPr>
              <a:t> (nahradila Štěpnici), dle A. Nováka nejkvalitnější soudobé dětské periodikum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Naší mládeži</a:t>
            </a:r>
            <a:r>
              <a:rPr lang="cs-CZ" dirty="0" smtClean="0">
                <a:solidFill>
                  <a:schemeClr val="tx1"/>
                </a:solidFill>
              </a:rPr>
              <a:t> (nakonec zanikl kvůli konkurenci téhož vydavatele J. R. Vilímka </a:t>
            </a:r>
            <a:r>
              <a:rPr lang="cs-CZ" sz="2800" b="1" dirty="0" smtClean="0">
                <a:solidFill>
                  <a:schemeClr val="tx1"/>
                </a:solidFill>
              </a:rPr>
              <a:t>Malý  čtenář  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Přítel dívek </a:t>
            </a:r>
            <a:r>
              <a:rPr lang="cs-CZ" dirty="0" smtClean="0">
                <a:solidFill>
                  <a:schemeClr val="tx1"/>
                </a:solidFill>
              </a:rPr>
              <a:t>(evangelický měsíčník)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Na rozdíl od jinojazyčných dětských periodik na našem území </a:t>
            </a:r>
            <a:r>
              <a:rPr lang="cs-CZ" b="1" dirty="0" smtClean="0">
                <a:solidFill>
                  <a:schemeClr val="tx1"/>
                </a:solidFill>
              </a:rPr>
              <a:t>nesloužily časopisy jako domácí četba, nýbrž jako součást ŠKOLNÍ ČETBY, výuky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Autoři – často učitelé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Časopisy také jako </a:t>
            </a:r>
            <a:r>
              <a:rPr lang="cs-CZ" b="1" dirty="0" smtClean="0">
                <a:solidFill>
                  <a:schemeClr val="tx1"/>
                </a:solidFill>
              </a:rPr>
              <a:t>nástroj vzdělávání učitelů primárních škol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Součást pedagogických periodik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moderní materiály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Seznámení s dětskou ilustrací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Zpřístupnění aktuálních témat z přírodních i společenských věd (aktuálnější než učebnice)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Ediční plány kopírovaly školní rok (včetně prázdninového volna nebo dvojčísel)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77956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252</TotalTime>
  <Words>1214</Words>
  <Application>Microsoft Office PowerPoint</Application>
  <PresentationFormat>Širokoúhlá obrazovka</PresentationFormat>
  <Paragraphs>253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Corbel</vt:lpstr>
      <vt:lpstr>Základ</vt:lpstr>
      <vt:lpstr>Dětské časopisy a literatura po roce 1989</vt:lpstr>
      <vt:lpstr>Krátký historický exkurz    do 2. poloviny 19. století</vt:lpstr>
      <vt:lpstr>Fondy v žákovských knihovnách</vt:lpstr>
      <vt:lpstr>Z Urbánkova Věstníku</vt:lpstr>
      <vt:lpstr>     Školní knihovny         a jejich fond</vt:lpstr>
      <vt:lpstr>Purismus v kánonu školních děl</vt:lpstr>
      <vt:lpstr>Dětské časopisy v 19. století</vt:lpstr>
      <vt:lpstr>Dětské časopisy v 19. století</vt:lpstr>
      <vt:lpstr>Dětské časopisy v 19. století</vt:lpstr>
      <vt:lpstr>Prezentace aplikace PowerPoint</vt:lpstr>
      <vt:lpstr>Dětské časopisy v 19. století</vt:lpstr>
      <vt:lpstr>Literatura pro děti a mládež    po r. 1989</vt:lpstr>
      <vt:lpstr>Něco z teorie literatury </vt:lpstr>
      <vt:lpstr>90. léta 20. století, časopisy  </vt:lpstr>
      <vt:lpstr>Časopisy pro děti a mládež</vt:lpstr>
      <vt:lpstr>Digitalizace starých dětských časopisů http://www.detske-casopisy.cz/tituly-detskych-casopisu-od-roku-1828/</vt:lpstr>
      <vt:lpstr>Nakladatelství od 90. let</vt:lpstr>
      <vt:lpstr>Způsoby práce s literaturou pro děti a mládež</vt:lpstr>
      <vt:lpstr>Návraty</vt:lpstr>
      <vt:lpstr>Návraty</vt:lpstr>
      <vt:lpstr>Poezie</vt:lpstr>
      <vt:lpstr>Poezie – nonens, písničkové texty</vt:lpstr>
      <vt:lpstr>Poezie</vt:lpstr>
      <vt:lpstr>Písničky</vt:lpstr>
      <vt:lpstr>Pohádky a rádobypohádky</vt:lpstr>
      <vt:lpstr>Pohádky a rádobypohádky</vt:lpstr>
      <vt:lpstr>Moderní pohádky a pohádkové prózy</vt:lpstr>
      <vt:lpstr>Moderní pohádky a pohádkové prózy</vt:lpstr>
      <vt:lpstr>Pavel Šrut</vt:lpstr>
      <vt:lpstr>Fantastické motivy</vt:lpstr>
      <vt:lpstr>Příběhy s dětským hrdinou</vt:lpstr>
      <vt:lpstr>Záplava příběhů s dívčí hrdinkou nekončí</vt:lpstr>
      <vt:lpstr>Problémy s původní dobrodružnou prózou</vt:lpstr>
      <vt:lpstr>Fantasy - móda i seriózní literatura</vt:lpstr>
      <vt:lpstr>Leporela, bilderbuchy, obrázkové knížky</vt:lpstr>
      <vt:lpstr>Kreslené postavičky</vt:lpstr>
      <vt:lpstr>Petr Sís, Petr Nikl </vt:lpstr>
      <vt:lpstr>Petr Nikl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Knihovny, knihy a cenzura</dc:title>
  <dc:creator>Projekt INTERES</dc:creator>
  <cp:lastModifiedBy>Projekt INTERES</cp:lastModifiedBy>
  <cp:revision>25</cp:revision>
  <dcterms:created xsi:type="dcterms:W3CDTF">2018-03-19T11:18:59Z</dcterms:created>
  <dcterms:modified xsi:type="dcterms:W3CDTF">2019-10-08T08:38:17Z</dcterms:modified>
</cp:coreProperties>
</file>