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96" r:id="rId3"/>
    <p:sldId id="312" r:id="rId4"/>
    <p:sldId id="313" r:id="rId5"/>
    <p:sldId id="276" r:id="rId6"/>
    <p:sldId id="277" r:id="rId7"/>
    <p:sldId id="298" r:id="rId8"/>
    <p:sldId id="297" r:id="rId9"/>
    <p:sldId id="278" r:id="rId10"/>
    <p:sldId id="279" r:id="rId11"/>
    <p:sldId id="280" r:id="rId12"/>
    <p:sldId id="306" r:id="rId13"/>
    <p:sldId id="305" r:id="rId14"/>
    <p:sldId id="281" r:id="rId15"/>
    <p:sldId id="282" r:id="rId16"/>
    <p:sldId id="310" r:id="rId17"/>
    <p:sldId id="311" r:id="rId18"/>
    <p:sldId id="299" r:id="rId19"/>
    <p:sldId id="283" r:id="rId20"/>
    <p:sldId id="284" r:id="rId21"/>
    <p:sldId id="285" r:id="rId22"/>
    <p:sldId id="287" r:id="rId23"/>
    <p:sldId id="314" r:id="rId24"/>
    <p:sldId id="286" r:id="rId25"/>
    <p:sldId id="301" r:id="rId26"/>
    <p:sldId id="289" r:id="rId27"/>
    <p:sldId id="288" r:id="rId28"/>
    <p:sldId id="307" r:id="rId29"/>
    <p:sldId id="290" r:id="rId30"/>
    <p:sldId id="291" r:id="rId31"/>
    <p:sldId id="308" r:id="rId32"/>
    <p:sldId id="292" r:id="rId33"/>
    <p:sldId id="309" r:id="rId34"/>
    <p:sldId id="293" r:id="rId35"/>
    <p:sldId id="303" r:id="rId36"/>
    <p:sldId id="294" r:id="rId37"/>
    <p:sldId id="302" r:id="rId38"/>
    <p:sldId id="30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detske-casopisy.cz/tituly-detskych-casopisu-od-roku-182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4800" dirty="0" smtClean="0"/>
              <a:t>Tematika a Žánrovost </a:t>
            </a:r>
            <a:br>
              <a:rPr lang="cs-CZ" sz="4800" dirty="0" smtClean="0"/>
            </a:br>
            <a:r>
              <a:rPr lang="cs-CZ" sz="4800" dirty="0" smtClean="0"/>
              <a:t>literatury pro děti a mládež 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/>
              <a:t>Předmět Literatura </a:t>
            </a:r>
            <a:r>
              <a:rPr lang="cs-CZ" dirty="0" smtClean="0"/>
              <a:t>pro děti a mládež </a:t>
            </a:r>
          </a:p>
        </p:txBody>
      </p:sp>
    </p:spTree>
    <p:extLst>
      <p:ext uri="{BB962C8B-B14F-4D97-AF65-F5344CB8AC3E}">
        <p14:creationId xmlns:p14="http://schemas.microsoft.com/office/powerpoint/2010/main" val="1021196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9355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Návraty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0789" y="1203158"/>
            <a:ext cx="5190441" cy="542624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Obohacení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repertoáru dětských </a:t>
            </a:r>
            <a:r>
              <a:rPr lang="cs-CZ" dirty="0" smtClean="0">
                <a:solidFill>
                  <a:schemeClr val="tx1"/>
                </a:solidFill>
              </a:rPr>
              <a:t>knih, nikoli „efekt muzea“</a:t>
            </a:r>
          </a:p>
          <a:p>
            <a:pPr algn="just"/>
            <a:r>
              <a:rPr lang="cs-CZ" dirty="0" smtClean="0">
                <a:solidFill>
                  <a:schemeClr val="tx1"/>
                </a:solidFill>
              </a:rPr>
              <a:t>Knihy </a:t>
            </a:r>
            <a:r>
              <a:rPr lang="cs-CZ" dirty="0">
                <a:solidFill>
                  <a:schemeClr val="tx1"/>
                </a:solidFill>
              </a:rPr>
              <a:t>z přelomu 60. a 70. let a z "normalizačního" dvacetiletí (</a:t>
            </a:r>
            <a:r>
              <a:rPr lang="cs-CZ" i="1" dirty="0" smtClean="0">
                <a:solidFill>
                  <a:schemeClr val="tx1"/>
                </a:solidFill>
              </a:rPr>
              <a:t>Cestopis s jezevčíkem </a:t>
            </a:r>
            <a:r>
              <a:rPr lang="cs-CZ" b="1" dirty="0" smtClean="0">
                <a:solidFill>
                  <a:schemeClr val="tx1"/>
                </a:solidFill>
              </a:rPr>
              <a:t>Ludvíka </a:t>
            </a:r>
            <a:r>
              <a:rPr lang="cs-CZ" b="1" dirty="0">
                <a:solidFill>
                  <a:schemeClr val="tx1"/>
                </a:solidFill>
              </a:rPr>
              <a:t>Aškenazyho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i="1" dirty="0">
                <a:solidFill>
                  <a:schemeClr val="tx1"/>
                </a:solidFill>
              </a:rPr>
              <a:t>Markétin zvěřinec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b="1" dirty="0">
                <a:solidFill>
                  <a:schemeClr val="tx1"/>
                </a:solidFill>
              </a:rPr>
              <a:t>Ivana Klímy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i="1" dirty="0">
                <a:solidFill>
                  <a:schemeClr val="tx1"/>
                </a:solidFill>
              </a:rPr>
              <a:t>Prázdniny s </a:t>
            </a:r>
            <a:r>
              <a:rPr lang="cs-CZ" i="1" dirty="0" err="1">
                <a:solidFill>
                  <a:schemeClr val="tx1"/>
                </a:solidFill>
              </a:rPr>
              <a:t>Bosonožkou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b="1" dirty="0">
                <a:solidFill>
                  <a:schemeClr val="tx1"/>
                </a:solidFill>
              </a:rPr>
              <a:t>Edy Kriseové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 err="1">
                <a:solidFill>
                  <a:schemeClr val="tx1"/>
                </a:solidFill>
              </a:rPr>
              <a:t>Hiršalův</a:t>
            </a:r>
            <a:r>
              <a:rPr lang="cs-CZ" dirty="0">
                <a:solidFill>
                  <a:schemeClr val="tx1"/>
                </a:solidFill>
              </a:rPr>
              <a:t> a </a:t>
            </a:r>
            <a:r>
              <a:rPr lang="cs-CZ" b="1" dirty="0">
                <a:solidFill>
                  <a:schemeClr val="tx1"/>
                </a:solidFill>
              </a:rPr>
              <a:t>Kolářův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Paleček krále Jiřího</a:t>
            </a:r>
            <a:r>
              <a:rPr lang="cs-CZ" dirty="0">
                <a:solidFill>
                  <a:schemeClr val="tx1"/>
                </a:solidFill>
              </a:rPr>
              <a:t> nebo </a:t>
            </a:r>
            <a:r>
              <a:rPr lang="cs-CZ" b="1" dirty="0" err="1">
                <a:solidFill>
                  <a:schemeClr val="tx1"/>
                </a:solidFill>
              </a:rPr>
              <a:t>Šiktancovy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Královské pohádky</a:t>
            </a:r>
            <a:r>
              <a:rPr lang="cs-CZ" dirty="0">
                <a:solidFill>
                  <a:schemeClr val="tx1"/>
                </a:solidFill>
              </a:rPr>
              <a:t>, osobitě završující vývoj české pohádkové prózy 60. let;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Oficiálně vychází ojedinělá </a:t>
            </a:r>
            <a:r>
              <a:rPr lang="cs-CZ" dirty="0">
                <a:solidFill>
                  <a:schemeClr val="tx1"/>
                </a:solidFill>
              </a:rPr>
              <a:t>undergroundová tvorba pro děti (kniha </a:t>
            </a:r>
            <a:r>
              <a:rPr lang="cs-CZ" i="1" dirty="0">
                <a:solidFill>
                  <a:schemeClr val="tx1"/>
                </a:solidFill>
              </a:rPr>
              <a:t>Magor dětem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b="1" dirty="0">
                <a:solidFill>
                  <a:schemeClr val="tx1"/>
                </a:solidFill>
              </a:rPr>
              <a:t>Ivana Martina Jirouse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Znovu jsou vydány dětské </a:t>
            </a:r>
            <a:r>
              <a:rPr lang="cs-CZ" dirty="0">
                <a:solidFill>
                  <a:schemeClr val="tx1"/>
                </a:solidFill>
              </a:rPr>
              <a:t>verše </a:t>
            </a:r>
            <a:r>
              <a:rPr lang="cs-CZ" b="1" dirty="0">
                <a:solidFill>
                  <a:schemeClr val="tx1"/>
                </a:solidFill>
              </a:rPr>
              <a:t>Ivana Blatného</a:t>
            </a:r>
            <a:r>
              <a:rPr lang="cs-CZ" dirty="0">
                <a:solidFill>
                  <a:schemeClr val="tx1"/>
                </a:solidFill>
              </a:rPr>
              <a:t> ze 40. </a:t>
            </a:r>
            <a:r>
              <a:rPr lang="cs-CZ" dirty="0" smtClean="0">
                <a:solidFill>
                  <a:schemeClr val="tx1"/>
                </a:solidFill>
              </a:rPr>
              <a:t>let - nové </a:t>
            </a:r>
            <a:r>
              <a:rPr lang="cs-CZ" dirty="0">
                <a:solidFill>
                  <a:schemeClr val="tx1"/>
                </a:solidFill>
              </a:rPr>
              <a:t>vydání sbírky </a:t>
            </a:r>
            <a:r>
              <a:rPr lang="cs-CZ" b="1" i="1" dirty="0">
                <a:solidFill>
                  <a:schemeClr val="tx1"/>
                </a:solidFill>
              </a:rPr>
              <a:t>Jedna, dvě, tři, čtyři, pět</a:t>
            </a:r>
            <a:r>
              <a:rPr lang="cs-CZ" dirty="0">
                <a:solidFill>
                  <a:schemeClr val="tx1"/>
                </a:solidFill>
              </a:rPr>
              <a:t> je skutečným objevem a obohacením škály české poezie pro děti a připomenutím, že vedle sládkovsko-</a:t>
            </a:r>
            <a:r>
              <a:rPr lang="cs-CZ" dirty="0" err="1">
                <a:solidFill>
                  <a:schemeClr val="tx1"/>
                </a:solidFill>
              </a:rPr>
              <a:t>hrubínovského</a:t>
            </a:r>
            <a:r>
              <a:rPr lang="cs-CZ" dirty="0">
                <a:solidFill>
                  <a:schemeClr val="tx1"/>
                </a:solidFill>
              </a:rPr>
              <a:t> a </a:t>
            </a:r>
            <a:r>
              <a:rPr lang="cs-CZ" dirty="0" err="1">
                <a:solidFill>
                  <a:schemeClr val="tx1"/>
                </a:solidFill>
              </a:rPr>
              <a:t>nezvalovsko-halasovského</a:t>
            </a:r>
            <a:r>
              <a:rPr lang="cs-CZ" dirty="0">
                <a:solidFill>
                  <a:schemeClr val="tx1"/>
                </a:solidFill>
              </a:rPr>
              <a:t> proudu disponuje česká poezie pro děti také dalším zajímavým typem, vycházejícím z poetiky Skupiny </a:t>
            </a:r>
            <a:r>
              <a:rPr lang="cs-CZ" dirty="0" smtClean="0">
                <a:solidFill>
                  <a:schemeClr val="tx1"/>
                </a:solidFill>
              </a:rPr>
              <a:t>42 – představitelem také </a:t>
            </a:r>
            <a:r>
              <a:rPr lang="cs-CZ" b="1" dirty="0" smtClean="0">
                <a:solidFill>
                  <a:schemeClr val="tx1"/>
                </a:solidFill>
              </a:rPr>
              <a:t>Josef </a:t>
            </a:r>
            <a:r>
              <a:rPr lang="cs-CZ" b="1" dirty="0">
                <a:solidFill>
                  <a:schemeClr val="tx1"/>
                </a:solidFill>
              </a:rPr>
              <a:t>Kainar</a:t>
            </a:r>
            <a:r>
              <a:rPr lang="cs-CZ" dirty="0">
                <a:solidFill>
                  <a:schemeClr val="tx1"/>
                </a:solidFill>
              </a:rPr>
              <a:t> </a:t>
            </a:r>
            <a:endParaRPr lang="cs-CZ" dirty="0" smtClean="0">
              <a:solidFill>
                <a:schemeClr val="tx1"/>
              </a:solidFill>
            </a:endParaRPr>
          </a:p>
          <a:p>
            <a:pPr algn="just"/>
            <a:r>
              <a:rPr lang="cs-CZ" dirty="0" smtClean="0">
                <a:solidFill>
                  <a:schemeClr val="tx1"/>
                </a:solidFill>
              </a:rPr>
              <a:t>Mohou vyjít dětem určené veršované </a:t>
            </a:r>
            <a:r>
              <a:rPr lang="cs-CZ" dirty="0">
                <a:solidFill>
                  <a:schemeClr val="tx1"/>
                </a:solidFill>
              </a:rPr>
              <a:t>knihy katolických básníků </a:t>
            </a:r>
            <a:r>
              <a:rPr lang="cs-CZ" b="1" dirty="0" smtClean="0">
                <a:solidFill>
                  <a:schemeClr val="tx1"/>
                </a:solidFill>
              </a:rPr>
              <a:t>Jana Zahradníčka  ( </a:t>
            </a:r>
            <a:r>
              <a:rPr lang="cs-CZ" i="1" dirty="0" smtClean="0">
                <a:solidFill>
                  <a:schemeClr val="tx1"/>
                </a:solidFill>
              </a:rPr>
              <a:t>Ježíškova </a:t>
            </a:r>
            <a:r>
              <a:rPr lang="cs-CZ" i="1" dirty="0">
                <a:solidFill>
                  <a:schemeClr val="tx1"/>
                </a:solidFill>
              </a:rPr>
              <a:t>košilka</a:t>
            </a:r>
            <a:r>
              <a:rPr lang="cs-CZ" dirty="0">
                <a:solidFill>
                  <a:schemeClr val="tx1"/>
                </a:solidFill>
              </a:rPr>
              <a:t>) a </a:t>
            </a:r>
            <a:r>
              <a:rPr lang="cs-CZ" b="1" dirty="0">
                <a:solidFill>
                  <a:schemeClr val="tx1"/>
                </a:solidFill>
              </a:rPr>
              <a:t>Václava Renče</a:t>
            </a:r>
            <a:r>
              <a:rPr lang="cs-CZ" dirty="0">
                <a:solidFill>
                  <a:schemeClr val="tx1"/>
                </a:solidFill>
              </a:rPr>
              <a:t> (</a:t>
            </a:r>
            <a:r>
              <a:rPr lang="cs-CZ" i="1" dirty="0">
                <a:solidFill>
                  <a:schemeClr val="tx1"/>
                </a:solidFill>
              </a:rPr>
              <a:t>Perníková chaloupka</a:t>
            </a:r>
            <a:r>
              <a:rPr lang="cs-CZ" dirty="0">
                <a:solidFill>
                  <a:schemeClr val="tx1"/>
                </a:solidFill>
              </a:rPr>
              <a:t>) a </a:t>
            </a:r>
            <a:r>
              <a:rPr lang="cs-CZ" b="1" dirty="0">
                <a:solidFill>
                  <a:schemeClr val="tx1"/>
                </a:solidFill>
              </a:rPr>
              <a:t>Durychovo</a:t>
            </a:r>
            <a:r>
              <a:rPr lang="cs-CZ" dirty="0">
                <a:solidFill>
                  <a:schemeClr val="tx1"/>
                </a:solidFill>
              </a:rPr>
              <a:t> mistrné převyprávění </a:t>
            </a:r>
            <a:r>
              <a:rPr lang="cs-CZ" i="1" dirty="0">
                <a:solidFill>
                  <a:schemeClr val="tx1"/>
                </a:solidFill>
              </a:rPr>
              <a:t>Nového zákona</a:t>
            </a:r>
            <a:r>
              <a:rPr lang="cs-CZ" dirty="0">
                <a:solidFill>
                  <a:schemeClr val="tx1"/>
                </a:solidFill>
              </a:rPr>
              <a:t> (</a:t>
            </a:r>
            <a:r>
              <a:rPr lang="cs-CZ" i="1" dirty="0">
                <a:solidFill>
                  <a:schemeClr val="tx1"/>
                </a:solidFill>
              </a:rPr>
              <a:t>Z růže kvítek vykvet nám</a:t>
            </a:r>
            <a:r>
              <a:rPr lang="cs-CZ" dirty="0">
                <a:solidFill>
                  <a:schemeClr val="tx1"/>
                </a:solidFill>
              </a:rPr>
              <a:t>). </a:t>
            </a:r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Paleček krále Jiříh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242" y="552823"/>
            <a:ext cx="1426143" cy="201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734" y="552823"/>
            <a:ext cx="2295626" cy="24486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031" y="2739690"/>
            <a:ext cx="2488566" cy="37814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469" y="3284608"/>
            <a:ext cx="2022157" cy="323650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61508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70284"/>
          </a:xfrm>
        </p:spPr>
        <p:txBody>
          <a:bodyPr/>
          <a:lstStyle/>
          <a:p>
            <a:r>
              <a:rPr lang="cs-CZ" b="1" dirty="0" smtClean="0"/>
              <a:t>Návraty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34395" y="1479884"/>
            <a:ext cx="4963485" cy="4600875"/>
          </a:xfrm>
        </p:spPr>
        <p:txBody>
          <a:bodyPr>
            <a:normAutofit fontScale="92500" lnSpcReduction="20000"/>
          </a:bodyPr>
          <a:lstStyle/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Ojedinělá knížka folklorních říkadel, hádanek, rčení, přísloví a dalších textů pro nejmenší </a:t>
            </a:r>
            <a:r>
              <a:rPr lang="cs-CZ" i="1" dirty="0">
                <a:solidFill>
                  <a:schemeClr val="tx1"/>
                </a:solidFill>
              </a:rPr>
              <a:t>Byl jeden domeček – </a:t>
            </a:r>
            <a:r>
              <a:rPr lang="cs-CZ" dirty="0">
                <a:solidFill>
                  <a:schemeClr val="tx1"/>
                </a:solidFill>
              </a:rPr>
              <a:t>autorem znalec naší literatury pro děti </a:t>
            </a:r>
            <a:r>
              <a:rPr lang="cs-CZ" b="1" dirty="0">
                <a:solidFill>
                  <a:schemeClr val="tx1"/>
                </a:solidFill>
              </a:rPr>
              <a:t>Jan Červenka</a:t>
            </a:r>
            <a:r>
              <a:rPr lang="cs-CZ" dirty="0">
                <a:solidFill>
                  <a:schemeClr val="tx1"/>
                </a:solidFill>
              </a:rPr>
              <a:t> (1995) 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Samizdatová </a:t>
            </a:r>
            <a:r>
              <a:rPr lang="cs-CZ" dirty="0">
                <a:solidFill>
                  <a:schemeClr val="tx1"/>
                </a:solidFill>
              </a:rPr>
              <a:t>(ev. </a:t>
            </a:r>
            <a:r>
              <a:rPr lang="cs-CZ" dirty="0" err="1" smtClean="0">
                <a:solidFill>
                  <a:schemeClr val="tx1"/>
                </a:solidFill>
              </a:rPr>
              <a:t>polosamizdatová</a:t>
            </a:r>
            <a:r>
              <a:rPr lang="cs-CZ" dirty="0" smtClean="0">
                <a:solidFill>
                  <a:schemeClr val="tx1"/>
                </a:solidFill>
              </a:rPr>
              <a:t>) </a:t>
            </a:r>
            <a:r>
              <a:rPr lang="cs-CZ" dirty="0">
                <a:solidFill>
                  <a:schemeClr val="tx1"/>
                </a:solidFill>
              </a:rPr>
              <a:t>a </a:t>
            </a:r>
            <a:r>
              <a:rPr lang="cs-CZ" dirty="0" smtClean="0">
                <a:solidFill>
                  <a:schemeClr val="tx1"/>
                </a:solidFill>
              </a:rPr>
              <a:t>exilová tvorba </a:t>
            </a:r>
            <a:r>
              <a:rPr lang="cs-CZ" dirty="0">
                <a:solidFill>
                  <a:schemeClr val="tx1"/>
                </a:solidFill>
              </a:rPr>
              <a:t>pro děti 70. a 80. let 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r>
              <a:rPr lang="cs-CZ" b="1" dirty="0" smtClean="0">
                <a:solidFill>
                  <a:schemeClr val="tx1"/>
                </a:solidFill>
              </a:rPr>
              <a:t>Ivan </a:t>
            </a:r>
            <a:r>
              <a:rPr lang="cs-CZ" b="1" dirty="0">
                <a:solidFill>
                  <a:schemeClr val="tx1"/>
                </a:solidFill>
              </a:rPr>
              <a:t>Klíma</a:t>
            </a:r>
            <a:r>
              <a:rPr lang="cs-CZ" dirty="0">
                <a:solidFill>
                  <a:schemeClr val="tx1"/>
                </a:solidFill>
              </a:rPr>
              <a:t> v </a:t>
            </a:r>
            <a:r>
              <a:rPr lang="cs-CZ" i="1" dirty="0">
                <a:solidFill>
                  <a:schemeClr val="tx1"/>
                </a:solidFill>
              </a:rPr>
              <a:t>Uzlu </a:t>
            </a:r>
            <a:r>
              <a:rPr lang="cs-CZ" i="1" dirty="0" smtClean="0">
                <a:solidFill>
                  <a:schemeClr val="tx1"/>
                </a:solidFill>
              </a:rPr>
              <a:t>pohádek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klasikové </a:t>
            </a:r>
            <a:r>
              <a:rPr lang="cs-CZ" dirty="0">
                <a:solidFill>
                  <a:schemeClr val="tx1"/>
                </a:solidFill>
              </a:rPr>
              <a:t>dětské literatury </a:t>
            </a:r>
            <a:r>
              <a:rPr lang="cs-CZ" b="1" dirty="0" smtClean="0">
                <a:solidFill>
                  <a:schemeClr val="tx1"/>
                </a:solidFill>
              </a:rPr>
              <a:t>Jan Skácel</a:t>
            </a:r>
            <a:r>
              <a:rPr lang="cs-CZ" dirty="0" smtClean="0">
                <a:solidFill>
                  <a:schemeClr val="tx1"/>
                </a:solidFill>
              </a:rPr>
              <a:t>,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b="1" dirty="0" smtClean="0">
                <a:solidFill>
                  <a:schemeClr val="tx1"/>
                </a:solidFill>
              </a:rPr>
              <a:t>Jan Vladislav</a:t>
            </a:r>
            <a:r>
              <a:rPr lang="cs-CZ" dirty="0">
                <a:solidFill>
                  <a:schemeClr val="tx1"/>
                </a:solidFill>
              </a:rPr>
              <a:t> a </a:t>
            </a:r>
            <a:r>
              <a:rPr lang="cs-CZ" b="1" dirty="0" smtClean="0">
                <a:solidFill>
                  <a:schemeClr val="tx1"/>
                </a:solidFill>
              </a:rPr>
              <a:t>Jan Werich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Příspěvky dalších renomovaných </a:t>
            </a:r>
            <a:r>
              <a:rPr lang="cs-CZ" dirty="0">
                <a:solidFill>
                  <a:schemeClr val="tx1"/>
                </a:solidFill>
              </a:rPr>
              <a:t>autorů - </a:t>
            </a:r>
            <a:r>
              <a:rPr lang="cs-CZ" b="1" dirty="0">
                <a:solidFill>
                  <a:schemeClr val="tx1"/>
                </a:solidFill>
              </a:rPr>
              <a:t>Ludvíka Vaculíka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Karola </a:t>
            </a:r>
            <a:r>
              <a:rPr lang="cs-CZ" b="1" dirty="0" err="1">
                <a:solidFill>
                  <a:schemeClr val="tx1"/>
                </a:solidFill>
              </a:rPr>
              <a:t>Sidona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Václava Havla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Zdeňka Pochopa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dirty="0" smtClean="0">
                <a:solidFill>
                  <a:schemeClr val="tx1"/>
                </a:solidFill>
              </a:rPr>
              <a:t>zapůsobily rozpačitě („násilné odbočky do tvorby pro děti)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0760" y="1588169"/>
            <a:ext cx="2254101" cy="31707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676" y="1189178"/>
            <a:ext cx="2266449" cy="16450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168" y="3175634"/>
            <a:ext cx="20859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95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13611" y="609600"/>
            <a:ext cx="10404909" cy="135636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Tradice v poezii: oslava ústní lidové slovesnosti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394" y="2952750"/>
            <a:ext cx="7381875" cy="22479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031958" y="2274689"/>
            <a:ext cx="6686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Jiřina Rákosníková, Jan Kudláček, Jiří Pavlica</a:t>
            </a:r>
          </a:p>
        </p:txBody>
      </p:sp>
    </p:spTree>
    <p:extLst>
      <p:ext uri="{BB962C8B-B14F-4D97-AF65-F5344CB8AC3E}">
        <p14:creationId xmlns:p14="http://schemas.microsoft.com/office/powerpoint/2010/main" val="618462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Tradice v poezii: variace na folklórní odkaz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431" y="2605087"/>
            <a:ext cx="7543800" cy="294322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143000" y="1916191"/>
            <a:ext cx="570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Věra Provazníková a „novodobé ohlasy“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2632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22158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Poezie: kontinuita v kvalitě veršů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5958" y="1431758"/>
            <a:ext cx="5151922" cy="464900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Josef </a:t>
            </a:r>
            <a:r>
              <a:rPr lang="cs-CZ" b="1" dirty="0" smtClean="0">
                <a:solidFill>
                  <a:schemeClr val="tx1"/>
                </a:solidFill>
              </a:rPr>
              <a:t>Brukner -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básník, který v 70. letech nemohl publikovat knihy </a:t>
            </a:r>
            <a:r>
              <a:rPr lang="cs-CZ" dirty="0" smtClean="0">
                <a:solidFill>
                  <a:schemeClr val="tx1"/>
                </a:solidFill>
              </a:rPr>
              <a:t>(jen </a:t>
            </a:r>
            <a:r>
              <a:rPr lang="cs-CZ" dirty="0">
                <a:solidFill>
                  <a:schemeClr val="tx1"/>
                </a:solidFill>
              </a:rPr>
              <a:t>v dětských časopisech Mateřídouška a Sluníčko) a v 80. letech patřil jen k těm </a:t>
            </a:r>
            <a:r>
              <a:rPr lang="cs-CZ" dirty="0" smtClean="0">
                <a:solidFill>
                  <a:schemeClr val="tx1"/>
                </a:solidFill>
              </a:rPr>
              <a:t>trpěným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v </a:t>
            </a:r>
            <a:r>
              <a:rPr lang="cs-CZ" dirty="0">
                <a:solidFill>
                  <a:schemeClr val="tx1"/>
                </a:solidFill>
              </a:rPr>
              <a:t>polovině 90. </a:t>
            </a:r>
            <a:r>
              <a:rPr lang="cs-CZ" dirty="0" smtClean="0">
                <a:solidFill>
                  <a:schemeClr val="tx1"/>
                </a:solidFill>
              </a:rPr>
              <a:t>let kniha </a:t>
            </a:r>
            <a:r>
              <a:rPr lang="cs-CZ" dirty="0">
                <a:solidFill>
                  <a:schemeClr val="tx1"/>
                </a:solidFill>
              </a:rPr>
              <a:t>básní a </a:t>
            </a:r>
            <a:r>
              <a:rPr lang="cs-CZ" dirty="0" err="1">
                <a:solidFill>
                  <a:schemeClr val="tx1"/>
                </a:solidFill>
              </a:rPr>
              <a:t>fejetonků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Pojďte s námi za obrazy aneb Malování zvířat</a:t>
            </a:r>
            <a:r>
              <a:rPr lang="cs-CZ" dirty="0">
                <a:solidFill>
                  <a:schemeClr val="tx1"/>
                </a:solidFill>
              </a:rPr>
              <a:t> (1995), v níž - stejně jako ve starší </a:t>
            </a:r>
            <a:r>
              <a:rPr lang="cs-CZ" i="1" dirty="0">
                <a:solidFill>
                  <a:schemeClr val="tx1"/>
                </a:solidFill>
              </a:rPr>
              <a:t>Obrazárně</a:t>
            </a:r>
            <a:r>
              <a:rPr lang="cs-CZ" dirty="0">
                <a:solidFill>
                  <a:schemeClr val="tx1"/>
                </a:solidFill>
              </a:rPr>
              <a:t> - vytvořil básnické paralely k obrazům světových i českých malířů různých dob a </a:t>
            </a:r>
            <a:r>
              <a:rPr lang="cs-CZ" dirty="0" smtClean="0">
                <a:solidFill>
                  <a:schemeClr val="tx1"/>
                </a:solidFill>
              </a:rPr>
              <a:t>směrů</a:t>
            </a:r>
          </a:p>
          <a:p>
            <a:pPr lvl="1"/>
            <a:endParaRPr lang="cs-CZ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Jan Skácel - tvorbu</a:t>
            </a:r>
            <a:r>
              <a:rPr lang="cs-CZ" dirty="0">
                <a:solidFill>
                  <a:schemeClr val="tx1"/>
                </a:solidFill>
              </a:rPr>
              <a:t> zprostředkoval </a:t>
            </a:r>
            <a:r>
              <a:rPr lang="cs-CZ" b="1" dirty="0">
                <a:solidFill>
                  <a:schemeClr val="tx1"/>
                </a:solidFill>
              </a:rPr>
              <a:t>Jiří </a:t>
            </a:r>
            <a:r>
              <a:rPr lang="cs-CZ" b="1" dirty="0" smtClean="0">
                <a:solidFill>
                  <a:schemeClr val="tx1"/>
                </a:solidFill>
              </a:rPr>
              <a:t>Opelík - </a:t>
            </a:r>
            <a:r>
              <a:rPr lang="cs-CZ" dirty="0" smtClean="0">
                <a:solidFill>
                  <a:schemeClr val="tx1"/>
                </a:solidFill>
              </a:rPr>
              <a:t>1998 </a:t>
            </a:r>
            <a:r>
              <a:rPr lang="cs-CZ" dirty="0">
                <a:solidFill>
                  <a:schemeClr val="tx1"/>
                </a:solidFill>
              </a:rPr>
              <a:t>vydal ze Skácelovy pozůstalosti básnickou skladbu pro děti </a:t>
            </a:r>
            <a:r>
              <a:rPr lang="cs-CZ" i="1" dirty="0">
                <a:solidFill>
                  <a:schemeClr val="tx1"/>
                </a:solidFill>
              </a:rPr>
              <a:t>O pejsku </a:t>
            </a:r>
            <a:r>
              <a:rPr lang="cs-CZ" i="1" dirty="0" err="1">
                <a:solidFill>
                  <a:schemeClr val="tx1"/>
                </a:solidFill>
              </a:rPr>
              <a:t>Ťapovi</a:t>
            </a:r>
            <a:r>
              <a:rPr lang="cs-CZ" i="1" dirty="0">
                <a:solidFill>
                  <a:schemeClr val="tx1"/>
                </a:solidFill>
              </a:rPr>
              <a:t>, výru Výrovi, slavíčku Slavíkovi a kočičce, která se moc styděla</a:t>
            </a:r>
            <a:r>
              <a:rPr lang="cs-CZ" dirty="0">
                <a:solidFill>
                  <a:schemeClr val="tx1"/>
                </a:solidFill>
              </a:rPr>
              <a:t>, experimentující s novými podobami říkadla.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0760" y="4431191"/>
            <a:ext cx="5277379" cy="17530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676" y="1612136"/>
            <a:ext cx="2148430" cy="26386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421" y="542955"/>
            <a:ext cx="2908451" cy="35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60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89811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Poezie – </a:t>
            </a:r>
            <a:r>
              <a:rPr lang="cs-CZ" b="1" dirty="0" err="1" smtClean="0"/>
              <a:t>nonens</a:t>
            </a:r>
            <a:r>
              <a:rPr lang="cs-CZ" b="1" dirty="0" smtClean="0"/>
              <a:t>, písničkové texty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9074" y="1299410"/>
            <a:ext cx="5488806" cy="5089357"/>
          </a:xfrm>
        </p:spPr>
        <p:txBody>
          <a:bodyPr>
            <a:normAutofit fontScale="77500" lnSpcReduction="20000"/>
          </a:bodyPr>
          <a:lstStyle/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Jan Vodňanský</a:t>
            </a:r>
            <a:r>
              <a:rPr lang="cs-CZ" dirty="0">
                <a:solidFill>
                  <a:schemeClr val="tx1"/>
                </a:solidFill>
              </a:rPr>
              <a:t> (zejm. </a:t>
            </a:r>
            <a:r>
              <a:rPr lang="cs-CZ" i="1" dirty="0">
                <a:solidFill>
                  <a:schemeClr val="tx1"/>
                </a:solidFill>
              </a:rPr>
              <a:t>Šlo </a:t>
            </a:r>
            <a:r>
              <a:rPr lang="cs-CZ" i="1" dirty="0" err="1">
                <a:solidFill>
                  <a:schemeClr val="tx1"/>
                </a:solidFill>
              </a:rPr>
              <a:t>povidlo</a:t>
            </a:r>
            <a:r>
              <a:rPr lang="cs-CZ" i="1" dirty="0">
                <a:solidFill>
                  <a:schemeClr val="tx1"/>
                </a:solidFill>
              </a:rPr>
              <a:t> na vandr</a:t>
            </a:r>
            <a:r>
              <a:rPr lang="cs-CZ" dirty="0">
                <a:solidFill>
                  <a:schemeClr val="tx1"/>
                </a:solidFill>
              </a:rPr>
              <a:t> ze 70. let)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Emanuel Frynta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i="1" dirty="0" smtClean="0">
                <a:solidFill>
                  <a:schemeClr val="tx1"/>
                </a:solidFill>
              </a:rPr>
              <a:t>Písničky </a:t>
            </a:r>
            <a:r>
              <a:rPr lang="cs-CZ" i="1" dirty="0">
                <a:solidFill>
                  <a:schemeClr val="tx1"/>
                </a:solidFill>
              </a:rPr>
              <a:t>bez muziky</a:t>
            </a:r>
            <a:r>
              <a:rPr lang="cs-CZ" dirty="0">
                <a:solidFill>
                  <a:schemeClr val="tx1"/>
                </a:solidFill>
              </a:rPr>
              <a:t> vydal Albatros poprvé v 80. </a:t>
            </a:r>
            <a:r>
              <a:rPr lang="cs-CZ" dirty="0" smtClean="0">
                <a:solidFill>
                  <a:schemeClr val="tx1"/>
                </a:solidFill>
              </a:rPr>
              <a:t>letech, </a:t>
            </a:r>
            <a:r>
              <a:rPr lang="cs-CZ" dirty="0"/>
              <a:t>zhudebněná podoba v písních Petra Skoumala (Ančičky, Krtek, Tygr, Sandály, Vrabčáci, Pět </a:t>
            </a:r>
            <a:r>
              <a:rPr lang="cs-CZ" dirty="0" err="1"/>
              <a:t>myšů</a:t>
            </a:r>
            <a:r>
              <a:rPr lang="cs-CZ" dirty="0"/>
              <a:t>, Pod aj</a:t>
            </a:r>
            <a:r>
              <a:rPr lang="cs-CZ" dirty="0" smtClean="0"/>
              <a:t>.).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v</a:t>
            </a:r>
            <a:r>
              <a:rPr lang="cs-CZ" dirty="0">
                <a:solidFill>
                  <a:schemeClr val="tx1"/>
                </a:solidFill>
              </a:rPr>
              <a:t> 90. letech </a:t>
            </a:r>
            <a:r>
              <a:rPr lang="cs-CZ" b="1" dirty="0" smtClean="0">
                <a:solidFill>
                  <a:schemeClr val="tx1"/>
                </a:solidFill>
              </a:rPr>
              <a:t>Jiří </a:t>
            </a:r>
            <a:r>
              <a:rPr lang="cs-CZ" b="1" dirty="0" err="1" smtClean="0">
                <a:solidFill>
                  <a:schemeClr val="tx1"/>
                </a:solidFill>
              </a:rPr>
              <a:t>Weinberger</a:t>
            </a:r>
            <a:r>
              <a:rPr lang="cs-CZ" b="1" dirty="0" smtClean="0">
                <a:solidFill>
                  <a:schemeClr val="tx1"/>
                </a:solidFill>
              </a:rPr>
              <a:t>: </a:t>
            </a:r>
            <a:r>
              <a:rPr lang="cs-CZ" dirty="0" smtClean="0">
                <a:solidFill>
                  <a:schemeClr val="tx1"/>
                </a:solidFill>
              </a:rPr>
              <a:t>sbírky </a:t>
            </a:r>
            <a:r>
              <a:rPr lang="cs-CZ" dirty="0">
                <a:solidFill>
                  <a:schemeClr val="tx1"/>
                </a:solidFill>
              </a:rPr>
              <a:t>- </a:t>
            </a:r>
            <a:r>
              <a:rPr lang="cs-CZ" i="1" dirty="0">
                <a:solidFill>
                  <a:schemeClr val="tx1"/>
                </a:solidFill>
              </a:rPr>
              <a:t>Povídá pondělí úterku</a:t>
            </a:r>
            <a:r>
              <a:rPr lang="cs-CZ" dirty="0">
                <a:solidFill>
                  <a:schemeClr val="tx1"/>
                </a:solidFill>
              </a:rPr>
              <a:t> (1995) a </a:t>
            </a:r>
            <a:r>
              <a:rPr lang="cs-CZ" i="1" dirty="0">
                <a:solidFill>
                  <a:schemeClr val="tx1"/>
                </a:solidFill>
              </a:rPr>
              <a:t>Ach, ty plachty</a:t>
            </a:r>
            <a:r>
              <a:rPr lang="cs-CZ" dirty="0">
                <a:solidFill>
                  <a:schemeClr val="tx1"/>
                </a:solidFill>
              </a:rPr>
              <a:t> (1996) 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otevřeně přiznávají inspiraci </a:t>
            </a:r>
            <a:r>
              <a:rPr lang="cs-CZ" b="1" dirty="0">
                <a:solidFill>
                  <a:schemeClr val="tx1"/>
                </a:solidFill>
              </a:rPr>
              <a:t>Edwardem Learem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Christianem </a:t>
            </a:r>
            <a:r>
              <a:rPr lang="cs-CZ" b="1" dirty="0" err="1">
                <a:solidFill>
                  <a:schemeClr val="tx1"/>
                </a:solidFill>
              </a:rPr>
              <a:t>Morgensternem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Ivanem Vyskočilem</a:t>
            </a:r>
            <a:r>
              <a:rPr lang="cs-CZ" dirty="0">
                <a:solidFill>
                  <a:schemeClr val="tx1"/>
                </a:solidFill>
              </a:rPr>
              <a:t> a </a:t>
            </a:r>
            <a:r>
              <a:rPr lang="cs-CZ" b="1" dirty="0" smtClean="0">
                <a:solidFill>
                  <a:schemeClr val="tx1"/>
                </a:solidFill>
              </a:rPr>
              <a:t>Emanuelem </a:t>
            </a:r>
            <a:r>
              <a:rPr lang="cs-CZ" b="1" dirty="0">
                <a:solidFill>
                  <a:schemeClr val="tx1"/>
                </a:solidFill>
              </a:rPr>
              <a:t>Fryntou</a:t>
            </a:r>
            <a:r>
              <a:rPr lang="cs-CZ" dirty="0">
                <a:solidFill>
                  <a:schemeClr val="tx1"/>
                </a:solidFill>
              </a:rPr>
              <a:t>, neuzavírají nonsens jen do sféry dětské poezie, ale počítají s ním jako s objektem hry dospělých i dětí, resp. dospělých s </a:t>
            </a:r>
            <a:r>
              <a:rPr lang="cs-CZ" dirty="0" smtClean="0">
                <a:solidFill>
                  <a:schemeClr val="tx1"/>
                </a:solidFill>
              </a:rPr>
              <a:t>dětmi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K </a:t>
            </a:r>
            <a:r>
              <a:rPr lang="cs-CZ" dirty="0">
                <a:solidFill>
                  <a:schemeClr val="tx1"/>
                </a:solidFill>
              </a:rPr>
              <a:t>nonsensu se vrátil také </a:t>
            </a:r>
            <a:r>
              <a:rPr lang="cs-CZ" b="1" dirty="0">
                <a:solidFill>
                  <a:schemeClr val="tx1"/>
                </a:solidFill>
              </a:rPr>
              <a:t>Ivo Štuka</a:t>
            </a:r>
            <a:r>
              <a:rPr lang="cs-CZ" dirty="0">
                <a:solidFill>
                  <a:schemeClr val="tx1"/>
                </a:solidFill>
              </a:rPr>
              <a:t> ve svém </a:t>
            </a:r>
            <a:r>
              <a:rPr lang="cs-CZ" i="1" dirty="0" err="1" smtClean="0">
                <a:solidFill>
                  <a:schemeClr val="tx1"/>
                </a:solidFill>
              </a:rPr>
              <a:t>Abecedníku</a:t>
            </a:r>
          </a:p>
          <a:p>
            <a:pPr marL="4572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90. léta - zvýšený nakladatelský zájem o písničkové texty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Zdeněk Svěrák - </a:t>
            </a:r>
            <a:r>
              <a:rPr lang="cs-CZ" i="1" dirty="0" smtClean="0">
                <a:solidFill>
                  <a:schemeClr val="tx1"/>
                </a:solidFill>
              </a:rPr>
              <a:t>Dělání</a:t>
            </a:r>
            <a:r>
              <a:rPr lang="cs-CZ" dirty="0" smtClean="0">
                <a:solidFill>
                  <a:schemeClr val="tx1"/>
                </a:solidFill>
              </a:rPr>
              <a:t> 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Jaromír Nohavica</a:t>
            </a:r>
            <a:r>
              <a:rPr lang="cs-CZ" dirty="0" smtClean="0">
                <a:solidFill>
                  <a:schemeClr val="tx1"/>
                </a:solidFill>
              </a:rPr>
              <a:t> - </a:t>
            </a:r>
            <a:r>
              <a:rPr lang="cs-CZ" i="1" dirty="0" smtClean="0">
                <a:solidFill>
                  <a:schemeClr val="tx1"/>
                </a:solidFill>
              </a:rPr>
              <a:t>Tři čuníci </a:t>
            </a:r>
            <a:r>
              <a:rPr lang="cs-CZ" dirty="0" smtClean="0">
                <a:solidFill>
                  <a:schemeClr val="tx1"/>
                </a:solidFill>
              </a:rPr>
              <a:t>(? kritické oko redaktora - vedle výborných textů tu bohužel najdeme i nepochopitelné propady)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6109" y="2287921"/>
            <a:ext cx="2732255" cy="25950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593" y="3377112"/>
            <a:ext cx="2327526" cy="30116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894" y="954505"/>
            <a:ext cx="282892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20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7056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Příležitosti pro poezii (autoři-akademici)</a:t>
            </a:r>
            <a:endParaRPr lang="cs-CZ" sz="4000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354535" y="1643063"/>
            <a:ext cx="5412105" cy="4746306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Petr Borkovec: meditativní poezie pro malé </a:t>
            </a:r>
            <a:r>
              <a:rPr lang="cs-CZ" dirty="0" smtClean="0">
                <a:solidFill>
                  <a:schemeClr val="tx1"/>
                </a:solidFill>
              </a:rPr>
              <a:t>čtenáře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Ondřej </a:t>
            </a:r>
            <a:r>
              <a:rPr lang="cs-CZ" dirty="0" err="1">
                <a:solidFill>
                  <a:schemeClr val="tx1"/>
                </a:solidFill>
              </a:rPr>
              <a:t>Hník</a:t>
            </a:r>
            <a:r>
              <a:rPr lang="cs-CZ" dirty="0">
                <a:solidFill>
                  <a:schemeClr val="tx1"/>
                </a:solidFill>
              </a:rPr>
              <a:t>: oslava ducha místa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Radek </a:t>
            </a:r>
            <a:r>
              <a:rPr lang="cs-CZ" dirty="0">
                <a:solidFill>
                  <a:schemeClr val="tx1"/>
                </a:solidFill>
              </a:rPr>
              <a:t>Malý: přírodní a reflexivní lyrika </a:t>
            </a:r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076" y="1280160"/>
            <a:ext cx="3671887" cy="206236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874" y="3689641"/>
            <a:ext cx="4058842" cy="231933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259" y="3490385"/>
            <a:ext cx="2695574" cy="27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98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33438"/>
          </a:xfrm>
        </p:spPr>
        <p:txBody>
          <a:bodyPr>
            <a:normAutofit/>
          </a:bodyPr>
          <a:lstStyle/>
          <a:p>
            <a:r>
              <a:rPr lang="cs-CZ" b="1" dirty="0"/>
              <a:t>Vrcholy současné </a:t>
            </a:r>
            <a:r>
              <a:rPr lang="cs-CZ" b="1" dirty="0" smtClean="0"/>
              <a:t>poezie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0051" y="2057399"/>
            <a:ext cx="5643562" cy="4023360"/>
          </a:xfrm>
        </p:spPr>
        <p:txBody>
          <a:bodyPr/>
          <a:lstStyle/>
          <a:p>
            <a:pPr marL="4572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Meditativní lyrika</a:t>
            </a:r>
          </a:p>
          <a:p>
            <a:r>
              <a:rPr lang="cs-CZ" dirty="0">
                <a:solidFill>
                  <a:schemeClr val="tx1"/>
                </a:solidFill>
              </a:rPr>
              <a:t>Daisy Mrázková: Písně mravenčí </a:t>
            </a:r>
            <a:r>
              <a:rPr lang="cs-CZ" dirty="0" smtClean="0">
                <a:solidFill>
                  <a:schemeClr val="tx1"/>
                </a:solidFill>
              </a:rPr>
              <a:t>chůvy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Vytříbená </a:t>
            </a:r>
            <a:r>
              <a:rPr lang="cs-CZ" b="1" dirty="0">
                <a:solidFill>
                  <a:schemeClr val="tx1"/>
                </a:solidFill>
              </a:rPr>
              <a:t>nonsensová poetika </a:t>
            </a:r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Daniela Fischerová: Milion melounů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0" y="1287781"/>
            <a:ext cx="3360420" cy="251294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46" y="4069079"/>
            <a:ext cx="5527524" cy="23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3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13874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Poezie - antologie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7358" y="1323474"/>
            <a:ext cx="5380522" cy="4757285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Petr Šrámek (</a:t>
            </a:r>
            <a:r>
              <a:rPr lang="cs-CZ" b="1" dirty="0" err="1">
                <a:solidFill>
                  <a:schemeClr val="tx1"/>
                </a:solidFill>
              </a:rPr>
              <a:t>ed</a:t>
            </a:r>
            <a:r>
              <a:rPr lang="cs-CZ" b="1" dirty="0">
                <a:solidFill>
                  <a:schemeClr val="tx1"/>
                </a:solidFill>
              </a:rPr>
              <a:t>.) - Nebe peklo ráj, Tyglík české poezie pro děti 20. století, Albatros, 2009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Reprezentativní </a:t>
            </a:r>
            <a:r>
              <a:rPr lang="cs-CZ" b="1" dirty="0">
                <a:solidFill>
                  <a:schemeClr val="tx1"/>
                </a:solidFill>
              </a:rPr>
              <a:t>antologie</a:t>
            </a:r>
            <a:r>
              <a:rPr lang="cs-CZ" dirty="0">
                <a:solidFill>
                  <a:schemeClr val="tx1"/>
                </a:solidFill>
              </a:rPr>
              <a:t> si klade za cíl ukázat dětskému ale i dospělému čtenáři, že poezie není pouze „čítanková“ záležitost, kterou se má člověk učit nazpaměť ve </a:t>
            </a:r>
            <a:r>
              <a:rPr lang="cs-CZ" dirty="0" smtClean="0">
                <a:solidFill>
                  <a:schemeClr val="tx1"/>
                </a:solidFill>
              </a:rPr>
              <a:t>škole; může </a:t>
            </a:r>
            <a:r>
              <a:rPr lang="cs-CZ" dirty="0">
                <a:solidFill>
                  <a:schemeClr val="tx1"/>
                </a:solidFill>
              </a:rPr>
              <a:t>být i vzrušujícím, s ničím nesrovnatelný zážitek setkání s poetikou</a:t>
            </a:r>
            <a:r>
              <a:rPr lang="cs-CZ" dirty="0" smtClean="0">
                <a:solidFill>
                  <a:schemeClr val="tx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Kniha </a:t>
            </a:r>
            <a:r>
              <a:rPr lang="cs-CZ" dirty="0">
                <a:solidFill>
                  <a:schemeClr val="tx1"/>
                </a:solidFill>
              </a:rPr>
              <a:t>obsahuje téměř dvě stě padesát </a:t>
            </a:r>
            <a:r>
              <a:rPr lang="cs-CZ" dirty="0" smtClean="0">
                <a:solidFill>
                  <a:schemeClr val="tx1"/>
                </a:solidFill>
              </a:rPr>
              <a:t>básní</a:t>
            </a:r>
          </a:p>
          <a:p>
            <a:r>
              <a:rPr lang="cs-CZ" dirty="0">
                <a:solidFill>
                  <a:schemeClr val="tx1"/>
                </a:solidFill>
              </a:rPr>
              <a:t>Každá báseň má vlastní ilustraci a tematické odkazy k básním dalším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8434" y="1323474"/>
            <a:ext cx="3458383" cy="39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0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33174"/>
          </a:xfrm>
        </p:spPr>
        <p:txBody>
          <a:bodyPr/>
          <a:lstStyle/>
          <a:p>
            <a:r>
              <a:rPr lang="cs-CZ" b="1" dirty="0" smtClean="0"/>
              <a:t>Písničky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70021" y="1503946"/>
            <a:ext cx="5127859" cy="4957011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cs-CZ" dirty="0">
                <a:solidFill>
                  <a:schemeClr val="tx1"/>
                </a:solidFill>
              </a:rPr>
              <a:t>90. léta - zvýšený nakladatelský zájem o písničkové texty</a:t>
            </a:r>
          </a:p>
          <a:p>
            <a:r>
              <a:rPr lang="cs-CZ" b="1" dirty="0">
                <a:solidFill>
                  <a:schemeClr val="tx1"/>
                </a:solidFill>
              </a:rPr>
              <a:t>Zdeněk Svěrák - </a:t>
            </a:r>
            <a:r>
              <a:rPr lang="cs-CZ" i="1" dirty="0">
                <a:solidFill>
                  <a:schemeClr val="tx1"/>
                </a:solidFill>
              </a:rPr>
              <a:t>Dělání</a:t>
            </a:r>
            <a:r>
              <a:rPr lang="cs-CZ" dirty="0">
                <a:solidFill>
                  <a:schemeClr val="tx1"/>
                </a:solidFill>
              </a:rPr>
              <a:t> </a:t>
            </a:r>
          </a:p>
          <a:p>
            <a:r>
              <a:rPr lang="cs-CZ" b="1" dirty="0">
                <a:solidFill>
                  <a:schemeClr val="tx1"/>
                </a:solidFill>
              </a:rPr>
              <a:t>Jaromír Nohavica</a:t>
            </a:r>
            <a:r>
              <a:rPr lang="cs-CZ" dirty="0">
                <a:solidFill>
                  <a:schemeClr val="tx1"/>
                </a:solidFill>
              </a:rPr>
              <a:t> - </a:t>
            </a:r>
            <a:r>
              <a:rPr lang="cs-CZ" i="1" dirty="0">
                <a:solidFill>
                  <a:schemeClr val="tx1"/>
                </a:solidFill>
              </a:rPr>
              <a:t>Tři čuníci </a:t>
            </a:r>
            <a:r>
              <a:rPr lang="cs-CZ" dirty="0">
                <a:solidFill>
                  <a:schemeClr val="tx1"/>
                </a:solidFill>
              </a:rPr>
              <a:t>(? kritické oko redaktora - vedle výborných textů tu bohužel najdeme i nepochopitelné propady)</a:t>
            </a:r>
            <a:endParaRPr lang="cs-CZ" dirty="0"/>
          </a:p>
          <a:p>
            <a:r>
              <a:rPr lang="cs-CZ" dirty="0" smtClean="0">
                <a:solidFill>
                  <a:schemeClr val="tx1"/>
                </a:solidFill>
              </a:rPr>
              <a:t>Nakladatelství Amulet - knížka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Kostkovaný </a:t>
            </a:r>
            <a:r>
              <a:rPr lang="cs-CZ" i="1" dirty="0" smtClean="0">
                <a:solidFill>
                  <a:schemeClr val="tx1"/>
                </a:solidFill>
              </a:rPr>
              <a:t>ideály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Marie Vodičková</a:t>
            </a:r>
            <a:r>
              <a:rPr lang="cs-CZ" dirty="0" smtClean="0">
                <a:solidFill>
                  <a:schemeClr val="tx1"/>
                </a:solidFill>
              </a:rPr>
              <a:t>- redaktorka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zajímavá poezie </a:t>
            </a:r>
            <a:r>
              <a:rPr lang="cs-CZ" dirty="0">
                <a:solidFill>
                  <a:schemeClr val="tx1"/>
                </a:solidFill>
              </a:rPr>
              <a:t>pro teenagery </a:t>
            </a:r>
            <a:r>
              <a:rPr lang="cs-CZ" b="1" dirty="0">
                <a:solidFill>
                  <a:schemeClr val="tx1"/>
                </a:solidFill>
              </a:rPr>
              <a:t>Mileny Lukešové</a:t>
            </a:r>
            <a:r>
              <a:rPr lang="cs-CZ" dirty="0">
                <a:solidFill>
                  <a:schemeClr val="tx1"/>
                </a:solidFill>
              </a:rPr>
              <a:t> (ze sbírky </a:t>
            </a:r>
            <a:r>
              <a:rPr lang="cs-CZ" i="1" dirty="0" err="1">
                <a:solidFill>
                  <a:schemeClr val="tx1"/>
                </a:solidFill>
              </a:rPr>
              <a:t>Nahej</a:t>
            </a:r>
            <a:r>
              <a:rPr lang="cs-CZ" i="1" dirty="0">
                <a:solidFill>
                  <a:schemeClr val="tx1"/>
                </a:solidFill>
              </a:rPr>
              <a:t> v trní</a:t>
            </a:r>
            <a:r>
              <a:rPr lang="cs-CZ" dirty="0">
                <a:solidFill>
                  <a:schemeClr val="tx1"/>
                </a:solidFill>
              </a:rPr>
              <a:t>) a </a:t>
            </a:r>
            <a:r>
              <a:rPr lang="cs-CZ" b="1" dirty="0">
                <a:solidFill>
                  <a:schemeClr val="tx1"/>
                </a:solidFill>
              </a:rPr>
              <a:t>Jana Kašpara</a:t>
            </a:r>
            <a:r>
              <a:rPr lang="cs-CZ" dirty="0">
                <a:solidFill>
                  <a:schemeClr val="tx1"/>
                </a:solidFill>
              </a:rPr>
              <a:t> (</a:t>
            </a:r>
            <a:r>
              <a:rPr lang="cs-CZ" i="1" dirty="0" err="1">
                <a:solidFill>
                  <a:schemeClr val="tx1"/>
                </a:solidFill>
              </a:rPr>
              <a:t>Tulikráska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Lukešové </a:t>
            </a:r>
            <a:r>
              <a:rPr lang="cs-CZ" dirty="0">
                <a:solidFill>
                  <a:schemeClr val="tx1"/>
                </a:solidFill>
              </a:rPr>
              <a:t>a Kašparovy básničky doplnila mj. písňovými texty, např. </a:t>
            </a:r>
            <a:r>
              <a:rPr lang="cs-CZ" b="1" dirty="0">
                <a:solidFill>
                  <a:schemeClr val="tx1"/>
                </a:solidFill>
              </a:rPr>
              <a:t>Jiřího Suchého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Zdeňka Svěráka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Jiřího Dědečka</a:t>
            </a:r>
            <a:r>
              <a:rPr lang="cs-CZ" dirty="0">
                <a:solidFill>
                  <a:schemeClr val="tx1"/>
                </a:solidFill>
              </a:rPr>
              <a:t>, a poezií </a:t>
            </a:r>
            <a:r>
              <a:rPr lang="cs-CZ" b="1" dirty="0">
                <a:solidFill>
                  <a:schemeClr val="tx1"/>
                </a:solidFill>
              </a:rPr>
              <a:t>Václava Hraběte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6443" y="962527"/>
            <a:ext cx="2079649" cy="40227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543" y="3457826"/>
            <a:ext cx="1998495" cy="31087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8800" y="448428"/>
            <a:ext cx="1710549" cy="28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Něco z teorie literatury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Literatura pro děti není, respektive neměla by být ostrovem izolovaným od ostatní literární tvorby. Chce-li být plnohodnotnou literaturou, musí být v prvé řadě uměním, nikoliv více nebo méně obratně "maskovaným" zdrojem návodů a pouček. 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Dítě je v nevýhodné pozici. Stojí bezbranné</a:t>
            </a:r>
            <a:r>
              <a:rPr lang="cs-CZ" dirty="0">
                <a:solidFill>
                  <a:schemeClr val="tx1"/>
                </a:solidFill>
              </a:rPr>
              <a:t>, vydané na milost a nemilost dospělým, kteří mu knihu přidělí (rodiče, učitelé...) nebo kteří mu ji nabízejí (nakladatelé, knihkupci, knihovníci</a:t>
            </a:r>
            <a:r>
              <a:rPr lang="cs-CZ" dirty="0" smtClean="0">
                <a:solidFill>
                  <a:schemeClr val="tx1"/>
                </a:solidFill>
              </a:rPr>
              <a:t>)…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…Proto </a:t>
            </a:r>
            <a:r>
              <a:rPr lang="cs-CZ" dirty="0">
                <a:solidFill>
                  <a:schemeClr val="tx1"/>
                </a:solidFill>
              </a:rPr>
              <a:t>je role dospělých zprostředkovatelů dětské literatury daleko zodpovědnější než těch, kteří zprostředkovávají knihy dospělým čtenářům.</a:t>
            </a:r>
          </a:p>
        </p:txBody>
      </p:sp>
    </p:spTree>
    <p:extLst>
      <p:ext uri="{BB962C8B-B14F-4D97-AF65-F5344CB8AC3E}">
        <p14:creationId xmlns:p14="http://schemas.microsoft.com/office/powerpoint/2010/main" val="2069843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25905"/>
          </a:xfrm>
        </p:spPr>
        <p:txBody>
          <a:bodyPr/>
          <a:lstStyle/>
          <a:p>
            <a:r>
              <a:rPr lang="cs-CZ" b="1" dirty="0"/>
              <a:t>Pohádky a </a:t>
            </a:r>
            <a:r>
              <a:rPr lang="cs-CZ" b="1" dirty="0" err="1"/>
              <a:t>rádobypohádky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12821" y="1491916"/>
            <a:ext cx="5585059" cy="5005137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tx1"/>
                </a:solidFill>
              </a:rPr>
              <a:t>90. léta </a:t>
            </a:r>
            <a:r>
              <a:rPr lang="cs-CZ" dirty="0" smtClean="0">
                <a:solidFill>
                  <a:schemeClr val="tx1"/>
                </a:solidFill>
              </a:rPr>
              <a:t>– mezi českými </a:t>
            </a:r>
            <a:r>
              <a:rPr lang="cs-CZ" dirty="0">
                <a:solidFill>
                  <a:schemeClr val="tx1"/>
                </a:solidFill>
              </a:rPr>
              <a:t>klasiky pohádkového žánru </a:t>
            </a:r>
            <a:r>
              <a:rPr lang="cs-CZ" b="1" dirty="0" smtClean="0">
                <a:solidFill>
                  <a:schemeClr val="tx1"/>
                </a:solidFill>
              </a:rPr>
              <a:t>Jan </a:t>
            </a:r>
            <a:r>
              <a:rPr lang="cs-CZ" b="1" dirty="0">
                <a:solidFill>
                  <a:schemeClr val="tx1"/>
                </a:solidFill>
              </a:rPr>
              <a:t>Vladislav</a:t>
            </a:r>
            <a:r>
              <a:rPr lang="cs-CZ" dirty="0">
                <a:solidFill>
                  <a:schemeClr val="tx1"/>
                </a:solidFill>
              </a:rPr>
              <a:t> (</a:t>
            </a:r>
            <a:r>
              <a:rPr lang="cs-CZ" i="1" dirty="0">
                <a:solidFill>
                  <a:schemeClr val="tx1"/>
                </a:solidFill>
              </a:rPr>
              <a:t>Deset večerů s pohádkou</a:t>
            </a:r>
            <a:r>
              <a:rPr lang="cs-CZ" dirty="0">
                <a:solidFill>
                  <a:schemeClr val="tx1"/>
                </a:solidFill>
              </a:rPr>
              <a:t>, 1992, a další tituly) a </a:t>
            </a:r>
            <a:r>
              <a:rPr lang="cs-CZ" b="1" dirty="0">
                <a:solidFill>
                  <a:schemeClr val="tx1"/>
                </a:solidFill>
              </a:rPr>
              <a:t>Pavel </a:t>
            </a:r>
            <a:r>
              <a:rPr lang="cs-CZ" b="1" dirty="0" err="1">
                <a:solidFill>
                  <a:schemeClr val="tx1"/>
                </a:solidFill>
              </a:rPr>
              <a:t>Šrut</a:t>
            </a:r>
            <a:r>
              <a:rPr lang="cs-CZ" dirty="0">
                <a:solidFill>
                  <a:schemeClr val="tx1"/>
                </a:solidFill>
              </a:rPr>
              <a:t> (</a:t>
            </a:r>
            <a:r>
              <a:rPr lang="cs-CZ" i="1" dirty="0">
                <a:solidFill>
                  <a:schemeClr val="tx1"/>
                </a:solidFill>
              </a:rPr>
              <a:t>Kočičí král</a:t>
            </a:r>
            <a:r>
              <a:rPr lang="cs-CZ" dirty="0">
                <a:solidFill>
                  <a:schemeClr val="tx1"/>
                </a:solidFill>
              </a:rPr>
              <a:t>, 1989, a </a:t>
            </a:r>
            <a:r>
              <a:rPr lang="cs-CZ" i="1" dirty="0">
                <a:solidFill>
                  <a:schemeClr val="tx1"/>
                </a:solidFill>
              </a:rPr>
              <a:t>Prcek Tom a Dlouhán Tom a jiné velice americké pohádky</a:t>
            </a:r>
            <a:r>
              <a:rPr lang="cs-CZ" dirty="0">
                <a:solidFill>
                  <a:schemeClr val="tx1"/>
                </a:solidFill>
              </a:rPr>
              <a:t>, 1993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Soudobým dětem zprostředkovali úspěšně a kvalitně bohatství </a:t>
            </a:r>
            <a:r>
              <a:rPr lang="cs-CZ" dirty="0">
                <a:solidFill>
                  <a:schemeClr val="tx1"/>
                </a:solidFill>
              </a:rPr>
              <a:t>světového pohádkového </a:t>
            </a:r>
            <a:r>
              <a:rPr lang="cs-CZ" dirty="0" smtClean="0">
                <a:solidFill>
                  <a:schemeClr val="tx1"/>
                </a:solidFill>
              </a:rPr>
              <a:t>repertoáru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Pavel </a:t>
            </a:r>
            <a:r>
              <a:rPr lang="cs-CZ" dirty="0" err="1" smtClean="0">
                <a:solidFill>
                  <a:schemeClr val="tx1"/>
                </a:solidFill>
              </a:rPr>
              <a:t>Šrut</a:t>
            </a:r>
            <a:r>
              <a:rPr lang="cs-CZ" dirty="0" smtClean="0">
                <a:solidFill>
                  <a:schemeClr val="tx1"/>
                </a:solidFill>
              </a:rPr>
              <a:t> - zcela </a:t>
            </a:r>
            <a:r>
              <a:rPr lang="cs-CZ" dirty="0">
                <a:solidFill>
                  <a:schemeClr val="tx1"/>
                </a:solidFill>
              </a:rPr>
              <a:t>nový pohled na americký folklór v </a:t>
            </a:r>
            <a:r>
              <a:rPr lang="cs-CZ" dirty="0" smtClean="0">
                <a:solidFill>
                  <a:schemeClr val="tx1"/>
                </a:solidFill>
              </a:rPr>
              <a:t>knížce </a:t>
            </a:r>
            <a:r>
              <a:rPr lang="cs-CZ" dirty="0" err="1">
                <a:solidFill>
                  <a:schemeClr val="tx1"/>
                </a:solidFill>
              </a:rPr>
              <a:t>prášilovských</a:t>
            </a:r>
            <a:r>
              <a:rPr lang="cs-CZ" dirty="0">
                <a:solidFill>
                  <a:schemeClr val="tx1"/>
                </a:solidFill>
              </a:rPr>
              <a:t> historek </a:t>
            </a:r>
            <a:r>
              <a:rPr lang="cs-CZ" i="1" dirty="0">
                <a:solidFill>
                  <a:schemeClr val="tx1"/>
                </a:solidFill>
              </a:rPr>
              <a:t>Obr jménem Drobeček</a:t>
            </a:r>
            <a:r>
              <a:rPr lang="cs-CZ" dirty="0">
                <a:solidFill>
                  <a:schemeClr val="tx1"/>
                </a:solidFill>
              </a:rPr>
              <a:t> (1997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b="1" dirty="0">
                <a:solidFill>
                  <a:schemeClr val="tx1"/>
                </a:solidFill>
              </a:rPr>
              <a:t>Karel </a:t>
            </a:r>
            <a:r>
              <a:rPr lang="cs-CZ" b="1" dirty="0" err="1" smtClean="0">
                <a:solidFill>
                  <a:schemeClr val="tx1"/>
                </a:solidFill>
              </a:rPr>
              <a:t>Šiktanc</a:t>
            </a:r>
            <a:r>
              <a:rPr lang="cs-CZ" b="1" dirty="0" smtClean="0">
                <a:solidFill>
                  <a:schemeClr val="tx1"/>
                </a:solidFill>
              </a:rPr>
              <a:t> - </a:t>
            </a:r>
            <a:r>
              <a:rPr lang="cs-CZ" dirty="0" smtClean="0">
                <a:solidFill>
                  <a:schemeClr val="tx1"/>
                </a:solidFill>
              </a:rPr>
              <a:t>po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Královských </a:t>
            </a:r>
            <a:r>
              <a:rPr lang="cs-CZ" i="1" dirty="0" smtClean="0">
                <a:solidFill>
                  <a:schemeClr val="tx1"/>
                </a:solidFill>
              </a:rPr>
              <a:t>pohádkách (</a:t>
            </a:r>
            <a:r>
              <a:rPr lang="cs-CZ" dirty="0" smtClean="0">
                <a:solidFill>
                  <a:schemeClr val="tx1"/>
                </a:solidFill>
              </a:rPr>
              <a:t>připravených </a:t>
            </a:r>
            <a:r>
              <a:rPr lang="cs-CZ" dirty="0">
                <a:solidFill>
                  <a:schemeClr val="tx1"/>
                </a:solidFill>
              </a:rPr>
              <a:t>k tisku už na přelomu 60. a 70. let a vydaných až začátkem let </a:t>
            </a:r>
            <a:r>
              <a:rPr lang="cs-CZ" dirty="0" smtClean="0">
                <a:solidFill>
                  <a:schemeClr val="tx1"/>
                </a:solidFill>
              </a:rPr>
              <a:t>devadesátých), uspěl v knize </a:t>
            </a:r>
            <a:r>
              <a:rPr lang="cs-CZ" dirty="0">
                <a:solidFill>
                  <a:schemeClr val="tx1"/>
                </a:solidFill>
              </a:rPr>
              <a:t>pohádek </a:t>
            </a:r>
            <a:r>
              <a:rPr lang="cs-CZ" i="1" dirty="0">
                <a:solidFill>
                  <a:schemeClr val="tx1"/>
                </a:solidFill>
              </a:rPr>
              <a:t>O dobré a zlé moci</a:t>
            </a:r>
            <a:r>
              <a:rPr lang="cs-CZ" dirty="0">
                <a:solidFill>
                  <a:schemeClr val="tx1"/>
                </a:solidFill>
              </a:rPr>
              <a:t> (2000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osobitá </a:t>
            </a:r>
            <a:r>
              <a:rPr lang="cs-CZ" dirty="0">
                <a:solidFill>
                  <a:schemeClr val="tx1"/>
                </a:solidFill>
              </a:rPr>
              <a:t>obraznost a originální </a:t>
            </a:r>
            <a:r>
              <a:rPr lang="cs-CZ" dirty="0" smtClean="0">
                <a:solidFill>
                  <a:schemeClr val="tx1"/>
                </a:solidFill>
              </a:rPr>
              <a:t>práce </a:t>
            </a:r>
            <a:r>
              <a:rPr lang="cs-CZ" dirty="0">
                <a:solidFill>
                  <a:schemeClr val="tx1"/>
                </a:solidFill>
              </a:rPr>
              <a:t>s jazykem </a:t>
            </a:r>
            <a:r>
              <a:rPr lang="cs-CZ" dirty="0" smtClean="0">
                <a:solidFill>
                  <a:schemeClr val="tx1"/>
                </a:solidFill>
              </a:rPr>
              <a:t>prozaických </a:t>
            </a:r>
            <a:r>
              <a:rPr lang="cs-CZ" dirty="0">
                <a:solidFill>
                  <a:schemeClr val="tx1"/>
                </a:solidFill>
              </a:rPr>
              <a:t>textů pro dětské </a:t>
            </a:r>
            <a:r>
              <a:rPr lang="cs-CZ" dirty="0" smtClean="0">
                <a:solidFill>
                  <a:schemeClr val="tx1"/>
                </a:solidFill>
              </a:rPr>
              <a:t>čtenáře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4390" y="1335505"/>
            <a:ext cx="2015582" cy="28711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793" y="750720"/>
            <a:ext cx="2038477" cy="28828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730" y="3774657"/>
            <a:ext cx="2093950" cy="27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74032"/>
          </a:xfrm>
        </p:spPr>
        <p:txBody>
          <a:bodyPr>
            <a:normAutofit/>
          </a:bodyPr>
          <a:lstStyle/>
          <a:p>
            <a:r>
              <a:rPr lang="cs-CZ" b="1" dirty="0"/>
              <a:t>Pohádky a </a:t>
            </a:r>
            <a:r>
              <a:rPr lang="cs-CZ" b="1" dirty="0" err="1"/>
              <a:t>rádobypohádky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7042" y="1383632"/>
            <a:ext cx="5500838" cy="4697127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tx1"/>
                </a:solidFill>
              </a:rPr>
              <a:t>knihy </a:t>
            </a:r>
            <a:r>
              <a:rPr lang="cs-CZ" b="1" dirty="0">
                <a:solidFill>
                  <a:schemeClr val="tx1"/>
                </a:solidFill>
              </a:rPr>
              <a:t>Hany </a:t>
            </a:r>
            <a:r>
              <a:rPr lang="cs-CZ" b="1" dirty="0" smtClean="0">
                <a:solidFill>
                  <a:schemeClr val="tx1"/>
                </a:solidFill>
              </a:rPr>
              <a:t>Doskočilové</a:t>
            </a:r>
          </a:p>
          <a:p>
            <a:pPr lvl="1"/>
            <a:r>
              <a:rPr lang="cs-CZ" b="1" dirty="0" smtClean="0">
                <a:solidFill>
                  <a:schemeClr val="tx1"/>
                </a:solidFill>
              </a:rPr>
              <a:t>Autorská ukázněnost, </a:t>
            </a:r>
            <a:r>
              <a:rPr lang="cs-CZ" dirty="0" smtClean="0">
                <a:solidFill>
                  <a:schemeClr val="tx1"/>
                </a:solidFill>
              </a:rPr>
              <a:t>jazyková citlivost, jemný humor, pokora </a:t>
            </a:r>
            <a:r>
              <a:rPr lang="cs-CZ" dirty="0">
                <a:solidFill>
                  <a:schemeClr val="tx1"/>
                </a:solidFill>
              </a:rPr>
              <a:t>při zpracovávání různých látek ze světového repertoáru příběhů (mýtů, bájí, pověstí, pohádek...) 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schopností </a:t>
            </a:r>
            <a:r>
              <a:rPr lang="cs-CZ" b="1" dirty="0">
                <a:solidFill>
                  <a:schemeClr val="tx1"/>
                </a:solidFill>
              </a:rPr>
              <a:t>objevovat </a:t>
            </a:r>
            <a:r>
              <a:rPr lang="cs-CZ" b="1" dirty="0" smtClean="0">
                <a:solidFill>
                  <a:schemeClr val="tx1"/>
                </a:solidFill>
              </a:rPr>
              <a:t>aktuální </a:t>
            </a:r>
            <a:r>
              <a:rPr lang="cs-CZ" b="1" dirty="0">
                <a:solidFill>
                  <a:schemeClr val="tx1"/>
                </a:solidFill>
              </a:rPr>
              <a:t>témata s důrazem na etické </a:t>
            </a:r>
            <a:r>
              <a:rPr lang="cs-CZ" b="1" dirty="0" smtClean="0">
                <a:solidFill>
                  <a:schemeClr val="tx1"/>
                </a:solidFill>
              </a:rPr>
              <a:t>hodnoty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Po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Diogenovi v sudu</a:t>
            </a:r>
            <a:r>
              <a:rPr lang="cs-CZ" dirty="0">
                <a:solidFill>
                  <a:schemeClr val="tx1"/>
                </a:solidFill>
              </a:rPr>
              <a:t> vyšly v 90. letech </a:t>
            </a:r>
            <a:r>
              <a:rPr lang="cs-CZ" i="1" dirty="0">
                <a:solidFill>
                  <a:schemeClr val="tx1"/>
                </a:solidFill>
              </a:rPr>
              <a:t>Damoklův meč</a:t>
            </a:r>
            <a:r>
              <a:rPr lang="cs-CZ" dirty="0">
                <a:solidFill>
                  <a:schemeClr val="tx1"/>
                </a:solidFill>
              </a:rPr>
              <a:t> (1991) a </a:t>
            </a:r>
            <a:r>
              <a:rPr lang="cs-CZ" i="1" dirty="0">
                <a:solidFill>
                  <a:schemeClr val="tx1"/>
                </a:solidFill>
              </a:rPr>
              <a:t>Golem Josef a ti druzí</a:t>
            </a:r>
            <a:r>
              <a:rPr lang="cs-CZ" dirty="0">
                <a:solidFill>
                  <a:schemeClr val="tx1"/>
                </a:solidFill>
              </a:rPr>
              <a:t> (1994) a </a:t>
            </a:r>
            <a:r>
              <a:rPr lang="cs-CZ" dirty="0" smtClean="0">
                <a:solidFill>
                  <a:schemeClr val="tx1"/>
                </a:solidFill>
              </a:rPr>
              <a:t>knížka </a:t>
            </a:r>
            <a:r>
              <a:rPr lang="cs-CZ" dirty="0">
                <a:solidFill>
                  <a:schemeClr val="tx1"/>
                </a:solidFill>
              </a:rPr>
              <a:t>variací na romské příběhy </a:t>
            </a:r>
            <a:r>
              <a:rPr lang="cs-CZ" i="1" dirty="0">
                <a:solidFill>
                  <a:schemeClr val="tx1"/>
                </a:solidFill>
              </a:rPr>
              <a:t>O Mamě </a:t>
            </a:r>
            <a:r>
              <a:rPr lang="cs-CZ" i="1" dirty="0" err="1">
                <a:solidFill>
                  <a:schemeClr val="tx1"/>
                </a:solidFill>
              </a:rPr>
              <a:t>Romě</a:t>
            </a:r>
            <a:r>
              <a:rPr lang="cs-CZ" i="1" dirty="0">
                <a:solidFill>
                  <a:schemeClr val="tx1"/>
                </a:solidFill>
              </a:rPr>
              <a:t> a romském </a:t>
            </a:r>
            <a:r>
              <a:rPr lang="cs-CZ" i="1" dirty="0" err="1">
                <a:solidFill>
                  <a:schemeClr val="tx1"/>
                </a:solidFill>
              </a:rPr>
              <a:t>pámbíčkovi</a:t>
            </a:r>
            <a:r>
              <a:rPr lang="cs-CZ" dirty="0">
                <a:solidFill>
                  <a:schemeClr val="tx1"/>
                </a:solidFill>
              </a:rPr>
              <a:t> (2001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Ojedinělým počinem </a:t>
            </a:r>
            <a:r>
              <a:rPr lang="cs-CZ" dirty="0">
                <a:solidFill>
                  <a:schemeClr val="tx1"/>
                </a:solidFill>
              </a:rPr>
              <a:t>90. let vydané převyprávění židovských pohádek a pověstí </a:t>
            </a:r>
            <a:r>
              <a:rPr lang="cs-CZ" i="1" dirty="0">
                <a:solidFill>
                  <a:schemeClr val="tx1"/>
                </a:solidFill>
              </a:rPr>
              <a:t>Osm světel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b="1" dirty="0">
                <a:solidFill>
                  <a:schemeClr val="tx1"/>
                </a:solidFill>
              </a:rPr>
              <a:t>Leo </a:t>
            </a:r>
            <a:r>
              <a:rPr lang="cs-CZ" b="1" dirty="0" smtClean="0">
                <a:solidFill>
                  <a:schemeClr val="tx1"/>
                </a:solidFill>
              </a:rPr>
              <a:t>Pavláta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České </a:t>
            </a:r>
            <a:r>
              <a:rPr lang="cs-CZ" dirty="0">
                <a:solidFill>
                  <a:schemeClr val="tx1"/>
                </a:solidFill>
              </a:rPr>
              <a:t>a moravské folklorní látky </a:t>
            </a:r>
            <a:r>
              <a:rPr lang="cs-CZ" dirty="0" smtClean="0">
                <a:solidFill>
                  <a:schemeClr val="tx1"/>
                </a:solidFill>
              </a:rPr>
              <a:t>zpracoval </a:t>
            </a:r>
            <a:r>
              <a:rPr lang="cs-CZ" dirty="0">
                <a:solidFill>
                  <a:schemeClr val="tx1"/>
                </a:solidFill>
              </a:rPr>
              <a:t>ve dvou svazcích svého </a:t>
            </a:r>
            <a:r>
              <a:rPr lang="cs-CZ" i="1" dirty="0">
                <a:solidFill>
                  <a:schemeClr val="tx1"/>
                </a:solidFill>
              </a:rPr>
              <a:t>Pohádkového vandrování po Čechách</a:t>
            </a:r>
            <a:r>
              <a:rPr lang="cs-CZ" dirty="0">
                <a:solidFill>
                  <a:schemeClr val="tx1"/>
                </a:solidFill>
              </a:rPr>
              <a:t> (1992) a </a:t>
            </a:r>
            <a:r>
              <a:rPr lang="cs-CZ" i="1" dirty="0">
                <a:solidFill>
                  <a:schemeClr val="tx1"/>
                </a:solidFill>
              </a:rPr>
              <a:t>Pohádkového vandrování Moravou</a:t>
            </a:r>
            <a:r>
              <a:rPr lang="cs-CZ" dirty="0">
                <a:solidFill>
                  <a:schemeClr val="tx1"/>
                </a:solidFill>
              </a:rPr>
              <a:t> (1998) </a:t>
            </a:r>
            <a:r>
              <a:rPr lang="cs-CZ" b="1" dirty="0">
                <a:solidFill>
                  <a:schemeClr val="tx1"/>
                </a:solidFill>
              </a:rPr>
              <a:t>Vladimír </a:t>
            </a:r>
            <a:r>
              <a:rPr lang="cs-CZ" b="1" dirty="0" err="1">
                <a:solidFill>
                  <a:schemeClr val="tx1"/>
                </a:solidFill>
              </a:rPr>
              <a:t>Hulpach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7194" y="1480468"/>
            <a:ext cx="1878938" cy="27787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994" y="2073466"/>
            <a:ext cx="2312615" cy="331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34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37937"/>
          </a:xfrm>
        </p:spPr>
        <p:txBody>
          <a:bodyPr/>
          <a:lstStyle/>
          <a:p>
            <a:r>
              <a:rPr lang="cs-CZ" b="1" dirty="0"/>
              <a:t>Moderní pohádky a pohádkové prózy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53453" y="1227221"/>
            <a:ext cx="5344427" cy="485353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Kvalitu </a:t>
            </a:r>
            <a:r>
              <a:rPr lang="cs-CZ" dirty="0">
                <a:solidFill>
                  <a:schemeClr val="tx1"/>
                </a:solidFill>
              </a:rPr>
              <a:t>moderní pohádkové prózy garantují i v 90. letech 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r>
              <a:rPr lang="cs-CZ" b="1" dirty="0" smtClean="0">
                <a:solidFill>
                  <a:schemeClr val="tx1"/>
                </a:solidFill>
              </a:rPr>
              <a:t>Miloš </a:t>
            </a:r>
            <a:r>
              <a:rPr lang="cs-CZ" b="1" dirty="0">
                <a:solidFill>
                  <a:schemeClr val="tx1"/>
                </a:solidFill>
              </a:rPr>
              <a:t>Macourek</a:t>
            </a:r>
            <a:r>
              <a:rPr lang="cs-CZ" dirty="0">
                <a:solidFill>
                  <a:schemeClr val="tx1"/>
                </a:solidFill>
              </a:rPr>
              <a:t> (</a:t>
            </a:r>
            <a:r>
              <a:rPr lang="cs-CZ" i="1" dirty="0">
                <a:solidFill>
                  <a:schemeClr val="tx1"/>
                </a:solidFill>
              </a:rPr>
              <a:t>Žofka</a:t>
            </a:r>
            <a:r>
              <a:rPr lang="cs-CZ" dirty="0">
                <a:solidFill>
                  <a:schemeClr val="tx1"/>
                </a:solidFill>
              </a:rPr>
              <a:t>, 1992, </a:t>
            </a:r>
            <a:r>
              <a:rPr lang="cs-CZ" i="1" dirty="0">
                <a:solidFill>
                  <a:schemeClr val="tx1"/>
                </a:solidFill>
              </a:rPr>
              <a:t>Mach a Šebestová o prázdninách</a:t>
            </a:r>
            <a:r>
              <a:rPr lang="cs-CZ" dirty="0">
                <a:solidFill>
                  <a:schemeClr val="tx1"/>
                </a:solidFill>
              </a:rPr>
              <a:t>, 1993, atd. a série </a:t>
            </a:r>
            <a:r>
              <a:rPr lang="cs-CZ" i="1" dirty="0">
                <a:solidFill>
                  <a:schemeClr val="tx1"/>
                </a:solidFill>
              </a:rPr>
              <a:t>Arabel</a:t>
            </a:r>
            <a:r>
              <a:rPr lang="cs-CZ" dirty="0">
                <a:solidFill>
                  <a:schemeClr val="tx1"/>
                </a:solidFill>
              </a:rPr>
              <a:t>, pod nimiž je podepsaná také </a:t>
            </a:r>
            <a:r>
              <a:rPr lang="cs-CZ" b="1" dirty="0">
                <a:solidFill>
                  <a:schemeClr val="tx1"/>
                </a:solidFill>
              </a:rPr>
              <a:t>Hermína Franková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cs-CZ" b="1" dirty="0" smtClean="0">
                <a:solidFill>
                  <a:schemeClr val="tx1"/>
                </a:solidFill>
              </a:rPr>
              <a:t>Olga </a:t>
            </a:r>
            <a:r>
              <a:rPr lang="cs-CZ" b="1" dirty="0">
                <a:solidFill>
                  <a:schemeClr val="tx1"/>
                </a:solidFill>
              </a:rPr>
              <a:t>Hejná</a:t>
            </a:r>
            <a:r>
              <a:rPr lang="cs-CZ" dirty="0">
                <a:solidFill>
                  <a:schemeClr val="tx1"/>
                </a:solidFill>
              </a:rPr>
              <a:t> (průřez staršími i novějšími texty </a:t>
            </a:r>
            <a:r>
              <a:rPr lang="cs-CZ" i="1" dirty="0">
                <a:solidFill>
                  <a:schemeClr val="tx1"/>
                </a:solidFill>
              </a:rPr>
              <a:t>Pohádky pro skřítka </a:t>
            </a:r>
            <a:r>
              <a:rPr lang="cs-CZ" i="1" dirty="0" err="1">
                <a:solidFill>
                  <a:schemeClr val="tx1"/>
                </a:solidFill>
              </a:rPr>
              <a:t>Hajaju</a:t>
            </a:r>
            <a:r>
              <a:rPr lang="cs-CZ" dirty="0">
                <a:solidFill>
                  <a:schemeClr val="tx1"/>
                </a:solidFill>
              </a:rPr>
              <a:t>, 1995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cs-CZ" b="1" dirty="0" smtClean="0">
                <a:solidFill>
                  <a:schemeClr val="tx1"/>
                </a:solidFill>
              </a:rPr>
              <a:t>Ludvík </a:t>
            </a:r>
            <a:r>
              <a:rPr lang="cs-CZ" b="1" dirty="0">
                <a:solidFill>
                  <a:schemeClr val="tx1"/>
                </a:solidFill>
              </a:rPr>
              <a:t>Středa</a:t>
            </a:r>
            <a:r>
              <a:rPr lang="cs-CZ" dirty="0">
                <a:solidFill>
                  <a:schemeClr val="tx1"/>
                </a:solidFill>
              </a:rPr>
              <a:t> (</a:t>
            </a:r>
            <a:r>
              <a:rPr lang="cs-CZ" i="1" dirty="0">
                <a:solidFill>
                  <a:schemeClr val="tx1"/>
                </a:solidFill>
              </a:rPr>
              <a:t>Tatínkovy pohádky</a:t>
            </a:r>
            <a:r>
              <a:rPr lang="cs-CZ" dirty="0">
                <a:solidFill>
                  <a:schemeClr val="tx1"/>
                </a:solidFill>
              </a:rPr>
              <a:t>, 1997</a:t>
            </a:r>
            <a:r>
              <a:rPr lang="cs-CZ" dirty="0" smtClean="0">
                <a:solidFill>
                  <a:schemeClr val="tx1"/>
                </a:solidFill>
              </a:rPr>
              <a:t>).</a:t>
            </a:r>
          </a:p>
          <a:p>
            <a:r>
              <a:rPr lang="cs-CZ" dirty="0" err="1" smtClean="0">
                <a:solidFill>
                  <a:schemeClr val="tx1"/>
                </a:solidFill>
              </a:rPr>
              <a:t>Crazypohádková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próza </a:t>
            </a:r>
            <a:r>
              <a:rPr lang="cs-CZ" b="1" dirty="0">
                <a:solidFill>
                  <a:schemeClr val="tx1"/>
                </a:solidFill>
              </a:rPr>
              <a:t>Patrika Ouředníka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O princi </a:t>
            </a:r>
            <a:r>
              <a:rPr lang="cs-CZ" i="1" dirty="0" err="1">
                <a:solidFill>
                  <a:schemeClr val="tx1"/>
                </a:solidFill>
              </a:rPr>
              <a:t>Čekankovi</a:t>
            </a:r>
            <a:r>
              <a:rPr lang="cs-CZ" i="1" dirty="0">
                <a:solidFill>
                  <a:schemeClr val="tx1"/>
                </a:solidFill>
              </a:rPr>
              <a:t>, jak putoval za princeznou, a o všelijakých dobrodružstvích, která se mu přitom přihodila</a:t>
            </a:r>
            <a:r>
              <a:rPr lang="cs-CZ" dirty="0">
                <a:solidFill>
                  <a:schemeClr val="tx1"/>
                </a:solidFill>
              </a:rPr>
              <a:t> (1993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staví </a:t>
            </a:r>
            <a:r>
              <a:rPr lang="cs-CZ" dirty="0">
                <a:solidFill>
                  <a:schemeClr val="tx1"/>
                </a:solidFill>
              </a:rPr>
              <a:t>na nevázané hře s jazykem, související s experimentální tvorbou ve "velké" </a:t>
            </a:r>
            <a:r>
              <a:rPr lang="cs-CZ" dirty="0" smtClean="0">
                <a:solidFill>
                  <a:schemeClr val="tx1"/>
                </a:solidFill>
              </a:rPr>
              <a:t>literatuře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zůstala </a:t>
            </a:r>
            <a:r>
              <a:rPr lang="cs-CZ" dirty="0">
                <a:solidFill>
                  <a:schemeClr val="tx1"/>
                </a:solidFill>
              </a:rPr>
              <a:t>bohužel v české literatuře pro děti dodnes </a:t>
            </a:r>
            <a:r>
              <a:rPr lang="cs-CZ" dirty="0" smtClean="0">
                <a:solidFill>
                  <a:schemeClr val="tx1"/>
                </a:solidFill>
              </a:rPr>
              <a:t>osamocena</a:t>
            </a:r>
          </a:p>
          <a:p>
            <a:r>
              <a:rPr lang="cs-CZ" b="1" dirty="0">
                <a:solidFill>
                  <a:schemeClr val="tx1"/>
                </a:solidFill>
              </a:rPr>
              <a:t>Jiří Žáček, Adolf Born - </a:t>
            </a:r>
            <a:r>
              <a:rPr lang="cs-CZ" i="1" dirty="0">
                <a:solidFill>
                  <a:schemeClr val="tx1"/>
                </a:solidFill>
              </a:rPr>
              <a:t>Hrůzostrašné pohádky pro malé </a:t>
            </a:r>
            <a:r>
              <a:rPr lang="cs-CZ" i="1" dirty="0" err="1" smtClean="0">
                <a:solidFill>
                  <a:schemeClr val="tx1"/>
                </a:solidFill>
              </a:rPr>
              <a:t>strašpytlíky</a:t>
            </a:r>
            <a:r>
              <a:rPr lang="cs-CZ" i="1" dirty="0">
                <a:solidFill>
                  <a:schemeClr val="tx1"/>
                </a:solidFill>
              </a:rPr>
              <a:t>, </a:t>
            </a:r>
            <a:r>
              <a:rPr lang="cs-CZ" i="1" dirty="0" err="1">
                <a:solidFill>
                  <a:schemeClr val="tx1"/>
                </a:solidFill>
              </a:rPr>
              <a:t>Slovart</a:t>
            </a:r>
            <a:r>
              <a:rPr lang="cs-CZ" i="1" dirty="0">
                <a:solidFill>
                  <a:schemeClr val="tx1"/>
                </a:solidFill>
              </a:rPr>
              <a:t>, 2011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5906" y="1435101"/>
            <a:ext cx="2964154" cy="31489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662" y="2810127"/>
            <a:ext cx="2716561" cy="35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44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6198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Autorská pohádka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85775" y="1143000"/>
            <a:ext cx="5412105" cy="5300663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Náročná </a:t>
            </a:r>
            <a:r>
              <a:rPr lang="cs-CZ" b="1" dirty="0">
                <a:solidFill>
                  <a:schemeClr val="tx1"/>
                </a:solidFill>
              </a:rPr>
              <a:t>témata směřující k nejmenším </a:t>
            </a:r>
            <a:r>
              <a:rPr lang="cs-CZ" b="1" dirty="0" smtClean="0">
                <a:solidFill>
                  <a:schemeClr val="tx1"/>
                </a:solidFill>
              </a:rPr>
              <a:t>adresátům</a:t>
            </a:r>
          </a:p>
          <a:p>
            <a:r>
              <a:rPr lang="cs-CZ" dirty="0">
                <a:solidFill>
                  <a:schemeClr val="tx1"/>
                </a:solidFill>
              </a:rPr>
              <a:t>Milada Rezková, Lukáš Urbánek: </a:t>
            </a:r>
            <a:r>
              <a:rPr lang="cs-CZ" i="1" dirty="0" smtClean="0">
                <a:solidFill>
                  <a:schemeClr val="tx1"/>
                </a:solidFill>
              </a:rPr>
              <a:t>Babočky</a:t>
            </a:r>
          </a:p>
          <a:p>
            <a:endParaRPr lang="cs-CZ" b="1" i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Pronikání </a:t>
            </a:r>
            <a:r>
              <a:rPr lang="cs-CZ" b="1" dirty="0">
                <a:solidFill>
                  <a:schemeClr val="tx1"/>
                </a:solidFill>
              </a:rPr>
              <a:t>existenciální tematiky k </a:t>
            </a:r>
            <a:r>
              <a:rPr lang="cs-CZ" b="1" dirty="0" smtClean="0">
                <a:solidFill>
                  <a:schemeClr val="tx1"/>
                </a:solidFill>
              </a:rPr>
              <a:t>dětem</a:t>
            </a:r>
          </a:p>
          <a:p>
            <a:r>
              <a:rPr lang="cs-CZ" dirty="0">
                <a:solidFill>
                  <a:schemeClr val="tx1"/>
                </a:solidFill>
              </a:rPr>
              <a:t>Tomáš </a:t>
            </a:r>
            <a:r>
              <a:rPr lang="cs-CZ" dirty="0" err="1">
                <a:solidFill>
                  <a:schemeClr val="tx1"/>
                </a:solidFill>
              </a:rPr>
              <a:t>Končinský</a:t>
            </a:r>
            <a:r>
              <a:rPr lang="cs-CZ" dirty="0">
                <a:solidFill>
                  <a:schemeClr val="tx1"/>
                </a:solidFill>
              </a:rPr>
              <a:t>, Barbora Klárová: </a:t>
            </a:r>
            <a:r>
              <a:rPr lang="cs-CZ" i="1" dirty="0">
                <a:solidFill>
                  <a:schemeClr val="tx1"/>
                </a:solidFill>
              </a:rPr>
              <a:t>Překlep a </a:t>
            </a:r>
            <a:r>
              <a:rPr lang="cs-CZ" i="1" dirty="0" smtClean="0">
                <a:solidFill>
                  <a:schemeClr val="tx1"/>
                </a:solidFill>
              </a:rPr>
              <a:t>Škraloup</a:t>
            </a:r>
          </a:p>
          <a:p>
            <a:endParaRPr lang="cs-CZ" i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Žánrové kontaminace</a:t>
            </a:r>
          </a:p>
          <a:p>
            <a:r>
              <a:rPr lang="cs-CZ" dirty="0">
                <a:solidFill>
                  <a:schemeClr val="tx1"/>
                </a:solidFill>
              </a:rPr>
              <a:t>Alois Mikulka: </a:t>
            </a:r>
            <a:r>
              <a:rPr lang="cs-CZ" dirty="0" err="1">
                <a:solidFill>
                  <a:schemeClr val="tx1"/>
                </a:solidFill>
              </a:rPr>
              <a:t>parodizace</a:t>
            </a:r>
            <a:r>
              <a:rPr lang="cs-CZ" dirty="0">
                <a:solidFill>
                  <a:schemeClr val="tx1"/>
                </a:solidFill>
              </a:rPr>
              <a:t> klasických pohádkových </a:t>
            </a:r>
            <a:r>
              <a:rPr lang="cs-CZ" dirty="0" smtClean="0">
                <a:solidFill>
                  <a:schemeClr val="tx1"/>
                </a:solidFill>
              </a:rPr>
              <a:t>látek</a:t>
            </a:r>
          </a:p>
          <a:p>
            <a:r>
              <a:rPr lang="cs-CZ" dirty="0">
                <a:solidFill>
                  <a:schemeClr val="tx1"/>
                </a:solidFill>
              </a:rPr>
              <a:t>Magdalena Wagnerová: pohádková travestie</a:t>
            </a:r>
            <a:endParaRPr lang="cs-CZ" b="1" i="1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9694" y="545590"/>
            <a:ext cx="4754563" cy="20436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822" y="3198144"/>
            <a:ext cx="4419281" cy="23316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216" y="3949649"/>
            <a:ext cx="1843087" cy="21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5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62000"/>
          </a:xfrm>
        </p:spPr>
        <p:txBody>
          <a:bodyPr/>
          <a:lstStyle/>
          <a:p>
            <a:r>
              <a:rPr lang="cs-CZ" b="1" dirty="0" smtClean="0"/>
              <a:t>(Moderní </a:t>
            </a:r>
            <a:r>
              <a:rPr lang="cs-CZ" b="1" dirty="0"/>
              <a:t>pohádky a pohádkové </a:t>
            </a:r>
            <a:r>
              <a:rPr lang="cs-CZ" b="1" dirty="0" smtClean="0"/>
              <a:t>prózy)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455821"/>
            <a:ext cx="9872871" cy="5041231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Oblast obzvlášť </a:t>
            </a:r>
            <a:r>
              <a:rPr lang="cs-CZ" dirty="0">
                <a:solidFill>
                  <a:schemeClr val="tx1"/>
                </a:solidFill>
              </a:rPr>
              <a:t>citelně postižena diletantismem a </a:t>
            </a:r>
            <a:r>
              <a:rPr lang="cs-CZ" dirty="0" err="1" smtClean="0">
                <a:solidFill>
                  <a:schemeClr val="tx1"/>
                </a:solidFill>
              </a:rPr>
              <a:t>komercionalismem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Vítězslava </a:t>
            </a:r>
            <a:r>
              <a:rPr lang="cs-CZ" b="1" dirty="0">
                <a:solidFill>
                  <a:schemeClr val="tx1"/>
                </a:solidFill>
              </a:rPr>
              <a:t>Klimtová</a:t>
            </a:r>
            <a:r>
              <a:rPr lang="cs-CZ" dirty="0">
                <a:solidFill>
                  <a:schemeClr val="tx1"/>
                </a:solidFill>
              </a:rPr>
              <a:t> se svým už dvoudílným </a:t>
            </a:r>
            <a:r>
              <a:rPr lang="cs-CZ" i="1" dirty="0">
                <a:solidFill>
                  <a:schemeClr val="tx1"/>
                </a:solidFill>
              </a:rPr>
              <a:t>Lexikonem ohrožených druhů strašidel</a:t>
            </a:r>
            <a:r>
              <a:rPr lang="cs-CZ" dirty="0">
                <a:solidFill>
                  <a:schemeClr val="tx1"/>
                </a:solidFill>
              </a:rPr>
              <a:t> 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Emil </a:t>
            </a:r>
            <a:r>
              <a:rPr lang="cs-CZ" b="1" dirty="0" err="1">
                <a:solidFill>
                  <a:schemeClr val="tx1"/>
                </a:solidFill>
              </a:rPr>
              <a:t>Šaloun</a:t>
            </a:r>
            <a:r>
              <a:rPr lang="cs-CZ" dirty="0">
                <a:solidFill>
                  <a:schemeClr val="tx1"/>
                </a:solidFill>
              </a:rPr>
              <a:t> s knihou </a:t>
            </a:r>
            <a:r>
              <a:rPr lang="cs-CZ" i="1" dirty="0">
                <a:solidFill>
                  <a:schemeClr val="tx1"/>
                </a:solidFill>
              </a:rPr>
              <a:t>O víle </a:t>
            </a:r>
            <a:r>
              <a:rPr lang="cs-CZ" i="1" dirty="0" err="1">
                <a:solidFill>
                  <a:schemeClr val="tx1"/>
                </a:solidFill>
              </a:rPr>
              <a:t>Plavuňce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</a:rPr>
              <a:t>1995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Pavel </a:t>
            </a:r>
            <a:r>
              <a:rPr lang="cs-CZ" b="1" dirty="0">
                <a:solidFill>
                  <a:schemeClr val="tx1"/>
                </a:solidFill>
              </a:rPr>
              <a:t>Šešulka</a:t>
            </a:r>
            <a:r>
              <a:rPr lang="cs-CZ" dirty="0">
                <a:solidFill>
                  <a:schemeClr val="tx1"/>
                </a:solidFill>
              </a:rPr>
              <a:t> s </a:t>
            </a:r>
            <a:r>
              <a:rPr lang="cs-CZ" i="1" dirty="0">
                <a:solidFill>
                  <a:schemeClr val="tx1"/>
                </a:solidFill>
              </a:rPr>
              <a:t>Cvrčkem </a:t>
            </a:r>
            <a:r>
              <a:rPr lang="cs-CZ" i="1" dirty="0" err="1">
                <a:solidFill>
                  <a:schemeClr val="tx1"/>
                </a:solidFill>
              </a:rPr>
              <a:t>Nikolem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</a:rPr>
              <a:t>1996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Markéta </a:t>
            </a:r>
            <a:r>
              <a:rPr lang="cs-CZ" b="1" dirty="0">
                <a:solidFill>
                  <a:schemeClr val="tx1"/>
                </a:solidFill>
              </a:rPr>
              <a:t>Pražáková</a:t>
            </a:r>
            <a:r>
              <a:rPr lang="cs-CZ" dirty="0">
                <a:solidFill>
                  <a:schemeClr val="tx1"/>
                </a:solidFill>
              </a:rPr>
              <a:t> s knihou </a:t>
            </a:r>
            <a:r>
              <a:rPr lang="cs-CZ" i="1" dirty="0">
                <a:solidFill>
                  <a:schemeClr val="tx1"/>
                </a:solidFill>
              </a:rPr>
              <a:t>Šli myšáci do světa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</a:rPr>
              <a:t>1994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Jindřiška </a:t>
            </a:r>
            <a:r>
              <a:rPr lang="cs-CZ" b="1" dirty="0">
                <a:solidFill>
                  <a:schemeClr val="tx1"/>
                </a:solidFill>
              </a:rPr>
              <a:t>Ptáčková</a:t>
            </a:r>
            <a:r>
              <a:rPr lang="cs-CZ" dirty="0">
                <a:solidFill>
                  <a:schemeClr val="tx1"/>
                </a:solidFill>
              </a:rPr>
              <a:t> s knihou </a:t>
            </a:r>
            <a:r>
              <a:rPr lang="cs-CZ" i="1" dirty="0">
                <a:solidFill>
                  <a:schemeClr val="tx1"/>
                </a:solidFill>
              </a:rPr>
              <a:t>Chodil světem </a:t>
            </a:r>
            <a:r>
              <a:rPr lang="cs-CZ" i="1" dirty="0" err="1">
                <a:solidFill>
                  <a:schemeClr val="tx1"/>
                </a:solidFill>
              </a:rPr>
              <a:t>oštrozok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</a:rPr>
              <a:t>1993 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Také „klasik“ </a:t>
            </a:r>
            <a:r>
              <a:rPr lang="cs-CZ" b="1" dirty="0" smtClean="0">
                <a:solidFill>
                  <a:schemeClr val="tx1"/>
                </a:solidFill>
              </a:rPr>
              <a:t>Alois </a:t>
            </a:r>
            <a:r>
              <a:rPr lang="cs-CZ" b="1" dirty="0">
                <a:solidFill>
                  <a:schemeClr val="tx1"/>
                </a:solidFill>
              </a:rPr>
              <a:t>Mikulka</a:t>
            </a:r>
            <a:r>
              <a:rPr lang="cs-CZ" dirty="0">
                <a:solidFill>
                  <a:schemeClr val="tx1"/>
                </a:solidFill>
              </a:rPr>
              <a:t>, patřící v 60. a 70. letech k </a:t>
            </a:r>
            <a:r>
              <a:rPr lang="cs-CZ" dirty="0" err="1">
                <a:solidFill>
                  <a:schemeClr val="tx1"/>
                </a:solidFill>
              </a:rPr>
              <a:t>nejorginálnějším</a:t>
            </a:r>
            <a:r>
              <a:rPr lang="cs-CZ" dirty="0">
                <a:solidFill>
                  <a:schemeClr val="tx1"/>
                </a:solidFill>
              </a:rPr>
              <a:t> autorům české pohádkové prózy nonsensového typu, zabředává v posledních letech do křečovitého "vyrábění" humoru za každou cenu (viz např. jeho knížku </a:t>
            </a:r>
            <a:r>
              <a:rPr lang="cs-CZ" i="1" dirty="0">
                <a:solidFill>
                  <a:schemeClr val="tx1"/>
                </a:solidFill>
              </a:rPr>
              <a:t>O jelenovi s kulometem a jiné trampské zkazky</a:t>
            </a:r>
            <a:r>
              <a:rPr lang="cs-CZ" dirty="0">
                <a:solidFill>
                  <a:schemeClr val="tx1"/>
                </a:solidFill>
              </a:rPr>
              <a:t>, 1996</a:t>
            </a:r>
            <a:r>
              <a:rPr lang="cs-CZ" dirty="0" smtClean="0">
                <a:solidFill>
                  <a:schemeClr val="tx1"/>
                </a:solidFill>
              </a:rPr>
              <a:t>).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Také některé </a:t>
            </a:r>
            <a:r>
              <a:rPr lang="cs-CZ" dirty="0">
                <a:solidFill>
                  <a:schemeClr val="tx1"/>
                </a:solidFill>
              </a:rPr>
              <a:t>pohádkové prózy </a:t>
            </a:r>
            <a:r>
              <a:rPr lang="cs-CZ" b="1" dirty="0">
                <a:solidFill>
                  <a:schemeClr val="tx1"/>
                </a:solidFill>
              </a:rPr>
              <a:t>Zdeňka Svěráka</a:t>
            </a:r>
            <a:r>
              <a:rPr lang="cs-CZ" dirty="0">
                <a:solidFill>
                  <a:schemeClr val="tx1"/>
                </a:solidFill>
              </a:rPr>
              <a:t>: </a:t>
            </a:r>
            <a:r>
              <a:rPr lang="cs-CZ" dirty="0" smtClean="0">
                <a:solidFill>
                  <a:schemeClr val="tx1"/>
                </a:solidFill>
              </a:rPr>
              <a:t>po </a:t>
            </a:r>
            <a:r>
              <a:rPr lang="cs-CZ" dirty="0">
                <a:solidFill>
                  <a:schemeClr val="tx1"/>
                </a:solidFill>
              </a:rPr>
              <a:t>zdařilé knížce </a:t>
            </a:r>
            <a:r>
              <a:rPr lang="cs-CZ" i="1" dirty="0">
                <a:solidFill>
                  <a:schemeClr val="tx1"/>
                </a:solidFill>
              </a:rPr>
              <a:t>Tati, ta se ti povedla!</a:t>
            </a:r>
            <a:r>
              <a:rPr lang="cs-CZ" dirty="0">
                <a:solidFill>
                  <a:schemeClr val="tx1"/>
                </a:solidFill>
              </a:rPr>
              <a:t> (1991), jejíž vtip je založen na radosti z vyprávění a sdílení příběhů, vzápětí svoje nápady zbytečně rozmělnil v </a:t>
            </a:r>
            <a:r>
              <a:rPr lang="cs-CZ" i="1" dirty="0">
                <a:solidFill>
                  <a:schemeClr val="tx1"/>
                </a:solidFill>
              </a:rPr>
              <a:t>Radovanových radovánkách</a:t>
            </a:r>
            <a:r>
              <a:rPr lang="cs-CZ" dirty="0">
                <a:solidFill>
                  <a:schemeClr val="tx1"/>
                </a:solidFill>
              </a:rPr>
              <a:t> (1994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Kniha </a:t>
            </a:r>
            <a:r>
              <a:rPr lang="cs-CZ" dirty="0">
                <a:solidFill>
                  <a:schemeClr val="tx1"/>
                </a:solidFill>
              </a:rPr>
              <a:t>příběhů </a:t>
            </a:r>
            <a:r>
              <a:rPr lang="cs-CZ" i="1" dirty="0">
                <a:solidFill>
                  <a:schemeClr val="tx1"/>
                </a:solidFill>
              </a:rPr>
              <a:t>Jak daleko je slunce</a:t>
            </a:r>
            <a:r>
              <a:rPr lang="cs-CZ" dirty="0">
                <a:solidFill>
                  <a:schemeClr val="tx1"/>
                </a:solidFill>
              </a:rPr>
              <a:t> (1995) </a:t>
            </a:r>
            <a:r>
              <a:rPr lang="cs-CZ" b="1" dirty="0">
                <a:solidFill>
                  <a:schemeClr val="tx1"/>
                </a:solidFill>
              </a:rPr>
              <a:t>Ivana Klímy</a:t>
            </a:r>
            <a:r>
              <a:rPr lang="cs-CZ" dirty="0">
                <a:solidFill>
                  <a:schemeClr val="tx1"/>
                </a:solidFill>
              </a:rPr>
              <a:t>, které mají ilustrovat základní životní </a:t>
            </a:r>
            <a:r>
              <a:rPr lang="cs-CZ" dirty="0" smtClean="0">
                <a:solidFill>
                  <a:schemeClr val="tx1"/>
                </a:solidFill>
              </a:rPr>
              <a:t>otázky</a:t>
            </a:r>
          </a:p>
          <a:p>
            <a:r>
              <a:rPr lang="cs-CZ" i="1" dirty="0" smtClean="0">
                <a:solidFill>
                  <a:schemeClr val="tx1"/>
                </a:solidFill>
              </a:rPr>
              <a:t>Povídačky </a:t>
            </a:r>
            <a:r>
              <a:rPr lang="cs-CZ" i="1" dirty="0">
                <a:solidFill>
                  <a:schemeClr val="tx1"/>
                </a:solidFill>
              </a:rPr>
              <a:t>pro Klárku</a:t>
            </a:r>
            <a:r>
              <a:rPr lang="cs-CZ" dirty="0">
                <a:solidFill>
                  <a:schemeClr val="tx1"/>
                </a:solidFill>
              </a:rPr>
              <a:t> (1996) </a:t>
            </a:r>
            <a:r>
              <a:rPr lang="cs-CZ" b="1" dirty="0">
                <a:solidFill>
                  <a:schemeClr val="tx1"/>
                </a:solidFill>
              </a:rPr>
              <a:t>Jiřího Stránského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9624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17621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Pavel </a:t>
            </a:r>
            <a:r>
              <a:rPr lang="cs-CZ" b="1" dirty="0" err="1" smtClean="0"/>
              <a:t>Šrut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3137" y="1227221"/>
            <a:ext cx="5464743" cy="5257800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psal </a:t>
            </a:r>
            <a:r>
              <a:rPr lang="cs-CZ" dirty="0">
                <a:solidFill>
                  <a:schemeClr val="tx1"/>
                </a:solidFill>
              </a:rPr>
              <a:t>verše do časopisů </a:t>
            </a:r>
            <a:r>
              <a:rPr lang="cs-CZ" i="1" dirty="0">
                <a:solidFill>
                  <a:schemeClr val="tx1"/>
                </a:solidFill>
              </a:rPr>
              <a:t>Čtyřlístek, Sluníčko a Mateřídouška </a:t>
            </a:r>
            <a:r>
              <a:rPr lang="cs-CZ" dirty="0">
                <a:solidFill>
                  <a:schemeClr val="tx1"/>
                </a:solidFill>
              </a:rPr>
              <a:t>a do </a:t>
            </a:r>
            <a:r>
              <a:rPr lang="cs-CZ" dirty="0" smtClean="0">
                <a:solidFill>
                  <a:schemeClr val="tx1"/>
                </a:solidFill>
              </a:rPr>
              <a:t>leporel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dvakrát zapsán </a:t>
            </a:r>
            <a:r>
              <a:rPr lang="cs-CZ" dirty="0">
                <a:solidFill>
                  <a:schemeClr val="tx1"/>
                </a:solidFill>
              </a:rPr>
              <a:t>na Čestnou listinu IBBY (Asociace International </a:t>
            </a:r>
            <a:r>
              <a:rPr lang="cs-CZ" dirty="0" err="1">
                <a:solidFill>
                  <a:schemeClr val="tx1"/>
                </a:solidFill>
              </a:rPr>
              <a:t>Board</a:t>
            </a:r>
            <a:r>
              <a:rPr lang="cs-CZ" dirty="0">
                <a:solidFill>
                  <a:schemeClr val="tx1"/>
                </a:solidFill>
              </a:rPr>
              <a:t> on </a:t>
            </a:r>
            <a:r>
              <a:rPr lang="cs-CZ" dirty="0" err="1">
                <a:solidFill>
                  <a:schemeClr val="tx1"/>
                </a:solidFill>
              </a:rPr>
              <a:t>Books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for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Young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People</a:t>
            </a:r>
            <a:r>
              <a:rPr lang="cs-CZ" dirty="0">
                <a:solidFill>
                  <a:schemeClr val="tx1"/>
                </a:solidFill>
              </a:rPr>
              <a:t> uděluje nejprestižnější mezinárodní ocenění pro autory působící v oblasti literatury pro děti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b="1" dirty="0" err="1"/>
              <a:t>Lichozřouti</a:t>
            </a:r>
            <a:r>
              <a:rPr lang="cs-CZ" b="1" dirty="0"/>
              <a:t>, Paseka, 2008</a:t>
            </a:r>
            <a:endParaRPr lang="cs-CZ" dirty="0"/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na </a:t>
            </a:r>
            <a:r>
              <a:rPr lang="cs-CZ" dirty="0">
                <a:solidFill>
                  <a:schemeClr val="tx1"/>
                </a:solidFill>
              </a:rPr>
              <a:t>téma Proč se nám neustále ztrácejí ponožky </a:t>
            </a:r>
            <a:r>
              <a:rPr lang="cs-CZ" dirty="0" smtClean="0">
                <a:solidFill>
                  <a:schemeClr val="tx1"/>
                </a:solidFill>
              </a:rPr>
              <a:t>stvořil dobrodružné </a:t>
            </a:r>
            <a:r>
              <a:rPr lang="cs-CZ" dirty="0">
                <a:solidFill>
                  <a:schemeClr val="tx1"/>
                </a:solidFill>
              </a:rPr>
              <a:t>hrůzostrašné i veselé vyprávění, v doprovodu ilustrací Galiny </a:t>
            </a:r>
            <a:r>
              <a:rPr lang="cs-CZ" dirty="0" err="1" smtClean="0">
                <a:solidFill>
                  <a:schemeClr val="tx1"/>
                </a:solidFill>
              </a:rPr>
              <a:t>Miklínové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r>
              <a:rPr lang="cs-CZ" i="1" dirty="0" err="1" smtClean="0">
                <a:solidFill>
                  <a:schemeClr val="tx1"/>
                </a:solidFill>
              </a:rPr>
              <a:t>Lichožrouti</a:t>
            </a:r>
            <a:r>
              <a:rPr lang="cs-CZ" i="1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naplňují klasický koncept moderní pohádky, ve které zvláštní bytosti zabydlují současný svět, přebírají jeho zvyky, ale zároveň jejich podivnost ozvláštňuje </a:t>
            </a:r>
            <a:r>
              <a:rPr lang="cs-CZ" dirty="0" smtClean="0">
                <a:solidFill>
                  <a:schemeClr val="tx1"/>
                </a:solidFill>
              </a:rPr>
              <a:t>realitu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V roce </a:t>
            </a:r>
            <a:r>
              <a:rPr lang="cs-CZ" dirty="0">
                <a:solidFill>
                  <a:schemeClr val="tx1"/>
                </a:solidFill>
              </a:rPr>
              <a:t>2009 </a:t>
            </a:r>
            <a:r>
              <a:rPr lang="cs-CZ" dirty="0" smtClean="0">
                <a:solidFill>
                  <a:schemeClr val="tx1"/>
                </a:solidFill>
              </a:rPr>
              <a:t>cena </a:t>
            </a:r>
            <a:r>
              <a:rPr lang="cs-CZ" dirty="0">
                <a:solidFill>
                  <a:schemeClr val="tx1"/>
                </a:solidFill>
              </a:rPr>
              <a:t>Magnesia Litera v kategorii nejlepších knih pro děti a </a:t>
            </a:r>
            <a:r>
              <a:rPr lang="cs-CZ" dirty="0" smtClean="0">
                <a:solidFill>
                  <a:schemeClr val="tx1"/>
                </a:solidFill>
              </a:rPr>
              <a:t>mládež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7743" y="804946"/>
            <a:ext cx="4073650" cy="28202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03" y="4000500"/>
            <a:ext cx="160972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41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57463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Fantastické motivy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72979" y="1275346"/>
            <a:ext cx="5524901" cy="5245769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Příznačný rys </a:t>
            </a:r>
            <a:r>
              <a:rPr lang="cs-CZ" dirty="0">
                <a:solidFill>
                  <a:schemeClr val="tx1"/>
                </a:solidFill>
              </a:rPr>
              <a:t>prózy 90. let </a:t>
            </a:r>
            <a:r>
              <a:rPr lang="cs-CZ" dirty="0" smtClean="0">
                <a:solidFill>
                  <a:schemeClr val="tx1"/>
                </a:solidFill>
              </a:rPr>
              <a:t>intervence </a:t>
            </a:r>
            <a:r>
              <a:rPr lang="cs-CZ" dirty="0">
                <a:solidFill>
                  <a:schemeClr val="tx1"/>
                </a:solidFill>
              </a:rPr>
              <a:t>fantastických motivů do reálného, všedního světa </a:t>
            </a:r>
            <a:r>
              <a:rPr lang="cs-CZ" dirty="0" smtClean="0">
                <a:solidFill>
                  <a:schemeClr val="tx1"/>
                </a:solidFill>
              </a:rPr>
              <a:t>současných dětí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Tendence má </a:t>
            </a:r>
            <a:r>
              <a:rPr lang="cs-CZ" dirty="0">
                <a:solidFill>
                  <a:schemeClr val="tx1"/>
                </a:solidFill>
              </a:rPr>
              <a:t>své kořeny už v předchozím desetiletí </a:t>
            </a:r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b="1" dirty="0" smtClean="0">
                <a:solidFill>
                  <a:schemeClr val="tx1"/>
                </a:solidFill>
              </a:rPr>
              <a:t>Ota Hofman</a:t>
            </a:r>
            <a:r>
              <a:rPr lang="cs-CZ" dirty="0" smtClean="0">
                <a:solidFill>
                  <a:schemeClr val="tx1"/>
                </a:solidFill>
              </a:rPr>
              <a:t>) </a:t>
            </a:r>
            <a:r>
              <a:rPr lang="cs-CZ" dirty="0">
                <a:solidFill>
                  <a:schemeClr val="tx1"/>
                </a:solidFill>
              </a:rPr>
              <a:t>a souvisí s aktualizací žánru </a:t>
            </a:r>
            <a:r>
              <a:rPr lang="cs-CZ" dirty="0" smtClean="0">
                <a:solidFill>
                  <a:schemeClr val="tx1"/>
                </a:solidFill>
              </a:rPr>
              <a:t>fantasy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prózy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b="1" dirty="0">
                <a:solidFill>
                  <a:schemeClr val="tx1"/>
                </a:solidFill>
              </a:rPr>
              <a:t>Michaela </a:t>
            </a:r>
            <a:r>
              <a:rPr lang="cs-CZ" b="1" dirty="0" err="1" smtClean="0">
                <a:solidFill>
                  <a:schemeClr val="tx1"/>
                </a:solidFill>
              </a:rPr>
              <a:t>Endeho</a:t>
            </a:r>
            <a:endParaRPr lang="cs-CZ" b="1" dirty="0" smtClean="0">
              <a:solidFill>
                <a:schemeClr val="tx1"/>
              </a:solidFill>
            </a:endParaRPr>
          </a:p>
          <a:p>
            <a:pPr lvl="1"/>
            <a:r>
              <a:rPr lang="cs-CZ" i="1" dirty="0" smtClean="0">
                <a:solidFill>
                  <a:schemeClr val="tx1"/>
                </a:solidFill>
              </a:rPr>
              <a:t>Bratři </a:t>
            </a:r>
            <a:r>
              <a:rPr lang="cs-CZ" i="1" dirty="0">
                <a:solidFill>
                  <a:schemeClr val="tx1"/>
                </a:solidFill>
              </a:rPr>
              <a:t>Lví srdce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b="1" dirty="0">
                <a:solidFill>
                  <a:schemeClr val="tx1"/>
                </a:solidFill>
              </a:rPr>
              <a:t>Astrid </a:t>
            </a:r>
            <a:r>
              <a:rPr lang="cs-CZ" b="1" dirty="0" smtClean="0">
                <a:solidFill>
                  <a:schemeClr val="tx1"/>
                </a:solidFill>
              </a:rPr>
              <a:t>Lindgrenové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nová </a:t>
            </a:r>
            <a:r>
              <a:rPr lang="cs-CZ" dirty="0">
                <a:solidFill>
                  <a:schemeClr val="tx1"/>
                </a:solidFill>
              </a:rPr>
              <a:t>vydání </a:t>
            </a:r>
            <a:r>
              <a:rPr lang="cs-CZ" b="1" dirty="0">
                <a:solidFill>
                  <a:schemeClr val="tx1"/>
                </a:solidFill>
              </a:rPr>
              <a:t>Tolkienových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dirty="0" smtClean="0">
                <a:solidFill>
                  <a:schemeClr val="tx1"/>
                </a:solidFill>
              </a:rPr>
              <a:t>ság</a:t>
            </a:r>
          </a:p>
          <a:p>
            <a:pPr lvl="1"/>
            <a:r>
              <a:rPr lang="cs-CZ" b="1" dirty="0" err="1" smtClean="0">
                <a:solidFill>
                  <a:schemeClr val="tx1"/>
                </a:solidFill>
              </a:rPr>
              <a:t>Lewisovy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Letopisy </a:t>
            </a:r>
            <a:r>
              <a:rPr lang="cs-CZ" i="1" dirty="0" err="1" smtClean="0">
                <a:solidFill>
                  <a:schemeClr val="tx1"/>
                </a:solidFill>
              </a:rPr>
              <a:t>Narnie</a:t>
            </a:r>
            <a:endParaRPr lang="cs-CZ" i="1" dirty="0" smtClean="0">
              <a:solidFill>
                <a:schemeClr val="tx1"/>
              </a:solidFill>
            </a:endParaRPr>
          </a:p>
          <a:p>
            <a:pPr lvl="1"/>
            <a:r>
              <a:rPr lang="cs-CZ" dirty="0" err="1" smtClean="0">
                <a:solidFill>
                  <a:schemeClr val="tx1"/>
                </a:solidFill>
              </a:rPr>
              <a:t>mumíní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příběhy </a:t>
            </a:r>
            <a:r>
              <a:rPr lang="cs-CZ" b="1" dirty="0" err="1">
                <a:solidFill>
                  <a:schemeClr val="tx1"/>
                </a:solidFill>
              </a:rPr>
              <a:t>Tove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smtClean="0">
                <a:solidFill>
                  <a:schemeClr val="tx1"/>
                </a:solidFill>
              </a:rPr>
              <a:t>Janssonové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přízračné </a:t>
            </a:r>
            <a:r>
              <a:rPr lang="cs-CZ" dirty="0">
                <a:solidFill>
                  <a:schemeClr val="tx1"/>
                </a:solidFill>
              </a:rPr>
              <a:t>knihy Nora </a:t>
            </a:r>
            <a:r>
              <a:rPr lang="cs-CZ" b="1" dirty="0" err="1">
                <a:solidFill>
                  <a:schemeClr val="tx1"/>
                </a:solidFill>
              </a:rPr>
              <a:t>Josteina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Gaardera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Sofiin svět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i="1" dirty="0">
                <a:solidFill>
                  <a:schemeClr val="tx1"/>
                </a:solidFill>
              </a:rPr>
              <a:t>Haló! Je tu někdo</a:t>
            </a:r>
            <a:r>
              <a:rPr lang="cs-CZ" dirty="0">
                <a:solidFill>
                  <a:schemeClr val="tx1"/>
                </a:solidFill>
              </a:rPr>
              <a:t> a </a:t>
            </a:r>
            <a:r>
              <a:rPr lang="cs-CZ" i="1" dirty="0">
                <a:solidFill>
                  <a:schemeClr val="tx1"/>
                </a:solidFill>
              </a:rPr>
              <a:t>Jako v zrcadle, jen v hádance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a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dirty="0" smtClean="0">
                <a:solidFill>
                  <a:schemeClr val="tx1"/>
                </a:solidFill>
              </a:rPr>
              <a:t>analogické </a:t>
            </a:r>
            <a:r>
              <a:rPr lang="cs-CZ" dirty="0">
                <a:solidFill>
                  <a:schemeClr val="tx1"/>
                </a:solidFill>
              </a:rPr>
              <a:t>pohyby v "dospělé" próze (</a:t>
            </a:r>
            <a:r>
              <a:rPr lang="cs-CZ" b="1" dirty="0">
                <a:solidFill>
                  <a:schemeClr val="tx1"/>
                </a:solidFill>
              </a:rPr>
              <a:t>Daniela Hodrová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Michal </a:t>
            </a:r>
            <a:r>
              <a:rPr lang="cs-CZ" b="1" dirty="0" err="1">
                <a:solidFill>
                  <a:schemeClr val="tx1"/>
                </a:solidFill>
              </a:rPr>
              <a:t>Ajvaz</a:t>
            </a:r>
            <a:r>
              <a:rPr lang="cs-CZ" dirty="0">
                <a:solidFill>
                  <a:schemeClr val="tx1"/>
                </a:solidFill>
              </a:rPr>
              <a:t>...)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9369" y="609600"/>
            <a:ext cx="1989321" cy="30210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099" y="888331"/>
            <a:ext cx="2406224" cy="35728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216" y="3898230"/>
            <a:ext cx="157162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59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17621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Příběhy s</a:t>
            </a:r>
            <a:r>
              <a:rPr lang="cs-CZ" b="1" dirty="0"/>
              <a:t> dětským hrdinou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25138" y="1537753"/>
            <a:ext cx="5428648" cy="485353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Iva Procházková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příběhová próza s náročnými tématy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příběh </a:t>
            </a:r>
            <a:r>
              <a:rPr lang="cs-CZ" dirty="0">
                <a:solidFill>
                  <a:schemeClr val="tx1"/>
                </a:solidFill>
              </a:rPr>
              <a:t>na pomezí reality a fantazie </a:t>
            </a:r>
            <a:r>
              <a:rPr lang="cs-CZ" i="1" dirty="0">
                <a:solidFill>
                  <a:schemeClr val="tx1"/>
                </a:solidFill>
              </a:rPr>
              <a:t>Středa nám chutná</a:t>
            </a:r>
            <a:r>
              <a:rPr lang="cs-CZ" dirty="0">
                <a:solidFill>
                  <a:schemeClr val="tx1"/>
                </a:solidFill>
              </a:rPr>
              <a:t> (1994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sbírka </a:t>
            </a:r>
            <a:r>
              <a:rPr lang="cs-CZ" dirty="0">
                <a:solidFill>
                  <a:schemeClr val="tx1"/>
                </a:solidFill>
              </a:rPr>
              <a:t>povídek </a:t>
            </a:r>
            <a:r>
              <a:rPr lang="cs-CZ" i="1" dirty="0">
                <a:solidFill>
                  <a:schemeClr val="tx1"/>
                </a:solidFill>
              </a:rPr>
              <a:t>Hlavní výhra</a:t>
            </a:r>
            <a:r>
              <a:rPr lang="cs-CZ" dirty="0">
                <a:solidFill>
                  <a:schemeClr val="tx1"/>
                </a:solidFill>
              </a:rPr>
              <a:t> (1996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přízračný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Soví zpěv</a:t>
            </a:r>
            <a:r>
              <a:rPr lang="cs-CZ" dirty="0">
                <a:solidFill>
                  <a:schemeClr val="tx1"/>
                </a:solidFill>
              </a:rPr>
              <a:t> (1999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vynikající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Únos </a:t>
            </a:r>
            <a:r>
              <a:rPr lang="cs-CZ" i="1" dirty="0" smtClean="0">
                <a:solidFill>
                  <a:schemeClr val="tx1"/>
                </a:solidFill>
              </a:rPr>
              <a:t>domů (</a:t>
            </a:r>
            <a:r>
              <a:rPr lang="cs-CZ" dirty="0" smtClean="0">
                <a:solidFill>
                  <a:schemeClr val="tx1"/>
                </a:solidFill>
              </a:rPr>
              <a:t>1998)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miniatura </a:t>
            </a:r>
            <a:r>
              <a:rPr lang="cs-CZ" dirty="0">
                <a:solidFill>
                  <a:schemeClr val="tx1"/>
                </a:solidFill>
              </a:rPr>
              <a:t>pro malé čtenáře </a:t>
            </a:r>
            <a:r>
              <a:rPr lang="cs-CZ" i="1" dirty="0">
                <a:solidFill>
                  <a:schemeClr val="tx1"/>
                </a:solidFill>
              </a:rPr>
              <a:t>Pět minut před večeří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</a:rPr>
              <a:t>1996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1741" y="3115427"/>
            <a:ext cx="2255421" cy="34004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73" y="3072564"/>
            <a:ext cx="2430091" cy="34432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862" y="299068"/>
            <a:ext cx="4038600" cy="277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34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Návodná literatura: problematika nefunkční rodiny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Michaela Fišarová: </a:t>
            </a:r>
            <a:r>
              <a:rPr lang="cs-CZ" i="1" dirty="0" err="1" smtClean="0">
                <a:solidFill>
                  <a:schemeClr val="tx1"/>
                </a:solidFill>
              </a:rPr>
              <a:t>Nikolina</a:t>
            </a:r>
            <a:r>
              <a:rPr lang="cs-CZ" i="1" dirty="0" smtClean="0">
                <a:solidFill>
                  <a:schemeClr val="tx1"/>
                </a:solidFill>
              </a:rPr>
              <a:t> </a:t>
            </a:r>
            <a:r>
              <a:rPr lang="cs-CZ" i="1" dirty="0">
                <a:solidFill>
                  <a:schemeClr val="tx1"/>
                </a:solidFill>
              </a:rPr>
              <a:t>cesta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688" y="2295525"/>
            <a:ext cx="2505075" cy="359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3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(Záplava </a:t>
            </a:r>
            <a:r>
              <a:rPr lang="cs-CZ" b="1" dirty="0"/>
              <a:t>příběhů s dívčí </a:t>
            </a:r>
            <a:r>
              <a:rPr lang="cs-CZ" b="1" dirty="0" smtClean="0"/>
              <a:t>hrdinkou)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Kvalita v textech </a:t>
            </a:r>
            <a:r>
              <a:rPr lang="cs-CZ" b="1" dirty="0" smtClean="0">
                <a:solidFill>
                  <a:schemeClr val="tx1"/>
                </a:solidFill>
              </a:rPr>
              <a:t>Ivy </a:t>
            </a:r>
            <a:r>
              <a:rPr lang="cs-CZ" b="1" dirty="0">
                <a:solidFill>
                  <a:schemeClr val="tx1"/>
                </a:solidFill>
              </a:rPr>
              <a:t>Procházkové</a:t>
            </a:r>
            <a:r>
              <a:rPr lang="cs-CZ" dirty="0">
                <a:solidFill>
                  <a:schemeClr val="tx1"/>
                </a:solidFill>
              </a:rPr>
              <a:t> (</a:t>
            </a:r>
            <a:r>
              <a:rPr lang="cs-CZ" i="1" dirty="0">
                <a:solidFill>
                  <a:schemeClr val="tx1"/>
                </a:solidFill>
              </a:rPr>
              <a:t>Karolína. Stručný životopis šestnáctileté</a:t>
            </a:r>
            <a:r>
              <a:rPr lang="cs-CZ" dirty="0">
                <a:solidFill>
                  <a:schemeClr val="tx1"/>
                </a:solidFill>
              </a:rPr>
              <a:t>, 1999) a </a:t>
            </a:r>
            <a:r>
              <a:rPr lang="cs-CZ" b="1" dirty="0">
                <a:solidFill>
                  <a:schemeClr val="tx1"/>
                </a:solidFill>
              </a:rPr>
              <a:t>Daniely Fischerové</a:t>
            </a:r>
            <a:r>
              <a:rPr lang="cs-CZ" dirty="0">
                <a:solidFill>
                  <a:schemeClr val="tx1"/>
                </a:solidFill>
              </a:rPr>
              <a:t> (</a:t>
            </a:r>
            <a:r>
              <a:rPr lang="cs-CZ" i="1" dirty="0">
                <a:solidFill>
                  <a:schemeClr val="tx1"/>
                </a:solidFill>
              </a:rPr>
              <a:t>Lenka a </a:t>
            </a:r>
            <a:r>
              <a:rPr lang="cs-CZ" i="1" dirty="0" err="1">
                <a:solidFill>
                  <a:schemeClr val="tx1"/>
                </a:solidFill>
              </a:rPr>
              <a:t>Nelka</a:t>
            </a:r>
            <a:r>
              <a:rPr lang="cs-CZ" i="1" dirty="0">
                <a:solidFill>
                  <a:schemeClr val="tx1"/>
                </a:solidFill>
              </a:rPr>
              <a:t> neboli AHA</a:t>
            </a:r>
            <a:r>
              <a:rPr lang="cs-CZ" dirty="0">
                <a:solidFill>
                  <a:schemeClr val="tx1"/>
                </a:solidFill>
              </a:rPr>
              <a:t>, 1994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Většinou </a:t>
            </a:r>
            <a:r>
              <a:rPr lang="cs-CZ" dirty="0" smtClean="0">
                <a:solidFill>
                  <a:schemeClr val="tx1"/>
                </a:solidFill>
              </a:rPr>
              <a:t>v zajetí </a:t>
            </a:r>
            <a:r>
              <a:rPr lang="cs-CZ" dirty="0">
                <a:solidFill>
                  <a:schemeClr val="tx1"/>
                </a:solidFill>
              </a:rPr>
              <a:t>klišé a </a:t>
            </a:r>
            <a:r>
              <a:rPr lang="cs-CZ" dirty="0" smtClean="0">
                <a:solidFill>
                  <a:schemeClr val="tx1"/>
                </a:solidFill>
              </a:rPr>
              <a:t>banalit, </a:t>
            </a:r>
            <a:r>
              <a:rPr lang="cs-CZ" dirty="0" smtClean="0">
                <a:solidFill>
                  <a:schemeClr val="tx1"/>
                </a:solidFill>
              </a:rPr>
              <a:t>konstruktéři </a:t>
            </a:r>
            <a:r>
              <a:rPr lang="cs-CZ" dirty="0" smtClean="0">
                <a:solidFill>
                  <a:schemeClr val="tx1"/>
                </a:solidFill>
              </a:rPr>
              <a:t>laciných příběhů </a:t>
            </a:r>
          </a:p>
          <a:p>
            <a:pPr lvl="1"/>
            <a:r>
              <a:rPr lang="cs-CZ" b="1" dirty="0" smtClean="0">
                <a:solidFill>
                  <a:schemeClr val="tx1"/>
                </a:solidFill>
              </a:rPr>
              <a:t>Lenka </a:t>
            </a:r>
            <a:r>
              <a:rPr lang="cs-CZ" b="1" dirty="0" err="1" smtClean="0">
                <a:solidFill>
                  <a:schemeClr val="tx1"/>
                </a:solidFill>
              </a:rPr>
              <a:t>Lanczová</a:t>
            </a:r>
            <a:endParaRPr lang="cs-CZ" b="1" dirty="0" smtClean="0">
              <a:solidFill>
                <a:schemeClr val="tx1"/>
              </a:solidFill>
            </a:endParaRPr>
          </a:p>
          <a:p>
            <a:pPr lvl="1"/>
            <a:r>
              <a:rPr lang="cs-CZ" b="1" dirty="0" smtClean="0">
                <a:solidFill>
                  <a:schemeClr val="tx1"/>
                </a:solidFill>
              </a:rPr>
              <a:t>Věra </a:t>
            </a:r>
            <a:r>
              <a:rPr lang="cs-CZ" b="1" dirty="0">
                <a:solidFill>
                  <a:schemeClr val="tx1"/>
                </a:solidFill>
              </a:rPr>
              <a:t>Řeháčková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Jitka Komendová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Květa Šímová</a:t>
            </a:r>
            <a:r>
              <a:rPr lang="cs-CZ" dirty="0">
                <a:solidFill>
                  <a:schemeClr val="tx1"/>
                </a:solidFill>
              </a:rPr>
              <a:t> </a:t>
            </a:r>
            <a:br>
              <a:rPr lang="cs-CZ" dirty="0">
                <a:solidFill>
                  <a:schemeClr val="tx1"/>
                </a:solidFill>
              </a:rPr>
            </a:b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Zasazení dívčích témat o historických událostí</a:t>
            </a:r>
            <a:r>
              <a:rPr lang="cs-CZ" i="1" dirty="0" smtClean="0">
                <a:solidFill>
                  <a:schemeClr val="tx1"/>
                </a:solidFill>
              </a:rPr>
              <a:t>: Zakázané </a:t>
            </a:r>
            <a:r>
              <a:rPr lang="cs-CZ" i="1" dirty="0">
                <a:solidFill>
                  <a:schemeClr val="tx1"/>
                </a:solidFill>
              </a:rPr>
              <a:t>holky</a:t>
            </a:r>
            <a:r>
              <a:rPr lang="cs-CZ" dirty="0">
                <a:solidFill>
                  <a:schemeClr val="tx1"/>
                </a:solidFill>
              </a:rPr>
              <a:t>, 1995, příběh </a:t>
            </a:r>
            <a:r>
              <a:rPr lang="cs-CZ" b="1" dirty="0">
                <a:solidFill>
                  <a:schemeClr val="tx1"/>
                </a:solidFill>
              </a:rPr>
              <a:t>Hany </a:t>
            </a:r>
            <a:r>
              <a:rPr lang="cs-CZ" b="1" dirty="0" err="1">
                <a:solidFill>
                  <a:schemeClr val="tx1"/>
                </a:solidFill>
              </a:rPr>
              <a:t>Bořkovcové</a:t>
            </a:r>
            <a:r>
              <a:rPr lang="cs-CZ" dirty="0">
                <a:solidFill>
                  <a:schemeClr val="tx1"/>
                </a:solidFill>
              </a:rPr>
              <a:t> z doby okupace, </a:t>
            </a:r>
            <a:r>
              <a:rPr lang="cs-CZ" i="1" dirty="0">
                <a:solidFill>
                  <a:schemeClr val="tx1"/>
                </a:solidFill>
              </a:rPr>
              <a:t>Výjimečný stav</a:t>
            </a:r>
            <a:r>
              <a:rPr lang="cs-CZ" dirty="0">
                <a:solidFill>
                  <a:schemeClr val="tx1"/>
                </a:solidFill>
              </a:rPr>
              <a:t>, 1995, </a:t>
            </a:r>
            <a:r>
              <a:rPr lang="cs-CZ" b="1" dirty="0">
                <a:solidFill>
                  <a:schemeClr val="tx1"/>
                </a:solidFill>
              </a:rPr>
              <a:t>Antonína </a:t>
            </a:r>
            <a:r>
              <a:rPr lang="cs-CZ" b="1" dirty="0" err="1">
                <a:solidFill>
                  <a:schemeClr val="tx1"/>
                </a:solidFill>
              </a:rPr>
              <a:t>Rýgla</a:t>
            </a:r>
            <a:r>
              <a:rPr lang="cs-CZ" dirty="0">
                <a:solidFill>
                  <a:schemeClr val="tx1"/>
                </a:solidFill>
              </a:rPr>
              <a:t> a </a:t>
            </a:r>
            <a:r>
              <a:rPr lang="cs-CZ" i="1" dirty="0">
                <a:solidFill>
                  <a:schemeClr val="tx1"/>
                </a:solidFill>
              </a:rPr>
              <a:t>Bára</a:t>
            </a:r>
            <a:r>
              <a:rPr lang="cs-CZ" dirty="0">
                <a:solidFill>
                  <a:schemeClr val="tx1"/>
                </a:solidFill>
              </a:rPr>
              <a:t>, 1997, </a:t>
            </a:r>
            <a:r>
              <a:rPr lang="cs-CZ" b="1" dirty="0">
                <a:solidFill>
                  <a:schemeClr val="tx1"/>
                </a:solidFill>
              </a:rPr>
              <a:t>Zdeňky </a:t>
            </a:r>
            <a:r>
              <a:rPr lang="cs-CZ" b="1" dirty="0" smtClean="0">
                <a:solidFill>
                  <a:schemeClr val="tx1"/>
                </a:solidFill>
              </a:rPr>
              <a:t>Psůtkové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01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073216"/>
          </a:xfrm>
        </p:spPr>
        <p:txBody>
          <a:bodyPr>
            <a:normAutofit/>
          </a:bodyPr>
          <a:lstStyle/>
          <a:p>
            <a:r>
              <a:rPr lang="cs-CZ" sz="4000" b="1" dirty="0"/>
              <a:t>Teorie a kritika literatury pro děti a mládež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Svatava Urbanová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Milena Šubrtová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Jaroslav Toman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Jaroslav Provazník </a:t>
            </a:r>
            <a:endParaRPr lang="cs-CZ" dirty="0" smtClean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www.iliteratura.cz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www.zlatastuha.cz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699" y="1965960"/>
            <a:ext cx="7215187" cy="38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65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Problémy s původní dobrodružnou prózou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Dodnes </a:t>
            </a:r>
            <a:r>
              <a:rPr lang="cs-CZ" dirty="0">
                <a:solidFill>
                  <a:schemeClr val="tx1"/>
                </a:solidFill>
              </a:rPr>
              <a:t>nedoceněný </a:t>
            </a:r>
            <a:r>
              <a:rPr lang="cs-CZ" b="1" dirty="0">
                <a:solidFill>
                  <a:schemeClr val="tx1"/>
                </a:solidFill>
              </a:rPr>
              <a:t>Svatopluk </a:t>
            </a:r>
            <a:r>
              <a:rPr lang="cs-CZ" b="1" dirty="0" smtClean="0">
                <a:solidFill>
                  <a:schemeClr val="tx1"/>
                </a:solidFill>
              </a:rPr>
              <a:t>Hrnčíř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V 90</a:t>
            </a:r>
            <a:r>
              <a:rPr lang="cs-CZ" dirty="0">
                <a:solidFill>
                  <a:schemeClr val="tx1"/>
                </a:solidFill>
              </a:rPr>
              <a:t>. letech </a:t>
            </a:r>
            <a:r>
              <a:rPr lang="cs-CZ" dirty="0" smtClean="0">
                <a:solidFill>
                  <a:schemeClr val="tx1"/>
                </a:solidFill>
              </a:rPr>
              <a:t>kromě </a:t>
            </a:r>
            <a:r>
              <a:rPr lang="cs-CZ" dirty="0">
                <a:solidFill>
                  <a:schemeClr val="tx1"/>
                </a:solidFill>
              </a:rPr>
              <a:t>časopiseckých povídek knihy dobrodružných příběhů s dětskými hrdiny </a:t>
            </a:r>
            <a:r>
              <a:rPr lang="cs-CZ" i="1" dirty="0">
                <a:solidFill>
                  <a:schemeClr val="tx1"/>
                </a:solidFill>
              </a:rPr>
              <a:t>Želva čeká v Babylónu</a:t>
            </a:r>
            <a:r>
              <a:rPr lang="cs-CZ" dirty="0">
                <a:solidFill>
                  <a:schemeClr val="tx1"/>
                </a:solidFill>
              </a:rPr>
              <a:t>, 1990, </a:t>
            </a:r>
            <a:r>
              <a:rPr lang="cs-CZ" i="1" dirty="0">
                <a:solidFill>
                  <a:schemeClr val="tx1"/>
                </a:solidFill>
              </a:rPr>
              <a:t>Talisman spiklenců</a:t>
            </a:r>
            <a:r>
              <a:rPr lang="cs-CZ" dirty="0">
                <a:solidFill>
                  <a:schemeClr val="tx1"/>
                </a:solidFill>
              </a:rPr>
              <a:t>, 1996, moderní </a:t>
            </a:r>
            <a:r>
              <a:rPr lang="cs-CZ" dirty="0" err="1">
                <a:solidFill>
                  <a:schemeClr val="tx1"/>
                </a:solidFill>
              </a:rPr>
              <a:t>foglarovská</a:t>
            </a:r>
            <a:r>
              <a:rPr lang="cs-CZ" dirty="0">
                <a:solidFill>
                  <a:schemeClr val="tx1"/>
                </a:solidFill>
              </a:rPr>
              <a:t> variace </a:t>
            </a:r>
            <a:r>
              <a:rPr lang="cs-CZ" i="1" dirty="0">
                <a:solidFill>
                  <a:schemeClr val="tx1"/>
                </a:solidFill>
              </a:rPr>
              <a:t>Ostrov uctívačů </a:t>
            </a:r>
            <a:r>
              <a:rPr lang="cs-CZ" i="1" dirty="0" err="1">
                <a:solidFill>
                  <a:schemeClr val="tx1"/>
                </a:solidFill>
              </a:rPr>
              <a:t>ginga</a:t>
            </a:r>
            <a:r>
              <a:rPr lang="cs-CZ" dirty="0">
                <a:solidFill>
                  <a:schemeClr val="tx1"/>
                </a:solidFill>
              </a:rPr>
              <a:t>, 1999, a </a:t>
            </a:r>
            <a:r>
              <a:rPr lang="cs-CZ" i="1" dirty="0">
                <a:solidFill>
                  <a:schemeClr val="tx1"/>
                </a:solidFill>
              </a:rPr>
              <a:t>Lovci z Ohňové hory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</a:rPr>
              <a:t>1998 (první </a:t>
            </a:r>
            <a:r>
              <a:rPr lang="cs-CZ" dirty="0">
                <a:solidFill>
                  <a:schemeClr val="tx1"/>
                </a:solidFill>
              </a:rPr>
              <a:t>verze vycházela v 80. letech v časopisu Ohníček pod názvem </a:t>
            </a:r>
            <a:r>
              <a:rPr lang="cs-CZ" i="1" dirty="0">
                <a:solidFill>
                  <a:schemeClr val="tx1"/>
                </a:solidFill>
              </a:rPr>
              <a:t>Lovci </a:t>
            </a:r>
            <a:r>
              <a:rPr lang="cs-CZ" i="1" dirty="0" smtClean="0">
                <a:solidFill>
                  <a:schemeClr val="tx1"/>
                </a:solidFill>
              </a:rPr>
              <a:t>melounů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Kvalitní fabulace, neuchyluje se k lacinému vyrábění efektů, dětské postavy skutečně živé, kultivovaný jazyk(!) </a:t>
            </a:r>
          </a:p>
          <a:p>
            <a:pPr marL="4572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Problematické, není na co navazovat</a:t>
            </a:r>
          </a:p>
          <a:p>
            <a:pPr marL="4572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Oprášené </a:t>
            </a:r>
            <a:r>
              <a:rPr lang="cs-CZ" dirty="0" err="1" smtClean="0">
                <a:solidFill>
                  <a:schemeClr val="tx1"/>
                </a:solidFill>
              </a:rPr>
              <a:t>foglarovky</a:t>
            </a:r>
            <a:endParaRPr lang="cs-CZ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Nekvalita, sentiment</a:t>
            </a:r>
          </a:p>
          <a:p>
            <a:pPr marL="45720" indent="0"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357" y="4543425"/>
            <a:ext cx="7905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13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90575"/>
          </a:xfrm>
        </p:spPr>
        <p:txBody>
          <a:bodyPr>
            <a:normAutofit/>
          </a:bodyPr>
          <a:lstStyle/>
          <a:p>
            <a:r>
              <a:rPr lang="cs-CZ" sz="4000" b="1" dirty="0"/>
              <a:t>Umělecko-naučná </a:t>
            </a:r>
            <a:r>
              <a:rPr lang="cs-CZ" sz="4000" b="1" dirty="0" smtClean="0"/>
              <a:t>literatura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85875"/>
            <a:ext cx="9872871" cy="4810125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působivé </a:t>
            </a:r>
            <a:r>
              <a:rPr lang="cs-CZ" dirty="0">
                <a:solidFill>
                  <a:schemeClr val="tx1"/>
                </a:solidFill>
              </a:rPr>
              <a:t>propojení historických látek, poučených textů a vyzrálé ilustrace</a:t>
            </a:r>
          </a:p>
          <a:p>
            <a:r>
              <a:rPr lang="cs-CZ" sz="2400" dirty="0">
                <a:solidFill>
                  <a:schemeClr val="tx1"/>
                </a:solidFill>
              </a:rPr>
              <a:t>dějiny Evropy v obrazových příbězích</a:t>
            </a:r>
            <a:endParaRPr lang="cs-CZ" i="1" dirty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Renáta Fučíková: </a:t>
            </a:r>
            <a:r>
              <a:rPr lang="cs-CZ" b="1" i="1" dirty="0" smtClean="0">
                <a:solidFill>
                  <a:schemeClr val="tx1"/>
                </a:solidFill>
              </a:rPr>
              <a:t>Historie Evropy</a:t>
            </a:r>
          </a:p>
          <a:p>
            <a:r>
              <a:rPr lang="cs-CZ" b="1" dirty="0">
                <a:solidFill>
                  <a:schemeClr val="tx1"/>
                </a:solidFill>
              </a:rPr>
              <a:t>edice Největší Češi (</a:t>
            </a:r>
            <a:r>
              <a:rPr lang="cs-CZ" b="1" dirty="0" smtClean="0">
                <a:solidFill>
                  <a:schemeClr val="tx1"/>
                </a:solidFill>
              </a:rPr>
              <a:t>Práh)</a:t>
            </a:r>
            <a:r>
              <a:rPr lang="cs-CZ" dirty="0" smtClean="0"/>
              <a:t> </a:t>
            </a:r>
            <a:endParaRPr lang="cs-CZ" b="1" i="1" dirty="0" smtClean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045" y="1733551"/>
            <a:ext cx="4886326" cy="25210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00" y="3433764"/>
            <a:ext cx="6403449" cy="283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78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Fantasy - móda i seriózní 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Vypravěč se v těchto příbězích z paralelních světů mění v manipulátora, který si před zraky čtenáře se zjevným potěšením hraje s postavami jako s figurkami na šachovnici, vodí je do fantastických prostředí a staví jim do cesty ty nejneuvěřitelnější </a:t>
            </a:r>
            <a:r>
              <a:rPr lang="cs-CZ" dirty="0" smtClean="0">
                <a:solidFill>
                  <a:schemeClr val="tx1"/>
                </a:solidFill>
              </a:rPr>
              <a:t>překážky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Konstruování </a:t>
            </a:r>
            <a:r>
              <a:rPr lang="cs-CZ" dirty="0">
                <a:solidFill>
                  <a:schemeClr val="tx1"/>
                </a:solidFill>
              </a:rPr>
              <a:t>veskrze umělých světů, ostentativně odlišných od naší reality, může mít podobu jen samoúčelné hry (</a:t>
            </a:r>
            <a:r>
              <a:rPr lang="cs-CZ" dirty="0" err="1">
                <a:solidFill>
                  <a:schemeClr val="tx1"/>
                </a:solidFill>
              </a:rPr>
              <a:t>pokémonské</a:t>
            </a:r>
            <a:r>
              <a:rPr lang="cs-CZ" dirty="0">
                <a:solidFill>
                  <a:schemeClr val="tx1"/>
                </a:solidFill>
              </a:rPr>
              <a:t> příběhy v podobě televizních seriálů i knížek - </a:t>
            </a:r>
            <a:r>
              <a:rPr lang="cs-CZ" dirty="0" smtClean="0">
                <a:solidFill>
                  <a:schemeClr val="tx1"/>
                </a:solidFill>
              </a:rPr>
              <a:t>jejich </a:t>
            </a:r>
            <a:r>
              <a:rPr lang="cs-CZ" dirty="0">
                <a:solidFill>
                  <a:schemeClr val="tx1"/>
                </a:solidFill>
              </a:rPr>
              <a:t>vydávání </a:t>
            </a:r>
            <a:r>
              <a:rPr lang="cs-CZ" dirty="0" smtClean="0">
                <a:solidFill>
                  <a:schemeClr val="tx1"/>
                </a:solidFill>
              </a:rPr>
              <a:t>v nakladatelství </a:t>
            </a:r>
            <a:r>
              <a:rPr lang="cs-CZ" dirty="0" err="1" smtClean="0">
                <a:solidFill>
                  <a:schemeClr val="tx1"/>
                </a:solidFill>
              </a:rPr>
              <a:t>Egmont</a:t>
            </a:r>
            <a:r>
              <a:rPr lang="cs-CZ" dirty="0" smtClean="0">
                <a:solidFill>
                  <a:schemeClr val="tx1"/>
                </a:solidFill>
              </a:rPr>
              <a:t>), </a:t>
            </a:r>
            <a:r>
              <a:rPr lang="cs-CZ" dirty="0">
                <a:solidFill>
                  <a:schemeClr val="tx1"/>
                </a:solidFill>
              </a:rPr>
              <a:t>ale může se stát i prostředkem sdělení závažného </a:t>
            </a:r>
            <a:r>
              <a:rPr lang="cs-CZ" dirty="0" smtClean="0">
                <a:solidFill>
                  <a:schemeClr val="tx1"/>
                </a:solidFill>
              </a:rPr>
              <a:t>tématu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boom </a:t>
            </a:r>
            <a:r>
              <a:rPr lang="cs-CZ" dirty="0">
                <a:solidFill>
                  <a:schemeClr val="tx1"/>
                </a:solidFill>
              </a:rPr>
              <a:t>fantasy se v produkci pro děti a mládež u nás projevuje </a:t>
            </a:r>
            <a:r>
              <a:rPr lang="cs-CZ" dirty="0" smtClean="0">
                <a:solidFill>
                  <a:schemeClr val="tx1"/>
                </a:solidFill>
              </a:rPr>
              <a:t>úctyhodnou </a:t>
            </a:r>
            <a:r>
              <a:rPr lang="cs-CZ" dirty="0">
                <a:solidFill>
                  <a:schemeClr val="tx1"/>
                </a:solidFill>
              </a:rPr>
              <a:t>řadou úspěšných </a:t>
            </a:r>
            <a:r>
              <a:rPr lang="cs-CZ" b="1" dirty="0">
                <a:solidFill>
                  <a:schemeClr val="tx1"/>
                </a:solidFill>
              </a:rPr>
              <a:t>překladů </a:t>
            </a:r>
            <a:r>
              <a:rPr lang="cs-CZ" dirty="0">
                <a:solidFill>
                  <a:schemeClr val="tx1"/>
                </a:solidFill>
              </a:rPr>
              <a:t>(</a:t>
            </a:r>
            <a:r>
              <a:rPr lang="cs-CZ" b="1" dirty="0">
                <a:solidFill>
                  <a:schemeClr val="tx1"/>
                </a:solidFill>
              </a:rPr>
              <a:t>R. </a:t>
            </a:r>
            <a:r>
              <a:rPr lang="cs-CZ" b="1" dirty="0" err="1">
                <a:solidFill>
                  <a:schemeClr val="tx1"/>
                </a:solidFill>
              </a:rPr>
              <a:t>Dahl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M. Ende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T. </a:t>
            </a:r>
            <a:r>
              <a:rPr lang="cs-CZ" b="1" dirty="0" err="1">
                <a:solidFill>
                  <a:schemeClr val="tx1"/>
                </a:solidFill>
              </a:rPr>
              <a:t>Pratchett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J. K. Rowlingová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Lemony </a:t>
            </a:r>
            <a:r>
              <a:rPr lang="cs-CZ" b="1" dirty="0" err="1">
                <a:solidFill>
                  <a:schemeClr val="tx1"/>
                </a:solidFill>
              </a:rPr>
              <a:t>Snickett</a:t>
            </a:r>
            <a:r>
              <a:rPr lang="cs-CZ" dirty="0">
                <a:solidFill>
                  <a:schemeClr val="tx1"/>
                </a:solidFill>
              </a:rPr>
              <a:t>), ale původních kvalitních novinek 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60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Umělecko-naučná literatura: hravá prvouka pro nejmenší čtenáře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769" y="2219325"/>
            <a:ext cx="90011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24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7627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Leporela, </a:t>
            </a:r>
            <a:r>
              <a:rPr lang="cs-CZ" b="1" dirty="0" err="1"/>
              <a:t>bilderbuchy</a:t>
            </a:r>
            <a:r>
              <a:rPr lang="cs-CZ" b="1" dirty="0"/>
              <a:t>, obrázkové knížky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0038" y="1285874"/>
            <a:ext cx="5597842" cy="5186363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Nejzranitelnější </a:t>
            </a:r>
            <a:r>
              <a:rPr lang="cs-CZ" b="1" dirty="0" smtClean="0">
                <a:solidFill>
                  <a:schemeClr val="tx1"/>
                </a:solidFill>
              </a:rPr>
              <a:t>oblast </a:t>
            </a:r>
            <a:r>
              <a:rPr lang="cs-CZ" b="1" dirty="0">
                <a:solidFill>
                  <a:schemeClr val="tx1"/>
                </a:solidFill>
              </a:rPr>
              <a:t>literatury pro děti</a:t>
            </a:r>
            <a:r>
              <a:rPr lang="cs-CZ" dirty="0">
                <a:solidFill>
                  <a:schemeClr val="tx1"/>
                </a:solidFill>
              </a:rPr>
              <a:t>, tedy </a:t>
            </a:r>
            <a:r>
              <a:rPr lang="cs-CZ" dirty="0" smtClean="0">
                <a:solidFill>
                  <a:schemeClr val="tx1"/>
                </a:solidFill>
              </a:rPr>
              <a:t>oblast, </a:t>
            </a:r>
            <a:r>
              <a:rPr lang="cs-CZ" dirty="0">
                <a:solidFill>
                  <a:schemeClr val="tx1"/>
                </a:solidFill>
              </a:rPr>
              <a:t>která se nejsnáze stává objektem </a:t>
            </a:r>
            <a:r>
              <a:rPr lang="cs-CZ" dirty="0" smtClean="0">
                <a:solidFill>
                  <a:schemeClr val="tx1"/>
                </a:solidFill>
              </a:rPr>
              <a:t>komercionalizace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Typická </a:t>
            </a:r>
            <a:r>
              <a:rPr lang="cs-CZ" dirty="0">
                <a:solidFill>
                  <a:schemeClr val="tx1"/>
                </a:solidFill>
              </a:rPr>
              <a:t>je v tomto směru produkce nakladatelství </a:t>
            </a:r>
            <a:r>
              <a:rPr lang="cs-CZ" dirty="0" err="1">
                <a:solidFill>
                  <a:schemeClr val="tx1"/>
                </a:solidFill>
              </a:rPr>
              <a:t>Egmont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ČR (zápisníky, příručky "</a:t>
            </a:r>
            <a:r>
              <a:rPr lang="cs-CZ" dirty="0">
                <a:solidFill>
                  <a:schemeClr val="tx1"/>
                </a:solidFill>
              </a:rPr>
              <a:t>mladých svišťů", </a:t>
            </a:r>
            <a:r>
              <a:rPr lang="cs-CZ" dirty="0" smtClean="0">
                <a:solidFill>
                  <a:schemeClr val="tx1"/>
                </a:solidFill>
              </a:rPr>
              <a:t>zneužívajících </a:t>
            </a:r>
            <a:r>
              <a:rPr lang="cs-CZ" dirty="0">
                <a:solidFill>
                  <a:schemeClr val="tx1"/>
                </a:solidFill>
              </a:rPr>
              <a:t>jméno </a:t>
            </a:r>
            <a:r>
              <a:rPr lang="cs-CZ" b="1" dirty="0" err="1">
                <a:solidFill>
                  <a:schemeClr val="tx1"/>
                </a:solidFill>
              </a:rPr>
              <a:t>Walta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Disneyho</a:t>
            </a:r>
            <a:r>
              <a:rPr lang="cs-CZ" b="1" dirty="0" smtClean="0">
                <a:solidFill>
                  <a:schemeClr val="tx1"/>
                </a:solidFill>
              </a:rPr>
              <a:t>)</a:t>
            </a:r>
            <a:r>
              <a:rPr lang="cs-CZ" dirty="0">
                <a:solidFill>
                  <a:schemeClr val="tx1"/>
                </a:solidFill>
              </a:rPr>
              <a:t> 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Podbízivé po </a:t>
            </a:r>
            <a:r>
              <a:rPr lang="cs-CZ" dirty="0">
                <a:solidFill>
                  <a:schemeClr val="tx1"/>
                </a:solidFill>
              </a:rPr>
              <a:t>textové i výtvarné stránce </a:t>
            </a:r>
            <a:r>
              <a:rPr lang="cs-CZ" dirty="0" err="1">
                <a:solidFill>
                  <a:schemeClr val="tx1"/>
                </a:solidFill>
              </a:rPr>
              <a:t>substandardní</a:t>
            </a:r>
            <a:r>
              <a:rPr lang="cs-CZ" dirty="0">
                <a:solidFill>
                  <a:schemeClr val="tx1"/>
                </a:solidFill>
              </a:rPr>
              <a:t> obrázkové sešity </a:t>
            </a:r>
            <a:r>
              <a:rPr lang="cs-CZ" b="1" dirty="0">
                <a:solidFill>
                  <a:schemeClr val="tx1"/>
                </a:solidFill>
              </a:rPr>
              <a:t>Wolfa </a:t>
            </a:r>
            <a:r>
              <a:rPr lang="cs-CZ" b="1" dirty="0" err="1">
                <a:solidFill>
                  <a:schemeClr val="tx1"/>
                </a:solidFill>
              </a:rPr>
              <a:t>Gerlacha</a:t>
            </a:r>
            <a:r>
              <a:rPr lang="cs-CZ" dirty="0">
                <a:solidFill>
                  <a:schemeClr val="tx1"/>
                </a:solidFill>
              </a:rPr>
              <a:t> o </a:t>
            </a:r>
            <a:r>
              <a:rPr lang="cs-CZ" i="1" dirty="0" smtClean="0">
                <a:solidFill>
                  <a:schemeClr val="tx1"/>
                </a:solidFill>
              </a:rPr>
              <a:t>Brášcích (</a:t>
            </a:r>
            <a:r>
              <a:rPr lang="cs-CZ" dirty="0" smtClean="0">
                <a:solidFill>
                  <a:schemeClr val="tx1"/>
                </a:solidFill>
              </a:rPr>
              <a:t>brněnské </a:t>
            </a:r>
            <a:r>
              <a:rPr lang="cs-CZ" dirty="0">
                <a:solidFill>
                  <a:schemeClr val="tx1"/>
                </a:solidFill>
              </a:rPr>
              <a:t>nakladatelství </a:t>
            </a:r>
            <a:r>
              <a:rPr lang="cs-CZ" dirty="0" smtClean="0">
                <a:solidFill>
                  <a:schemeClr val="tx1"/>
                </a:solidFill>
              </a:rPr>
              <a:t>MOBA)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Domácí specialita, fenomén </a:t>
            </a:r>
            <a:r>
              <a:rPr lang="cs-CZ" dirty="0">
                <a:solidFill>
                  <a:schemeClr val="tx1"/>
                </a:solidFill>
              </a:rPr>
              <a:t>české literatury pro děti 90. </a:t>
            </a:r>
            <a:r>
              <a:rPr lang="cs-CZ" dirty="0" smtClean="0">
                <a:solidFill>
                  <a:schemeClr val="tx1"/>
                </a:solidFill>
              </a:rPr>
              <a:t>let = továrna </a:t>
            </a:r>
            <a:r>
              <a:rPr lang="cs-CZ" dirty="0">
                <a:solidFill>
                  <a:schemeClr val="tx1"/>
                </a:solidFill>
              </a:rPr>
              <a:t>na nevkus (a na </a:t>
            </a:r>
            <a:r>
              <a:rPr lang="cs-CZ" dirty="0" smtClean="0">
                <a:solidFill>
                  <a:schemeClr val="tx1"/>
                </a:solidFill>
              </a:rPr>
              <a:t>peníze) </a:t>
            </a:r>
            <a:r>
              <a:rPr lang="cs-CZ" dirty="0">
                <a:solidFill>
                  <a:schemeClr val="tx1"/>
                </a:solidFill>
              </a:rPr>
              <a:t>pod hlavičkou </a:t>
            </a:r>
            <a:r>
              <a:rPr lang="cs-CZ" b="1" dirty="0">
                <a:solidFill>
                  <a:schemeClr val="tx1"/>
                </a:solidFill>
              </a:rPr>
              <a:t>Vítězslavy </a:t>
            </a:r>
            <a:r>
              <a:rPr lang="cs-CZ" b="1" dirty="0" smtClean="0">
                <a:solidFill>
                  <a:schemeClr val="tx1"/>
                </a:solidFill>
              </a:rPr>
              <a:t>Klimtové - </a:t>
            </a:r>
            <a:r>
              <a:rPr lang="cs-CZ" dirty="0" smtClean="0">
                <a:solidFill>
                  <a:schemeClr val="tx1"/>
                </a:solidFill>
              </a:rPr>
              <a:t>záplavy </a:t>
            </a:r>
            <a:r>
              <a:rPr lang="cs-CZ" dirty="0">
                <a:solidFill>
                  <a:schemeClr val="tx1"/>
                </a:solidFill>
              </a:rPr>
              <a:t>"lexikonů", knih, sešitů, kalendářů atd. atd., naplněné svévolnými povídánkami o </a:t>
            </a:r>
            <a:r>
              <a:rPr lang="cs-CZ" dirty="0" smtClean="0">
                <a:solidFill>
                  <a:schemeClr val="tx1"/>
                </a:solidFill>
              </a:rPr>
              <a:t>strašidlech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3957" y="1665963"/>
            <a:ext cx="4754563" cy="16051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862" y="3672680"/>
            <a:ext cx="5067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75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62000"/>
          </a:xfrm>
        </p:spPr>
        <p:txBody>
          <a:bodyPr/>
          <a:lstStyle/>
          <a:p>
            <a:r>
              <a:rPr lang="cs-CZ" b="1" dirty="0" smtClean="0"/>
              <a:t>Kreslené postavičky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6845968" cy="4023360"/>
          </a:xfrm>
        </p:spPr>
        <p:txBody>
          <a:bodyPr>
            <a:normAutofit/>
          </a:bodyPr>
          <a:lstStyle/>
          <a:p>
            <a:r>
              <a:rPr lang="cs-CZ" b="1" dirty="0"/>
              <a:t>Petr </a:t>
            </a:r>
            <a:r>
              <a:rPr lang="cs-CZ" b="1" dirty="0" err="1"/>
              <a:t>Morkes</a:t>
            </a:r>
            <a:r>
              <a:rPr lang="cs-CZ" b="1" dirty="0"/>
              <a:t>, Pavla </a:t>
            </a:r>
            <a:r>
              <a:rPr lang="cs-CZ" b="1" dirty="0" err="1"/>
              <a:t>Etrychová</a:t>
            </a:r>
            <a:r>
              <a:rPr lang="cs-CZ" b="1" dirty="0"/>
              <a:t> - Komisař </a:t>
            </a:r>
            <a:r>
              <a:rPr lang="cs-CZ" b="1" dirty="0" err="1"/>
              <a:t>Vrťapka</a:t>
            </a:r>
            <a:r>
              <a:rPr lang="cs-CZ" b="1" dirty="0"/>
              <a:t> - Sebrané spisy I. - III. díl, MF, 2007</a:t>
            </a:r>
            <a:endParaRPr lang="cs-CZ" dirty="0"/>
          </a:p>
          <a:p>
            <a:r>
              <a:rPr lang="cs-CZ" dirty="0" smtClean="0">
                <a:solidFill>
                  <a:schemeClr val="tx1"/>
                </a:solidFill>
              </a:rPr>
              <a:t>Návaznost na postavičky typu kocour Vavřinec, </a:t>
            </a:r>
            <a:r>
              <a:rPr lang="cs-CZ" dirty="0" err="1" smtClean="0">
                <a:solidFill>
                  <a:schemeClr val="tx1"/>
                </a:solidFill>
              </a:rPr>
              <a:t>Barbánek</a:t>
            </a:r>
            <a:r>
              <a:rPr lang="cs-CZ" dirty="0" smtClean="0">
                <a:solidFill>
                  <a:schemeClr val="tx1"/>
                </a:solidFill>
              </a:rPr>
              <a:t> nebo na Čtyřlístek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Na tradici navazuje kreslíř </a:t>
            </a:r>
            <a:r>
              <a:rPr lang="cs-CZ" dirty="0">
                <a:solidFill>
                  <a:schemeClr val="tx1"/>
                </a:solidFill>
              </a:rPr>
              <a:t>Petr </a:t>
            </a:r>
            <a:r>
              <a:rPr lang="cs-CZ" dirty="0" err="1" smtClean="0">
                <a:solidFill>
                  <a:schemeClr val="tx1"/>
                </a:solidFill>
              </a:rPr>
              <a:t>Morkes</a:t>
            </a:r>
            <a:r>
              <a:rPr lang="cs-CZ" dirty="0" smtClean="0">
                <a:solidFill>
                  <a:schemeClr val="tx1"/>
                </a:solidFill>
              </a:rPr>
              <a:t> se </a:t>
            </a:r>
            <a:r>
              <a:rPr lang="cs-CZ" dirty="0">
                <a:solidFill>
                  <a:schemeClr val="tx1"/>
                </a:solidFill>
              </a:rPr>
              <a:t>scenáristkou Pavlou </a:t>
            </a:r>
            <a:r>
              <a:rPr lang="cs-CZ" dirty="0" err="1">
                <a:solidFill>
                  <a:schemeClr val="tx1"/>
                </a:solidFill>
              </a:rPr>
              <a:t>Etrychovou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- stvořili </a:t>
            </a:r>
            <a:r>
              <a:rPr lang="cs-CZ" dirty="0">
                <a:solidFill>
                  <a:schemeClr val="tx1"/>
                </a:solidFill>
              </a:rPr>
              <a:t>postavu </a:t>
            </a:r>
            <a:r>
              <a:rPr lang="cs-CZ" b="1" dirty="0">
                <a:solidFill>
                  <a:schemeClr val="tx1"/>
                </a:solidFill>
              </a:rPr>
              <a:t>psího detektiva Komisaře </a:t>
            </a:r>
            <a:r>
              <a:rPr lang="cs-CZ" b="1" dirty="0" err="1" smtClean="0">
                <a:solidFill>
                  <a:schemeClr val="tx1"/>
                </a:solidFill>
              </a:rPr>
              <a:t>Vrťapky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pro dětský </a:t>
            </a:r>
            <a:r>
              <a:rPr lang="cs-CZ" dirty="0">
                <a:solidFill>
                  <a:schemeClr val="tx1"/>
                </a:solidFill>
              </a:rPr>
              <a:t>časopis </a:t>
            </a:r>
            <a:r>
              <a:rPr lang="cs-CZ" i="1" dirty="0" smtClean="0">
                <a:solidFill>
                  <a:schemeClr val="tx1"/>
                </a:solidFill>
              </a:rPr>
              <a:t>Mateřídoušku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err="1" smtClean="0">
                <a:solidFill>
                  <a:schemeClr val="tx1"/>
                </a:solidFill>
              </a:rPr>
              <a:t>Vrťapkovo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kouzlo spočívá v </a:t>
            </a:r>
            <a:r>
              <a:rPr lang="cs-CZ" dirty="0" err="1">
                <a:solidFill>
                  <a:schemeClr val="tx1"/>
                </a:solidFill>
              </a:rPr>
              <a:t>Morkesově</a:t>
            </a:r>
            <a:r>
              <a:rPr lang="cs-CZ" dirty="0">
                <a:solidFill>
                  <a:schemeClr val="tx1"/>
                </a:solidFill>
              </a:rPr>
              <a:t> kresbě: je </a:t>
            </a:r>
            <a:r>
              <a:rPr lang="cs-CZ" dirty="0" smtClean="0">
                <a:solidFill>
                  <a:schemeClr val="tx1"/>
                </a:solidFill>
              </a:rPr>
              <a:t>roztomilá </a:t>
            </a:r>
            <a:r>
              <a:rPr lang="cs-CZ" dirty="0">
                <a:solidFill>
                  <a:schemeClr val="tx1"/>
                </a:solidFill>
              </a:rPr>
              <a:t>a zároveň obsahuje parodické prvky, aby se vyhnula disneyovskému kýči a </a:t>
            </a:r>
            <a:r>
              <a:rPr lang="cs-CZ" dirty="0" smtClean="0">
                <a:solidFill>
                  <a:schemeClr val="tx1"/>
                </a:solidFill>
              </a:rPr>
              <a:t>byla </a:t>
            </a:r>
            <a:r>
              <a:rPr lang="cs-CZ" dirty="0">
                <a:solidFill>
                  <a:schemeClr val="tx1"/>
                </a:solidFill>
              </a:rPr>
              <a:t>dostatečně líbivá a srozumitelná i dětem předškolního </a:t>
            </a:r>
            <a:r>
              <a:rPr lang="cs-CZ" dirty="0" smtClean="0">
                <a:solidFill>
                  <a:schemeClr val="tx1"/>
                </a:solidFill>
              </a:rPr>
              <a:t>věku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45680" y="3566159"/>
            <a:ext cx="2546204" cy="28346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430" y="609600"/>
            <a:ext cx="2341074" cy="2784509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574325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157163"/>
            <a:ext cx="9875520" cy="700087"/>
          </a:xfrm>
        </p:spPr>
        <p:txBody>
          <a:bodyPr>
            <a:normAutofit/>
          </a:bodyPr>
          <a:lstStyle/>
          <a:p>
            <a:r>
              <a:rPr lang="cs-CZ" dirty="0" smtClean="0"/>
              <a:t>Petr </a:t>
            </a:r>
            <a:r>
              <a:rPr lang="cs-CZ" dirty="0" err="1" smtClean="0"/>
              <a:t>Sís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2913" y="742950"/>
            <a:ext cx="5829300" cy="58293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Výtvarník, spisovatel, publicista, </a:t>
            </a:r>
            <a:r>
              <a:rPr lang="cs-CZ" dirty="0" smtClean="0">
                <a:solidFill>
                  <a:schemeClr val="tx1"/>
                </a:solidFill>
              </a:rPr>
              <a:t>cestovatel, nositel c</a:t>
            </a:r>
            <a:r>
              <a:rPr lang="cs-CZ" dirty="0" smtClean="0"/>
              <a:t>eny </a:t>
            </a:r>
            <a:r>
              <a:rPr lang="cs-CZ" dirty="0"/>
              <a:t>Hanse Christiana Andersena (2012</a:t>
            </a:r>
            <a:r>
              <a:rPr lang="cs-CZ" dirty="0" smtClean="0"/>
              <a:t>) 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Světově uznávaný </a:t>
            </a:r>
            <a:r>
              <a:rPr lang="cs-CZ" dirty="0">
                <a:solidFill>
                  <a:schemeClr val="tx1"/>
                </a:solidFill>
              </a:rPr>
              <a:t>autor knih pro děti, ilustrátor, grafik a tvůrce animovaných </a:t>
            </a:r>
            <a:r>
              <a:rPr lang="cs-CZ" dirty="0" smtClean="0">
                <a:solidFill>
                  <a:schemeClr val="tx1"/>
                </a:solidFill>
              </a:rPr>
              <a:t>filmů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„obraz ve slově, slovo v obraze“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obrázkové </a:t>
            </a:r>
            <a:r>
              <a:rPr lang="cs-CZ" dirty="0">
                <a:solidFill>
                  <a:schemeClr val="tx1"/>
                </a:solidFill>
              </a:rPr>
              <a:t>knížky - </a:t>
            </a:r>
            <a:r>
              <a:rPr lang="cs-CZ" b="1" i="1" dirty="0">
                <a:solidFill>
                  <a:schemeClr val="tx1"/>
                </a:solidFill>
              </a:rPr>
              <a:t>Tři zlaté klíče</a:t>
            </a:r>
            <a:r>
              <a:rPr lang="cs-CZ" dirty="0">
                <a:solidFill>
                  <a:schemeClr val="tx1"/>
                </a:solidFill>
              </a:rPr>
              <a:t> (1995), </a:t>
            </a:r>
            <a:r>
              <a:rPr lang="cs-CZ" i="1" dirty="0">
                <a:solidFill>
                  <a:schemeClr val="tx1"/>
                </a:solidFill>
              </a:rPr>
              <a:t>Podivuhodný </a:t>
            </a:r>
            <a:r>
              <a:rPr lang="cs-CZ" i="1" dirty="0" smtClean="0">
                <a:solidFill>
                  <a:schemeClr val="tx1"/>
                </a:solidFill>
              </a:rPr>
              <a:t>příběh </a:t>
            </a:r>
            <a:r>
              <a:rPr lang="cs-CZ" i="1" dirty="0">
                <a:solidFill>
                  <a:schemeClr val="tx1"/>
                </a:solidFill>
              </a:rPr>
              <a:t>Eskymo </a:t>
            </a:r>
            <a:r>
              <a:rPr lang="cs-CZ" i="1" dirty="0" err="1">
                <a:solidFill>
                  <a:schemeClr val="tx1"/>
                </a:solidFill>
              </a:rPr>
              <a:t>Welzla</a:t>
            </a:r>
            <a:r>
              <a:rPr lang="cs-CZ" dirty="0">
                <a:solidFill>
                  <a:schemeClr val="tx1"/>
                </a:solidFill>
              </a:rPr>
              <a:t> (1995), </a:t>
            </a:r>
            <a:r>
              <a:rPr lang="cs-CZ" i="1" dirty="0">
                <a:solidFill>
                  <a:schemeClr val="tx1"/>
                </a:solidFill>
              </a:rPr>
              <a:t>Hvězdný posel</a:t>
            </a:r>
            <a:r>
              <a:rPr lang="cs-CZ" dirty="0">
                <a:solidFill>
                  <a:schemeClr val="tx1"/>
                </a:solidFill>
              </a:rPr>
              <a:t> (1996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postmoderní </a:t>
            </a:r>
            <a:r>
              <a:rPr lang="cs-CZ" dirty="0" smtClean="0">
                <a:solidFill>
                  <a:schemeClr val="tx1"/>
                </a:solidFill>
              </a:rPr>
              <a:t>pozvánky </a:t>
            </a:r>
            <a:r>
              <a:rPr lang="cs-CZ" dirty="0">
                <a:solidFill>
                  <a:schemeClr val="tx1"/>
                </a:solidFill>
              </a:rPr>
              <a:t>pro děti a jejich rodiče k objevitelským cestám do nitra ilustrací, v nichž se skrývají útržky </a:t>
            </a:r>
            <a:r>
              <a:rPr lang="cs-CZ" dirty="0" smtClean="0">
                <a:solidFill>
                  <a:schemeClr val="tx1"/>
                </a:solidFill>
              </a:rPr>
              <a:t>příběhů </a:t>
            </a:r>
            <a:r>
              <a:rPr lang="cs-CZ" dirty="0">
                <a:solidFill>
                  <a:schemeClr val="tx1"/>
                </a:solidFill>
              </a:rPr>
              <a:t>a osudů skutečných i fiktivních </a:t>
            </a:r>
            <a:r>
              <a:rPr lang="cs-CZ" dirty="0" smtClean="0">
                <a:solidFill>
                  <a:schemeClr val="tx1"/>
                </a:solidFill>
              </a:rPr>
              <a:t>postav</a:t>
            </a:r>
          </a:p>
          <a:p>
            <a:pPr marL="4572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Strom </a:t>
            </a:r>
            <a:r>
              <a:rPr lang="cs-CZ" b="1" dirty="0">
                <a:solidFill>
                  <a:schemeClr val="tx1"/>
                </a:solidFill>
              </a:rPr>
              <a:t>života, Labyrint-Raketa, 2004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V dubnu </a:t>
            </a:r>
            <a:r>
              <a:rPr lang="cs-CZ" dirty="0">
                <a:solidFill>
                  <a:schemeClr val="tx1"/>
                </a:solidFill>
              </a:rPr>
              <a:t>2004 na knižním veletrhu v Boloni odměněn hlavní cenou pro nejlepší dílo literatury </a:t>
            </a:r>
            <a:r>
              <a:rPr lang="cs-CZ" dirty="0" smtClean="0">
                <a:solidFill>
                  <a:schemeClr val="tx1"/>
                </a:solidFill>
              </a:rPr>
              <a:t>faktu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neobvyklým </a:t>
            </a:r>
            <a:r>
              <a:rPr lang="cs-CZ" dirty="0">
                <a:solidFill>
                  <a:schemeClr val="tx1"/>
                </a:solidFill>
              </a:rPr>
              <a:t>pohledem nahlíží do myšlení Charlese Darwina, který svými úvahami o vzniku života na Zemi rozdělil </a:t>
            </a:r>
            <a:r>
              <a:rPr lang="cs-CZ" dirty="0" smtClean="0">
                <a:solidFill>
                  <a:schemeClr val="tx1"/>
                </a:solidFill>
              </a:rPr>
              <a:t>svět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Z </a:t>
            </a:r>
            <a:r>
              <a:rPr lang="cs-CZ" dirty="0">
                <a:solidFill>
                  <a:schemeClr val="tx1"/>
                </a:solidFill>
              </a:rPr>
              <a:t>množství údajů ze života a díla tohoto vědce sestavil obraz, který se vymyká běžnému pohledu konzumní společnosti na tento </a:t>
            </a:r>
            <a:r>
              <a:rPr lang="cs-CZ" dirty="0" smtClean="0">
                <a:solidFill>
                  <a:schemeClr val="tx1"/>
                </a:solidFill>
              </a:rPr>
              <a:t>svět </a:t>
            </a:r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7838" y="466902"/>
            <a:ext cx="3460484" cy="2438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557" y="295752"/>
            <a:ext cx="2066925" cy="2667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337" y="3023235"/>
            <a:ext cx="2457450" cy="3333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369" y="3259101"/>
            <a:ext cx="2129156" cy="28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82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10504170" cy="747713"/>
          </a:xfrm>
        </p:spPr>
        <p:txBody>
          <a:bodyPr/>
          <a:lstStyle/>
          <a:p>
            <a:r>
              <a:rPr lang="cs-CZ" dirty="0" smtClean="0"/>
              <a:t>Petr Nikl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0" y="1357312"/>
            <a:ext cx="5672138" cy="5157787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výtvarník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err="1">
                <a:solidFill>
                  <a:schemeClr val="tx1"/>
                </a:solidFill>
              </a:rPr>
              <a:t>performer</a:t>
            </a:r>
            <a:r>
              <a:rPr lang="cs-CZ" dirty="0">
                <a:solidFill>
                  <a:schemeClr val="tx1"/>
                </a:solidFill>
              </a:rPr>
              <a:t> a </a:t>
            </a:r>
            <a:r>
              <a:rPr lang="cs-CZ" dirty="0" smtClean="0">
                <a:solidFill>
                  <a:schemeClr val="tx1"/>
                </a:solidFill>
              </a:rPr>
              <a:t>spisovatel</a:t>
            </a:r>
          </a:p>
          <a:p>
            <a:r>
              <a:rPr lang="cs-CZ" dirty="0" smtClean="0"/>
              <a:t>bořič/buřič čtenářských </a:t>
            </a:r>
            <a:r>
              <a:rPr lang="cs-CZ" dirty="0"/>
              <a:t>konvencí a stereotypů</a:t>
            </a:r>
            <a:endParaRPr lang="cs-CZ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b="1" i="1" dirty="0" smtClean="0">
                <a:solidFill>
                  <a:schemeClr val="tx1"/>
                </a:solidFill>
              </a:rPr>
              <a:t>Pohádka </a:t>
            </a:r>
            <a:r>
              <a:rPr lang="cs-CZ" b="1" i="1" dirty="0">
                <a:solidFill>
                  <a:schemeClr val="tx1"/>
                </a:solidFill>
              </a:rPr>
              <a:t>o </a:t>
            </a:r>
            <a:r>
              <a:rPr lang="cs-CZ" b="1" i="1" dirty="0" err="1" smtClean="0">
                <a:solidFill>
                  <a:schemeClr val="tx1"/>
                </a:solidFill>
              </a:rPr>
              <a:t>Rybitince</a:t>
            </a:r>
            <a:r>
              <a:rPr lang="cs-CZ" b="1" i="1" dirty="0" smtClean="0">
                <a:solidFill>
                  <a:schemeClr val="tx1"/>
                </a:solidFill>
              </a:rPr>
              <a:t> </a:t>
            </a:r>
            <a:r>
              <a:rPr lang="cs-CZ" i="1" dirty="0" smtClean="0">
                <a:solidFill>
                  <a:schemeClr val="tx1"/>
                </a:solidFill>
              </a:rPr>
              <a:t>(2002)</a:t>
            </a:r>
          </a:p>
          <a:p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dirty="0" smtClean="0">
                <a:solidFill>
                  <a:schemeClr val="tx1"/>
                </a:solidFill>
              </a:rPr>
              <a:t>jde </a:t>
            </a:r>
            <a:r>
              <a:rPr lang="cs-CZ" dirty="0">
                <a:solidFill>
                  <a:schemeClr val="tx1"/>
                </a:solidFill>
              </a:rPr>
              <a:t>o </a:t>
            </a:r>
            <a:r>
              <a:rPr lang="cs-CZ" dirty="0" err="1">
                <a:solidFill>
                  <a:schemeClr val="tx1"/>
                </a:solidFill>
              </a:rPr>
              <a:t>nezvalovskou</a:t>
            </a:r>
            <a:r>
              <a:rPr lang="cs-CZ" dirty="0">
                <a:solidFill>
                  <a:schemeClr val="tx1"/>
                </a:solidFill>
              </a:rPr>
              <a:t> pohádkovou prózu, která je založena na bohaté, </a:t>
            </a:r>
            <a:r>
              <a:rPr lang="cs-CZ" dirty="0" smtClean="0">
                <a:solidFill>
                  <a:schemeClr val="tx1"/>
                </a:solidFill>
              </a:rPr>
              <a:t>spletité </a:t>
            </a:r>
            <a:r>
              <a:rPr lang="cs-CZ" dirty="0">
                <a:solidFill>
                  <a:schemeClr val="tx1"/>
                </a:solidFill>
              </a:rPr>
              <a:t>hře metafor a </a:t>
            </a:r>
            <a:r>
              <a:rPr lang="cs-CZ" dirty="0" smtClean="0">
                <a:solidFill>
                  <a:schemeClr val="tx1"/>
                </a:solidFill>
              </a:rPr>
              <a:t>asociací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výjimečná </a:t>
            </a:r>
            <a:r>
              <a:rPr lang="cs-CZ" b="1" dirty="0">
                <a:solidFill>
                  <a:schemeClr val="tx1"/>
                </a:solidFill>
              </a:rPr>
              <a:t>kniha-výtvarný objekt</a:t>
            </a:r>
            <a:r>
              <a:rPr lang="cs-CZ" dirty="0">
                <a:solidFill>
                  <a:schemeClr val="tx1"/>
                </a:solidFill>
              </a:rPr>
              <a:t>, která i svým dokonalým zpracováním a grafickou úpravou zjevně polemizuje </a:t>
            </a:r>
            <a:r>
              <a:rPr lang="cs-CZ" dirty="0" smtClean="0">
                <a:solidFill>
                  <a:schemeClr val="tx1"/>
                </a:solidFill>
              </a:rPr>
              <a:t>s </a:t>
            </a:r>
            <a:r>
              <a:rPr lang="cs-CZ" dirty="0">
                <a:solidFill>
                  <a:schemeClr val="tx1"/>
                </a:solidFill>
              </a:rPr>
              <a:t>tendencí odsuzovat knihu do polohy spotřebního zboží "na jedno použití" 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Petr </a:t>
            </a:r>
            <a:r>
              <a:rPr lang="cs-CZ" dirty="0">
                <a:solidFill>
                  <a:schemeClr val="tx1"/>
                </a:solidFill>
              </a:rPr>
              <a:t>Nikl knihu napsal, ilustroval i graficky upravil, přičemž </a:t>
            </a:r>
            <a:r>
              <a:rPr lang="cs-CZ" b="1" dirty="0">
                <a:solidFill>
                  <a:schemeClr val="tx1"/>
                </a:solidFill>
              </a:rPr>
              <a:t>všechny složky vzájemně násobí svůj účinek </a:t>
            </a:r>
            <a:r>
              <a:rPr lang="cs-CZ" dirty="0">
                <a:solidFill>
                  <a:schemeClr val="tx1"/>
                </a:solidFill>
              </a:rPr>
              <a:t>a </a:t>
            </a:r>
            <a:r>
              <a:rPr lang="cs-CZ" dirty="0" smtClean="0">
                <a:solidFill>
                  <a:schemeClr val="tx1"/>
                </a:solidFill>
              </a:rPr>
              <a:t>evokují </a:t>
            </a:r>
            <a:r>
              <a:rPr lang="cs-CZ" dirty="0">
                <a:solidFill>
                  <a:schemeClr val="tx1"/>
                </a:solidFill>
              </a:rPr>
              <a:t>pohádkovou atmosféru v hlubokém Obřím </a:t>
            </a:r>
            <a:r>
              <a:rPr lang="cs-CZ" dirty="0" smtClean="0">
                <a:solidFill>
                  <a:schemeClr val="tx1"/>
                </a:solidFill>
              </a:rPr>
              <a:t>moři </a:t>
            </a:r>
            <a:r>
              <a:rPr lang="cs-CZ" dirty="0">
                <a:solidFill>
                  <a:schemeClr val="tx1"/>
                </a:solidFill>
              </a:rPr>
              <a:t> 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25694" y="609600"/>
            <a:ext cx="2867025" cy="23336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194" y="3477576"/>
            <a:ext cx="5406468" cy="272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84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6" y="383255"/>
            <a:ext cx="7639050" cy="1952625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33136" y="2057399"/>
            <a:ext cx="11333747" cy="4329113"/>
          </a:xfrm>
        </p:spPr>
        <p:txBody>
          <a:bodyPr>
            <a:normAutofit fontScale="85000" lnSpcReduction="20000"/>
          </a:bodyPr>
          <a:lstStyle/>
          <a:p>
            <a:endParaRPr lang="cs-CZ" b="1" dirty="0" smtClean="0"/>
          </a:p>
          <a:p>
            <a:pPr marL="45720" indent="0">
              <a:buNone/>
            </a:pPr>
            <a:r>
              <a:rPr lang="cs-CZ" sz="3500" b="1" dirty="0" smtClean="0"/>
              <a:t>Pavel </a:t>
            </a:r>
            <a:r>
              <a:rPr lang="cs-CZ" sz="3500" b="1" dirty="0" smtClean="0"/>
              <a:t>Čech</a:t>
            </a:r>
          </a:p>
          <a:p>
            <a:pPr marL="45720" indent="0">
              <a:buNone/>
            </a:pPr>
            <a:r>
              <a:rPr lang="cs-CZ" sz="3500" b="1" dirty="0" smtClean="0"/>
              <a:t> </a:t>
            </a:r>
            <a:r>
              <a:rPr lang="cs-CZ" dirty="0" smtClean="0">
                <a:solidFill>
                  <a:schemeClr val="tx1"/>
                </a:solidFill>
              </a:rPr>
              <a:t>malíř</a:t>
            </a:r>
            <a:r>
              <a:rPr lang="cs-CZ" dirty="0">
                <a:solidFill>
                  <a:schemeClr val="tx1"/>
                </a:solidFill>
              </a:rPr>
              <a:t>, ilustrátor a spisovatel </a:t>
            </a:r>
            <a:endParaRPr lang="cs-CZ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b="1" dirty="0"/>
              <a:t>Obrázkové knihy a komiksy s tajemstvím</a:t>
            </a:r>
            <a:endParaRPr lang="cs-CZ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b="1" i="1" dirty="0" smtClean="0"/>
              <a:t>Dobrodružství </a:t>
            </a:r>
            <a:r>
              <a:rPr lang="cs-CZ" b="1" i="1" dirty="0"/>
              <a:t>pavouka Čendy</a:t>
            </a:r>
            <a:r>
              <a:rPr lang="cs-CZ" b="1" dirty="0"/>
              <a:t>, </a:t>
            </a:r>
            <a:r>
              <a:rPr lang="cs-CZ" b="1" dirty="0" err="1"/>
              <a:t>Petrkov</a:t>
            </a:r>
            <a:r>
              <a:rPr lang="cs-CZ" b="1" dirty="0"/>
              <a:t>, 2011</a:t>
            </a:r>
            <a:endParaRPr lang="cs-CZ" dirty="0"/>
          </a:p>
          <a:p>
            <a:r>
              <a:rPr lang="cs-CZ" dirty="0" smtClean="0">
                <a:solidFill>
                  <a:schemeClr val="tx1"/>
                </a:solidFill>
              </a:rPr>
              <a:t>pohádkovým </a:t>
            </a:r>
            <a:r>
              <a:rPr lang="cs-CZ" dirty="0">
                <a:solidFill>
                  <a:schemeClr val="tx1"/>
                </a:solidFill>
              </a:rPr>
              <a:t>způsobem odvádí </a:t>
            </a:r>
            <a:r>
              <a:rPr lang="cs-CZ" dirty="0" smtClean="0">
                <a:solidFill>
                  <a:schemeClr val="tx1"/>
                </a:solidFill>
              </a:rPr>
              <a:t>čtenáře do </a:t>
            </a:r>
            <a:r>
              <a:rPr lang="cs-CZ" dirty="0">
                <a:solidFill>
                  <a:schemeClr val="tx1"/>
                </a:solidFill>
              </a:rPr>
              <a:t>poněkud strašidelného světa jednoho pavoučího pokoje uvnitř starých </a:t>
            </a:r>
            <a:r>
              <a:rPr lang="cs-CZ" dirty="0" smtClean="0">
                <a:solidFill>
                  <a:schemeClr val="tx1"/>
                </a:solidFill>
              </a:rPr>
              <a:t>hodin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Role ilustrace v textech P. Čecha je klíčová - pohotově </a:t>
            </a:r>
            <a:r>
              <a:rPr lang="cs-CZ" dirty="0">
                <a:solidFill>
                  <a:schemeClr val="tx1"/>
                </a:solidFill>
              </a:rPr>
              <a:t>reagují na každé vypravěčovo slovo, přímo mu „skáčou“ do </a:t>
            </a:r>
            <a:r>
              <a:rPr lang="cs-CZ" dirty="0" smtClean="0">
                <a:solidFill>
                  <a:schemeClr val="tx1"/>
                </a:solidFill>
              </a:rPr>
              <a:t>řeči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Pavouk </a:t>
            </a:r>
            <a:r>
              <a:rPr lang="cs-CZ" dirty="0">
                <a:solidFill>
                  <a:schemeClr val="tx1"/>
                </a:solidFill>
              </a:rPr>
              <a:t>Čenda </a:t>
            </a:r>
            <a:r>
              <a:rPr lang="cs-CZ" dirty="0" smtClean="0">
                <a:solidFill>
                  <a:schemeClr val="tx1"/>
                </a:solidFill>
              </a:rPr>
              <a:t>- prvotřídní </a:t>
            </a:r>
            <a:r>
              <a:rPr lang="cs-CZ" dirty="0">
                <a:solidFill>
                  <a:schemeClr val="tx1"/>
                </a:solidFill>
              </a:rPr>
              <a:t>kladný hrdina, celý život se zabývá údržbou hodin, vyhání červotoče a ve volném čase se spouští z hodin dolů na stůl plný knih, kde čte </a:t>
            </a:r>
            <a:r>
              <a:rPr lang="cs-CZ" dirty="0" smtClean="0">
                <a:solidFill>
                  <a:schemeClr val="tx1"/>
                </a:solidFill>
              </a:rPr>
              <a:t>Tarzana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Dílo se štěpí </a:t>
            </a:r>
            <a:r>
              <a:rPr lang="cs-CZ" dirty="0">
                <a:solidFill>
                  <a:schemeClr val="tx1"/>
                </a:solidFill>
              </a:rPr>
              <a:t>na dvě poloviny: textovou a </a:t>
            </a:r>
            <a:r>
              <a:rPr lang="cs-CZ" dirty="0" smtClean="0">
                <a:solidFill>
                  <a:schemeClr val="tx1"/>
                </a:solidFill>
              </a:rPr>
              <a:t>ilustrovanou - obě přesně </a:t>
            </a:r>
            <a:r>
              <a:rPr lang="cs-CZ" dirty="0">
                <a:solidFill>
                  <a:schemeClr val="tx1"/>
                </a:solidFill>
              </a:rPr>
              <a:t>do sebe </a:t>
            </a:r>
            <a:r>
              <a:rPr lang="cs-CZ" dirty="0" smtClean="0">
                <a:solidFill>
                  <a:schemeClr val="tx1"/>
                </a:solidFill>
              </a:rPr>
              <a:t>zapadají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777" y="2335880"/>
            <a:ext cx="2343150" cy="12573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629" y="452437"/>
            <a:ext cx="1976026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Faktory ovlivňující podobu a směřování současné české literatury pro děti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rozsáhlá nabídka knih různé úrovně </a:t>
            </a:r>
            <a:endParaRPr lang="cs-CZ" sz="2400" dirty="0" smtClean="0">
              <a:solidFill>
                <a:schemeClr val="tx1"/>
              </a:solidFill>
            </a:endParaRPr>
          </a:p>
          <a:p>
            <a:r>
              <a:rPr lang="cs-CZ" sz="2400" dirty="0" smtClean="0">
                <a:solidFill>
                  <a:schemeClr val="tx1"/>
                </a:solidFill>
              </a:rPr>
              <a:t>kvalitu </a:t>
            </a:r>
            <a:r>
              <a:rPr lang="cs-CZ" sz="2400" dirty="0">
                <a:solidFill>
                  <a:schemeClr val="tx1"/>
                </a:solidFill>
              </a:rPr>
              <a:t>přináší ediční politika nakladatelských domů: - požadavek aktivního, vnímavého, spolupracujícího (spolu)čtenáře - recepční prostupnost literárních děl </a:t>
            </a:r>
            <a:endParaRPr lang="cs-CZ" sz="2400" dirty="0" smtClean="0">
              <a:solidFill>
                <a:schemeClr val="tx1"/>
              </a:solidFill>
            </a:endParaRPr>
          </a:p>
          <a:p>
            <a:r>
              <a:rPr lang="cs-CZ" sz="2400" dirty="0" smtClean="0">
                <a:solidFill>
                  <a:schemeClr val="tx1"/>
                </a:solidFill>
              </a:rPr>
              <a:t>zdůrazňování </a:t>
            </a:r>
            <a:r>
              <a:rPr lang="cs-CZ" sz="2400" dirty="0">
                <a:solidFill>
                  <a:schemeClr val="tx1"/>
                </a:solidFill>
              </a:rPr>
              <a:t>vizuálních podnětů: průniky literatury netextového typu </a:t>
            </a:r>
            <a:endParaRPr lang="cs-CZ" sz="2400" dirty="0" smtClean="0">
              <a:solidFill>
                <a:schemeClr val="tx1"/>
              </a:solidFill>
            </a:endParaRPr>
          </a:p>
          <a:p>
            <a:r>
              <a:rPr lang="cs-CZ" sz="2400" dirty="0" smtClean="0">
                <a:solidFill>
                  <a:schemeClr val="tx1"/>
                </a:solidFill>
              </a:rPr>
              <a:t>pronikání </a:t>
            </a:r>
            <a:r>
              <a:rPr lang="cs-CZ" sz="2400" dirty="0">
                <a:solidFill>
                  <a:schemeClr val="tx1"/>
                </a:solidFill>
              </a:rPr>
              <a:t>náročných celospolečenských témat do literatury pro děti </a:t>
            </a:r>
            <a:endParaRPr lang="cs-CZ" sz="2400" dirty="0" smtClean="0">
              <a:solidFill>
                <a:schemeClr val="tx1"/>
              </a:solidFill>
            </a:endParaRPr>
          </a:p>
          <a:p>
            <a:r>
              <a:rPr lang="cs-CZ" sz="2400" dirty="0" smtClean="0">
                <a:solidFill>
                  <a:schemeClr val="tx1"/>
                </a:solidFill>
              </a:rPr>
              <a:t>žánrové </a:t>
            </a:r>
            <a:r>
              <a:rPr lang="cs-CZ" sz="2400" dirty="0">
                <a:solidFill>
                  <a:schemeClr val="tx1"/>
                </a:solidFill>
              </a:rPr>
              <a:t>kontaminace </a:t>
            </a:r>
            <a:endParaRPr lang="cs-CZ" sz="2400" dirty="0" smtClean="0">
              <a:solidFill>
                <a:schemeClr val="tx1"/>
              </a:solidFill>
            </a:endParaRPr>
          </a:p>
          <a:p>
            <a:r>
              <a:rPr lang="cs-CZ" sz="2400" dirty="0" smtClean="0">
                <a:solidFill>
                  <a:schemeClr val="tx1"/>
                </a:solidFill>
              </a:rPr>
              <a:t>rozvoj </a:t>
            </a:r>
            <a:r>
              <a:rPr lang="cs-CZ" sz="2400" dirty="0">
                <a:solidFill>
                  <a:schemeClr val="tx1"/>
                </a:solidFill>
              </a:rPr>
              <a:t>návodné literatury</a:t>
            </a:r>
          </a:p>
        </p:txBody>
      </p:sp>
    </p:spTree>
    <p:extLst>
      <p:ext uri="{BB962C8B-B14F-4D97-AF65-F5344CB8AC3E}">
        <p14:creationId xmlns:p14="http://schemas.microsoft.com/office/powerpoint/2010/main" val="2548062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90. léta 20. století, časopisy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Jiří </a:t>
            </a:r>
            <a:r>
              <a:rPr lang="cs-CZ" b="1" dirty="0" smtClean="0">
                <a:solidFill>
                  <a:schemeClr val="tx1"/>
                </a:solidFill>
              </a:rPr>
              <a:t>Kratochvil </a:t>
            </a:r>
            <a:r>
              <a:rPr lang="cs-CZ" dirty="0" smtClean="0">
                <a:solidFill>
                  <a:schemeClr val="tx1"/>
                </a:solidFill>
              </a:rPr>
              <a:t>– označuje toto období v</a:t>
            </a:r>
            <a:r>
              <a:rPr lang="cs-CZ" dirty="0">
                <a:solidFill>
                  <a:schemeClr val="tx1"/>
                </a:solidFill>
              </a:rPr>
              <a:t> české literatuře </a:t>
            </a:r>
            <a:r>
              <a:rPr lang="cs-CZ" b="1" dirty="0" smtClean="0">
                <a:solidFill>
                  <a:schemeClr val="tx1"/>
                </a:solidFill>
              </a:rPr>
              <a:t>"</a:t>
            </a:r>
            <a:r>
              <a:rPr lang="cs-CZ" b="1" dirty="0">
                <a:solidFill>
                  <a:schemeClr val="tx1"/>
                </a:solidFill>
              </a:rPr>
              <a:t>obnovením zdravého chaosu</a:t>
            </a:r>
            <a:r>
              <a:rPr lang="cs-CZ" b="1" dirty="0" smtClean="0">
                <a:solidFill>
                  <a:schemeClr val="tx1"/>
                </a:solidFill>
              </a:rPr>
              <a:t>"</a:t>
            </a:r>
            <a:r>
              <a:rPr lang="cs-CZ" b="1" dirty="0">
                <a:solidFill>
                  <a:schemeClr val="tx1"/>
                </a:solidFill>
              </a:rPr>
              <a:t> </a:t>
            </a:r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Knihkupectví </a:t>
            </a:r>
            <a:r>
              <a:rPr lang="cs-CZ" dirty="0">
                <a:solidFill>
                  <a:schemeClr val="tx1"/>
                </a:solidFill>
              </a:rPr>
              <a:t>a knihkupecké pouliční stánky </a:t>
            </a:r>
            <a:r>
              <a:rPr lang="cs-CZ" dirty="0" smtClean="0">
                <a:solidFill>
                  <a:schemeClr val="tx1"/>
                </a:solidFill>
              </a:rPr>
              <a:t>zavaleny </a:t>
            </a:r>
            <a:r>
              <a:rPr lang="cs-CZ" dirty="0">
                <a:solidFill>
                  <a:schemeClr val="tx1"/>
                </a:solidFill>
              </a:rPr>
              <a:t>nejen dospělým, ale i dětem určenou umělecko-naučnou a encyklopedickou produkcí rozličné úrovně</a:t>
            </a:r>
            <a:endParaRPr lang="cs-CZ" b="1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Kvalita </a:t>
            </a:r>
            <a:r>
              <a:rPr lang="cs-CZ" dirty="0" err="1" smtClean="0">
                <a:solidFill>
                  <a:schemeClr val="tx1"/>
                </a:solidFill>
              </a:rPr>
              <a:t>vs</a:t>
            </a:r>
            <a:r>
              <a:rPr lang="cs-CZ" dirty="0" smtClean="0">
                <a:solidFill>
                  <a:schemeClr val="tx1"/>
                </a:solidFill>
              </a:rPr>
              <a:t> kýč a brak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Nedost</a:t>
            </a:r>
            <a:r>
              <a:rPr lang="cs-CZ" dirty="0">
                <a:solidFill>
                  <a:schemeClr val="tx1"/>
                </a:solidFill>
              </a:rPr>
              <a:t>atečná odborná pozornost věnovaná literatuře pro děti a mládež 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Literární </a:t>
            </a:r>
            <a:r>
              <a:rPr lang="cs-CZ" b="1" dirty="0">
                <a:solidFill>
                  <a:schemeClr val="tx1"/>
                </a:solidFill>
              </a:rPr>
              <a:t>produkce pro děti není soustavně sledována a reflektována ani v literárních a kulturních časopisech, ani v denním </a:t>
            </a:r>
            <a:r>
              <a:rPr lang="cs-CZ" b="1" dirty="0" smtClean="0">
                <a:solidFill>
                  <a:schemeClr val="tx1"/>
                </a:solidFill>
              </a:rPr>
              <a:t>tisku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Výjimky:</a:t>
            </a:r>
          </a:p>
          <a:p>
            <a:pPr lvl="1"/>
            <a:r>
              <a:rPr lang="cs-CZ" i="1" dirty="0" smtClean="0">
                <a:solidFill>
                  <a:schemeClr val="tx1"/>
                </a:solidFill>
              </a:rPr>
              <a:t>Zlatý máj</a:t>
            </a:r>
            <a:r>
              <a:rPr lang="cs-CZ" dirty="0" smtClean="0">
                <a:solidFill>
                  <a:schemeClr val="tx1"/>
                </a:solidFill>
              </a:rPr>
              <a:t> (ten zaniká)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brněnský </a:t>
            </a:r>
            <a:r>
              <a:rPr lang="cs-CZ" dirty="0">
                <a:solidFill>
                  <a:schemeClr val="tx1"/>
                </a:solidFill>
              </a:rPr>
              <a:t>čtvrtletník </a:t>
            </a:r>
            <a:r>
              <a:rPr lang="cs-CZ" i="1" dirty="0">
                <a:solidFill>
                  <a:schemeClr val="tx1"/>
                </a:solidFill>
              </a:rPr>
              <a:t>Ladění </a:t>
            </a:r>
            <a:r>
              <a:rPr lang="cs-CZ" dirty="0">
                <a:solidFill>
                  <a:schemeClr val="tx1"/>
                </a:solidFill>
              </a:rPr>
              <a:t>(</a:t>
            </a:r>
            <a:r>
              <a:rPr lang="cs-CZ" dirty="0" smtClean="0">
                <a:solidFill>
                  <a:schemeClr val="tx1"/>
                </a:solidFill>
              </a:rPr>
              <a:t>vycházel na </a:t>
            </a:r>
            <a:r>
              <a:rPr lang="cs-CZ" dirty="0">
                <a:solidFill>
                  <a:schemeClr val="tx1"/>
                </a:solidFill>
              </a:rPr>
              <a:t>Pedagogické fakultě MU</a:t>
            </a:r>
            <a:r>
              <a:rPr lang="cs-CZ" dirty="0" smtClean="0">
                <a:solidFill>
                  <a:schemeClr val="tx1"/>
                </a:solidFill>
              </a:rPr>
              <a:t>),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pražský </a:t>
            </a:r>
            <a:r>
              <a:rPr lang="cs-CZ" dirty="0">
                <a:solidFill>
                  <a:schemeClr val="tx1"/>
                </a:solidFill>
              </a:rPr>
              <a:t>časopis o dramatické výchově a dětském divadle </a:t>
            </a:r>
            <a:r>
              <a:rPr lang="cs-CZ" i="1" dirty="0">
                <a:solidFill>
                  <a:schemeClr val="tx1"/>
                </a:solidFill>
              </a:rPr>
              <a:t>Tvořivá dramatika </a:t>
            </a:r>
            <a:endParaRPr lang="cs-CZ" i="1" dirty="0" smtClean="0">
              <a:solidFill>
                <a:schemeClr val="tx1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zčásti </a:t>
            </a:r>
            <a:r>
              <a:rPr lang="cs-CZ" dirty="0">
                <a:solidFill>
                  <a:schemeClr val="tx1"/>
                </a:solidFill>
              </a:rPr>
              <a:t>i brněnský časopis </a:t>
            </a:r>
            <a:r>
              <a:rPr lang="cs-CZ" i="1" dirty="0" smtClean="0">
                <a:solidFill>
                  <a:schemeClr val="tx1"/>
                </a:solidFill>
              </a:rPr>
              <a:t>Komenský</a:t>
            </a:r>
          </a:p>
        </p:txBody>
      </p:sp>
    </p:spTree>
    <p:extLst>
      <p:ext uri="{BB962C8B-B14F-4D97-AF65-F5344CB8AC3E}">
        <p14:creationId xmlns:p14="http://schemas.microsoft.com/office/powerpoint/2010/main" val="410196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Časopisy pro děti a mládež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Neexistuje odborné periodikum věnující s soustavně dětské literatuře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Občasné recenze v Literárních a Lidových novinách (Vánoce, nový školní rok)</a:t>
            </a:r>
          </a:p>
          <a:p>
            <a:r>
              <a:rPr lang="cs-CZ" dirty="0">
                <a:solidFill>
                  <a:schemeClr val="tx1"/>
                </a:solidFill>
              </a:rPr>
              <a:t>dramatický pokles úrovně většiny časopisů určených dětem a </a:t>
            </a:r>
            <a:r>
              <a:rPr lang="cs-CZ" dirty="0" smtClean="0">
                <a:solidFill>
                  <a:schemeClr val="tx1"/>
                </a:solidFill>
              </a:rPr>
              <a:t>mládeži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Výjimkou do </a:t>
            </a:r>
            <a:r>
              <a:rPr lang="cs-CZ" dirty="0">
                <a:solidFill>
                  <a:schemeClr val="tx1"/>
                </a:solidFill>
              </a:rPr>
              <a:t>počátku roku </a:t>
            </a:r>
            <a:r>
              <a:rPr lang="cs-CZ" dirty="0" smtClean="0">
                <a:solidFill>
                  <a:schemeClr val="tx1"/>
                </a:solidFill>
              </a:rPr>
              <a:t>2002 </a:t>
            </a:r>
            <a:r>
              <a:rPr lang="cs-CZ" b="1" dirty="0" smtClean="0">
                <a:solidFill>
                  <a:schemeClr val="tx1"/>
                </a:solidFill>
              </a:rPr>
              <a:t>Mateřídouška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etablují se později úspěšní autoři dětské literatury</a:t>
            </a:r>
          </a:p>
          <a:p>
            <a:pPr lvl="1"/>
            <a:r>
              <a:rPr lang="cs-CZ" i="1" dirty="0">
                <a:solidFill>
                  <a:schemeClr val="tx1"/>
                </a:solidFill>
              </a:rPr>
              <a:t>Malování zvířat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b="1" dirty="0">
                <a:solidFill>
                  <a:schemeClr val="tx1"/>
                </a:solidFill>
              </a:rPr>
              <a:t>J. Bruknera</a:t>
            </a:r>
            <a:r>
              <a:rPr lang="cs-CZ" dirty="0">
                <a:solidFill>
                  <a:schemeClr val="tx1"/>
                </a:solidFill>
              </a:rPr>
              <a:t>, knihy </a:t>
            </a:r>
            <a:r>
              <a:rPr lang="cs-CZ" b="1" dirty="0">
                <a:solidFill>
                  <a:schemeClr val="tx1"/>
                </a:solidFill>
              </a:rPr>
              <a:t>Hany Doskočilové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Když velcí byli kluci</a:t>
            </a:r>
            <a:r>
              <a:rPr lang="cs-CZ" dirty="0">
                <a:solidFill>
                  <a:schemeClr val="tx1"/>
                </a:solidFill>
              </a:rPr>
              <a:t> nebo </a:t>
            </a:r>
            <a:r>
              <a:rPr lang="cs-CZ" i="1" dirty="0">
                <a:solidFill>
                  <a:schemeClr val="tx1"/>
                </a:solidFill>
              </a:rPr>
              <a:t>O Mamě </a:t>
            </a:r>
            <a:r>
              <a:rPr lang="cs-CZ" i="1" dirty="0" err="1">
                <a:solidFill>
                  <a:schemeClr val="tx1"/>
                </a:solidFill>
              </a:rPr>
              <a:t>Romě</a:t>
            </a:r>
            <a:r>
              <a:rPr lang="cs-CZ" i="1" dirty="0">
                <a:solidFill>
                  <a:schemeClr val="tx1"/>
                </a:solidFill>
              </a:rPr>
              <a:t> aneb Dvanáct romských přikázání</a:t>
            </a:r>
            <a:r>
              <a:rPr lang="cs-CZ" dirty="0">
                <a:solidFill>
                  <a:schemeClr val="tx1"/>
                </a:solidFill>
              </a:rPr>
              <a:t> a další, </a:t>
            </a:r>
            <a:r>
              <a:rPr lang="cs-CZ" dirty="0" smtClean="0">
                <a:solidFill>
                  <a:schemeClr val="tx1"/>
                </a:solidFill>
              </a:rPr>
              <a:t>knihy </a:t>
            </a:r>
            <a:r>
              <a:rPr lang="cs-CZ" dirty="0">
                <a:solidFill>
                  <a:schemeClr val="tx1"/>
                </a:solidFill>
              </a:rPr>
              <a:t>veršů </a:t>
            </a:r>
            <a:r>
              <a:rPr lang="cs-CZ" b="1" dirty="0">
                <a:solidFill>
                  <a:schemeClr val="tx1"/>
                </a:solidFill>
              </a:rPr>
              <a:t>Miloše Kratochvíla</a:t>
            </a:r>
            <a:r>
              <a:rPr lang="cs-CZ" dirty="0">
                <a:solidFill>
                  <a:schemeClr val="tx1"/>
                </a:solidFill>
              </a:rPr>
              <a:t> nebo </a:t>
            </a:r>
            <a:r>
              <a:rPr lang="cs-CZ" b="1" dirty="0">
                <a:solidFill>
                  <a:schemeClr val="tx1"/>
                </a:solidFill>
              </a:rPr>
              <a:t>Jiřího </a:t>
            </a:r>
            <a:r>
              <a:rPr lang="cs-CZ" b="1" dirty="0" smtClean="0">
                <a:solidFill>
                  <a:schemeClr val="tx1"/>
                </a:solidFill>
              </a:rPr>
              <a:t>Dědečka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Časopisy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i="1" dirty="0" smtClean="0">
                <a:solidFill>
                  <a:schemeClr val="tx1"/>
                </a:solidFill>
              </a:rPr>
              <a:t>Sluníčko, Ohníček, Pastelka, Delfín, </a:t>
            </a:r>
            <a:r>
              <a:rPr lang="cs-CZ" b="1" i="1" dirty="0">
                <a:solidFill>
                  <a:schemeClr val="tx1"/>
                </a:solidFill>
              </a:rPr>
              <a:t>Méďa </a:t>
            </a:r>
            <a:r>
              <a:rPr lang="cs-CZ" b="1" i="1" dirty="0" err="1">
                <a:solidFill>
                  <a:schemeClr val="tx1"/>
                </a:solidFill>
              </a:rPr>
              <a:t>Pusík</a:t>
            </a:r>
            <a:r>
              <a:rPr lang="cs-CZ" b="1" i="1" dirty="0">
                <a:solidFill>
                  <a:schemeClr val="tx1"/>
                </a:solidFill>
              </a:rPr>
              <a:t>, Kačer Donald, Pá, Šikulka, Dáda, </a:t>
            </a:r>
            <a:r>
              <a:rPr lang="cs-CZ" dirty="0">
                <a:solidFill>
                  <a:schemeClr val="tx1"/>
                </a:solidFill>
              </a:rPr>
              <a:t>pro teenagery pak </a:t>
            </a:r>
            <a:r>
              <a:rPr lang="cs-CZ" b="1" i="1" dirty="0">
                <a:solidFill>
                  <a:schemeClr val="tx1"/>
                </a:solidFill>
              </a:rPr>
              <a:t>Bravo, </a:t>
            </a:r>
            <a:r>
              <a:rPr lang="cs-CZ" b="1" i="1" dirty="0" err="1">
                <a:solidFill>
                  <a:schemeClr val="tx1"/>
                </a:solidFill>
              </a:rPr>
              <a:t>Cosmogirl</a:t>
            </a:r>
            <a:endParaRPr lang="cs-CZ" b="1" i="1" dirty="0" smtClean="0">
              <a:solidFill>
                <a:schemeClr val="tx1"/>
              </a:solidFill>
            </a:endParaRPr>
          </a:p>
          <a:p>
            <a:r>
              <a:rPr lang="cs-CZ" b="1" i="1" dirty="0" smtClean="0">
                <a:solidFill>
                  <a:schemeClr val="tx1"/>
                </a:solidFill>
              </a:rPr>
              <a:t>ABC, Věda a technika mládeži</a:t>
            </a:r>
            <a:endParaRPr lang="cs-CZ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49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6274" y="597568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Digitalizace starých dětských časopisů</a:t>
            </a:r>
            <a:br>
              <a:rPr lang="cs-CZ" dirty="0" smtClean="0"/>
            </a:br>
            <a:r>
              <a:rPr lang="cs-CZ" sz="2700" dirty="0">
                <a:solidFill>
                  <a:schemeClr val="tx1"/>
                </a:solidFill>
                <a:hlinkClick r:id="rId2"/>
              </a:rPr>
              <a:t>http://www.detske-casopisy.cz/tituly-detskych-casopisu-od-roku-1828/</a:t>
            </a:r>
            <a:endParaRPr lang="cs-CZ" sz="2700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6274" y="1953928"/>
            <a:ext cx="6041317" cy="33399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16" y="3343525"/>
            <a:ext cx="435292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8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Nakladatelství od 90. let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Komerce převažuje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Málo zodpovědných </a:t>
            </a:r>
            <a:r>
              <a:rPr lang="cs-CZ" dirty="0">
                <a:solidFill>
                  <a:schemeClr val="tx1"/>
                </a:solidFill>
              </a:rPr>
              <a:t>nakladatelů dětských </a:t>
            </a:r>
            <a:r>
              <a:rPr lang="cs-CZ" dirty="0" smtClean="0">
                <a:solidFill>
                  <a:schemeClr val="tx1"/>
                </a:solidFill>
              </a:rPr>
              <a:t>knih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Albatros </a:t>
            </a:r>
            <a:r>
              <a:rPr lang="cs-CZ" b="1" dirty="0">
                <a:solidFill>
                  <a:schemeClr val="tx1"/>
                </a:solidFill>
              </a:rPr>
              <a:t>(dříve také Státní nakladatelství dětské knihy</a:t>
            </a:r>
            <a:r>
              <a:rPr lang="cs-CZ" b="1" dirty="0" smtClean="0">
                <a:solidFill>
                  <a:schemeClr val="tx1"/>
                </a:solidFill>
              </a:rPr>
              <a:t>) - za </a:t>
            </a:r>
            <a:r>
              <a:rPr lang="cs-CZ" b="1" dirty="0">
                <a:solidFill>
                  <a:schemeClr val="tx1"/>
                </a:solidFill>
              </a:rPr>
              <a:t>60 let své existence vydalo 10 000 titulů pro malé čtenáře v nákladu 350 milionů </a:t>
            </a:r>
            <a:r>
              <a:rPr lang="cs-CZ" b="1" dirty="0" smtClean="0">
                <a:solidFill>
                  <a:schemeClr val="tx1"/>
                </a:solidFill>
              </a:rPr>
              <a:t>výtisků</a:t>
            </a:r>
            <a:r>
              <a:rPr lang="cs-CZ" b="1" dirty="0">
                <a:solidFill>
                  <a:schemeClr val="tx1"/>
                </a:solidFill>
              </a:rPr>
              <a:t> 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Amulet - pražské nakladatelství (snaha </a:t>
            </a:r>
            <a:r>
              <a:rPr lang="cs-CZ" dirty="0">
                <a:solidFill>
                  <a:schemeClr val="tx1"/>
                </a:solidFill>
              </a:rPr>
              <a:t>zprostředkovávat podněty ze zahraniční dobrodružné prózy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Nakladatelství </a:t>
            </a:r>
            <a:r>
              <a:rPr lang="cs-CZ" dirty="0">
                <a:solidFill>
                  <a:schemeClr val="tx1"/>
                </a:solidFill>
              </a:rPr>
              <a:t>HAVRAN (</a:t>
            </a:r>
            <a:r>
              <a:rPr lang="cs-CZ" b="1" dirty="0">
                <a:solidFill>
                  <a:schemeClr val="tx1"/>
                </a:solidFill>
              </a:rPr>
              <a:t>Magdalena Wagnerová</a:t>
            </a:r>
            <a:r>
              <a:rPr lang="cs-CZ" dirty="0">
                <a:solidFill>
                  <a:schemeClr val="tx1"/>
                </a:solidFill>
              </a:rPr>
              <a:t>: </a:t>
            </a:r>
            <a:r>
              <a:rPr lang="cs-CZ" i="1" dirty="0">
                <a:solidFill>
                  <a:schemeClr val="tx1"/>
                </a:solidFill>
              </a:rPr>
              <a:t>Proč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Nakladatelství </a:t>
            </a:r>
            <a:r>
              <a:rPr lang="cs-CZ" dirty="0" err="1">
                <a:solidFill>
                  <a:schemeClr val="tx1"/>
                </a:solidFill>
              </a:rPr>
              <a:t>Meander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i="1" dirty="0" smtClean="0">
                <a:solidFill>
                  <a:schemeClr val="tx1"/>
                </a:solidFill>
              </a:rPr>
              <a:t>Pohádka </a:t>
            </a:r>
            <a:r>
              <a:rPr lang="cs-CZ" i="1" dirty="0">
                <a:solidFill>
                  <a:schemeClr val="tx1"/>
                </a:solidFill>
              </a:rPr>
              <a:t>o </a:t>
            </a:r>
            <a:r>
              <a:rPr lang="cs-CZ" i="1" dirty="0" err="1">
                <a:solidFill>
                  <a:schemeClr val="tx1"/>
                </a:solidFill>
              </a:rPr>
              <a:t>Rybitince</a:t>
            </a:r>
            <a:r>
              <a:rPr lang="cs-CZ" dirty="0">
                <a:solidFill>
                  <a:schemeClr val="tx1"/>
                </a:solidFill>
              </a:rPr>
              <a:t> od </a:t>
            </a:r>
            <a:r>
              <a:rPr lang="cs-CZ" b="1" dirty="0">
                <a:solidFill>
                  <a:schemeClr val="tx1"/>
                </a:solidFill>
              </a:rPr>
              <a:t>Petra Nikla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Pražské nakladatelství Baobab </a:t>
            </a:r>
          </a:p>
          <a:p>
            <a:pPr marL="45720" indent="0">
              <a:buNone/>
            </a:pPr>
            <a:r>
              <a:rPr lang="cs-CZ" dirty="0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85605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Způsoby práce s literaturou pro děti a mládež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Jev typický pro začátek 21. století: </a:t>
            </a:r>
            <a:r>
              <a:rPr lang="cs-CZ" sz="2800" dirty="0" smtClean="0">
                <a:solidFill>
                  <a:schemeClr val="tx1"/>
                </a:solidFill>
              </a:rPr>
              <a:t>tzv</a:t>
            </a:r>
            <a:r>
              <a:rPr lang="cs-CZ" sz="2800" b="1" dirty="0">
                <a:solidFill>
                  <a:schemeClr val="tx1"/>
                </a:solidFill>
              </a:rPr>
              <a:t>. </a:t>
            </a:r>
            <a:r>
              <a:rPr lang="cs-CZ" sz="2800" b="1" dirty="0" smtClean="0">
                <a:solidFill>
                  <a:schemeClr val="tx1"/>
                </a:solidFill>
              </a:rPr>
              <a:t>digesty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Stručná</a:t>
            </a:r>
            <a:r>
              <a:rPr lang="cs-CZ" dirty="0">
                <a:solidFill>
                  <a:schemeClr val="tx1"/>
                </a:solidFill>
              </a:rPr>
              <a:t>, "zjednodušená" převyprávění známých </a:t>
            </a:r>
            <a:r>
              <a:rPr lang="cs-CZ" dirty="0" smtClean="0">
                <a:solidFill>
                  <a:schemeClr val="tx1"/>
                </a:solidFill>
              </a:rPr>
              <a:t>příběhů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Autoři často spíše primitivizují </a:t>
            </a:r>
            <a:r>
              <a:rPr lang="cs-CZ" dirty="0">
                <a:solidFill>
                  <a:schemeClr val="tx1"/>
                </a:solidFill>
              </a:rPr>
              <a:t>nebo deformují, místo aby svým zpracováním </a:t>
            </a:r>
            <a:r>
              <a:rPr lang="cs-CZ" dirty="0" smtClean="0">
                <a:solidFill>
                  <a:schemeClr val="tx1"/>
                </a:solidFill>
              </a:rPr>
              <a:t>otevírali </a:t>
            </a:r>
            <a:r>
              <a:rPr lang="cs-CZ" dirty="0">
                <a:solidFill>
                  <a:schemeClr val="tx1"/>
                </a:solidFill>
              </a:rPr>
              <a:t>cesty dětským čtenářům k výchozímu </a:t>
            </a:r>
            <a:r>
              <a:rPr lang="cs-CZ" dirty="0" smtClean="0">
                <a:solidFill>
                  <a:schemeClr val="tx1"/>
                </a:solidFill>
              </a:rPr>
              <a:t>dílu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Týkalo se textů </a:t>
            </a:r>
            <a:r>
              <a:rPr lang="cs-CZ" b="1" dirty="0" smtClean="0">
                <a:solidFill>
                  <a:schemeClr val="tx1"/>
                </a:solidFill>
              </a:rPr>
              <a:t>Němcové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Erbena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b="1" dirty="0">
                <a:solidFill>
                  <a:schemeClr val="tx1"/>
                </a:solidFill>
              </a:rPr>
              <a:t>bratří </a:t>
            </a:r>
            <a:r>
              <a:rPr lang="cs-CZ" b="1" dirty="0" err="1">
                <a:solidFill>
                  <a:schemeClr val="tx1"/>
                </a:solidFill>
              </a:rPr>
              <a:t>Grimmů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dirty="0" smtClean="0">
                <a:solidFill>
                  <a:schemeClr val="tx1"/>
                </a:solidFill>
              </a:rPr>
              <a:t>atd.</a:t>
            </a: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VERSUS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Zlatý fond dětské literatury konce 90. let: autoři </a:t>
            </a:r>
            <a:r>
              <a:rPr lang="cs-CZ" b="1" dirty="0" smtClean="0">
                <a:solidFill>
                  <a:schemeClr val="tx1"/>
                </a:solidFill>
              </a:rPr>
              <a:t>Iva Procházková</a:t>
            </a:r>
            <a:r>
              <a:rPr lang="cs-CZ" dirty="0" smtClean="0">
                <a:solidFill>
                  <a:schemeClr val="tx1"/>
                </a:solidFill>
              </a:rPr>
              <a:t>,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b="1" dirty="0" smtClean="0">
                <a:solidFill>
                  <a:schemeClr val="tx1"/>
                </a:solidFill>
              </a:rPr>
              <a:t>Pavel  </a:t>
            </a:r>
            <a:r>
              <a:rPr lang="cs-CZ" b="1" dirty="0" err="1" smtClean="0">
                <a:solidFill>
                  <a:schemeClr val="tx1"/>
                </a:solidFill>
              </a:rPr>
              <a:t>Šrut</a:t>
            </a:r>
            <a:r>
              <a:rPr lang="cs-CZ" dirty="0">
                <a:solidFill>
                  <a:schemeClr val="tx1"/>
                </a:solidFill>
              </a:rPr>
              <a:t> a </a:t>
            </a:r>
            <a:r>
              <a:rPr lang="cs-CZ" b="1" dirty="0" smtClean="0">
                <a:solidFill>
                  <a:schemeClr val="tx1"/>
                </a:solidFill>
              </a:rPr>
              <a:t>Hana Doskočilová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53442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TM03457444[[fn=Základna]]</Template>
  <TotalTime>388</TotalTime>
  <Words>1071</Words>
  <Application>Microsoft Office PowerPoint</Application>
  <PresentationFormat>Širokoúhlá obrazovka</PresentationFormat>
  <Paragraphs>245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0" baseType="lpstr">
      <vt:lpstr>Corbel</vt:lpstr>
      <vt:lpstr>Základ</vt:lpstr>
      <vt:lpstr>Tematika a Žánrovost  literatury pro děti a mládež </vt:lpstr>
      <vt:lpstr>Něco z teorie literatury </vt:lpstr>
      <vt:lpstr>Teorie a kritika literatury pro děti a mládež </vt:lpstr>
      <vt:lpstr>Faktory ovlivňující podobu a směřování současné české literatury pro děti </vt:lpstr>
      <vt:lpstr>90. léta 20. století, časopisy  </vt:lpstr>
      <vt:lpstr>Časopisy pro děti a mládež</vt:lpstr>
      <vt:lpstr>Digitalizace starých dětských časopisů http://www.detske-casopisy.cz/tituly-detskych-casopisu-od-roku-1828/</vt:lpstr>
      <vt:lpstr>Nakladatelství od 90. let</vt:lpstr>
      <vt:lpstr>Způsoby práce s literaturou pro děti a mládež</vt:lpstr>
      <vt:lpstr>Návraty</vt:lpstr>
      <vt:lpstr>Návraty</vt:lpstr>
      <vt:lpstr>Tradice v poezii: oslava ústní lidové slovesnosti </vt:lpstr>
      <vt:lpstr>Tradice v poezii: variace na folklórní odkaz</vt:lpstr>
      <vt:lpstr>Poezie: kontinuita v kvalitě veršů</vt:lpstr>
      <vt:lpstr>Poezie – nonens, písničkové texty</vt:lpstr>
      <vt:lpstr>Příležitosti pro poezii (autoři-akademici)</vt:lpstr>
      <vt:lpstr>Vrcholy současné poezie</vt:lpstr>
      <vt:lpstr>Poezie - antologie</vt:lpstr>
      <vt:lpstr>Písničky</vt:lpstr>
      <vt:lpstr>Pohádky a rádobypohádky</vt:lpstr>
      <vt:lpstr>Pohádky a rádobypohádky</vt:lpstr>
      <vt:lpstr>Moderní pohádky a pohádkové prózy</vt:lpstr>
      <vt:lpstr>Autorská pohádka </vt:lpstr>
      <vt:lpstr>(Moderní pohádky a pohádkové prózy)</vt:lpstr>
      <vt:lpstr>Pavel Šrut</vt:lpstr>
      <vt:lpstr>Fantastické motivy</vt:lpstr>
      <vt:lpstr>Příběhy s dětským hrdinou</vt:lpstr>
      <vt:lpstr>Návodná literatura: problematika nefunkční rodiny</vt:lpstr>
      <vt:lpstr>(Záplava příběhů s dívčí hrdinkou)</vt:lpstr>
      <vt:lpstr>Problémy s původní dobrodružnou prózou</vt:lpstr>
      <vt:lpstr>Umělecko-naučná literatura</vt:lpstr>
      <vt:lpstr>Fantasy - móda i seriózní literatura</vt:lpstr>
      <vt:lpstr>Umělecko-naučná literatura: hravá prvouka pro nejmenší čtenáře</vt:lpstr>
      <vt:lpstr>Leporela, bilderbuchy, obrázkové knížky</vt:lpstr>
      <vt:lpstr>Kreslené postavičky</vt:lpstr>
      <vt:lpstr>Petr Sís </vt:lpstr>
      <vt:lpstr>Petr Nikl</vt:lpstr>
      <vt:lpstr>Prezentace aplikace PowerPoint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Knihovny, knihy a cenzura</dc:title>
  <dc:creator>Projekt INTERES</dc:creator>
  <cp:lastModifiedBy>Projekt INTERES</cp:lastModifiedBy>
  <cp:revision>39</cp:revision>
  <dcterms:created xsi:type="dcterms:W3CDTF">2018-03-19T11:18:59Z</dcterms:created>
  <dcterms:modified xsi:type="dcterms:W3CDTF">2019-10-22T06:11:30Z</dcterms:modified>
</cp:coreProperties>
</file>