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54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24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28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3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88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68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7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47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3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95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0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D7CB8-9BB2-4CCC-A859-878571DB21D8}" type="datetimeFigureOut">
              <a:rPr lang="cs-CZ" smtClean="0"/>
              <a:t>17. 12. 2019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D0546-1ABB-470C-AAB9-B10526DF1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01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icr.cz/Csicr/media/Prilohy/PDF_el._publikace/Publikace/PISA_2018_narodni-zprav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lit.cz/cz/feature/ceska-literatura-pro-deti-a-mladez-ve-druhem-desetileti-21-stoleti-2-dil/?fbclid=IwAR0twaLDeEFEWvYIVVHE2kF3DMlgGOHTrw3uV9qIcmNo8jxGE7BVulDaz9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Nejnovější česká literatura 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pro děti a mládež 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Předmět Literatura pro děti a mládež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684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410"/>
          </a:xfrm>
        </p:spPr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Na cestách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5038"/>
            <a:ext cx="10515600" cy="56593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Petra Braunová </a:t>
            </a:r>
            <a:r>
              <a:rPr lang="cs-CZ" b="1" dirty="0" smtClean="0"/>
              <a:t>-</a:t>
            </a:r>
            <a:r>
              <a:rPr lang="cs-CZ" dirty="0"/>
              <a:t> </a:t>
            </a:r>
            <a:r>
              <a:rPr lang="cs-CZ" i="1" dirty="0"/>
              <a:t>Ema a kouzelná kniha </a:t>
            </a:r>
            <a:r>
              <a:rPr lang="cs-CZ" dirty="0"/>
              <a:t>(2010, 2018</a:t>
            </a:r>
            <a:r>
              <a:rPr lang="cs-CZ" dirty="0" smtClean="0"/>
              <a:t>)</a:t>
            </a:r>
          </a:p>
          <a:p>
            <a:r>
              <a:rPr lang="cs-CZ" dirty="0" smtClean="0"/>
              <a:t>Návaznost na tradici próz o sirotcích</a:t>
            </a:r>
          </a:p>
          <a:p>
            <a:r>
              <a:rPr lang="cs-CZ" dirty="0" smtClean="0"/>
              <a:t>Zkušenost au-pair ve frankofonních rodinách</a:t>
            </a:r>
          </a:p>
          <a:p>
            <a:pPr marL="0" indent="0">
              <a:buNone/>
            </a:pPr>
            <a:r>
              <a:rPr lang="cs-CZ" dirty="0" smtClean="0"/>
              <a:t>Román</a:t>
            </a:r>
            <a:r>
              <a:rPr lang="cs-CZ" dirty="0"/>
              <a:t> </a:t>
            </a:r>
            <a:r>
              <a:rPr lang="cs-CZ" i="1" dirty="0"/>
              <a:t>3333 km k Jakubovi</a:t>
            </a:r>
            <a:r>
              <a:rPr lang="cs-CZ" dirty="0"/>
              <a:t> (2014, ilustrace </a:t>
            </a:r>
            <a:r>
              <a:rPr lang="cs-CZ" dirty="0" err="1" smtClean="0"/>
              <a:t>Nikkarin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Tematizace svatojakubské cesty </a:t>
            </a:r>
            <a:r>
              <a:rPr lang="cs-CZ" dirty="0"/>
              <a:t>patnáctiletého </a:t>
            </a:r>
            <a:r>
              <a:rPr lang="cs-CZ" dirty="0" smtClean="0"/>
              <a:t>Mirka do </a:t>
            </a:r>
            <a:r>
              <a:rPr lang="cs-CZ" dirty="0"/>
              <a:t>poutního místa Santiago de </a:t>
            </a:r>
            <a:r>
              <a:rPr lang="cs-CZ" dirty="0" err="1" smtClean="0"/>
              <a:t>Compostela</a:t>
            </a:r>
            <a:r>
              <a:rPr lang="cs-CZ" dirty="0" smtClean="0"/>
              <a:t> (dle osobního deníku autorky)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Daniela </a:t>
            </a:r>
            <a:r>
              <a:rPr lang="cs-CZ" b="1" dirty="0" err="1" smtClean="0"/>
              <a:t>Krolupperová</a:t>
            </a:r>
            <a:r>
              <a:rPr lang="cs-CZ" b="1" dirty="0" smtClean="0"/>
              <a:t> </a:t>
            </a:r>
            <a:r>
              <a:rPr lang="cs-CZ" dirty="0" smtClean="0"/>
              <a:t>– spoluautorství </a:t>
            </a:r>
            <a:r>
              <a:rPr lang="cs-CZ" dirty="0"/>
              <a:t> </a:t>
            </a:r>
            <a:r>
              <a:rPr lang="cs-CZ" dirty="0" smtClean="0"/>
              <a:t>encyklopedie </a:t>
            </a:r>
            <a:r>
              <a:rPr lang="cs-CZ" i="1" dirty="0" smtClean="0"/>
              <a:t>Historie Evropy </a:t>
            </a:r>
            <a:r>
              <a:rPr lang="pt-BR" dirty="0"/>
              <a:t>(2011, s hlavní autorkou a ilustrátorkou díla Renátou Fučíkovou</a:t>
            </a:r>
            <a:r>
              <a:rPr lang="pt-BR" dirty="0" smtClean="0"/>
              <a:t>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Historické </a:t>
            </a:r>
            <a:r>
              <a:rPr lang="cs-CZ" dirty="0"/>
              <a:t>detektivky:</a:t>
            </a:r>
            <a:r>
              <a:rPr lang="cs-CZ" i="1" dirty="0"/>
              <a:t> </a:t>
            </a:r>
            <a:endParaRPr lang="cs-CZ" i="1" dirty="0" smtClean="0"/>
          </a:p>
          <a:p>
            <a:r>
              <a:rPr lang="cs-CZ" i="1" dirty="0" smtClean="0"/>
              <a:t>Zločin na Starém Městě Pražském</a:t>
            </a:r>
            <a:r>
              <a:rPr lang="cs-CZ" dirty="0" smtClean="0"/>
              <a:t> (2014) </a:t>
            </a:r>
          </a:p>
          <a:p>
            <a:pPr lvl="1"/>
            <a:r>
              <a:rPr lang="cs-CZ" dirty="0" smtClean="0"/>
              <a:t>Tzv. </a:t>
            </a:r>
            <a:r>
              <a:rPr lang="cs-CZ" dirty="0" err="1" smtClean="0"/>
              <a:t>pragensie</a:t>
            </a:r>
            <a:endParaRPr lang="cs-CZ" dirty="0" smtClean="0"/>
          </a:p>
          <a:p>
            <a:pPr lvl="1"/>
            <a:r>
              <a:rPr lang="cs-CZ" dirty="0" smtClean="0"/>
              <a:t>Východisko </a:t>
            </a:r>
            <a:r>
              <a:rPr lang="cs-CZ" dirty="0"/>
              <a:t>pro staropražskou zápletku </a:t>
            </a:r>
            <a:r>
              <a:rPr lang="cs-CZ" dirty="0" smtClean="0"/>
              <a:t>- známý </a:t>
            </a:r>
            <a:r>
              <a:rPr lang="cs-CZ" dirty="0"/>
              <a:t>obraz Jakuba </a:t>
            </a:r>
            <a:r>
              <a:rPr lang="cs-CZ" dirty="0" err="1"/>
              <a:t>Schikanedera</a:t>
            </a:r>
            <a:r>
              <a:rPr lang="cs-CZ" dirty="0"/>
              <a:t> </a:t>
            </a:r>
            <a:r>
              <a:rPr lang="cs-CZ" i="1" dirty="0"/>
              <a:t>Vražda v </a:t>
            </a:r>
            <a:r>
              <a:rPr lang="cs-CZ" i="1" dirty="0" smtClean="0"/>
              <a:t>domě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i="1" dirty="0" smtClean="0"/>
              <a:t>Past na korunu </a:t>
            </a:r>
            <a:r>
              <a:rPr lang="cs-CZ" dirty="0" smtClean="0"/>
              <a:t>(2018, ilustrovala Barbora Kyšková, obě získaly Zlatou stuhu)</a:t>
            </a:r>
          </a:p>
          <a:p>
            <a:pPr marL="0" indent="0">
              <a:buNone/>
            </a:pPr>
            <a:r>
              <a:rPr lang="pt-BR" dirty="0" smtClean="0"/>
              <a:t> 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173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K výročí republiky, k historii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publikace tzv. na objednávku</a:t>
            </a:r>
          </a:p>
          <a:p>
            <a:pPr marL="0" indent="0">
              <a:buNone/>
            </a:pPr>
            <a:r>
              <a:rPr lang="cs-CZ" b="1" dirty="0" smtClean="0"/>
              <a:t>Vendula Borůvková - </a:t>
            </a:r>
            <a:r>
              <a:rPr lang="cs-CZ" dirty="0" smtClean="0"/>
              <a:t>román </a:t>
            </a:r>
            <a:r>
              <a:rPr lang="cs-CZ" i="1" dirty="0" smtClean="0"/>
              <a:t>1918 aneb Jak jsem dál gól přes celé Československo</a:t>
            </a:r>
            <a:r>
              <a:rPr lang="cs-CZ" dirty="0" smtClean="0"/>
              <a:t> (2018, s ilustrátorem Karlem Šedou)</a:t>
            </a:r>
          </a:p>
          <a:p>
            <a:r>
              <a:rPr lang="cs-CZ" dirty="0" smtClean="0"/>
              <a:t>Uznání </a:t>
            </a:r>
            <a:r>
              <a:rPr lang="cs-CZ" dirty="0"/>
              <a:t>za koncepci </a:t>
            </a:r>
            <a:r>
              <a:rPr lang="cs-CZ" dirty="0" smtClean="0"/>
              <a:t>románu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Eva Papoušková - </a:t>
            </a:r>
            <a:r>
              <a:rPr lang="cs-CZ" i="1" dirty="0" err="1" smtClean="0"/>
              <a:t>Cílovníci</a:t>
            </a:r>
            <a:r>
              <a:rPr lang="cs-CZ" dirty="0" smtClean="0"/>
              <a:t>  (2018, ilustrace Galiny Miklíkové) </a:t>
            </a:r>
          </a:p>
          <a:p>
            <a:r>
              <a:rPr lang="cs-CZ" dirty="0" smtClean="0"/>
              <a:t>o historii </a:t>
            </a:r>
            <a:r>
              <a:rPr lang="cs-CZ" dirty="0"/>
              <a:t>20. </a:t>
            </a:r>
            <a:r>
              <a:rPr lang="cs-CZ" dirty="0" smtClean="0"/>
              <a:t>století </a:t>
            </a:r>
            <a:r>
              <a:rPr lang="cs-CZ" dirty="0"/>
              <a:t>z perspektivy desetiletého Záviše aneb Pídi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987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63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>
                <a:solidFill>
                  <a:srgbClr val="00B0F0"/>
                </a:solidFill>
              </a:rPr>
              <a:t>Dobrodružství </a:t>
            </a:r>
            <a:r>
              <a:rPr lang="cs-CZ" b="1" dirty="0">
                <a:solidFill>
                  <a:srgbClr val="00B0F0"/>
                </a:solidFill>
              </a:rPr>
              <a:t>a fantasy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4465"/>
            <a:ext cx="10515600" cy="56223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Vojtěch Matocha - </a:t>
            </a:r>
            <a:r>
              <a:rPr lang="cs-CZ" i="1" dirty="0" err="1" smtClean="0"/>
              <a:t>Prašina</a:t>
            </a:r>
            <a:r>
              <a:rPr lang="cs-CZ" dirty="0"/>
              <a:t> (2018</a:t>
            </a:r>
            <a:r>
              <a:rPr lang="cs-CZ" b="1" dirty="0"/>
              <a:t>, </a:t>
            </a:r>
            <a:r>
              <a:rPr lang="cs-CZ" dirty="0"/>
              <a:t>ilustrace Karel </a:t>
            </a:r>
            <a:r>
              <a:rPr lang="cs-CZ" dirty="0" err="1"/>
              <a:t>Osoha</a:t>
            </a:r>
            <a:r>
              <a:rPr lang="cs-CZ" dirty="0" smtClean="0"/>
              <a:t>), </a:t>
            </a:r>
            <a:r>
              <a:rPr lang="cs-CZ" i="1" dirty="0" err="1" smtClean="0"/>
              <a:t>Prašina</a:t>
            </a:r>
            <a:r>
              <a:rPr lang="cs-CZ" i="1" dirty="0"/>
              <a:t>. Černý </a:t>
            </a:r>
            <a:r>
              <a:rPr lang="cs-CZ" i="1" dirty="0" smtClean="0"/>
              <a:t>meteorit </a:t>
            </a:r>
            <a:r>
              <a:rPr lang="cs-CZ" dirty="0" smtClean="0"/>
              <a:t>(2019)</a:t>
            </a:r>
          </a:p>
          <a:p>
            <a:r>
              <a:rPr lang="cs-CZ" dirty="0"/>
              <a:t>Název poukazuje na pražskou čtvrť, v níž není elektřina, mobilní signál ani </a:t>
            </a:r>
            <a:r>
              <a:rPr lang="cs-CZ" dirty="0" smtClean="0"/>
              <a:t>bezdrátové spojení</a:t>
            </a:r>
          </a:p>
          <a:p>
            <a:pPr marL="0" indent="0">
              <a:buNone/>
            </a:pPr>
            <a:r>
              <a:rPr lang="cs-CZ" b="1" dirty="0" smtClean="0"/>
              <a:t>Marek Toman - </a:t>
            </a:r>
            <a:r>
              <a:rPr lang="cs-CZ" i="1" dirty="0" smtClean="0"/>
              <a:t>Cukrárna </a:t>
            </a:r>
            <a:r>
              <a:rPr lang="cs-CZ" i="1" dirty="0"/>
              <a:t>U Šilhavého Jima </a:t>
            </a:r>
            <a:r>
              <a:rPr lang="cs-CZ" dirty="0" smtClean="0"/>
              <a:t>(</a:t>
            </a:r>
            <a:r>
              <a:rPr lang="cs-CZ" dirty="0"/>
              <a:t>2018, ilustrace Františka </a:t>
            </a:r>
            <a:r>
              <a:rPr lang="cs-CZ" dirty="0" err="1"/>
              <a:t>Loubat</a:t>
            </a:r>
            <a:r>
              <a:rPr lang="cs-CZ" dirty="0" smtClean="0"/>
              <a:t>)</a:t>
            </a:r>
          </a:p>
          <a:p>
            <a:r>
              <a:rPr lang="cs-CZ" dirty="0" smtClean="0"/>
              <a:t>hold </a:t>
            </a:r>
            <a:r>
              <a:rPr lang="cs-CZ" dirty="0"/>
              <a:t>všem knihovnicím v osobě Boženky </a:t>
            </a:r>
            <a:r>
              <a:rPr lang="cs-CZ" dirty="0" err="1"/>
              <a:t>Oprátkové</a:t>
            </a:r>
            <a:r>
              <a:rPr lang="cs-CZ" dirty="0"/>
              <a:t>, která namíří své </a:t>
            </a:r>
            <a:r>
              <a:rPr lang="cs-CZ" dirty="0" smtClean="0"/>
              <a:t>síly proti </a:t>
            </a:r>
            <a:r>
              <a:rPr lang="cs-CZ" dirty="0"/>
              <a:t>ničiteli knih Dante Skunk </a:t>
            </a:r>
            <a:r>
              <a:rPr lang="cs-CZ" dirty="0" smtClean="0"/>
              <a:t>Shakespearovi</a:t>
            </a:r>
          </a:p>
          <a:p>
            <a:pPr marL="0" indent="0">
              <a:buNone/>
            </a:pPr>
            <a:r>
              <a:rPr lang="cs-CZ" b="1" dirty="0" smtClean="0"/>
              <a:t>Martin </a:t>
            </a:r>
            <a:r>
              <a:rPr lang="cs-CZ" b="1" dirty="0" err="1" smtClean="0"/>
              <a:t>Vopěnka</a:t>
            </a:r>
            <a:r>
              <a:rPr lang="cs-CZ" b="1" dirty="0" smtClean="0"/>
              <a:t> -</a:t>
            </a:r>
            <a:r>
              <a:rPr lang="cs-CZ" b="1" dirty="0"/>
              <a:t> </a:t>
            </a:r>
            <a:r>
              <a:rPr lang="cs-CZ" i="1" dirty="0"/>
              <a:t>Spící </a:t>
            </a:r>
            <a:r>
              <a:rPr lang="cs-CZ" i="1" dirty="0" smtClean="0"/>
              <a:t>město (</a:t>
            </a:r>
            <a:r>
              <a:rPr lang="cs-CZ" dirty="0" smtClean="0"/>
              <a:t>trilogie, 2011-12)</a:t>
            </a:r>
          </a:p>
          <a:p>
            <a:r>
              <a:rPr lang="cs-CZ" dirty="0" smtClean="0"/>
              <a:t>Antiutopická vize</a:t>
            </a:r>
          </a:p>
          <a:p>
            <a:r>
              <a:rPr lang="cs-CZ" dirty="0" smtClean="0"/>
              <a:t>Úvahy </a:t>
            </a:r>
            <a:r>
              <a:rPr lang="cs-CZ" dirty="0"/>
              <a:t>o nadčasových tématech – </a:t>
            </a:r>
            <a:r>
              <a:rPr lang="cs-CZ" dirty="0" smtClean="0"/>
              <a:t>budoucnosti </a:t>
            </a:r>
            <a:r>
              <a:rPr lang="cs-CZ" dirty="0"/>
              <a:t>civilizace a jejích pravděpodobných etických problémech, o nečinnosti státního </a:t>
            </a:r>
            <a:r>
              <a:rPr lang="cs-CZ" dirty="0" smtClean="0"/>
              <a:t>aparátu, o </a:t>
            </a:r>
            <a:r>
              <a:rPr lang="cs-CZ" dirty="0"/>
              <a:t>otázkách téměř </a:t>
            </a:r>
            <a:r>
              <a:rPr lang="cs-CZ" dirty="0" smtClean="0"/>
              <a:t>existenciálních</a:t>
            </a:r>
          </a:p>
          <a:p>
            <a:r>
              <a:rPr lang="cs-CZ" dirty="0" smtClean="0"/>
              <a:t>napětí </a:t>
            </a:r>
            <a:r>
              <a:rPr lang="cs-CZ" dirty="0"/>
              <a:t>a </a:t>
            </a:r>
            <a:r>
              <a:rPr lang="cs-CZ" dirty="0" smtClean="0"/>
              <a:t>důvěra </a:t>
            </a:r>
            <a:r>
              <a:rPr lang="cs-CZ" dirty="0"/>
              <a:t>v pospolitost </a:t>
            </a:r>
            <a:r>
              <a:rPr lang="cs-CZ" dirty="0" smtClean="0"/>
              <a:t>aktérů</a:t>
            </a:r>
          </a:p>
          <a:p>
            <a:pPr marL="0" indent="0">
              <a:buNone/>
            </a:pPr>
            <a:r>
              <a:rPr lang="cs-CZ" i="1" dirty="0"/>
              <a:t>Nová planeta – prastarý příběh z daleké budoucnosti</a:t>
            </a:r>
            <a:r>
              <a:rPr lang="cs-CZ" dirty="0"/>
              <a:t> (2015, Zlatá stuha) </a:t>
            </a:r>
            <a:endParaRPr lang="cs-CZ" dirty="0" smtClean="0"/>
          </a:p>
          <a:p>
            <a:r>
              <a:rPr lang="cs-CZ" dirty="0" smtClean="0"/>
              <a:t>námětově </a:t>
            </a:r>
            <a:r>
              <a:rPr lang="cs-CZ" dirty="0"/>
              <a:t>spadá do oblasti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adult</a:t>
            </a:r>
            <a:r>
              <a:rPr lang="cs-CZ" dirty="0"/>
              <a:t> na hraně mezi dystopií a </a:t>
            </a:r>
            <a:r>
              <a:rPr lang="cs-CZ" dirty="0" smtClean="0"/>
              <a:t>fantasy</a:t>
            </a:r>
          </a:p>
          <a:p>
            <a:r>
              <a:rPr lang="cs-CZ" dirty="0" smtClean="0"/>
              <a:t>Konotace s biblickými příběhy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Bára Dočkalová - </a:t>
            </a:r>
            <a:r>
              <a:rPr lang="cs-CZ" i="1" dirty="0" smtClean="0"/>
              <a:t>Tajemství Oblázkové hory </a:t>
            </a:r>
            <a:r>
              <a:rPr lang="cs-CZ" dirty="0" smtClean="0"/>
              <a:t>(2018, ilustrace Petra Josefína </a:t>
            </a:r>
            <a:r>
              <a:rPr lang="cs-CZ" dirty="0" err="1" smtClean="0"/>
              <a:t>Stibitzová</a:t>
            </a:r>
            <a:r>
              <a:rPr lang="cs-CZ" dirty="0" smtClean="0"/>
              <a:t>) </a:t>
            </a:r>
          </a:p>
          <a:p>
            <a:r>
              <a:rPr lang="cs-CZ" dirty="0" smtClean="0"/>
              <a:t>Pohádkové fantasy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190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Biografická tvorba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Renáta Fučíková – autorka a ilustrátorka</a:t>
            </a:r>
          </a:p>
          <a:p>
            <a:pPr lvl="1"/>
            <a:r>
              <a:rPr lang="cs-CZ" dirty="0" smtClean="0"/>
              <a:t>alba </a:t>
            </a:r>
            <a:r>
              <a:rPr lang="cs-CZ" dirty="0"/>
              <a:t>na pomezí komiksu a obrazových </a:t>
            </a:r>
            <a:r>
              <a:rPr lang="cs-CZ" dirty="0" smtClean="0"/>
              <a:t>knih</a:t>
            </a:r>
          </a:p>
          <a:p>
            <a:r>
              <a:rPr lang="cs-CZ" i="1" dirty="0" smtClean="0"/>
              <a:t>Antonín </a:t>
            </a:r>
            <a:r>
              <a:rPr lang="cs-CZ" i="1" dirty="0"/>
              <a:t>Dvořák</a:t>
            </a:r>
            <a:r>
              <a:rPr lang="cs-CZ" dirty="0"/>
              <a:t> (2013, Zlatá stuha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Franz </a:t>
            </a:r>
            <a:r>
              <a:rPr lang="cs-CZ" i="1" dirty="0"/>
              <a:t>Kafka – člověk své i naší doby </a:t>
            </a:r>
            <a:r>
              <a:rPr lang="cs-CZ" dirty="0"/>
              <a:t>(</a:t>
            </a:r>
            <a:r>
              <a:rPr lang="cs-CZ" dirty="0" smtClean="0"/>
              <a:t>2017, autorem </a:t>
            </a:r>
            <a:r>
              <a:rPr lang="cs-CZ" dirty="0" err="1" smtClean="0"/>
              <a:t>překl</a:t>
            </a:r>
            <a:r>
              <a:rPr lang="cs-CZ" dirty="0" smtClean="0"/>
              <a:t>. Radek Malý)</a:t>
            </a:r>
          </a:p>
          <a:p>
            <a:pPr lvl="1"/>
            <a:r>
              <a:rPr lang="cs-CZ" dirty="0" smtClean="0"/>
              <a:t>tři </a:t>
            </a:r>
            <a:r>
              <a:rPr lang="cs-CZ" dirty="0"/>
              <a:t>komiksy podle povídek pražského německy píšícího </a:t>
            </a:r>
            <a:r>
              <a:rPr lang="cs-CZ" dirty="0" smtClean="0"/>
              <a:t>literáta v překladu RM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897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Umělecko-naučná próza pro děti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René Nekuda - </a:t>
            </a:r>
            <a:r>
              <a:rPr lang="cs-CZ" i="1" dirty="0" err="1" smtClean="0"/>
              <a:t>Příběhostroj</a:t>
            </a:r>
            <a:r>
              <a:rPr lang="cs-CZ" i="1" dirty="0" smtClean="0"/>
              <a:t> </a:t>
            </a:r>
            <a:r>
              <a:rPr lang="cs-CZ" dirty="0" smtClean="0"/>
              <a:t>(2019, čtveřice ilustrátorek Aneta Františka Holasová, Johana </a:t>
            </a:r>
            <a:r>
              <a:rPr lang="cs-CZ" dirty="0" err="1" smtClean="0"/>
              <a:t>Švejdíková</a:t>
            </a:r>
            <a:r>
              <a:rPr lang="cs-CZ" dirty="0" smtClean="0"/>
              <a:t>, Tereza Lukešová, Marie Urbánková – kolem časopisu </a:t>
            </a:r>
            <a:r>
              <a:rPr lang="cs-CZ" i="1" dirty="0" smtClean="0"/>
              <a:t>Raketa)</a:t>
            </a:r>
            <a:r>
              <a:rPr lang="cs-CZ" i="1" dirty="0"/>
              <a:t> 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9598" y="2843341"/>
            <a:ext cx="3456002" cy="316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8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>
                <a:solidFill>
                  <a:srgbClr val="00B0F0"/>
                </a:solidFill>
              </a:rPr>
              <a:t>Poezie </a:t>
            </a:r>
            <a:r>
              <a:rPr lang="cs-CZ" b="1" dirty="0">
                <a:solidFill>
                  <a:srgbClr val="00B0F0"/>
                </a:solidFill>
              </a:rPr>
              <a:t>a noví </a:t>
            </a:r>
            <a:r>
              <a:rPr lang="cs-CZ" b="1" dirty="0" err="1" smtClean="0">
                <a:solidFill>
                  <a:srgbClr val="00B0F0"/>
                </a:solidFill>
              </a:rPr>
              <a:t>poeti</a:t>
            </a:r>
            <a:r>
              <a:rPr lang="cs-CZ" b="1" dirty="0" smtClean="0">
                <a:solidFill>
                  <a:srgbClr val="00B0F0"/>
                </a:solidFill>
              </a:rPr>
              <a:t> v literatuře 20. let 21. století</a:t>
            </a:r>
            <a:r>
              <a:rPr lang="cs-CZ" b="1" dirty="0">
                <a:solidFill>
                  <a:srgbClr val="00B0F0"/>
                </a:solidFill>
              </a:rPr>
              <a:t/>
            </a:r>
            <a:br>
              <a:rPr lang="cs-CZ" b="1" dirty="0">
                <a:solidFill>
                  <a:srgbClr val="00B0F0"/>
                </a:solidFill>
              </a:rPr>
            </a:b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88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Nové </a:t>
            </a:r>
            <a:r>
              <a:rPr lang="cs-CZ" dirty="0"/>
              <a:t>básnické výbory pro děti a reedice starších, zejména z díla básníků píšících </a:t>
            </a:r>
            <a:r>
              <a:rPr lang="cs-CZ" dirty="0" smtClean="0"/>
              <a:t>v </a:t>
            </a:r>
            <a:r>
              <a:rPr lang="cs-CZ" dirty="0"/>
              <a:t>70. a 80. letech minulého </a:t>
            </a:r>
            <a:r>
              <a:rPr lang="cs-CZ" dirty="0" smtClean="0"/>
              <a:t>století</a:t>
            </a:r>
          </a:p>
          <a:p>
            <a:r>
              <a:rPr lang="cs-CZ" b="1" dirty="0" smtClean="0"/>
              <a:t>Jan Skácel</a:t>
            </a:r>
            <a:r>
              <a:rPr lang="cs-CZ" dirty="0"/>
              <a:t> (</a:t>
            </a:r>
            <a:r>
              <a:rPr lang="cs-CZ" i="1" dirty="0"/>
              <a:t>Proč ten ptáček z větve nespadne,</a:t>
            </a:r>
            <a:r>
              <a:rPr lang="cs-CZ" dirty="0"/>
              <a:t> 2019, inspirace obrázky Josefa Čapka) </a:t>
            </a:r>
            <a:endParaRPr lang="cs-CZ" dirty="0" smtClean="0"/>
          </a:p>
          <a:p>
            <a:r>
              <a:rPr lang="cs-CZ" b="1" dirty="0" smtClean="0"/>
              <a:t>Pavel </a:t>
            </a:r>
            <a:r>
              <a:rPr lang="cs-CZ" b="1" dirty="0" err="1" smtClean="0"/>
              <a:t>Šrut</a:t>
            </a:r>
            <a:r>
              <a:rPr lang="cs-CZ" b="1" dirty="0"/>
              <a:t> </a:t>
            </a:r>
            <a:r>
              <a:rPr lang="cs-CZ" dirty="0"/>
              <a:t>(</a:t>
            </a:r>
            <a:r>
              <a:rPr lang="cs-CZ" i="1" dirty="0"/>
              <a:t>Hlemýžď </a:t>
            </a:r>
            <a:r>
              <a:rPr lang="cs-CZ" i="1" dirty="0" err="1"/>
              <a:t>Čilišnek</a:t>
            </a:r>
            <a:r>
              <a:rPr lang="cs-CZ" dirty="0"/>
              <a:t>, 2015, ilustrace Jiří Šalamoun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Jiří Žáček</a:t>
            </a:r>
            <a:r>
              <a:rPr lang="cs-CZ" dirty="0"/>
              <a:t> (</a:t>
            </a:r>
            <a:r>
              <a:rPr lang="cs-CZ" i="1" dirty="0"/>
              <a:t>Aprílová škola</a:t>
            </a:r>
            <a:r>
              <a:rPr lang="cs-CZ" dirty="0"/>
              <a:t>, 2015, ilustrace Adolf Born</a:t>
            </a:r>
            <a:r>
              <a:rPr lang="cs-CZ" dirty="0" smtClean="0"/>
              <a:t>)</a:t>
            </a:r>
          </a:p>
          <a:p>
            <a:r>
              <a:rPr lang="cs-CZ" dirty="0" smtClean="0"/>
              <a:t>Opakovaně sbírka </a:t>
            </a:r>
            <a:r>
              <a:rPr lang="cs-CZ" dirty="0"/>
              <a:t>něžných i vtipných básnických a prozaických textů </a:t>
            </a:r>
            <a:r>
              <a:rPr lang="cs-CZ" b="1" dirty="0"/>
              <a:t>Ivana M. Jirouse</a:t>
            </a:r>
            <a:r>
              <a:rPr lang="cs-CZ" dirty="0"/>
              <a:t> </a:t>
            </a:r>
            <a:r>
              <a:rPr lang="cs-CZ" i="1" dirty="0"/>
              <a:t>Magor </a:t>
            </a:r>
            <a:r>
              <a:rPr lang="cs-CZ" i="1" dirty="0" smtClean="0"/>
              <a:t>dětem </a:t>
            </a:r>
            <a:r>
              <a:rPr lang="cs-CZ" dirty="0" smtClean="0"/>
              <a:t>(</a:t>
            </a:r>
            <a:r>
              <a:rPr lang="cs-CZ" dirty="0"/>
              <a:t>2009, 2015 v </a:t>
            </a:r>
            <a:r>
              <a:rPr lang="cs-CZ" i="1" dirty="0" err="1"/>
              <a:t>Magorově</a:t>
            </a:r>
            <a:r>
              <a:rPr lang="cs-CZ" i="1" dirty="0"/>
              <a:t> </a:t>
            </a:r>
            <a:r>
              <a:rPr lang="cs-CZ" i="1" dirty="0" err="1"/>
              <a:t>summě</a:t>
            </a:r>
            <a:r>
              <a:rPr lang="cs-CZ" i="1" dirty="0"/>
              <a:t>, Velikonoční pohádka o kohoutech, bouřce a duze</a:t>
            </a:r>
            <a:r>
              <a:rPr lang="cs-CZ" dirty="0"/>
              <a:t> (2011) </a:t>
            </a:r>
            <a:endParaRPr lang="cs-CZ" dirty="0" smtClean="0"/>
          </a:p>
          <a:p>
            <a:r>
              <a:rPr lang="cs-CZ" b="1" dirty="0" smtClean="0"/>
              <a:t>Ivan </a:t>
            </a:r>
            <a:r>
              <a:rPr lang="cs-CZ" b="1" dirty="0" err="1" smtClean="0"/>
              <a:t>Wernisch</a:t>
            </a:r>
            <a:r>
              <a:rPr lang="cs-CZ" b="1" dirty="0" smtClean="0"/>
              <a:t> </a:t>
            </a:r>
            <a:r>
              <a:rPr lang="cs-CZ" i="1" dirty="0" err="1"/>
              <a:t>Plop</a:t>
            </a:r>
            <a:r>
              <a:rPr lang="cs-CZ" i="1" dirty="0"/>
              <a:t>! Vyvrtil </a:t>
            </a:r>
            <a:r>
              <a:rPr lang="cs-CZ" i="1" dirty="0" err="1"/>
              <a:t>žlahvout</a:t>
            </a:r>
            <a:r>
              <a:rPr lang="cs-CZ" i="1" dirty="0"/>
              <a:t> </a:t>
            </a:r>
            <a:r>
              <a:rPr lang="cs-CZ" i="1" dirty="0" err="1"/>
              <a:t>pšunt</a:t>
            </a:r>
            <a:r>
              <a:rPr lang="cs-CZ" i="1" dirty="0"/>
              <a:t> i </a:t>
            </a:r>
            <a:r>
              <a:rPr lang="cs-CZ" i="1" dirty="0" err="1"/>
              <a:t>chlpal</a:t>
            </a:r>
            <a:r>
              <a:rPr lang="cs-CZ" i="1" dirty="0"/>
              <a:t> </a:t>
            </a:r>
            <a:r>
              <a:rPr lang="cs-CZ" i="1" dirty="0" err="1"/>
              <a:t>liquére</a:t>
            </a:r>
            <a:r>
              <a:rPr lang="cs-CZ" dirty="0"/>
              <a:t> (2015, ilustrace Jiří Stach</a:t>
            </a:r>
            <a:r>
              <a:rPr lang="cs-CZ" dirty="0" smtClean="0"/>
              <a:t>)</a:t>
            </a:r>
            <a:endParaRPr lang="cs-CZ" b="1" dirty="0" smtClean="0"/>
          </a:p>
          <a:p>
            <a:pPr lvl="1"/>
            <a:r>
              <a:rPr lang="cs-CZ" dirty="0" smtClean="0"/>
              <a:t>nonsens v </a:t>
            </a:r>
            <a:r>
              <a:rPr lang="cs-CZ" dirty="0"/>
              <a:t>kombinaci s obrazovou „výzdobou“ Jiřího </a:t>
            </a:r>
            <a:r>
              <a:rPr lang="cs-CZ" dirty="0" smtClean="0"/>
              <a:t>Stacha</a:t>
            </a:r>
          </a:p>
          <a:p>
            <a:pPr lvl="1"/>
            <a:r>
              <a:rPr lang="cs-CZ" dirty="0" smtClean="0"/>
              <a:t>mystifikační </a:t>
            </a:r>
            <a:r>
              <a:rPr lang="cs-CZ" dirty="0"/>
              <a:t>hravost blízká groteskám Christiana </a:t>
            </a:r>
            <a:r>
              <a:rPr lang="cs-CZ" dirty="0" err="1"/>
              <a:t>Morgensterna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zejména pro dospívající čtenáře - překračují </a:t>
            </a:r>
            <a:r>
              <a:rPr lang="cs-CZ" dirty="0"/>
              <a:t>hranice jazyka v touze najít svobodný prostor k </a:t>
            </a:r>
            <a:r>
              <a:rPr lang="cs-CZ" dirty="0" smtClean="0"/>
              <a:t>vyjádření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646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00B0F0"/>
                </a:solidFill>
              </a:rPr>
              <a:t>Poezie a noví </a:t>
            </a:r>
            <a:r>
              <a:rPr lang="cs-CZ" b="1" dirty="0" err="1" smtClean="0">
                <a:solidFill>
                  <a:srgbClr val="00B0F0"/>
                </a:solidFill>
              </a:rPr>
              <a:t>poeti</a:t>
            </a:r>
            <a:r>
              <a:rPr lang="cs-CZ" b="1" dirty="0" smtClean="0">
                <a:solidFill>
                  <a:srgbClr val="00B0F0"/>
                </a:solidFill>
              </a:rPr>
              <a:t> v literatuře 20. let 21. století</a:t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/>
            </a:r>
            <a:br>
              <a:rPr lang="cs-CZ" b="1" dirty="0" smtClean="0">
                <a:solidFill>
                  <a:srgbClr val="00B0F0"/>
                </a:solidFill>
              </a:rPr>
            </a:b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Leporela: </a:t>
            </a:r>
            <a:r>
              <a:rPr lang="cs-CZ" b="1" dirty="0" smtClean="0"/>
              <a:t>Petr </a:t>
            </a:r>
            <a:r>
              <a:rPr lang="cs-CZ" b="1" dirty="0"/>
              <a:t>Borkovec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i="1" dirty="0" smtClean="0"/>
              <a:t>Všechno </a:t>
            </a:r>
            <a:r>
              <a:rPr lang="cs-CZ" i="1" dirty="0"/>
              <a:t>je to na zahradě </a:t>
            </a:r>
            <a:r>
              <a:rPr lang="cs-CZ" dirty="0"/>
              <a:t>(2013, ilustrace Filip </a:t>
            </a:r>
            <a:r>
              <a:rPr lang="cs-CZ" dirty="0" err="1" smtClean="0"/>
              <a:t>Pošivač</a:t>
            </a:r>
            <a:r>
              <a:rPr lang="cs-CZ" dirty="0" smtClean="0"/>
              <a:t>)</a:t>
            </a:r>
          </a:p>
          <a:p>
            <a:r>
              <a:rPr lang="cs-CZ" dirty="0" smtClean="0"/>
              <a:t>subtilní scenérie</a:t>
            </a:r>
          </a:p>
          <a:p>
            <a:r>
              <a:rPr lang="cs-CZ" dirty="0" smtClean="0"/>
              <a:t>hluboká </a:t>
            </a:r>
            <a:r>
              <a:rPr lang="cs-CZ" dirty="0"/>
              <a:t>přírodní ukotvenost živých tvorů i neživých předmětů nalezených třeba pod kamenem nebo poblíž živého </a:t>
            </a:r>
            <a:r>
              <a:rPr lang="cs-CZ" dirty="0" smtClean="0"/>
              <a:t>plotu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477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>
                <a:solidFill>
                  <a:srgbClr val="00B0F0"/>
                </a:solidFill>
              </a:rPr>
              <a:t>Poezie a noví </a:t>
            </a:r>
            <a:r>
              <a:rPr lang="cs-CZ" b="1" dirty="0" err="1" smtClean="0">
                <a:solidFill>
                  <a:srgbClr val="00B0F0"/>
                </a:solidFill>
              </a:rPr>
              <a:t>poeti</a:t>
            </a:r>
            <a:r>
              <a:rPr lang="cs-CZ" b="1" dirty="0" smtClean="0">
                <a:solidFill>
                  <a:srgbClr val="00B0F0"/>
                </a:solidFill>
              </a:rPr>
              <a:t> v literatuře 20. let 21. století</a:t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/>
            </a:r>
            <a:br>
              <a:rPr lang="cs-CZ" b="1" dirty="0" smtClean="0">
                <a:solidFill>
                  <a:srgbClr val="00B0F0"/>
                </a:solidFill>
              </a:rPr>
            </a:b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Radek </a:t>
            </a:r>
            <a:r>
              <a:rPr lang="cs-CZ" b="1" dirty="0" smtClean="0"/>
              <a:t>Malý</a:t>
            </a:r>
          </a:p>
          <a:p>
            <a:r>
              <a:rPr lang="cs-CZ" dirty="0" smtClean="0"/>
              <a:t>melancholicky laděná básnická kniha </a:t>
            </a:r>
            <a:r>
              <a:rPr lang="cs-CZ" i="1" dirty="0" smtClean="0"/>
              <a:t>Listonoš </a:t>
            </a:r>
            <a:r>
              <a:rPr lang="cs-CZ" i="1" dirty="0"/>
              <a:t>vítr </a:t>
            </a:r>
            <a:r>
              <a:rPr lang="cs-CZ" dirty="0"/>
              <a:t>(2011, Magnesia Litera 2012, </a:t>
            </a:r>
            <a:r>
              <a:rPr lang="cs-CZ" dirty="0" err="1"/>
              <a:t>Honour</a:t>
            </a:r>
            <a:r>
              <a:rPr lang="cs-CZ" dirty="0"/>
              <a:t> list IBBY) </a:t>
            </a:r>
            <a:endParaRPr lang="cs-CZ" dirty="0" smtClean="0"/>
          </a:p>
          <a:p>
            <a:r>
              <a:rPr lang="cs-CZ" b="1" dirty="0" smtClean="0"/>
              <a:t>Sbírka</a:t>
            </a:r>
            <a:r>
              <a:rPr lang="cs-CZ" dirty="0" smtClean="0"/>
              <a:t> </a:t>
            </a:r>
            <a:r>
              <a:rPr lang="cs-CZ" i="1" dirty="0" smtClean="0"/>
              <a:t>Moře </a:t>
            </a:r>
            <a:r>
              <a:rPr lang="cs-CZ" i="1" dirty="0"/>
              <a:t>slané vody</a:t>
            </a:r>
            <a:r>
              <a:rPr lang="cs-CZ" dirty="0"/>
              <a:t> (2013 obě s ilustracemi Pavla Čecha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verše </a:t>
            </a:r>
            <a:r>
              <a:rPr lang="cs-CZ" dirty="0"/>
              <a:t>„dětem i dědečkům“, kteří se jimi nestihli stát a nebudou již moci s vnuky ochutnávat mořské příboje, velké ryby, malé ryby… </a:t>
            </a:r>
            <a:endParaRPr lang="cs-CZ" dirty="0" smtClean="0"/>
          </a:p>
          <a:p>
            <a:pPr lvl="1"/>
            <a:r>
              <a:rPr lang="cs-CZ" dirty="0" smtClean="0"/>
              <a:t>Báseň</a:t>
            </a:r>
            <a:r>
              <a:rPr lang="cs-CZ" i="1" dirty="0" smtClean="0"/>
              <a:t> O cestě</a:t>
            </a:r>
            <a:r>
              <a:rPr lang="cs-CZ" dirty="0" smtClean="0"/>
              <a:t> – klukovské sny</a:t>
            </a:r>
          </a:p>
          <a:p>
            <a:pPr lvl="1"/>
            <a:r>
              <a:rPr lang="cs-CZ" dirty="0" smtClean="0"/>
              <a:t>Báseň</a:t>
            </a:r>
            <a:r>
              <a:rPr lang="cs-CZ" i="1" dirty="0" smtClean="0"/>
              <a:t> O škebli - </a:t>
            </a:r>
            <a:r>
              <a:rPr lang="cs-CZ" dirty="0" smtClean="0"/>
              <a:t>originální verze pohádky o vytouženém děťátku</a:t>
            </a:r>
          </a:p>
          <a:p>
            <a:pPr lvl="1"/>
            <a:r>
              <a:rPr lang="cs-CZ" dirty="0" smtClean="0"/>
              <a:t>Skladba </a:t>
            </a:r>
            <a:r>
              <a:rPr lang="cs-CZ" i="1" dirty="0" smtClean="0"/>
              <a:t>A </a:t>
            </a:r>
            <a:r>
              <a:rPr lang="cs-CZ" i="1" dirty="0"/>
              <a:t>co šuměla </a:t>
            </a:r>
            <a:r>
              <a:rPr lang="cs-CZ" i="1" dirty="0" smtClean="0"/>
              <a:t>mušle - </a:t>
            </a:r>
            <a:r>
              <a:rPr lang="cs-CZ" dirty="0" smtClean="0"/>
              <a:t>moře</a:t>
            </a:r>
            <a:r>
              <a:rPr lang="cs-CZ" dirty="0"/>
              <a:t>, živel proměnlivé </a:t>
            </a:r>
            <a:r>
              <a:rPr lang="cs-CZ" dirty="0" smtClean="0"/>
              <a:t>tváře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173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5925"/>
            <a:ext cx="10515600" cy="70433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>
                <a:solidFill>
                  <a:srgbClr val="00B0F0"/>
                </a:solidFill>
              </a:rPr>
              <a:t>Poezie </a:t>
            </a:r>
            <a:r>
              <a:rPr lang="cs-CZ" b="1" dirty="0" smtClean="0">
                <a:solidFill>
                  <a:srgbClr val="00B0F0"/>
                </a:solidFill>
              </a:rPr>
              <a:t>a noví </a:t>
            </a:r>
            <a:r>
              <a:rPr lang="cs-CZ" b="1" dirty="0" err="1" smtClean="0">
                <a:solidFill>
                  <a:srgbClr val="00B0F0"/>
                </a:solidFill>
              </a:rPr>
              <a:t>poeti</a:t>
            </a:r>
            <a:r>
              <a:rPr lang="cs-CZ" b="1" dirty="0" smtClean="0">
                <a:solidFill>
                  <a:srgbClr val="00B0F0"/>
                </a:solidFill>
              </a:rPr>
              <a:t> v literatuře </a:t>
            </a:r>
            <a:r>
              <a:rPr lang="cs-CZ" b="1" dirty="0" smtClean="0">
                <a:solidFill>
                  <a:srgbClr val="00B0F0"/>
                </a:solidFill>
              </a:rPr>
              <a:t>20. let 21. století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2746"/>
            <a:ext cx="10515600" cy="54493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Robin Král </a:t>
            </a:r>
            <a:r>
              <a:rPr lang="cs-CZ" b="1" dirty="0" smtClean="0"/>
              <a:t>- </a:t>
            </a:r>
            <a:r>
              <a:rPr lang="cs-CZ" dirty="0" smtClean="0"/>
              <a:t>soubor</a:t>
            </a:r>
            <a:r>
              <a:rPr lang="cs-CZ" dirty="0"/>
              <a:t> </a:t>
            </a:r>
            <a:r>
              <a:rPr lang="cs-CZ" i="1" dirty="0" err="1"/>
              <a:t>Vynálezárium</a:t>
            </a:r>
            <a:r>
              <a:rPr lang="cs-CZ" i="1" dirty="0"/>
              <a:t> </a:t>
            </a:r>
            <a:r>
              <a:rPr lang="cs-CZ" dirty="0"/>
              <a:t>(2015, ilustrace Jana Hrušková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výsostné </a:t>
            </a:r>
            <a:r>
              <a:rPr lang="cs-CZ" dirty="0"/>
              <a:t>básnické formy pro </a:t>
            </a:r>
            <a:r>
              <a:rPr lang="cs-CZ" dirty="0" smtClean="0"/>
              <a:t>děti - sonet</a:t>
            </a:r>
            <a:r>
              <a:rPr lang="cs-CZ" dirty="0"/>
              <a:t>, rondel, gazel, ale i irský </a:t>
            </a:r>
            <a:r>
              <a:rPr lang="cs-CZ" dirty="0" err="1" smtClean="0"/>
              <a:t>limerik</a:t>
            </a:r>
            <a:r>
              <a:rPr lang="cs-CZ" dirty="0" smtClean="0"/>
              <a:t>, poznání krás poezie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velkoleporelo</a:t>
            </a:r>
            <a:r>
              <a:rPr lang="cs-CZ" dirty="0" smtClean="0"/>
              <a:t> </a:t>
            </a:r>
            <a:r>
              <a:rPr lang="cs-CZ" i="1" dirty="0" smtClean="0"/>
              <a:t>Tonča &amp; krasojezdec </a:t>
            </a:r>
            <a:r>
              <a:rPr lang="cs-CZ" dirty="0" smtClean="0"/>
              <a:t>(2019)</a:t>
            </a:r>
          </a:p>
          <a:p>
            <a:pPr lvl="1"/>
            <a:r>
              <a:rPr lang="cs-CZ" dirty="0" smtClean="0"/>
              <a:t>Hravost, akvarely </a:t>
            </a:r>
            <a:r>
              <a:rPr lang="cs-CZ" dirty="0"/>
              <a:t>Anety Františky Holasové ve fialovo-růžovo-šedavém </a:t>
            </a:r>
            <a:r>
              <a:rPr lang="cs-CZ" dirty="0" smtClean="0"/>
              <a:t>tónu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Daniela Fischerová</a:t>
            </a:r>
          </a:p>
          <a:p>
            <a:r>
              <a:rPr lang="cs-CZ" i="1" dirty="0" smtClean="0"/>
              <a:t>Tetovaná teta</a:t>
            </a:r>
            <a:r>
              <a:rPr lang="cs-CZ" dirty="0"/>
              <a:t> (2015, ilustrace Jaromír Plachý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Ochechule </a:t>
            </a:r>
            <a:r>
              <a:rPr lang="cs-CZ" i="1" dirty="0"/>
              <a:t>a ukulele</a:t>
            </a:r>
            <a:r>
              <a:rPr lang="cs-CZ" dirty="0"/>
              <a:t> (2018</a:t>
            </a:r>
            <a:r>
              <a:rPr lang="cs-CZ" dirty="0" smtClean="0"/>
              <a:t>, ilustrace </a:t>
            </a:r>
            <a:r>
              <a:rPr lang="cs-CZ" dirty="0"/>
              <a:t>Jakub Kouřil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Poměřování s poetikou </a:t>
            </a:r>
            <a:r>
              <a:rPr lang="cs-CZ" dirty="0"/>
              <a:t>Emanuela </a:t>
            </a:r>
            <a:r>
              <a:rPr lang="cs-CZ" dirty="0" smtClean="0"/>
              <a:t>Frynty</a:t>
            </a:r>
          </a:p>
          <a:p>
            <a:pPr lvl="1"/>
            <a:r>
              <a:rPr lang="cs-CZ" dirty="0" smtClean="0"/>
              <a:t>Dítě partnerem</a:t>
            </a:r>
            <a:r>
              <a:rPr lang="cs-CZ" dirty="0"/>
              <a:t>, k němuž se autorka vlídně obrací a usměvavě s ním promlouvá, aby si pak mohlo samo přeříkat hádanku o klaunovi na tři způsoby anebo si s chutí přečíst digitálně naladěnou hříčku využívající souznačnosti </a:t>
            </a:r>
            <a:r>
              <a:rPr lang="cs-CZ" dirty="0" smtClean="0"/>
              <a:t>slova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219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PISA 2018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Zdroj: </a:t>
            </a:r>
            <a:r>
              <a:rPr lang="cs-CZ" dirty="0" smtClean="0">
                <a:hlinkClick r:id="rId2"/>
              </a:rPr>
              <a:t> https://www.csicr.cz/Csicr/media/Prilohy/PDF_el._publikace/Publikace/PISA_2018_narodni-zprava.pdf</a:t>
            </a:r>
            <a:endParaRPr lang="cs-CZ" dirty="0" smtClean="0"/>
          </a:p>
          <a:p>
            <a:r>
              <a:rPr lang="cs-CZ" dirty="0" smtClean="0"/>
              <a:t>79 zemí</a:t>
            </a:r>
          </a:p>
          <a:p>
            <a:r>
              <a:rPr lang="cs-CZ" dirty="0" smtClean="0"/>
              <a:t>Čtenářství – 25. místo / průměrní (nejhorší z gramotností)</a:t>
            </a:r>
          </a:p>
          <a:p>
            <a:r>
              <a:rPr lang="cs-CZ" dirty="0" smtClean="0"/>
              <a:t>Lepší výsledky než ve 2015</a:t>
            </a:r>
          </a:p>
          <a:p>
            <a:r>
              <a:rPr lang="cs-CZ" dirty="0" smtClean="0"/>
              <a:t>Problém: porozumění a pochopení textu </a:t>
            </a:r>
          </a:p>
          <a:p>
            <a:r>
              <a:rPr lang="cs-CZ" dirty="0" smtClean="0"/>
              <a:t>Lépe jsou na tom v práci s textem, vyhledáváním v textu</a:t>
            </a:r>
          </a:p>
          <a:p>
            <a:r>
              <a:rPr lang="cs-CZ" dirty="0" smtClean="0"/>
              <a:t>Výsledky rozdílné mezi kraji</a:t>
            </a:r>
          </a:p>
          <a:p>
            <a:pPr lvl="1"/>
            <a:r>
              <a:rPr lang="cs-CZ" dirty="0" smtClean="0"/>
              <a:t>Ústecký kraj (riziko nedokončení školní docházky)</a:t>
            </a:r>
          </a:p>
          <a:p>
            <a:pPr lvl="1"/>
            <a:r>
              <a:rPr lang="cs-CZ" dirty="0" smtClean="0"/>
              <a:t>Nejlepší kraje: Praha, Plzeňský a Zlínský kraj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34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Próza v novém tisíciletí (20. léta)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Proměny prózy od </a:t>
            </a:r>
            <a:r>
              <a:rPr lang="cs-CZ" dirty="0"/>
              <a:t>počátku nového století </a:t>
            </a:r>
            <a:endParaRPr lang="cs-CZ" dirty="0" smtClean="0"/>
          </a:p>
          <a:p>
            <a:r>
              <a:rPr lang="cs-CZ" dirty="0" smtClean="0"/>
              <a:t>Ve způsobech vyprávění</a:t>
            </a:r>
          </a:p>
          <a:p>
            <a:r>
              <a:rPr lang="cs-CZ" dirty="0" smtClean="0"/>
              <a:t>V tematických okruzích</a:t>
            </a:r>
          </a:p>
          <a:p>
            <a:r>
              <a:rPr lang="cs-CZ" dirty="0" smtClean="0"/>
              <a:t>V rozšíření </a:t>
            </a:r>
            <a:r>
              <a:rPr lang="cs-CZ" dirty="0"/>
              <a:t>věkové hranice čtenářů</a:t>
            </a:r>
          </a:p>
        </p:txBody>
      </p:sp>
    </p:spTree>
    <p:extLst>
      <p:ext uri="{BB962C8B-B14F-4D97-AF65-F5344CB8AC3E}">
        <p14:creationId xmlns:p14="http://schemas.microsoft.com/office/powerpoint/2010/main" val="3465393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Výběr zdrojů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94022"/>
            <a:ext cx="10515600" cy="4582941"/>
          </a:xfrm>
        </p:spPr>
        <p:txBody>
          <a:bodyPr>
            <a:normAutofit/>
          </a:bodyPr>
          <a:lstStyle/>
          <a:p>
            <a:r>
              <a:rPr lang="cs-CZ" sz="1800" dirty="0" smtClean="0"/>
              <a:t>ČEŇKOVÁ, Jana. Česká literatura pro děti a mládež ve 2. desetiletí 21. století [online]. České literární centrum. 2019 [cit. 2019-12-1]. Dostupné z: </a:t>
            </a:r>
            <a:r>
              <a:rPr lang="cs-CZ" sz="1800" dirty="0" smtClean="0">
                <a:hlinkClick r:id="rId2"/>
              </a:rPr>
              <a:t>https://www.czechlit.cz/cz/feature/ceska-literatura-pro-deti-a-mladez-ve-druhem-desetileti-21-stoleti-2-dil/?fbclid=IwAR0twaLDeEFEWvYIVVHE2kF3DMlgGOHTrw3uV9qIcmNo8jxGE7BVulDaz9c</a:t>
            </a:r>
            <a:endParaRPr lang="cs-CZ" sz="1800" dirty="0" smtClean="0"/>
          </a:p>
          <a:p>
            <a:r>
              <a:rPr lang="cs-CZ" sz="1800" dirty="0" smtClean="0"/>
              <a:t>KRÁLÍKOVÁ</a:t>
            </a:r>
            <a:r>
              <a:rPr lang="cs-CZ" sz="1800" dirty="0"/>
              <a:t>, Andrea. Hladké čtení fikčních světů. </a:t>
            </a:r>
            <a:r>
              <a:rPr lang="cs-CZ" sz="1800" i="1" dirty="0"/>
              <a:t>A2</a:t>
            </a:r>
            <a:r>
              <a:rPr lang="cs-CZ" sz="1800" dirty="0"/>
              <a:t>, 2017, roč. XIII, č. 24, s. </a:t>
            </a:r>
            <a:r>
              <a:rPr lang="cs-CZ" sz="1800" dirty="0" smtClean="0"/>
              <a:t>8</a:t>
            </a:r>
          </a:p>
          <a:p>
            <a:r>
              <a:rPr lang="cs-CZ" sz="1800" dirty="0" smtClean="0"/>
              <a:t>Milena </a:t>
            </a:r>
            <a:r>
              <a:rPr lang="cs-CZ" sz="1800" dirty="0"/>
              <a:t>Šubrtová in Iveta Gal </a:t>
            </a:r>
            <a:r>
              <a:rPr lang="cs-CZ" sz="1800" dirty="0" err="1"/>
              <a:t>Drzewiecka</a:t>
            </a:r>
            <a:r>
              <a:rPr lang="cs-CZ" sz="1800" dirty="0"/>
              <a:t>, Alexandra </a:t>
            </a:r>
            <a:r>
              <a:rPr lang="cs-CZ" sz="1800" dirty="0" err="1"/>
              <a:t>Brestovičová</a:t>
            </a:r>
            <a:r>
              <a:rPr lang="cs-CZ" sz="1800" dirty="0"/>
              <a:t> (</a:t>
            </a:r>
            <a:r>
              <a:rPr lang="cs-CZ" sz="1800" dirty="0" err="1"/>
              <a:t>eds</a:t>
            </a:r>
            <a:r>
              <a:rPr lang="cs-CZ" sz="1800" dirty="0"/>
              <a:t>.). </a:t>
            </a:r>
            <a:r>
              <a:rPr lang="cs-CZ" sz="1800" i="1" dirty="0" err="1"/>
              <a:t>Človek</a:t>
            </a:r>
            <a:r>
              <a:rPr lang="cs-CZ" sz="1800" i="1" dirty="0"/>
              <a:t> so </a:t>
            </a:r>
            <a:r>
              <a:rPr lang="cs-CZ" sz="1800" i="1" dirty="0" err="1"/>
              <a:t>znevýhodnením</a:t>
            </a:r>
            <a:r>
              <a:rPr lang="cs-CZ" sz="1800" i="1" dirty="0"/>
              <a:t> (postihnutím, </a:t>
            </a:r>
            <a:r>
              <a:rPr lang="cs-CZ" sz="1800" i="1" dirty="0" err="1"/>
              <a:t>hendikepom</a:t>
            </a:r>
            <a:r>
              <a:rPr lang="cs-CZ" sz="1800" i="1" dirty="0"/>
              <a:t>) v </a:t>
            </a:r>
            <a:r>
              <a:rPr lang="cs-CZ" sz="1800" i="1" dirty="0" err="1"/>
              <a:t>literatúre</a:t>
            </a:r>
            <a:r>
              <a:rPr lang="cs-CZ" sz="1800" i="1" dirty="0"/>
              <a:t> </a:t>
            </a:r>
            <a:r>
              <a:rPr lang="cs-CZ" sz="1800" i="1" dirty="0" err="1"/>
              <a:t>pre</a:t>
            </a:r>
            <a:r>
              <a:rPr lang="cs-CZ" sz="1800" i="1" dirty="0"/>
              <a:t> </a:t>
            </a:r>
            <a:r>
              <a:rPr lang="cs-CZ" sz="1800" i="1" dirty="0" err="1"/>
              <a:t>deti</a:t>
            </a:r>
            <a:r>
              <a:rPr lang="cs-CZ" sz="1800" i="1" dirty="0"/>
              <a:t> a mládež a v </a:t>
            </a:r>
            <a:r>
              <a:rPr lang="cs-CZ" sz="1800" i="1" dirty="0" err="1"/>
              <a:t>inkluzívnej</a:t>
            </a:r>
            <a:r>
              <a:rPr lang="cs-CZ" sz="1800" i="1" dirty="0"/>
              <a:t> </a:t>
            </a:r>
            <a:r>
              <a:rPr lang="cs-CZ" sz="1800" i="1" dirty="0" err="1"/>
              <a:t>edukácii</a:t>
            </a:r>
            <a:r>
              <a:rPr lang="cs-CZ" sz="1800" i="1" dirty="0"/>
              <a:t>. </a:t>
            </a:r>
            <a:r>
              <a:rPr lang="cs-CZ" sz="1800" dirty="0"/>
              <a:t>Zborník </a:t>
            </a:r>
            <a:r>
              <a:rPr lang="cs-CZ" sz="1800" dirty="0" err="1"/>
              <a:t>príspevkov</a:t>
            </a:r>
            <a:r>
              <a:rPr lang="cs-CZ" sz="1800" dirty="0"/>
              <a:t> z </a:t>
            </a:r>
            <a:r>
              <a:rPr lang="cs-CZ" sz="1800" dirty="0" err="1"/>
              <a:t>vedeckej</a:t>
            </a:r>
            <a:r>
              <a:rPr lang="cs-CZ" sz="1800" dirty="0"/>
              <a:t> </a:t>
            </a:r>
            <a:r>
              <a:rPr lang="cs-CZ" sz="1800" dirty="0" err="1"/>
              <a:t>konferencie</a:t>
            </a:r>
            <a:r>
              <a:rPr lang="cs-CZ" sz="1800" dirty="0"/>
              <a:t> s </a:t>
            </a:r>
            <a:r>
              <a:rPr lang="cs-CZ" sz="1800" dirty="0" err="1"/>
              <a:t>medzinárodnou</a:t>
            </a:r>
            <a:r>
              <a:rPr lang="cs-CZ" sz="1800" dirty="0"/>
              <a:t> </a:t>
            </a:r>
            <a:r>
              <a:rPr lang="cs-CZ" sz="1800" dirty="0" err="1"/>
              <a:t>účasťou</a:t>
            </a:r>
            <a:r>
              <a:rPr lang="cs-CZ" sz="1800" dirty="0"/>
              <a:t>. Prešov: </a:t>
            </a:r>
            <a:r>
              <a:rPr lang="cs-CZ" sz="1800" dirty="0" err="1"/>
              <a:t>Vydavateĺstvo</a:t>
            </a:r>
            <a:r>
              <a:rPr lang="cs-CZ" sz="1800" dirty="0"/>
              <a:t> </a:t>
            </a:r>
            <a:r>
              <a:rPr lang="cs-CZ" sz="1800" dirty="0" err="1"/>
              <a:t>Prešovskej</a:t>
            </a:r>
            <a:r>
              <a:rPr lang="cs-CZ" sz="1800" dirty="0"/>
              <a:t> univerzity, 2018, s. </a:t>
            </a:r>
            <a:r>
              <a:rPr lang="cs-CZ" sz="1800" dirty="0" smtClean="0"/>
              <a:t>40-41</a:t>
            </a:r>
          </a:p>
        </p:txBody>
      </p:sp>
    </p:spTree>
    <p:extLst>
      <p:ext uri="{BB962C8B-B14F-4D97-AF65-F5344CB8AC3E}">
        <p14:creationId xmlns:p14="http://schemas.microsoft.com/office/powerpoint/2010/main" val="385666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Nové (zahraniční) pojmy literární teorie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Diferenciace jako znak literatury pro dospívající</a:t>
            </a:r>
          </a:p>
          <a:p>
            <a:r>
              <a:rPr lang="cs-CZ" dirty="0" smtClean="0"/>
              <a:t>V anglosaském nakladatelském světě </a:t>
            </a:r>
            <a:r>
              <a:rPr lang="cs-CZ" b="1" dirty="0" smtClean="0"/>
              <a:t>kategorie </a:t>
            </a:r>
            <a:r>
              <a:rPr lang="cs-CZ" b="1" dirty="0" err="1" smtClean="0"/>
              <a:t>young</a:t>
            </a:r>
            <a:r>
              <a:rPr lang="cs-CZ" b="1" dirty="0" smtClean="0"/>
              <a:t> </a:t>
            </a:r>
            <a:r>
              <a:rPr lang="cs-CZ" b="1" dirty="0" err="1" smtClean="0"/>
              <a:t>adult</a:t>
            </a:r>
            <a:r>
              <a:rPr lang="cs-CZ" b="1" dirty="0" smtClean="0"/>
              <a:t> </a:t>
            </a:r>
          </a:p>
          <a:p>
            <a:pPr lvl="1"/>
            <a:r>
              <a:rPr lang="cs-CZ" b="1" dirty="0" smtClean="0"/>
              <a:t>Různí se její věkové </a:t>
            </a:r>
            <a:r>
              <a:rPr lang="cs-CZ" b="1" dirty="0" smtClean="0"/>
              <a:t>vymezení </a:t>
            </a:r>
            <a:r>
              <a:rPr lang="cs-CZ" dirty="0" smtClean="0"/>
              <a:t>(</a:t>
            </a:r>
            <a:r>
              <a:rPr lang="cs-CZ" dirty="0"/>
              <a:t>zpravidla 12-18 let, ale také 13-25 </a:t>
            </a:r>
            <a:r>
              <a:rPr lang="cs-CZ" dirty="0" smtClean="0"/>
              <a:t>let)</a:t>
            </a:r>
          </a:p>
          <a:p>
            <a:pPr lvl="1"/>
            <a:r>
              <a:rPr lang="cs-CZ" dirty="0" smtClean="0"/>
              <a:t>Soustředí se na </a:t>
            </a:r>
            <a:r>
              <a:rPr lang="cs-CZ" dirty="0"/>
              <a:t>příběhy se složitějším </a:t>
            </a:r>
            <a:r>
              <a:rPr lang="cs-CZ" dirty="0" err="1"/>
              <a:t>narativem</a:t>
            </a:r>
            <a:r>
              <a:rPr lang="cs-CZ" dirty="0"/>
              <a:t> a novost </a:t>
            </a:r>
            <a:r>
              <a:rPr lang="cs-CZ" dirty="0" smtClean="0"/>
              <a:t>témat</a:t>
            </a:r>
          </a:p>
          <a:p>
            <a:pPr lvl="1"/>
            <a:r>
              <a:rPr lang="cs-CZ" dirty="0" smtClean="0"/>
              <a:t>Rodinná mezigenerační </a:t>
            </a:r>
            <a:r>
              <a:rPr lang="cs-CZ" dirty="0"/>
              <a:t>a válečná </a:t>
            </a:r>
            <a:r>
              <a:rPr lang="cs-CZ" dirty="0" smtClean="0"/>
              <a:t>dramata</a:t>
            </a:r>
          </a:p>
          <a:p>
            <a:pPr lvl="1"/>
            <a:r>
              <a:rPr lang="cs-CZ" dirty="0" smtClean="0"/>
              <a:t>Tematizace genderu, </a:t>
            </a:r>
            <a:r>
              <a:rPr lang="cs-CZ" dirty="0"/>
              <a:t>LGBT, </a:t>
            </a:r>
            <a:r>
              <a:rPr lang="cs-CZ" dirty="0" smtClean="0"/>
              <a:t>handicapu, boje </a:t>
            </a:r>
            <a:r>
              <a:rPr lang="cs-CZ" dirty="0"/>
              <a:t>se smrtelnou nemocí a sociálně vyostřenou </a:t>
            </a:r>
            <a:r>
              <a:rPr lang="cs-CZ" dirty="0" smtClean="0"/>
              <a:t>realitou (včetně závislostí </a:t>
            </a:r>
            <a:r>
              <a:rPr lang="cs-CZ" dirty="0"/>
              <a:t>na alkoholu a </a:t>
            </a:r>
            <a:r>
              <a:rPr lang="cs-CZ" dirty="0" smtClean="0"/>
              <a:t>drogách)</a:t>
            </a:r>
            <a:endParaRPr lang="cs-CZ" dirty="0"/>
          </a:p>
          <a:p>
            <a:r>
              <a:rPr lang="cs-CZ" dirty="0"/>
              <a:t>Z anglosaského prostředí </a:t>
            </a:r>
            <a:r>
              <a:rPr lang="cs-CZ" dirty="0" smtClean="0"/>
              <a:t>termín</a:t>
            </a:r>
            <a:r>
              <a:rPr lang="cs-CZ" b="1" dirty="0" smtClean="0"/>
              <a:t> </a:t>
            </a:r>
            <a:r>
              <a:rPr lang="cs-CZ" b="1" dirty="0"/>
              <a:t>tzv. </a:t>
            </a:r>
            <a:r>
              <a:rPr lang="cs-CZ" b="1" i="1" dirty="0" err="1" smtClean="0"/>
              <a:t>tweener</a:t>
            </a:r>
            <a:r>
              <a:rPr lang="cs-CZ" b="1" i="1" dirty="0" smtClean="0"/>
              <a:t> = </a:t>
            </a:r>
            <a:r>
              <a:rPr lang="cs-CZ" dirty="0" smtClean="0"/>
              <a:t>vymezuje románovou tvorbu pro čtenáře </a:t>
            </a:r>
            <a:r>
              <a:rPr lang="cs-CZ" dirty="0"/>
              <a:t>na hraně mezi dětstvím a </a:t>
            </a:r>
            <a:r>
              <a:rPr lang="cs-CZ" dirty="0" smtClean="0"/>
              <a:t>dospíváním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94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Realistická próza v české literatuře pro děti</a:t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ve 21. století 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sametové revoluci </a:t>
            </a:r>
            <a:r>
              <a:rPr lang="cs-CZ" dirty="0" smtClean="0"/>
              <a:t>a v pozdějším </a:t>
            </a:r>
            <a:r>
              <a:rPr lang="cs-CZ" dirty="0"/>
              <a:t>samostatném Česku téměř nevznikaly </a:t>
            </a:r>
            <a:r>
              <a:rPr lang="cs-CZ" dirty="0" smtClean="0"/>
              <a:t>realistické příběhy </a:t>
            </a:r>
            <a:r>
              <a:rPr lang="cs-CZ" dirty="0"/>
              <a:t>ze života dětí a </a:t>
            </a:r>
            <a:r>
              <a:rPr lang="cs-CZ" dirty="0" smtClean="0"/>
              <a:t>dospívajících</a:t>
            </a:r>
          </a:p>
          <a:p>
            <a:r>
              <a:rPr lang="cs-CZ" dirty="0" smtClean="0"/>
              <a:t>Celá 90. léta - vydávaly se úspěšné </a:t>
            </a:r>
            <a:r>
              <a:rPr lang="cs-CZ" dirty="0"/>
              <a:t>reedice a </a:t>
            </a:r>
            <a:r>
              <a:rPr lang="cs-CZ" dirty="0" smtClean="0"/>
              <a:t>překlady</a:t>
            </a:r>
          </a:p>
          <a:p>
            <a:endParaRPr lang="cs-CZ" dirty="0"/>
          </a:p>
          <a:p>
            <a:r>
              <a:rPr lang="cs-CZ" dirty="0" smtClean="0"/>
              <a:t>Dvě výjimky:</a:t>
            </a:r>
          </a:p>
          <a:p>
            <a:pPr lvl="1"/>
            <a:r>
              <a:rPr lang="cs-CZ" b="1" dirty="0"/>
              <a:t>Iva </a:t>
            </a:r>
            <a:r>
              <a:rPr lang="cs-CZ" b="1" dirty="0" smtClean="0"/>
              <a:t>Procházková</a:t>
            </a:r>
          </a:p>
          <a:p>
            <a:pPr lvl="1"/>
            <a:r>
              <a:rPr lang="cs-CZ" b="1" dirty="0"/>
              <a:t>Ivona Březinová</a:t>
            </a:r>
          </a:p>
        </p:txBody>
      </p:sp>
    </p:spTree>
    <p:extLst>
      <p:ext uri="{BB962C8B-B14F-4D97-AF65-F5344CB8AC3E}">
        <p14:creationId xmlns:p14="http://schemas.microsoft.com/office/powerpoint/2010/main" val="282142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Jinde a jinakost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6314"/>
            <a:ext cx="10515600" cy="478064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Škála děl </a:t>
            </a:r>
            <a:r>
              <a:rPr lang="cs-CZ" dirty="0"/>
              <a:t>společenské </a:t>
            </a:r>
            <a:r>
              <a:rPr lang="cs-CZ" dirty="0" smtClean="0"/>
              <a:t>prózy je široká</a:t>
            </a:r>
          </a:p>
          <a:p>
            <a:pPr lvl="1"/>
            <a:r>
              <a:rPr lang="cs-CZ" dirty="0" smtClean="0"/>
              <a:t>Tematizace současných vztahů </a:t>
            </a:r>
            <a:r>
              <a:rPr lang="cs-CZ" dirty="0"/>
              <a:t>v rodině, přátelství, </a:t>
            </a:r>
            <a:r>
              <a:rPr lang="cs-CZ" dirty="0" smtClean="0"/>
              <a:t>sportu, </a:t>
            </a:r>
            <a:r>
              <a:rPr lang="cs-CZ" dirty="0"/>
              <a:t>dospívání, sociální </a:t>
            </a:r>
            <a:r>
              <a:rPr lang="cs-CZ" dirty="0" smtClean="0"/>
              <a:t>tíživosti současnosti 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 smtClean="0"/>
              <a:t>Petra Dvořáková</a:t>
            </a:r>
          </a:p>
          <a:p>
            <a:r>
              <a:rPr lang="cs-CZ" i="1" dirty="0"/>
              <a:t>Julie mezi slovy </a:t>
            </a:r>
            <a:r>
              <a:rPr lang="cs-CZ" dirty="0"/>
              <a:t>(2013</a:t>
            </a:r>
            <a:r>
              <a:rPr lang="cs-CZ" i="1" dirty="0"/>
              <a:t>, </a:t>
            </a:r>
            <a:r>
              <a:rPr lang="cs-CZ" dirty="0"/>
              <a:t>ilustrace Katarina </a:t>
            </a:r>
            <a:r>
              <a:rPr lang="cs-CZ" dirty="0" err="1"/>
              <a:t>Gasko</a:t>
            </a:r>
            <a:r>
              <a:rPr lang="cs-CZ" dirty="0"/>
              <a:t>) </a:t>
            </a:r>
            <a:endParaRPr lang="cs-CZ" dirty="0" smtClean="0"/>
          </a:p>
          <a:p>
            <a:pPr lvl="1"/>
            <a:r>
              <a:rPr lang="cs-CZ" dirty="0" smtClean="0"/>
              <a:t>Tematizace rozvodu rodičů (alkoholismus matky, nová rodina, stěhování)</a:t>
            </a:r>
          </a:p>
          <a:p>
            <a:r>
              <a:rPr lang="cs-CZ" i="1" dirty="0"/>
              <a:t>Každý má svou lajnu – o florbalu, prvních láskách a ceně vítězství </a:t>
            </a:r>
            <a:r>
              <a:rPr lang="cs-CZ" dirty="0"/>
              <a:t>(2017, ilustroval Karel </a:t>
            </a:r>
            <a:r>
              <a:rPr lang="cs-CZ" dirty="0" err="1"/>
              <a:t>Osoha</a:t>
            </a:r>
            <a:r>
              <a:rPr lang="cs-CZ" dirty="0" smtClean="0"/>
              <a:t>)  </a:t>
            </a:r>
          </a:p>
          <a:p>
            <a:pPr lvl="1"/>
            <a:r>
              <a:rPr lang="cs-CZ" dirty="0" smtClean="0"/>
              <a:t>Rozchod rodičů, první lásky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Michaela Fišarová</a:t>
            </a:r>
          </a:p>
          <a:p>
            <a:r>
              <a:rPr lang="cs-CZ" dirty="0" smtClean="0"/>
              <a:t>román</a:t>
            </a:r>
            <a:r>
              <a:rPr lang="cs-CZ" dirty="0"/>
              <a:t> </a:t>
            </a:r>
            <a:r>
              <a:rPr lang="cs-CZ" i="1" dirty="0" err="1"/>
              <a:t>Nikolina</a:t>
            </a:r>
            <a:r>
              <a:rPr lang="cs-CZ" i="1" dirty="0"/>
              <a:t> cesta</a:t>
            </a:r>
            <a:r>
              <a:rPr lang="cs-CZ" dirty="0"/>
              <a:t> (2012, ilustrace Jana Štěpánová) </a:t>
            </a:r>
            <a:endParaRPr lang="cs-CZ" dirty="0" smtClean="0"/>
          </a:p>
          <a:p>
            <a:pPr lvl="1"/>
            <a:r>
              <a:rPr lang="cs-CZ" dirty="0" smtClean="0"/>
              <a:t>Tematizace soužití </a:t>
            </a:r>
            <a:r>
              <a:rPr lang="cs-CZ" dirty="0"/>
              <a:t>v prostředí dysfunkční rodiny </a:t>
            </a:r>
            <a:r>
              <a:rPr lang="cs-CZ" dirty="0" smtClean="0"/>
              <a:t>(týrání)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5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Jinde a jinakost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dirty="0" smtClean="0"/>
              <a:t>Nové generace příslušníků </a:t>
            </a:r>
            <a:r>
              <a:rPr lang="cs-CZ" dirty="0"/>
              <a:t>etnických menšin </a:t>
            </a:r>
            <a:r>
              <a:rPr lang="cs-CZ" dirty="0" smtClean="0"/>
              <a:t>v Česku 21. století</a:t>
            </a:r>
          </a:p>
          <a:p>
            <a:pPr lvl="1"/>
            <a:r>
              <a:rPr lang="cs-CZ" dirty="0" smtClean="0"/>
              <a:t>málo českých textů s </a:t>
            </a:r>
            <a:r>
              <a:rPr lang="cs-CZ" dirty="0"/>
              <a:t>tematikou </a:t>
            </a:r>
            <a:r>
              <a:rPr lang="cs-CZ" dirty="0" smtClean="0"/>
              <a:t>nového </a:t>
            </a:r>
            <a:r>
              <a:rPr lang="cs-CZ" dirty="0"/>
              <a:t>domova </a:t>
            </a:r>
            <a:r>
              <a:rPr lang="cs-CZ" dirty="0" smtClean="0"/>
              <a:t>v cizí zemi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Alena </a:t>
            </a:r>
            <a:r>
              <a:rPr lang="cs-CZ" b="1" dirty="0" smtClean="0"/>
              <a:t>Ježková</a:t>
            </a:r>
          </a:p>
          <a:p>
            <a:r>
              <a:rPr lang="cs-CZ" i="1" dirty="0"/>
              <a:t>Dračí polévka</a:t>
            </a:r>
            <a:r>
              <a:rPr lang="cs-CZ" dirty="0"/>
              <a:t> (2011, 2018, ilustrace </a:t>
            </a:r>
            <a:r>
              <a:rPr lang="cs-CZ" dirty="0" err="1"/>
              <a:t>Nikkarin</a:t>
            </a:r>
            <a:r>
              <a:rPr lang="cs-CZ" dirty="0"/>
              <a:t>) </a:t>
            </a:r>
            <a:endParaRPr lang="cs-CZ" dirty="0" smtClean="0"/>
          </a:p>
          <a:p>
            <a:pPr lvl="1"/>
            <a:r>
              <a:rPr lang="cs-CZ" dirty="0"/>
              <a:t>dospívání vietnamského </a:t>
            </a:r>
            <a:r>
              <a:rPr lang="cs-CZ" dirty="0" smtClean="0"/>
              <a:t>kluka, pocit rozpolcení</a:t>
            </a:r>
          </a:p>
          <a:p>
            <a:pPr lvl="1"/>
            <a:r>
              <a:rPr lang="cs-CZ" i="1" dirty="0"/>
              <a:t>(„Protože zatímco doma mluvím vietnamsky, jím hůlkami a jmenuju se Long, ve škole mluvím česky, jím příborem a jmenuju se Láďa</a:t>
            </a:r>
            <a:r>
              <a:rPr lang="cs-CZ" i="1" dirty="0" smtClean="0"/>
              <a:t>.“)</a:t>
            </a:r>
            <a:endParaRPr lang="cs-CZ" dirty="0" smtClean="0"/>
          </a:p>
          <a:p>
            <a:pPr lvl="1"/>
            <a:r>
              <a:rPr lang="cs-CZ" dirty="0" smtClean="0"/>
              <a:t>střetávání </a:t>
            </a:r>
            <a:r>
              <a:rPr lang="cs-CZ" dirty="0"/>
              <a:t>původní tradice </a:t>
            </a:r>
            <a:r>
              <a:rPr lang="cs-CZ" dirty="0" smtClean="0"/>
              <a:t>zosobněné </a:t>
            </a:r>
            <a:r>
              <a:rPr lang="cs-CZ" dirty="0"/>
              <a:t>vietnamským prarodičem s českou realitou 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46855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264"/>
          </a:xfrm>
        </p:spPr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Jinde a jinakost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Povídkový soubor </a:t>
            </a:r>
            <a:r>
              <a:rPr lang="cs-CZ" i="1" dirty="0" smtClean="0"/>
              <a:t>Jinde </a:t>
            </a:r>
            <a:r>
              <a:rPr lang="cs-CZ" dirty="0" smtClean="0"/>
              <a:t>(ilustrace Jakub Plachý)</a:t>
            </a:r>
          </a:p>
          <a:p>
            <a:pPr lvl="1"/>
            <a:r>
              <a:rPr lang="cs-CZ" dirty="0" smtClean="0"/>
              <a:t>Společnost Meta, koedice </a:t>
            </a:r>
            <a:r>
              <a:rPr lang="cs-CZ" dirty="0"/>
              <a:t>s nakladatelstvím </a:t>
            </a:r>
            <a:r>
              <a:rPr lang="cs-CZ" i="1" dirty="0" smtClean="0"/>
              <a:t>Baobab</a:t>
            </a:r>
          </a:p>
          <a:p>
            <a:pPr lvl="1"/>
            <a:r>
              <a:rPr lang="cs-CZ" dirty="0" smtClean="0"/>
              <a:t>otázky </a:t>
            </a:r>
            <a:r>
              <a:rPr lang="cs-CZ" dirty="0"/>
              <a:t>migrace a </a:t>
            </a:r>
            <a:r>
              <a:rPr lang="cs-CZ" dirty="0" smtClean="0"/>
              <a:t>minorit v různých perspektivách</a:t>
            </a:r>
          </a:p>
          <a:p>
            <a:pPr lvl="1"/>
            <a:r>
              <a:rPr lang="cs-CZ" i="1" dirty="0"/>
              <a:t>Bez domova </a:t>
            </a:r>
            <a:r>
              <a:rPr lang="cs-CZ" b="1" dirty="0" err="1"/>
              <a:t>Chaima</a:t>
            </a:r>
            <a:r>
              <a:rPr lang="cs-CZ" b="1" dirty="0"/>
              <a:t> </a:t>
            </a:r>
            <a:r>
              <a:rPr lang="cs-CZ" b="1" dirty="0" err="1" smtClean="0"/>
              <a:t>Cigana</a:t>
            </a:r>
            <a:r>
              <a:rPr lang="cs-CZ" b="1" dirty="0" smtClean="0"/>
              <a:t> (</a:t>
            </a:r>
            <a:r>
              <a:rPr lang="cs-CZ" dirty="0" smtClean="0"/>
              <a:t>tematizace holokaustu)</a:t>
            </a:r>
          </a:p>
          <a:p>
            <a:pPr lvl="1"/>
            <a:r>
              <a:rPr lang="cs-CZ" b="1" dirty="0" smtClean="0"/>
              <a:t>Jan </a:t>
            </a:r>
            <a:r>
              <a:rPr lang="cs-CZ" b="1" dirty="0" err="1"/>
              <a:t>Čumlivski</a:t>
            </a:r>
            <a:r>
              <a:rPr lang="cs-CZ" dirty="0"/>
              <a:t> </a:t>
            </a:r>
            <a:r>
              <a:rPr lang="cs-CZ" dirty="0" smtClean="0"/>
              <a:t>(čeští gastarbeitři </a:t>
            </a:r>
            <a:r>
              <a:rPr lang="cs-CZ" dirty="0"/>
              <a:t>v </a:t>
            </a:r>
            <a:r>
              <a:rPr lang="cs-CZ" dirty="0" smtClean="0"/>
              <a:t>Berlíně</a:t>
            </a:r>
          </a:p>
          <a:p>
            <a:pPr lvl="1"/>
            <a:r>
              <a:rPr lang="cs-CZ" b="1" dirty="0" smtClean="0"/>
              <a:t>Magdaléna </a:t>
            </a:r>
            <a:r>
              <a:rPr lang="cs-CZ" b="1" dirty="0" err="1" smtClean="0"/>
              <a:t>Platzová</a:t>
            </a:r>
            <a:r>
              <a:rPr lang="cs-CZ" b="1" dirty="0" smtClean="0"/>
              <a:t> (</a:t>
            </a:r>
            <a:r>
              <a:rPr lang="cs-CZ" dirty="0" smtClean="0"/>
              <a:t>osud </a:t>
            </a:r>
            <a:r>
              <a:rPr lang="cs-CZ" dirty="0"/>
              <a:t>syrské sekularizované rodiny </a:t>
            </a:r>
            <a:r>
              <a:rPr lang="cs-CZ" dirty="0" smtClean="0"/>
              <a:t>ve Francii)</a:t>
            </a:r>
          </a:p>
          <a:p>
            <a:pPr lvl="1"/>
            <a:r>
              <a:rPr lang="cs-CZ" b="1" dirty="0" smtClean="0"/>
              <a:t>Markéta Pilátová</a:t>
            </a:r>
            <a:r>
              <a:rPr lang="cs-CZ" dirty="0" smtClean="0"/>
              <a:t> (příběh hendikepovaného </a:t>
            </a:r>
            <a:r>
              <a:rPr lang="cs-CZ" dirty="0"/>
              <a:t>bolivijského dospívajícího v </a:t>
            </a:r>
            <a:r>
              <a:rPr lang="cs-CZ" dirty="0" smtClean="0"/>
              <a:t>Argentině)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Marek </a:t>
            </a:r>
            <a:r>
              <a:rPr lang="cs-CZ" b="1" dirty="0"/>
              <a:t>Šindelka </a:t>
            </a:r>
            <a:r>
              <a:rPr lang="cs-CZ" dirty="0" smtClean="0"/>
              <a:t>-</a:t>
            </a:r>
            <a:r>
              <a:rPr lang="cs-CZ" dirty="0"/>
              <a:t> </a:t>
            </a:r>
            <a:r>
              <a:rPr lang="cs-CZ" i="1" dirty="0"/>
              <a:t>Únava materiálu</a:t>
            </a:r>
            <a:r>
              <a:rPr lang="cs-CZ" dirty="0"/>
              <a:t> (2017) </a:t>
            </a:r>
            <a:r>
              <a:rPr lang="cs-CZ" dirty="0" smtClean="0"/>
              <a:t>- neutěšený </a:t>
            </a:r>
            <a:r>
              <a:rPr lang="cs-CZ" dirty="0"/>
              <a:t>útěk mladého </a:t>
            </a:r>
            <a:r>
              <a:rPr lang="cs-CZ" dirty="0" smtClean="0"/>
              <a:t>uprchlíka, bezčasá příměstská krajina</a:t>
            </a:r>
          </a:p>
          <a:p>
            <a:endParaRPr lang="cs-CZ" dirty="0" smtClean="0"/>
          </a:p>
          <a:p>
            <a:r>
              <a:rPr lang="cs-CZ" b="1" dirty="0"/>
              <a:t>Petra Soukupová </a:t>
            </a:r>
            <a:r>
              <a:rPr lang="cs-CZ" b="1" dirty="0" smtClean="0"/>
              <a:t>- </a:t>
            </a:r>
            <a:r>
              <a:rPr lang="cs-CZ" i="1" dirty="0" smtClean="0"/>
              <a:t>Kdo </a:t>
            </a:r>
            <a:r>
              <a:rPr lang="cs-CZ" i="1" dirty="0"/>
              <a:t>zabil Snížka? </a:t>
            </a:r>
            <a:r>
              <a:rPr lang="cs-CZ" dirty="0"/>
              <a:t>(2017, ilustrace Tereza </a:t>
            </a:r>
            <a:r>
              <a:rPr lang="cs-CZ" dirty="0" err="1"/>
              <a:t>Ščerbová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Tematizace současného venkova v křivdách, krutosti zacházení se zvířaty, detektivní ladění bolestného příběhu</a:t>
            </a:r>
            <a:r>
              <a:rPr lang="cs-CZ" dirty="0"/>
              <a:t> </a:t>
            </a:r>
            <a:r>
              <a:rPr lang="cs-CZ" i="1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93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V zahradě – pro mladší čtenáře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Jana </a:t>
            </a:r>
            <a:r>
              <a:rPr lang="cs-CZ" b="1" dirty="0"/>
              <a:t>Šrámková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i="1" dirty="0" smtClean="0"/>
              <a:t>Zuza </a:t>
            </a:r>
            <a:r>
              <a:rPr lang="cs-CZ" i="1" dirty="0"/>
              <a:t>v zahradách</a:t>
            </a:r>
            <a:r>
              <a:rPr lang="cs-CZ" dirty="0"/>
              <a:t> (</a:t>
            </a:r>
            <a:r>
              <a:rPr lang="cs-CZ" dirty="0" smtClean="0"/>
              <a:t>2015, ilustrace Andrea </a:t>
            </a:r>
            <a:r>
              <a:rPr lang="cs-CZ" dirty="0" err="1" smtClean="0"/>
              <a:t>Tachezy</a:t>
            </a:r>
            <a:r>
              <a:rPr lang="cs-CZ" dirty="0" smtClean="0"/>
              <a:t>)</a:t>
            </a:r>
          </a:p>
          <a:p>
            <a:r>
              <a:rPr lang="cs-CZ" dirty="0" smtClean="0"/>
              <a:t>snový příběh ze zpustlé zahrádkářské kolonie</a:t>
            </a:r>
          </a:p>
          <a:p>
            <a:pPr marL="0" indent="0">
              <a:buNone/>
            </a:pPr>
            <a:r>
              <a:rPr lang="cs-CZ" b="1" dirty="0" smtClean="0"/>
              <a:t>Olga Černá </a:t>
            </a:r>
            <a:r>
              <a:rPr lang="cs-CZ" dirty="0" smtClean="0"/>
              <a:t>- </a:t>
            </a:r>
            <a:r>
              <a:rPr lang="cs-CZ" i="1" dirty="0" smtClean="0"/>
              <a:t>Klárka </a:t>
            </a:r>
            <a:r>
              <a:rPr lang="cs-CZ" i="1" dirty="0"/>
              <a:t>a 11 babiček </a:t>
            </a:r>
            <a:r>
              <a:rPr lang="cs-CZ" dirty="0" smtClean="0"/>
              <a:t>(</a:t>
            </a:r>
            <a:r>
              <a:rPr lang="cs-CZ" dirty="0"/>
              <a:t>2015</a:t>
            </a:r>
            <a:r>
              <a:rPr lang="cs-CZ" b="1" dirty="0"/>
              <a:t>, </a:t>
            </a:r>
            <a:r>
              <a:rPr lang="cs-CZ" dirty="0"/>
              <a:t>ilustrace Alžběta </a:t>
            </a:r>
            <a:r>
              <a:rPr lang="cs-CZ" dirty="0" smtClean="0"/>
              <a:t>Skálová)</a:t>
            </a:r>
          </a:p>
          <a:p>
            <a:r>
              <a:rPr lang="cs-CZ" dirty="0" smtClean="0"/>
              <a:t>novela </a:t>
            </a:r>
            <a:r>
              <a:rPr lang="cs-CZ" dirty="0"/>
              <a:t>v </a:t>
            </a:r>
            <a:r>
              <a:rPr lang="cs-CZ" dirty="0" smtClean="0"/>
              <a:t>dopisech (hospitalizovaný dědeček a vnučka, „babičky“)</a:t>
            </a:r>
          </a:p>
          <a:p>
            <a:r>
              <a:rPr lang="cs-CZ" b="1" dirty="0" smtClean="0"/>
              <a:t>Eva Papoušková </a:t>
            </a:r>
            <a:r>
              <a:rPr lang="cs-CZ" dirty="0" smtClean="0"/>
              <a:t>- </a:t>
            </a:r>
            <a:r>
              <a:rPr lang="cs-CZ" i="1" dirty="0" err="1" smtClean="0"/>
              <a:t>Kosprd</a:t>
            </a:r>
            <a:r>
              <a:rPr lang="cs-CZ" i="1" dirty="0" smtClean="0"/>
              <a:t> </a:t>
            </a:r>
            <a:r>
              <a:rPr lang="cs-CZ" i="1" dirty="0"/>
              <a:t>a Telecí </a:t>
            </a:r>
            <a:r>
              <a:rPr lang="cs-CZ" dirty="0"/>
              <a:t>(2013, ilustrace Galina </a:t>
            </a:r>
            <a:r>
              <a:rPr lang="cs-CZ" dirty="0" err="1" smtClean="0"/>
              <a:t>Miklínová</a:t>
            </a:r>
            <a:r>
              <a:rPr lang="cs-CZ" dirty="0" smtClean="0"/>
              <a:t>)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0299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Umělecko-naučné knihy 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Jiří Dvořák - </a:t>
            </a:r>
            <a:r>
              <a:rPr lang="cs-CZ" i="1" dirty="0" smtClean="0"/>
              <a:t>Jak zvířata spí </a:t>
            </a:r>
            <a:r>
              <a:rPr lang="cs-CZ" dirty="0" smtClean="0"/>
              <a:t>(2014, ilustrace Marie Štumpfová)</a:t>
            </a:r>
          </a:p>
          <a:p>
            <a:r>
              <a:rPr lang="cs-CZ" dirty="0" smtClean="0"/>
              <a:t>obrázková kniha</a:t>
            </a:r>
          </a:p>
          <a:p>
            <a:r>
              <a:rPr lang="cs-CZ" dirty="0" smtClean="0"/>
              <a:t>poetické líčení spánku roztodivných zvířat - pro čtení před spánkem</a:t>
            </a:r>
          </a:p>
          <a:p>
            <a:r>
              <a:rPr lang="cs-CZ" dirty="0"/>
              <a:t>(„Když se zešeří, hejno vystoupá vysoko k nebi, jak dokáže. Pak ptáci rozepnou křídla a zvolna plachtí dolů, schovaní do tmy a dřímoty</a:t>
            </a:r>
            <a:r>
              <a:rPr lang="cs-CZ" dirty="0" smtClean="0"/>
              <a:t>.“)</a:t>
            </a:r>
            <a:r>
              <a:rPr lang="cs-CZ" dirty="0"/>
              <a:t> 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/>
              <a:t>Tereza </a:t>
            </a:r>
            <a:r>
              <a:rPr lang="cs-CZ" b="1" dirty="0" err="1"/>
              <a:t>Vostradovská</a:t>
            </a:r>
            <a:r>
              <a:rPr lang="cs-CZ" dirty="0"/>
              <a:t> </a:t>
            </a:r>
            <a:r>
              <a:rPr lang="cs-CZ" dirty="0" smtClean="0"/>
              <a:t>- autorská</a:t>
            </a:r>
            <a:r>
              <a:rPr lang="cs-CZ" dirty="0"/>
              <a:t> </a:t>
            </a:r>
            <a:r>
              <a:rPr lang="cs-CZ" i="1" dirty="0" err="1" smtClean="0"/>
              <a:t>Hravouka</a:t>
            </a:r>
            <a:r>
              <a:rPr lang="cs-CZ" dirty="0"/>
              <a:t> (2016, Zlatá stuha</a:t>
            </a:r>
            <a:r>
              <a:rPr lang="cs-CZ" dirty="0" smtClean="0"/>
              <a:t>)</a:t>
            </a:r>
          </a:p>
          <a:p>
            <a:r>
              <a:rPr lang="cs-CZ" dirty="0"/>
              <a:t>poeticky </a:t>
            </a:r>
            <a:r>
              <a:rPr lang="cs-CZ" dirty="0" smtClean="0"/>
              <a:t>laděná encyklopedie </a:t>
            </a:r>
            <a:r>
              <a:rPr lang="cs-CZ" dirty="0"/>
              <a:t>o chytré myšce, která chce svým tetičkám z města ukázat svůj </a:t>
            </a:r>
            <a:r>
              <a:rPr lang="cs-CZ" dirty="0" smtClean="0"/>
              <a:t>domov</a:t>
            </a:r>
          </a:p>
          <a:p>
            <a:r>
              <a:rPr lang="cs-CZ" dirty="0" smtClean="0"/>
              <a:t>aplikace do IT zařízení, interaktivita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6832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416</Words>
  <Application>Microsoft Office PowerPoint</Application>
  <PresentationFormat>Širokoúhlá obrazovka</PresentationFormat>
  <Paragraphs>168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Nejnovější česká literatura  pro děti a mládež </vt:lpstr>
      <vt:lpstr>Próza v novém tisíciletí (20. léta)</vt:lpstr>
      <vt:lpstr>Nové (zahraniční) pojmy literární teorie</vt:lpstr>
      <vt:lpstr>Realistická próza v české literatuře pro děti ve 21. století </vt:lpstr>
      <vt:lpstr>Jinde a jinakost</vt:lpstr>
      <vt:lpstr>Jinde a jinakost</vt:lpstr>
      <vt:lpstr>Jinde a jinakost</vt:lpstr>
      <vt:lpstr>V zahradě – pro mladší čtenáře</vt:lpstr>
      <vt:lpstr>Umělecko-naučné knihy </vt:lpstr>
      <vt:lpstr>Na cestách</vt:lpstr>
      <vt:lpstr>K výročí republiky, k historii</vt:lpstr>
      <vt:lpstr>  Dobrodružství a fantasy  </vt:lpstr>
      <vt:lpstr>Biografická tvorba</vt:lpstr>
      <vt:lpstr>Umělecko-naučná próza pro děti</vt:lpstr>
      <vt:lpstr>  Poezie a noví poeti v literatuře 20. let 21. století  </vt:lpstr>
      <vt:lpstr>  Poezie a noví poeti v literatuře 20. let 21. století  </vt:lpstr>
      <vt:lpstr>  Poezie a noví poeti v literatuře 20. let 21. století  </vt:lpstr>
      <vt:lpstr>  Poezie a noví poeti v literatuře 20. let 21. století  </vt:lpstr>
      <vt:lpstr>PISA 2018</vt:lpstr>
      <vt:lpstr>Výběr zdrojů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Nejnovější česká literatura  pro děti a mládež</dc:title>
  <dc:creator>Projekt INTERES</dc:creator>
  <cp:lastModifiedBy>Projekt INTERES</cp:lastModifiedBy>
  <cp:revision>13</cp:revision>
  <dcterms:created xsi:type="dcterms:W3CDTF">2019-12-03T07:46:52Z</dcterms:created>
  <dcterms:modified xsi:type="dcterms:W3CDTF">2019-12-17T06:31:22Z</dcterms:modified>
</cp:coreProperties>
</file>