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A8EB-D7D5-4F98-BB7B-F76522D3B56F}" type="datetimeFigureOut">
              <a:rPr lang="cs-CZ" smtClean="0"/>
              <a:pPr/>
              <a:t>01.10.2019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972D-73F4-4C7A-A3CC-7C851C2F3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A8EB-D7D5-4F98-BB7B-F76522D3B56F}" type="datetimeFigureOut">
              <a:rPr lang="cs-CZ" smtClean="0"/>
              <a:pPr/>
              <a:t>01.10.2019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972D-73F4-4C7A-A3CC-7C851C2F3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A8EB-D7D5-4F98-BB7B-F76522D3B56F}" type="datetimeFigureOut">
              <a:rPr lang="cs-CZ" smtClean="0"/>
              <a:pPr/>
              <a:t>01.10.2019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972D-73F4-4C7A-A3CC-7C851C2F3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A8EB-D7D5-4F98-BB7B-F76522D3B56F}" type="datetimeFigureOut">
              <a:rPr lang="cs-CZ" smtClean="0"/>
              <a:pPr/>
              <a:t>01.10.2019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972D-73F4-4C7A-A3CC-7C851C2F3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A8EB-D7D5-4F98-BB7B-F76522D3B56F}" type="datetimeFigureOut">
              <a:rPr lang="cs-CZ" smtClean="0"/>
              <a:pPr/>
              <a:t>01.10.2019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972D-73F4-4C7A-A3CC-7C851C2F3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A8EB-D7D5-4F98-BB7B-F76522D3B56F}" type="datetimeFigureOut">
              <a:rPr lang="cs-CZ" smtClean="0"/>
              <a:pPr/>
              <a:t>01.10.2019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972D-73F4-4C7A-A3CC-7C851C2F3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A8EB-D7D5-4F98-BB7B-F76522D3B56F}" type="datetimeFigureOut">
              <a:rPr lang="cs-CZ" smtClean="0"/>
              <a:pPr/>
              <a:t>01.10.2019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972D-73F4-4C7A-A3CC-7C851C2F3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A8EB-D7D5-4F98-BB7B-F76522D3B56F}" type="datetimeFigureOut">
              <a:rPr lang="cs-CZ" smtClean="0"/>
              <a:pPr/>
              <a:t>01.10.2019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972D-73F4-4C7A-A3CC-7C851C2F3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A8EB-D7D5-4F98-BB7B-F76522D3B56F}" type="datetimeFigureOut">
              <a:rPr lang="cs-CZ" smtClean="0"/>
              <a:pPr/>
              <a:t>01.10.2019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972D-73F4-4C7A-A3CC-7C851C2F3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A8EB-D7D5-4F98-BB7B-F76522D3B56F}" type="datetimeFigureOut">
              <a:rPr lang="cs-CZ" smtClean="0"/>
              <a:pPr/>
              <a:t>01.10.2019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972D-73F4-4C7A-A3CC-7C851C2F3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A8EB-D7D5-4F98-BB7B-F76522D3B56F}" type="datetimeFigureOut">
              <a:rPr lang="cs-CZ" smtClean="0"/>
              <a:pPr/>
              <a:t>01.10.2019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2972D-73F4-4C7A-A3CC-7C851C2F3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AA8EB-D7D5-4F98-BB7B-F76522D3B56F}" type="datetimeFigureOut">
              <a:rPr lang="cs-CZ" smtClean="0"/>
              <a:pPr/>
              <a:t>01.10.2019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2972D-73F4-4C7A-A3CC-7C851C2F3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kjm.cz/data/dokumenty/knihy_autori_WEB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231459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a) </a:t>
            </a:r>
            <a:r>
              <a:rPr lang="cs-CZ" b="1" smtClean="0"/>
              <a:t>Poznámky k pojetí </a:t>
            </a:r>
            <a:r>
              <a:rPr lang="cs-CZ" b="1" dirty="0" smtClean="0"/>
              <a:t>dětské literatury a dětského čtenáře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b) </a:t>
            </a:r>
            <a:r>
              <a:rPr lang="cs-CZ" sz="4000" b="1" dirty="0" smtClean="0"/>
              <a:t>Historický exkurz do české literatury </a:t>
            </a:r>
            <a:endParaRPr 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Podzim 2019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1939-49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000240"/>
            <a:ext cx="6613737" cy="406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1949-59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428868"/>
            <a:ext cx="544397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3786190"/>
            <a:ext cx="435106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1959-69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143116"/>
            <a:ext cx="7074025" cy="3771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1969-78</a:t>
            </a:r>
            <a:endParaRPr lang="cs-CZ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857364"/>
            <a:ext cx="6554275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1979-88</a:t>
            </a:r>
            <a:endParaRPr lang="cs-CZ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071678"/>
            <a:ext cx="6391273" cy="2212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4500570"/>
            <a:ext cx="6633021" cy="1666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Historický exkurz do literatura pro děti a mládež po r. 1945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Silně ovlivněna </a:t>
            </a:r>
            <a:r>
              <a:rPr lang="cs-CZ" b="1" dirty="0" smtClean="0"/>
              <a:t>politickou situací a ideologií KSČ</a:t>
            </a:r>
          </a:p>
          <a:p>
            <a:r>
              <a:rPr lang="cs-CZ" dirty="0" smtClean="0"/>
              <a:t>Prosadil se proud </a:t>
            </a:r>
            <a:r>
              <a:rPr lang="cs-CZ" b="1" dirty="0" smtClean="0"/>
              <a:t>agitačně výchovné beletrie </a:t>
            </a:r>
            <a:r>
              <a:rPr lang="cs-CZ" dirty="0" smtClean="0"/>
              <a:t>s jediným ideologickým zaměřením (komunistickým)</a:t>
            </a:r>
          </a:p>
          <a:p>
            <a:r>
              <a:rPr lang="cs-CZ" b="1" dirty="0" smtClean="0"/>
              <a:t>Potlačeny snahy o formování uměleckých kritérií dětské četby</a:t>
            </a:r>
          </a:p>
          <a:p>
            <a:r>
              <a:rPr lang="cs-CZ" b="1" dirty="0" smtClean="0"/>
              <a:t>Potlačeny útvary zábavné prózy pro mládež </a:t>
            </a:r>
          </a:p>
          <a:p>
            <a:r>
              <a:rPr lang="cs-CZ" dirty="0" smtClean="0"/>
              <a:t>Změna funkčních priorit, tematický příklon celé této oblasti literární produkce k současným látkám a námětům</a:t>
            </a:r>
          </a:p>
          <a:p>
            <a:r>
              <a:rPr lang="cs-CZ" b="1" dirty="0" smtClean="0"/>
              <a:t>Prvoplánová výchovnost </a:t>
            </a:r>
            <a:r>
              <a:rPr lang="cs-CZ" dirty="0" smtClean="0"/>
              <a:t>nově vznikajících textů byla často podpořena i značným zjednodušením jejich výstavby</a:t>
            </a:r>
          </a:p>
          <a:p>
            <a:r>
              <a:rPr lang="cs-CZ" b="1" dirty="0" smtClean="0"/>
              <a:t>Tematická trivialita a kompoziční strnulost </a:t>
            </a:r>
            <a:r>
              <a:rPr lang="cs-CZ" dirty="0" smtClean="0"/>
              <a:t>ospravedlňovány požadavkem obecné </a:t>
            </a:r>
            <a:r>
              <a:rPr lang="cs-CZ" b="1" dirty="0" smtClean="0"/>
              <a:t>srozumitelnosti </a:t>
            </a:r>
            <a:endParaRPr lang="cs-CZ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Historický exkurz do literatura pro děti a mládež po r. 1945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Přímočarost výchovně-vzdělávacích snah vyústila ve </a:t>
            </a:r>
            <a:r>
              <a:rPr lang="cs-CZ" b="1" dirty="0" smtClean="0"/>
              <a:t>stírání hranice mezi propagandou a literární tvorbou</a:t>
            </a:r>
            <a:r>
              <a:rPr lang="cs-CZ" dirty="0" smtClean="0"/>
              <a:t> a v nadvládu metody černobílého kontrastu mezi pozitivními a negativními hodnotami, ztvárněnými v díle (nejčastější obraz zla – fašistický nepřítel – přitom postupně splýval s nepřítelem třídním)</a:t>
            </a:r>
          </a:p>
          <a:p>
            <a:r>
              <a:rPr lang="cs-CZ" b="1" dirty="0" smtClean="0"/>
              <a:t>Literatura pro děti a mládež se silnou formativní intencí sbližovala s literaturou pro dospělé</a:t>
            </a:r>
            <a:r>
              <a:rPr lang="cs-CZ" dirty="0" smtClean="0"/>
              <a:t>, jejíž tendence kopírovala mimo jiné výběrem námětů: od staveb socialismu po husitské bojové tradice </a:t>
            </a:r>
          </a:p>
          <a:p>
            <a:r>
              <a:rPr lang="cs-CZ" dirty="0" smtClean="0"/>
              <a:t>Dětská četba utvářela svéráznou odnož    </a:t>
            </a:r>
            <a:r>
              <a:rPr lang="cs-CZ" dirty="0" err="1" smtClean="0"/>
              <a:t>socialistickorealistické</a:t>
            </a:r>
            <a:r>
              <a:rPr lang="cs-CZ" dirty="0" smtClean="0"/>
              <a:t> literatury budovatelského období pro dospělé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Historický exkurz do literatura pro děti a mládež po r. 1945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Četbu dětí a mládeže násilně usměrnil </a:t>
            </a:r>
            <a:r>
              <a:rPr lang="cs-CZ" b="1" dirty="0" smtClean="0"/>
              <a:t>zákon o jednotné škole z roku 1948</a:t>
            </a:r>
            <a:r>
              <a:rPr lang="cs-CZ" dirty="0" smtClean="0"/>
              <a:t> a na něj navazující koncepce literární a čtenářské výchovy, která ji svázala s pragmatickými a ideologickými cíli. </a:t>
            </a:r>
          </a:p>
          <a:p>
            <a:r>
              <a:rPr lang="cs-CZ" dirty="0" smtClean="0"/>
              <a:t>Do roku 1950 - ze setrvačnosti několik nakladatelství v návaznosti na svůj program z dřívějších dob (Česká grafická Unie, </a:t>
            </a:r>
            <a:r>
              <a:rPr lang="cs-CZ" dirty="0" err="1" smtClean="0"/>
              <a:t>Melantrich</a:t>
            </a:r>
            <a:r>
              <a:rPr lang="cs-CZ" dirty="0" smtClean="0"/>
              <a:t>, Orbis, Rovnost, </a:t>
            </a:r>
            <a:r>
              <a:rPr lang="cs-CZ" dirty="0" err="1" smtClean="0"/>
              <a:t>Severografie</a:t>
            </a:r>
            <a:r>
              <a:rPr lang="cs-CZ" dirty="0" smtClean="0"/>
              <a:t>, Vyšehrad)</a:t>
            </a:r>
          </a:p>
          <a:p>
            <a:r>
              <a:rPr lang="cs-CZ" dirty="0" smtClean="0"/>
              <a:t>Po roce 1950 - vývoj dětské literatury spojen pouze s ediční politikou </a:t>
            </a:r>
            <a:r>
              <a:rPr lang="cs-CZ" b="1" dirty="0" smtClean="0"/>
              <a:t>Státního nakladatelství dětské knihy </a:t>
            </a:r>
            <a:r>
              <a:rPr lang="cs-CZ" dirty="0" smtClean="0"/>
              <a:t>(SNDK- 1949)</a:t>
            </a:r>
          </a:p>
          <a:p>
            <a:r>
              <a:rPr lang="cs-CZ" dirty="0" smtClean="0"/>
              <a:t>Monopolizace – zmenšení spektra titulů, zvýšení počtu jednotlivého vydávaného nákladu 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Historický exkurz do literatura pro děti a mládež po r. 1945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Rok 1949 - vyšlo 6 překladů ze sovětských literatur, pouze 5 původních beletristických prací pro děti, 6 výborů z české klasiky</a:t>
            </a:r>
          </a:p>
          <a:p>
            <a:r>
              <a:rPr lang="cs-CZ" dirty="0" smtClean="0"/>
              <a:t>Rok 1950 - překlady ze zemí sovětského bloku tvoří 1/3 publikovaných titulů</a:t>
            </a:r>
          </a:p>
          <a:p>
            <a:pPr lvl="1"/>
            <a:r>
              <a:rPr lang="cs-CZ" b="1" dirty="0" smtClean="0"/>
              <a:t>Společenská objednávka</a:t>
            </a:r>
            <a:r>
              <a:rPr lang="cs-CZ" dirty="0" smtClean="0"/>
              <a:t>: sborníky z prací domácích i zahraničních autorů věnované politickým výročím nebo historickým událostem (</a:t>
            </a:r>
            <a:r>
              <a:rPr lang="cs-CZ" i="1" dirty="0" smtClean="0"/>
              <a:t>Vyšlo slunce. Naši spisovatelé o V. I. Leninovi</a:t>
            </a:r>
            <a:r>
              <a:rPr lang="cs-CZ" dirty="0" smtClean="0"/>
              <a:t>, 1950 / </a:t>
            </a:r>
            <a:r>
              <a:rPr lang="cs-CZ" i="1" dirty="0" smtClean="0"/>
              <a:t>Čeští spisovatelé korejským dětem</a:t>
            </a:r>
            <a:r>
              <a:rPr lang="cs-CZ" dirty="0" smtClean="0"/>
              <a:t>, 1952) </a:t>
            </a:r>
          </a:p>
          <a:p>
            <a:pPr lvl="1"/>
            <a:r>
              <a:rPr lang="cs-CZ" dirty="0" smtClean="0"/>
              <a:t>Karel Nový ve vedení SNDK v roce 1952: větší prostor pro původní českou poezii pro děti i pro autory, jejichž tvorba byla jinak kritizována za sklony k individualismu a subjektivismu i kvůli volené poetice (práce Františka </a:t>
            </a:r>
            <a:r>
              <a:rPr lang="cs-CZ" dirty="0" err="1" smtClean="0"/>
              <a:t>Hrubína</a:t>
            </a:r>
            <a:r>
              <a:rPr lang="cs-CZ" dirty="0" smtClean="0"/>
              <a:t>, Jana </a:t>
            </a:r>
            <a:r>
              <a:rPr lang="cs-CZ" dirty="0" err="1" smtClean="0"/>
              <a:t>Čarka</a:t>
            </a:r>
            <a:r>
              <a:rPr lang="cs-CZ" dirty="0" smtClean="0"/>
              <a:t>, Jaroslava Seiferta, Františka Branislava)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cs-CZ" dirty="0" smtClean="0"/>
              <a:t>	Neměli bychom od dětských příběhů očekávat, že budou kázáním, rozsudkem nebo společenským pamfletem. Jako nezávislým uměleckým dílům jim musí být umožněno působit svým zvláštním způsobem na představivost, mysl a srdce /…/. Pokud autor nedokáže říct, co doopravdy cítí, pokud nedokáže vážně rozvinout určité téma /…, pokud je jakýmkoliv způsobem podceňuje/, musí takový přístup ke knihám pro mladé nakonec oslabit jejich kvalitu jako </a:t>
            </a:r>
            <a:r>
              <a:rPr lang="cs-CZ" dirty="0" err="1" smtClean="0"/>
              <a:t>mainstreamové</a:t>
            </a:r>
            <a:r>
              <a:rPr lang="cs-CZ" dirty="0" smtClean="0"/>
              <a:t> literatury. (</a:t>
            </a:r>
            <a:r>
              <a:rPr lang="cs-CZ" dirty="0" err="1" smtClean="0"/>
              <a:t>Virginia</a:t>
            </a:r>
            <a:r>
              <a:rPr lang="cs-CZ" dirty="0" smtClean="0"/>
              <a:t> </a:t>
            </a:r>
            <a:r>
              <a:rPr lang="cs-CZ" dirty="0" err="1" smtClean="0"/>
              <a:t>Haviland</a:t>
            </a:r>
            <a:r>
              <a:rPr lang="cs-CZ" dirty="0" smtClean="0"/>
              <a:t>, </a:t>
            </a:r>
            <a:r>
              <a:rPr lang="cs-CZ" dirty="0" err="1" smtClean="0"/>
              <a:t>Children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Literature</a:t>
            </a:r>
            <a:r>
              <a:rPr lang="cs-CZ" dirty="0" smtClean="0"/>
              <a:t>: </a:t>
            </a:r>
            <a:r>
              <a:rPr lang="cs-CZ" dirty="0" err="1" smtClean="0"/>
              <a:t>Views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Reviews</a:t>
            </a:r>
            <a:r>
              <a:rPr lang="cs-CZ" dirty="0" smtClean="0"/>
              <a:t>, s, 273) 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Časopisecké zázemí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Po r. 1948 a převratu proměna struktury časopisů o dětské literatuře nebo dětskému čtenáři určených </a:t>
            </a:r>
          </a:p>
          <a:p>
            <a:pPr>
              <a:buNone/>
            </a:pPr>
            <a:r>
              <a:rPr lang="cs-CZ" dirty="0" smtClean="0"/>
              <a:t>Kriticko-teoretická revue </a:t>
            </a:r>
            <a:r>
              <a:rPr lang="cs-CZ" b="1" i="1" dirty="0" smtClean="0"/>
              <a:t>Štěpnice</a:t>
            </a:r>
            <a:r>
              <a:rPr lang="cs-CZ" dirty="0" smtClean="0"/>
              <a:t> mění svoji orientaci – z vědeckého výzkumu dětské četby a podpory ryze uměleckých snah v dané oblasti ZMĚNA  na  prosazování a komentování principů budovatelské kultury</a:t>
            </a:r>
          </a:p>
          <a:p>
            <a:pPr>
              <a:buNone/>
            </a:pPr>
            <a:r>
              <a:rPr lang="cs-CZ" dirty="0" smtClean="0"/>
              <a:t>Tendenci k vychovatelskému pojetí literatury potvrzuje pozdější nahrazení </a:t>
            </a:r>
            <a:r>
              <a:rPr lang="cs-CZ" i="1" dirty="0" smtClean="0"/>
              <a:t>Štěpnice</a:t>
            </a:r>
            <a:r>
              <a:rPr lang="cs-CZ" dirty="0" smtClean="0"/>
              <a:t> novým časopisem příznačně nazvaným </a:t>
            </a:r>
            <a:r>
              <a:rPr lang="cs-CZ" b="1" i="1" dirty="0" smtClean="0"/>
              <a:t>Literatura ve škole </a:t>
            </a:r>
            <a:r>
              <a:rPr lang="cs-CZ" b="1" dirty="0" smtClean="0"/>
              <a:t>(od 1953).</a:t>
            </a:r>
            <a:r>
              <a:rPr lang="cs-CZ" b="1" i="1" dirty="0" smtClean="0"/>
              <a:t> </a:t>
            </a:r>
            <a:endParaRPr lang="cs-CZ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Časopisecké zázemí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Zaniká většina dřívějších periodik pro děti a mládež s převažující složkou zábavnou</a:t>
            </a:r>
            <a:r>
              <a:rPr lang="cs-CZ" dirty="0" smtClean="0"/>
              <a:t> (</a:t>
            </a:r>
            <a:r>
              <a:rPr lang="cs-CZ" dirty="0" err="1" smtClean="0"/>
              <a:t>Foglarův</a:t>
            </a:r>
            <a:r>
              <a:rPr lang="cs-CZ" dirty="0" smtClean="0"/>
              <a:t> Vpřed, po únoru sloučený s časopisem Junák a posléze přejmenovaný na Vpřed, pionýři) i zaměřených pedagogicky (Brouček, Vlaštovička, Klas)</a:t>
            </a:r>
          </a:p>
          <a:p>
            <a:r>
              <a:rPr lang="cs-CZ" b="1" dirty="0" smtClean="0"/>
              <a:t>Nově založená periodika, uspořádaná na principu věkové kategorizace </a:t>
            </a:r>
            <a:r>
              <a:rPr lang="cs-CZ" dirty="0" smtClean="0"/>
              <a:t>a z ní vyplývající specifičnosti jednotlivých titulů - od dubna 1950 Ohníček pro věkovou kategorii 9–12 let, od září 1953 časopis Pionýr pro potřeby nově vzniklé jednotné organizace dětí staršího školního věku</a:t>
            </a:r>
          </a:p>
          <a:p>
            <a:r>
              <a:rPr lang="cs-CZ" dirty="0" smtClean="0"/>
              <a:t>Mateřídouška - určená nejmladším čtenářům, od šestého ročníku (1949/50) podlehla kontextu budovatelské kultury, prostor schematickým didaktickým prózám domácí i sovětské provenience (Valentina </a:t>
            </a:r>
            <a:r>
              <a:rPr lang="cs-CZ" dirty="0" err="1" smtClean="0"/>
              <a:t>Osejevová</a:t>
            </a:r>
            <a:r>
              <a:rPr lang="cs-CZ" dirty="0" smtClean="0"/>
              <a:t>, </a:t>
            </a:r>
            <a:r>
              <a:rPr lang="cs-CZ" dirty="0" err="1" smtClean="0"/>
              <a:t>Arkadij</a:t>
            </a:r>
            <a:r>
              <a:rPr lang="cs-CZ" dirty="0" smtClean="0"/>
              <a:t> </a:t>
            </a:r>
            <a:r>
              <a:rPr lang="cs-CZ" dirty="0" err="1" smtClean="0"/>
              <a:t>Gajdar</a:t>
            </a:r>
            <a:r>
              <a:rPr lang="cs-CZ" dirty="0" smtClean="0"/>
              <a:t>, </a:t>
            </a:r>
            <a:r>
              <a:rPr lang="cs-CZ" dirty="0" err="1" smtClean="0"/>
              <a:t>Jevgenij</a:t>
            </a:r>
            <a:r>
              <a:rPr lang="cs-CZ" dirty="0" smtClean="0"/>
              <a:t> Švarc), publicistice i veršům agitačního charakteru. V osmém ročníku (1951/52) místo tradičního uspořádání na principu kalendářního cyklu jednotlivá čísla věnuje významným osobnostem: Stalinovi, Leninovi a Zdeňku Nejedlému. 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Žánry a autorské zázemí na přelomu 40. a 50. let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Literatura systematicky žánrově i tematicky zplošťována, stále </a:t>
            </a:r>
            <a:r>
              <a:rPr lang="cs-CZ" b="1" dirty="0" smtClean="0"/>
              <a:t>užší vazby na sovětskou tvorbu</a:t>
            </a:r>
          </a:p>
          <a:p>
            <a:r>
              <a:rPr lang="cs-CZ" dirty="0" smtClean="0"/>
              <a:t>Nové pojetí lidovosti - akceptována folklorní tvorba pro děti</a:t>
            </a:r>
          </a:p>
          <a:p>
            <a:r>
              <a:rPr lang="cs-CZ" b="1" dirty="0" smtClean="0"/>
              <a:t>Zmizely</a:t>
            </a:r>
            <a:r>
              <a:rPr lang="cs-CZ" dirty="0" smtClean="0"/>
              <a:t> z námětového i žánrového spektra celé oblasti : jakákoli tvorba se skautskou a legionářskou tematikou, chlapecké a dívčí romány </a:t>
            </a:r>
          </a:p>
          <a:p>
            <a:r>
              <a:rPr lang="cs-CZ" dirty="0" smtClean="0"/>
              <a:t>Potlačování projevem a) odporu proti komerční, brakové četbě pro mládež kapitalistické éry, b)  jednoznačným projevem odmítnutí odpočinkové a zábavné funkce literatury jako takové 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Žánry a autorské zázemí na přelomu 40. a 50. let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Dobrodružná próza jako součást klasického fondu dětské literatury vycházela jen v ideologicky usměrněných adaptacích </a:t>
            </a:r>
          </a:p>
          <a:p>
            <a:pPr lvl="1"/>
            <a:r>
              <a:rPr lang="cs-CZ" dirty="0" smtClean="0"/>
              <a:t>např. </a:t>
            </a:r>
            <a:r>
              <a:rPr lang="cs-CZ" b="1" i="1" dirty="0" smtClean="0"/>
              <a:t>Robinson </a:t>
            </a:r>
            <a:r>
              <a:rPr lang="cs-CZ" b="1" i="1" dirty="0" err="1" smtClean="0"/>
              <a:t>Crusoe</a:t>
            </a:r>
            <a:r>
              <a:rPr lang="cs-CZ" dirty="0" smtClean="0"/>
              <a:t>, </a:t>
            </a:r>
            <a:r>
              <a:rPr lang="cs-CZ" dirty="0" err="1" smtClean="0"/>
              <a:t>adapt</a:t>
            </a:r>
            <a:r>
              <a:rPr lang="cs-CZ" dirty="0" smtClean="0"/>
              <a:t>. </a:t>
            </a:r>
            <a:r>
              <a:rPr lang="cs-CZ" dirty="0" err="1" smtClean="0"/>
              <a:t>Kornějem</a:t>
            </a:r>
            <a:r>
              <a:rPr lang="cs-CZ" dirty="0" smtClean="0"/>
              <a:t> </a:t>
            </a:r>
            <a:r>
              <a:rPr lang="cs-CZ" dirty="0" err="1" smtClean="0"/>
              <a:t>Čukovským</a:t>
            </a:r>
            <a:r>
              <a:rPr lang="cs-CZ" dirty="0" smtClean="0"/>
              <a:t> v roce 1953 a J. V. Plevou v roce 1956</a:t>
            </a:r>
          </a:p>
          <a:p>
            <a:pPr lvl="1"/>
            <a:r>
              <a:rPr lang="cs-CZ" dirty="0" smtClean="0"/>
              <a:t>z </a:t>
            </a:r>
            <a:r>
              <a:rPr lang="cs-CZ" dirty="0" err="1" smtClean="0"/>
              <a:t>Defoeova</a:t>
            </a:r>
            <a:r>
              <a:rPr lang="cs-CZ" dirty="0" smtClean="0"/>
              <a:t> vyprávění zcela odstraněn zásadní motiv víry v Boha jako významný charakterotvorný rys, podněcující sebezáchovnou i </a:t>
            </a:r>
            <a:r>
              <a:rPr lang="cs-CZ" dirty="0" err="1" smtClean="0"/>
              <a:t>sebekultivační</a:t>
            </a:r>
            <a:r>
              <a:rPr lang="cs-CZ" dirty="0" smtClean="0"/>
              <a:t> činorodost hlavní postavy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Žánry a autorské zázemí na přelomu 40. a 50. let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Naprosto nepřijatelná literatura orientovaná nábožensky </a:t>
            </a:r>
            <a:r>
              <a:rPr lang="cs-CZ" dirty="0" smtClean="0"/>
              <a:t>(v politických procesech s katolíky byli z autorů dětské literatury odsouzeni Václav </a:t>
            </a:r>
            <a:r>
              <a:rPr lang="cs-CZ" dirty="0" err="1" smtClean="0"/>
              <a:t>Renč</a:t>
            </a:r>
            <a:r>
              <a:rPr lang="cs-CZ" dirty="0" smtClean="0"/>
              <a:t>, Václav Prokůpek, Josef Knap, František </a:t>
            </a:r>
            <a:r>
              <a:rPr lang="cs-CZ" dirty="0" err="1" smtClean="0"/>
              <a:t>Křelina</a:t>
            </a:r>
            <a:r>
              <a:rPr lang="cs-CZ" dirty="0" smtClean="0"/>
              <a:t> a Jan Zahradníček)</a:t>
            </a:r>
          </a:p>
          <a:p>
            <a:pPr lvl="1"/>
            <a:r>
              <a:rPr lang="cs-CZ" dirty="0" smtClean="0"/>
              <a:t>Ještě před uvězněním </a:t>
            </a:r>
            <a:r>
              <a:rPr lang="cs-CZ" b="1" dirty="0" smtClean="0"/>
              <a:t>JANA ZAHRADNÍČKA </a:t>
            </a:r>
            <a:r>
              <a:rPr lang="cs-CZ" dirty="0" smtClean="0"/>
              <a:t>vyšla bibliofilsky sbírka veršovaných legendárních pohádek Ježíškova košilka (</a:t>
            </a:r>
            <a:r>
              <a:rPr lang="cs-CZ" dirty="0" err="1" smtClean="0"/>
              <a:t>bibliof</a:t>
            </a:r>
            <a:r>
              <a:rPr lang="cs-CZ" dirty="0" smtClean="0"/>
              <a:t>. 1951, </a:t>
            </a:r>
            <a:r>
              <a:rPr lang="cs-CZ" dirty="0" err="1" smtClean="0"/>
              <a:t>antedat</a:t>
            </a:r>
            <a:r>
              <a:rPr lang="cs-CZ" dirty="0" smtClean="0"/>
              <a:t>. 1947) – 9 skladeb, z nichž 6 čerpalo z Kristova dětství a 3 zpracovávaly tradiční téma putování Krista a Petra po světě, zakotvené i ve folklorní tradici</a:t>
            </a:r>
          </a:p>
          <a:p>
            <a:pPr lvl="1"/>
            <a:r>
              <a:rPr lang="cs-CZ" dirty="0" smtClean="0"/>
              <a:t>z příběhů vyzařuje přirozená láska k domovu a k životu ve všech jeho podobách, sympatie k lidem, květinám, ptákům; jsou podávány jako přirozená součást života a lidského domova (Jak povstaly chudobky), ve vtipných etiologiích a etymologiích (o hlasu slavíka, o vzniku planých růží) a v pointách příběhů se ke slovu dostává šibalský úsměv. 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„Paradoxy“ dobové situace v literární produkci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Obohacení autorského zázemí dětské literatury o básníky, které postihla publikační omezení v literatuře pro dospělé a uchylují se  k dětskému čtenáři</a:t>
            </a:r>
          </a:p>
          <a:p>
            <a:pPr lvl="1"/>
            <a:r>
              <a:rPr lang="cs-CZ" dirty="0" smtClean="0"/>
              <a:t>Jan </a:t>
            </a:r>
            <a:r>
              <a:rPr lang="cs-CZ" dirty="0" err="1" smtClean="0"/>
              <a:t>Čarek</a:t>
            </a:r>
            <a:r>
              <a:rPr lang="cs-CZ" dirty="0" smtClean="0"/>
              <a:t> - dětská lyrika (později však autocenzura a poezie tematicky spjatá s průmyslovou výrobou (Bajky o nástrojích, 1953; Co si povídaly stroje, 1955) </a:t>
            </a:r>
          </a:p>
          <a:p>
            <a:pPr lvl="1"/>
            <a:r>
              <a:rPr lang="cs-CZ" b="1" dirty="0" smtClean="0"/>
              <a:t>Jaroslav Seifert, František </a:t>
            </a:r>
            <a:r>
              <a:rPr lang="cs-CZ" b="1" dirty="0" err="1" smtClean="0"/>
              <a:t>Hrubín</a:t>
            </a:r>
            <a:r>
              <a:rPr lang="cs-CZ" b="1" dirty="0" smtClean="0"/>
              <a:t> nebo František Branislav </a:t>
            </a:r>
            <a:r>
              <a:rPr lang="cs-CZ" dirty="0" smtClean="0"/>
              <a:t>- říkadla, písně a popěvky, žánr pohádky, </a:t>
            </a:r>
            <a:r>
              <a:rPr lang="cs-CZ" b="1" dirty="0" smtClean="0"/>
              <a:t>Vladimír Holan </a:t>
            </a:r>
            <a:r>
              <a:rPr lang="cs-CZ" dirty="0" smtClean="0"/>
              <a:t>– </a:t>
            </a:r>
            <a:r>
              <a:rPr lang="cs-CZ" dirty="0" err="1" smtClean="0"/>
              <a:t>Bajaja</a:t>
            </a:r>
            <a:r>
              <a:rPr lang="cs-CZ" dirty="0" smtClean="0"/>
              <a:t> z r. 1955</a:t>
            </a:r>
          </a:p>
          <a:p>
            <a:pPr lvl="1"/>
            <a:r>
              <a:rPr lang="cs-CZ" dirty="0" smtClean="0"/>
              <a:t>Seifert a </a:t>
            </a:r>
            <a:r>
              <a:rPr lang="cs-CZ" dirty="0" err="1" smtClean="0"/>
              <a:t>Hrubín</a:t>
            </a:r>
            <a:r>
              <a:rPr lang="cs-CZ" dirty="0" smtClean="0"/>
              <a:t> propojují tvorbu </a:t>
            </a:r>
            <a:r>
              <a:rPr lang="cs-CZ" b="1" dirty="0" smtClean="0"/>
              <a:t>inspirací výtvarnými projevy</a:t>
            </a:r>
            <a:r>
              <a:rPr lang="cs-CZ" dirty="0" smtClean="0"/>
              <a:t> Mikoláše Alše, Josefa Lady, Josefa Mánesa, Maxe </a:t>
            </a:r>
            <a:r>
              <a:rPr lang="cs-CZ" dirty="0" err="1" smtClean="0"/>
              <a:t>Švabinského</a:t>
            </a:r>
            <a:r>
              <a:rPr lang="cs-CZ" dirty="0" smtClean="0"/>
              <a:t>, Adolfa Zábranského nebo Jiřího Trnky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FRANTIŠEK HRUBÍN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Rytmizace, akcent a rozvíjení drobných motivů každodenního života dítěte, spojených s  radostí z dětské hry (</a:t>
            </a:r>
            <a:r>
              <a:rPr lang="cs-CZ" i="1" dirty="0" smtClean="0"/>
              <a:t>Hrajte si s námi</a:t>
            </a:r>
            <a:r>
              <a:rPr lang="cs-CZ" dirty="0" smtClean="0"/>
              <a:t>, 1953)</a:t>
            </a:r>
          </a:p>
          <a:p>
            <a:r>
              <a:rPr lang="cs-CZ" dirty="0" smtClean="0"/>
              <a:t>kreativní uchopení světa hrou přitom nevylučovalo respektování přírodního řádu i hodnot spjatých s lidskou činností - (</a:t>
            </a:r>
            <a:r>
              <a:rPr lang="cs-CZ" i="1" dirty="0" smtClean="0"/>
              <a:t>Tři kluci sportovci</a:t>
            </a:r>
            <a:r>
              <a:rPr lang="cs-CZ" dirty="0" smtClean="0"/>
              <a:t>, 1950), veršované pohádky na lidové náměty (</a:t>
            </a:r>
            <a:r>
              <a:rPr lang="cs-CZ" i="1" dirty="0" smtClean="0"/>
              <a:t>Paleče</a:t>
            </a:r>
            <a:r>
              <a:rPr lang="cs-CZ" dirty="0" smtClean="0"/>
              <a:t>k, 1949)</a:t>
            </a:r>
          </a:p>
          <a:p>
            <a:r>
              <a:rPr lang="cs-CZ" dirty="0" smtClean="0"/>
              <a:t>Rozšiřuje tradiční motivickou škálu o </a:t>
            </a:r>
            <a:r>
              <a:rPr lang="cs-CZ" b="1" dirty="0" smtClean="0"/>
              <a:t>budovatelská </a:t>
            </a:r>
            <a:r>
              <a:rPr lang="cs-CZ" b="1" dirty="0" err="1" smtClean="0"/>
              <a:t>topoi</a:t>
            </a:r>
            <a:r>
              <a:rPr lang="cs-CZ" dirty="0" smtClean="0"/>
              <a:t> (</a:t>
            </a:r>
            <a:r>
              <a:rPr lang="cs-CZ" i="1" dirty="0" smtClean="0"/>
              <a:t>Je nám dobře na světě </a:t>
            </a:r>
            <a:r>
              <a:rPr lang="cs-CZ" dirty="0" smtClean="0"/>
              <a:t>(1951): „Z komínů se kouří, / slunce oči mhouří. / Mhuř si oči, mhuř. / Kdyby se z nich nekouřilo / bylo by nám hůř!“ 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FRANTIŠEK HRUBÍN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Veršované pohádky: nová poloha dobové představy o zápasu mezi dobrem a zlem a o přímočarém směřování k dobru</a:t>
            </a:r>
          </a:p>
          <a:p>
            <a:r>
              <a:rPr lang="cs-CZ" dirty="0" smtClean="0"/>
              <a:t>Kuřátko a obilí (1953), Zimní pohádka o Smolíčkovi (1954), Pohádka o Květušce a její zahrádce, plná zvířátek, ptáků, květin a nakonec dětí (1955)</a:t>
            </a:r>
          </a:p>
          <a:p>
            <a:pPr lvl="1"/>
            <a:r>
              <a:rPr lang="cs-CZ" dirty="0" smtClean="0"/>
              <a:t>Hrdinové se nečekaně ocitají </a:t>
            </a:r>
            <a:r>
              <a:rPr lang="cs-CZ" b="1" dirty="0" smtClean="0"/>
              <a:t>v kritické situaci, </a:t>
            </a:r>
            <a:r>
              <a:rPr lang="cs-CZ" dirty="0" smtClean="0"/>
              <a:t>mají stejně blízko ke ztrátě domova jako k jeho nalezení, ke smrti a zániku jako k životu</a:t>
            </a:r>
          </a:p>
          <a:p>
            <a:pPr lvl="1"/>
            <a:r>
              <a:rPr lang="cs-CZ" b="1" dirty="0" smtClean="0"/>
              <a:t>Východiska </a:t>
            </a:r>
            <a:r>
              <a:rPr lang="cs-CZ" dirty="0" smtClean="0"/>
              <a:t>z takových situací jsou podmiňována schopností nepodlehnout malomyslnosti, vnitřní mravní silou a také nezištnou pomocí přátel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JAROSLAV SEIFERT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Poloha dětství a řádu domova spojena s nejbližšími</a:t>
            </a:r>
          </a:p>
          <a:p>
            <a:pPr lvl="1"/>
            <a:r>
              <a:rPr lang="cs-CZ" dirty="0" smtClean="0"/>
              <a:t>sbírka </a:t>
            </a:r>
            <a:r>
              <a:rPr lang="cs-CZ" b="1" i="1" dirty="0" smtClean="0"/>
              <a:t>Maminka</a:t>
            </a:r>
            <a:r>
              <a:rPr lang="cs-CZ" dirty="0" smtClean="0"/>
              <a:t> (1954), za niž roku 1955 obdržel státní cenu, se nevztahuje přímo k dítěti, ale oslovuje širší okruh čtenářů, kteří dovedou s odstupem času docenit metonymický rozměr konkrétních drobných věcí a předmětů, představujících nenávratně ztracený svět jistoty (slabikář, tatínkova dýmka)</a:t>
            </a:r>
          </a:p>
          <a:p>
            <a:pPr lvl="1"/>
            <a:r>
              <a:rPr lang="cs-CZ" b="1" dirty="0" smtClean="0"/>
              <a:t>návraty do krajiny dětství </a:t>
            </a:r>
            <a:r>
              <a:rPr lang="cs-CZ" dirty="0" smtClean="0"/>
              <a:t>tak různých variacích vyprávějí o ztraceném ráji, vyznačují se vzpomínkovým propojením se světem dětství a zasazením dětských postav do míjejících okamžiků, </a:t>
            </a:r>
          </a:p>
          <a:p>
            <a:pPr lvl="1"/>
            <a:r>
              <a:rPr lang="cs-CZ" dirty="0" smtClean="0"/>
              <a:t>nezastřená </a:t>
            </a:r>
            <a:r>
              <a:rPr lang="cs-CZ" b="1" dirty="0" smtClean="0"/>
              <a:t>nostalgie, sentimentalita,</a:t>
            </a:r>
            <a:r>
              <a:rPr lang="cs-CZ" dirty="0" smtClean="0"/>
              <a:t> harmonizující dovršení, především smíření s nezadržitelně plynoucím časem a zapomínáním</a:t>
            </a:r>
          </a:p>
          <a:p>
            <a:pPr lvl="1"/>
            <a:r>
              <a:rPr lang="cs-CZ" dirty="0" smtClean="0"/>
              <a:t>Tvorba (umocněná </a:t>
            </a:r>
            <a:r>
              <a:rPr lang="cs-CZ" b="1" dirty="0" smtClean="0"/>
              <a:t>zvukovou výstavbou</a:t>
            </a:r>
            <a:r>
              <a:rPr lang="cs-CZ" dirty="0" smtClean="0"/>
              <a:t>) udržovala kontinuitu s tradicionální, melodickou linií dětské lyriky 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Poezie a próza pro děti v období budovatelské kultury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Určujícím žánrovým typem </a:t>
            </a:r>
            <a:r>
              <a:rPr lang="cs-CZ" b="1" dirty="0" smtClean="0"/>
              <a:t>báseň nebo básnická sbírka složená z veršů adorujících pracovní úsilí a zásluhy i vůdčí osobnosti </a:t>
            </a:r>
            <a:r>
              <a:rPr lang="cs-CZ" dirty="0" smtClean="0"/>
              <a:t>nového řádu - určená k veřejné, kolektivní prezentaci </a:t>
            </a:r>
            <a:r>
              <a:rPr lang="pt-BR" dirty="0" smtClean="0"/>
              <a:t>s hlasitou recitací či se sborovými výstupy</a:t>
            </a:r>
            <a:endParaRPr lang="cs-CZ" dirty="0" smtClean="0"/>
          </a:p>
          <a:p>
            <a:pPr lvl="1"/>
            <a:r>
              <a:rPr lang="cs-CZ" dirty="0" smtClean="0"/>
              <a:t>např. Jindřich </a:t>
            </a:r>
            <a:r>
              <a:rPr lang="cs-CZ" dirty="0" err="1" smtClean="0"/>
              <a:t>Hilčr</a:t>
            </a:r>
            <a:r>
              <a:rPr lang="cs-CZ" dirty="0" smtClean="0"/>
              <a:t> (Mladost, 1953): rétorická, agitační lyrika pro děti</a:t>
            </a:r>
          </a:p>
          <a:p>
            <a:r>
              <a:rPr lang="cs-CZ" dirty="0" smtClean="0"/>
              <a:t>Tematika mírového domova, konfrontace tíživé minulosti s novými společenskými proměnami - </a:t>
            </a:r>
            <a:r>
              <a:rPr lang="cs-CZ" b="1" dirty="0" err="1" smtClean="0"/>
              <a:t>topos</a:t>
            </a:r>
            <a:r>
              <a:rPr lang="cs-CZ" dirty="0" smtClean="0"/>
              <a:t> krásné, v dřívějších dobách těžce zkoušené země, která po únoru dostala příležitost ke šťastnému rozvoji</a:t>
            </a:r>
          </a:p>
          <a:p>
            <a:r>
              <a:rPr lang="cs-CZ" dirty="0" smtClean="0"/>
              <a:t>Pedagogický patos příznačně zesilován a „zživotňován“ </a:t>
            </a:r>
            <a:r>
              <a:rPr lang="cs-CZ" b="1" dirty="0" smtClean="0"/>
              <a:t>dialogizací</a:t>
            </a:r>
            <a:r>
              <a:rPr lang="cs-CZ" dirty="0" smtClean="0"/>
              <a:t>: rozhovory mezi soudruhem a pionýrem, matkou a malým, nevědomým dítětem </a:t>
            </a:r>
          </a:p>
          <a:p>
            <a:r>
              <a:rPr lang="cs-CZ" dirty="0" smtClean="0"/>
              <a:t>Dítě: </a:t>
            </a:r>
            <a:r>
              <a:rPr lang="cs-CZ" b="1" dirty="0" smtClean="0"/>
              <a:t>prostředníkem</a:t>
            </a:r>
            <a:r>
              <a:rPr lang="cs-CZ" dirty="0" smtClean="0"/>
              <a:t> i mírou básnických výpovědí, avšak bez emotivní zainteresovanosti dětského adresáta; tomu dětská lyrika budovatelského období předepisovala roli přímého účastníka historického zápasu dvou ideologií, „starého“ a „nového“ světa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Vstříc dítěti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Pojem „dítěte“ v kontextu čtení souvisí s určitými konkrétními představami o svobodě, emocích a vědomí: </a:t>
            </a:r>
            <a:r>
              <a:rPr lang="cs-CZ" b="1" dirty="0" smtClean="0"/>
              <a:t>„dítě“ jako pojem se vyvinulo z představy o osvobození od omezování a útlaku a je mu vyhrazena řada konkrétních míst v rámci kulturních a společenských struktur. </a:t>
            </a:r>
            <a:r>
              <a:rPr lang="cs-CZ" dirty="0" smtClean="0"/>
              <a:t>Tyto představy o literatuře a osvobození se ve skutečnosti podvozují od ideálů západního liberálního humanismu, který pochází z klasického Řecka.   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Poezie a próza pro děti v období budovatelské kultury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Vesnice</a:t>
            </a:r>
            <a:r>
              <a:rPr lang="cs-CZ" dirty="0" smtClean="0"/>
              <a:t> tradičního typu s doprovodnými motivy přírody a dětských her ztrácíí počátkem padesátých let v dětské lyrice své dosavadní výlučné postavení</a:t>
            </a:r>
          </a:p>
          <a:p>
            <a:r>
              <a:rPr lang="cs-CZ" dirty="0" smtClean="0"/>
              <a:t>Do poezie pro děti vstupuje </a:t>
            </a:r>
            <a:r>
              <a:rPr lang="cs-CZ" b="1" dirty="0" smtClean="0"/>
              <a:t>předmětnost průmyslové práce </a:t>
            </a:r>
            <a:r>
              <a:rPr lang="cs-CZ" dirty="0" smtClean="0"/>
              <a:t>(traktory, stroje, vodojemy a stavby), tradiční </a:t>
            </a:r>
            <a:r>
              <a:rPr lang="cs-CZ" dirty="0" err="1" smtClean="0"/>
              <a:t>motivika</a:t>
            </a:r>
            <a:r>
              <a:rPr lang="cs-CZ" dirty="0" smtClean="0"/>
              <a:t> se dále politizuje (máj přestal být symbolem jara a byl nyní spojován převážně se svátkem práce, s koncem války a osvobozením Prahy)</a:t>
            </a:r>
          </a:p>
          <a:p>
            <a:r>
              <a:rPr lang="cs-CZ" dirty="0" smtClean="0"/>
              <a:t>Prototypem budoucnosti a nového rytmu života je „</a:t>
            </a:r>
            <a:r>
              <a:rPr lang="cs-CZ" i="1" dirty="0" smtClean="0"/>
              <a:t>Město velké slávy“</a:t>
            </a:r>
            <a:r>
              <a:rPr lang="cs-CZ" dirty="0" smtClean="0"/>
              <a:t>´= Ostrava  (báseň pro děti z roku 1955) </a:t>
            </a:r>
          </a:p>
          <a:p>
            <a:pPr lvl="1"/>
            <a:r>
              <a:rPr lang="cs-CZ" dirty="0" smtClean="0"/>
              <a:t>Ostravsko napříč dobovou produkcí osou pro </a:t>
            </a:r>
            <a:r>
              <a:rPr lang="cs-CZ" dirty="0" err="1" smtClean="0"/>
              <a:t>budovatelsko</a:t>
            </a:r>
            <a:r>
              <a:rPr lang="cs-CZ" dirty="0" smtClean="0"/>
              <a:t>- -pionýrskou tematiku, pro zbožnění ocele, uhlí, zbraní, letadel, vojáků střežících současnost, pojímanou jako šťastný dětský sen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Poezie a próza pro děti v období budovatelské kultury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Výbory z veršů starých i současných autorů (</a:t>
            </a:r>
            <a:r>
              <a:rPr lang="cs-CZ" i="1" dirty="0" smtClean="0"/>
              <a:t>Domove líbezný</a:t>
            </a:r>
            <a:r>
              <a:rPr lang="cs-CZ" dirty="0" smtClean="0"/>
              <a:t>, 1954, </a:t>
            </a:r>
            <a:r>
              <a:rPr lang="cs-CZ" dirty="0" err="1" smtClean="0"/>
              <a:t>ed</a:t>
            </a:r>
            <a:r>
              <a:rPr lang="cs-CZ" dirty="0" smtClean="0"/>
              <a:t>. Jan </a:t>
            </a:r>
            <a:r>
              <a:rPr lang="cs-CZ" dirty="0" err="1" smtClean="0"/>
              <a:t>Alda</a:t>
            </a:r>
            <a:r>
              <a:rPr lang="cs-CZ" dirty="0" smtClean="0"/>
              <a:t>) a z lidové poezie (</a:t>
            </a:r>
            <a:r>
              <a:rPr lang="cs-CZ" i="1" dirty="0" smtClean="0"/>
              <a:t>Cestička do školy</a:t>
            </a:r>
            <a:r>
              <a:rPr lang="cs-CZ" dirty="0" smtClean="0"/>
              <a:t>, 1955, edd. Karel </a:t>
            </a:r>
            <a:r>
              <a:rPr lang="cs-CZ" dirty="0" err="1" smtClean="0"/>
              <a:t>Plicka</a:t>
            </a:r>
            <a:r>
              <a:rPr lang="cs-CZ" dirty="0" smtClean="0"/>
              <a:t>, František Volf) podřízeny Nejedlého koncepci lidovosti a aktualizace kulturního dědictví, odpovídaly jednotným osnovám literární výchovy a účelově chápanému odkazu klasiků české literatury 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Poezie a próza pro děti v období budovatelské kultury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Beletristickou ilustrací </a:t>
            </a:r>
            <a:r>
              <a:rPr lang="cs-CZ" b="1" dirty="0" smtClean="0"/>
              <a:t>propagandistických tlaků </a:t>
            </a:r>
            <a:r>
              <a:rPr lang="cs-CZ" dirty="0" smtClean="0"/>
              <a:t>především </a:t>
            </a:r>
            <a:r>
              <a:rPr lang="cs-CZ" b="1" dirty="0" smtClean="0"/>
              <a:t>próza s dětským hrdinou</a:t>
            </a:r>
          </a:p>
          <a:p>
            <a:r>
              <a:rPr lang="cs-CZ" dirty="0" smtClean="0"/>
              <a:t>Významový posun příběhů s okupační tematikou - emotivnost prožitých situací a událostí nahradil patos a tendenční interpretace války podle koncepce třídního boje a přiznání zásluh na porážce fašismu pouze SSSR a domácímu komunistickému odboji.</a:t>
            </a:r>
          </a:p>
          <a:p>
            <a:pPr lvl="1"/>
            <a:r>
              <a:rPr lang="cs-CZ" dirty="0" smtClean="0"/>
              <a:t>Záškodnickým aktem namířeným proti zájmům československého lidu je nálet Američanů na plzeňskou Škodovku v próze K. J.  Beneše </a:t>
            </a:r>
            <a:r>
              <a:rPr lang="cs-CZ" i="1" dirty="0" smtClean="0"/>
              <a:t>A přece se dočkal </a:t>
            </a:r>
            <a:r>
              <a:rPr lang="cs-CZ" dirty="0" smtClean="0"/>
              <a:t>(1952)</a:t>
            </a:r>
          </a:p>
          <a:p>
            <a:pPr lvl="1"/>
            <a:r>
              <a:rPr lang="cs-CZ" dirty="0" smtClean="0"/>
              <a:t>Tendenční schematizace prózy s partyzánskou a odbojovou tematiko - </a:t>
            </a:r>
            <a:r>
              <a:rPr lang="cs-CZ" i="1" dirty="0" err="1" smtClean="0"/>
              <a:t>Juráše</a:t>
            </a:r>
            <a:r>
              <a:rPr lang="cs-CZ" dirty="0" err="1" smtClean="0"/>
              <a:t>k</a:t>
            </a:r>
            <a:r>
              <a:rPr lang="cs-CZ" dirty="0" smtClean="0"/>
              <a:t> Martina Gazdy (1951) či </a:t>
            </a:r>
            <a:r>
              <a:rPr lang="cs-CZ" i="1" dirty="0" smtClean="0"/>
              <a:t>Pískle</a:t>
            </a:r>
            <a:r>
              <a:rPr lang="cs-CZ" dirty="0" smtClean="0"/>
              <a:t> Jana Mareše (1952), politické uvědomování repatriovaného sirotka Jan Kloboučník a jeho román z předúnorové české vesnice </a:t>
            </a:r>
            <a:r>
              <a:rPr lang="cs-CZ" i="1" dirty="0" smtClean="0"/>
              <a:t>Návrat </a:t>
            </a:r>
            <a:r>
              <a:rPr lang="cs-CZ" dirty="0" smtClean="0"/>
              <a:t>(1953)</a:t>
            </a:r>
          </a:p>
          <a:p>
            <a:r>
              <a:rPr lang="cs-CZ" dirty="0" smtClean="0"/>
              <a:t>Tematickému a námětovému sbližování s literaturou pro dospělé odpovídalo </a:t>
            </a:r>
            <a:r>
              <a:rPr lang="cs-CZ" b="1" dirty="0" smtClean="0"/>
              <a:t>postavení ústředních postav </a:t>
            </a:r>
            <a:r>
              <a:rPr lang="cs-CZ" dirty="0" smtClean="0"/>
              <a:t>– v prózách zbaveny svých dětských atributů a plně začleněny do sítě „dospělých“ sociálních rolí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Poezie a próza pro děti v období budovatelské kultury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Soudobá tematika - </a:t>
            </a:r>
            <a:r>
              <a:rPr lang="cs-CZ" b="1" dirty="0" smtClean="0"/>
              <a:t>dítě </a:t>
            </a:r>
            <a:r>
              <a:rPr lang="cs-CZ" dirty="0" smtClean="0"/>
              <a:t>vystupuje jako důležitý </a:t>
            </a:r>
            <a:r>
              <a:rPr lang="cs-CZ" b="1" dirty="0" smtClean="0"/>
              <a:t>činitel převýchovného procesu a </a:t>
            </a:r>
            <a:r>
              <a:rPr lang="cs-CZ" b="1" dirty="0" err="1" smtClean="0"/>
              <a:t>příkladkolektivní</a:t>
            </a:r>
            <a:r>
              <a:rPr lang="cs-CZ" b="1" dirty="0" smtClean="0"/>
              <a:t> morálky  pro dospělé</a:t>
            </a:r>
            <a:r>
              <a:rPr lang="cs-CZ" dirty="0" smtClean="0"/>
              <a:t>, favorizování zbavuje dětské postavy osobitosti, tvoří nezlomného hrdinu - do literatury pro mládež vnášen nezvykle militantní tón  </a:t>
            </a:r>
          </a:p>
          <a:p>
            <a:pPr lvl="1"/>
            <a:r>
              <a:rPr lang="cs-CZ" dirty="0" smtClean="0"/>
              <a:t>(</a:t>
            </a:r>
            <a:r>
              <a:rPr lang="pt-BR" dirty="0" smtClean="0"/>
              <a:t>S</a:t>
            </a:r>
            <a:r>
              <a:rPr lang="cs-CZ" dirty="0" err="1" smtClean="0"/>
              <a:t>ylva</a:t>
            </a:r>
            <a:r>
              <a:rPr lang="cs-CZ" dirty="0" smtClean="0"/>
              <a:t> Krejčová: </a:t>
            </a:r>
            <a:r>
              <a:rPr lang="pt-BR" i="1" dirty="0" smtClean="0"/>
              <a:t>Kluci, dáme se do toho!</a:t>
            </a:r>
            <a:r>
              <a:rPr lang="pt-BR" dirty="0" smtClean="0"/>
              <a:t>, 1949</a:t>
            </a:r>
            <a:r>
              <a:rPr lang="cs-CZ" dirty="0" smtClean="0"/>
              <a:t>, Donát </a:t>
            </a:r>
            <a:r>
              <a:rPr lang="cs-CZ" dirty="0" err="1" smtClean="0"/>
              <a:t>Šajner</a:t>
            </a:r>
            <a:r>
              <a:rPr lang="cs-CZ" dirty="0" smtClean="0"/>
              <a:t>: </a:t>
            </a:r>
            <a:r>
              <a:rPr lang="cs-CZ" i="1" dirty="0" smtClean="0"/>
              <a:t>Tovaryši</a:t>
            </a:r>
            <a:r>
              <a:rPr lang="cs-CZ" dirty="0" smtClean="0"/>
              <a:t>, 1953). 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Poezie a próza pro děti v období budovatelské kultury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Tvorba na společenskou zakázku vrcholí v letech 1952–53 vznikem řady textů podporujících </a:t>
            </a:r>
            <a:r>
              <a:rPr lang="cs-CZ" b="1" dirty="0" smtClean="0"/>
              <a:t>pionýrskou organizaci</a:t>
            </a:r>
            <a:r>
              <a:rPr lang="cs-CZ" dirty="0" smtClean="0"/>
              <a:t>, zvláště tzv. školních povídek</a:t>
            </a:r>
          </a:p>
          <a:p>
            <a:r>
              <a:rPr lang="cs-CZ" dirty="0" smtClean="0"/>
              <a:t>Dětský hrdina v nich vstupuje do vykonstruovaných zápletek se schematizovaným řešením a na své úrovni se snaží o údernické výkony - například ve sběru druhotných surovin i při školní výuce</a:t>
            </a:r>
          </a:p>
          <a:p>
            <a:r>
              <a:rPr lang="cs-CZ" b="1" dirty="0" smtClean="0"/>
              <a:t>Obraz dětského hrdiny redukován na loutku realizující dobovou ideologii </a:t>
            </a:r>
            <a:r>
              <a:rPr lang="cs-CZ" dirty="0" smtClean="0"/>
              <a:t>včetně schůzování a přijímání nejrůznějších usnesení (R, Lukášová: Nová směna, 1952; E. J. Peřina: Za červenou stužkou, 1952; J. Lišková: Sašův odkaz, 1952) </a:t>
            </a:r>
          </a:p>
          <a:p>
            <a:pPr lvl="1"/>
            <a:r>
              <a:rPr lang="cs-CZ" dirty="0" smtClean="0"/>
              <a:t>V tomto kontextu příznačné úpravy, které provedl J. V. Pleva s </a:t>
            </a:r>
            <a:r>
              <a:rPr lang="cs-CZ" b="1" i="1" dirty="0" smtClean="0"/>
              <a:t>Malým </a:t>
            </a:r>
            <a:r>
              <a:rPr lang="cs-CZ" b="1" i="1" dirty="0" err="1" smtClean="0"/>
              <a:t>Bobšem</a:t>
            </a:r>
            <a:r>
              <a:rPr lang="cs-CZ" dirty="0" smtClean="0"/>
              <a:t>, předválečnou prózou, která od počátku padesátých let na dlouhá desetiletí patřila k základní povinné četbě začínajících čtenářů: roku 1950 vypracoval její nový, revolučně vyznívající závěr, v roce 1953 ji pak zásadním způsobem upravil a politicky aktualizoval.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Poezie a próza pro děti v období budovatelské kultury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Publicistická literatura</a:t>
            </a:r>
          </a:p>
          <a:p>
            <a:pPr lvl="1"/>
            <a:r>
              <a:rPr lang="cs-CZ" dirty="0" smtClean="0"/>
              <a:t>vedle reportážních próz (Lenka Hašková: Lidé z velké stavby, 1953) vzniká řada biografických portrétů, zasvěcených ústředním postavám komunistického hnutí</a:t>
            </a:r>
          </a:p>
          <a:p>
            <a:r>
              <a:rPr lang="cs-CZ" b="1" dirty="0" smtClean="0"/>
              <a:t>Próza s historickou tematikou</a:t>
            </a:r>
          </a:p>
          <a:p>
            <a:pPr lvl="1"/>
            <a:r>
              <a:rPr lang="cs-CZ" dirty="0" smtClean="0"/>
              <a:t>přednostně orientována na etapy příhodné pro ilustraci dějinné úlohy lidových mas – husitství a období formování dělnického hnutí (M. V. Kratochvíl:  Husitská kronika, 1956; A. Zápotocký: Barunka, 1957)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Poezie a próza pro děti v období budovatelské kultury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Kontinuitu s předválečným vývojem zajišťuje tvorba EDUARDA ŠTORCHA</a:t>
            </a:r>
          </a:p>
          <a:p>
            <a:pPr lvl="1"/>
            <a:r>
              <a:rPr lang="cs-CZ" dirty="0" smtClean="0"/>
              <a:t>úpravy svých starších prací (poslední autorovou novou prací byl román </a:t>
            </a:r>
            <a:r>
              <a:rPr lang="cs-CZ" i="1" dirty="0" err="1" smtClean="0"/>
              <a:t>Minehava</a:t>
            </a:r>
            <a:r>
              <a:rPr lang="cs-CZ" dirty="0" smtClean="0"/>
              <a:t>, 1950)</a:t>
            </a:r>
          </a:p>
          <a:p>
            <a:r>
              <a:rPr lang="cs-CZ" dirty="0" smtClean="0"/>
              <a:t>Stranou dobových aktualizací se držela próza s </a:t>
            </a:r>
            <a:r>
              <a:rPr lang="cs-CZ" b="1" dirty="0" smtClean="0"/>
              <a:t>přírodní tematikou </a:t>
            </a:r>
            <a:r>
              <a:rPr lang="cs-CZ" dirty="0" smtClean="0"/>
              <a:t>– osobitá tvorba Jaromíra Tomečka a Vladimíra Pazourka.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Poezie a próza pro děti v období budovatelské kultury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Požadavek výchovného a přesvědčovacího účinku beletrie pro děti a mládež také </a:t>
            </a:r>
            <a:r>
              <a:rPr lang="cs-CZ" sz="2400" b="1" dirty="0" smtClean="0"/>
              <a:t>v autorské pohádce:</a:t>
            </a:r>
            <a:r>
              <a:rPr lang="cs-CZ" sz="2400" dirty="0" smtClean="0"/>
              <a:t> umělecko-naučné ztvárnění dobových událostí, společenských změn a politicky motivovaných kampaní (sběr surovin, boj proti záškodnictví, brigádnická činnost, voj proti mandelince bramborové – </a:t>
            </a:r>
            <a:r>
              <a:rPr lang="cs-CZ" sz="2400" b="1" dirty="0" smtClean="0"/>
              <a:t>Ondřej </a:t>
            </a:r>
            <a:r>
              <a:rPr lang="cs-CZ" sz="2400" b="1" dirty="0" err="1" smtClean="0"/>
              <a:t>Sekora</a:t>
            </a:r>
            <a:r>
              <a:rPr lang="cs-CZ" sz="2400" dirty="0" smtClean="0"/>
              <a:t>: (Jak se uhlí pohněvalo, 1949; Pohádka o stromech a větru, 1949; O zlém brouku </a:t>
            </a:r>
            <a:r>
              <a:rPr lang="cs-CZ" sz="2400" dirty="0" err="1" smtClean="0"/>
              <a:t>Bramborouku</a:t>
            </a:r>
            <a:r>
              <a:rPr lang="cs-CZ" sz="2400" dirty="0" smtClean="0"/>
              <a:t>, 1950) 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4286256"/>
            <a:ext cx="249555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Poezie a próza pro děti v období budovatelské kultury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Folklorní pohádka </a:t>
            </a:r>
            <a:r>
              <a:rPr lang="cs-CZ" dirty="0" smtClean="0"/>
              <a:t>- podrobena nové interpretaci z hlediska své společenské úlohy a výchovného významu, vysvětlována jako odraz lidského boje za lepší existenci, zdůrazňován její „realistický základ“, často v součinnosti s obecně proklamovanou „lidovostí“ a lidovým humorem</a:t>
            </a:r>
          </a:p>
          <a:p>
            <a:r>
              <a:rPr lang="cs-CZ" dirty="0" smtClean="0"/>
              <a:t>Výjimka: hodnotný soubor pohádek adaptovaných </a:t>
            </a:r>
            <a:r>
              <a:rPr lang="cs-CZ" b="1" dirty="0" smtClean="0"/>
              <a:t>Josefem Štefanem Kubínem</a:t>
            </a:r>
            <a:r>
              <a:rPr lang="cs-CZ" dirty="0" smtClean="0"/>
              <a:t>: </a:t>
            </a:r>
            <a:r>
              <a:rPr lang="cs-CZ" i="1" dirty="0" smtClean="0"/>
              <a:t>Zlatodol pohádek I–IV </a:t>
            </a:r>
            <a:r>
              <a:rPr lang="cs-CZ" dirty="0" smtClean="0"/>
              <a:t>(1948–52). 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Dětská literatura v proměňující se společenské situaci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Obraz dítěte se v této době začíná výrazněji uplatňovat v literatuře pro dospělé </a:t>
            </a:r>
          </a:p>
          <a:p>
            <a:r>
              <a:rPr lang="cs-CZ" b="1" dirty="0" smtClean="0"/>
              <a:t>Celostátní konference o literatuře pro mládež v roce 1955 a II. sjezd československých spisovatelů v roce 1956 </a:t>
            </a:r>
            <a:r>
              <a:rPr lang="cs-CZ" dirty="0" smtClean="0"/>
              <a:t>– začátek hodnotící rozpravy o stavu a směřování dětské literatury</a:t>
            </a:r>
          </a:p>
          <a:p>
            <a:r>
              <a:rPr lang="cs-CZ" dirty="0" smtClean="0"/>
              <a:t>Proměna produkce, větší množství a různorodost témat i  autorů</a:t>
            </a:r>
          </a:p>
          <a:p>
            <a:r>
              <a:rPr lang="cs-CZ" dirty="0" smtClean="0"/>
              <a:t>V r. 1959 se v Mateřídoušce objevuje bohatší spektrum překladů (</a:t>
            </a:r>
            <a:r>
              <a:rPr lang="cs-CZ" b="1" dirty="0" err="1" smtClean="0"/>
              <a:t>Jacques</a:t>
            </a:r>
            <a:r>
              <a:rPr lang="cs-CZ" b="1" dirty="0" smtClean="0"/>
              <a:t> </a:t>
            </a:r>
            <a:r>
              <a:rPr lang="cs-CZ" b="1" dirty="0" err="1" smtClean="0"/>
              <a:t>Prévert</a:t>
            </a:r>
            <a:r>
              <a:rPr lang="cs-CZ" dirty="0" smtClean="0"/>
              <a:t>) a začínají tu publikovat autoři, jejichž tvorba poté vtiskla ráz dětské četbě šedesátých let (Milena Lukešová, Ota Hofman, Ljuba </a:t>
            </a:r>
            <a:r>
              <a:rPr lang="cs-CZ" dirty="0" err="1" smtClean="0"/>
              <a:t>Štíplová</a:t>
            </a:r>
            <a:r>
              <a:rPr lang="cs-CZ" dirty="0" smtClean="0"/>
              <a:t>, Ivo Štuka)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Vstříc dítěti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Zdánlivý posun od didaktismu je nahlížen literárními vědci: tedy jako posun od útlaku „dítěte“ dospělými k zohledňování jeho potřeb: </a:t>
            </a:r>
          </a:p>
          <a:p>
            <a:r>
              <a:rPr lang="cs-CZ" dirty="0" smtClean="0"/>
              <a:t>„</a:t>
            </a:r>
            <a:r>
              <a:rPr lang="cs-CZ" b="1" dirty="0" smtClean="0"/>
              <a:t>Ještě dlouho v 19. století </a:t>
            </a:r>
            <a:r>
              <a:rPr lang="cs-CZ" dirty="0" smtClean="0"/>
              <a:t>/švédské/ </a:t>
            </a:r>
            <a:r>
              <a:rPr lang="cs-CZ" b="1" dirty="0" smtClean="0"/>
              <a:t>knihy pro děti usilovaly v první řadě o to, aby zapůsobily na dobré mravy mladých čtenářů, jejich slušné chování a náboženské cítění. </a:t>
            </a:r>
          </a:p>
          <a:p>
            <a:r>
              <a:rPr lang="cs-CZ" dirty="0" smtClean="0"/>
              <a:t>Teprve </a:t>
            </a:r>
            <a:r>
              <a:rPr lang="cs-CZ" b="1" dirty="0" smtClean="0"/>
              <a:t>na přelomu 19. a 20. století </a:t>
            </a:r>
            <a:r>
              <a:rPr lang="cs-CZ" dirty="0" smtClean="0"/>
              <a:t>začala literatura pro děti /ve Švédsku/ </a:t>
            </a:r>
            <a:r>
              <a:rPr lang="cs-CZ" b="1" dirty="0" smtClean="0"/>
              <a:t>reagovat spíše na dětské potřeby než na potřeby dospělých</a:t>
            </a:r>
            <a:r>
              <a:rPr lang="cs-CZ" dirty="0" smtClean="0"/>
              <a:t>.“ (</a:t>
            </a:r>
            <a:r>
              <a:rPr lang="cs-CZ" dirty="0" err="1" smtClean="0"/>
              <a:t>Boel</a:t>
            </a:r>
            <a:r>
              <a:rPr lang="cs-CZ" dirty="0" smtClean="0"/>
              <a:t> </a:t>
            </a:r>
            <a:r>
              <a:rPr lang="cs-CZ" dirty="0" err="1" smtClean="0"/>
              <a:t>Westin</a:t>
            </a:r>
            <a:r>
              <a:rPr lang="cs-CZ" dirty="0" smtClean="0"/>
              <a:t>: </a:t>
            </a:r>
            <a:r>
              <a:rPr lang="cs-CZ" dirty="0" err="1" smtClean="0"/>
              <a:t>Childern</a:t>
            </a:r>
            <a:r>
              <a:rPr lang="cs-CZ" dirty="0" smtClean="0"/>
              <a:t>´s </a:t>
            </a:r>
            <a:r>
              <a:rPr lang="cs-CZ" dirty="0" err="1" smtClean="0"/>
              <a:t>Literature</a:t>
            </a:r>
            <a:r>
              <a:rPr lang="cs-CZ" dirty="0" smtClean="0"/>
              <a:t>  in </a:t>
            </a:r>
            <a:r>
              <a:rPr lang="cs-CZ" dirty="0" err="1" smtClean="0"/>
              <a:t>Sweden</a:t>
            </a:r>
            <a:r>
              <a:rPr lang="cs-CZ" dirty="0" smtClean="0"/>
              <a:t>).   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Dětská literatura v proměňující se společenské situaci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V říjnu 1956 vychází první číslo česko-slovenského časopisu </a:t>
            </a:r>
            <a:r>
              <a:rPr lang="cs-CZ" b="1" dirty="0" smtClean="0"/>
              <a:t>Zlatý máj </a:t>
            </a:r>
            <a:r>
              <a:rPr lang="cs-CZ" dirty="0" smtClean="0"/>
              <a:t>(s podtitulem Kritická revue umělecké tvorby pro mládež), návaznost na někdejší Štěpnici</a:t>
            </a:r>
          </a:p>
          <a:p>
            <a:pPr lvl="1"/>
            <a:r>
              <a:rPr lang="cs-CZ" dirty="0" smtClean="0"/>
              <a:t>redaktor František </a:t>
            </a:r>
            <a:r>
              <a:rPr lang="cs-CZ" dirty="0" err="1" smtClean="0"/>
              <a:t>Hrubín</a:t>
            </a:r>
            <a:endParaRPr lang="cs-CZ" dirty="0" smtClean="0"/>
          </a:p>
          <a:p>
            <a:pPr lvl="1"/>
            <a:r>
              <a:rPr lang="cs-CZ" dirty="0" smtClean="0"/>
              <a:t>rozvoj teorie a kritiky literatury pro mládež</a:t>
            </a:r>
          </a:p>
          <a:p>
            <a:pPr lvl="1"/>
            <a:r>
              <a:rPr lang="cs-CZ" dirty="0" smtClean="0"/>
              <a:t>podmínky pro opětovné zasazení české literatury pro děti a mládež do kontextu světového písemnictví</a:t>
            </a:r>
          </a:p>
          <a:p>
            <a:pPr lvl="1"/>
            <a:r>
              <a:rPr lang="cs-CZ" dirty="0" smtClean="0"/>
              <a:t>autoři, kteří v pozdějších letech přispěli k pozvednutí úrovně odborného bádání o této oblasti literatury (zvláště Z. K. Slabý, Zdeněk Heřman, Vladislav </a:t>
            </a:r>
            <a:r>
              <a:rPr lang="cs-CZ" dirty="0" err="1" smtClean="0"/>
              <a:t>Stanovský</a:t>
            </a:r>
            <a:r>
              <a:rPr lang="cs-CZ" dirty="0" smtClean="0"/>
              <a:t>, Jaroslav Tichý, Vladimír Nezkusil)</a:t>
            </a:r>
          </a:p>
          <a:p>
            <a:r>
              <a:rPr lang="cs-CZ" dirty="0" smtClean="0"/>
              <a:t>Signál dalšího uvolňování ideologických omezení - v roce 1957 na stránkách Literárních novin nastolena otázka </a:t>
            </a:r>
            <a:r>
              <a:rPr lang="cs-CZ" b="1" dirty="0" smtClean="0"/>
              <a:t>případné reedice Karafiátových </a:t>
            </a:r>
            <a:r>
              <a:rPr lang="cs-CZ" b="1" i="1" dirty="0" smtClean="0"/>
              <a:t>Broučků,</a:t>
            </a:r>
            <a:r>
              <a:rPr lang="cs-CZ" dirty="0" smtClean="0"/>
              <a:t> oznámení Státního nakladatelství dětské knihy, že prózu hodlá vydat, však zůstalo jen prohlášením , první poúnorové vydání až v roce 1967 v nakladatelství Blok (po ideologických úpravách z r. 1947 – změna konce, odstranění duchovna) 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Dětská literatura v proměňující se společenské situaci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Jmenování </a:t>
            </a:r>
            <a:r>
              <a:rPr lang="cs-CZ" b="1" dirty="0" smtClean="0"/>
              <a:t>Bohumila Říhy </a:t>
            </a:r>
            <a:r>
              <a:rPr lang="cs-CZ" dirty="0" smtClean="0"/>
              <a:t>do funkce ředitele </a:t>
            </a:r>
            <a:r>
              <a:rPr lang="cs-CZ" b="1" dirty="0" smtClean="0"/>
              <a:t>Státního nakladatelství dětské knihy </a:t>
            </a:r>
            <a:r>
              <a:rPr lang="cs-CZ" dirty="0" smtClean="0"/>
              <a:t>– 1956</a:t>
            </a:r>
          </a:p>
          <a:p>
            <a:pPr lvl="1"/>
            <a:r>
              <a:rPr lang="cs-CZ" dirty="0" smtClean="0"/>
              <a:t>Opuštěna jednosměrná orientace na překlady ze sovětské literatury, prohloubení spolupráce monopolního nakladatelství s literárními kritiky a teoretiky</a:t>
            </a:r>
          </a:p>
          <a:p>
            <a:pPr lvl="1"/>
            <a:r>
              <a:rPr lang="cs-CZ" dirty="0" smtClean="0"/>
              <a:t>Ucelenější koncepce, zaměřená k podpoře původní tvorby</a:t>
            </a:r>
          </a:p>
          <a:p>
            <a:pPr lvl="1"/>
            <a:r>
              <a:rPr lang="cs-CZ" b="1" dirty="0" smtClean="0"/>
              <a:t>Specializované edice </a:t>
            </a:r>
            <a:r>
              <a:rPr lang="cs-CZ" dirty="0" smtClean="0"/>
              <a:t>cestopisné, dobrodružné a vědeckofantastické literatury: </a:t>
            </a:r>
            <a:r>
              <a:rPr lang="cs-CZ" i="1" dirty="0" smtClean="0"/>
              <a:t>Knihy odvahy a dobrodružství , Knižnice vědeckofantastických příběhů </a:t>
            </a:r>
            <a:r>
              <a:rPr lang="cs-CZ" dirty="0" smtClean="0"/>
              <a:t>(1954–64), </a:t>
            </a:r>
            <a:r>
              <a:rPr lang="cs-CZ" i="1" dirty="0" smtClean="0"/>
              <a:t>Daleké kraje </a:t>
            </a:r>
            <a:r>
              <a:rPr lang="cs-CZ" dirty="0" smtClean="0"/>
              <a:t>(1955–65), </a:t>
            </a:r>
            <a:r>
              <a:rPr lang="cs-CZ" i="1" dirty="0" smtClean="0"/>
              <a:t>Podivuhodné cesty </a:t>
            </a:r>
            <a:r>
              <a:rPr lang="cs-CZ" dirty="0" smtClean="0"/>
              <a:t>(od 1957), </a:t>
            </a:r>
            <a:r>
              <a:rPr lang="cs-CZ" i="1" dirty="0" smtClean="0"/>
              <a:t>Karavana</a:t>
            </a:r>
            <a:r>
              <a:rPr lang="cs-CZ" dirty="0" smtClean="0"/>
              <a:t> (1958–92)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Postupné oživování beletrie pro děti a mládež ve 2. polovině 50. let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Snahy o změnu komunikace s dětským adresátem </a:t>
            </a:r>
          </a:p>
          <a:p>
            <a:r>
              <a:rPr lang="cs-CZ" b="1" i="1" dirty="0" err="1" smtClean="0"/>
              <a:t>Honzíkova</a:t>
            </a:r>
            <a:r>
              <a:rPr lang="cs-CZ" b="1" i="1" dirty="0" smtClean="0"/>
              <a:t> cesta </a:t>
            </a:r>
            <a:r>
              <a:rPr lang="cs-CZ" b="1" dirty="0" smtClean="0"/>
              <a:t>Bohumila Říhy </a:t>
            </a:r>
            <a:r>
              <a:rPr lang="cs-CZ" dirty="0" smtClean="0"/>
              <a:t>(1954)</a:t>
            </a:r>
          </a:p>
          <a:p>
            <a:pPr lvl="1"/>
            <a:r>
              <a:rPr lang="cs-CZ" dirty="0" smtClean="0"/>
              <a:t>Na pozadí obrazu kolektivizace venkova vystupuje do popředí </a:t>
            </a:r>
            <a:r>
              <a:rPr lang="cs-CZ" dirty="0" err="1" smtClean="0"/>
              <a:t>psychologičtěji</a:t>
            </a:r>
            <a:r>
              <a:rPr lang="cs-CZ" dirty="0" smtClean="0"/>
              <a:t> odstíněný portrét malého hrdiny, doprovázený v té době vzácným humorným odlehčením (Užitý kompoziční postup přitom nápadně připomněl prózu JIŘÍHO KOLÁŘE </a:t>
            </a:r>
            <a:r>
              <a:rPr lang="cs-CZ" i="1" dirty="0" smtClean="0"/>
              <a:t>Jeden den prázdnin</a:t>
            </a:r>
            <a:r>
              <a:rPr lang="cs-CZ" dirty="0" smtClean="0"/>
              <a:t>, 1949)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Postupné oživování beletrie pro děti a mládež ve 2. polovině 50. let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Historicko-biografická próza</a:t>
            </a:r>
          </a:p>
          <a:p>
            <a:pPr lvl="1"/>
            <a:r>
              <a:rPr lang="cs-CZ" dirty="0" smtClean="0"/>
              <a:t>přesun důrazu od postav současného ideologického panteonu k všeobecně </a:t>
            </a:r>
            <a:r>
              <a:rPr lang="cs-CZ" b="1" dirty="0" smtClean="0"/>
              <a:t>respektovaným osobnostem dějin české kultury</a:t>
            </a:r>
            <a:r>
              <a:rPr lang="cs-CZ" dirty="0" smtClean="0"/>
              <a:t>, vzpírajícím se zjednodušeným interpretacím</a:t>
            </a:r>
          </a:p>
          <a:p>
            <a:pPr lvl="1"/>
            <a:r>
              <a:rPr lang="cs-CZ" dirty="0" smtClean="0"/>
              <a:t>Román V. </a:t>
            </a:r>
            <a:r>
              <a:rPr lang="cs-CZ" dirty="0" err="1" smtClean="0"/>
              <a:t>Kováříka</a:t>
            </a:r>
            <a:r>
              <a:rPr lang="cs-CZ" dirty="0" smtClean="0"/>
              <a:t> </a:t>
            </a:r>
            <a:r>
              <a:rPr lang="cs-CZ" i="1" dirty="0" smtClean="0"/>
              <a:t>Mládí Jana Nerudy </a:t>
            </a:r>
            <a:r>
              <a:rPr lang="cs-CZ" dirty="0" smtClean="0"/>
              <a:t>(1955), autobiografické prózy pro mládež F. </a:t>
            </a:r>
            <a:r>
              <a:rPr lang="cs-CZ" dirty="0" err="1" smtClean="0"/>
              <a:t>Kožíka</a:t>
            </a:r>
            <a:r>
              <a:rPr lang="cs-CZ" dirty="0" smtClean="0"/>
              <a:t>  (</a:t>
            </a:r>
            <a:r>
              <a:rPr lang="cs-CZ" i="1" dirty="0" smtClean="0"/>
              <a:t>Cestou lásky</a:t>
            </a:r>
            <a:r>
              <a:rPr lang="cs-CZ" dirty="0" smtClean="0"/>
              <a:t>, 1958, o Josefu Mánesovi; </a:t>
            </a:r>
            <a:r>
              <a:rPr lang="cs-CZ" i="1" dirty="0" smtClean="0"/>
              <a:t>Bolestný a hrdinský život J. A. Komenského</a:t>
            </a:r>
            <a:r>
              <a:rPr lang="cs-CZ" dirty="0" smtClean="0"/>
              <a:t>, 1958)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Postupné oživování beletrie pro děti a mládež ve 2. polovině 50. let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Pozoruhodné </a:t>
            </a:r>
            <a:r>
              <a:rPr lang="cs-CZ" b="1" dirty="0" smtClean="0"/>
              <a:t>soubory tuzemského i jinonárodního folklorního odkazu</a:t>
            </a:r>
          </a:p>
          <a:p>
            <a:pPr lvl="1"/>
            <a:r>
              <a:rPr lang="cs-CZ" dirty="0" smtClean="0"/>
              <a:t>adaptace </a:t>
            </a:r>
            <a:r>
              <a:rPr lang="cs-CZ" i="1" dirty="0" smtClean="0"/>
              <a:t>Pohádek z Tisíce a jedné noci </a:t>
            </a:r>
            <a:r>
              <a:rPr lang="cs-CZ" dirty="0" smtClean="0"/>
              <a:t>F. </a:t>
            </a:r>
            <a:r>
              <a:rPr lang="cs-CZ" dirty="0" err="1" smtClean="0"/>
              <a:t>Hrubína</a:t>
            </a:r>
            <a:r>
              <a:rPr lang="cs-CZ" dirty="0" smtClean="0"/>
              <a:t> (1956) a jeho </a:t>
            </a:r>
            <a:r>
              <a:rPr lang="cs-CZ" i="1" dirty="0" smtClean="0"/>
              <a:t>Špalíček pohádek </a:t>
            </a:r>
            <a:r>
              <a:rPr lang="cs-CZ" dirty="0" smtClean="0"/>
              <a:t>(1957), </a:t>
            </a:r>
            <a:r>
              <a:rPr lang="cs-CZ" i="1" dirty="0" smtClean="0"/>
              <a:t>Krkonošské pohádky</a:t>
            </a:r>
            <a:r>
              <a:rPr lang="cs-CZ" dirty="0" smtClean="0"/>
              <a:t> A. Kutinové (1957), sbírky V. Kocourka </a:t>
            </a:r>
            <a:r>
              <a:rPr lang="cs-CZ" i="1" dirty="0" smtClean="0"/>
              <a:t>Za pohádkou kolem světa</a:t>
            </a:r>
            <a:r>
              <a:rPr lang="cs-CZ" dirty="0" smtClean="0"/>
              <a:t> (1957) a </a:t>
            </a:r>
            <a:r>
              <a:rPr lang="cs-CZ" i="1" dirty="0" smtClean="0"/>
              <a:t>Se zvířátky kolem světa </a:t>
            </a:r>
            <a:r>
              <a:rPr lang="cs-CZ" dirty="0" smtClean="0"/>
              <a:t>(1958), </a:t>
            </a:r>
            <a:r>
              <a:rPr lang="cs-CZ" i="1" dirty="0" smtClean="0"/>
              <a:t>Strom pohádek z celého světa </a:t>
            </a:r>
            <a:r>
              <a:rPr lang="cs-CZ" dirty="0" smtClean="0"/>
              <a:t>J. </a:t>
            </a:r>
            <a:r>
              <a:rPr lang="cs-CZ" dirty="0" err="1" smtClean="0"/>
              <a:t>Valadislava</a:t>
            </a:r>
            <a:r>
              <a:rPr lang="cs-CZ" dirty="0" smtClean="0"/>
              <a:t> (1958). </a:t>
            </a:r>
          </a:p>
          <a:p>
            <a:pPr lvl="1"/>
            <a:r>
              <a:rPr lang="cs-CZ" dirty="0" smtClean="0"/>
              <a:t>Rehabilitace moderní autorské pohádky s folklorními prvky</a:t>
            </a:r>
          </a:p>
          <a:p>
            <a:pPr lvl="1"/>
            <a:r>
              <a:rPr lang="cs-CZ" dirty="0" smtClean="0"/>
              <a:t>kouzelné pohádky s podtrhovanými rysy plebejskosti v typizaci tradičních pohádkových postav a situací – Jan Drda:  </a:t>
            </a:r>
            <a:r>
              <a:rPr lang="cs-CZ" b="1" i="1" dirty="0" smtClean="0"/>
              <a:t>České pohádky </a:t>
            </a:r>
            <a:r>
              <a:rPr lang="cs-CZ" dirty="0" smtClean="0"/>
              <a:t>(1958) - </a:t>
            </a:r>
            <a:r>
              <a:rPr lang="cs-CZ" dirty="0" err="1" smtClean="0"/>
              <a:t>Dařbuján</a:t>
            </a:r>
            <a:r>
              <a:rPr lang="cs-CZ" dirty="0" smtClean="0"/>
              <a:t> a Pandrhola (</a:t>
            </a:r>
            <a:r>
              <a:rPr lang="cs-CZ" dirty="0" err="1" smtClean="0"/>
              <a:t>f</a:t>
            </a:r>
            <a:r>
              <a:rPr lang="cs-CZ" dirty="0" smtClean="0"/>
              <a:t>. 1959, rež. Martin Frič)</a:t>
            </a:r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Postupné oživování beletrie pro děti a mládež ve 2. polovině 50. let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Adaptace velkých látek </a:t>
            </a:r>
            <a:r>
              <a:rPr lang="cs-CZ" b="1" dirty="0" smtClean="0"/>
              <a:t>evropské kultury</a:t>
            </a:r>
          </a:p>
          <a:p>
            <a:pPr lvl="1"/>
            <a:r>
              <a:rPr lang="cs-CZ" dirty="0" smtClean="0"/>
              <a:t>Nové vydání úprav starozákonních legend, českých pověstí a bajek Ivana </a:t>
            </a:r>
            <a:r>
              <a:rPr lang="cs-CZ" dirty="0" err="1" smtClean="0"/>
              <a:t>Olbrachta</a:t>
            </a:r>
            <a:r>
              <a:rPr lang="cs-CZ" dirty="0" smtClean="0"/>
              <a:t> (</a:t>
            </a:r>
            <a:r>
              <a:rPr lang="cs-CZ" i="1" dirty="0" smtClean="0"/>
              <a:t>Pověsti a bajky</a:t>
            </a:r>
            <a:r>
              <a:rPr lang="cs-CZ" dirty="0" smtClean="0"/>
              <a:t>, 1955, </a:t>
            </a:r>
            <a:r>
              <a:rPr lang="cs-CZ" dirty="0" err="1" smtClean="0"/>
              <a:t>ed</a:t>
            </a:r>
            <a:r>
              <a:rPr lang="cs-CZ" dirty="0" smtClean="0"/>
              <a:t>. Rudolf Havel, </a:t>
            </a:r>
            <a:r>
              <a:rPr lang="cs-CZ" i="1" dirty="0" smtClean="0"/>
              <a:t>Biblické příběhy </a:t>
            </a:r>
            <a:r>
              <a:rPr lang="cs-CZ" dirty="0" smtClean="0"/>
              <a:t>1958</a:t>
            </a:r>
          </a:p>
          <a:p>
            <a:pPr lvl="1"/>
            <a:r>
              <a:rPr lang="cs-CZ" dirty="0" smtClean="0"/>
              <a:t>Mytologie antického světa pro dětského čtenáře -  Eduard </a:t>
            </a:r>
            <a:r>
              <a:rPr lang="cs-CZ" dirty="0" err="1" smtClean="0"/>
              <a:t>Petiška</a:t>
            </a:r>
            <a:r>
              <a:rPr lang="cs-CZ" dirty="0" smtClean="0"/>
              <a:t> (</a:t>
            </a:r>
            <a:r>
              <a:rPr lang="cs-CZ" i="1" dirty="0" smtClean="0"/>
              <a:t>Staré řecké báje a pověsti</a:t>
            </a:r>
            <a:r>
              <a:rPr lang="cs-CZ" dirty="0" smtClean="0"/>
              <a:t>, 1958).</a:t>
            </a: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Pokusy o „nový“ román pro dívky a chlapce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Četba pro mládež dostává prostor od poloviny 50. let</a:t>
            </a:r>
          </a:p>
          <a:p>
            <a:r>
              <a:rPr lang="cs-CZ" dirty="0" smtClean="0"/>
              <a:t>Místo pro žánrový typ </a:t>
            </a:r>
            <a:r>
              <a:rPr lang="cs-CZ" b="1" dirty="0" smtClean="0"/>
              <a:t>sentimentální četby pro dívky a dobrodružného románu pro chlapce</a:t>
            </a:r>
          </a:p>
          <a:p>
            <a:pPr lvl="1"/>
            <a:r>
              <a:rPr lang="cs-CZ" dirty="0" smtClean="0"/>
              <a:t>Próza s dívčí hrdinkou v románech Heleny </a:t>
            </a:r>
            <a:r>
              <a:rPr lang="cs-CZ" dirty="0" err="1" smtClean="0"/>
              <a:t>Šmahelové</a:t>
            </a:r>
            <a:r>
              <a:rPr lang="cs-CZ" dirty="0" smtClean="0"/>
              <a:t> </a:t>
            </a:r>
            <a:r>
              <a:rPr lang="cs-CZ" i="1" dirty="0" smtClean="0"/>
              <a:t>Mládí na křídlech </a:t>
            </a:r>
            <a:r>
              <a:rPr lang="cs-CZ" dirty="0" smtClean="0"/>
              <a:t>(1956) a zejména </a:t>
            </a:r>
            <a:r>
              <a:rPr lang="cs-CZ" b="1" i="1" dirty="0" smtClean="0"/>
              <a:t>Velké trápení </a:t>
            </a:r>
            <a:r>
              <a:rPr lang="cs-CZ" dirty="0" smtClean="0"/>
              <a:t>(1957) – podnítilo vlnu kritických úvah o problematice tzv. dívčí četby a o možnostech, jak v podmínkách socialistické kultury navázat na žánrové tradice dívčího románu.</a:t>
            </a:r>
          </a:p>
          <a:p>
            <a:pPr lvl="1"/>
            <a:r>
              <a:rPr lang="cs-CZ" dirty="0" smtClean="0"/>
              <a:t>Ve </a:t>
            </a:r>
            <a:r>
              <a:rPr lang="cs-CZ" i="1" dirty="0" smtClean="0"/>
              <a:t>Velkém trápení </a:t>
            </a:r>
            <a:r>
              <a:rPr lang="cs-CZ" dirty="0" smtClean="0"/>
              <a:t>téma rodičovského rozvodu a rozpadu rodiny, která byla v tematickém repertoáru dívčího žánru relativně nová</a:t>
            </a:r>
          </a:p>
          <a:p>
            <a:pPr lvl="1"/>
            <a:r>
              <a:rPr lang="cs-CZ" dirty="0" smtClean="0"/>
              <a:t>Důraz na prožitek osamělosti dospívající osobnosti, a to i v prostředí kolektivní výchovy (v dětském domově)</a:t>
            </a:r>
          </a:p>
          <a:p>
            <a:pPr lvl="1"/>
            <a:r>
              <a:rPr lang="cs-CZ" dirty="0" smtClean="0"/>
              <a:t>Oživení a stylistické povznesení tradičního žánrového komplexu motivů a hrdinčiných vztahů (k rodičům, kamarádkám, pedagogům, chlapcům)</a:t>
            </a:r>
          </a:p>
          <a:p>
            <a:pPr lvl="1"/>
            <a:r>
              <a:rPr lang="cs-CZ" dirty="0" smtClean="0"/>
              <a:t>Podmínky k expanzi dívčího románu v následujícím období</a:t>
            </a: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Pokusy o „nový“ román pro dívky a chlapce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Programový </a:t>
            </a:r>
            <a:r>
              <a:rPr lang="cs-CZ" b="1" dirty="0" smtClean="0"/>
              <a:t>odklon od exotiky</a:t>
            </a:r>
            <a:r>
              <a:rPr lang="cs-CZ" dirty="0" smtClean="0"/>
              <a:t>, snažící se na dobrodružné syžety naroubovat „úkoly dne“ a nově objevenou „romantiku práce“ (</a:t>
            </a:r>
            <a:r>
              <a:rPr lang="cs-CZ" i="1" dirty="0" smtClean="0"/>
              <a:t>Plavčík Karel</a:t>
            </a:r>
            <a:r>
              <a:rPr lang="cs-CZ" dirty="0" smtClean="0"/>
              <a:t>, 1955)</a:t>
            </a:r>
          </a:p>
          <a:p>
            <a:r>
              <a:rPr lang="cs-CZ" dirty="0" smtClean="0"/>
              <a:t>Dějovým východiskem </a:t>
            </a:r>
            <a:r>
              <a:rPr lang="cs-CZ" b="1" dirty="0" smtClean="0"/>
              <a:t>příběhy o odhalených záškodnících budovatelského období</a:t>
            </a:r>
          </a:p>
          <a:p>
            <a:r>
              <a:rPr lang="cs-CZ" dirty="0" smtClean="0"/>
              <a:t>Ústřední roli špionážní zápletky sehrávají odhalování západních agentů nebo teroristů (</a:t>
            </a:r>
            <a:r>
              <a:rPr lang="cs-CZ" i="1" dirty="0" smtClean="0"/>
              <a:t>Stopy vedou k </a:t>
            </a:r>
            <a:r>
              <a:rPr lang="cs-CZ" i="1" dirty="0" err="1" smtClean="0"/>
              <a:t>Mrákotínu</a:t>
            </a:r>
            <a:r>
              <a:rPr lang="cs-CZ" dirty="0" smtClean="0"/>
              <a:t>, 1956)</a:t>
            </a:r>
          </a:p>
          <a:p>
            <a:r>
              <a:rPr lang="cs-CZ" dirty="0" smtClean="0"/>
              <a:t>Koncem 50. let sílí prvky záhady, napětí a akce (</a:t>
            </a:r>
            <a:r>
              <a:rPr lang="cs-CZ" i="1" dirty="0" smtClean="0"/>
              <a:t>Záhada pěti domků</a:t>
            </a:r>
            <a:r>
              <a:rPr lang="cs-CZ" dirty="0" smtClean="0"/>
              <a:t> K. Fabiána 1957)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Vstříc dítěti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Dětské knihy nejsou nutně ani méně vážné než ty pro dospělé, ani se nezabývají „jednoduššími“ či „odlišnými“ emocemi: „Ve skutečnosti nic jako emoce vyhrazená pouze pro dospělé neexistuje a literatura pro děti se zabývá celým jejich spektrem.“ … neexistuje tedy žádný rozdíl v působnosti a záběru knih…nenalezneme příliš mnoho rozdílů v obsahu literatury pro děti a literatury pro dospělé: „válka, postižení, moc, krutost; všechny nejdrsnější aspekty života se v dětské literatuře objevují,“ stejně tak jako fantazie. 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Vstříc dítěti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Dětská literatura se od té pro dospělé nemusí nutně lišit ani svým jazykem:</a:t>
            </a:r>
          </a:p>
          <a:p>
            <a:r>
              <a:rPr lang="cs-CZ" dirty="0" smtClean="0"/>
              <a:t>Že knihy pro děti používají jednoduchý slovník zaměřený na netrénovanou mysl? </a:t>
            </a:r>
          </a:p>
          <a:p>
            <a:pPr lvl="1"/>
            <a:r>
              <a:rPr lang="cs-CZ" dirty="0" smtClean="0"/>
              <a:t>Úvodní věta třetí knihy </a:t>
            </a:r>
            <a:r>
              <a:rPr lang="cs-CZ" i="1" dirty="0" smtClean="0"/>
              <a:t>Sbohem, armádo</a:t>
            </a:r>
            <a:r>
              <a:rPr lang="cs-CZ" dirty="0" smtClean="0"/>
              <a:t> zní: „Teď na podzim byly stromy holé a cesty plné bláta“</a:t>
            </a:r>
          </a:p>
          <a:p>
            <a:pPr lvl="1"/>
            <a:r>
              <a:rPr lang="cs-CZ" dirty="0" smtClean="0"/>
              <a:t>Počáteční věta povídky </a:t>
            </a:r>
            <a:r>
              <a:rPr lang="cs-CZ" i="1" dirty="0" smtClean="0"/>
              <a:t>Proč má nosorožec </a:t>
            </a:r>
            <a:r>
              <a:rPr lang="cs-CZ" i="1" dirty="0" err="1" smtClean="0"/>
              <a:t>zvarhanělou</a:t>
            </a:r>
            <a:r>
              <a:rPr lang="cs-CZ" i="1" dirty="0" smtClean="0"/>
              <a:t> kůži</a:t>
            </a:r>
            <a:r>
              <a:rPr lang="cs-CZ" dirty="0" smtClean="0"/>
              <a:t> pak zní: „Před dávnou dobou žil na pustém ostrově u břehů Rudého moře </a:t>
            </a:r>
            <a:r>
              <a:rPr lang="cs-CZ" dirty="0" err="1" smtClean="0"/>
              <a:t>Pársí</a:t>
            </a:r>
            <a:r>
              <a:rPr lang="cs-CZ" dirty="0" smtClean="0"/>
              <a:t>, od jehož klobouku se odrážely sluneční paprsky leskem více než orientálním.“ </a:t>
            </a:r>
          </a:p>
          <a:p>
            <a:r>
              <a:rPr lang="cs-CZ" dirty="0" smtClean="0"/>
              <a:t>Stále živé dělení „dětské literatury“ na didaktickou  a literární – udržuje si pozici coby jednoho z nejdokonalejších kritérií pro posouzení hodnoty – a tedy i definice – „dětské literatury“  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cs-CZ" dirty="0" smtClean="0"/>
              <a:t>Kanoničnost </a:t>
            </a:r>
            <a:r>
              <a:rPr lang="cs-CZ" i="1" dirty="0" smtClean="0"/>
              <a:t>Alenky v říši divů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„Alenčino vědomí se stalo v dějinách dětské prózy prvním zobrazením dětského nitra ve středobodu příběhu. Žádný vypravěč příběhu pro děti nikdy nestál tak blízko dětskému hlavnímu hrdinovi a nepozoroval nic kromě tohoto dítěte. Alenčin vypravěč popisuje, nikdy nekritizuje, ukazuje jen to, co dítě vidí.“ 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cs-CZ" b="1" dirty="0" smtClean="0"/>
              <a:t>Vstříc dítěti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Cílem knih pro děti by mělo být přinášet čtenářům potěšení, a ne poučení. Aby je charakterizovaly věčné dětské kvality jako údiv, jednoduchost, smích a vroucnost. Abychom v celosvětové říši dětských knih zachovali literaturu a abychom do ní nevpustili sociologii a pedagogiku“.</a:t>
            </a:r>
          </a:p>
          <a:p>
            <a:r>
              <a:rPr lang="cs-CZ" dirty="0" smtClean="0"/>
              <a:t>… korejští i japonští čtenáři se jen stěží a obtížně budou identifikovat s postavami, které jsou pouze jednorozměrné…</a:t>
            </a:r>
          </a:p>
          <a:p>
            <a:r>
              <a:rPr lang="cs-CZ" dirty="0" smtClean="0"/>
              <a:t>… touha poučit japonské děti … nakonec vedla k vytvoření autobiografie podprůměrné literární hodnoty.</a:t>
            </a:r>
          </a:p>
          <a:p>
            <a:r>
              <a:rPr lang="cs-CZ" dirty="0" smtClean="0"/>
              <a:t>Pojem „identifikace“  - úhelný kámen teorie dětské literatury </a:t>
            </a:r>
          </a:p>
          <a:p>
            <a:r>
              <a:rPr lang="cs-CZ" dirty="0" smtClean="0"/>
              <a:t>Myšlenka identifikace – tedy proč a jak „dítě“ čte: „dítě“ má být přirozeně a bezděčně přitahováno knihami, v nichž samo sebe rozezná. (s. 29) 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Česká literatura pro děti a mládež 1918-2018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- </a:t>
            </a:r>
            <a:r>
              <a:rPr lang="cs-CZ" sz="2200" dirty="0" smtClean="0">
                <a:hlinkClick r:id="rId2"/>
              </a:rPr>
              <a:t>https://www.kjm.cz/data/dokumenty/knihy_autori_WEB.pdf</a:t>
            </a:r>
            <a:endParaRPr lang="cs-CZ" sz="2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000232" y="1643050"/>
            <a:ext cx="4886330" cy="490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3842</Words>
  <Application>Microsoft Office PowerPoint</Application>
  <PresentationFormat>Předvádění na obrazovce (4:3)</PresentationFormat>
  <Paragraphs>182</Paragraphs>
  <Slides>47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48" baseType="lpstr">
      <vt:lpstr>Motiv sady Office</vt:lpstr>
      <vt:lpstr>a) Poznámky k pojetí dětské literatury a dětského čtenáře  b) Historický exkurz do české literatury </vt:lpstr>
      <vt:lpstr>Snímek 2</vt:lpstr>
      <vt:lpstr>Vstříc dítěti</vt:lpstr>
      <vt:lpstr>Vstříc dítěti</vt:lpstr>
      <vt:lpstr>Vstříc dítěti</vt:lpstr>
      <vt:lpstr>Vstříc dítěti</vt:lpstr>
      <vt:lpstr>Snímek 7</vt:lpstr>
      <vt:lpstr>Vstříc dítěti</vt:lpstr>
      <vt:lpstr>Česká literatura pro děti a mládež 1918-2018  - https://www.kjm.cz/data/dokumenty/knihy_autori_WEB.pdf</vt:lpstr>
      <vt:lpstr>1939-49</vt:lpstr>
      <vt:lpstr>1949-59</vt:lpstr>
      <vt:lpstr>1959-69</vt:lpstr>
      <vt:lpstr>1969-78</vt:lpstr>
      <vt:lpstr>1979-88</vt:lpstr>
      <vt:lpstr>Snímek 15</vt:lpstr>
      <vt:lpstr>Historický exkurz do literatura pro děti a mládež po r. 1945</vt:lpstr>
      <vt:lpstr>Historický exkurz do literatura pro děti a mládež po r. 1945</vt:lpstr>
      <vt:lpstr>Historický exkurz do literatura pro děti a mládež po r. 1945</vt:lpstr>
      <vt:lpstr>Historický exkurz do literatura pro děti a mládež po r. 1945</vt:lpstr>
      <vt:lpstr>Časopisecké zázemí</vt:lpstr>
      <vt:lpstr>Časopisecké zázemí</vt:lpstr>
      <vt:lpstr>Žánry a autorské zázemí na přelomu 40. a 50. let</vt:lpstr>
      <vt:lpstr>Žánry a autorské zázemí na přelomu 40. a 50. let</vt:lpstr>
      <vt:lpstr>Žánry a autorské zázemí na přelomu 40. a 50. let</vt:lpstr>
      <vt:lpstr>„Paradoxy“ dobové situace v literární produkci  </vt:lpstr>
      <vt:lpstr>FRANTIŠEK HRUBÍN</vt:lpstr>
      <vt:lpstr>FRANTIŠEK HRUBÍN</vt:lpstr>
      <vt:lpstr>JAROSLAV SEIFERT</vt:lpstr>
      <vt:lpstr>Poezie a próza pro děti v období budovatelské kultury</vt:lpstr>
      <vt:lpstr>Poezie a próza pro děti v období budovatelské kultury</vt:lpstr>
      <vt:lpstr>Poezie a próza pro děti v období budovatelské kultury</vt:lpstr>
      <vt:lpstr>Poezie a próza pro děti v období budovatelské kultury</vt:lpstr>
      <vt:lpstr>Poezie a próza pro děti v období budovatelské kultury</vt:lpstr>
      <vt:lpstr>Poezie a próza pro děti v období budovatelské kultury</vt:lpstr>
      <vt:lpstr>Poezie a próza pro děti v období budovatelské kultury</vt:lpstr>
      <vt:lpstr>Poezie a próza pro děti v období budovatelské kultury</vt:lpstr>
      <vt:lpstr>Poezie a próza pro děti v období budovatelské kultury</vt:lpstr>
      <vt:lpstr>Poezie a próza pro děti v období budovatelské kultury</vt:lpstr>
      <vt:lpstr>Dětská literatura v proměňující se společenské situaci</vt:lpstr>
      <vt:lpstr>Dětská literatura v proměňující se společenské situaci</vt:lpstr>
      <vt:lpstr>Dětská literatura v proměňující se společenské situaci</vt:lpstr>
      <vt:lpstr>Postupné oživování beletrie pro děti a mládež ve 2. polovině 50. let</vt:lpstr>
      <vt:lpstr>Postupné oživování beletrie pro děti a mládež ve 2. polovině 50. let</vt:lpstr>
      <vt:lpstr>Postupné oživování beletrie pro děti a mládež ve 2. polovině 50. let</vt:lpstr>
      <vt:lpstr>Postupné oživování beletrie pro děti a mládež ve 2. polovině 50. let</vt:lpstr>
      <vt:lpstr>Pokusy o „nový“ román pro dívky a chlapce</vt:lpstr>
      <vt:lpstr>Pokusy o „nový“ román pro dívky a chlapce</vt:lpstr>
    </vt:vector>
  </TitlesOfParts>
  <Company>HP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Vstříc dítěti</dc:title>
  <dc:creator>Pavlina</dc:creator>
  <cp:lastModifiedBy>Pavlina</cp:lastModifiedBy>
  <cp:revision>23</cp:revision>
  <dcterms:created xsi:type="dcterms:W3CDTF">2019-09-30T13:59:28Z</dcterms:created>
  <dcterms:modified xsi:type="dcterms:W3CDTF">2019-10-01T08:35:57Z</dcterms:modified>
</cp:coreProperties>
</file>