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a80b08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a80b08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8f95bcf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8f95bcf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98552f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98552f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f95bcf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f95bcf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98552f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98552f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8f95bcf03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もってくる　vs  	もってくる</a:t>
            </a:r>
            <a:endParaRPr/>
          </a:p>
        </p:txBody>
      </p:sp>
      <p:sp>
        <p:nvSpPr>
          <p:cNvPr id="93" name="Google Shape;93;g78f95bcf03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8f95bcf03_2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8f95bcf03_2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78f95bcf03_2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98552f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98552f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プレゼント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431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　　　　</a:t>
            </a:r>
            <a:r>
              <a:rPr lang="en"/>
              <a:t>１１</a:t>
            </a:r>
            <a:r>
              <a:rPr lang="en"/>
              <a:t>月</a:t>
            </a:r>
            <a:r>
              <a:rPr lang="en"/>
              <a:t>２６日　火曜日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29625" y="229625"/>
            <a:ext cx="58017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7" name="Google Shape;67;p15"/>
          <p:cNvSpPr txBox="1"/>
          <p:nvPr/>
        </p:nvSpPr>
        <p:spPr>
          <a:xfrm>
            <a:off x="258400" y="243775"/>
            <a:ext cx="83907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どんな時にプレゼントやお祝いをあげますか？　　　　　　　　　　　　　　もらいますか？</a:t>
            </a:r>
            <a:endParaRPr sz="3000"/>
          </a:p>
        </p:txBody>
      </p:sp>
      <p:sp>
        <p:nvSpPr>
          <p:cNvPr id="68" name="Google Shape;68;p15"/>
          <p:cNvSpPr txBox="1"/>
          <p:nvPr/>
        </p:nvSpPr>
        <p:spPr>
          <a:xfrm>
            <a:off x="368975" y="1721825"/>
            <a:ext cx="75198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/>
              <a:t>クリスマス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・たんじょうび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・名前の日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・卒業（そつぎょう）するとき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・入学（にゅうがく）するとき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・結婚（けっこん）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・出産（しゅっさん）：赤ちゃんが生まれる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・ひっこし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6371" l="21075" r="26089" t="20646"/>
          <a:stretch/>
        </p:blipFill>
        <p:spPr>
          <a:xfrm>
            <a:off x="1965275" y="755675"/>
            <a:ext cx="5054150" cy="392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 ✖</a:t>
            </a:r>
            <a:r>
              <a:rPr lang="en" sz="3000"/>
              <a:t>  私／私たちは　プレゼントを　くれました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</a:t>
            </a:r>
            <a:r>
              <a:rPr lang="en" sz="3000"/>
              <a:t>私／私たちは　プレゼントを　</a:t>
            </a:r>
            <a:r>
              <a:rPr lang="en" sz="3000">
                <a:solidFill>
                  <a:srgbClr val="FF0000"/>
                </a:solidFill>
              </a:rPr>
              <a:t>あげました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　　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28488" l="20957" r="24974" t="30000"/>
          <a:stretch/>
        </p:blipFill>
        <p:spPr>
          <a:xfrm>
            <a:off x="763475" y="999450"/>
            <a:ext cx="7970102" cy="34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送別会　（そうべつかい）</a:t>
            </a:r>
            <a:r>
              <a:rPr lang="en"/>
              <a:t>　：</a:t>
            </a:r>
            <a:r>
              <a:rPr lang="en"/>
              <a:t>さよならパーティー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なみだがでるほど　うれしかった　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107500" y="141487"/>
            <a:ext cx="8229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b="1" lang="en">
                <a:solidFill>
                  <a:srgbClr val="E36C09"/>
                </a:solidFill>
              </a:rPr>
              <a:t>グッドモーニングコール</a:t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4578504" y="2571750"/>
            <a:ext cx="21603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30350" y="999263"/>
            <a:ext cx="8883300" cy="3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たんご：　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１．一足先に（ひとあしさきに）：a bit earlier   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２．引越し祝い（ひっこしいわい）：a gift for moving 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 ひとりぐらし：living alone  (verb. 一人ぐらし　する）　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４．必須（ひっす）アイテム：Must item 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= マストアイテム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38367" l="34841" r="41049" t="31585"/>
          <a:stretch/>
        </p:blipFill>
        <p:spPr>
          <a:xfrm>
            <a:off x="592600" y="2042776"/>
            <a:ext cx="1543201" cy="16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4">
            <a:alphaModFix/>
          </a:blip>
          <a:srcRect b="7563" l="15554" r="67955" t="73125"/>
          <a:stretch/>
        </p:blipFill>
        <p:spPr>
          <a:xfrm>
            <a:off x="6064000" y="2044451"/>
            <a:ext cx="1543201" cy="15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5">
            <a:alphaModFix/>
          </a:blip>
          <a:srcRect b="7293" l="45740" r="37591" t="73169"/>
          <a:stretch/>
        </p:blipFill>
        <p:spPr>
          <a:xfrm>
            <a:off x="3432075" y="2067151"/>
            <a:ext cx="1570451" cy="15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idx="4294967295" type="title"/>
          </p:nvPr>
        </p:nvSpPr>
        <p:spPr>
          <a:xfrm>
            <a:off x="490225" y="428512"/>
            <a:ext cx="8229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b="1" lang="en">
                <a:solidFill>
                  <a:srgbClr val="E36C09"/>
                </a:solidFill>
              </a:rPr>
              <a:t>グッドモーニングコール</a:t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347250" y="3837000"/>
            <a:ext cx="2795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なお</a:t>
            </a:r>
            <a:endParaRPr sz="3600"/>
          </a:p>
        </p:txBody>
      </p:sp>
      <p:sp>
        <p:nvSpPr>
          <p:cNvPr id="108" name="Google Shape;108;p21"/>
          <p:cNvSpPr txBox="1"/>
          <p:nvPr/>
        </p:nvSpPr>
        <p:spPr>
          <a:xfrm>
            <a:off x="2819600" y="3837000"/>
            <a:ext cx="2795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まりな</a:t>
            </a:r>
            <a:endParaRPr sz="3600"/>
          </a:p>
        </p:txBody>
      </p:sp>
      <p:sp>
        <p:nvSpPr>
          <p:cNvPr id="109" name="Google Shape;109;p21"/>
          <p:cNvSpPr txBox="1"/>
          <p:nvPr/>
        </p:nvSpPr>
        <p:spPr>
          <a:xfrm>
            <a:off x="5756450" y="3899738"/>
            <a:ext cx="2795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みっちゃん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25" y="1687325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102" y="1337050"/>
            <a:ext cx="2939050" cy="28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782225" y="833875"/>
            <a:ext cx="23613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ワイワイ</a:t>
            </a:r>
            <a:endParaRPr sz="2400"/>
          </a:p>
        </p:txBody>
      </p:sp>
      <p:sp>
        <p:nvSpPr>
          <p:cNvPr id="117" name="Google Shape;117;p22"/>
          <p:cNvSpPr txBox="1"/>
          <p:nvPr/>
        </p:nvSpPr>
        <p:spPr>
          <a:xfrm>
            <a:off x="5952675" y="978900"/>
            <a:ext cx="23613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コソコソ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