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53ff505b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53ff505b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05e79f856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05e79f856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3cde62b80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3cde62b8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53ff505b8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53ff505b8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53ff505b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53ff505b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05f1202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05f1202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05e79f8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05e79f8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05e79f85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05e79f85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11625" y="179000"/>
            <a:ext cx="8520600" cy="188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観光地とアクティビティ２</a:t>
            </a:r>
            <a:endParaRPr b="1"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41925" y="37456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Conversation Japanese II</a:t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10</a:t>
            </a:r>
            <a:r>
              <a:rPr b="1" lang="en"/>
              <a:t>月22</a:t>
            </a:r>
            <a:r>
              <a:rPr b="1" lang="en"/>
              <a:t>日　火曜日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391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みなさんにとって秋と言えば何ですか？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学校のはじまり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落ち葉（おちば）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くり　－　くり拾い（ひろい）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きのこ狩り（がり）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もみじ狩り（がり）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391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みなさんにとって秋と言えば何ですか？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秋の長雨（ながさめ）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りんご、みかん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ハロウィーン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かぼちゃ（ほっかいどう）スープ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マフラー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243625" y="112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秋と言えば・・・</a:t>
            </a:r>
            <a:endParaRPr>
              <a:solidFill>
                <a:srgbClr val="6AA84F"/>
              </a:solidFill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7213" y="783550"/>
            <a:ext cx="5958875" cy="421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243625" y="112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AA84F"/>
                </a:solidFill>
              </a:rPr>
              <a:t>ほかにも</a:t>
            </a:r>
            <a:r>
              <a:rPr lang="en">
                <a:solidFill>
                  <a:srgbClr val="6AA84F"/>
                </a:solidFill>
              </a:rPr>
              <a:t>・・・</a:t>
            </a:r>
            <a:endParaRPr>
              <a:solidFill>
                <a:srgbClr val="6AA84F"/>
              </a:solidFill>
            </a:endParaRPr>
          </a:p>
        </p:txBody>
      </p:sp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37300"/>
            <a:ext cx="3835000" cy="254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44201" y="2254399"/>
            <a:ext cx="3827573" cy="25498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4121975" y="837300"/>
            <a:ext cx="34590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45F06"/>
                </a:solidFill>
              </a:rPr>
              <a:t>食欲の秋</a:t>
            </a:r>
            <a:endParaRPr sz="2400"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</a:rPr>
              <a:t>（しょくよく）</a:t>
            </a:r>
            <a:endParaRPr sz="1800">
              <a:solidFill>
                <a:srgbClr val="B45F06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3065975" y="3933875"/>
            <a:ext cx="2402100" cy="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B45F06"/>
                </a:solidFill>
              </a:rPr>
              <a:t>芸術</a:t>
            </a:r>
            <a:r>
              <a:rPr lang="en" sz="2400">
                <a:solidFill>
                  <a:srgbClr val="B45F06"/>
                </a:solidFill>
              </a:rPr>
              <a:t>の秋</a:t>
            </a:r>
            <a:endParaRPr sz="2400">
              <a:solidFill>
                <a:srgbClr val="B45F0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45F06"/>
                </a:solidFill>
              </a:rPr>
              <a:t>（</a:t>
            </a:r>
            <a:r>
              <a:rPr lang="en" sz="1800">
                <a:solidFill>
                  <a:srgbClr val="B45F06"/>
                </a:solidFill>
              </a:rPr>
              <a:t>げいじゅつ</a:t>
            </a:r>
            <a:r>
              <a:rPr lang="en" sz="1800">
                <a:solidFill>
                  <a:srgbClr val="B45F06"/>
                </a:solidFill>
              </a:rPr>
              <a:t>）</a:t>
            </a:r>
            <a:endParaRPr sz="1800"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2299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　　</a:t>
            </a:r>
            <a:r>
              <a:rPr lang="en"/>
              <a:t>友だちを　さそいましょう</a:t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A：</a:t>
            </a:r>
            <a:r>
              <a:rPr lang="en">
                <a:solidFill>
                  <a:srgbClr val="FF0000"/>
                </a:solidFill>
              </a:rPr>
              <a:t>スポーツの秋だね</a:t>
            </a:r>
            <a:r>
              <a:rPr lang="en"/>
              <a:t>！　</a:t>
            </a:r>
            <a:r>
              <a:rPr lang="en" u="sng"/>
              <a:t>よかったら</a:t>
            </a:r>
            <a:r>
              <a:rPr lang="en"/>
              <a:t>次の３連休、マウンテンバイクとかで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　　どこかに行かない？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B：😊　いいね、体、動かしたい！　どこに行く？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　   😢　うーん、ごめん、マウンテンバイクとかしないんだ。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　　　　でもおさそいありがとう。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芸術の秋・・・　博物館（はくぶつかん）めぐり etc…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　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　　</a:t>
            </a:r>
            <a:r>
              <a:rPr lang="en"/>
              <a:t>旅行代理店（りょこうだいりてん）</a:t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276" y="1451075"/>
            <a:ext cx="4703749" cy="293985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9"/>
          <p:cNvSpPr txBox="1"/>
          <p:nvPr/>
        </p:nvSpPr>
        <p:spPr>
          <a:xfrm>
            <a:off x="5532450" y="1595450"/>
            <a:ext cx="2873400" cy="27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1位　ハワイ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2位　ヨーロッパ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3位　グアム・サイパン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4位　オセアニア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5位　北アメリカ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6位　アジア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ことば</a:t>
            </a:r>
            <a:endParaRPr/>
          </a:p>
        </p:txBody>
      </p:sp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・展示物（てんじぶつ）：exhibits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・展示会（てんじかい）：exhibition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・惑星（わくせい）：planet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・天文台（てんもんだい）：astronomical observatory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・キリスト（Jesus)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・像（ぞう）：statue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  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ことば</a:t>
            </a:r>
            <a:endParaRPr/>
          </a:p>
        </p:txBody>
      </p:sp>
      <p:sp>
        <p:nvSpPr>
          <p:cNvPr id="108" name="Google Shape;10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・</a:t>
            </a:r>
            <a:r>
              <a:rPr lang="en" sz="2400"/>
              <a:t>燃える（もえる）：to get burn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・燃やす（もやす）：to burn something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・火事（かじ）：fire (accident)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・燃え落ちた（もえおちた）：building fall down after fire </a:t>
            </a:r>
            <a:endParaRPr sz="2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・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