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3" r:id="rId4"/>
    <p:sldId id="258" r:id="rId5"/>
    <p:sldId id="259" r:id="rId6"/>
    <p:sldId id="267" r:id="rId7"/>
    <p:sldId id="268" r:id="rId8"/>
    <p:sldId id="260" r:id="rId9"/>
    <p:sldId id="266" r:id="rId10"/>
    <p:sldId id="265" r:id="rId11"/>
    <p:sldId id="261" r:id="rId12"/>
    <p:sldId id="262" r:id="rId13"/>
    <p:sldId id="264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6B754-6110-483B-AE55-44FFFF433EE4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62663-29CA-46D5-9CED-9DEA5CDF5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05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Fushigi</a:t>
            </a:r>
            <a:r>
              <a:rPr lang="cs-CZ" dirty="0" smtClean="0"/>
              <a:t> no </a:t>
            </a:r>
            <a:r>
              <a:rPr lang="cs-CZ" dirty="0" err="1" smtClean="0"/>
              <a:t>dungeon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70C1-C703-4097-8AC6-641B68BE56A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227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Tales</a:t>
            </a:r>
            <a:r>
              <a:rPr lang="cs-CZ" dirty="0" smtClean="0"/>
              <a:t>, </a:t>
            </a:r>
            <a:r>
              <a:rPr lang="cs-CZ" dirty="0" err="1" smtClean="0"/>
              <a:t>Megami</a:t>
            </a:r>
            <a:r>
              <a:rPr lang="cs-CZ" dirty="0" smtClean="0"/>
              <a:t> </a:t>
            </a:r>
            <a:r>
              <a:rPr lang="cs-CZ" dirty="0" err="1" smtClean="0"/>
              <a:t>tensei</a:t>
            </a:r>
            <a:r>
              <a:rPr lang="cs-CZ" dirty="0" smtClean="0"/>
              <a:t>, Persona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70C1-C703-4097-8AC6-641B68BE56A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980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SRPG</a:t>
            </a:r>
            <a:r>
              <a:rPr lang="cs-CZ" baseline="0" dirty="0" err="1" smtClean="0"/>
              <a:t>:Fire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Emblem</a:t>
            </a:r>
            <a:r>
              <a:rPr lang="cs-CZ" baseline="0" dirty="0" smtClean="0"/>
              <a:t>, </a:t>
            </a:r>
            <a:r>
              <a:rPr lang="en-US" altLang="ja-JP" baseline="0" dirty="0" smtClean="0"/>
              <a:t>Super</a:t>
            </a:r>
            <a:r>
              <a:rPr lang="ja-JP" altLang="en-US" baseline="0" dirty="0" smtClean="0"/>
              <a:t> </a:t>
            </a:r>
            <a:r>
              <a:rPr lang="en-US" altLang="ja-JP" baseline="0" dirty="0" smtClean="0"/>
              <a:t>Robot</a:t>
            </a:r>
            <a:r>
              <a:rPr lang="ja-JP" altLang="en-US" baseline="0" dirty="0" smtClean="0"/>
              <a:t> </a:t>
            </a:r>
            <a:r>
              <a:rPr lang="en-US" altLang="ja-JP" baseline="0" dirty="0" smtClean="0"/>
              <a:t>Wars</a:t>
            </a:r>
            <a:r>
              <a:rPr lang="cs-CZ" altLang="ja-JP" baseline="0" dirty="0" smtClean="0"/>
              <a:t>, </a:t>
            </a:r>
            <a:r>
              <a:rPr lang="en-US" altLang="ja-JP" baseline="0" dirty="0" err="1" smtClean="0"/>
              <a:t>Disgaea</a:t>
            </a:r>
            <a:endParaRPr lang="en-US" altLang="ja-JP" baseline="0" dirty="0" smtClean="0"/>
          </a:p>
          <a:p>
            <a:r>
              <a:rPr lang="en-US" baseline="0" dirty="0" smtClean="0"/>
              <a:t>Action Adventure</a:t>
            </a:r>
            <a:r>
              <a:rPr lang="cs-CZ" baseline="0" dirty="0" smtClean="0"/>
              <a:t>: Zelda</a:t>
            </a:r>
          </a:p>
          <a:p>
            <a:r>
              <a:rPr lang="cs-CZ" baseline="0" dirty="0" err="1" smtClean="0"/>
              <a:t>Action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Rpg</a:t>
            </a:r>
            <a:r>
              <a:rPr lang="cs-CZ" baseline="0" dirty="0" smtClean="0"/>
              <a:t>: </a:t>
            </a:r>
            <a:r>
              <a:rPr lang="cs-CZ" baseline="0" dirty="0" err="1" smtClean="0"/>
              <a:t>Ys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Tales</a:t>
            </a:r>
            <a:r>
              <a:rPr lang="cs-CZ" baseline="0" dirty="0" smtClean="0"/>
              <a:t>, Monster Hunter, </a:t>
            </a:r>
            <a:r>
              <a:rPr lang="cs-CZ" baseline="0" dirty="0" err="1" smtClean="0"/>
              <a:t>Kingdom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Hearts</a:t>
            </a:r>
            <a:r>
              <a:rPr lang="cs-CZ" baseline="0" dirty="0" smtClean="0"/>
              <a:t>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70C1-C703-4097-8AC6-641B68BE56A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279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Nico</a:t>
            </a:r>
            <a:r>
              <a:rPr lang="cs-CZ" altLang="ja-JP" dirty="0" err="1" smtClean="0"/>
              <a:t>nico</a:t>
            </a:r>
            <a:r>
              <a:rPr lang="cs-CZ" altLang="ja-JP" dirty="0" smtClean="0"/>
              <a:t>: (https://dic.nicovideo.jp/a/%E6%B4%8B%E3%82%B2%E3%83%BC) Plešatý voják hvězdné</a:t>
            </a:r>
            <a:r>
              <a:rPr lang="cs-CZ" altLang="ja-JP" baseline="0" dirty="0" smtClean="0"/>
              <a:t> pěchoty kosí kulometem mimozemšťany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170C1-C703-4097-8AC6-641B68BE56A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96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91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29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80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65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64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49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82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56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04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2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3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3C2A8-439A-4A5B-96A7-BB327D82563D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79BB9-41F5-41DA-A3D2-FEEF10C209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11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ja.wikipedia.org/wiki/%E8%81%B7%E3%82%B2%E3%83%BC" TargetMode="External"/><Relationship Id="rId2" Type="http://schemas.openxmlformats.org/officeDocument/2006/relationships/hyperlink" Target="https://ja.wikipedia.org/wiki/%E8%82%B2%E6%88%90%E3%82%B7%E3%83%9F%E3%83%A5%E3%83%AC%E3%83%BC%E3%82%B7%E3%83%A7%E3%83%B3%E3%82%B2%E3%83%BC%E3%83%A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.gamespark.jp/article/2017/09/02/75562.html?fbclid=IwAR1r9mhBWqTZOa9_LIPR4ex9ulARi0l8zlJEL6hZMaBoDYpgEJyf0c13rh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Kategorie japonských her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5. přenáška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10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9739C-3967-4289-9C84-2080B3956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JRPG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F3F81A-E156-45CD-97BB-CB4989B32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Standardizace japonského RPG po vydání </a:t>
            </a:r>
            <a:r>
              <a:rPr lang="cs-CZ" dirty="0" err="1" smtClean="0"/>
              <a:t>Dragon</a:t>
            </a:r>
            <a:r>
              <a:rPr lang="cs-CZ" dirty="0" smtClean="0"/>
              <a:t> </a:t>
            </a:r>
            <a:r>
              <a:rPr lang="cs-CZ" dirty="0" err="1" smtClean="0"/>
              <a:t>Quest</a:t>
            </a:r>
            <a:r>
              <a:rPr lang="cs-CZ" dirty="0" smtClean="0"/>
              <a:t> (1986)</a:t>
            </a:r>
          </a:p>
          <a:p>
            <a:pPr lvl="1" algn="just"/>
            <a:r>
              <a:rPr lang="cs-CZ" dirty="0"/>
              <a:t>Hodnocení </a:t>
            </a:r>
            <a:r>
              <a:rPr lang="cs-CZ" dirty="0" err="1"/>
              <a:t>Wizardry</a:t>
            </a:r>
            <a:r>
              <a:rPr lang="cs-CZ" dirty="0"/>
              <a:t> a Ultimy: Je tam moc svobody a nevím co mám dělat; musím si toho moc pamatovat</a:t>
            </a:r>
            <a:r>
              <a:rPr lang="cs-CZ" dirty="0" smtClean="0"/>
              <a:t>… &gt; DQ bere dobré a upravuje pro JP</a:t>
            </a:r>
            <a:endParaRPr lang="cs-CZ" dirty="0"/>
          </a:p>
          <a:p>
            <a:pPr lvl="1" algn="just"/>
            <a:r>
              <a:rPr lang="cs-CZ" dirty="0" smtClean="0"/>
              <a:t>Standard pro herní mechaniky, ale ne pro podání (svobodnější, méně důrazu na postavy)</a:t>
            </a:r>
            <a:endParaRPr lang="en-US" dirty="0"/>
          </a:p>
          <a:p>
            <a:pPr algn="just"/>
            <a:r>
              <a:rPr lang="en-US" dirty="0" err="1" smtClean="0"/>
              <a:t>Komando</a:t>
            </a:r>
            <a:r>
              <a:rPr lang="en-US" dirty="0" smtClean="0"/>
              <a:t> </a:t>
            </a:r>
            <a:r>
              <a:rPr lang="en-US" dirty="0" err="1" smtClean="0"/>
              <a:t>nj</a:t>
            </a:r>
            <a:r>
              <a:rPr lang="cs-CZ" dirty="0" err="1" smtClean="0"/>
              <a:t>úrjokušiki</a:t>
            </a:r>
            <a:r>
              <a:rPr lang="cs-CZ" dirty="0" smtClean="0"/>
              <a:t> </a:t>
            </a:r>
            <a:r>
              <a:rPr lang="cs-CZ" dirty="0" err="1" smtClean="0"/>
              <a:t>tángata</a:t>
            </a:r>
            <a:r>
              <a:rPr lang="cs-CZ" dirty="0" smtClean="0"/>
              <a:t> </a:t>
            </a:r>
            <a:r>
              <a:rPr lang="cs-CZ" dirty="0" err="1" smtClean="0"/>
              <a:t>sentó</a:t>
            </a:r>
            <a:r>
              <a:rPr lang="cs-CZ" dirty="0" smtClean="0"/>
              <a:t>?</a:t>
            </a:r>
            <a:endParaRPr lang="cs-CZ" dirty="0"/>
          </a:p>
          <a:p>
            <a:pPr algn="just"/>
            <a:r>
              <a:rPr lang="cs-CZ" dirty="0" err="1" smtClean="0"/>
              <a:t>Equip</a:t>
            </a:r>
            <a:r>
              <a:rPr lang="cs-CZ" dirty="0" smtClean="0"/>
              <a:t>, </a:t>
            </a:r>
            <a:r>
              <a:rPr lang="cs-CZ" dirty="0" err="1" smtClean="0"/>
              <a:t>expy</a:t>
            </a:r>
            <a:r>
              <a:rPr lang="cs-CZ" dirty="0" smtClean="0"/>
              <a:t>, </a:t>
            </a:r>
            <a:r>
              <a:rPr lang="cs-CZ" dirty="0" err="1" smtClean="0"/>
              <a:t>itemy</a:t>
            </a:r>
            <a:endParaRPr lang="cs-CZ" dirty="0" smtClean="0"/>
          </a:p>
          <a:p>
            <a:pPr algn="just"/>
            <a:r>
              <a:rPr lang="cs-CZ" dirty="0" err="1" smtClean="0"/>
              <a:t>Sutórísei</a:t>
            </a:r>
            <a:r>
              <a:rPr lang="cs-CZ" dirty="0" smtClean="0"/>
              <a:t>, </a:t>
            </a:r>
            <a:r>
              <a:rPr lang="cs-CZ" dirty="0" err="1" smtClean="0"/>
              <a:t>kjarakutásei</a:t>
            </a:r>
            <a:r>
              <a:rPr lang="cs-CZ" dirty="0" smtClean="0"/>
              <a:t>, </a:t>
            </a:r>
            <a:r>
              <a:rPr lang="cs-CZ" dirty="0" err="1" smtClean="0"/>
              <a:t>nalinkovanost</a:t>
            </a:r>
            <a:r>
              <a:rPr lang="cs-CZ" dirty="0" smtClean="0"/>
              <a:t>, romantika?, cestování </a:t>
            </a:r>
            <a:r>
              <a:rPr lang="cs-CZ" dirty="0" err="1" smtClean="0"/>
              <a:t>anime</a:t>
            </a:r>
            <a:r>
              <a:rPr lang="cs-CZ" dirty="0" smtClean="0"/>
              <a:t> světem?</a:t>
            </a:r>
            <a:r>
              <a:rPr lang="en-US" dirty="0" smtClean="0"/>
              <a:t>, </a:t>
            </a:r>
            <a:r>
              <a:rPr lang="ja-JP" altLang="en-US" dirty="0" smtClean="0"/>
              <a:t>群像劇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8769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Simulation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(Tahové, Real-</a:t>
            </a:r>
            <a:r>
              <a:rPr lang="cs-CZ" dirty="0" err="1" smtClean="0"/>
              <a:t>time</a:t>
            </a:r>
            <a:r>
              <a:rPr lang="cs-CZ" dirty="0" smtClean="0"/>
              <a:t>, Tower defense, MOBA, 4X)</a:t>
            </a:r>
          </a:p>
          <a:p>
            <a:r>
              <a:rPr lang="cs-CZ" dirty="0" smtClean="0"/>
              <a:t>Simulace</a:t>
            </a:r>
            <a:endParaRPr lang="cs-CZ" dirty="0"/>
          </a:p>
          <a:p>
            <a:pPr lvl="1"/>
            <a:r>
              <a:rPr lang="cs-CZ" dirty="0" smtClean="0"/>
              <a:t>Válečné, historické, ekonomické, </a:t>
            </a:r>
            <a:r>
              <a:rPr lang="cs-CZ" dirty="0" smtClean="0">
                <a:hlinkClick r:id="rId2"/>
              </a:rPr>
              <a:t>výchovné</a:t>
            </a:r>
            <a:r>
              <a:rPr lang="cs-CZ" dirty="0" smtClean="0"/>
              <a:t>, </a:t>
            </a:r>
            <a:r>
              <a:rPr lang="cs-CZ" dirty="0" err="1" smtClean="0"/>
              <a:t>miniscape</a:t>
            </a:r>
            <a:r>
              <a:rPr lang="cs-CZ" dirty="0" smtClean="0"/>
              <a:t> (Sim city), letecké, železnice, jezdecké, </a:t>
            </a:r>
            <a:r>
              <a:rPr lang="cs-CZ" dirty="0" smtClean="0">
                <a:hlinkClick r:id="rId3"/>
              </a:rPr>
              <a:t>pracovní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9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Danmaku</a:t>
            </a:r>
            <a:endParaRPr lang="cs-CZ" dirty="0" smtClean="0"/>
          </a:p>
          <a:p>
            <a:r>
              <a:rPr lang="cs-CZ" dirty="0" err="1" smtClean="0"/>
              <a:t>Gun</a:t>
            </a:r>
            <a:r>
              <a:rPr lang="cs-CZ" dirty="0" smtClean="0"/>
              <a:t> (arkádové – </a:t>
            </a:r>
            <a:r>
              <a:rPr lang="cs-CZ" dirty="0" err="1" smtClean="0"/>
              <a:t>Silent</a:t>
            </a:r>
            <a:r>
              <a:rPr lang="cs-CZ" dirty="0" smtClean="0"/>
              <a:t> </a:t>
            </a:r>
            <a:r>
              <a:rPr lang="cs-CZ" dirty="0" err="1" smtClean="0"/>
              <a:t>Scope</a:t>
            </a:r>
            <a:r>
              <a:rPr lang="cs-CZ" dirty="0" smtClean="0"/>
              <a:t>…)</a:t>
            </a:r>
          </a:p>
          <a:p>
            <a:r>
              <a:rPr lang="cs-CZ" dirty="0" err="1" smtClean="0"/>
              <a:t>First</a:t>
            </a:r>
            <a:r>
              <a:rPr lang="cs-CZ" dirty="0" smtClean="0"/>
              <a:t> person (MMOFPS)</a:t>
            </a:r>
          </a:p>
          <a:p>
            <a:r>
              <a:rPr lang="cs-CZ" dirty="0" err="1" smtClean="0"/>
              <a:t>Third</a:t>
            </a:r>
            <a:r>
              <a:rPr lang="cs-CZ" dirty="0" smtClean="0"/>
              <a:t> person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950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Puzzle</a:t>
            </a:r>
          </a:p>
          <a:p>
            <a:pPr lvl="1"/>
            <a:r>
              <a:rPr lang="cs-CZ" dirty="0" err="1" smtClean="0"/>
              <a:t>Action</a:t>
            </a:r>
            <a:r>
              <a:rPr lang="cs-CZ" dirty="0" smtClean="0"/>
              <a:t> puzzle (</a:t>
            </a:r>
            <a:r>
              <a:rPr lang="cs-CZ" dirty="0" err="1" smtClean="0"/>
              <a:t>očimono</a:t>
            </a:r>
            <a:r>
              <a:rPr lang="cs-CZ" dirty="0" smtClean="0"/>
              <a:t>, match3), </a:t>
            </a:r>
            <a:r>
              <a:rPr lang="cs-CZ" dirty="0" err="1" smtClean="0"/>
              <a:t>Pencil</a:t>
            </a:r>
            <a:r>
              <a:rPr lang="cs-CZ" dirty="0" smtClean="0"/>
              <a:t> (</a:t>
            </a:r>
            <a:r>
              <a:rPr lang="cs-CZ" dirty="0" err="1" smtClean="0"/>
              <a:t>picross</a:t>
            </a:r>
            <a:r>
              <a:rPr lang="cs-CZ" dirty="0" smtClean="0"/>
              <a:t>, </a:t>
            </a:r>
            <a:r>
              <a:rPr lang="cs-CZ" dirty="0" err="1" smtClean="0"/>
              <a:t>súdoku</a:t>
            </a:r>
            <a:r>
              <a:rPr lang="cs-CZ" dirty="0" smtClean="0"/>
              <a:t>, labyrinty..) </a:t>
            </a:r>
          </a:p>
          <a:p>
            <a:r>
              <a:rPr lang="cs-CZ" dirty="0" smtClean="0"/>
              <a:t>Ostatní</a:t>
            </a:r>
          </a:p>
          <a:p>
            <a:pPr lvl="1"/>
            <a:r>
              <a:rPr lang="cs-CZ" dirty="0" smtClean="0"/>
              <a:t>Sporty (wrestling), Závody (závodní simulace), Hudební</a:t>
            </a:r>
          </a:p>
          <a:p>
            <a:r>
              <a:rPr lang="cs-CZ" dirty="0" smtClean="0"/>
              <a:t>Kombinované žánry</a:t>
            </a:r>
          </a:p>
          <a:p>
            <a:pPr lvl="1"/>
            <a:r>
              <a:rPr lang="cs-CZ" dirty="0" err="1" smtClean="0"/>
              <a:t>Action</a:t>
            </a:r>
            <a:r>
              <a:rPr lang="cs-CZ" dirty="0" smtClean="0"/>
              <a:t> RPG,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adventure</a:t>
            </a:r>
            <a:r>
              <a:rPr lang="cs-CZ" dirty="0" smtClean="0"/>
              <a:t>, </a:t>
            </a:r>
            <a:r>
              <a:rPr lang="cs-CZ" dirty="0" err="1" smtClean="0"/>
              <a:t>Simulation</a:t>
            </a:r>
            <a:r>
              <a:rPr lang="cs-CZ" dirty="0" smtClean="0"/>
              <a:t> RPG	</a:t>
            </a:r>
          </a:p>
        </p:txBody>
      </p:sp>
    </p:spTree>
    <p:extLst>
      <p:ext uri="{BB962C8B-B14F-4D97-AF65-F5344CB8AC3E}">
        <p14:creationId xmlns:p14="http://schemas.microsoft.com/office/powerpoint/2010/main" val="23425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Jaké jsou podle vás typické rysy japonské hry?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72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jsou to </a:t>
            </a:r>
            <a:r>
              <a:rPr lang="cs-CZ" i="1" dirty="0" err="1" smtClean="0"/>
              <a:t>jógé</a:t>
            </a:r>
            <a:r>
              <a:rPr lang="cs-CZ" i="1" dirty="0" smtClean="0"/>
              <a:t>?</a:t>
            </a:r>
            <a:r>
              <a:rPr lang="ja-JP" altLang="en-US" i="1" dirty="0" smtClean="0"/>
              <a:t>　</a:t>
            </a:r>
            <a:r>
              <a:rPr lang="ja-JP" altLang="en-US" dirty="0"/>
              <a:t>洋ゲ</a:t>
            </a:r>
            <a:r>
              <a:rPr lang="ja-JP" altLang="en-US" dirty="0" smtClean="0"/>
              <a:t>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121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Rozhovor s fanouškem v TUHoJGD3:</a:t>
            </a:r>
          </a:p>
          <a:p>
            <a:pPr lvl="2"/>
            <a:r>
              <a:rPr lang="cs-CZ" dirty="0" smtClean="0"/>
              <a:t>Nevodí hráče za ruku, neúprosné</a:t>
            </a:r>
          </a:p>
          <a:p>
            <a:pPr lvl="2"/>
            <a:r>
              <a:rPr lang="cs-CZ" dirty="0" smtClean="0"/>
              <a:t>Nejsou tak barevné a veselé</a:t>
            </a:r>
          </a:p>
          <a:p>
            <a:pPr lvl="2"/>
            <a:r>
              <a:rPr lang="cs-CZ" dirty="0" smtClean="0"/>
              <a:t>Realističtější</a:t>
            </a:r>
          </a:p>
          <a:p>
            <a:pPr lvl="2"/>
            <a:r>
              <a:rPr lang="cs-CZ" dirty="0" smtClean="0"/>
              <a:t>Méně sexu?</a:t>
            </a:r>
            <a:endParaRPr lang="en-US" dirty="0" smtClean="0"/>
          </a:p>
          <a:p>
            <a:r>
              <a:rPr lang="cs-CZ" dirty="0" smtClean="0">
                <a:hlinkClick r:id="rId3"/>
              </a:rPr>
              <a:t>Anketa </a:t>
            </a:r>
            <a:r>
              <a:rPr lang="cs-CZ" dirty="0" err="1" smtClean="0">
                <a:hlinkClick r:id="rId3"/>
              </a:rPr>
              <a:t>GameSpark</a:t>
            </a:r>
            <a:r>
              <a:rPr lang="cs-CZ" dirty="0" smtClean="0"/>
              <a:t>:</a:t>
            </a:r>
          </a:p>
          <a:p>
            <a:pPr lvl="2"/>
            <a:r>
              <a:rPr lang="cs-CZ" dirty="0" err="1" smtClean="0"/>
              <a:t>Doom</a:t>
            </a:r>
            <a:r>
              <a:rPr lang="cs-CZ" dirty="0" smtClean="0"/>
              <a:t>, FPS, Střelné zbraně, Násilí, </a:t>
            </a:r>
            <a:r>
              <a:rPr lang="cs-CZ" dirty="0" err="1" smtClean="0"/>
              <a:t>Mod</a:t>
            </a:r>
            <a:r>
              <a:rPr lang="cs-CZ" dirty="0" smtClean="0"/>
              <a:t>, Postarší pán v hlavní roli, lepší kvalita než v 90. letech (</a:t>
            </a:r>
            <a:r>
              <a:rPr lang="cs-CZ" dirty="0" err="1" smtClean="0"/>
              <a:t>jóge</a:t>
            </a:r>
            <a:r>
              <a:rPr lang="cs-CZ" dirty="0" smtClean="0"/>
              <a:t>=</a:t>
            </a:r>
            <a:r>
              <a:rPr lang="cs-CZ" dirty="0" err="1" smtClean="0"/>
              <a:t>kusogé</a:t>
            </a:r>
            <a:r>
              <a:rPr lang="cs-CZ" dirty="0" smtClean="0"/>
              <a:t>?)</a:t>
            </a:r>
          </a:p>
          <a:p>
            <a:pPr lvl="2"/>
            <a:r>
              <a:rPr lang="cs-CZ" dirty="0" err="1" smtClean="0"/>
              <a:t>Skyrim</a:t>
            </a:r>
            <a:r>
              <a:rPr lang="cs-CZ" dirty="0" smtClean="0"/>
              <a:t>, GTA, </a:t>
            </a:r>
            <a:r>
              <a:rPr lang="cs-CZ" dirty="0" err="1" smtClean="0"/>
              <a:t>Oblivion</a:t>
            </a:r>
            <a:r>
              <a:rPr lang="cs-CZ" dirty="0" smtClean="0"/>
              <a:t>, </a:t>
            </a:r>
            <a:r>
              <a:rPr lang="cs-CZ" dirty="0" err="1" smtClean="0"/>
              <a:t>Wizard</a:t>
            </a:r>
            <a:r>
              <a:rPr lang="en-US" dirty="0" smtClean="0"/>
              <a:t>r</a:t>
            </a:r>
            <a:r>
              <a:rPr lang="cs-CZ" dirty="0" smtClean="0"/>
              <a:t>y</a:t>
            </a:r>
            <a:r>
              <a:rPr lang="cs-CZ" dirty="0" smtClean="0"/>
              <a:t>, </a:t>
            </a:r>
            <a:r>
              <a:rPr lang="cs-CZ" dirty="0" err="1" smtClean="0"/>
              <a:t>Borderlands</a:t>
            </a:r>
            <a:r>
              <a:rPr lang="cs-CZ" dirty="0" smtClean="0"/>
              <a:t>, Ultima, MK, </a:t>
            </a:r>
            <a:r>
              <a:rPr lang="cs-CZ" dirty="0" err="1" smtClean="0"/>
              <a:t>Diablo</a:t>
            </a:r>
            <a:r>
              <a:rPr lang="cs-CZ" dirty="0" smtClean="0"/>
              <a:t>, </a:t>
            </a:r>
            <a:r>
              <a:rPr lang="cs-CZ" dirty="0" err="1" smtClean="0"/>
              <a:t>Fallout</a:t>
            </a:r>
            <a:endParaRPr lang="cs-CZ" dirty="0" smtClean="0"/>
          </a:p>
          <a:p>
            <a:r>
              <a:rPr lang="cs-CZ" dirty="0" err="1" smtClean="0"/>
              <a:t>Pixiv</a:t>
            </a:r>
            <a:r>
              <a:rPr lang="cs-CZ" dirty="0" smtClean="0"/>
              <a:t> </a:t>
            </a:r>
            <a:r>
              <a:rPr lang="cs-CZ" dirty="0" err="1" smtClean="0"/>
              <a:t>encyclopedia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GTA5 a </a:t>
            </a:r>
            <a:r>
              <a:rPr lang="cs-CZ" dirty="0" err="1" smtClean="0"/>
              <a:t>Minecraft</a:t>
            </a:r>
            <a:r>
              <a:rPr lang="cs-CZ" dirty="0" smtClean="0"/>
              <a:t> přesáhly 1M, ostatní hity 200-400k</a:t>
            </a:r>
          </a:p>
          <a:p>
            <a:pPr lvl="1"/>
            <a:r>
              <a:rPr lang="cs-CZ" dirty="0" smtClean="0"/>
              <a:t>Stereotypy</a:t>
            </a:r>
          </a:p>
          <a:p>
            <a:pPr lvl="2"/>
            <a:r>
              <a:rPr lang="cs-CZ" dirty="0" smtClean="0"/>
              <a:t>násilí a japonské zákony překračující brutalita</a:t>
            </a:r>
          </a:p>
          <a:p>
            <a:pPr lvl="2"/>
            <a:r>
              <a:rPr lang="cs-CZ" dirty="0" smtClean="0"/>
              <a:t>Přísnější vůči zobrazení náboženství, alkoholu a tabáku a sexu</a:t>
            </a:r>
          </a:p>
          <a:p>
            <a:pPr lvl="2"/>
            <a:r>
              <a:rPr lang="cs-CZ" dirty="0" smtClean="0"/>
              <a:t>FPS a hodně her s válečným námětem</a:t>
            </a:r>
          </a:p>
          <a:p>
            <a:pPr lvl="2"/>
            <a:r>
              <a:rPr lang="cs-CZ" dirty="0" smtClean="0"/>
              <a:t>Neregulují vyobrazení zločinu ve hrách</a:t>
            </a:r>
          </a:p>
          <a:p>
            <a:pPr lvl="2"/>
            <a:r>
              <a:rPr lang="cs-CZ" dirty="0" smtClean="0"/>
              <a:t>Náročnější na HW – bez </a:t>
            </a:r>
            <a:r>
              <a:rPr lang="cs-CZ" dirty="0" err="1" smtClean="0"/>
              <a:t>hi</a:t>
            </a:r>
            <a:r>
              <a:rPr lang="cs-CZ" dirty="0" smtClean="0"/>
              <a:t>-end PC nelze hrát (rozšíření s novou generací konzolí)</a:t>
            </a:r>
          </a:p>
          <a:p>
            <a:pPr lvl="2"/>
            <a:r>
              <a:rPr lang="cs-CZ" dirty="0" smtClean="0"/>
              <a:t>Mužské postavy jsou chlapáčtější, ženské hrdinky hrubší (poslední dobou mizící trend?)</a:t>
            </a:r>
            <a:endParaRPr lang="en-US" dirty="0" smtClean="0"/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512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kategorie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téma</a:t>
            </a:r>
          </a:p>
          <a:p>
            <a:pPr lvl="1"/>
            <a:r>
              <a:rPr lang="cs-CZ" dirty="0" err="1" smtClean="0"/>
              <a:t>ren‘ai</a:t>
            </a:r>
            <a:r>
              <a:rPr lang="cs-CZ" dirty="0" smtClean="0"/>
              <a:t> </a:t>
            </a:r>
            <a:r>
              <a:rPr lang="cs-CZ" dirty="0" err="1" smtClean="0"/>
              <a:t>gému</a:t>
            </a:r>
            <a:endParaRPr lang="cs-CZ" dirty="0" smtClean="0"/>
          </a:p>
          <a:p>
            <a:r>
              <a:rPr lang="cs-CZ" dirty="0" smtClean="0"/>
              <a:t>styl hraní</a:t>
            </a:r>
          </a:p>
          <a:p>
            <a:pPr lvl="1"/>
            <a:r>
              <a:rPr lang="cs-CZ" dirty="0" err="1" smtClean="0"/>
              <a:t>oboe</a:t>
            </a:r>
            <a:r>
              <a:rPr lang="cs-CZ" dirty="0" smtClean="0"/>
              <a:t> </a:t>
            </a:r>
            <a:r>
              <a:rPr lang="cs-CZ" dirty="0" err="1" smtClean="0"/>
              <a:t>gé</a:t>
            </a:r>
            <a:endParaRPr lang="cs-CZ" dirty="0" smtClean="0"/>
          </a:p>
          <a:p>
            <a:r>
              <a:rPr lang="cs-CZ" dirty="0" smtClean="0"/>
              <a:t>kvalita</a:t>
            </a:r>
          </a:p>
          <a:p>
            <a:pPr lvl="1"/>
            <a:r>
              <a:rPr lang="cs-CZ" dirty="0" err="1" smtClean="0"/>
              <a:t>kuso</a:t>
            </a:r>
            <a:r>
              <a:rPr lang="cs-CZ" dirty="0" smtClean="0"/>
              <a:t> </a:t>
            </a:r>
            <a:r>
              <a:rPr lang="cs-CZ" dirty="0" err="1" smtClean="0"/>
              <a:t>gé</a:t>
            </a:r>
            <a:endParaRPr lang="cs-CZ" dirty="0" smtClean="0"/>
          </a:p>
          <a:p>
            <a:pPr lvl="1"/>
            <a:r>
              <a:rPr lang="cs-CZ" dirty="0" err="1" smtClean="0"/>
              <a:t>baka</a:t>
            </a:r>
            <a:r>
              <a:rPr lang="cs-CZ" dirty="0" smtClean="0"/>
              <a:t> </a:t>
            </a:r>
            <a:r>
              <a:rPr lang="cs-CZ" dirty="0" err="1" smtClean="0"/>
              <a:t>gé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7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Výhody a nevýhody dělení her na žánry?</a:t>
            </a:r>
          </a:p>
          <a:p>
            <a:endParaRPr lang="cs-CZ" dirty="0"/>
          </a:p>
          <a:p>
            <a:r>
              <a:rPr lang="cs-CZ" dirty="0" smtClean="0"/>
              <a:t>Jaké jsou podle vás základní žánry her? (uveďte 5 žánrů)</a:t>
            </a:r>
          </a:p>
          <a:p>
            <a:endParaRPr lang="cs-CZ" dirty="0"/>
          </a:p>
          <a:p>
            <a:r>
              <a:rPr lang="cs-CZ" dirty="0" smtClean="0"/>
              <a:t>Podle čeho tyto žánry kategorizují hry?</a:t>
            </a:r>
          </a:p>
          <a:p>
            <a:endParaRPr lang="cs-CZ" dirty="0"/>
          </a:p>
          <a:p>
            <a:r>
              <a:rPr lang="cs-CZ" dirty="0" smtClean="0"/>
              <a:t>Podle čeho lze ještě kategorizovat hry?</a:t>
            </a:r>
          </a:p>
        </p:txBody>
      </p:sp>
    </p:spTree>
    <p:extLst>
      <p:ext uri="{BB962C8B-B14F-4D97-AF65-F5344CB8AC3E}">
        <p14:creationId xmlns:p14="http://schemas.microsoft.com/office/powerpoint/2010/main" val="316153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Žánrové dělení</a:t>
            </a:r>
          </a:p>
          <a:p>
            <a:pPr lvl="1"/>
            <a:r>
              <a:rPr lang="cs-CZ" dirty="0" err="1" smtClean="0"/>
              <a:t>Action</a:t>
            </a:r>
            <a:r>
              <a:rPr lang="cs-CZ" dirty="0" smtClean="0"/>
              <a:t>, </a:t>
            </a:r>
            <a:r>
              <a:rPr lang="cs-CZ" dirty="0" err="1" smtClean="0"/>
              <a:t>Adventure</a:t>
            </a:r>
            <a:r>
              <a:rPr lang="cs-CZ" dirty="0" smtClean="0"/>
              <a:t>, RPG, </a:t>
            </a:r>
            <a:r>
              <a:rPr lang="cs-CZ" dirty="0" err="1" smtClean="0"/>
              <a:t>Simulation</a:t>
            </a:r>
            <a:r>
              <a:rPr lang="cs-CZ" dirty="0" smtClean="0"/>
              <a:t>, </a:t>
            </a:r>
            <a:r>
              <a:rPr lang="cs-CZ" dirty="0" err="1" smtClean="0"/>
              <a:t>Shooting</a:t>
            </a:r>
            <a:r>
              <a:rPr lang="cs-CZ" dirty="0" smtClean="0"/>
              <a:t>…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 smtClean="0"/>
              <a:t>Jiné kategorie</a:t>
            </a:r>
          </a:p>
          <a:p>
            <a:pPr lvl="1"/>
            <a:r>
              <a:rPr lang="cs-CZ" dirty="0" smtClean="0"/>
              <a:t>označení podle místa (?) původu</a:t>
            </a:r>
          </a:p>
          <a:p>
            <a:pPr lvl="1"/>
            <a:r>
              <a:rPr lang="cs-CZ" dirty="0" smtClean="0"/>
              <a:t>označení podle tematiky</a:t>
            </a:r>
          </a:p>
          <a:p>
            <a:pPr lvl="1"/>
            <a:r>
              <a:rPr lang="cs-CZ" dirty="0" smtClean="0"/>
              <a:t>označení podle způsobu hraní</a:t>
            </a:r>
            <a:endParaRPr lang="cs-CZ" dirty="0"/>
          </a:p>
          <a:p>
            <a:pPr lvl="1"/>
            <a:r>
              <a:rPr lang="cs-CZ" dirty="0" smtClean="0"/>
              <a:t>označení podle kvality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48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Dot</a:t>
            </a:r>
            <a:r>
              <a:rPr lang="cs-CZ" dirty="0" smtClean="0"/>
              <a:t> </a:t>
            </a:r>
            <a:r>
              <a:rPr lang="cs-CZ" dirty="0" err="1" smtClean="0"/>
              <a:t>eat</a:t>
            </a:r>
            <a:endParaRPr lang="cs-CZ" dirty="0" smtClean="0"/>
          </a:p>
          <a:p>
            <a:r>
              <a:rPr lang="en-US" dirty="0" smtClean="0"/>
              <a:t>Platform</a:t>
            </a:r>
            <a:endParaRPr lang="cs-CZ" dirty="0" smtClean="0"/>
          </a:p>
          <a:p>
            <a:r>
              <a:rPr lang="cs-CZ" dirty="0" smtClean="0"/>
              <a:t>Bojové hry</a:t>
            </a:r>
            <a:endParaRPr lang="en-US" dirty="0" smtClean="0"/>
          </a:p>
          <a:p>
            <a:r>
              <a:rPr lang="en-US" dirty="0" smtClean="0"/>
              <a:t>Belt scroll </a:t>
            </a:r>
            <a:r>
              <a:rPr lang="cs-CZ" dirty="0" smtClean="0"/>
              <a:t>(Beat </a:t>
            </a:r>
            <a:r>
              <a:rPr lang="cs-CZ" dirty="0" err="1" smtClean="0"/>
              <a:t>em</a:t>
            </a:r>
            <a:r>
              <a:rPr lang="cs-CZ" dirty="0" smtClean="0"/>
              <a:t> up)</a:t>
            </a:r>
          </a:p>
          <a:p>
            <a:r>
              <a:rPr lang="cs-CZ" dirty="0" err="1" smtClean="0"/>
              <a:t>Crime</a:t>
            </a:r>
            <a:endParaRPr lang="cs-CZ" dirty="0"/>
          </a:p>
          <a:p>
            <a:r>
              <a:rPr lang="cs-CZ" dirty="0" err="1" smtClean="0"/>
              <a:t>Stealth</a:t>
            </a:r>
            <a:r>
              <a:rPr lang="cs-CZ" dirty="0" smtClean="0"/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36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Adventure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Textové</a:t>
            </a:r>
          </a:p>
          <a:p>
            <a:r>
              <a:rPr lang="cs-CZ" dirty="0" err="1" smtClean="0"/>
              <a:t>Sound</a:t>
            </a:r>
            <a:r>
              <a:rPr lang="cs-CZ" dirty="0" smtClean="0"/>
              <a:t> novel</a:t>
            </a:r>
          </a:p>
          <a:p>
            <a:r>
              <a:rPr lang="cs-CZ" dirty="0" err="1" smtClean="0"/>
              <a:t>Visual</a:t>
            </a:r>
            <a:r>
              <a:rPr lang="cs-CZ" dirty="0" smtClean="0"/>
              <a:t> novel</a:t>
            </a:r>
          </a:p>
          <a:p>
            <a:r>
              <a:rPr lang="cs-CZ" dirty="0" smtClean="0"/>
              <a:t>Únikové hry?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73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vizuálního </a:t>
            </a:r>
            <a:r>
              <a:rPr lang="cs-CZ" dirty="0" smtClean="0"/>
              <a:t>románu???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uvedených faktů je v této práci vizuální román tedy definován jako hra, která je primárně postavena na četbě textu a volbě možností rozhodnutí hlavní postavy. Zpravidla v těchto hrách existuje více možných konců. Žánr příběhu ani grafika v definici zohledněny nejsou, protože jsou velmi různorodé, dá se ovšem říci, že naprostá většina vizuálních románů jsou </a:t>
            </a:r>
            <a:r>
              <a:rPr lang="cs-CZ" dirty="0" err="1"/>
              <a:t>dating</a:t>
            </a:r>
            <a:r>
              <a:rPr lang="cs-CZ" dirty="0"/>
              <a:t> sim a grafika je stejná jako u japonských animovaných seriálů a komiksů. </a:t>
            </a:r>
            <a:endParaRPr lang="cs-CZ" dirty="0" smtClean="0"/>
          </a:p>
          <a:p>
            <a:r>
              <a:rPr lang="cs-CZ" dirty="0" smtClean="0"/>
              <a:t>Japonské </a:t>
            </a:r>
            <a:r>
              <a:rPr lang="cs-CZ" dirty="0" err="1"/>
              <a:t>adventury</a:t>
            </a:r>
            <a:r>
              <a:rPr lang="cs-CZ" dirty="0"/>
              <a:t>, pokud jsou v nich znatelné výrazné další herní prvky, jako puzzle, hlavolamy nebo hádanky, či otevřený svět a podobně, tedy za vizuální román v této práci považovány nejsou, přestože jsou dále v textu několikrát zmíněny v návaznosti na vizuální román jako typ hry, který je jim zdaleka nejblíže.</a:t>
            </a:r>
          </a:p>
        </p:txBody>
      </p:sp>
    </p:spTree>
    <p:extLst>
      <p:ext uri="{BB962C8B-B14F-4D97-AF65-F5344CB8AC3E}">
        <p14:creationId xmlns:p14="http://schemas.microsoft.com/office/powerpoint/2010/main" val="7128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D4F4A-6517-441F-ACE1-C43E29D9E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novely?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CAE6E7-097F-45A3-888B-01EE6732E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existují druhy a pojmy?</a:t>
            </a:r>
          </a:p>
          <a:p>
            <a:r>
              <a:rPr lang="cs-CZ" dirty="0" err="1" smtClean="0"/>
              <a:t>Saundo</a:t>
            </a:r>
            <a:r>
              <a:rPr lang="cs-CZ" dirty="0" smtClean="0"/>
              <a:t> </a:t>
            </a:r>
            <a:r>
              <a:rPr lang="cs-CZ" dirty="0" err="1" smtClean="0"/>
              <a:t>noberu</a:t>
            </a:r>
            <a:endParaRPr lang="cs-CZ" dirty="0" smtClean="0"/>
          </a:p>
          <a:p>
            <a:r>
              <a:rPr lang="cs-CZ" dirty="0" err="1" smtClean="0"/>
              <a:t>Noberu</a:t>
            </a:r>
            <a:r>
              <a:rPr lang="cs-CZ" dirty="0" smtClean="0"/>
              <a:t> </a:t>
            </a:r>
            <a:r>
              <a:rPr lang="cs-CZ" dirty="0" err="1" smtClean="0"/>
              <a:t>gému</a:t>
            </a:r>
            <a:endParaRPr lang="cs-CZ" dirty="0" smtClean="0"/>
          </a:p>
          <a:p>
            <a:pPr lvl="1"/>
            <a:r>
              <a:rPr lang="cs-CZ" dirty="0" err="1" smtClean="0"/>
              <a:t>Darkige</a:t>
            </a:r>
            <a:r>
              <a:rPr lang="cs-CZ" dirty="0" smtClean="0"/>
              <a:t>, </a:t>
            </a:r>
            <a:r>
              <a:rPr lang="cs-CZ" dirty="0" err="1" smtClean="0"/>
              <a:t>nakige</a:t>
            </a:r>
            <a:r>
              <a:rPr lang="cs-CZ" dirty="0"/>
              <a:t>, </a:t>
            </a:r>
            <a:r>
              <a:rPr lang="cs-CZ" dirty="0" err="1" smtClean="0"/>
              <a:t>ucugé</a:t>
            </a:r>
            <a:r>
              <a:rPr lang="cs-CZ" dirty="0" smtClean="0"/>
              <a:t>, </a:t>
            </a:r>
            <a:r>
              <a:rPr lang="cs-CZ" dirty="0" err="1" smtClean="0"/>
              <a:t>erogé</a:t>
            </a:r>
            <a:r>
              <a:rPr lang="cs-CZ" dirty="0"/>
              <a:t>, </a:t>
            </a:r>
            <a:r>
              <a:rPr lang="cs-CZ" dirty="0" err="1" smtClean="0"/>
              <a:t>nukigé</a:t>
            </a:r>
            <a:endParaRPr lang="cs-CZ" dirty="0"/>
          </a:p>
          <a:p>
            <a:pPr lvl="1"/>
            <a:r>
              <a:rPr lang="cs-CZ" dirty="0" err="1" smtClean="0"/>
              <a:t>Dating</a:t>
            </a:r>
            <a:r>
              <a:rPr lang="cs-CZ" dirty="0" smtClean="0"/>
              <a:t> sim? </a:t>
            </a:r>
            <a:r>
              <a:rPr lang="cs-CZ" dirty="0" err="1" smtClean="0"/>
              <a:t>Ren‘ai</a:t>
            </a:r>
            <a:r>
              <a:rPr lang="cs-CZ" dirty="0" smtClean="0"/>
              <a:t> </a:t>
            </a:r>
            <a:r>
              <a:rPr lang="cs-CZ" dirty="0" err="1" smtClean="0"/>
              <a:t>gému</a:t>
            </a:r>
            <a:endParaRPr lang="cs-CZ" dirty="0" smtClean="0"/>
          </a:p>
          <a:p>
            <a:pPr lvl="2"/>
            <a:r>
              <a:rPr lang="cs-CZ" dirty="0" err="1" smtClean="0"/>
              <a:t>Gjarugé</a:t>
            </a:r>
            <a:r>
              <a:rPr lang="cs-CZ" dirty="0" smtClean="0"/>
              <a:t> x </a:t>
            </a:r>
            <a:r>
              <a:rPr lang="cs-CZ" dirty="0" err="1" smtClean="0"/>
              <a:t>otome</a:t>
            </a:r>
            <a:r>
              <a:rPr lang="cs-CZ" dirty="0" smtClean="0"/>
              <a:t> </a:t>
            </a:r>
            <a:r>
              <a:rPr lang="cs-CZ" dirty="0" err="1" smtClean="0"/>
              <a:t>gému</a:t>
            </a: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76048" y="1520276"/>
            <a:ext cx="7693269" cy="4247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Szczepaniak</a:t>
            </a:r>
            <a:r>
              <a:rPr lang="cs-CZ" dirty="0" smtClean="0"/>
              <a:t>: Jak byste definoval rozdíl mezi </a:t>
            </a:r>
            <a:r>
              <a:rPr lang="cs-CZ" dirty="0" err="1" smtClean="0"/>
              <a:t>adventure</a:t>
            </a:r>
            <a:r>
              <a:rPr lang="cs-CZ" dirty="0" smtClean="0"/>
              <a:t> game a vizuálním románem?</a:t>
            </a:r>
          </a:p>
          <a:p>
            <a:r>
              <a:rPr lang="cs-CZ" dirty="0" err="1" smtClean="0"/>
              <a:t>Učikoši</a:t>
            </a:r>
            <a:r>
              <a:rPr lang="cs-CZ" dirty="0" smtClean="0"/>
              <a:t>: Pojem vizuální novela neoznačuje žánr v Japonsku. Ten pojem se používá v zahraničí. V Japonsku o tom smýšlíme jako… Máme </a:t>
            </a:r>
            <a:r>
              <a:rPr lang="cs-CZ" dirty="0" err="1" smtClean="0"/>
              <a:t>adventure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r>
              <a:rPr lang="cs-CZ" dirty="0" smtClean="0"/>
              <a:t>, máme zvukové novely, a máme žánr </a:t>
            </a:r>
            <a:r>
              <a:rPr lang="cs-CZ" i="1" dirty="0" err="1" smtClean="0"/>
              <a:t>bišódžo</a:t>
            </a:r>
            <a:r>
              <a:rPr lang="cs-CZ" dirty="0" smtClean="0"/>
              <a:t>. Ale samotný žánr vizuální novela nemáme. Když jsem dělal hry 999 a </a:t>
            </a:r>
            <a:r>
              <a:rPr lang="cs-CZ" dirty="0" err="1" smtClean="0"/>
              <a:t>Virtue‘s</a:t>
            </a:r>
            <a:r>
              <a:rPr lang="cs-CZ" dirty="0" smtClean="0"/>
              <a:t> Last </a:t>
            </a:r>
            <a:r>
              <a:rPr lang="cs-CZ" dirty="0" err="1" smtClean="0"/>
              <a:t>Reward</a:t>
            </a:r>
            <a:r>
              <a:rPr lang="cs-CZ" dirty="0" smtClean="0"/>
              <a:t>, neříkali jsme jim vizuální novely ale </a:t>
            </a:r>
            <a:r>
              <a:rPr lang="cs-CZ" dirty="0" err="1" smtClean="0"/>
              <a:t>adventure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r>
              <a:rPr lang="cs-CZ" dirty="0" smtClean="0"/>
              <a:t>. V zahraničí je ale označují za vizuální novely. V Japonsku mezi tím ale nerozlišujeme. </a:t>
            </a:r>
            <a:r>
              <a:rPr lang="cs-CZ" dirty="0" err="1" smtClean="0"/>
              <a:t>Hmm</a:t>
            </a:r>
            <a:r>
              <a:rPr lang="cs-CZ" dirty="0" smtClean="0"/>
              <a:t>… myslím, že je to celkem obtížná otázka. Řekl bych, že hlavním rozdílem by mohlo být, kolik tam je textu.</a:t>
            </a:r>
          </a:p>
          <a:p>
            <a:r>
              <a:rPr lang="cs-CZ" dirty="0" err="1" smtClean="0"/>
              <a:t>Szczepaniak</a:t>
            </a:r>
            <a:r>
              <a:rPr lang="cs-CZ" dirty="0" smtClean="0"/>
              <a:t>: Tak teď jste mi trochu nadělal starosti. Mám celou kapitolu o vizuálních novelách.</a:t>
            </a:r>
          </a:p>
          <a:p>
            <a:r>
              <a:rPr lang="cs-CZ" dirty="0" err="1" smtClean="0"/>
              <a:t>Učikoši</a:t>
            </a:r>
            <a:r>
              <a:rPr lang="cs-CZ" dirty="0" smtClean="0"/>
              <a:t>: (směje se) Na vizuální novely byste se tedy asi měl zeptat jiných japonských vývojářů, ale já moc o vizuálních novelách neslýchám. Přemýšlíme o nich jako o zvukových novelách nebo </a:t>
            </a:r>
            <a:r>
              <a:rPr lang="cs-CZ" dirty="0" err="1" smtClean="0"/>
              <a:t>adventure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r>
              <a:rPr lang="cs-CZ" dirty="0" smtClean="0"/>
              <a:t>, což zahrnuje i žánr </a:t>
            </a:r>
            <a:r>
              <a:rPr lang="cs-CZ" i="1" dirty="0" err="1" smtClean="0"/>
              <a:t>bišódžo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494770" y="903784"/>
            <a:ext cx="5202460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err="1" smtClean="0"/>
              <a:t>Szczepaniak</a:t>
            </a:r>
            <a:r>
              <a:rPr lang="cs-CZ" dirty="0" smtClean="0"/>
              <a:t>: Existuje hodně </a:t>
            </a:r>
            <a:r>
              <a:rPr lang="cs-CZ" dirty="0" err="1" smtClean="0"/>
              <a:t>subžánrů</a:t>
            </a:r>
            <a:r>
              <a:rPr lang="cs-CZ" dirty="0" smtClean="0"/>
              <a:t> a dělení. Vizuální novely, zvukové novely, </a:t>
            </a:r>
            <a:r>
              <a:rPr lang="cs-CZ" dirty="0" err="1" smtClean="0"/>
              <a:t>adventure</a:t>
            </a:r>
            <a:r>
              <a:rPr lang="cs-CZ" dirty="0" smtClean="0"/>
              <a:t> </a:t>
            </a:r>
            <a:r>
              <a:rPr lang="cs-CZ" dirty="0" err="1" smtClean="0"/>
              <a:t>games</a:t>
            </a:r>
            <a:r>
              <a:rPr lang="cs-CZ" dirty="0" smtClean="0"/>
              <a:t>, </a:t>
            </a:r>
            <a:r>
              <a:rPr lang="cs-CZ" i="1" dirty="0" err="1" smtClean="0"/>
              <a:t>nukige</a:t>
            </a:r>
            <a:r>
              <a:rPr lang="cs-CZ" i="1" dirty="0" smtClean="0"/>
              <a:t>, </a:t>
            </a:r>
            <a:r>
              <a:rPr lang="cs-CZ" i="1" dirty="0" err="1" smtClean="0"/>
              <a:t>eroge</a:t>
            </a:r>
            <a:r>
              <a:rPr lang="cs-CZ" i="1" dirty="0" smtClean="0"/>
              <a:t>, </a:t>
            </a:r>
            <a:r>
              <a:rPr lang="cs-CZ" i="1" dirty="0" err="1" smtClean="0"/>
              <a:t>darkige</a:t>
            </a:r>
            <a:r>
              <a:rPr lang="cs-CZ" i="1" dirty="0" smtClean="0"/>
              <a:t>, </a:t>
            </a:r>
            <a:r>
              <a:rPr lang="cs-CZ" i="1" dirty="0" err="1" smtClean="0"/>
              <a:t>nakige</a:t>
            </a:r>
            <a:r>
              <a:rPr lang="cs-CZ" dirty="0"/>
              <a:t> </a:t>
            </a:r>
            <a:r>
              <a:rPr lang="cs-CZ" dirty="0" smtClean="0"/>
              <a:t>atd. Přijde vám, že se některým nedostává dost pozornosti?</a:t>
            </a:r>
          </a:p>
          <a:p>
            <a:r>
              <a:rPr lang="cs-CZ" dirty="0" smtClean="0"/>
              <a:t>Ryukishi7: Nepřemýšlím konkrétně o těchto </a:t>
            </a:r>
            <a:r>
              <a:rPr lang="cs-CZ" dirty="0" err="1" smtClean="0"/>
              <a:t>subžánrech</a:t>
            </a:r>
            <a:r>
              <a:rPr lang="cs-CZ" dirty="0" smtClean="0"/>
              <a:t>, </a:t>
            </a:r>
            <a:r>
              <a:rPr lang="cs-CZ" dirty="0" err="1" smtClean="0"/>
              <a:t>alepřemýšlím</a:t>
            </a:r>
            <a:r>
              <a:rPr lang="cs-CZ" dirty="0" smtClean="0"/>
              <a:t> o vizuálních novelách jako o celku, jako o jednom širším žánru. Když dnes někdo řekne vizuální novela, soustředí se dnes téměř jen na </a:t>
            </a:r>
            <a:r>
              <a:rPr lang="cs-CZ" i="1" dirty="0" err="1" smtClean="0"/>
              <a:t>nukige</a:t>
            </a:r>
            <a:r>
              <a:rPr lang="cs-CZ" i="1" dirty="0" smtClean="0"/>
              <a:t> </a:t>
            </a:r>
            <a:r>
              <a:rPr lang="cs-CZ" dirty="0" smtClean="0"/>
              <a:t>nebo </a:t>
            </a:r>
            <a:r>
              <a:rPr lang="cs-CZ" i="1" dirty="0" err="1" smtClean="0"/>
              <a:t>eroge</a:t>
            </a:r>
            <a:r>
              <a:rPr lang="cs-CZ" i="1" dirty="0" smtClean="0"/>
              <a:t>.</a:t>
            </a:r>
            <a:r>
              <a:rPr lang="en-US" i="1" dirty="0" smtClean="0"/>
              <a:t> </a:t>
            </a:r>
            <a:r>
              <a:rPr lang="cs-CZ" dirty="0" smtClean="0"/>
              <a:t>Myslím, že bychom měli tu definici rozšířit, vizuální novely toho nabízí víc. Osobně doufám, že žánr vizuálních novel se více zažije.</a:t>
            </a:r>
          </a:p>
          <a:p>
            <a:endParaRPr lang="cs-CZ" i="1" dirty="0"/>
          </a:p>
          <a:p>
            <a:r>
              <a:rPr lang="cs-CZ" dirty="0" smtClean="0"/>
              <a:t>(dříve v rozhovoru): V Japonsku dnes většina lidí vnímá vizuální novely jako milostné příběhy s erotickou tematikou. Takže většina si představí hry s pěknými dívkami. Pro mě je to ale něco jiného. Pro mě je </a:t>
            </a:r>
            <a:r>
              <a:rPr lang="cs-CZ" i="1" dirty="0" err="1" smtClean="0"/>
              <a:t>Otogirisó</a:t>
            </a:r>
            <a:r>
              <a:rPr lang="cs-CZ" dirty="0" smtClean="0"/>
              <a:t> a </a:t>
            </a:r>
            <a:r>
              <a:rPr lang="cs-CZ" i="1" dirty="0" err="1" smtClean="0"/>
              <a:t>Kamaitači</a:t>
            </a:r>
            <a:r>
              <a:rPr lang="cs-CZ" i="1" dirty="0" smtClean="0"/>
              <a:t> no </a:t>
            </a:r>
            <a:r>
              <a:rPr lang="cs-CZ" i="1" dirty="0" err="1" smtClean="0"/>
              <a:t>joru</a:t>
            </a:r>
            <a:r>
              <a:rPr lang="cs-CZ" dirty="0" smtClean="0"/>
              <a:t> </a:t>
            </a:r>
            <a:r>
              <a:rPr lang="cs-CZ" dirty="0" err="1" smtClean="0"/>
              <a:t>počátkém</a:t>
            </a:r>
            <a:r>
              <a:rPr lang="cs-CZ" dirty="0" smtClean="0"/>
              <a:t> žánru vizuálních novel – temnější hororové vyprávění, kde je třeba někdo záhadně zavražděn.</a:t>
            </a:r>
          </a:p>
        </p:txBody>
      </p:sp>
    </p:spTree>
    <p:extLst>
      <p:ext uri="{BB962C8B-B14F-4D97-AF65-F5344CB8AC3E}">
        <p14:creationId xmlns:p14="http://schemas.microsoft.com/office/powerpoint/2010/main" val="265369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RPG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3D </a:t>
            </a:r>
            <a:r>
              <a:rPr lang="cs-CZ" dirty="0" err="1" smtClean="0"/>
              <a:t>Dungeon</a:t>
            </a:r>
            <a:r>
              <a:rPr lang="cs-CZ" dirty="0" smtClean="0"/>
              <a:t> RPG (</a:t>
            </a:r>
            <a:r>
              <a:rPr lang="cs-CZ" dirty="0" err="1" smtClean="0"/>
              <a:t>Wizardry</a:t>
            </a:r>
            <a:r>
              <a:rPr lang="cs-CZ" dirty="0" smtClean="0"/>
              <a:t>…)</a:t>
            </a:r>
          </a:p>
          <a:p>
            <a:r>
              <a:rPr lang="cs-CZ" dirty="0" err="1" smtClean="0"/>
              <a:t>Hack</a:t>
            </a:r>
            <a:r>
              <a:rPr lang="cs-CZ" dirty="0" smtClean="0"/>
              <a:t> and </a:t>
            </a:r>
            <a:r>
              <a:rPr lang="cs-CZ" dirty="0" err="1" smtClean="0"/>
              <a:t>Slash</a:t>
            </a:r>
            <a:endParaRPr lang="cs-CZ" dirty="0" smtClean="0"/>
          </a:p>
          <a:p>
            <a:r>
              <a:rPr lang="cs-CZ" dirty="0" err="1" smtClean="0"/>
              <a:t>Rouguelike</a:t>
            </a:r>
            <a:endParaRPr lang="cs-CZ" dirty="0" smtClean="0"/>
          </a:p>
          <a:p>
            <a:r>
              <a:rPr lang="cs-CZ" dirty="0" smtClean="0"/>
              <a:t>MORPG</a:t>
            </a:r>
          </a:p>
          <a:p>
            <a:r>
              <a:rPr lang="cs-CZ" dirty="0" smtClean="0"/>
              <a:t>MMORPG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40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podle vás JRPG?</a:t>
            </a:r>
          </a:p>
          <a:p>
            <a:pPr lvl="1"/>
            <a:r>
              <a:rPr lang="cs-CZ" dirty="0" smtClean="0"/>
              <a:t>nutné podmínky</a:t>
            </a:r>
          </a:p>
          <a:p>
            <a:pPr lvl="1"/>
            <a:r>
              <a:rPr lang="cs-CZ" dirty="0" smtClean="0"/>
              <a:t>pomocné podmínky</a:t>
            </a:r>
          </a:p>
        </p:txBody>
      </p:sp>
    </p:spTree>
    <p:extLst>
      <p:ext uri="{BB962C8B-B14F-4D97-AF65-F5344CB8AC3E}">
        <p14:creationId xmlns:p14="http://schemas.microsoft.com/office/powerpoint/2010/main" val="113576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1028</Words>
  <Application>Microsoft Office PowerPoint</Application>
  <PresentationFormat>Širokoúhlá obrazovka</PresentationFormat>
  <Paragraphs>121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Calibri Light</vt:lpstr>
      <vt:lpstr>Motiv Office</vt:lpstr>
      <vt:lpstr>Kategorie japonských her</vt:lpstr>
      <vt:lpstr>Zamyšlení</vt:lpstr>
      <vt:lpstr>Kategorie</vt:lpstr>
      <vt:lpstr>Action</vt:lpstr>
      <vt:lpstr>Adventure</vt:lpstr>
      <vt:lpstr>Definice vizuálního románu???</vt:lpstr>
      <vt:lpstr>Vizuální novely?</vt:lpstr>
      <vt:lpstr>RPG</vt:lpstr>
      <vt:lpstr>Prezentace aplikace PowerPoint</vt:lpstr>
      <vt:lpstr>JRPG</vt:lpstr>
      <vt:lpstr>Simulation</vt:lpstr>
      <vt:lpstr>Shooting</vt:lpstr>
      <vt:lpstr>Ostatní</vt:lpstr>
      <vt:lpstr>Prezentace aplikace PowerPoint</vt:lpstr>
      <vt:lpstr>Co jsou to jógé?　洋ゲー</vt:lpstr>
      <vt:lpstr>Jiné kategorie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Kategorie japonských her</dc:title>
  <dc:creator>Marek Mikeš</dc:creator>
  <cp:lastModifiedBy>Marek Mikeš</cp:lastModifiedBy>
  <cp:revision>9</cp:revision>
  <dcterms:created xsi:type="dcterms:W3CDTF">2019-10-21T08:31:10Z</dcterms:created>
  <dcterms:modified xsi:type="dcterms:W3CDTF">2019-10-21T11:57:26Z</dcterms:modified>
</cp:coreProperties>
</file>