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2decea56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2decea56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2decea56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2decea56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20b9378d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620b9378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2decea56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2decea56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2decea56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2decea56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2decea56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2decea56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2decea56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2decea56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54925"/>
            <a:ext cx="8520600" cy="56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FA8DC"/>
                </a:solidFill>
              </a:rPr>
              <a:t>　　</a:t>
            </a:r>
            <a:r>
              <a:rPr b="1" lang="en">
                <a:solidFill>
                  <a:srgbClr val="6FA8DC"/>
                </a:solidFill>
              </a:rPr>
              <a:t>日本の外国人労働者</a:t>
            </a:r>
            <a:endParaRPr b="1">
              <a:solidFill>
                <a:srgbClr val="6FA8DC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9938" y="1516075"/>
            <a:ext cx="6360287" cy="351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7175" y="292800"/>
            <a:ext cx="7079424" cy="4706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24390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24390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311700" y="247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34F5C"/>
                </a:solidFill>
              </a:rPr>
              <a:t>グラフを読み取りましょう</a:t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グラフからどんなことがわかりますか？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１．外国人労働者の数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２．国籍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３．職種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　</a:t>
            </a:r>
            <a:r>
              <a:rPr lang="en"/>
              <a:t>日本で働く外国人の声を聞こう</a:t>
            </a:r>
            <a:endParaRPr/>
          </a:p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9"/>
          <p:cNvPicPr preferRelativeResize="0"/>
          <p:nvPr/>
        </p:nvPicPr>
        <p:blipFill rotWithShape="1">
          <a:blip r:embed="rId3">
            <a:alphaModFix/>
          </a:blip>
          <a:srcRect b="22783" l="21700" r="20492" t="31382"/>
          <a:stretch/>
        </p:blipFill>
        <p:spPr>
          <a:xfrm>
            <a:off x="3028650" y="2464325"/>
            <a:ext cx="6007805" cy="267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9"/>
          <p:cNvPicPr preferRelativeResize="0"/>
          <p:nvPr/>
        </p:nvPicPr>
        <p:blipFill rotWithShape="1">
          <a:blip r:embed="rId4">
            <a:alphaModFix/>
          </a:blip>
          <a:srcRect b="22028" l="20520" r="21346" t="20559"/>
          <a:stretch/>
        </p:blipFill>
        <p:spPr>
          <a:xfrm>
            <a:off x="107675" y="0"/>
            <a:ext cx="4822550" cy="267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11700" y="1218925"/>
            <a:ext cx="8520600" cy="112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郷に入れば郷に従え…？</a:t>
            </a:r>
            <a:endParaRPr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</a:rPr>
              <a:t>　　　　ごう　　　　　　　　　　　　　　　　　したがえ　　　　　　　　　　</a:t>
            </a:r>
            <a:endParaRPr sz="1400">
              <a:solidFill>
                <a:srgbClr val="FF0000"/>
              </a:solidFill>
            </a:endParaRPr>
          </a:p>
        </p:txBody>
      </p:sp>
      <p:sp>
        <p:nvSpPr>
          <p:cNvPr id="94" name="Google Shape;94;p20"/>
          <p:cNvSpPr txBox="1"/>
          <p:nvPr/>
        </p:nvSpPr>
        <p:spPr>
          <a:xfrm>
            <a:off x="4838825" y="3620175"/>
            <a:ext cx="41865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When in Rome, do as the Romans do.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