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2" r:id="rId11"/>
    <p:sldId id="269" r:id="rId12"/>
    <p:sldId id="267" r:id="rId13"/>
    <p:sldId id="268" r:id="rId14"/>
    <p:sldId id="263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81B59E-FDB2-42C9-86E5-E9201A8F51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443387D-80A8-47F9-9D8E-DF4331505B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CB43BC-9FCA-4431-B640-4529E4A3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741022-6A46-467C-853F-DF6278DAC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BCB3C2-884F-4B0D-8C64-8263B7034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93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035D2-0F80-4F80-875E-C20214AA0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D184721-E61B-4478-80FF-3CB6F2BEF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16F435-4BBE-4B5B-B748-07804F2FE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6E30E4-8667-4274-AEAD-45BFB5938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CED0F4-0EF0-4732-B075-573EAF265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671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C005D36-2BCF-4255-B76E-651CD33F7D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D57D39-A946-4F6D-83E6-28DEB97A6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012613-F4C3-4AC2-8BAC-E346B4829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5337EE-D7E3-4FCF-B25E-88B5AB1B7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0B06EB-1FF0-4D23-A7F0-9E4A29B2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086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CBE867-7C59-476E-94E5-3C5B78CAB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A1697F-2B31-45AD-B47D-72E54996A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C24FA6-FFAF-4F5E-9F76-F2B4CCFB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30E3D0-D023-4F5A-9E79-408FF5D65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82BC68-5C1B-4990-9F19-7166ADC2E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32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2493AC-BDC0-41CE-A36D-D037AD9DC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E8D3F4-6273-4381-B50D-9C9CA236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2CCED25-FA6F-4FE9-BB1E-795E0D739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61F554-909E-433E-BC1A-F2073232F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A7799E-E39B-45CB-96C3-8F6B4D50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06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2F6E14-0FF5-47B8-B2FE-5739EADE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817FBB-410A-405D-AE1E-E952F1400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ECC15DF-1FB6-4BFA-8CDF-46F8C0C638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52D274-F2D5-426F-807A-3779FCE18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0E2CF8-0EA2-4305-91BF-299D06962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33AB11-DA1D-4FEB-986A-D55170F5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88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A18E8-8D81-4B49-874A-CBFD5F83C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0BE3410-6576-4108-ACB5-524BF12BF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D0915E6-3CFD-4667-BAC9-C99D7F578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E0C8BF6-E1EB-4E2D-8991-E0E987A9D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BCEC05A-C281-473E-9F84-97249B4A36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B1FD8C-7080-4BC1-A078-3F8ABF01E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74882C-6EC5-4371-AC06-D1912E1A4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829C21E-EDBD-480C-A0B6-61575F733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603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50FEE-382D-43BC-B993-27A4C427A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DE1D81C-D08B-478A-82E8-695767EBD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551E064-35FA-4F65-895C-FC2B3F572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7D3B78-D91B-436B-8260-01914F605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25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2FDF744-EF54-49B0-8047-1233CC6C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DB9173-9B72-41BB-BBA7-0864CA894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F92CE9-557F-4D7C-BC34-F0899456D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331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BA915-7EC6-44E9-BDB8-95286874F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CC8DAA-8169-4FBF-992C-E966B9A37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BE32806-2E77-4622-8089-11A2AA7CED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4402C5-CD52-4CAF-BECF-3280BDD81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7B1CE8-BCAF-450C-96D5-2B24F278C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6C20C7F-59DB-4A62-92FD-5F5AC0899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0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F06CD-4F61-41EF-AFD6-A4C6D2544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B0E42BB-D650-4005-83DC-85FB301BEE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02CB63B-4448-47BD-AC88-4B0DEBC12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24E51CE-C54A-4CCB-877A-3F59964AD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B1E2D-77E9-4296-82A1-BF632FF9DE05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7CEAE9-CB08-4755-8A8F-6033985C4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8090E6-3EBE-4695-9852-0ECC08BCD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58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A79CD6E-663C-4C88-B5B8-75B9EE8D2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811F8C-F4AD-412B-91E8-8500A5B81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482747-EA3D-4F25-8FCF-BF75806F4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B1E2D-77E9-4296-82A1-BF632FF9DE05}" type="datetimeFigureOut">
              <a:rPr lang="cs-CZ" smtClean="0"/>
              <a:t>20.09.2019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80905A-CC08-45C4-9CD2-025868AE3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204E1E-64E1-4219-9744-5B6B85CA5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F735D-E385-4C60-91F9-32592F568F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48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C97BA-6197-4226-B01C-49054D0ED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12352"/>
            <a:ext cx="9144000" cy="1991539"/>
          </a:xfrm>
        </p:spPr>
        <p:txBody>
          <a:bodyPr>
            <a:normAutofit/>
          </a:bodyPr>
          <a:lstStyle/>
          <a:p>
            <a:r>
              <a:rPr lang="cs-CZ" sz="4400" dirty="0"/>
              <a:t>JAP341</a:t>
            </a:r>
            <a:br>
              <a:rPr lang="cs-CZ" dirty="0"/>
            </a:br>
            <a:r>
              <a:rPr lang="cs-CZ" dirty="0"/>
              <a:t>Obchodní japonština I</a:t>
            </a:r>
            <a:br>
              <a:rPr lang="cs-CZ" dirty="0"/>
            </a:br>
            <a:r>
              <a:rPr lang="cs-CZ" sz="2800" dirty="0"/>
              <a:t>podzim 2019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A0721D1-1635-49D9-9C35-BE3EE56C02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85843"/>
            <a:ext cx="9144000" cy="1655762"/>
          </a:xfrm>
        </p:spPr>
        <p:txBody>
          <a:bodyPr>
            <a:normAutofit/>
          </a:bodyPr>
          <a:lstStyle/>
          <a:p>
            <a:r>
              <a:rPr lang="cs-CZ" dirty="0"/>
              <a:t>Filozofická fakulta Masarykovy univerzita v Brně</a:t>
            </a:r>
          </a:p>
          <a:p>
            <a:r>
              <a:rPr lang="cs-CZ" sz="4000" dirty="0"/>
              <a:t>Seminář japonských studií</a:t>
            </a:r>
          </a:p>
          <a:p>
            <a:r>
              <a:rPr lang="cs-CZ" sz="2000" dirty="0"/>
              <a:t>Centrum asijských studií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F12CA68-9B3C-4EE8-BEB8-C14BADC340FE}"/>
              </a:ext>
            </a:extLst>
          </p:cNvPr>
          <p:cNvSpPr txBox="1">
            <a:spLocks/>
          </p:cNvSpPr>
          <p:nvPr/>
        </p:nvSpPr>
        <p:spPr>
          <a:xfrm>
            <a:off x="1524000" y="5387545"/>
            <a:ext cx="9144000" cy="784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Přednášející: Petr Podzimek</a:t>
            </a:r>
          </a:p>
        </p:txBody>
      </p:sp>
    </p:spTree>
    <p:extLst>
      <p:ext uri="{BB962C8B-B14F-4D97-AF65-F5344CB8AC3E}">
        <p14:creationId xmlns:p14="http://schemas.microsoft.com/office/powerpoint/2010/main" val="28426796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Jazyková část</a:t>
            </a:r>
          </a:p>
          <a:p>
            <a:pPr marL="0" indent="0" algn="ctr">
              <a:buNone/>
            </a:pPr>
            <a:endParaRPr lang="cs-CZ" sz="600" dirty="0"/>
          </a:p>
          <a:p>
            <a:pPr marL="0" lvl="0" indent="0" algn="ctr">
              <a:buNone/>
            </a:pPr>
            <a:r>
              <a:rPr lang="cs-CZ" dirty="0"/>
              <a:t>Základní slovní zásoba a fráze I</a:t>
            </a:r>
          </a:p>
          <a:p>
            <a:pPr marL="0" lvl="0" indent="0" algn="ctr">
              <a:buNone/>
            </a:pPr>
            <a:endParaRPr lang="cs-CZ" sz="600" dirty="0"/>
          </a:p>
          <a:p>
            <a:pPr marL="0" lvl="0" indent="0" algn="ctr">
              <a:buNone/>
            </a:pPr>
            <a:r>
              <a:rPr lang="cs-CZ" dirty="0"/>
              <a:t>Představení se, pozdrav, úklony, výměna vizitek, </a:t>
            </a:r>
          </a:p>
          <a:p>
            <a:pPr marL="0" lvl="0" indent="0" algn="ctr">
              <a:buNone/>
            </a:pPr>
            <a:r>
              <a:rPr lang="cs-CZ" dirty="0"/>
              <a:t>pozdravy, opouštění pracoviště…</a:t>
            </a:r>
          </a:p>
          <a:p>
            <a:pPr marL="0" indent="0" algn="ctr">
              <a:buNone/>
            </a:pPr>
            <a:endParaRPr lang="cs-CZ" sz="5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1981645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F2A574-61B2-4127-ACF7-5FF7C9887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4026"/>
            <a:ext cx="10629275" cy="500884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altLang="ja-JP" sz="4400" b="1" dirty="0"/>
              <a:t>Základní slovní zásoba a fráze</a:t>
            </a:r>
            <a:r>
              <a:rPr lang="cs-CZ" sz="4400" b="1" dirty="0"/>
              <a:t> I</a:t>
            </a:r>
          </a:p>
          <a:p>
            <a:r>
              <a:rPr lang="ja-JP" altLang="en-US" sz="2600" dirty="0"/>
              <a:t>自己紹介時の言葉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 「初めまして」、「よろしくお願いいたします」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 「ご指導のほど、よろしくお願いいたします」</a:t>
            </a:r>
            <a:endParaRPr lang="en-US" altLang="ja-JP" sz="2600" dirty="0"/>
          </a:p>
          <a:p>
            <a:r>
              <a:rPr lang="ja-JP" altLang="en-US" sz="2600" dirty="0"/>
              <a:t>出社時の挨拶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 「おはようございます」</a:t>
            </a:r>
            <a:endParaRPr lang="en-US" altLang="ja-JP" sz="2600" dirty="0"/>
          </a:p>
          <a:p>
            <a:r>
              <a:rPr lang="ja-JP" altLang="en-US" sz="2600" dirty="0"/>
              <a:t>退社時の挨拶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 「お疲れ様です」、「お先に失礼いたします」</a:t>
            </a:r>
            <a:endParaRPr lang="en-US" altLang="ja-JP" sz="2600" dirty="0"/>
          </a:p>
          <a:p>
            <a:r>
              <a:rPr lang="ja-JP" altLang="en-US" sz="2600" dirty="0"/>
              <a:t>入室・退室</a:t>
            </a:r>
            <a:endParaRPr lang="en-US" altLang="ja-JP" sz="2600" dirty="0"/>
          </a:p>
          <a:p>
            <a:pPr marL="0" indent="0">
              <a:buNone/>
            </a:pPr>
            <a:r>
              <a:rPr lang="ja-JP" altLang="en-US" sz="2600" dirty="0"/>
              <a:t> 「失礼します」 </a:t>
            </a:r>
            <a:endParaRPr lang="en-US" altLang="ja-JP" sz="2600" dirty="0"/>
          </a:p>
          <a:p>
            <a:r>
              <a:rPr lang="ja-JP" altLang="en-US" sz="2600" dirty="0"/>
              <a:t>等々</a:t>
            </a:r>
            <a:r>
              <a:rPr lang="en-US" altLang="ja-JP" sz="2600" dirty="0"/>
              <a:t>…</a:t>
            </a:r>
            <a:r>
              <a:rPr lang="ja-JP" altLang="en-US" sz="2600" dirty="0"/>
              <a:t>　（別途教材参照）</a:t>
            </a:r>
            <a:endParaRPr lang="cs-CZ" sz="2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A209C3F-46B8-49FB-91F2-C69A5855C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23597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929307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427D077E-8017-49CF-B974-B4F661AD4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5347" y="1409469"/>
            <a:ext cx="6557120" cy="5083406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03D9EDA6-9F84-453F-9BB6-AD6BA98747C7}"/>
              </a:ext>
            </a:extLst>
          </p:cNvPr>
          <p:cNvSpPr txBox="1">
            <a:spLocks/>
          </p:cNvSpPr>
          <p:nvPr/>
        </p:nvSpPr>
        <p:spPr>
          <a:xfrm>
            <a:off x="838200" y="237995"/>
            <a:ext cx="10515600" cy="61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74EE918-8890-4846-986E-E47DC3AFBB7E}"/>
              </a:ext>
            </a:extLst>
          </p:cNvPr>
          <p:cNvSpPr txBox="1">
            <a:spLocks/>
          </p:cNvSpPr>
          <p:nvPr/>
        </p:nvSpPr>
        <p:spPr>
          <a:xfrm>
            <a:off x="838200" y="1409469"/>
            <a:ext cx="3601761" cy="50834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お辞儀</a:t>
            </a:r>
            <a:endParaRPr lang="en-US" altLang="ja-JP" sz="2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1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・会釈</a:t>
            </a: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1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・お辞儀</a:t>
            </a: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1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・丁寧なお辞儀</a:t>
            </a:r>
            <a:endParaRPr lang="en-US" altLang="ja-JP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2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お辞儀のコツ</a:t>
            </a:r>
            <a:endParaRPr lang="en-US" altLang="ja-JP" sz="2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1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・お辞儀は丁寧にすること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・お辞儀をするとき、手は自然に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下げること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・明るい表情でお辞儀をすること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・目線は床に向けること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・場面によって　</a:t>
            </a:r>
            <a:r>
              <a:rPr lang="ja-JP" altLang="en-US" sz="18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会釈</a:t>
            </a: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、　</a:t>
            </a:r>
            <a:r>
              <a:rPr lang="ja-JP" altLang="en-US" sz="18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お辞儀</a:t>
            </a: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8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丁寧なお辞儀</a:t>
            </a: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の中から、適切な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r>
              <a:rPr lang="ja-JP" altLang="en-US" sz="12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lang="ja-JP" altLang="en-US" sz="1800" dirty="0">
                <a:latin typeface="Meiryo UI" panose="020B0604030504040204" pitchFamily="34" charset="-128"/>
                <a:ea typeface="Meiryo UI" panose="020B0604030504040204" pitchFamily="34" charset="-128"/>
              </a:rPr>
              <a:t>ものを選ぶこと</a:t>
            </a:r>
            <a:endParaRPr lang="en-US" altLang="ja-JP" sz="18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endParaRPr lang="en-US" altLang="ja-JP" sz="2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4308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34838"/>
            <a:ext cx="10610645" cy="1679542"/>
          </a:xfrm>
        </p:spPr>
        <p:txBody>
          <a:bodyPr anchor="t">
            <a:noAutofit/>
          </a:bodyPr>
          <a:lstStyle/>
          <a:p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・両手で渡す</a:t>
            </a: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					</a:t>
            </a: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・両手で受け取る</a:t>
            </a:r>
            <a:b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0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b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・相手に見やすい向きにする</a:t>
            </a: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			</a:t>
            </a: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・丁寧に取り扱う</a:t>
            </a:r>
            <a:b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10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b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・「～～と申します。宜しくお願いいたします」</a:t>
            </a: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		</a:t>
            </a: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・「頂戴致します」</a:t>
            </a:r>
            <a:b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</a:br>
            <a:endParaRPr lang="cs-CZ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3C165A0-2479-4278-82DE-44A937B669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122" y="2035412"/>
            <a:ext cx="4823052" cy="2500781"/>
          </a:xfrm>
          <a:prstGeom prst="rect">
            <a:avLst/>
          </a:prstGeom>
        </p:spPr>
      </p:pic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FEE6E-050C-4B78-B074-93DE16D66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155" y="1508330"/>
            <a:ext cx="10610645" cy="1034451"/>
          </a:xfrm>
        </p:spPr>
        <p:txBody>
          <a:bodyPr/>
          <a:lstStyle/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 名刺の渡し方　　　　　　　　　　　　　   名刺の受け方</a:t>
            </a:r>
            <a:endParaRPr lang="cs-CZ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F16DD76-2B15-4FF0-83E8-E4300163E4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734" y="2194599"/>
            <a:ext cx="4279099" cy="2273438"/>
          </a:xfrm>
          <a:prstGeom prst="rect">
            <a:avLst/>
          </a:prstGeom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FE350E23-877B-4AAC-B079-4CB4EE4041BE}"/>
              </a:ext>
            </a:extLst>
          </p:cNvPr>
          <p:cNvSpPr txBox="1">
            <a:spLocks/>
          </p:cNvSpPr>
          <p:nvPr/>
        </p:nvSpPr>
        <p:spPr>
          <a:xfrm>
            <a:off x="838200" y="225469"/>
            <a:ext cx="10515600" cy="61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2449340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Příprava na následující blok</a:t>
            </a:r>
          </a:p>
          <a:p>
            <a:pPr marL="0" indent="0" algn="ctr">
              <a:buNone/>
            </a:pPr>
            <a:endParaRPr lang="cs-CZ" sz="600" dirty="0"/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自己紹介</a:t>
            </a:r>
            <a:endParaRPr lang="cs-CZ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名刺作成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語彙の復習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　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『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国境を越えて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』L.12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の語彙の確認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</a:p>
          <a:p>
            <a:pPr marL="0" lv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　　</a:t>
            </a: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資料は</a:t>
            </a:r>
            <a:r>
              <a:rPr lang="en-US" altLang="ja-JP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IS.MUNI</a:t>
            </a:r>
            <a:r>
              <a:rPr lang="ja-JP" altLang="en-US" sz="2000" dirty="0">
                <a:latin typeface="Meiryo UI" panose="020B0604030504040204" pitchFamily="34" charset="-128"/>
                <a:ea typeface="Meiryo UI" panose="020B0604030504040204" pitchFamily="34" charset="-128"/>
              </a:rPr>
              <a:t>により提供されます</a:t>
            </a:r>
            <a:endParaRPr lang="cs-CZ" sz="2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1689997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02AD1-A1AB-461E-8670-D01C554EF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138D9A-2D12-43C7-885A-BAFDCB389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8423"/>
            <a:ext cx="10515600" cy="36685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Každý sudý pátek 12:00 – 15:40</a:t>
            </a:r>
          </a:p>
          <a:p>
            <a:r>
              <a:rPr lang="cs-CZ" dirty="0"/>
              <a:t>20.9.</a:t>
            </a:r>
          </a:p>
          <a:p>
            <a:r>
              <a:rPr lang="cs-CZ" dirty="0"/>
              <a:t>4.10.</a:t>
            </a:r>
          </a:p>
          <a:p>
            <a:r>
              <a:rPr lang="cs-CZ" dirty="0"/>
              <a:t>18.10.</a:t>
            </a:r>
          </a:p>
          <a:p>
            <a:r>
              <a:rPr lang="cs-CZ" dirty="0"/>
              <a:t>1. 11.</a:t>
            </a:r>
          </a:p>
          <a:p>
            <a:r>
              <a:rPr lang="cs-CZ" dirty="0"/>
              <a:t>15.11.</a:t>
            </a:r>
          </a:p>
          <a:p>
            <a:r>
              <a:rPr lang="cs-CZ" dirty="0"/>
              <a:t>29.11.</a:t>
            </a:r>
          </a:p>
          <a:p>
            <a:r>
              <a:rPr lang="cs-CZ" dirty="0"/>
              <a:t>13.12. (náhradní termín 20.12.?)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47D0678E-24EB-430E-AF84-C2C2E0FEFE5C}"/>
              </a:ext>
            </a:extLst>
          </p:cNvPr>
          <p:cNvSpPr txBox="1">
            <a:spLocks/>
          </p:cNvSpPr>
          <p:nvPr/>
        </p:nvSpPr>
        <p:spPr>
          <a:xfrm>
            <a:off x="838200" y="1370141"/>
            <a:ext cx="10515600" cy="940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/>
              <a:t>ROZPIS PŘEDNÁŠEK</a:t>
            </a:r>
          </a:p>
        </p:txBody>
      </p:sp>
    </p:spTree>
    <p:extLst>
      <p:ext uri="{BB962C8B-B14F-4D97-AF65-F5344CB8AC3E}">
        <p14:creationId xmlns:p14="http://schemas.microsoft.com/office/powerpoint/2010/main" val="2698693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200" b="1" i="1" dirty="0"/>
              <a:t>Cíle předmětu</a:t>
            </a:r>
            <a:endParaRPr lang="cs-CZ" sz="3200" dirty="0"/>
          </a:p>
          <a:p>
            <a:pPr algn="just"/>
            <a:r>
              <a:rPr lang="cs-CZ" dirty="0"/>
              <a:t>Cílem předmětu je seznámit studenty s japonštinou užívanou ve firemním prostředí a se základy každodenní komunikace v japonské firmě. Předmět se zaměřuje na terminologii vztahující se k chodu japonské firmy a též na rozvíjení komunikačních dovedností, které jsou důležité pro práci v japonské firmě. Studenti se v průběhu předmětu teoreticky seznamují s fungováním japonských firem a též s nezbytnou etikou, která je základem obchodních vztahů. </a:t>
            </a:r>
          </a:p>
          <a:p>
            <a:pPr algn="just"/>
            <a:r>
              <a:rPr lang="cs-CZ" dirty="0"/>
              <a:t>Studenti se rovněž seznámí s možnými rolemi a požadavky, které na ně mohou být jakožto na mluvčí japonštiny v praxi kladeny v japonských firmách působících v evropském prostředí. </a:t>
            </a:r>
          </a:p>
          <a:p>
            <a:pPr algn="just"/>
            <a:r>
              <a:rPr lang="cs-CZ" dirty="0"/>
              <a:t>Předmět je koncipován jako jazykový a zároveň jako sociolingvistický.</a:t>
            </a:r>
            <a:br>
              <a:rPr lang="cs-CZ" dirty="0"/>
            </a:b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1553267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u="sng" dirty="0"/>
              <a:t>I. BLOK</a:t>
            </a:r>
            <a:endParaRPr lang="cs-CZ" sz="3000" dirty="0"/>
          </a:p>
          <a:p>
            <a:r>
              <a:rPr lang="cs-CZ" b="1" i="1" dirty="0"/>
              <a:t>Úvod do předmětu</a:t>
            </a:r>
            <a:endParaRPr lang="cs-CZ" dirty="0"/>
          </a:p>
          <a:p>
            <a:r>
              <a:rPr lang="cs-CZ" b="1" i="1" dirty="0"/>
              <a:t>Teoretický rámec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   </a:t>
            </a:r>
            <a:r>
              <a:rPr lang="cs-CZ" sz="2400" dirty="0"/>
              <a:t>Struktura a uspořádání japonských obchodních společností</a:t>
            </a:r>
          </a:p>
          <a:p>
            <a:pPr marL="0" lvl="0" indent="0">
              <a:buNone/>
            </a:pPr>
            <a:r>
              <a:rPr lang="cs-CZ" dirty="0"/>
              <a:t>   </a:t>
            </a:r>
            <a:r>
              <a:rPr lang="cs-CZ" sz="2400" dirty="0"/>
              <a:t>Tituly, funkce a hierarchie v japonských obchodních společnostech</a:t>
            </a:r>
          </a:p>
          <a:p>
            <a:r>
              <a:rPr lang="cs-CZ" b="1" i="1" dirty="0"/>
              <a:t>Jazyková část</a:t>
            </a:r>
            <a:endParaRPr lang="cs-CZ" dirty="0"/>
          </a:p>
          <a:p>
            <a:pPr marL="0" lvl="0" indent="0">
              <a:buNone/>
            </a:pPr>
            <a:r>
              <a:rPr lang="cs-CZ" dirty="0"/>
              <a:t>   </a:t>
            </a:r>
            <a:r>
              <a:rPr lang="cs-CZ" sz="2400" dirty="0"/>
              <a:t>Základní slovní zásoba a fráze I</a:t>
            </a:r>
          </a:p>
          <a:p>
            <a:pPr marL="0" lvl="0" indent="0">
              <a:buNone/>
            </a:pPr>
            <a:r>
              <a:rPr lang="cs-CZ" dirty="0"/>
              <a:t>   </a:t>
            </a:r>
            <a:r>
              <a:rPr lang="cs-CZ" sz="2400" dirty="0"/>
              <a:t>Představení se, pozdrav, úklony, výměna vizitek, pozdravy, opouštění pracoviště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1923437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02691"/>
            <a:ext cx="10515600" cy="31742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Úvod do předmětu</a:t>
            </a:r>
            <a:endParaRPr lang="cs-CZ" sz="5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2732055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853"/>
            <a:ext cx="10515600" cy="37921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i="1" dirty="0"/>
              <a:t>Teoretický rámec</a:t>
            </a:r>
          </a:p>
          <a:p>
            <a:pPr marL="0" indent="0" algn="ctr">
              <a:buNone/>
            </a:pPr>
            <a:endParaRPr lang="cs-CZ" sz="600" dirty="0"/>
          </a:p>
          <a:p>
            <a:pPr marL="0" indent="0" algn="ctr">
              <a:buNone/>
            </a:pPr>
            <a:r>
              <a:rPr lang="cs-CZ" dirty="0"/>
              <a:t>Struktura a uspořádání japonských obchodních společností</a:t>
            </a:r>
          </a:p>
          <a:p>
            <a:pPr marL="0" indent="0" algn="ctr">
              <a:buNone/>
            </a:pPr>
            <a:endParaRPr lang="cs-CZ" sz="600" dirty="0"/>
          </a:p>
          <a:p>
            <a:pPr marL="0" indent="0" algn="ctr">
              <a:buNone/>
            </a:pPr>
            <a:r>
              <a:rPr lang="cs-CZ" dirty="0"/>
              <a:t>Tituly, funkce a hierarchie v japonských obchodních společnostech</a:t>
            </a:r>
          </a:p>
          <a:p>
            <a:pPr marL="0" indent="0" algn="ctr">
              <a:buNone/>
            </a:pPr>
            <a:endParaRPr lang="cs-CZ" sz="54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2247708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0585"/>
            <a:ext cx="10515600" cy="42863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" dirty="0"/>
          </a:p>
          <a:p>
            <a:pPr marL="0" indent="0" algn="ctr">
              <a:buNone/>
            </a:pPr>
            <a:r>
              <a:rPr lang="ja-JP" altLang="en-US" sz="4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会社の組織と役職名</a:t>
            </a:r>
            <a:endParaRPr lang="en-US" altLang="ja-JP" sz="4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endParaRPr lang="en-US" altLang="ja-JP" sz="1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r>
              <a:rPr lang="ja-JP" altLang="en-US" sz="5400" dirty="0">
                <a:latin typeface="Meiryo UI" panose="020B0604030504040204" pitchFamily="34" charset="-128"/>
                <a:ea typeface="Meiryo UI" panose="020B0604030504040204" pitchFamily="34" charset="-128"/>
              </a:rPr>
              <a:t>本社</a:t>
            </a:r>
            <a:endParaRPr lang="en-US" altLang="ja-JP" sz="54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endParaRPr lang="en-US" altLang="ja-JP" sz="6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支店　　　海外支店</a:t>
            </a:r>
            <a:endParaRPr lang="cs-CZ" sz="4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3512178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2941"/>
            <a:ext cx="10515600" cy="42740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" dirty="0"/>
          </a:p>
          <a:p>
            <a:pPr marL="0" indent="0" algn="ctr">
              <a:buNone/>
            </a:pPr>
            <a:r>
              <a:rPr lang="ja-JP" altLang="en-US" sz="4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会社の組織と役職名</a:t>
            </a:r>
            <a:endParaRPr lang="en-US" altLang="ja-JP" sz="4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endParaRPr lang="en-US" altLang="ja-JP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・総務 ・人事 ・経理 ・営業 ・企画</a:t>
            </a:r>
            <a:endParaRPr lang="en-US" altLang="ja-JP" sz="4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zh-TW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製造 </a:t>
            </a: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zh-TW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品質管理 </a:t>
            </a: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zh-TW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生産技術 </a:t>
            </a: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zh-TW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保全</a:t>
            </a:r>
            <a:endParaRPr lang="en-US" altLang="zh-TW" sz="40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・研究開発（</a:t>
            </a:r>
            <a:r>
              <a:rPr lang="en-US" altLang="ja-JP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R&amp;D</a:t>
            </a:r>
            <a:r>
              <a:rPr lang="ja-JP" altLang="en-US" sz="4000" dirty="0">
                <a:latin typeface="Meiryo UI" panose="020B0604030504040204" pitchFamily="34" charset="-128"/>
                <a:ea typeface="Meiryo UI" panose="020B0604030504040204" pitchFamily="34" charset="-128"/>
              </a:rPr>
              <a:t>）・物流</a:t>
            </a:r>
            <a:endParaRPr lang="cs-CZ" sz="40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1247791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98F47E-9296-4D10-8BE6-9823185AB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5297"/>
            <a:ext cx="10515600" cy="45775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" dirty="0"/>
          </a:p>
          <a:p>
            <a:pPr marL="0" indent="0" algn="ctr">
              <a:buNone/>
            </a:pPr>
            <a:r>
              <a:rPr lang="ja-JP" altLang="en-US" sz="4400" b="1" dirty="0">
                <a:latin typeface="Meiryo UI" panose="020B0604030504040204" pitchFamily="34" charset="-128"/>
                <a:ea typeface="Meiryo UI" panose="020B0604030504040204" pitchFamily="34" charset="-128"/>
              </a:rPr>
              <a:t>会社の組織と役職名</a:t>
            </a:r>
            <a:endParaRPr lang="en-US" altLang="ja-JP" sz="44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 algn="ctr">
              <a:buNone/>
            </a:pPr>
            <a:endParaRPr lang="en-US" altLang="ja-JP" sz="800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・～社　→　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～社長　（取締役）　副社長　　専務　　常務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・～部　→　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～部長　　次長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・～課　→　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～課長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en-US" altLang="ja-JP" sz="2400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～係長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		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～課員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・～班　→　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	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～班長</a:t>
            </a:r>
            <a:endParaRPr lang="cs-CZ" b="1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39EAC15-C064-4EB5-B1DE-0E09A4BC8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z="3600" dirty="0"/>
              <a:t>JAP341</a:t>
            </a:r>
            <a:r>
              <a:rPr lang="cs-CZ" dirty="0"/>
              <a:t>  </a:t>
            </a:r>
            <a:r>
              <a:rPr lang="cs-CZ" b="1" dirty="0"/>
              <a:t>Obchodní japonština I</a:t>
            </a:r>
            <a:r>
              <a:rPr lang="cs-CZ" dirty="0"/>
              <a:t>   </a:t>
            </a:r>
            <a:r>
              <a:rPr lang="cs-CZ" sz="3600" dirty="0"/>
              <a:t>podzim 2019</a:t>
            </a:r>
          </a:p>
        </p:txBody>
      </p:sp>
    </p:spTree>
    <p:extLst>
      <p:ext uri="{BB962C8B-B14F-4D97-AF65-F5344CB8AC3E}">
        <p14:creationId xmlns:p14="http://schemas.microsoft.com/office/powerpoint/2010/main" val="34000905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382</Words>
  <Application>Microsoft Office PowerPoint</Application>
  <PresentationFormat>Širokoúhlá obrazovka</PresentationFormat>
  <Paragraphs>114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Meiryo UI</vt:lpstr>
      <vt:lpstr>Arial</vt:lpstr>
      <vt:lpstr>Calibri</vt:lpstr>
      <vt:lpstr>Calibri Light</vt:lpstr>
      <vt:lpstr>Motiv Office</vt:lpstr>
      <vt:lpstr>JAP341 Obchodní japonština I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JAP341  Obchodní japonština I   podzim 2019</vt:lpstr>
      <vt:lpstr>Prezentace aplikace PowerPoint</vt:lpstr>
      <vt:lpstr>・両手で渡す     ・両手で受け取る 　 ・相手に見やすい向きにする   ・丁寧に取り扱う 　　 ・「～～と申します。宜しくお願いいたします」  ・「頂戴致します」 </vt:lpstr>
      <vt:lpstr>JAP341  Obchodní japonština I   podzim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Obchodní japonština I 2018 zimní semestr</dc:title>
  <dc:creator>Petr Podzimek</dc:creator>
  <cp:lastModifiedBy>Petr Podzimek</cp:lastModifiedBy>
  <cp:revision>29</cp:revision>
  <dcterms:created xsi:type="dcterms:W3CDTF">2018-10-05T05:09:08Z</dcterms:created>
  <dcterms:modified xsi:type="dcterms:W3CDTF">2019-09-20T05:25:06Z</dcterms:modified>
</cp:coreProperties>
</file>