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61" r:id="rId4"/>
    <p:sldId id="262" r:id="rId5"/>
    <p:sldId id="278" r:id="rId6"/>
    <p:sldId id="299" r:id="rId7"/>
    <p:sldId id="301" r:id="rId8"/>
    <p:sldId id="300" r:id="rId9"/>
    <p:sldId id="302" r:id="rId10"/>
    <p:sldId id="303" r:id="rId11"/>
    <p:sldId id="304" r:id="rId12"/>
    <p:sldId id="305" r:id="rId13"/>
    <p:sldId id="306" r:id="rId14"/>
    <p:sldId id="307" r:id="rId15"/>
    <p:sldId id="313" r:id="rId16"/>
    <p:sldId id="308" r:id="rId17"/>
    <p:sldId id="311" r:id="rId18"/>
    <p:sldId id="309" r:id="rId19"/>
    <p:sldId id="26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1B59E-FDB2-42C9-86E5-E9201A8F5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3387D-80A8-47F9-9D8E-DF4331505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B43BC-9FCA-4431-B640-4529E4A3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41022-6A46-467C-853F-DF6278DA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CB3C2-884F-4B0D-8C64-8263B703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3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035D2-0F80-4F80-875E-C20214AA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184721-E61B-4478-80FF-3CB6F2BEF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6F435-4BBE-4B5B-B748-07804F2F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E30E4-8667-4274-AEAD-45BFB593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CED0F4-0EF0-4732-B075-573EAF26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005D36-2BCF-4255-B76E-651CD33F7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D57D39-A946-4F6D-83E6-28DEB97A6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12613-F4C3-4AC2-8BAC-E346B482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5337EE-D7E3-4FCF-B25E-88B5AB1B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B06EB-1FF0-4D23-A7F0-9E4A29B2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8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BE867-7C59-476E-94E5-3C5B78CA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A1697F-2B31-45AD-B47D-72E54996A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24FA6-FFAF-4F5E-9F76-F2B4CCFB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30E3D0-D023-4F5A-9E79-408FF5D6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82BC68-5C1B-4990-9F19-7166ADC2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2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93AC-BDC0-41CE-A36D-D037AD9DC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E8D3F4-6273-4381-B50D-9C9CA236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CCED25-FA6F-4FE9-BB1E-795E0D73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61F554-909E-433E-BC1A-F2073232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7799E-E39B-45CB-96C3-8F6B4D50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06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F6E14-0FF5-47B8-B2FE-5739EADE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17FBB-410A-405D-AE1E-E952F1400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CC15DF-1FB6-4BFA-8CDF-46F8C0C63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52D274-F2D5-426F-807A-3779FCE1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0E2CF8-0EA2-4305-91BF-299D0696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33AB11-DA1D-4FEB-986A-D55170F5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88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A18E8-8D81-4B49-874A-CBFD5F83C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BE3410-6576-4108-ACB5-524BF12BF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0915E6-3CFD-4667-BAC9-C99D7F578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E0C8BF6-E1EB-4E2D-8991-E0E987A9D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BCEC05A-C281-473E-9F84-97249B4A3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B1FD8C-7080-4BC1-A078-3F8ABF01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74882C-6EC5-4371-AC06-D1912E1A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29C21E-EDBD-480C-A0B6-61575F73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0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50FEE-382D-43BC-B993-27A4C427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E1D81C-D08B-478A-82E8-695767EB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51E064-35FA-4F65-895C-FC2B3F5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7D3B78-D91B-436B-8260-01914F60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25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FDF744-EF54-49B0-8047-1233CC6C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DB9173-9B72-41BB-BBA7-0864CA89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F92CE9-557F-4D7C-BC34-F0899456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3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BA915-7EC6-44E9-BDB8-95286874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CC8DAA-8169-4FBF-992C-E966B9A37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E32806-2E77-4622-8089-11A2AA7CE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4402C5-CD52-4CAF-BECF-3280BDD8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7B1CE8-BCAF-450C-96D5-2B24F278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20C7F-59DB-4A62-92FD-5F5AC089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F06CD-4F61-41EF-AFD6-A4C6D2544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0E42BB-D650-4005-83DC-85FB301BE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2CB63B-4448-47BD-AC88-4B0DEBC12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4E51CE-C54A-4CCB-877A-3F59964A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7CEAE9-CB08-4755-8A8F-6033985C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8090E6-3EBE-4695-9852-0ECC08BC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8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79CD6E-663C-4C88-B5B8-75B9EE8D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811F8C-F4AD-412B-91E8-8500A5B81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482747-EA3D-4F25-8FCF-BF75806F4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1E2D-77E9-4296-82A1-BF632FF9DE05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0905A-CC08-45C4-9CD2-025868AE3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04E1E-64E1-4219-9744-5B6B85CA5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48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C97BA-6197-4226-B01C-49054D0ED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2352"/>
            <a:ext cx="9144000" cy="1991539"/>
          </a:xfrm>
        </p:spPr>
        <p:txBody>
          <a:bodyPr>
            <a:normAutofit/>
          </a:bodyPr>
          <a:lstStyle/>
          <a:p>
            <a:r>
              <a:rPr lang="cs-CZ" sz="4400" dirty="0"/>
              <a:t>JAP341</a:t>
            </a:r>
            <a:br>
              <a:rPr lang="cs-CZ" dirty="0"/>
            </a:br>
            <a:r>
              <a:rPr lang="cs-CZ" dirty="0"/>
              <a:t>Obchodní japonština I</a:t>
            </a:r>
            <a:br>
              <a:rPr lang="cs-CZ" dirty="0"/>
            </a:br>
            <a:r>
              <a:rPr lang="cs-CZ" sz="2800" dirty="0"/>
              <a:t>podzim 2019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0721D1-1635-49D9-9C35-BE3EE56C0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85843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Filozofická fakulta Masarykovy univerzita v Brně</a:t>
            </a:r>
          </a:p>
          <a:p>
            <a:r>
              <a:rPr lang="cs-CZ" sz="4000" dirty="0"/>
              <a:t>Seminář japonských studií</a:t>
            </a:r>
          </a:p>
          <a:p>
            <a:r>
              <a:rPr lang="cs-CZ" sz="2000" dirty="0"/>
              <a:t>Centrum asijských studií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F12CA68-9B3C-4EE8-BEB8-C14BADC340FE}"/>
              </a:ext>
            </a:extLst>
          </p:cNvPr>
          <p:cNvSpPr txBox="1">
            <a:spLocks/>
          </p:cNvSpPr>
          <p:nvPr/>
        </p:nvSpPr>
        <p:spPr>
          <a:xfrm>
            <a:off x="1524000" y="5387545"/>
            <a:ext cx="9144000" cy="784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Přednášející: Petr Podzimek</a:t>
            </a:r>
          </a:p>
        </p:txBody>
      </p:sp>
    </p:spTree>
    <p:extLst>
      <p:ext uri="{BB962C8B-B14F-4D97-AF65-F5344CB8AC3E}">
        <p14:creationId xmlns:p14="http://schemas.microsoft.com/office/powerpoint/2010/main" val="28426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文章の例①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〇〇さん</a:t>
            </a:r>
          </a:p>
          <a:p>
            <a:pPr marL="0" indent="0">
              <a:buNone/>
            </a:pPr>
            <a:endParaRPr lang="ja-JP" altLang="en-US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打合せでご報告した件、下記、翻訳をお願い致します。</a:t>
            </a: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安全に関することであり、最優先でお願いしたく宜しくお願い致します。</a:t>
            </a: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これから説明に伺います。</a:t>
            </a:r>
          </a:p>
          <a:p>
            <a:pPr marL="0" indent="0">
              <a:buNone/>
            </a:pPr>
            <a:endParaRPr lang="ja-JP" altLang="en-US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山田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065502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altLang="ja-JP" sz="35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endParaRPr lang="en-US" altLang="ja-JP" sz="35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文章の例②</a:t>
            </a:r>
            <a:endParaRPr lang="en-US" altLang="ja-JP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〇〇さん</a:t>
            </a:r>
            <a:endParaRPr lang="en-US" altLang="ja-JP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お疲れ様です。翻訳をお願いする資料を送信します。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納期は昨日△△</a:t>
            </a:r>
            <a:r>
              <a:rPr lang="ja-JP" altLang="en-US" sz="35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さんに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依頼したものと同じ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17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日（木）中でお願い致します。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下記、何点か留意点です。</a:t>
            </a: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■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改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ABCD 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安全教育テキスト（日英併記　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English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.doc】</a:t>
            </a:r>
            <a:endParaRPr lang="ja-JP" altLang="en-US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現状日英併記ですが、翻訳版はチェコ語のみとしてください。</a:t>
            </a: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■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指差し呼称の構え方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.ppt】</a:t>
            </a:r>
            <a:endParaRPr lang="ja-JP" altLang="en-US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画像のグループ化を解除すればテキストの編集が可能となります。</a:t>
            </a: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■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【2017.08.02 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スロバキア教育体系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-2 .ppt】</a:t>
            </a:r>
            <a:endParaRPr lang="ja-JP" altLang="en-US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これは昨日△△</a:t>
            </a:r>
            <a:r>
              <a:rPr lang="ja-JP" altLang="en-US" sz="35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さんに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送信し、既に半分程翻訳が終わっていると聞いているものです。この中の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Page 3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に本メールに添付した画像を貼り替えてください。</a:t>
            </a: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不明点があれば随時山田までご確認ください。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以上宜しくお願いいたします。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山田</a:t>
            </a: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10455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文章の例③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△△</a:t>
            </a:r>
            <a:r>
              <a:rPr lang="ja-JP" altLang="en-US" sz="1700" dirty="0"/>
              <a:t>様</a:t>
            </a:r>
          </a:p>
          <a:p>
            <a:pPr marL="0" indent="0">
              <a:buNone/>
            </a:pPr>
            <a:endParaRPr lang="ja-JP" altLang="en-US" sz="1700" dirty="0"/>
          </a:p>
          <a:p>
            <a:pPr marL="0" indent="0">
              <a:buNone/>
            </a:pPr>
            <a:r>
              <a:rPr lang="ja-JP" altLang="en-US" sz="1700" dirty="0"/>
              <a:t>いつも大変お世話になっております。</a:t>
            </a:r>
          </a:p>
          <a:p>
            <a:pPr marL="0" indent="0">
              <a:buNone/>
            </a:pPr>
            <a:r>
              <a:rPr lang="ja-JP" altLang="en-US" sz="1700" dirty="0"/>
              <a:t>下記の件、ありがとうございます。</a:t>
            </a:r>
          </a:p>
          <a:p>
            <a:pPr marL="0" indent="0">
              <a:buNone/>
            </a:pPr>
            <a:r>
              <a:rPr lang="ja-JP" altLang="en-US" sz="1700" dirty="0"/>
              <a:t>確認致しましてまた連絡致します。</a:t>
            </a:r>
          </a:p>
          <a:p>
            <a:pPr marL="0" indent="0">
              <a:buNone/>
            </a:pPr>
            <a:endParaRPr lang="ja-JP" altLang="en-US" sz="1700" dirty="0"/>
          </a:p>
          <a:p>
            <a:pPr marL="0" indent="0">
              <a:buNone/>
            </a:pPr>
            <a:r>
              <a:rPr lang="ja-JP" altLang="en-US" sz="1700" dirty="0"/>
              <a:t>お土産、お客さんに喜んで頂きました。</a:t>
            </a:r>
          </a:p>
          <a:p>
            <a:pPr marL="0" indent="0">
              <a:buNone/>
            </a:pPr>
            <a:r>
              <a:rPr lang="ja-JP" altLang="en-US" sz="1700" dirty="0"/>
              <a:t>お勧めのお店で買いました。</a:t>
            </a:r>
          </a:p>
          <a:p>
            <a:pPr marL="0" indent="0">
              <a:buNone/>
            </a:pPr>
            <a:r>
              <a:rPr lang="ja-JP" altLang="en-US" sz="1700" dirty="0"/>
              <a:t>ありがとうございます。</a:t>
            </a:r>
          </a:p>
          <a:p>
            <a:endParaRPr lang="ja-JP" altLang="en-US" sz="1700" dirty="0"/>
          </a:p>
          <a:p>
            <a:pPr marL="0" indent="0"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○○</a:t>
            </a: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25926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文章の例④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〇〇</a:t>
            </a:r>
            <a:r>
              <a:rPr lang="ja-JP" altLang="en-US" dirty="0"/>
              <a:t>様</a:t>
            </a:r>
            <a:endParaRPr lang="ja-JP" altLang="en-US" sz="2400" dirty="0"/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いつもお世話になっております。</a:t>
            </a:r>
            <a:endParaRPr lang="ja-JP" altLang="en-US" sz="2400" dirty="0"/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ご連絡事項拝承いたしました。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ja-JP" altLang="en-US" dirty="0"/>
              <a:t>お土産の件、お役に立てたのであれば光栄です。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クリスマスプレゼント合戦の時期も到来しつつありますので、ちょうど良い機会であったかと思われます。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ja-JP" altLang="en-US" dirty="0"/>
              <a:t>その他、チェコ人は</a:t>
            </a:r>
            <a:r>
              <a:rPr lang="en-US" altLang="ja-JP" sz="2400" dirty="0"/>
              <a:t>Name Day※</a:t>
            </a:r>
            <a:r>
              <a:rPr lang="ja-JP" altLang="en-US" dirty="0"/>
              <a:t>をお持ちですので、そのタイミングでメッセージやチョコレートを贈られると喜ばれます。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そのあたり気をつけてコミュニケーションを取っていると、どの方とも仲良くなれるかと思われます。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en-US" altLang="ja-JP" sz="2400" dirty="0"/>
              <a:t>※</a:t>
            </a:r>
            <a:r>
              <a:rPr lang="ja-JP" altLang="en-US" dirty="0"/>
              <a:t>みなさん聖人のお名前がほとんどですので、カレンダー上で自分の名前を見つけることができます。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ja-JP" altLang="en-US" dirty="0"/>
              <a:t>よろしくお願いいたします。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△△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01204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文章の例⑤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△△</a:t>
            </a:r>
            <a:r>
              <a:rPr lang="ja-JP" altLang="en-US" sz="1800" dirty="0"/>
              <a:t>様</a:t>
            </a:r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/>
              <a:t>大変お世話になっております。</a:t>
            </a:r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/>
              <a:t>添付にて英・チェコ語併記の資料をお送りいたします。</a:t>
            </a:r>
          </a:p>
          <a:p>
            <a:pPr marL="0" indent="0">
              <a:buNone/>
            </a:pPr>
            <a:r>
              <a:rPr lang="ja-JP" altLang="en-US" sz="1800" dirty="0"/>
              <a:t>職務などにおいて追加項目が必要でしたらご連絡ください。</a:t>
            </a:r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/>
              <a:t>よろしくお願いいたします。</a:t>
            </a:r>
            <a:endParaRPr lang="en-US" altLang="ja-JP" sz="1800" dirty="0"/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○○</a:t>
            </a: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511409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ja-JP" sz="15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15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1500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文章の例⑥</a:t>
            </a:r>
            <a:endParaRPr lang="en-US" altLang="ja-JP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良い例－－－－－－－－－－－－－－－－－－－－－－－－－－－－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件名：面接日時の変更のお願いの件（△山○子／◎◎大学）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－－－－－－－－－－－－－－－－－－－－－－－－－－－－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株式会社＊＊＊＊＊＊　人事部採用チーム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〇△　◆子　様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面接日時のご連絡をいただき、誠にありがとうございます。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◎◎大学△山○子　です。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誠に申し訳ございませんが、ご連絡をいただきました〇月〇日１３時からですと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大学の試験と重なってしまいました。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以下のいずれかに変更していただくことは可能でしょうか。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△月△日の１４時から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△月△日の１５時から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□月□日の１０時から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上記が難しい場合は　貴社より別の候補日時にて面接の機会をいただけますと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大変ありがたいです。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お手間をおかけしますが、ぜひ貴社の次の選考に進みたいと思っております。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何卒、よろしくお願い申し上げます。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◎◎大学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△山○子（読み仮名）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090-</a:t>
            </a:r>
            <a:r>
              <a:rPr lang="cs-CZ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XXXX-XXXX</a:t>
            </a:r>
            <a:br>
              <a:rPr lang="cs-CZ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cs-CZ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xxxxx@xxxxx.com</a:t>
            </a: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256306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Meiryo UI" panose="020B0604030504040204" pitchFamily="34" charset="-128"/>
                <a:ea typeface="Meiryo UI" panose="020B0604030504040204" pitchFamily="34" charset="-128"/>
              </a:rPr>
              <a:t>Pojmy související s provozem průmyslového podniku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①</a:t>
            </a: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TPS</a:t>
            </a: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JIT</a:t>
            </a: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・ジャストインタイム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KANBAN</a:t>
            </a: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・かんばん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自動化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ポカヨケ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見える化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アンドン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平準化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ムダ、ムリ、ムラ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改善・改善活動・改善道場・改善サークル</a:t>
            </a: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833907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Pojmy související s provozem průmyslového podniku</a:t>
            </a:r>
            <a:r>
              <a:rPr lang="ja-JP" altLang="en-US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②</a:t>
            </a: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ほうれんそう　　報・連・相</a:t>
            </a:r>
            <a:endParaRPr lang="cs-CZ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5S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（整理・整頓・清掃・清潔・躾）</a:t>
            </a:r>
          </a:p>
          <a:p>
            <a:pPr marL="0" indent="0">
              <a:buNone/>
            </a:pP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＜６Ｗ３Ｈ＞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ho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だれが、だれを、だれに、だれと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hat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何が、何を、何に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hen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いつ、いつから、いつまでに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here	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どこで、どこに、どこが、どこを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hy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なぜ、どうして、何のために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hom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誰のために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ow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どのように、どんなやり方で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ow much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いくらで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ow many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いくつ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cs-CZ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Endemické pojmy</a:t>
            </a: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cs-CZ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</a:t>
            </a:r>
            <a:r>
              <a:rPr lang="en-US" altLang="ja-JP" sz="3600" dirty="0"/>
              <a:t>9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18609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Dokumenty</a:t>
            </a: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 v japonském</a:t>
            </a:r>
            <a:r>
              <a:rPr lang="cs-CZ" b="1" dirty="0">
                <a:latin typeface="Meiryo UI" panose="020B0604030504040204" pitchFamily="34" charset="-128"/>
                <a:ea typeface="Meiryo UI" panose="020B0604030504040204" pitchFamily="34" charset="-128"/>
              </a:rPr>
              <a:t> průmyslovém podniku</a:t>
            </a:r>
            <a:endParaRPr lang="en-US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i="1" dirty="0">
                <a:latin typeface="Meiryo UI" panose="020B0604030504040204" pitchFamily="34" charset="-128"/>
                <a:ea typeface="Meiryo UI" panose="020B0604030504040204" pitchFamily="34" charset="-128"/>
              </a:rPr>
              <a:t>稟議制度　・　稟議書</a:t>
            </a:r>
            <a:endParaRPr lang="en-US" altLang="ja-JP" sz="2300" i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i="1" dirty="0">
                <a:latin typeface="Meiryo UI" panose="020B0604030504040204" pitchFamily="34" charset="-128"/>
                <a:ea typeface="Meiryo UI" panose="020B0604030504040204" pitchFamily="34" charset="-128"/>
              </a:rPr>
              <a:t>改善提案</a:t>
            </a:r>
            <a:endParaRPr lang="en-US" altLang="ja-JP" sz="2300" i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i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cs-CZ" altLang="ja-JP" sz="2300" i="1" dirty="0">
                <a:latin typeface="Meiryo UI" panose="020B0604030504040204" pitchFamily="34" charset="-128"/>
                <a:ea typeface="Meiryo UI" panose="020B0604030504040204" pitchFamily="34" charset="-128"/>
              </a:rPr>
              <a:t>příklady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</a:t>
            </a:r>
            <a:r>
              <a:rPr lang="en-US" sz="3600" dirty="0"/>
              <a:t>9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64113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Příprava na následující lekci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語彙の復習（ロールプレイの準備）</a:t>
            </a:r>
            <a:endParaRPr lang="cs-CZ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自己紹介の作成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メール作成（社外・打合せ日時変更依頼・監査のため・件名！）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endParaRPr lang="cs-CZ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</a:t>
            </a:r>
            <a:r>
              <a:rPr lang="en-US" sz="3600" dirty="0"/>
              <a:t>9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8999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311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u="sng" dirty="0"/>
              <a:t>V. BLOK</a:t>
            </a:r>
            <a:endParaRPr lang="cs-CZ" b="1" i="1" dirty="0"/>
          </a:p>
          <a:p>
            <a:r>
              <a:rPr lang="cs-CZ" b="1" i="1" dirty="0"/>
              <a:t>Teoretický rámec</a:t>
            </a:r>
            <a:endParaRPr lang="cs-CZ" dirty="0"/>
          </a:p>
          <a:p>
            <a:pPr marL="0" indent="0">
              <a:buNone/>
            </a:pPr>
            <a:r>
              <a:rPr lang="cs-CZ" sz="2200" dirty="0"/>
              <a:t>    Specifika japonské </a:t>
            </a:r>
            <a:r>
              <a:rPr lang="cs-CZ" sz="2200" dirty="0" err="1"/>
              <a:t>netikety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    Komunikace a jednání mezi kulturně smíšenými týmy a předcházení nedorozuměním</a:t>
            </a:r>
            <a:endParaRPr lang="cs-CZ" sz="1500" dirty="0"/>
          </a:p>
          <a:p>
            <a:r>
              <a:rPr lang="cs-CZ" b="1" i="1" dirty="0"/>
              <a:t>Jazyková část</a:t>
            </a:r>
            <a:endParaRPr lang="cs-CZ" dirty="0"/>
          </a:p>
          <a:p>
            <a:pPr marL="0" indent="0">
              <a:buNone/>
            </a:pPr>
            <a:r>
              <a:rPr lang="cs-CZ" sz="2200" dirty="0"/>
              <a:t>    Fráze v emailové komunikaci</a:t>
            </a:r>
          </a:p>
          <a:p>
            <a:pPr marL="0" indent="0">
              <a:buNone/>
            </a:pPr>
            <a:r>
              <a:rPr lang="cs-CZ" sz="2200" dirty="0"/>
              <a:t>    Pojmy související s provozem průmyslového podniku</a:t>
            </a:r>
          </a:p>
          <a:p>
            <a:pPr marL="0" indent="0">
              <a:buNone/>
            </a:pPr>
            <a:r>
              <a:rPr lang="cs-CZ" sz="2200" dirty="0"/>
              <a:t>    Endemické výrazy</a:t>
            </a:r>
          </a:p>
          <a:p>
            <a:pPr marL="0" indent="0">
              <a:buNone/>
            </a:pPr>
            <a:r>
              <a:rPr lang="cs-CZ" sz="2200" dirty="0"/>
              <a:t>    Dokumentace, oběžníky apod.</a:t>
            </a:r>
          </a:p>
          <a:p>
            <a:pPr marL="0" lvl="0" indent="0">
              <a:buNone/>
            </a:pPr>
            <a:endParaRPr lang="cs-CZ" sz="2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40475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Teoretický rámec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Specifika japonské </a:t>
            </a:r>
            <a:r>
              <a:rPr lang="cs-CZ" dirty="0" err="1"/>
              <a:t>netikety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Komunikace a jednání mezi kulturně smíšenými týmy a </a:t>
            </a:r>
          </a:p>
          <a:p>
            <a:pPr marL="0" indent="0" algn="ctr">
              <a:buNone/>
            </a:pPr>
            <a:r>
              <a:rPr lang="cs-CZ" dirty="0"/>
              <a:t>předcházení specifickým nedorozuměním</a:t>
            </a: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24770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Jazyková část</a:t>
            </a:r>
          </a:p>
          <a:p>
            <a:pPr marL="0" indent="0" algn="ctr">
              <a:buNone/>
            </a:pPr>
            <a:endParaRPr lang="cs-CZ" sz="600" dirty="0"/>
          </a:p>
          <a:p>
            <a:pPr marL="0" indent="0" algn="ctr">
              <a:buNone/>
            </a:pPr>
            <a:r>
              <a:rPr lang="cs-CZ" dirty="0"/>
              <a:t>Fráze v emailové komunikaci</a:t>
            </a:r>
          </a:p>
          <a:p>
            <a:pPr marL="0" indent="0" algn="ctr">
              <a:buNone/>
            </a:pPr>
            <a:r>
              <a:rPr lang="cs-CZ" dirty="0"/>
              <a:t>Pojmy související s provozem průmyslového podniku</a:t>
            </a:r>
          </a:p>
          <a:p>
            <a:pPr marL="0" indent="0" algn="ctr">
              <a:buNone/>
            </a:pPr>
            <a:r>
              <a:rPr lang="cs-CZ" dirty="0"/>
              <a:t>Endemické výrazy</a:t>
            </a:r>
          </a:p>
          <a:p>
            <a:pPr marL="0" indent="0" algn="ctr">
              <a:buNone/>
            </a:pPr>
            <a:r>
              <a:rPr lang="cs-CZ" dirty="0"/>
              <a:t>Dokumentace, oběžníky apod.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98164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①</a:t>
            </a:r>
          </a:p>
          <a:p>
            <a:pPr marL="0" indent="0">
              <a:buNone/>
            </a:pPr>
            <a:endParaRPr lang="ja-JP" altLang="en-US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「相手と自分の関係」・「手紙の目的」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社内　　社外　　フォーマル　　友人関係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前文　　中文　　末文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挨拶　　時候の挨拶　　相手への気遣い　　相手への感謝・尊敬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用件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用件のまとめ　　結語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83452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②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「お疲れ様です。」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「大変お世話になっております。」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「いつもお世話になっております。」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「拝啓」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「貴社ますますご盛栄のこととお喜び申し上げます。」「平素よりお世話になっております。」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気候の挨拶の例　「爽秋の候、貴社ますますご発展のこととお慶び申し上げます。」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「ご無沙汰しております。」</a:t>
            </a:r>
          </a:p>
          <a:p>
            <a:pPr marL="0" indent="0">
              <a:buNone/>
            </a:pPr>
            <a:endParaRPr lang="ja-JP" altLang="en-US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95153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③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「主題の件、」「○○の件ですが、」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「○○の件でご連絡いたしました。」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「さて、」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196507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④</a:t>
            </a:r>
          </a:p>
          <a:p>
            <a:pPr marL="0" indent="0">
              <a:buNone/>
            </a:pPr>
            <a:endParaRPr lang="ja-JP" altLang="en-US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「よろしくお願いいたします。」</a:t>
            </a:r>
            <a:endParaRPr lang="cs-CZ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「以上、宜しくお願いいたします。」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「以上」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「何卒よろしくお願いいたします。」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「よろしくお願い申し上げます。」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「敬具」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「お体にお気をつけて下さい。」</a:t>
            </a: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380650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⑤</a:t>
            </a:r>
          </a:p>
          <a:p>
            <a:pPr marL="0" indent="0">
              <a:buNone/>
            </a:pPr>
            <a:endParaRPr lang="ja-JP" altLang="en-US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5999638-7879-4DD9-89AD-64634FF61B94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151539"/>
          <a:ext cx="10515600" cy="369951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3574389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2248118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7813131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64084259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161891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2106686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7462225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549019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 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上旬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中旬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下旬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 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上旬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中旬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下旬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797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1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新春の候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初春の候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寒風の候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寒中の候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厳寒の候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大寒の候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7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盛夏の候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小暑の候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盛夏の候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暑中の候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盛夏の候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大暑の候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59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2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晩冬の候</a:t>
                      </a:r>
                      <a:br>
                        <a:rPr lang="ja-JP" altLang="en-US" dirty="0"/>
                      </a:br>
                      <a:r>
                        <a:rPr lang="ja-JP" altLang="en-US" dirty="0"/>
                        <a:t>立春の候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余寒の候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梅花の候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春寒の候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8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立秋の候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晩夏の候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残暑の候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晩夏の候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残暑の候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秋暑の候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245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3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早春の候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浅春の候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仲春の候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春色の候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春分の候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春暖の候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9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初秋の候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新涼の候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爽秋の候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涼風の候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秋涼の候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秋色の候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499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4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陽春の候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桜花の候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陽春の候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春風の候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春陽の候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晩春の候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10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秋色の候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秋晴の候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秋麗の候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紅葉の候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秋冷の候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紅葉の候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392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5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新緑の候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立夏の候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新緑の候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薫風の候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薫風の候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青葉の候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11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晩秋の候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紅葉の候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落葉の候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向寒の候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霜秋の候</a:t>
                      </a:r>
                      <a:br>
                        <a:rPr lang="ja-JP" altLang="en-US" dirty="0"/>
                      </a:br>
                      <a:r>
                        <a:rPr lang="ja-JP" altLang="en-US" dirty="0"/>
                        <a:t>向寒の候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479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6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初夏の候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青葉の候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深緑の候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梅雨の候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12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初冬の候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師走の候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師走の候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寒冷の候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寒冷の候</a:t>
                      </a:r>
                      <a:br>
                        <a:rPr lang="ja-JP" altLang="en-US" dirty="0"/>
                      </a:br>
                      <a:r>
                        <a:rPr lang="ja-JP" altLang="en-US" dirty="0"/>
                        <a:t>歳末の候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67118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82E9F13-6DEA-41AF-B3A6-E3BC2B7A7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75838"/>
            <a:ext cx="1062833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気候の挨拶　・　一覧表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※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上旬・中旬・下旬は目安です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867982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1636</Words>
  <Application>Microsoft Office PowerPoint</Application>
  <PresentationFormat>Širokoúhlá obrazovka</PresentationFormat>
  <Paragraphs>280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Meiryo UI</vt:lpstr>
      <vt:lpstr>Arial</vt:lpstr>
      <vt:lpstr>Calibri</vt:lpstr>
      <vt:lpstr>Calibri Light</vt:lpstr>
      <vt:lpstr>Motiv Office</vt:lpstr>
      <vt:lpstr>JAP341 Obchodní japonština I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japonština I 2018 zimní semestr</dc:title>
  <dc:creator>Petr Podzimek</dc:creator>
  <cp:lastModifiedBy>Petr Podzimek</cp:lastModifiedBy>
  <cp:revision>99</cp:revision>
  <dcterms:created xsi:type="dcterms:W3CDTF">2018-10-05T05:09:08Z</dcterms:created>
  <dcterms:modified xsi:type="dcterms:W3CDTF">2019-11-29T17:49:01Z</dcterms:modified>
</cp:coreProperties>
</file>