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71" r:id="rId4"/>
    <p:sldId id="275" r:id="rId5"/>
    <p:sldId id="276" r:id="rId6"/>
    <p:sldId id="278" r:id="rId7"/>
    <p:sldId id="294" r:id="rId8"/>
    <p:sldId id="297" r:id="rId9"/>
    <p:sldId id="298" r:id="rId10"/>
    <p:sldId id="299" r:id="rId11"/>
    <p:sldId id="295" r:id="rId12"/>
    <p:sldId id="300" r:id="rId13"/>
    <p:sldId id="302" r:id="rId14"/>
    <p:sldId id="303" r:id="rId15"/>
    <p:sldId id="301" r:id="rId16"/>
    <p:sldId id="304" r:id="rId17"/>
    <p:sldId id="305" r:id="rId18"/>
    <p:sldId id="296" r:id="rId19"/>
    <p:sldId id="306" r:id="rId20"/>
    <p:sldId id="279" r:id="rId21"/>
    <p:sldId id="280" r:id="rId22"/>
    <p:sldId id="281" r:id="rId23"/>
    <p:sldId id="282" r:id="rId24"/>
    <p:sldId id="283" r:id="rId25"/>
    <p:sldId id="284" r:id="rId26"/>
    <p:sldId id="277" r:id="rId27"/>
    <p:sldId id="285" r:id="rId28"/>
    <p:sldId id="286" r:id="rId29"/>
    <p:sldId id="287" r:id="rId30"/>
    <p:sldId id="288" r:id="rId31"/>
    <p:sldId id="292" r:id="rId32"/>
    <p:sldId id="293" r:id="rId33"/>
    <p:sldId id="290" r:id="rId34"/>
    <p:sldId id="291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>
      <p:cViewPr varScale="1">
        <p:scale>
          <a:sx n="92" d="100"/>
          <a:sy n="92" d="100"/>
        </p:scale>
        <p:origin x="510" y="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10.10.2019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10.10.2019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10.10.2019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10.10.2019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1" i="0" baseline="0" dirty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Slovanské jazyky a jejich klasifikace</a:t>
            </a:r>
            <a:endParaRPr lang="cs-CZ" sz="4400" b="1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cs-CZ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pPr algn="ctr"/>
            <a:r>
              <a:rPr lang="cs-CZ" dirty="0" smtClean="0"/>
              <a:t>Aglutinační jazyky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583" y="1828800"/>
            <a:ext cx="92176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cs-CZ" dirty="0"/>
              <a:t>c) Jazyky </a:t>
            </a:r>
            <a:r>
              <a:rPr lang="cs-CZ" b="1" dirty="0" err="1" smtClean="0"/>
              <a:t>introflexivní</a:t>
            </a:r>
            <a:r>
              <a:rPr lang="cs-CZ" b="1" dirty="0" smtClean="0"/>
              <a:t>/</a:t>
            </a:r>
            <a:r>
              <a:rPr lang="cs-CZ" b="1" dirty="0" err="1" smtClean="0"/>
              <a:t>introflektivní</a:t>
            </a:r>
            <a:r>
              <a:rPr lang="cs-CZ" b="1" dirty="0" smtClean="0"/>
              <a:t> </a:t>
            </a:r>
            <a:r>
              <a:rPr lang="cs-CZ" dirty="0"/>
              <a:t>(s </a:t>
            </a:r>
            <a:r>
              <a:rPr lang="cs-CZ" dirty="0" smtClean="0"/>
              <a:t>vnitřní flexí) – tento </a:t>
            </a:r>
            <a:r>
              <a:rPr lang="cs-CZ" dirty="0"/>
              <a:t>typ se spojuje </a:t>
            </a:r>
            <a:r>
              <a:rPr lang="cs-CZ" dirty="0" smtClean="0"/>
              <a:t>zvláště </a:t>
            </a:r>
            <a:r>
              <a:rPr lang="cs-CZ" dirty="0"/>
              <a:t>se </a:t>
            </a:r>
            <a:r>
              <a:rPr lang="cs-CZ" u="sng" dirty="0" smtClean="0"/>
              <a:t>semitskými </a:t>
            </a:r>
            <a:r>
              <a:rPr lang="cs-CZ" u="sng" dirty="0"/>
              <a:t>jazyky</a:t>
            </a:r>
            <a:r>
              <a:rPr lang="cs-CZ" dirty="0"/>
              <a:t>, jako je </a:t>
            </a:r>
            <a:r>
              <a:rPr lang="cs-CZ" dirty="0" smtClean="0"/>
              <a:t>arabština nebo </a:t>
            </a:r>
            <a:r>
              <a:rPr lang="cs-CZ" dirty="0"/>
              <a:t>hebrejština.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Slova </a:t>
            </a:r>
            <a:r>
              <a:rPr lang="cs-CZ" dirty="0"/>
              <a:t>zde </a:t>
            </a:r>
            <a:r>
              <a:rPr lang="cs-CZ" dirty="0" smtClean="0"/>
              <a:t>mají </a:t>
            </a:r>
            <a:r>
              <a:rPr lang="cs-CZ" dirty="0"/>
              <a:t>kořen, </a:t>
            </a:r>
            <a:r>
              <a:rPr lang="cs-CZ" dirty="0" smtClean="0"/>
              <a:t>který </a:t>
            </a:r>
            <a:r>
              <a:rPr lang="cs-CZ" dirty="0"/>
              <a:t>je tvořen několika </a:t>
            </a:r>
            <a:r>
              <a:rPr lang="cs-CZ" dirty="0" smtClean="0"/>
              <a:t>souhláskami. </a:t>
            </a:r>
            <a:r>
              <a:rPr lang="cs-CZ" b="1" dirty="0" smtClean="0"/>
              <a:t>Gramatické významy </a:t>
            </a:r>
            <a:r>
              <a:rPr lang="cs-CZ" b="1" dirty="0"/>
              <a:t>a odvozeniny</a:t>
            </a:r>
            <a:r>
              <a:rPr lang="cs-CZ" dirty="0"/>
              <a:t> se </a:t>
            </a:r>
            <a:r>
              <a:rPr lang="cs-CZ" dirty="0" smtClean="0"/>
              <a:t>vytvářejí </a:t>
            </a:r>
            <a:r>
              <a:rPr lang="cs-CZ" dirty="0"/>
              <a:t>tak, že se </a:t>
            </a:r>
            <a:r>
              <a:rPr lang="cs-CZ" b="1" dirty="0"/>
              <a:t>mezi </a:t>
            </a:r>
            <a:r>
              <a:rPr lang="cs-CZ" b="1" dirty="0" smtClean="0"/>
              <a:t>souhlásky vkládají různé samohlásky </a:t>
            </a:r>
            <a:r>
              <a:rPr lang="cs-CZ" b="1" dirty="0"/>
              <a:t>(tzv. </a:t>
            </a:r>
            <a:r>
              <a:rPr lang="cs-CZ" b="1" dirty="0" err="1"/>
              <a:t>interfixy</a:t>
            </a:r>
            <a:r>
              <a:rPr lang="cs-CZ" b="1" dirty="0" smtClean="0"/>
              <a:t>).</a:t>
            </a:r>
          </a:p>
          <a:p>
            <a:pPr marL="45720" indent="0" algn="ctr">
              <a:buNone/>
            </a:pPr>
            <a:r>
              <a:rPr lang="cs-CZ" sz="2100" dirty="0" smtClean="0"/>
              <a:t>např</a:t>
            </a:r>
            <a:r>
              <a:rPr lang="cs-CZ" sz="2100" dirty="0"/>
              <a:t>. </a:t>
            </a:r>
            <a:r>
              <a:rPr lang="cs-CZ" sz="2100" dirty="0" smtClean="0"/>
              <a:t>arabský kořen </a:t>
            </a:r>
            <a:r>
              <a:rPr lang="cs-CZ" sz="2100" i="1" dirty="0" smtClean="0"/>
              <a:t>K-T-B </a:t>
            </a:r>
            <a:r>
              <a:rPr lang="cs-CZ" sz="2100" dirty="0"/>
              <a:t>je </a:t>
            </a:r>
            <a:r>
              <a:rPr lang="cs-CZ" sz="2100" dirty="0" smtClean="0"/>
              <a:t>východiskem </a:t>
            </a:r>
            <a:r>
              <a:rPr lang="cs-CZ" sz="2100" dirty="0"/>
              <a:t>pro formy a </a:t>
            </a:r>
            <a:r>
              <a:rPr lang="cs-CZ" sz="2100" dirty="0" smtClean="0"/>
              <a:t>výrazy </a:t>
            </a:r>
            <a:r>
              <a:rPr lang="cs-CZ" sz="2100" dirty="0"/>
              <a:t>jako </a:t>
            </a:r>
            <a:r>
              <a:rPr lang="cs-CZ" sz="2100" i="1" dirty="0" err="1"/>
              <a:t>KiTaB</a:t>
            </a:r>
            <a:r>
              <a:rPr lang="cs-CZ" sz="2100" i="1" dirty="0"/>
              <a:t> </a:t>
            </a:r>
            <a:r>
              <a:rPr lang="cs-CZ" sz="2100" dirty="0"/>
              <a:t>,kniha‘, </a:t>
            </a:r>
            <a:r>
              <a:rPr lang="cs-CZ" sz="2100" i="1" dirty="0" err="1"/>
              <a:t>KuTuB</a:t>
            </a:r>
            <a:r>
              <a:rPr lang="cs-CZ" sz="2100" i="1" dirty="0"/>
              <a:t> </a:t>
            </a:r>
            <a:r>
              <a:rPr lang="cs-CZ" sz="2100" dirty="0"/>
              <a:t>,knihy</a:t>
            </a:r>
            <a:r>
              <a:rPr lang="cs-CZ" sz="2100" dirty="0" smtClean="0"/>
              <a:t>‘, </a:t>
            </a:r>
            <a:r>
              <a:rPr lang="cs-CZ" sz="2100" i="1" dirty="0" err="1" smtClean="0"/>
              <a:t>KaTaBa</a:t>
            </a:r>
            <a:r>
              <a:rPr lang="cs-CZ" sz="2100" i="1" dirty="0" smtClean="0"/>
              <a:t> </a:t>
            </a:r>
            <a:r>
              <a:rPr lang="cs-CZ" sz="2100" dirty="0"/>
              <a:t>,psal‘, </a:t>
            </a:r>
            <a:r>
              <a:rPr lang="cs-CZ" sz="2100" i="1" dirty="0" err="1"/>
              <a:t>KaTiB</a:t>
            </a:r>
            <a:r>
              <a:rPr lang="cs-CZ" sz="2100" i="1" dirty="0"/>
              <a:t> </a:t>
            </a:r>
            <a:r>
              <a:rPr lang="cs-CZ" sz="2100" dirty="0"/>
              <a:t>,</a:t>
            </a:r>
            <a:r>
              <a:rPr lang="cs-CZ" sz="2100" dirty="0" smtClean="0"/>
              <a:t>písař</a:t>
            </a:r>
          </a:p>
          <a:p>
            <a:pPr marL="45720" indent="0" algn="just">
              <a:buNone/>
            </a:pPr>
            <a:r>
              <a:rPr lang="cs-CZ" sz="2100" dirty="0" smtClean="0"/>
              <a:t>V </a:t>
            </a:r>
            <a:r>
              <a:rPr lang="cs-CZ" u="sng" dirty="0" smtClean="0"/>
              <a:t>češtině</a:t>
            </a:r>
            <a:r>
              <a:rPr lang="cs-CZ" dirty="0" smtClean="0"/>
              <a:t> </a:t>
            </a:r>
            <a:r>
              <a:rPr lang="cs-CZ" dirty="0"/>
              <a:t>se rysy </a:t>
            </a:r>
            <a:r>
              <a:rPr lang="cs-CZ" dirty="0" err="1" smtClean="0"/>
              <a:t>introflexivního</a:t>
            </a:r>
            <a:r>
              <a:rPr lang="cs-CZ" dirty="0" smtClean="0"/>
              <a:t> jazykového </a:t>
            </a:r>
            <a:r>
              <a:rPr lang="cs-CZ" dirty="0"/>
              <a:t>typu objevuji jen v </a:t>
            </a:r>
            <a:r>
              <a:rPr lang="cs-CZ" dirty="0" smtClean="0"/>
              <a:t>minimální míře </a:t>
            </a:r>
            <a:r>
              <a:rPr lang="cs-CZ" dirty="0"/>
              <a:t>jako </a:t>
            </a:r>
            <a:r>
              <a:rPr lang="cs-CZ" dirty="0" smtClean="0"/>
              <a:t>výsledek hláskového vývoje </a:t>
            </a:r>
            <a:r>
              <a:rPr lang="cs-CZ" dirty="0"/>
              <a:t>v minulosti: </a:t>
            </a:r>
            <a:r>
              <a:rPr lang="cs-CZ" i="1" dirty="0" smtClean="0"/>
              <a:t>přítel </a:t>
            </a:r>
            <a:r>
              <a:rPr lang="cs-CZ" dirty="0"/>
              <a:t>– </a:t>
            </a:r>
            <a:r>
              <a:rPr lang="cs-CZ" i="1" dirty="0" smtClean="0"/>
              <a:t>přátel</a:t>
            </a:r>
            <a:r>
              <a:rPr lang="cs-CZ" dirty="0" smtClean="0"/>
              <a:t>.</a:t>
            </a:r>
          </a:p>
          <a:p>
            <a:pPr marL="45720" indent="0" algn="just">
              <a:buNone/>
            </a:pPr>
            <a:r>
              <a:rPr lang="cs-CZ" dirty="0" smtClean="0"/>
              <a:t>Více </a:t>
            </a:r>
            <a:r>
              <a:rPr lang="cs-CZ" dirty="0"/>
              <a:t>se mezi </a:t>
            </a:r>
            <a:r>
              <a:rPr lang="cs-CZ" dirty="0" smtClean="0"/>
              <a:t>indoevropskými </a:t>
            </a:r>
            <a:r>
              <a:rPr lang="cs-CZ" dirty="0"/>
              <a:t>jazyky projevuji </a:t>
            </a:r>
            <a:r>
              <a:rPr lang="cs-CZ" dirty="0" err="1" smtClean="0"/>
              <a:t>introflexivní</a:t>
            </a:r>
            <a:r>
              <a:rPr lang="cs-CZ" dirty="0" smtClean="0"/>
              <a:t> rysy v </a:t>
            </a:r>
            <a:r>
              <a:rPr lang="cs-CZ" u="sng" dirty="0"/>
              <a:t>angličtině</a:t>
            </a:r>
            <a:r>
              <a:rPr lang="cs-CZ" dirty="0"/>
              <a:t> a </a:t>
            </a:r>
            <a:r>
              <a:rPr lang="cs-CZ" dirty="0" smtClean="0"/>
              <a:t>zejména </a:t>
            </a:r>
            <a:r>
              <a:rPr lang="cs-CZ" dirty="0"/>
              <a:t>v </a:t>
            </a:r>
            <a:r>
              <a:rPr lang="cs-CZ" u="sng" dirty="0"/>
              <a:t>němčině</a:t>
            </a:r>
            <a:r>
              <a:rPr lang="cs-CZ" dirty="0"/>
              <a:t>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Rozdílné vokály </a:t>
            </a:r>
            <a:r>
              <a:rPr lang="cs-CZ" dirty="0"/>
              <a:t>uvnitř </a:t>
            </a:r>
            <a:r>
              <a:rPr lang="cs-CZ" dirty="0" smtClean="0"/>
              <a:t>slovního </a:t>
            </a:r>
            <a:r>
              <a:rPr lang="cs-CZ" dirty="0"/>
              <a:t>tvaru zde </a:t>
            </a:r>
            <a:r>
              <a:rPr lang="cs-CZ" dirty="0" smtClean="0"/>
              <a:t>rozlišuji singulár </a:t>
            </a:r>
            <a:r>
              <a:rPr lang="cs-CZ" dirty="0"/>
              <a:t>a </a:t>
            </a:r>
            <a:r>
              <a:rPr lang="cs-CZ" dirty="0" smtClean="0"/>
              <a:t>plurál </a:t>
            </a:r>
            <a:r>
              <a:rPr lang="cs-CZ" dirty="0"/>
              <a:t>substantiv nebo </a:t>
            </a:r>
            <a:r>
              <a:rPr lang="cs-CZ" dirty="0" smtClean="0"/>
              <a:t>různé </a:t>
            </a:r>
            <a:r>
              <a:rPr lang="cs-CZ" dirty="0"/>
              <a:t>tvary slovesa. </a:t>
            </a:r>
            <a:endParaRPr lang="cs-CZ" dirty="0" smtClean="0"/>
          </a:p>
          <a:p>
            <a:pPr marL="45720" indent="0" algn="ctr">
              <a:buNone/>
            </a:pPr>
            <a:r>
              <a:rPr lang="cs-CZ" sz="2100" dirty="0" smtClean="0"/>
              <a:t>např</a:t>
            </a:r>
            <a:r>
              <a:rPr lang="cs-CZ" sz="2100" dirty="0"/>
              <a:t>. </a:t>
            </a:r>
            <a:r>
              <a:rPr lang="cs-CZ" sz="2100" dirty="0" smtClean="0"/>
              <a:t>anglické </a:t>
            </a:r>
            <a:r>
              <a:rPr lang="cs-CZ" sz="2100" i="1" dirty="0" err="1" smtClean="0"/>
              <a:t>tooth</a:t>
            </a:r>
            <a:r>
              <a:rPr lang="cs-CZ" sz="2100" i="1" dirty="0" smtClean="0"/>
              <a:t> </a:t>
            </a:r>
            <a:r>
              <a:rPr lang="cs-CZ" sz="2100" dirty="0"/>
              <a:t>– </a:t>
            </a:r>
            <a:r>
              <a:rPr lang="cs-CZ" sz="2100" i="1" dirty="0" err="1"/>
              <a:t>teeth</a:t>
            </a:r>
            <a:r>
              <a:rPr lang="cs-CZ" sz="2100" dirty="0"/>
              <a:t>, </a:t>
            </a:r>
            <a:r>
              <a:rPr lang="cs-CZ" sz="2100" i="1" dirty="0" err="1"/>
              <a:t>sing</a:t>
            </a:r>
            <a:r>
              <a:rPr lang="cs-CZ" sz="2100" i="1" dirty="0"/>
              <a:t> </a:t>
            </a:r>
            <a:r>
              <a:rPr lang="cs-CZ" sz="2100" dirty="0"/>
              <a:t>– </a:t>
            </a:r>
            <a:r>
              <a:rPr lang="cs-CZ" sz="2100" i="1" dirty="0" err="1"/>
              <a:t>sang</a:t>
            </a:r>
            <a:r>
              <a:rPr lang="cs-CZ" sz="2100" i="1" dirty="0"/>
              <a:t> </a:t>
            </a:r>
            <a:r>
              <a:rPr lang="cs-CZ" sz="2100" dirty="0"/>
              <a:t>– </a:t>
            </a:r>
            <a:r>
              <a:rPr lang="cs-CZ" sz="2100" i="1" dirty="0" err="1" smtClean="0"/>
              <a:t>sung</a:t>
            </a:r>
            <a:endParaRPr lang="cs-CZ" sz="2100" dirty="0"/>
          </a:p>
          <a:p>
            <a:pPr algn="just"/>
            <a:r>
              <a:rPr lang="cs-CZ" dirty="0"/>
              <a:t>Jazyky </a:t>
            </a:r>
            <a:r>
              <a:rPr lang="cs-CZ" dirty="0" smtClean="0"/>
              <a:t>patřící </a:t>
            </a:r>
            <a:r>
              <a:rPr lang="cs-CZ" dirty="0"/>
              <a:t>k těmto třem typům </a:t>
            </a:r>
            <a:r>
              <a:rPr lang="cs-CZ" dirty="0" smtClean="0"/>
              <a:t>bývají </a:t>
            </a:r>
            <a:r>
              <a:rPr lang="cs-CZ" dirty="0"/>
              <a:t>někdy </a:t>
            </a:r>
            <a:r>
              <a:rPr lang="cs-CZ" dirty="0" smtClean="0"/>
              <a:t>nazývány </a:t>
            </a:r>
            <a:r>
              <a:rPr lang="cs-CZ" dirty="0"/>
              <a:t>jazyky </a:t>
            </a:r>
            <a:r>
              <a:rPr lang="cs-CZ" b="1" dirty="0" smtClean="0"/>
              <a:t>syntetické</a:t>
            </a:r>
            <a:r>
              <a:rPr lang="cs-CZ" dirty="0" smtClean="0"/>
              <a:t>, resp</a:t>
            </a:r>
            <a:r>
              <a:rPr lang="cs-CZ" dirty="0"/>
              <a:t>. </a:t>
            </a:r>
            <a:r>
              <a:rPr lang="cs-CZ" b="1" dirty="0" err="1" smtClean="0"/>
              <a:t>afigující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08720"/>
            <a:ext cx="9753600" cy="526348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cs-CZ" dirty="0"/>
              <a:t>d) Jazyky </a:t>
            </a:r>
            <a:r>
              <a:rPr lang="cs-CZ" b="1" dirty="0" smtClean="0"/>
              <a:t>izolační</a:t>
            </a:r>
            <a:r>
              <a:rPr lang="cs-CZ" dirty="0" smtClean="0"/>
              <a:t>/</a:t>
            </a:r>
            <a:r>
              <a:rPr lang="cs-CZ" b="1" dirty="0" err="1" smtClean="0"/>
              <a:t>izolujicí</a:t>
            </a:r>
            <a:r>
              <a:rPr lang="cs-CZ" dirty="0" smtClean="0"/>
              <a:t>; užívá </a:t>
            </a:r>
            <a:r>
              <a:rPr lang="cs-CZ" dirty="0"/>
              <a:t>se </a:t>
            </a:r>
            <a:r>
              <a:rPr lang="cs-CZ" dirty="0" smtClean="0"/>
              <a:t>také termín </a:t>
            </a:r>
            <a:r>
              <a:rPr lang="cs-CZ" dirty="0"/>
              <a:t>jazyky </a:t>
            </a:r>
            <a:r>
              <a:rPr lang="cs-CZ" b="1" dirty="0" smtClean="0"/>
              <a:t>analytické</a:t>
            </a:r>
            <a:r>
              <a:rPr lang="cs-CZ" dirty="0" smtClean="0"/>
              <a:t>:</a:t>
            </a:r>
            <a:endParaRPr lang="cs-CZ" dirty="0"/>
          </a:p>
          <a:p>
            <a:pPr marL="45720" indent="0" algn="just">
              <a:buNone/>
            </a:pPr>
            <a:r>
              <a:rPr lang="cs-CZ" dirty="0" smtClean="0"/>
              <a:t>Výrazné izolační </a:t>
            </a:r>
            <a:r>
              <a:rPr lang="cs-CZ" dirty="0"/>
              <a:t>rysy vykazuji jazyky jako </a:t>
            </a:r>
            <a:r>
              <a:rPr lang="cs-CZ" u="sng" dirty="0"/>
              <a:t>angličtina nebo francouzština</a:t>
            </a:r>
            <a:r>
              <a:rPr lang="cs-CZ" dirty="0" smtClean="0"/>
              <a:t>, ale také </a:t>
            </a:r>
            <a:r>
              <a:rPr lang="cs-CZ" dirty="0"/>
              <a:t>např. havajština.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Základní </a:t>
            </a:r>
            <a:r>
              <a:rPr lang="cs-CZ" dirty="0"/>
              <a:t>vlastnosti </a:t>
            </a:r>
            <a:r>
              <a:rPr lang="cs-CZ" dirty="0" smtClean="0"/>
              <a:t>izolačního </a:t>
            </a:r>
            <a:r>
              <a:rPr lang="cs-CZ" dirty="0"/>
              <a:t>typu je to</a:t>
            </a:r>
            <a:r>
              <a:rPr lang="cs-CZ" dirty="0" smtClean="0"/>
              <a:t>, že </a:t>
            </a:r>
            <a:r>
              <a:rPr lang="cs-CZ" b="1" dirty="0"/>
              <a:t>forma </a:t>
            </a:r>
            <a:r>
              <a:rPr lang="cs-CZ" b="1" dirty="0" smtClean="0"/>
              <a:t>plnovýznamových </a:t>
            </a:r>
            <a:r>
              <a:rPr lang="cs-CZ" b="1" dirty="0"/>
              <a:t>slov </a:t>
            </a:r>
            <a:r>
              <a:rPr lang="cs-CZ" b="1" dirty="0" smtClean="0"/>
              <a:t>zůstává neměnná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 smtClean="0"/>
              <a:t>gramatické významy jsou vyjadřovány </a:t>
            </a:r>
            <a:r>
              <a:rPr lang="cs-CZ" b="1" dirty="0"/>
              <a:t>tzv. </a:t>
            </a:r>
            <a:r>
              <a:rPr lang="cs-CZ" b="1" dirty="0" smtClean="0"/>
              <a:t>funkčními </a:t>
            </a:r>
            <a:r>
              <a:rPr lang="cs-CZ" b="1" dirty="0"/>
              <a:t>slovy</a:t>
            </a:r>
            <a:r>
              <a:rPr lang="cs-CZ" dirty="0"/>
              <a:t> (předložky, </a:t>
            </a:r>
            <a:r>
              <a:rPr lang="cs-CZ" dirty="0" smtClean="0"/>
              <a:t>zájmena</a:t>
            </a:r>
            <a:r>
              <a:rPr lang="cs-CZ" dirty="0"/>
              <a:t>, </a:t>
            </a:r>
            <a:r>
              <a:rPr lang="cs-CZ" dirty="0" smtClean="0"/>
              <a:t>gramatický člen</a:t>
            </a:r>
            <a:r>
              <a:rPr lang="cs-CZ" dirty="0"/>
              <a:t>, </a:t>
            </a:r>
            <a:r>
              <a:rPr lang="cs-CZ" dirty="0" smtClean="0"/>
              <a:t>pomocná </a:t>
            </a:r>
            <a:r>
              <a:rPr lang="cs-CZ" dirty="0"/>
              <a:t>slovesa apod.) nebo </a:t>
            </a:r>
            <a:r>
              <a:rPr lang="cs-CZ" b="1" dirty="0" smtClean="0"/>
              <a:t>pevným </a:t>
            </a:r>
            <a:r>
              <a:rPr lang="cs-CZ" b="1" dirty="0"/>
              <a:t>slovosledem</a:t>
            </a:r>
            <a:r>
              <a:rPr lang="cs-CZ" dirty="0"/>
              <a:t> (např. </a:t>
            </a:r>
            <a:r>
              <a:rPr lang="cs-CZ" dirty="0" smtClean="0"/>
              <a:t>pořadí podmět </a:t>
            </a:r>
            <a:r>
              <a:rPr lang="cs-CZ" dirty="0"/>
              <a:t>– sloveso – předmět</a:t>
            </a:r>
            <a:r>
              <a:rPr lang="cs-CZ" dirty="0" smtClean="0"/>
              <a:t>).</a:t>
            </a:r>
          </a:p>
          <a:p>
            <a:pPr marL="45720" indent="0" algn="just">
              <a:buNone/>
            </a:pPr>
            <a:endParaRPr lang="cs-CZ" dirty="0" smtClean="0"/>
          </a:p>
          <a:p>
            <a:pPr marL="45720" indent="0" algn="just">
              <a:buNone/>
            </a:pPr>
            <a:r>
              <a:rPr lang="cs-CZ" sz="1900" dirty="0"/>
              <a:t>n</a:t>
            </a:r>
            <a:r>
              <a:rPr lang="cs-CZ" sz="1900" dirty="0" smtClean="0"/>
              <a:t>apř. – užívání </a:t>
            </a:r>
            <a:r>
              <a:rPr lang="cs-CZ" sz="1900" dirty="0"/>
              <a:t>předložek </a:t>
            </a:r>
            <a:r>
              <a:rPr lang="cs-CZ" sz="1900" dirty="0" smtClean="0"/>
              <a:t>odpovídající českému genitivu (</a:t>
            </a:r>
            <a:r>
              <a:rPr lang="cs-CZ" sz="1900" dirty="0"/>
              <a:t>v angličtině </a:t>
            </a:r>
            <a:r>
              <a:rPr lang="cs-CZ" sz="1900" i="1" dirty="0" err="1" smtClean="0"/>
              <a:t>of</a:t>
            </a:r>
            <a:r>
              <a:rPr lang="cs-CZ" sz="1900" dirty="0" smtClean="0"/>
              <a:t>) </a:t>
            </a:r>
            <a:r>
              <a:rPr lang="cs-CZ" sz="1900" dirty="0"/>
              <a:t>nebo dativu (v angličtině </a:t>
            </a:r>
            <a:r>
              <a:rPr lang="cs-CZ" sz="1900" i="1" dirty="0" smtClean="0"/>
              <a:t>to</a:t>
            </a:r>
            <a:r>
              <a:rPr lang="cs-CZ" sz="1900" dirty="0" smtClean="0"/>
              <a:t>)</a:t>
            </a:r>
          </a:p>
          <a:p>
            <a:pPr marL="45720" indent="0" algn="just">
              <a:buNone/>
            </a:pPr>
            <a:r>
              <a:rPr lang="en-US" sz="1900" dirty="0" err="1"/>
              <a:t>Izolačně</a:t>
            </a:r>
            <a:r>
              <a:rPr lang="en-US" sz="1900" dirty="0"/>
              <a:t> </a:t>
            </a:r>
            <a:r>
              <a:rPr lang="en-US" sz="1900" dirty="0" smtClean="0"/>
              <a:t>b</a:t>
            </a:r>
            <a:r>
              <a:rPr lang="cs-CZ" sz="1900" dirty="0" smtClean="0"/>
              <a:t>ý</a:t>
            </a:r>
            <a:r>
              <a:rPr lang="en-US" sz="1900" dirty="0" err="1" smtClean="0"/>
              <a:t>vaji</a:t>
            </a:r>
            <a:r>
              <a:rPr lang="en-US" sz="1900" dirty="0" smtClean="0"/>
              <a:t> </a:t>
            </a:r>
            <a:r>
              <a:rPr lang="en-US" sz="1900" dirty="0" err="1"/>
              <a:t>tvořeny</a:t>
            </a:r>
            <a:r>
              <a:rPr lang="en-US" sz="1900" dirty="0"/>
              <a:t> take </a:t>
            </a:r>
            <a:r>
              <a:rPr lang="en-US" sz="1900" dirty="0" err="1"/>
              <a:t>např</a:t>
            </a:r>
            <a:r>
              <a:rPr lang="en-US" sz="1900" dirty="0"/>
              <a:t>. </a:t>
            </a:r>
            <a:r>
              <a:rPr lang="en-US" sz="1900" dirty="0" err="1"/>
              <a:t>tvary</a:t>
            </a:r>
            <a:r>
              <a:rPr lang="en-US" sz="1900" dirty="0"/>
              <a:t> </a:t>
            </a:r>
            <a:r>
              <a:rPr lang="en-US" sz="1900" dirty="0" err="1"/>
              <a:t>komparativu</a:t>
            </a:r>
            <a:r>
              <a:rPr lang="en-US" sz="1900" dirty="0"/>
              <a:t> a </a:t>
            </a:r>
            <a:r>
              <a:rPr lang="en-US" sz="1900" dirty="0" err="1" smtClean="0"/>
              <a:t>superlativu</a:t>
            </a:r>
            <a:r>
              <a:rPr lang="cs-CZ" sz="1900" dirty="0" smtClean="0"/>
              <a:t> </a:t>
            </a:r>
            <a:r>
              <a:rPr lang="en-US" sz="1900" dirty="0" err="1" smtClean="0"/>
              <a:t>adjektiv</a:t>
            </a:r>
            <a:r>
              <a:rPr lang="en-US" sz="1900" dirty="0"/>
              <a:t>: </a:t>
            </a:r>
            <a:r>
              <a:rPr lang="cs-CZ" sz="1900" dirty="0" smtClean="0"/>
              <a:t/>
            </a:r>
            <a:br>
              <a:rPr lang="cs-CZ" sz="1900" dirty="0" smtClean="0"/>
            </a:br>
            <a:r>
              <a:rPr lang="en-US" sz="1900" dirty="0" err="1" smtClean="0"/>
              <a:t>angl</a:t>
            </a:r>
            <a:r>
              <a:rPr lang="cs-CZ" sz="1900" dirty="0" smtClean="0"/>
              <a:t>.</a:t>
            </a:r>
            <a:r>
              <a:rPr lang="en-US" sz="1900" dirty="0" smtClean="0"/>
              <a:t> </a:t>
            </a:r>
            <a:r>
              <a:rPr lang="en-US" sz="1900" i="1" dirty="0"/>
              <a:t>more beautiful</a:t>
            </a:r>
            <a:r>
              <a:rPr lang="en-US" sz="1900" dirty="0"/>
              <a:t>, </a:t>
            </a:r>
            <a:r>
              <a:rPr lang="en-US" sz="1900" i="1" dirty="0"/>
              <a:t>the most </a:t>
            </a:r>
            <a:r>
              <a:rPr lang="en-US" sz="1900" i="1" dirty="0" smtClean="0"/>
              <a:t>beautiful</a:t>
            </a:r>
            <a:endParaRPr lang="cs-CZ" sz="1900" i="1" dirty="0" smtClean="0"/>
          </a:p>
          <a:p>
            <a:pPr marL="45720" indent="0" algn="just">
              <a:buNone/>
            </a:pPr>
            <a:r>
              <a:rPr lang="cs-CZ" sz="1900" dirty="0"/>
              <a:t>V češtině se </a:t>
            </a:r>
            <a:r>
              <a:rPr lang="cs-CZ" sz="1900" dirty="0" smtClean="0"/>
              <a:t>izolačním </a:t>
            </a:r>
            <a:r>
              <a:rPr lang="cs-CZ" sz="1900" dirty="0"/>
              <a:t>způsobem tvoři mj. </a:t>
            </a:r>
            <a:r>
              <a:rPr lang="cs-CZ" sz="1900" dirty="0" smtClean="0"/>
              <a:t>četné slovesné </a:t>
            </a:r>
            <a:r>
              <a:rPr lang="cs-CZ" sz="1900" dirty="0"/>
              <a:t>tvary</a:t>
            </a:r>
            <a:r>
              <a:rPr lang="cs-CZ" sz="1900" dirty="0" smtClean="0"/>
              <a:t>, např</a:t>
            </a:r>
            <a:r>
              <a:rPr lang="cs-CZ" sz="1900" dirty="0"/>
              <a:t>. </a:t>
            </a:r>
            <a:r>
              <a:rPr lang="cs-CZ" sz="1900" dirty="0" smtClean="0"/>
              <a:t>préteritum </a:t>
            </a:r>
            <a:r>
              <a:rPr lang="cs-CZ" sz="1900" dirty="0"/>
              <a:t>(</a:t>
            </a:r>
            <a:r>
              <a:rPr lang="cs-CZ" sz="1900" i="1" dirty="0"/>
              <a:t>dělal jsem</a:t>
            </a:r>
            <a:r>
              <a:rPr lang="cs-CZ" sz="1900" dirty="0"/>
              <a:t>, </a:t>
            </a:r>
            <a:r>
              <a:rPr lang="cs-CZ" sz="1900" i="1" dirty="0"/>
              <a:t>dělal jsi</a:t>
            </a:r>
            <a:r>
              <a:rPr lang="cs-CZ" sz="1900" dirty="0"/>
              <a:t>), </a:t>
            </a:r>
            <a:r>
              <a:rPr lang="cs-CZ" sz="1900" dirty="0" smtClean="0"/>
              <a:t>různé </a:t>
            </a:r>
            <a:r>
              <a:rPr lang="cs-CZ" sz="1900" dirty="0" err="1" smtClean="0"/>
              <a:t>kondicionálové</a:t>
            </a:r>
            <a:r>
              <a:rPr lang="cs-CZ" sz="1900" dirty="0" smtClean="0"/>
              <a:t> tvary</a:t>
            </a:r>
            <a:r>
              <a:rPr lang="pl-PL" sz="1900" dirty="0" smtClean="0"/>
              <a:t>(</a:t>
            </a:r>
            <a:r>
              <a:rPr lang="pl-PL" sz="1900" i="1" dirty="0" smtClean="0"/>
              <a:t>dělali </a:t>
            </a:r>
            <a:r>
              <a:rPr lang="pl-PL" sz="1900" i="1" dirty="0"/>
              <a:t>bychom</a:t>
            </a:r>
            <a:r>
              <a:rPr lang="pl-PL" sz="1900" dirty="0"/>
              <a:t>, </a:t>
            </a:r>
            <a:r>
              <a:rPr lang="pl-PL" sz="1900" i="1" dirty="0"/>
              <a:t>byli by dělali</a:t>
            </a:r>
            <a:r>
              <a:rPr lang="pl-PL" sz="1900" dirty="0"/>
              <a:t>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1395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620688"/>
            <a:ext cx="9753600" cy="555151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cs-CZ" dirty="0"/>
              <a:t>e) Jazyky </a:t>
            </a:r>
            <a:r>
              <a:rPr lang="cs-CZ" b="1" dirty="0" smtClean="0"/>
              <a:t>polysyntetické</a:t>
            </a:r>
          </a:p>
          <a:p>
            <a:pPr marL="45720" indent="0" algn="just">
              <a:buNone/>
            </a:pPr>
            <a:r>
              <a:rPr lang="cs-CZ" dirty="0" smtClean="0"/>
              <a:t>Polysyntetický </a:t>
            </a:r>
            <a:r>
              <a:rPr lang="cs-CZ" dirty="0"/>
              <a:t>typ je silně zastoupen v </a:t>
            </a:r>
            <a:r>
              <a:rPr lang="cs-CZ" dirty="0" smtClean="0"/>
              <a:t>jazycích </a:t>
            </a:r>
            <a:r>
              <a:rPr lang="cs-CZ" dirty="0"/>
              <a:t>jako </a:t>
            </a:r>
            <a:r>
              <a:rPr lang="cs-CZ" dirty="0" smtClean="0"/>
              <a:t>čínština, indonéština </a:t>
            </a:r>
            <a:r>
              <a:rPr lang="cs-CZ" dirty="0"/>
              <a:t>nebo vietnamština.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dirty="0" smtClean="0"/>
              <a:t>Slova </a:t>
            </a:r>
            <a:r>
              <a:rPr lang="cs-CZ" b="1" dirty="0"/>
              <a:t>se zde neskloňuji a nečasuji</a:t>
            </a:r>
            <a:r>
              <a:rPr lang="cs-CZ" dirty="0"/>
              <a:t>, </a:t>
            </a:r>
            <a:r>
              <a:rPr lang="cs-CZ" b="1" dirty="0" smtClean="0"/>
              <a:t>jsou kladena </a:t>
            </a:r>
            <a:r>
              <a:rPr lang="cs-CZ" b="1" dirty="0"/>
              <a:t>prostě vedle sebe</a:t>
            </a:r>
            <a:r>
              <a:rPr lang="cs-CZ" dirty="0"/>
              <a:t>. </a:t>
            </a:r>
            <a:r>
              <a:rPr lang="cs-CZ" dirty="0" smtClean="0"/>
              <a:t>Plnovýznamová </a:t>
            </a:r>
            <a:r>
              <a:rPr lang="cs-CZ" dirty="0"/>
              <a:t>slova </a:t>
            </a:r>
            <a:r>
              <a:rPr lang="cs-CZ" dirty="0" smtClean="0"/>
              <a:t>mají </a:t>
            </a:r>
            <a:r>
              <a:rPr lang="cs-CZ" dirty="0"/>
              <a:t>i </a:t>
            </a:r>
            <a:r>
              <a:rPr lang="cs-CZ" dirty="0" smtClean="0"/>
              <a:t>gramatické </a:t>
            </a:r>
            <a:r>
              <a:rPr lang="cs-CZ" dirty="0"/>
              <a:t>funkce</a:t>
            </a:r>
            <a:r>
              <a:rPr lang="cs-CZ" dirty="0" smtClean="0"/>
              <a:t>. </a:t>
            </a:r>
          </a:p>
          <a:p>
            <a:pPr marL="45720" indent="0" algn="just">
              <a:buNone/>
            </a:pPr>
            <a:r>
              <a:rPr lang="cs-CZ" sz="1900" dirty="0" smtClean="0"/>
              <a:t>např</a:t>
            </a:r>
            <a:r>
              <a:rPr lang="cs-CZ" sz="1900" dirty="0"/>
              <a:t>. v </a:t>
            </a:r>
            <a:r>
              <a:rPr lang="cs-CZ" sz="1900" dirty="0" smtClean="0"/>
              <a:t>indonéštině bývá plurál </a:t>
            </a:r>
            <a:r>
              <a:rPr lang="cs-CZ" sz="1900" dirty="0"/>
              <a:t>tvořen </a:t>
            </a:r>
            <a:r>
              <a:rPr lang="cs-CZ" sz="1900" dirty="0" smtClean="0"/>
              <a:t>reduplikací </a:t>
            </a:r>
            <a:r>
              <a:rPr lang="cs-CZ" sz="1900" dirty="0"/>
              <a:t>(</a:t>
            </a:r>
            <a:r>
              <a:rPr lang="cs-CZ" sz="1900" dirty="0" smtClean="0"/>
              <a:t>zdvojením</a:t>
            </a:r>
            <a:r>
              <a:rPr lang="cs-CZ" sz="1900" dirty="0"/>
              <a:t>) </a:t>
            </a:r>
            <a:r>
              <a:rPr lang="cs-CZ" sz="1900" dirty="0" smtClean="0"/>
              <a:t>slova: </a:t>
            </a:r>
          </a:p>
          <a:p>
            <a:pPr marL="45720" indent="0" algn="ctr">
              <a:buNone/>
            </a:pPr>
            <a:r>
              <a:rPr lang="cs-CZ" sz="1900" i="1" dirty="0" err="1" smtClean="0"/>
              <a:t>benda</a:t>
            </a:r>
            <a:r>
              <a:rPr lang="cs-CZ" sz="1900" i="1" dirty="0" smtClean="0"/>
              <a:t> </a:t>
            </a:r>
            <a:r>
              <a:rPr lang="cs-CZ" sz="1900" dirty="0"/>
              <a:t>,předmět’ – </a:t>
            </a:r>
            <a:r>
              <a:rPr lang="cs-CZ" sz="1900" i="1" dirty="0" err="1"/>
              <a:t>benda</a:t>
            </a:r>
            <a:r>
              <a:rPr lang="cs-CZ" sz="1900" i="1" dirty="0"/>
              <a:t> </a:t>
            </a:r>
            <a:r>
              <a:rPr lang="cs-CZ" sz="1900" i="1" dirty="0" err="1" smtClean="0"/>
              <a:t>benda</a:t>
            </a:r>
            <a:r>
              <a:rPr lang="cs-CZ" sz="1900" dirty="0" smtClean="0"/>
              <a:t> </a:t>
            </a:r>
            <a:r>
              <a:rPr lang="cs-CZ" sz="1900" dirty="0"/>
              <a:t>,předměty</a:t>
            </a:r>
            <a:r>
              <a:rPr lang="cs-CZ" sz="1900" dirty="0" smtClean="0"/>
              <a:t>‘</a:t>
            </a:r>
          </a:p>
          <a:p>
            <a:pPr marL="45720" indent="0" algn="just">
              <a:buNone/>
            </a:pPr>
            <a:r>
              <a:rPr lang="cs-CZ" dirty="0"/>
              <a:t>Pro </a:t>
            </a:r>
            <a:r>
              <a:rPr lang="cs-CZ" dirty="0" smtClean="0"/>
              <a:t>polysyntetické </a:t>
            </a:r>
            <a:r>
              <a:rPr lang="cs-CZ" dirty="0"/>
              <a:t>jazyky je </a:t>
            </a:r>
            <a:r>
              <a:rPr lang="cs-CZ" dirty="0" smtClean="0"/>
              <a:t>příznačné také </a:t>
            </a:r>
            <a:r>
              <a:rPr lang="cs-CZ" dirty="0"/>
              <a:t>to, že </a:t>
            </a:r>
            <a:r>
              <a:rPr lang="cs-CZ" b="1" dirty="0" smtClean="0"/>
              <a:t>prostým spojováním slov vznikají </a:t>
            </a:r>
            <a:r>
              <a:rPr lang="cs-CZ" b="1" dirty="0"/>
              <a:t>nove </a:t>
            </a:r>
            <a:r>
              <a:rPr lang="cs-CZ" b="1" dirty="0" smtClean="0"/>
              <a:t>významy</a:t>
            </a:r>
            <a:r>
              <a:rPr lang="cs-CZ" dirty="0"/>
              <a:t>, </a:t>
            </a:r>
            <a:r>
              <a:rPr lang="cs-CZ" dirty="0" smtClean="0"/>
              <a:t>které přímo nevyplývají </a:t>
            </a:r>
            <a:r>
              <a:rPr lang="cs-CZ" dirty="0"/>
              <a:t>z </a:t>
            </a:r>
            <a:r>
              <a:rPr lang="cs-CZ" dirty="0" smtClean="0"/>
              <a:t>významů složek</a:t>
            </a:r>
            <a:r>
              <a:rPr lang="cs-CZ" dirty="0"/>
              <a:t>. </a:t>
            </a:r>
            <a:endParaRPr lang="cs-CZ" dirty="0" smtClean="0"/>
          </a:p>
          <a:p>
            <a:pPr marL="45720" indent="0" algn="ctr">
              <a:buNone/>
            </a:pPr>
            <a:r>
              <a:rPr lang="cs-CZ" sz="2100" dirty="0" smtClean="0"/>
              <a:t>např</a:t>
            </a:r>
            <a:r>
              <a:rPr lang="cs-CZ" sz="2100" dirty="0"/>
              <a:t>. </a:t>
            </a:r>
            <a:r>
              <a:rPr lang="cs-CZ" sz="2100" dirty="0" smtClean="0"/>
              <a:t>indonéské </a:t>
            </a:r>
            <a:r>
              <a:rPr lang="cs-CZ" sz="2100" i="1" dirty="0"/>
              <a:t>mata </a:t>
            </a:r>
            <a:r>
              <a:rPr lang="cs-CZ" sz="2100" i="1" dirty="0" err="1"/>
              <a:t>hari</a:t>
            </a:r>
            <a:r>
              <a:rPr lang="cs-CZ" sz="2100" i="1" dirty="0"/>
              <a:t> </a:t>
            </a:r>
            <a:r>
              <a:rPr lang="cs-CZ" sz="2100" dirty="0"/>
              <a:t>,oko + den = slunce</a:t>
            </a:r>
            <a:r>
              <a:rPr lang="cs-CZ" sz="2100" dirty="0" smtClean="0"/>
              <a:t>‘</a:t>
            </a:r>
            <a:r>
              <a:rPr lang="cs-CZ" dirty="0" smtClean="0"/>
              <a:t> </a:t>
            </a:r>
          </a:p>
          <a:p>
            <a:pPr marL="45720" indent="0" algn="ctr">
              <a:buNone/>
            </a:pPr>
            <a:r>
              <a:rPr lang="cs-CZ" sz="2100" dirty="0" smtClean="0"/>
              <a:t>Např. v čínštině spojení </a:t>
            </a:r>
            <a:r>
              <a:rPr lang="cs-CZ" sz="2100" dirty="0"/>
              <a:t>znaků s </a:t>
            </a:r>
            <a:r>
              <a:rPr lang="cs-CZ" sz="2100" dirty="0" smtClean="0"/>
              <a:t>významem </a:t>
            </a:r>
            <a:r>
              <a:rPr lang="cs-CZ" sz="2100" dirty="0"/>
              <a:t>,oheň‘ a ’vůz‘ </a:t>
            </a:r>
            <a:r>
              <a:rPr lang="cs-CZ" sz="2100" dirty="0" smtClean="0"/>
              <a:t>vytváří význam </a:t>
            </a:r>
            <a:r>
              <a:rPr lang="cs-CZ" sz="2100" dirty="0"/>
              <a:t>,vlak‘, </a:t>
            </a:r>
            <a:r>
              <a:rPr lang="cs-CZ" sz="2100" dirty="0" smtClean="0"/>
              <a:t>přidání znaku označujícího </a:t>
            </a:r>
            <a:r>
              <a:rPr lang="cs-CZ" sz="2100" dirty="0"/>
              <a:t>hlavu produkuje </a:t>
            </a:r>
            <a:r>
              <a:rPr lang="cs-CZ" sz="2100" dirty="0" smtClean="0"/>
              <a:t>význam </a:t>
            </a:r>
            <a:r>
              <a:rPr lang="cs-CZ" sz="2100" dirty="0"/>
              <a:t>,lokomotiva</a:t>
            </a:r>
            <a:r>
              <a:rPr lang="cs-CZ" sz="2100" dirty="0" smtClean="0"/>
              <a:t>‘</a:t>
            </a:r>
          </a:p>
          <a:p>
            <a:pPr marL="45720" indent="0" algn="just">
              <a:buNone/>
            </a:pPr>
            <a:r>
              <a:rPr lang="cs-CZ" dirty="0"/>
              <a:t>f) Jazyky </a:t>
            </a:r>
            <a:r>
              <a:rPr lang="cs-CZ" b="1" dirty="0" smtClean="0"/>
              <a:t>inkorporační</a:t>
            </a:r>
            <a:r>
              <a:rPr lang="cs-CZ" dirty="0" smtClean="0"/>
              <a:t>/</a:t>
            </a:r>
            <a:r>
              <a:rPr lang="cs-CZ" b="1" dirty="0" smtClean="0"/>
              <a:t>inkorporující </a:t>
            </a:r>
            <a:r>
              <a:rPr lang="cs-CZ" dirty="0"/>
              <a:t>(z </a:t>
            </a:r>
            <a:r>
              <a:rPr lang="cs-CZ" dirty="0" smtClean="0"/>
              <a:t>latinského </a:t>
            </a:r>
            <a:r>
              <a:rPr lang="cs-CZ" i="1" dirty="0" err="1"/>
              <a:t>incorporāre</a:t>
            </a:r>
            <a:r>
              <a:rPr lang="cs-CZ" i="1" dirty="0"/>
              <a:t> </a:t>
            </a:r>
            <a:r>
              <a:rPr lang="cs-CZ" dirty="0"/>
              <a:t>,vtělovat, včleňovat</a:t>
            </a:r>
            <a:r>
              <a:rPr lang="cs-CZ" dirty="0" smtClean="0"/>
              <a:t>, zapojovat‘)</a:t>
            </a:r>
          </a:p>
          <a:p>
            <a:pPr marL="45720" indent="0" algn="just">
              <a:buNone/>
            </a:pPr>
            <a:r>
              <a:rPr lang="cs-CZ" dirty="0" smtClean="0"/>
              <a:t>Inkorporační </a:t>
            </a:r>
            <a:r>
              <a:rPr lang="cs-CZ" dirty="0"/>
              <a:t>rysy se projevuji mj</a:t>
            </a:r>
            <a:r>
              <a:rPr lang="cs-CZ" dirty="0" smtClean="0"/>
              <a:t>. v </a:t>
            </a:r>
            <a:r>
              <a:rPr lang="cs-CZ" dirty="0"/>
              <a:t>baskičtině nebo v </a:t>
            </a:r>
            <a:r>
              <a:rPr lang="cs-CZ" dirty="0" err="1" smtClean="0"/>
              <a:t>paleoasijských</a:t>
            </a:r>
            <a:r>
              <a:rPr lang="cs-CZ" dirty="0" smtClean="0"/>
              <a:t> jazycích </a:t>
            </a:r>
            <a:r>
              <a:rPr lang="cs-CZ" dirty="0"/>
              <a:t>(</a:t>
            </a:r>
            <a:r>
              <a:rPr lang="cs-CZ" dirty="0" smtClean="0"/>
              <a:t>eskymáčtina</a:t>
            </a:r>
            <a:r>
              <a:rPr lang="cs-CZ" dirty="0"/>
              <a:t>). </a:t>
            </a:r>
            <a:r>
              <a:rPr lang="cs-CZ" dirty="0" smtClean="0"/>
              <a:t>Inkorporace se </a:t>
            </a:r>
            <a:r>
              <a:rPr lang="cs-CZ" dirty="0"/>
              <a:t>projevuje tak, že slovesa do sebe „zahrnuji“ </a:t>
            </a:r>
            <a:r>
              <a:rPr lang="cs-CZ" dirty="0" smtClean="0"/>
              <a:t>další slovní </a:t>
            </a:r>
            <a:r>
              <a:rPr lang="pt-BR" dirty="0" smtClean="0"/>
              <a:t>druhy </a:t>
            </a:r>
            <a:r>
              <a:rPr lang="pt-BR" dirty="0"/>
              <a:t>(</a:t>
            </a:r>
            <a:r>
              <a:rPr lang="pt-BR" dirty="0" smtClean="0"/>
              <a:t>předevš</a:t>
            </a:r>
            <a:r>
              <a:rPr lang="cs-CZ" dirty="0" smtClean="0"/>
              <a:t>í</a:t>
            </a:r>
            <a:r>
              <a:rPr lang="pt-BR" dirty="0" smtClean="0"/>
              <a:t>m </a:t>
            </a:r>
            <a:r>
              <a:rPr lang="pt-BR" dirty="0"/>
              <a:t>zajmena, ale i substantiva nebo adverbia)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Genetická (</a:t>
            </a:r>
            <a:r>
              <a:rPr lang="cs-CZ" sz="3600" cap="none" dirty="0" smtClean="0"/>
              <a:t>genealogická)</a:t>
            </a:r>
            <a:r>
              <a:rPr lang="cs-CZ" dirty="0" smtClean="0"/>
              <a:t>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268760"/>
            <a:ext cx="9753600" cy="490344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cs-CZ" b="1" dirty="0" smtClean="0"/>
              <a:t>Genetická (genealogická) klasifikace </a:t>
            </a:r>
            <a:r>
              <a:rPr lang="cs-CZ" dirty="0" smtClean="0"/>
              <a:t>jazyků (ne však ve smyslu genetiky) – vychází z předpokladu, že </a:t>
            </a:r>
            <a:r>
              <a:rPr lang="cs-CZ" b="1" dirty="0" smtClean="0"/>
              <a:t>jazyk asi nevznikl na jediném místě</a:t>
            </a:r>
            <a:r>
              <a:rPr lang="cs-CZ" dirty="0" smtClean="0"/>
              <a:t>. Podle svého vývoje, resp. </a:t>
            </a:r>
            <a:r>
              <a:rPr lang="cs-CZ" b="1" dirty="0" smtClean="0"/>
              <a:t>podle původu ze společného základu </a:t>
            </a:r>
            <a:r>
              <a:rPr lang="cs-CZ" dirty="0" smtClean="0"/>
              <a:t>(tj. </a:t>
            </a:r>
            <a:r>
              <a:rPr lang="cs-CZ" b="1" dirty="0" smtClean="0"/>
              <a:t>jediného prajazyka vždy dané rodiny</a:t>
            </a:r>
            <a:r>
              <a:rPr lang="cs-CZ" dirty="0" smtClean="0"/>
              <a:t>, např. indoevropštiny u indoevropských jazyků) se jazyky třídí nejčastěji z hlediska své příbuznosti – dle příslušností </a:t>
            </a:r>
            <a:r>
              <a:rPr lang="cs-CZ" b="1" dirty="0" smtClean="0"/>
              <a:t>do jazykových rodin </a:t>
            </a:r>
            <a:r>
              <a:rPr lang="cs-CZ" dirty="0" smtClean="0"/>
              <a:t>(čeledí).</a:t>
            </a:r>
          </a:p>
          <a:p>
            <a:pPr marL="45720" indent="0" algn="just">
              <a:buNone/>
            </a:pPr>
            <a:r>
              <a:rPr lang="cs-CZ" dirty="0" smtClean="0"/>
              <a:t>Z genetického pohledu – </a:t>
            </a:r>
            <a:r>
              <a:rPr lang="cs-CZ" b="1" dirty="0" smtClean="0"/>
              <a:t>jazyky se seskupují do rodin </a:t>
            </a:r>
            <a:r>
              <a:rPr lang="cs-CZ" dirty="0" smtClean="0"/>
              <a:t>(v řadě případů – nejasnosti, zařazené je sporné); </a:t>
            </a:r>
          </a:p>
          <a:p>
            <a:pPr marL="45720" indent="0" algn="just">
              <a:buNone/>
            </a:pPr>
            <a:r>
              <a:rPr lang="cs-CZ" dirty="0" smtClean="0"/>
              <a:t>některé jazyky zůstávají stále jako nezařaditelné (pojímají se jako izolované – např. japonština, korejština)</a:t>
            </a:r>
          </a:p>
          <a:p>
            <a:pPr marL="45720" indent="0" algn="just">
              <a:buNone/>
            </a:pP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Až </a:t>
            </a:r>
            <a:r>
              <a:rPr lang="cs-CZ" b="1" dirty="0" smtClean="0"/>
              <a:t>103</a:t>
            </a:r>
            <a:r>
              <a:rPr lang="cs-CZ" dirty="0" smtClean="0"/>
              <a:t> jazykových rodin: indoevropské jazyky; vymřelé jazyky Blízkého Východu a Středomoří; kavkazské, </a:t>
            </a:r>
            <a:r>
              <a:rPr lang="cs-CZ" dirty="0" err="1" smtClean="0"/>
              <a:t>tibetočínské</a:t>
            </a:r>
            <a:r>
              <a:rPr lang="cs-CZ" dirty="0" smtClean="0"/>
              <a:t>, thajské, </a:t>
            </a:r>
            <a:r>
              <a:rPr lang="cs-CZ" dirty="0" err="1" smtClean="0"/>
              <a:t>paleoasijské</a:t>
            </a:r>
            <a:r>
              <a:rPr lang="cs-CZ" dirty="0" smtClean="0"/>
              <a:t>, semitohamitské, uralské, altajské, africké atd.</a:t>
            </a:r>
          </a:p>
          <a:p>
            <a:pPr marL="45720" indent="0" algn="just">
              <a:buNone/>
            </a:pPr>
            <a:endParaRPr lang="cs-CZ" b="1" dirty="0" smtClean="0"/>
          </a:p>
          <a:p>
            <a:pPr marL="45720" indent="0" algn="just">
              <a:buNone/>
            </a:pPr>
            <a:r>
              <a:rPr lang="cs-CZ" b="1" dirty="0" smtClean="0"/>
              <a:t>Genetická </a:t>
            </a:r>
            <a:r>
              <a:rPr lang="cs-CZ" b="1" dirty="0"/>
              <a:t>příbuznost národů</a:t>
            </a:r>
            <a:r>
              <a:rPr lang="cs-CZ" dirty="0"/>
              <a:t> (porovnáváním DNA) </a:t>
            </a:r>
            <a:r>
              <a:rPr lang="cs-CZ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≠ genetická příbuznost jazyků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5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2" name="Picture 8" descr="Výsledek obrázku pro indo european langu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4638"/>
            <a:ext cx="8392292" cy="62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s://anthropologynet.files.wordpress.com/2008/02/indoeuropean-language-family-tree.jpg?w=7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188640"/>
            <a:ext cx="5040560" cy="62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/>
              <a:t>Areálová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24744"/>
            <a:ext cx="9753600" cy="5544616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cs-CZ" sz="2800" dirty="0" smtClean="0"/>
              <a:t>Areálová klasifikace – opírá se o </a:t>
            </a:r>
            <a:r>
              <a:rPr lang="cs-CZ" sz="2800" b="1" dirty="0"/>
              <a:t>rysy, jež </a:t>
            </a:r>
            <a:r>
              <a:rPr lang="cs-CZ" sz="2800" b="1" dirty="0" smtClean="0"/>
              <a:t>spojují různé </a:t>
            </a:r>
            <a:r>
              <a:rPr lang="cs-CZ" sz="2800" b="1" dirty="0"/>
              <a:t>jazyky </a:t>
            </a:r>
            <a:r>
              <a:rPr lang="cs-CZ" sz="2800" b="1" dirty="0" smtClean="0"/>
              <a:t>vyskytující </a:t>
            </a:r>
            <a:r>
              <a:rPr lang="cs-CZ" sz="2800" b="1" dirty="0"/>
              <a:t>se na </a:t>
            </a:r>
            <a:r>
              <a:rPr lang="cs-CZ" sz="2800" b="1" dirty="0" smtClean="0"/>
              <a:t>určitém území</a:t>
            </a:r>
            <a:r>
              <a:rPr lang="cs-CZ" sz="2800" dirty="0" smtClean="0"/>
              <a:t>.</a:t>
            </a:r>
            <a:endParaRPr lang="cs-CZ" sz="2800" dirty="0"/>
          </a:p>
          <a:p>
            <a:pPr marL="45720" indent="0" algn="just">
              <a:buNone/>
            </a:pPr>
            <a:r>
              <a:rPr lang="pl-PL" sz="2800" u="sng" dirty="0" smtClean="0"/>
              <a:t>Zakladní klasifikační </a:t>
            </a:r>
            <a:r>
              <a:rPr lang="pl-PL" sz="2800" u="sng" dirty="0"/>
              <a:t>jednotkou </a:t>
            </a:r>
            <a:r>
              <a:rPr lang="pl-PL" sz="2800" dirty="0"/>
              <a:t>tu je </a:t>
            </a:r>
            <a:r>
              <a:rPr lang="pl-PL" sz="2800" b="1" dirty="0"/>
              <a:t>tzv. jazykovy </a:t>
            </a:r>
            <a:r>
              <a:rPr lang="pl-PL" sz="2800" b="1" dirty="0" smtClean="0"/>
              <a:t>svaz</a:t>
            </a:r>
          </a:p>
          <a:p>
            <a:pPr marL="45720" indent="0" algn="just">
              <a:buNone/>
            </a:pPr>
            <a:r>
              <a:rPr lang="cs-CZ" sz="2800" b="1" dirty="0" smtClean="0"/>
              <a:t>Jazykový svaz </a:t>
            </a:r>
            <a:r>
              <a:rPr lang="cs-CZ" sz="2800" dirty="0" smtClean="0"/>
              <a:t>– je tvořen </a:t>
            </a:r>
            <a:r>
              <a:rPr lang="cs-CZ" sz="2800" dirty="0"/>
              <a:t>skupinou jazyků </a:t>
            </a:r>
            <a:r>
              <a:rPr lang="cs-CZ" sz="2800" dirty="0" smtClean="0"/>
              <a:t>vykazujících společné </a:t>
            </a:r>
            <a:r>
              <a:rPr lang="cs-CZ" sz="2800" dirty="0"/>
              <a:t>rysy, </a:t>
            </a:r>
            <a:r>
              <a:rPr lang="cs-CZ" sz="2800" dirty="0" smtClean="0"/>
              <a:t>které </a:t>
            </a:r>
            <a:r>
              <a:rPr lang="cs-CZ" sz="2800" dirty="0"/>
              <a:t>přitom </a:t>
            </a:r>
            <a:r>
              <a:rPr lang="cs-CZ" sz="2800" dirty="0" smtClean="0"/>
              <a:t>nejsou </a:t>
            </a:r>
            <a:r>
              <a:rPr lang="pl-PL" sz="2800" dirty="0" smtClean="0"/>
              <a:t>podloženy </a:t>
            </a:r>
            <a:r>
              <a:rPr lang="pl-PL" sz="2800" dirty="0"/>
              <a:t>geneticky, ale jsou </a:t>
            </a:r>
            <a:r>
              <a:rPr lang="pl-PL" sz="2800" dirty="0" smtClean="0"/>
              <a:t>dány dlouhodobým jazykovým </a:t>
            </a:r>
            <a:r>
              <a:rPr lang="pl-PL" sz="2800" dirty="0"/>
              <a:t>kontaktem</a:t>
            </a:r>
            <a:r>
              <a:rPr lang="pl-PL" sz="2800" dirty="0" smtClean="0"/>
              <a:t>, </a:t>
            </a:r>
            <a:r>
              <a:rPr lang="cs-CZ" sz="2800" dirty="0" smtClean="0"/>
              <a:t>případně totožným kulturně-politickým vývojem </a:t>
            </a:r>
            <a:r>
              <a:rPr lang="cs-CZ" sz="2800" dirty="0"/>
              <a:t>v </a:t>
            </a:r>
            <a:r>
              <a:rPr lang="cs-CZ" sz="2800" dirty="0" smtClean="0"/>
              <a:t>určité geografické oblasti.</a:t>
            </a:r>
          </a:p>
          <a:p>
            <a:pPr marL="45720" indent="0" algn="just">
              <a:buNone/>
            </a:pPr>
            <a:r>
              <a:rPr lang="pl-PL" sz="2800" dirty="0"/>
              <a:t>Jde zejmena o shody a podobnosti v </a:t>
            </a:r>
            <a:r>
              <a:rPr lang="pl-PL" sz="2800" b="1" dirty="0"/>
              <a:t>syntaxi</a:t>
            </a:r>
            <a:r>
              <a:rPr lang="pl-PL" sz="2800" dirty="0"/>
              <a:t> a </a:t>
            </a:r>
            <a:r>
              <a:rPr lang="pl-PL" sz="2800" b="1" dirty="0" smtClean="0"/>
              <a:t>morfologii, </a:t>
            </a:r>
            <a:r>
              <a:rPr lang="pl-PL" sz="2800" dirty="0" smtClean="0"/>
              <a:t>a </a:t>
            </a:r>
            <a:r>
              <a:rPr lang="pl-PL" sz="2800" dirty="0"/>
              <a:t>o </a:t>
            </a:r>
            <a:r>
              <a:rPr lang="pl-PL" sz="2800" b="1" dirty="0"/>
              <a:t>společnou </a:t>
            </a:r>
            <a:r>
              <a:rPr lang="pl-PL" sz="2800" b="1" dirty="0" smtClean="0"/>
              <a:t>kulturní slovní zásobu</a:t>
            </a:r>
          </a:p>
          <a:p>
            <a:pPr marL="45720" indent="0" algn="ctr">
              <a:buNone/>
            </a:pPr>
            <a:r>
              <a:rPr lang="cs-CZ" sz="2800" b="1" dirty="0"/>
              <a:t>Balkánský jazykový svaz </a:t>
            </a:r>
            <a:endParaRPr lang="cs-CZ" sz="2800" dirty="0" smtClean="0"/>
          </a:p>
          <a:p>
            <a:pPr marL="45720" indent="0" algn="just">
              <a:buNone/>
            </a:pPr>
            <a:r>
              <a:rPr lang="cs-CZ" sz="2800" dirty="0" smtClean="0"/>
              <a:t>zahrnuje </a:t>
            </a:r>
            <a:r>
              <a:rPr lang="cs-CZ" sz="2800" dirty="0"/>
              <a:t>bulharštinu</a:t>
            </a:r>
            <a:r>
              <a:rPr lang="cs-CZ" sz="2800" dirty="0" smtClean="0"/>
              <a:t>, makedonštinu</a:t>
            </a:r>
            <a:r>
              <a:rPr lang="cs-CZ" sz="2800" dirty="0"/>
              <a:t>, rumunštinu (resp. </a:t>
            </a:r>
            <a:r>
              <a:rPr lang="cs-CZ" sz="2800" dirty="0" smtClean="0"/>
              <a:t>též </a:t>
            </a:r>
            <a:r>
              <a:rPr lang="cs-CZ" sz="2800" dirty="0"/>
              <a:t>moldavštinu) a </a:t>
            </a:r>
            <a:r>
              <a:rPr lang="cs-CZ" sz="2800" dirty="0" smtClean="0"/>
              <a:t>albánštinu</a:t>
            </a:r>
          </a:p>
          <a:p>
            <a:pPr marL="45720" indent="0" algn="just">
              <a:buNone/>
            </a:pPr>
            <a:endParaRPr lang="cs-CZ" sz="2800" dirty="0"/>
          </a:p>
          <a:p>
            <a:pPr marL="45720" indent="0" algn="just">
              <a:buNone/>
            </a:pPr>
            <a:r>
              <a:rPr lang="cs-CZ" sz="2800" dirty="0" smtClean="0"/>
              <a:t>V </a:t>
            </a:r>
            <a:r>
              <a:rPr lang="cs-CZ" sz="2800" dirty="0"/>
              <a:t>těchto </a:t>
            </a:r>
            <a:r>
              <a:rPr lang="cs-CZ" sz="2800" dirty="0" smtClean="0"/>
              <a:t>jazycích </a:t>
            </a:r>
            <a:r>
              <a:rPr lang="cs-CZ" sz="2800" dirty="0"/>
              <a:t>se vyvinula řada </a:t>
            </a:r>
            <a:r>
              <a:rPr lang="cs-CZ" sz="2800" dirty="0" smtClean="0"/>
              <a:t>společných gramatických </a:t>
            </a:r>
            <a:r>
              <a:rPr lang="cs-CZ" sz="2800" dirty="0"/>
              <a:t>rysů</a:t>
            </a:r>
            <a:r>
              <a:rPr lang="cs-CZ" sz="2800" dirty="0" smtClean="0"/>
              <a:t>, </a:t>
            </a:r>
            <a:r>
              <a:rPr lang="pl-PL" sz="2800" dirty="0" smtClean="0"/>
              <a:t>ktere </a:t>
            </a:r>
            <a:r>
              <a:rPr lang="pl-PL" sz="2800" dirty="0"/>
              <a:t>jsou označovany jako </a:t>
            </a:r>
            <a:r>
              <a:rPr lang="pl-PL" sz="2800" b="1" dirty="0" smtClean="0"/>
              <a:t>balkanismy</a:t>
            </a:r>
            <a:r>
              <a:rPr lang="pl-PL" sz="2800" dirty="0" smtClean="0"/>
              <a:t>: </a:t>
            </a:r>
            <a:r>
              <a:rPr lang="cs-CZ" sz="2800" dirty="0" err="1"/>
              <a:t>z</a:t>
            </a:r>
            <a:r>
              <a:rPr lang="cs-CZ" sz="2800" dirty="0" err="1" smtClean="0"/>
              <a:t>anik</a:t>
            </a:r>
            <a:r>
              <a:rPr lang="cs-CZ" sz="2800" dirty="0" smtClean="0"/>
              <a:t> infinitivu, </a:t>
            </a:r>
            <a:r>
              <a:rPr lang="cs-CZ" sz="2800" dirty="0" err="1"/>
              <a:t>Postponovany</a:t>
            </a:r>
            <a:r>
              <a:rPr lang="cs-CZ" sz="2800" dirty="0"/>
              <a:t> gramaticky člen (tj. člen připojeny na konec </a:t>
            </a:r>
            <a:r>
              <a:rPr lang="cs-CZ" sz="2800" dirty="0" err="1" smtClean="0"/>
              <a:t>slovniho</a:t>
            </a:r>
            <a:r>
              <a:rPr lang="cs-CZ" sz="2800" dirty="0" smtClean="0"/>
              <a:t> tvaru), </a:t>
            </a:r>
            <a:r>
              <a:rPr lang="cs-CZ" sz="2800" dirty="0" err="1"/>
              <a:t>Zdvojovani</a:t>
            </a:r>
            <a:r>
              <a:rPr lang="cs-CZ" sz="2800" dirty="0"/>
              <a:t> </a:t>
            </a:r>
            <a:r>
              <a:rPr lang="cs-CZ" sz="2800" dirty="0" err="1"/>
              <a:t>syntaktickeho</a:t>
            </a:r>
            <a:r>
              <a:rPr lang="cs-CZ" sz="2800" dirty="0"/>
              <a:t> objektu: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858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94122"/>
          </a:xfrm>
        </p:spPr>
        <p:txBody>
          <a:bodyPr/>
          <a:lstStyle/>
          <a:p>
            <a:pPr algn="ctr"/>
            <a:r>
              <a:rPr lang="cs-CZ" dirty="0"/>
              <a:t>Areálová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556792"/>
            <a:ext cx="9753600" cy="46154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 souvislosti s </a:t>
            </a:r>
            <a:r>
              <a:rPr lang="cs-CZ" u="sng" dirty="0"/>
              <a:t>češtinou</a:t>
            </a:r>
            <a:r>
              <a:rPr lang="cs-CZ" dirty="0"/>
              <a:t> se někdy uvažuje o </a:t>
            </a:r>
            <a:r>
              <a:rPr lang="cs-CZ" b="1" dirty="0" smtClean="0"/>
              <a:t>středoevropském </a:t>
            </a:r>
            <a:r>
              <a:rPr lang="cs-CZ" b="1" dirty="0"/>
              <a:t>(</a:t>
            </a:r>
            <a:r>
              <a:rPr lang="cs-CZ" b="1" dirty="0" smtClean="0"/>
              <a:t>podunajském) jazykovém </a:t>
            </a:r>
            <a:r>
              <a:rPr lang="cs-CZ" b="1" dirty="0"/>
              <a:t>svazu</a:t>
            </a:r>
            <a:r>
              <a:rPr lang="cs-CZ" dirty="0"/>
              <a:t>, v </a:t>
            </a:r>
            <a:r>
              <a:rPr lang="cs-CZ" dirty="0" smtClean="0"/>
              <a:t>zásadě podloženém soužitím </a:t>
            </a:r>
            <a:r>
              <a:rPr lang="cs-CZ" dirty="0"/>
              <a:t>nositelů </a:t>
            </a:r>
            <a:r>
              <a:rPr lang="cs-CZ" dirty="0" smtClean="0"/>
              <a:t>různých jazyků </a:t>
            </a:r>
            <a:r>
              <a:rPr lang="cs-CZ" dirty="0"/>
              <a:t>v </a:t>
            </a:r>
            <a:r>
              <a:rPr lang="cs-CZ" dirty="0" smtClean="0"/>
              <a:t>rakouské </a:t>
            </a:r>
            <a:r>
              <a:rPr lang="cs-CZ" dirty="0"/>
              <a:t>monarchii.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Vedle </a:t>
            </a:r>
            <a:r>
              <a:rPr lang="cs-CZ" dirty="0"/>
              <a:t>češtiny do něho </a:t>
            </a:r>
            <a:r>
              <a:rPr lang="cs-CZ" dirty="0" smtClean="0"/>
              <a:t>bývá zařazovaná (rakouská) </a:t>
            </a:r>
            <a:r>
              <a:rPr lang="cs-CZ" dirty="0"/>
              <a:t>němčina, slovenština, maďarština, </a:t>
            </a:r>
            <a:r>
              <a:rPr lang="cs-CZ" dirty="0" smtClean="0"/>
              <a:t>částečně </a:t>
            </a:r>
            <a:r>
              <a:rPr lang="cs-CZ" dirty="0"/>
              <a:t>i </a:t>
            </a:r>
            <a:r>
              <a:rPr lang="cs-CZ" dirty="0" smtClean="0"/>
              <a:t>slovinština a </a:t>
            </a:r>
            <a:r>
              <a:rPr lang="cs-CZ" dirty="0"/>
              <a:t>chorvatština, okrajově polština</a:t>
            </a:r>
            <a:r>
              <a:rPr lang="cs-CZ" dirty="0" smtClean="0"/>
              <a:t>.</a:t>
            </a:r>
          </a:p>
          <a:p>
            <a:pPr marL="45720" indent="0" algn="just">
              <a:buNone/>
            </a:pP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Mezi charakteristickými </a:t>
            </a:r>
            <a:r>
              <a:rPr lang="cs-CZ" dirty="0"/>
              <a:t>rysy se </a:t>
            </a:r>
            <a:r>
              <a:rPr lang="cs-CZ" dirty="0" smtClean="0"/>
              <a:t>uvádí:</a:t>
            </a:r>
            <a:endParaRPr lang="cs-CZ" dirty="0"/>
          </a:p>
          <a:p>
            <a:pPr algn="just"/>
            <a:r>
              <a:rPr lang="cs-CZ" dirty="0" smtClean="0"/>
              <a:t>přízvuk </a:t>
            </a:r>
            <a:r>
              <a:rPr lang="cs-CZ" dirty="0"/>
              <a:t>na </a:t>
            </a:r>
            <a:r>
              <a:rPr lang="cs-CZ" dirty="0" smtClean="0"/>
              <a:t>první </a:t>
            </a:r>
            <a:r>
              <a:rPr lang="cs-CZ" dirty="0"/>
              <a:t>slabice slova, </a:t>
            </a:r>
            <a:endParaRPr lang="cs-CZ" dirty="0" smtClean="0"/>
          </a:p>
          <a:p>
            <a:pPr algn="just"/>
            <a:r>
              <a:rPr lang="cs-CZ" dirty="0" smtClean="0"/>
              <a:t>existence dlouhých vokálů</a:t>
            </a:r>
            <a:r>
              <a:rPr lang="cs-CZ" dirty="0"/>
              <a:t>, </a:t>
            </a:r>
            <a:r>
              <a:rPr lang="cs-CZ" dirty="0" smtClean="0"/>
              <a:t>obdobný systém konsonantů</a:t>
            </a:r>
            <a:r>
              <a:rPr lang="cs-CZ" dirty="0"/>
              <a:t>, </a:t>
            </a:r>
            <a:endParaRPr lang="cs-CZ" dirty="0" smtClean="0"/>
          </a:p>
          <a:p>
            <a:pPr algn="just"/>
            <a:r>
              <a:rPr lang="cs-CZ" dirty="0" smtClean="0"/>
              <a:t>ztráta </a:t>
            </a:r>
            <a:r>
              <a:rPr lang="cs-CZ" dirty="0"/>
              <a:t>znělosti konsonantů na konci slov, </a:t>
            </a:r>
            <a:endParaRPr lang="cs-CZ" dirty="0" smtClean="0"/>
          </a:p>
          <a:p>
            <a:pPr algn="just"/>
            <a:r>
              <a:rPr lang="cs-CZ" dirty="0" smtClean="0"/>
              <a:t>opisné futurum a </a:t>
            </a:r>
            <a:r>
              <a:rPr lang="cs-CZ" dirty="0"/>
              <a:t>pasivum </a:t>
            </a:r>
            <a:endParaRPr lang="cs-CZ" dirty="0" smtClean="0"/>
          </a:p>
          <a:p>
            <a:pPr algn="just"/>
            <a:r>
              <a:rPr lang="cs-CZ" dirty="0" smtClean="0"/>
              <a:t>shody </a:t>
            </a:r>
            <a:r>
              <a:rPr lang="cs-CZ" dirty="0"/>
              <a:t>a podobnosti ve </a:t>
            </a:r>
            <a:r>
              <a:rPr lang="cs-CZ" dirty="0" smtClean="0"/>
              <a:t>slovní zásobě </a:t>
            </a:r>
            <a:r>
              <a:rPr lang="cs-CZ" dirty="0"/>
              <a:t>a frazeologii.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3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smtClean="0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475942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cs-CZ" dirty="0"/>
              <a:t>Slovanské jazyky se dělí podle různých </a:t>
            </a:r>
            <a:r>
              <a:rPr lang="cs-CZ" dirty="0" smtClean="0"/>
              <a:t>hledisek: </a:t>
            </a:r>
            <a:r>
              <a:rPr lang="cs-CZ" b="1" dirty="0"/>
              <a:t>geneticky areálového</a:t>
            </a:r>
            <a:r>
              <a:rPr lang="cs-CZ" dirty="0"/>
              <a:t>, </a:t>
            </a:r>
            <a:r>
              <a:rPr lang="cs-CZ" b="1" dirty="0"/>
              <a:t>typologického </a:t>
            </a:r>
            <a:r>
              <a:rPr lang="cs-CZ" dirty="0"/>
              <a:t>aj. do areálových skupin.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Nejčastěji </a:t>
            </a:r>
            <a:r>
              <a:rPr lang="cs-CZ" dirty="0"/>
              <a:t>se objevuje </a:t>
            </a:r>
            <a:r>
              <a:rPr lang="cs-CZ" b="1" u="sng" dirty="0"/>
              <a:t>tradiční klasifikace trichotomická</a:t>
            </a:r>
            <a:r>
              <a:rPr lang="cs-CZ" dirty="0"/>
              <a:t>, která uplatňuje vývojové, </a:t>
            </a:r>
            <a:r>
              <a:rPr lang="cs-CZ" b="1" dirty="0"/>
              <a:t>diachronně typologické hledisko</a:t>
            </a:r>
            <a:r>
              <a:rPr lang="cs-CZ" dirty="0"/>
              <a:t>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Podle </a:t>
            </a:r>
            <a:r>
              <a:rPr lang="cs-CZ" dirty="0"/>
              <a:t>této klasifikace se slovanské jazyky rozdělují do tří skupin </a:t>
            </a:r>
            <a:r>
              <a:rPr lang="cs-CZ" dirty="0" smtClean="0"/>
              <a:t>na:</a:t>
            </a:r>
          </a:p>
          <a:p>
            <a:pPr marL="45720" indent="0" algn="just">
              <a:buNone/>
            </a:pPr>
            <a:r>
              <a:rPr lang="cs-CZ" b="1" i="1" dirty="0" smtClean="0"/>
              <a:t>jazyky </a:t>
            </a:r>
            <a:r>
              <a:rPr lang="cs-CZ" b="1" i="1" dirty="0"/>
              <a:t>jihoslovanské</a:t>
            </a:r>
            <a:r>
              <a:rPr lang="cs-CZ" dirty="0"/>
              <a:t> – bulharština, makedonština, srbština, chorvatština, </a:t>
            </a:r>
            <a:r>
              <a:rPr lang="cs-CZ" dirty="0" smtClean="0"/>
              <a:t>bosenština, </a:t>
            </a:r>
            <a:r>
              <a:rPr lang="cs-CZ" dirty="0"/>
              <a:t>černohorština, slovinština (a zaniklá </a:t>
            </a:r>
            <a:r>
              <a:rPr lang="cs-CZ" dirty="0" smtClean="0"/>
              <a:t>staroslověnština</a:t>
            </a:r>
            <a:r>
              <a:rPr lang="cs-CZ" dirty="0"/>
              <a:t>); 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i="1" dirty="0" smtClean="0"/>
              <a:t>jazyky </a:t>
            </a:r>
            <a:r>
              <a:rPr lang="cs-CZ" b="1" i="1" dirty="0"/>
              <a:t>západoslovanské</a:t>
            </a:r>
            <a:r>
              <a:rPr lang="cs-CZ" dirty="0"/>
              <a:t> – čeština, </a:t>
            </a:r>
            <a:r>
              <a:rPr lang="cs-CZ" dirty="0" smtClean="0"/>
              <a:t>slovenština</a:t>
            </a:r>
            <a:r>
              <a:rPr lang="cs-CZ" dirty="0"/>
              <a:t>, horní a dolní lužická srbština, polština, kašubština (a dále vyhynulé jazyky pomořská slovinština a polabština); 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i="1" dirty="0" smtClean="0"/>
              <a:t>jazyky </a:t>
            </a:r>
            <a:r>
              <a:rPr lang="cs-CZ" b="1" i="1" dirty="0"/>
              <a:t>východoslovanské</a:t>
            </a:r>
            <a:r>
              <a:rPr lang="cs-CZ" dirty="0"/>
              <a:t> – ruština, ukrajinština, běloruština, rusínština, západní </a:t>
            </a:r>
            <a:r>
              <a:rPr lang="cs-CZ" dirty="0" err="1"/>
              <a:t>polesština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cs-CZ" b="1" dirty="0"/>
              <a:t>SLOVANSKÉ </a:t>
            </a:r>
            <a:r>
              <a:rPr lang="cs-CZ" b="1" dirty="0" smtClean="0"/>
              <a:t>JAZYKY</a:t>
            </a:r>
            <a:endParaRPr lang="cs-CZ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54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Clr>
                <a:srgbClr val="545454"/>
              </a:buClr>
              <a:buFont typeface="Arial"/>
              <a:buChar char="•"/>
            </a:pPr>
            <a:r>
              <a:rPr lang="cs-CZ" b="1" dirty="0"/>
              <a:t>Geneticky spjatá skupina jazyků</a:t>
            </a:r>
            <a:r>
              <a:rPr lang="cs-CZ" dirty="0"/>
              <a:t>, užívaných </a:t>
            </a:r>
            <a:r>
              <a:rPr lang="cs-CZ" u="sng" dirty="0"/>
              <a:t>primárně</a:t>
            </a:r>
            <a:r>
              <a:rPr lang="cs-CZ" dirty="0"/>
              <a:t> </a:t>
            </a:r>
            <a:r>
              <a:rPr lang="cs-CZ" b="1" dirty="0"/>
              <a:t>v areálu střední a východní Evropy</a:t>
            </a:r>
            <a:r>
              <a:rPr lang="cs-CZ" dirty="0"/>
              <a:t> a </a:t>
            </a:r>
            <a:r>
              <a:rPr lang="cs-CZ" u="sng" dirty="0"/>
              <a:t>sekundárně</a:t>
            </a:r>
            <a:r>
              <a:rPr lang="cs-CZ" dirty="0"/>
              <a:t> v severní Asii (zde ruština, především jako dorozumívací jazyk (</a:t>
            </a:r>
            <a:r>
              <a:rPr lang="cs-CZ" i="1" dirty="0" smtClean="0"/>
              <a:t>lingua franca </a:t>
            </a:r>
            <a:r>
              <a:rPr lang="cs-CZ" i="1" dirty="0" smtClean="0"/>
              <a:t>– </a:t>
            </a:r>
            <a:r>
              <a:rPr lang="cs-CZ" dirty="0" smtClean="0"/>
              <a:t>jazyk</a:t>
            </a:r>
            <a:r>
              <a:rPr lang="cs-CZ" dirty="0"/>
              <a:t>, který má funkci společného komunikačního prostředku mluvčích různých mateřských </a:t>
            </a:r>
            <a:r>
              <a:rPr lang="cs-CZ" dirty="0" smtClean="0"/>
              <a:t>jazyk) národů </a:t>
            </a:r>
            <a:r>
              <a:rPr lang="cs-CZ" dirty="0"/>
              <a:t>ruského, příp. bývalého sovětského státu, a Mongolska</a:t>
            </a:r>
            <a:r>
              <a:rPr lang="cs-CZ" dirty="0" smtClean="0"/>
              <a:t>)</a:t>
            </a:r>
          </a:p>
          <a:p>
            <a:pPr algn="just">
              <a:buClr>
                <a:srgbClr val="545454"/>
              </a:buClr>
              <a:buFont typeface="Arial"/>
              <a:buChar char="•"/>
            </a:pPr>
            <a:r>
              <a:rPr lang="cs-CZ" dirty="0"/>
              <a:t>v </a:t>
            </a:r>
            <a:r>
              <a:rPr lang="cs-CZ" dirty="0" smtClean="0"/>
              <a:t>současnosti jsou slovanské jazyky </a:t>
            </a:r>
            <a:r>
              <a:rPr lang="cs-CZ" b="1" dirty="0"/>
              <a:t>různě </a:t>
            </a:r>
            <a:r>
              <a:rPr lang="cs-CZ" b="1" dirty="0" smtClean="0"/>
              <a:t>diferencované </a:t>
            </a:r>
            <a:r>
              <a:rPr lang="cs-CZ" dirty="0"/>
              <a:t>v hláskosloví, morfologii, lexiku i syntaxi svébytným historickým vývojem (</a:t>
            </a:r>
            <a:r>
              <a:rPr lang="cs-CZ" b="1" dirty="0"/>
              <a:t>divergencí</a:t>
            </a:r>
            <a:r>
              <a:rPr lang="cs-CZ" dirty="0"/>
              <a:t> z relativně nářečně homogenního prajazyka </a:t>
            </a:r>
            <a:r>
              <a:rPr lang="cs-CZ" dirty="0" smtClean="0"/>
              <a:t>– </a:t>
            </a:r>
            <a:r>
              <a:rPr lang="cs-CZ" u="sng" dirty="0" smtClean="0"/>
              <a:t>praslovanštiny</a:t>
            </a:r>
            <a:r>
              <a:rPr lang="cs-CZ" dirty="0"/>
              <a:t>) i </a:t>
            </a:r>
            <a:r>
              <a:rPr lang="cs-CZ" b="1" dirty="0" err="1" smtClean="0"/>
              <a:t>adstrátovými</a:t>
            </a:r>
            <a:r>
              <a:rPr lang="cs-CZ" b="1" dirty="0"/>
              <a:t> vlivy</a:t>
            </a:r>
            <a:r>
              <a:rPr lang="cs-CZ" dirty="0"/>
              <a:t> (např. turečtiny v balkánských jazycích, němčiny v západoslovanských jazycích a ve slovinštině, tatarštiny v ruštině, církevní slovanštiny v ruštině, latiny u římsko-katolických Slovanů a řečtiny u pravoslavných Slovanů</a:t>
            </a:r>
            <a:r>
              <a:rPr lang="cs-CZ" dirty="0" smtClean="0"/>
              <a:t>). </a:t>
            </a:r>
          </a:p>
          <a:p>
            <a:pPr marL="45720" indent="0" algn="just">
              <a:lnSpc>
                <a:spcPct val="110000"/>
              </a:lnSpc>
              <a:buClr>
                <a:srgbClr val="545454"/>
              </a:buClr>
              <a:buNone/>
            </a:pPr>
            <a:r>
              <a:rPr lang="cs-CZ" sz="1900" b="1" dirty="0" smtClean="0"/>
              <a:t>Adstrát</a:t>
            </a:r>
            <a:r>
              <a:rPr lang="cs-CZ" sz="1900" dirty="0" smtClean="0"/>
              <a:t> - Výsledky </a:t>
            </a:r>
            <a:r>
              <a:rPr lang="cs-CZ" sz="1900" dirty="0"/>
              <a:t>obou- nebo </a:t>
            </a:r>
            <a:r>
              <a:rPr lang="cs-CZ" sz="1900" dirty="0" err="1"/>
              <a:t>vícesměrného</a:t>
            </a:r>
            <a:r>
              <a:rPr lang="cs-CZ" sz="1900" dirty="0"/>
              <a:t> </a:t>
            </a:r>
            <a:r>
              <a:rPr lang="cs-CZ" sz="1900" b="1" dirty="0" smtClean="0"/>
              <a:t>jazykového </a:t>
            </a:r>
            <a:r>
              <a:rPr lang="cs-CZ" sz="1900" b="1" dirty="0"/>
              <a:t>kontaktu bez sociální hierarchizace zúčastněných jazyků </a:t>
            </a:r>
            <a:r>
              <a:rPr lang="cs-CZ" sz="1900" dirty="0"/>
              <a:t>a jazykových komunit, v historické jazykovědě s důrazem na </a:t>
            </a:r>
            <a:r>
              <a:rPr lang="cs-CZ" sz="1900" b="1" dirty="0"/>
              <a:t>trvání takového jazykového kontaktu bez zániku jednoho ze zúčastněných jazyků</a:t>
            </a:r>
            <a:r>
              <a:rPr lang="cs-CZ" sz="1900" dirty="0"/>
              <a:t>. Uvedenou definici naplňuje např. balkánský </a:t>
            </a:r>
            <a:r>
              <a:rPr lang="cs-CZ" sz="1900" dirty="0" smtClean="0"/>
              <a:t>jazykový </a:t>
            </a:r>
            <a:r>
              <a:rPr lang="cs-CZ" sz="1900" dirty="0"/>
              <a:t>svaz. Relativně vyrovnaný, oboustranný a stabilní jazykový kontakt vzniká při dlouhodobém sousedství dvou a více jazyků spojených se stabilním územím v rámci jednoho státu, jako je tomu např. v Belgii </a:t>
            </a:r>
            <a:r>
              <a:rPr lang="cs-CZ" sz="1900" dirty="0" smtClean="0"/>
              <a:t>nebo</a:t>
            </a:r>
            <a:r>
              <a:rPr lang="cs-CZ" sz="1900" dirty="0"/>
              <a:t> ve </a:t>
            </a:r>
            <a:r>
              <a:rPr lang="cs-CZ" sz="1900" dirty="0" smtClean="0"/>
              <a:t>Švýcarsku.</a:t>
            </a:r>
            <a:endParaRPr lang="cs-CZ" sz="1900" b="0" i="0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268760"/>
            <a:ext cx="9753600" cy="525658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cs-CZ" b="1" dirty="0"/>
              <a:t> Kvalitativní modely</a:t>
            </a:r>
            <a:endParaRPr lang="cs-CZ" dirty="0"/>
          </a:p>
          <a:p>
            <a:pPr algn="just"/>
            <a:r>
              <a:rPr lang="cs-CZ" b="1" dirty="0"/>
              <a:t>Povědomí o společném původu Slovanů </a:t>
            </a:r>
            <a:r>
              <a:rPr lang="cs-CZ" dirty="0"/>
              <a:t>se uchovalo ve společenské paměti nejméně </a:t>
            </a:r>
            <a:r>
              <a:rPr lang="cs-CZ" u="sng" dirty="0"/>
              <a:t>do 12. stol</a:t>
            </a:r>
            <a:r>
              <a:rPr lang="cs-CZ" dirty="0"/>
              <a:t>., kdy je zaznamenal kronikář Nestor.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u="sng" dirty="0"/>
              <a:t>17. stol. </a:t>
            </a:r>
            <a:r>
              <a:rPr lang="cs-CZ" dirty="0"/>
              <a:t>se pokusil o </a:t>
            </a:r>
            <a:r>
              <a:rPr lang="cs-CZ" b="1" dirty="0" smtClean="0"/>
              <a:t>historicky první klasifikaci </a:t>
            </a:r>
            <a:r>
              <a:rPr lang="cs-CZ" dirty="0" smtClean="0"/>
              <a:t>slovanských jazyků chorvatský </a:t>
            </a:r>
            <a:r>
              <a:rPr lang="cs-CZ" dirty="0"/>
              <a:t>jezuita </a:t>
            </a:r>
            <a:r>
              <a:rPr lang="cs-CZ" dirty="0" err="1" smtClean="0"/>
              <a:t>Križanić</a:t>
            </a:r>
            <a:r>
              <a:rPr lang="cs-CZ" dirty="0" smtClean="0"/>
              <a:t> </a:t>
            </a:r>
            <a:r>
              <a:rPr lang="cs-CZ" dirty="0"/>
              <a:t>(1666</a:t>
            </a:r>
            <a:r>
              <a:rPr lang="cs-CZ" dirty="0" smtClean="0"/>
              <a:t>); </a:t>
            </a:r>
            <a:r>
              <a:rPr lang="cs-CZ" b="1" dirty="0" smtClean="0"/>
              <a:t>rozeznával jazyky Rusů, Lechů = Poláků, Čechů, Bulharů, Srbů a Chorvatů</a:t>
            </a:r>
            <a:r>
              <a:rPr lang="cs-CZ" dirty="0" smtClean="0"/>
              <a:t>; </a:t>
            </a:r>
            <a:r>
              <a:rPr lang="cs-CZ" dirty="0"/>
              <a:t>poslední tři nazývá „</a:t>
            </a:r>
            <a:r>
              <a:rPr lang="cs-CZ" dirty="0" err="1"/>
              <a:t>zadunajskými</a:t>
            </a:r>
            <a:r>
              <a:rPr lang="cs-CZ" dirty="0"/>
              <a:t>“.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následujícím století jsou už </a:t>
            </a:r>
            <a:r>
              <a:rPr lang="cs-CZ" b="1" dirty="0"/>
              <a:t>rozlišeny prakticky všechny</a:t>
            </a:r>
            <a:r>
              <a:rPr lang="cs-CZ" dirty="0"/>
              <a:t> </a:t>
            </a:r>
            <a:r>
              <a:rPr lang="cs-CZ" dirty="0" smtClean="0"/>
              <a:t>slovanské jazyky, </a:t>
            </a:r>
            <a:r>
              <a:rPr lang="cs-CZ" dirty="0"/>
              <a:t>namísto klasifikačních schémat jsou však </a:t>
            </a:r>
            <a:r>
              <a:rPr lang="cs-CZ" u="sng" dirty="0"/>
              <a:t>uspořádávány jen do jakýchsi seznamů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O</a:t>
            </a:r>
            <a:r>
              <a:rPr lang="cs-CZ" dirty="0"/>
              <a:t> seriózním přístupu založeném na specifických izoglosách lze mluvit </a:t>
            </a:r>
            <a:r>
              <a:rPr lang="cs-CZ" b="1" dirty="0"/>
              <a:t>od </a:t>
            </a:r>
            <a:r>
              <a:rPr lang="cs-CZ" b="1" dirty="0" smtClean="0"/>
              <a:t>počátku</a:t>
            </a:r>
            <a:r>
              <a:rPr lang="cs-CZ" b="1" dirty="0"/>
              <a:t> 19. stol</a:t>
            </a:r>
            <a:r>
              <a:rPr lang="cs-CZ" dirty="0"/>
              <a:t>. Od té doby byla předložena nabídka </a:t>
            </a:r>
            <a:r>
              <a:rPr lang="cs-CZ" u="sng" dirty="0"/>
              <a:t>klasifikačních modelů vnitřního členění </a:t>
            </a:r>
            <a:r>
              <a:rPr lang="cs-CZ" u="sng" dirty="0" smtClean="0"/>
              <a:t>slovanských jazyků</a:t>
            </a:r>
            <a:r>
              <a:rPr lang="cs-CZ" dirty="0" smtClean="0"/>
              <a:t>, </a:t>
            </a:r>
            <a:r>
              <a:rPr lang="cs-CZ" dirty="0"/>
              <a:t>vesměs </a:t>
            </a:r>
            <a:r>
              <a:rPr lang="cs-CZ" u="sng" dirty="0"/>
              <a:t>založených na fonologických</a:t>
            </a:r>
            <a:r>
              <a:rPr lang="cs-CZ" dirty="0"/>
              <a:t>, méně často morfologických izoglosách. </a:t>
            </a:r>
            <a:r>
              <a:rPr lang="cs-CZ" u="sng" dirty="0"/>
              <a:t>Přehled nejvýznamnějších </a:t>
            </a:r>
            <a:r>
              <a:rPr lang="cs-CZ" u="sng" dirty="0" smtClean="0"/>
              <a:t>modelů – uspořádání </a:t>
            </a:r>
            <a:r>
              <a:rPr lang="cs-CZ" u="sng" dirty="0"/>
              <a:t>podle členění do dvou až sedmi dceřiných větví</a:t>
            </a:r>
            <a:r>
              <a:rPr lang="cs-CZ" dirty="0" smtClean="0"/>
              <a:t>.</a:t>
            </a:r>
          </a:p>
          <a:p>
            <a:pPr marL="45720" indent="0" algn="just">
              <a:buNone/>
            </a:pPr>
            <a:r>
              <a:rPr lang="cs-CZ" dirty="0" smtClean="0"/>
              <a:t>Izoglosa – v</a:t>
            </a:r>
            <a:r>
              <a:rPr lang="cs-CZ" dirty="0"/>
              <a:t> </a:t>
            </a:r>
            <a:r>
              <a:rPr lang="cs-CZ" dirty="0" smtClean="0"/>
              <a:t>dialektologii</a:t>
            </a:r>
            <a:r>
              <a:rPr lang="cs-CZ" dirty="0"/>
              <a:t> linie na mapě ohraničující území, na němž se vyskytuje určitý </a:t>
            </a:r>
            <a:r>
              <a:rPr lang="cs-CZ" dirty="0" smtClean="0"/>
              <a:t>jazykový</a:t>
            </a:r>
            <a:r>
              <a:rPr lang="cs-CZ" dirty="0"/>
              <a:t> jev, a oddělující toto území od oblasti s odlišným </a:t>
            </a:r>
            <a:r>
              <a:rPr lang="cs-CZ" dirty="0" smtClean="0"/>
              <a:t>jazykovým</a:t>
            </a:r>
            <a:r>
              <a:rPr lang="cs-CZ" dirty="0"/>
              <a:t> jevem. </a:t>
            </a:r>
            <a:r>
              <a:rPr lang="cs-CZ" dirty="0" smtClean="0"/>
              <a:t>Je to jeden </a:t>
            </a:r>
            <a:r>
              <a:rPr lang="cs-CZ" dirty="0"/>
              <a:t>ze základních kartografických prostředků </a:t>
            </a:r>
            <a:r>
              <a:rPr lang="cs-CZ" dirty="0" err="1" smtClean="0"/>
              <a:t>jazykovězeměpisných</a:t>
            </a:r>
            <a:r>
              <a:rPr lang="cs-CZ" dirty="0" smtClean="0"/>
              <a:t> </a:t>
            </a:r>
            <a:r>
              <a:rPr lang="cs-CZ" dirty="0"/>
              <a:t>metod.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4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7"/>
            <a:ext cx="9753600" cy="706091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 smtClean="0"/>
              <a:t>Klasifikace dichotomické</a:t>
            </a:r>
            <a:endParaRPr lang="cs-CZ" b="1" dirty="0"/>
          </a:p>
          <a:p>
            <a:pPr marL="45720" indent="0">
              <a:buNone/>
            </a:pPr>
            <a:r>
              <a:rPr lang="cs-CZ" b="1" dirty="0" smtClean="0"/>
              <a:t>Dobrovský</a:t>
            </a:r>
            <a:r>
              <a:rPr lang="cs-CZ" dirty="0" smtClean="0"/>
              <a:t> </a:t>
            </a:r>
            <a:r>
              <a:rPr lang="cs-CZ" dirty="0"/>
              <a:t>(1809</a:t>
            </a:r>
            <a:r>
              <a:rPr lang="cs-CZ" dirty="0" smtClean="0"/>
              <a:t>) </a:t>
            </a:r>
            <a:r>
              <a:rPr lang="cs-CZ" dirty="0"/>
              <a:t>opírá </a:t>
            </a:r>
            <a:r>
              <a:rPr lang="cs-CZ" dirty="0" smtClean="0"/>
              <a:t>klasifikaci slovanských jazyků</a:t>
            </a:r>
            <a:r>
              <a:rPr lang="cs-CZ" dirty="0"/>
              <a:t> o </a:t>
            </a:r>
            <a:r>
              <a:rPr lang="cs-CZ" b="1" dirty="0"/>
              <a:t>historickou fonetiku</a:t>
            </a:r>
            <a:r>
              <a:rPr lang="cs-CZ" dirty="0"/>
              <a:t> </a:t>
            </a:r>
            <a:r>
              <a:rPr lang="cs-CZ" dirty="0" smtClean="0"/>
              <a:t>slovanské jazykové Izoglosy</a:t>
            </a:r>
            <a:r>
              <a:rPr lang="cs-CZ" dirty="0"/>
              <a:t>, které ilustroval konkrétními příklady, jsou respektovány dodnes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851840"/>
            <a:ext cx="8712968" cy="35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/>
              <a:t>Schleicher</a:t>
            </a:r>
            <a:r>
              <a:rPr lang="cs-CZ" dirty="0"/>
              <a:t> (1850) navrhl obdobný model s podrobnějším členěním v dílčích větvích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564904"/>
            <a:ext cx="8208912" cy="41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 smtClean="0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algn="just"/>
            <a:r>
              <a:rPr lang="cs-CZ" dirty="0"/>
              <a:t>O </a:t>
            </a:r>
            <a:r>
              <a:rPr lang="cs-CZ" dirty="0" err="1"/>
              <a:t>severo</a:t>
            </a:r>
            <a:r>
              <a:rPr lang="cs-CZ" dirty="0"/>
              <a:t>-jižní dichotomii poprvé zřejmě uvažoval už v 17. stol. </a:t>
            </a:r>
            <a:r>
              <a:rPr lang="cs-CZ" dirty="0" err="1"/>
              <a:t>Križanić</a:t>
            </a:r>
            <a:r>
              <a:rPr lang="cs-CZ" dirty="0"/>
              <a:t>. Na základě historické fonetiky ji zdůvodnil </a:t>
            </a:r>
            <a:r>
              <a:rPr lang="cs-CZ" b="1" dirty="0" smtClean="0"/>
              <a:t>Mareš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1956,1969):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411223"/>
            <a:ext cx="7272808" cy="38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algn="just"/>
            <a:r>
              <a:rPr lang="cs-CZ" dirty="0"/>
              <a:t>Specifickou variantu dichotomické klasifikace zformuloval </a:t>
            </a:r>
            <a:r>
              <a:rPr lang="cs-CZ" dirty="0" err="1" smtClean="0"/>
              <a:t>Zaliznjak</a:t>
            </a:r>
            <a:r>
              <a:rPr lang="cs-CZ" dirty="0" smtClean="0"/>
              <a:t> </a:t>
            </a:r>
            <a:r>
              <a:rPr lang="cs-CZ" dirty="0"/>
              <a:t>(1988:176). Definuje dvě primární větve, severozápadní a jihovýchodní, jejichž interferencí měl vzniknout pás přechodových kmenových dialektů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81" y="2876839"/>
            <a:ext cx="9577064" cy="39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smtClean="0"/>
              <a:t>trichotomické</a:t>
            </a:r>
          </a:p>
          <a:p>
            <a:pPr marL="45720" indent="0" algn="just">
              <a:buNone/>
            </a:pPr>
            <a:r>
              <a:rPr lang="cs-CZ" sz="2000" dirty="0"/>
              <a:t>První, kdo zřejmě předložil tripartitní dělení </a:t>
            </a:r>
            <a:r>
              <a:rPr lang="cs-CZ" sz="2000" dirty="0" smtClean="0"/>
              <a:t>slovanských jazyků, </a:t>
            </a:r>
            <a:r>
              <a:rPr lang="cs-CZ" sz="2000" dirty="0"/>
              <a:t>byl </a:t>
            </a:r>
            <a:r>
              <a:rPr lang="cs-CZ" sz="2000" b="1" dirty="0" err="1" smtClean="0"/>
              <a:t>Vostokov</a:t>
            </a:r>
            <a:r>
              <a:rPr lang="cs-CZ" sz="2000" dirty="0" smtClean="0"/>
              <a:t> </a:t>
            </a:r>
            <a:r>
              <a:rPr lang="cs-CZ" sz="2000" dirty="0"/>
              <a:t>(1820), přijal je mj. </a:t>
            </a:r>
            <a:r>
              <a:rPr lang="cs-CZ" sz="2000" b="1" dirty="0" err="1" smtClean="0"/>
              <a:t>Jagić</a:t>
            </a:r>
            <a:r>
              <a:rPr lang="cs-CZ" sz="2000" dirty="0" smtClean="0"/>
              <a:t> </a:t>
            </a:r>
            <a:r>
              <a:rPr lang="cs-CZ" sz="2000" dirty="0"/>
              <a:t>(1910) a většina </a:t>
            </a:r>
            <a:r>
              <a:rPr lang="cs-CZ" sz="2000" dirty="0" smtClean="0"/>
              <a:t>českých</a:t>
            </a:r>
            <a:r>
              <a:rPr lang="cs-CZ" sz="2000" dirty="0"/>
              <a:t> slavistů (např. </a:t>
            </a:r>
            <a:r>
              <a:rPr lang="cs-CZ" sz="2000" b="1" dirty="0" smtClean="0"/>
              <a:t>Horálek</a:t>
            </a:r>
            <a:r>
              <a:rPr lang="cs-CZ" sz="2000" dirty="0" smtClean="0"/>
              <a:t> </a:t>
            </a:r>
            <a:r>
              <a:rPr lang="cs-CZ" sz="2000" dirty="0"/>
              <a:t>1955:55–59). Tento tradiční model dobře vystihuje schéma, které použil </a:t>
            </a:r>
            <a:r>
              <a:rPr lang="cs-CZ" sz="2000" b="1" dirty="0" smtClean="0"/>
              <a:t>Ivanov</a:t>
            </a:r>
            <a:r>
              <a:rPr lang="cs-CZ" sz="2000" dirty="0" smtClean="0"/>
              <a:t> </a:t>
            </a:r>
            <a:r>
              <a:rPr lang="cs-CZ" sz="2000" dirty="0"/>
              <a:t>(1990:95):</a:t>
            </a:r>
            <a:endParaRPr lang="cs-CZ" sz="2000" b="1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924944"/>
            <a:ext cx="6537307" cy="3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4759424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 smtClean="0"/>
              <a:t>tetrachotomické</a:t>
            </a:r>
            <a:endParaRPr lang="cs-CZ" b="1" dirty="0" smtClean="0"/>
          </a:p>
          <a:p>
            <a:pPr marL="45720" indent="0">
              <a:buNone/>
            </a:pPr>
            <a:r>
              <a:rPr lang="cs-CZ" b="1" dirty="0" err="1"/>
              <a:t>Leskien</a:t>
            </a:r>
            <a:r>
              <a:rPr lang="cs-CZ" dirty="0"/>
              <a:t> (</a:t>
            </a:r>
            <a:r>
              <a:rPr lang="cs-CZ" dirty="0" smtClean="0"/>
              <a:t>1876)</a:t>
            </a:r>
            <a:r>
              <a:rPr lang="cs-CZ" dirty="0"/>
              <a:t> oddělil větve bulharsko-makedonskou a srbochorvatsko-slovinskou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789170"/>
            <a:ext cx="7416824" cy="37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Mareš (</a:t>
            </a:r>
            <a:r>
              <a:rPr lang="cs-CZ" dirty="0" smtClean="0"/>
              <a:t>1980)</a:t>
            </a:r>
            <a:r>
              <a:rPr lang="cs-CZ" dirty="0"/>
              <a:t> upravil svůj starší model do dvou dichotomických stupňů, které představují výslednou </a:t>
            </a:r>
            <a:r>
              <a:rPr lang="cs-CZ" dirty="0" err="1"/>
              <a:t>tetrachotomii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789170"/>
            <a:ext cx="7416824" cy="37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 smtClean="0"/>
              <a:t>pentachotomické</a:t>
            </a:r>
            <a:endParaRPr lang="cs-CZ" b="1" dirty="0" smtClean="0"/>
          </a:p>
          <a:p>
            <a:pPr marL="45720" indent="0" algn="just">
              <a:buNone/>
            </a:pPr>
            <a:r>
              <a:rPr lang="cs-CZ" dirty="0"/>
              <a:t>Modernější verzi pětičlenného modelu představil </a:t>
            </a:r>
            <a:r>
              <a:rPr lang="cs-CZ" dirty="0" smtClean="0"/>
              <a:t>Kopečný </a:t>
            </a:r>
            <a:r>
              <a:rPr lang="cs-CZ" dirty="0"/>
              <a:t>(1949). V jeho schématu však chybí (neznámo proč) lužickosrbská větev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3573016"/>
            <a:ext cx="6554752" cy="31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 smtClean="0"/>
              <a:t>hexachotomické</a:t>
            </a:r>
            <a:endParaRPr lang="cs-CZ" b="1" dirty="0" smtClean="0"/>
          </a:p>
          <a:p>
            <a:pPr marL="45720" indent="0">
              <a:buNone/>
            </a:pPr>
            <a:r>
              <a:rPr lang="cs-CZ" b="1" dirty="0" err="1"/>
              <a:t>Jakubinskij</a:t>
            </a:r>
            <a:r>
              <a:rPr lang="cs-CZ" dirty="0"/>
              <a:t> (</a:t>
            </a:r>
            <a:r>
              <a:rPr lang="cs-CZ" dirty="0" smtClean="0"/>
              <a:t>1953</a:t>
            </a:r>
            <a:r>
              <a:rPr lang="cs-CZ" dirty="0"/>
              <a:t>)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852936"/>
            <a:ext cx="6876894" cy="38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pPr algn="ctr"/>
            <a:r>
              <a:rPr lang="cs-CZ" b="1" dirty="0"/>
              <a:t>Výčet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84784"/>
            <a:ext cx="9753600" cy="468741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dirty="0"/>
              <a:t>Jako </a:t>
            </a:r>
            <a:r>
              <a:rPr lang="cs-CZ" u="sng" dirty="0" smtClean="0"/>
              <a:t>národní jazyk</a:t>
            </a:r>
            <a:r>
              <a:rPr lang="cs-CZ" u="sng" dirty="0"/>
              <a:t> spisovný </a:t>
            </a:r>
            <a:r>
              <a:rPr lang="cs-CZ" dirty="0"/>
              <a:t>se </a:t>
            </a:r>
            <a:r>
              <a:rPr lang="cs-CZ" dirty="0" smtClean="0"/>
              <a:t>vymezují:</a:t>
            </a:r>
          </a:p>
          <a:p>
            <a:r>
              <a:rPr lang="cs-CZ" b="1" dirty="0" smtClean="0"/>
              <a:t>bulharština</a:t>
            </a:r>
            <a:r>
              <a:rPr lang="cs-CZ" dirty="0"/>
              <a:t> (jeden z 12 menšinových jazyků v </a:t>
            </a:r>
            <a:r>
              <a:rPr lang="cs-CZ" dirty="0" smtClean="0"/>
              <a:t>ČR) </a:t>
            </a:r>
            <a:r>
              <a:rPr lang="bg-BG" i="1" dirty="0" smtClean="0"/>
              <a:t>български език</a:t>
            </a:r>
            <a:endParaRPr lang="cs-CZ" i="1" dirty="0" smtClean="0"/>
          </a:p>
          <a:p>
            <a:r>
              <a:rPr lang="cs-CZ" b="1" dirty="0" smtClean="0"/>
              <a:t>makedonština</a:t>
            </a:r>
            <a:r>
              <a:rPr lang="bg-BG" b="1" dirty="0" smtClean="0"/>
              <a:t> </a:t>
            </a:r>
            <a:r>
              <a:rPr lang="bg-BG" i="1" dirty="0"/>
              <a:t>м</a:t>
            </a:r>
            <a:r>
              <a:rPr lang="bg-BG" i="1" dirty="0" smtClean="0"/>
              <a:t>акедонски </a:t>
            </a:r>
            <a:r>
              <a:rPr lang="bg-BG" i="1" dirty="0" err="1"/>
              <a:t>јазик</a:t>
            </a:r>
            <a:endParaRPr lang="cs-CZ" b="1" i="1" dirty="0" smtClean="0"/>
          </a:p>
          <a:p>
            <a:r>
              <a:rPr lang="cs-CZ" b="1" dirty="0" smtClean="0"/>
              <a:t>srbština</a:t>
            </a:r>
            <a:r>
              <a:rPr lang="cs-CZ" dirty="0"/>
              <a:t> (jeden z 12 menšinových jazyků </a:t>
            </a:r>
            <a:r>
              <a:rPr lang="cs-CZ" dirty="0" smtClean="0"/>
              <a:t>v</a:t>
            </a:r>
            <a:r>
              <a:rPr lang="cs-CZ" dirty="0"/>
              <a:t> ČR</a:t>
            </a:r>
            <a:r>
              <a:rPr lang="cs-CZ" dirty="0" smtClean="0"/>
              <a:t>)</a:t>
            </a:r>
            <a:r>
              <a:rPr lang="bg-BG" dirty="0" smtClean="0"/>
              <a:t> </a:t>
            </a:r>
            <a:r>
              <a:rPr lang="cs-CZ" i="1" dirty="0" err="1" smtClean="0"/>
              <a:t>srpski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r>
              <a:rPr lang="cs-CZ" i="1" dirty="0" smtClean="0"/>
              <a:t> </a:t>
            </a:r>
            <a:r>
              <a:rPr lang="bg-BG" i="1" dirty="0" smtClean="0"/>
              <a:t>/ </a:t>
            </a:r>
            <a:r>
              <a:rPr lang="bg-BG" i="1" dirty="0" err="1" smtClean="0"/>
              <a:t>српски</a:t>
            </a:r>
            <a:r>
              <a:rPr lang="bg-BG" i="1" dirty="0" smtClean="0"/>
              <a:t> </a:t>
            </a:r>
            <a:r>
              <a:rPr lang="cs-CZ" i="1" dirty="0"/>
              <a:t>j</a:t>
            </a:r>
            <a:r>
              <a:rPr lang="bg-BG" i="1" dirty="0" smtClean="0"/>
              <a:t>език</a:t>
            </a:r>
            <a:endParaRPr lang="cs-CZ" i="1" dirty="0" smtClean="0"/>
          </a:p>
          <a:p>
            <a:r>
              <a:rPr lang="cs-CZ" b="1" dirty="0" smtClean="0"/>
              <a:t>chorvatština</a:t>
            </a:r>
            <a:r>
              <a:rPr lang="cs-CZ" dirty="0"/>
              <a:t> // </a:t>
            </a:r>
            <a:r>
              <a:rPr lang="cs-CZ" b="1" dirty="0"/>
              <a:t>charvátština</a:t>
            </a:r>
            <a:r>
              <a:rPr lang="cs-CZ" dirty="0"/>
              <a:t> (jeden z 12 menšinových jazyků v ČR</a:t>
            </a:r>
            <a:r>
              <a:rPr lang="cs-CZ" dirty="0" smtClean="0"/>
              <a:t>) </a:t>
            </a:r>
            <a:r>
              <a:rPr lang="cs-CZ" i="1" dirty="0" err="1" smtClean="0"/>
              <a:t>hrvatski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endParaRPr lang="cs-CZ" i="1" dirty="0" smtClean="0"/>
          </a:p>
          <a:p>
            <a:r>
              <a:rPr lang="cs-CZ" b="1" dirty="0" smtClean="0"/>
              <a:t>bosenština</a:t>
            </a:r>
            <a:r>
              <a:rPr lang="cs-CZ" dirty="0"/>
              <a:t> </a:t>
            </a:r>
            <a:r>
              <a:rPr lang="cs-CZ" b="1" dirty="0" smtClean="0"/>
              <a:t>(</a:t>
            </a:r>
            <a:r>
              <a:rPr lang="cs-CZ" b="1" dirty="0" err="1" smtClean="0"/>
              <a:t>bosňáčtina</a:t>
            </a:r>
            <a:r>
              <a:rPr lang="cs-CZ" b="1" dirty="0" smtClean="0"/>
              <a:t>)</a:t>
            </a:r>
            <a:r>
              <a:rPr lang="cs-CZ" dirty="0"/>
              <a:t> </a:t>
            </a:r>
            <a:r>
              <a:rPr lang="cs-CZ" i="1" dirty="0" err="1" smtClean="0"/>
              <a:t>bosanski</a:t>
            </a:r>
            <a:r>
              <a:rPr lang="cs-CZ" i="1" dirty="0" smtClean="0"/>
              <a:t> (</a:t>
            </a:r>
            <a:r>
              <a:rPr lang="cs-CZ" dirty="0" err="1" smtClean="0"/>
              <a:t>srb</a:t>
            </a:r>
            <a:r>
              <a:rPr lang="cs-CZ" dirty="0" smtClean="0"/>
              <a:t>. a </a:t>
            </a:r>
            <a:r>
              <a:rPr lang="cs-CZ" dirty="0" err="1" smtClean="0"/>
              <a:t>chorv</a:t>
            </a:r>
            <a:r>
              <a:rPr lang="cs-CZ" i="1" dirty="0" smtClean="0"/>
              <a:t>. </a:t>
            </a:r>
            <a:r>
              <a:rPr lang="cs-CZ" i="1" dirty="0" err="1" smtClean="0"/>
              <a:t>bošnjački</a:t>
            </a:r>
            <a:r>
              <a:rPr lang="cs-CZ" i="1" dirty="0" smtClean="0"/>
              <a:t>) </a:t>
            </a:r>
            <a:r>
              <a:rPr lang="cs-CZ" i="1" dirty="0" err="1" smtClean="0"/>
              <a:t>jezik</a:t>
            </a:r>
            <a:endParaRPr lang="cs-CZ" i="1" dirty="0" smtClean="0"/>
          </a:p>
          <a:p>
            <a:pPr marL="45720" indent="0" algn="just">
              <a:buNone/>
            </a:pPr>
            <a:r>
              <a:rPr lang="cs-CZ" dirty="0" smtClean="0"/>
              <a:t>(samotní nositelé tohoto jazyka, </a:t>
            </a:r>
            <a:r>
              <a:rPr lang="cs-CZ" b="1" dirty="0" smtClean="0"/>
              <a:t>Bosňáci</a:t>
            </a:r>
            <a:r>
              <a:rPr lang="cs-CZ" dirty="0" smtClean="0"/>
              <a:t>, preferují jeho označování jako </a:t>
            </a:r>
            <a:r>
              <a:rPr lang="cs-CZ" b="1" i="1" dirty="0" smtClean="0"/>
              <a:t>bosenský </a:t>
            </a:r>
            <a:r>
              <a:rPr lang="cs-CZ" dirty="0" smtClean="0"/>
              <a:t>(</a:t>
            </a:r>
            <a:r>
              <a:rPr lang="cs-CZ" dirty="0" err="1" smtClean="0"/>
              <a:t>bosanski</a:t>
            </a:r>
            <a:r>
              <a:rPr lang="cs-CZ" dirty="0" smtClean="0"/>
              <a:t>), </a:t>
            </a:r>
            <a:r>
              <a:rPr lang="cs-CZ" b="1" dirty="0" smtClean="0"/>
              <a:t>srbští a chorvatští lingvisté</a:t>
            </a:r>
            <a:r>
              <a:rPr lang="cs-CZ" dirty="0" smtClean="0"/>
              <a:t> spíše preferují označení </a:t>
            </a:r>
            <a:r>
              <a:rPr lang="cs-CZ" b="1" i="1" dirty="0" err="1" smtClean="0"/>
              <a:t>bosňácký</a:t>
            </a:r>
            <a:r>
              <a:rPr lang="cs-CZ" dirty="0" smtClean="0"/>
              <a:t> (</a:t>
            </a:r>
            <a:r>
              <a:rPr lang="cs-CZ" dirty="0" err="1" smtClean="0"/>
              <a:t>bošnjački</a:t>
            </a:r>
            <a:r>
              <a:rPr lang="cs-CZ" dirty="0" smtClean="0"/>
              <a:t>) s argumentem, že se jedná výhradně o jazyk Bosňáků, nikoliv bos.-herc. Srbů či Chorvatů)</a:t>
            </a:r>
          </a:p>
          <a:p>
            <a:r>
              <a:rPr lang="cs-CZ" b="1" dirty="0" smtClean="0"/>
              <a:t>černohorština</a:t>
            </a:r>
            <a:r>
              <a:rPr lang="cs-CZ" dirty="0"/>
              <a:t> </a:t>
            </a:r>
            <a:r>
              <a:rPr lang="cs-CZ" i="1" dirty="0" err="1" smtClean="0"/>
              <a:t>crnogorski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r>
              <a:rPr lang="cs-CZ" i="1" dirty="0" smtClean="0"/>
              <a:t> </a:t>
            </a:r>
          </a:p>
          <a:p>
            <a:pPr marL="4572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v letech </a:t>
            </a:r>
            <a:r>
              <a:rPr lang="cs-CZ" dirty="0" smtClean="0"/>
              <a:t>cca 1850–1991/1992 </a:t>
            </a:r>
            <a:r>
              <a:rPr lang="cs-CZ" dirty="0"/>
              <a:t>byly srbština, chorvatština, bosenština a černohorština pokládány za jazyk jeden, označovaný termínem </a:t>
            </a:r>
            <a:r>
              <a:rPr lang="cs-CZ" b="1" dirty="0"/>
              <a:t>srbochorvatština /</a:t>
            </a:r>
            <a:r>
              <a:rPr lang="cs-CZ" dirty="0"/>
              <a:t> </a:t>
            </a:r>
            <a:r>
              <a:rPr lang="cs-CZ" b="1" dirty="0" smtClean="0"/>
              <a:t>srbocharvátština</a:t>
            </a:r>
            <a:r>
              <a:rPr lang="cs-CZ" dirty="0" smtClean="0"/>
              <a:t>)</a:t>
            </a:r>
            <a:r>
              <a:rPr lang="cs-CZ" b="1" dirty="0" smtClean="0"/>
              <a:t>, </a:t>
            </a:r>
          </a:p>
          <a:p>
            <a:r>
              <a:rPr lang="cs-CZ" b="1" dirty="0" smtClean="0"/>
              <a:t>slovinština </a:t>
            </a:r>
            <a:r>
              <a:rPr lang="cs-CZ" i="1" dirty="0" err="1" smtClean="0"/>
              <a:t>slovenski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r>
              <a:rPr lang="cs-CZ" i="1" dirty="0" smtClean="0"/>
              <a:t>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7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RozdÄlenÃ­ slovanskÃ½ch zemÃ­ podle jazykovÃ½ch vÄtvÃ­ Â Â Â Â Â zÃ¡padnÃ­ jazykyÂ Â Â Â Â vÃ½chodnÃ­ jazykyÂ Â Â Â Â jiÅ¾nÃ­ jazy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98" y="1828800"/>
            <a:ext cx="56798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4/4b/Slavaj_lingvoj_mapo_cs.svg/675px-Slavaj_lingvoj_mapo_c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74" y="274637"/>
            <a:ext cx="6995665" cy="64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cap="small" dirty="0" err="1"/>
              <a:t>Bernštejn</a:t>
            </a:r>
            <a:r>
              <a:rPr lang="cs-CZ" cap="small" dirty="0"/>
              <a:t>, S. </a:t>
            </a:r>
            <a:r>
              <a:rPr lang="cs-CZ" dirty="0"/>
              <a:t>B. </a:t>
            </a:r>
            <a:r>
              <a:rPr lang="cs-CZ" i="1" dirty="0" err="1"/>
              <a:t>Očerk</a:t>
            </a:r>
            <a:r>
              <a:rPr lang="cs-CZ" i="1" dirty="0"/>
              <a:t> </a:t>
            </a:r>
            <a:r>
              <a:rPr lang="cs-CZ" i="1" dirty="0" err="1"/>
              <a:t>sravniteľnoj</a:t>
            </a:r>
            <a:r>
              <a:rPr lang="cs-CZ" i="1" dirty="0"/>
              <a:t> </a:t>
            </a:r>
            <a:r>
              <a:rPr lang="cs-CZ" i="1" dirty="0" err="1"/>
              <a:t>grammatiki</a:t>
            </a:r>
            <a:r>
              <a:rPr lang="cs-CZ" i="1" dirty="0"/>
              <a:t> </a:t>
            </a:r>
            <a:r>
              <a:rPr lang="cs-CZ" i="1" dirty="0" err="1"/>
              <a:t>slavjanskich</a:t>
            </a:r>
            <a:r>
              <a:rPr lang="cs-CZ" i="1" dirty="0"/>
              <a:t> </a:t>
            </a:r>
            <a:r>
              <a:rPr lang="cs-CZ" i="1" dirty="0" err="1"/>
              <a:t>jazykov</a:t>
            </a:r>
            <a:r>
              <a:rPr lang="cs-CZ" dirty="0"/>
              <a:t>, 1961.</a:t>
            </a:r>
          </a:p>
          <a:p>
            <a:pPr algn="just"/>
            <a:r>
              <a:rPr lang="cs-CZ" cap="small" dirty="0" err="1"/>
              <a:t>Birnbaum</a:t>
            </a:r>
            <a:r>
              <a:rPr lang="cs-CZ" cap="small" dirty="0"/>
              <a:t>, H. </a:t>
            </a:r>
            <a:r>
              <a:rPr lang="cs-CZ" i="1" dirty="0" err="1"/>
              <a:t>Praslavjanskij</a:t>
            </a:r>
            <a:r>
              <a:rPr lang="cs-CZ" i="1" dirty="0"/>
              <a:t> jazyk - </a:t>
            </a:r>
            <a:r>
              <a:rPr lang="cs-CZ" i="1" dirty="0" err="1"/>
              <a:t>dostiženija</a:t>
            </a:r>
            <a:r>
              <a:rPr lang="cs-CZ" i="1" dirty="0"/>
              <a:t> i </a:t>
            </a:r>
            <a:r>
              <a:rPr lang="cs-CZ" i="1" dirty="0" err="1"/>
              <a:t>problemy</a:t>
            </a:r>
            <a:r>
              <a:rPr lang="cs-CZ" i="1" dirty="0"/>
              <a:t> v </a:t>
            </a:r>
            <a:r>
              <a:rPr lang="cs-CZ" i="1" dirty="0" err="1"/>
              <a:t>jego</a:t>
            </a:r>
            <a:r>
              <a:rPr lang="cs-CZ" i="1" dirty="0"/>
              <a:t> </a:t>
            </a:r>
            <a:r>
              <a:rPr lang="cs-CZ" i="1" dirty="0" err="1"/>
              <a:t>rekonstrukcii</a:t>
            </a:r>
            <a:r>
              <a:rPr lang="cs-CZ" dirty="0"/>
              <a:t>, 1987</a:t>
            </a:r>
            <a:r>
              <a:rPr lang="cs-CZ" dirty="0" smtClean="0"/>
              <a:t>.</a:t>
            </a:r>
          </a:p>
          <a:p>
            <a:pPr algn="just"/>
            <a:r>
              <a:rPr lang="cs-CZ" dirty="0" err="1"/>
              <a:t>Bogoczová</a:t>
            </a:r>
            <a:r>
              <a:rPr lang="cs-CZ" dirty="0"/>
              <a:t>, Irena. </a:t>
            </a:r>
            <a:r>
              <a:rPr lang="cs-CZ" i="1" dirty="0"/>
              <a:t>Typologicky relevantní rozdíly mezi polštinou a češtinou jako zdroj jazykové interference</a:t>
            </a:r>
            <a:r>
              <a:rPr lang="cs-CZ" dirty="0"/>
              <a:t>. Ostrava: OU 2001</a:t>
            </a:r>
          </a:p>
          <a:p>
            <a:pPr algn="just"/>
            <a:r>
              <a:rPr lang="cs-CZ" cap="small" dirty="0"/>
              <a:t>Čejka, M. </a:t>
            </a:r>
            <a:r>
              <a:rPr lang="cs-CZ" dirty="0" err="1"/>
              <a:t>Lexicostatistic</a:t>
            </a:r>
            <a:r>
              <a:rPr lang="cs-CZ" dirty="0"/>
              <a:t> </a:t>
            </a:r>
            <a:r>
              <a:rPr lang="cs-CZ" dirty="0" err="1"/>
              <a:t>Dating</a:t>
            </a:r>
            <a:r>
              <a:rPr lang="cs-CZ" dirty="0"/>
              <a:t> and Slavonic </a:t>
            </a:r>
            <a:r>
              <a:rPr lang="cs-CZ" dirty="0" err="1" smtClean="0"/>
              <a:t>Languages</a:t>
            </a:r>
            <a:r>
              <a:rPr lang="cs-CZ" dirty="0"/>
              <a:t>. </a:t>
            </a:r>
            <a:r>
              <a:rPr lang="cs-CZ" i="1" dirty="0"/>
              <a:t>SPFFBU</a:t>
            </a:r>
            <a:r>
              <a:rPr lang="cs-CZ" dirty="0"/>
              <a:t> A 20, 1972, 39–52.</a:t>
            </a:r>
          </a:p>
          <a:p>
            <a:pPr algn="just"/>
            <a:r>
              <a:rPr lang="cs-CZ" cap="small" dirty="0"/>
              <a:t>Čejka, M. &amp; A. </a:t>
            </a:r>
            <a:r>
              <a:rPr lang="cs-CZ" cap="small" dirty="0" err="1"/>
              <a:t>Lamprecht</a:t>
            </a:r>
            <a:r>
              <a:rPr lang="cs-CZ" dirty="0"/>
              <a:t>. K otázce vzniku a diferenciace slovanských jazyků. </a:t>
            </a:r>
            <a:r>
              <a:rPr lang="cs-CZ" i="1" dirty="0"/>
              <a:t>SPFFBU</a:t>
            </a:r>
            <a:r>
              <a:rPr lang="cs-CZ" dirty="0"/>
              <a:t> 11, 1963, </a:t>
            </a:r>
            <a:r>
              <a:rPr lang="cs-CZ" dirty="0" smtClean="0"/>
              <a:t>1–20.</a:t>
            </a:r>
          </a:p>
          <a:p>
            <a:pPr algn="just"/>
            <a:r>
              <a:rPr lang="cs-CZ" dirty="0"/>
              <a:t>ČERMÁK, František: Jazyk a jazykověda. Praha: Karolinum 2001.</a:t>
            </a:r>
            <a:endParaRPr lang="cs-CZ" dirty="0" smtClean="0"/>
          </a:p>
          <a:p>
            <a:pPr algn="just"/>
            <a:r>
              <a:rPr lang="cs-CZ" cap="small" dirty="0" smtClean="0"/>
              <a:t>Horálek</a:t>
            </a:r>
            <a:r>
              <a:rPr lang="cs-CZ" cap="small" dirty="0"/>
              <a:t>, K. </a:t>
            </a:r>
            <a:r>
              <a:rPr lang="cs-CZ" i="1" dirty="0"/>
              <a:t>Úvod do studia slovanských jazyků</a:t>
            </a:r>
            <a:r>
              <a:rPr lang="cs-CZ" dirty="0"/>
              <a:t>, 1955.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cap="small" dirty="0" smtClean="0"/>
          </a:p>
          <a:p>
            <a:pPr algn="just"/>
            <a:r>
              <a:rPr lang="cs-CZ" cap="small" dirty="0" smtClean="0"/>
              <a:t>Ivanov</a:t>
            </a:r>
            <a:r>
              <a:rPr lang="cs-CZ" cap="small" dirty="0"/>
              <a:t>, V. </a:t>
            </a:r>
            <a:r>
              <a:rPr lang="cs-CZ" dirty="0"/>
              <a:t>V. </a:t>
            </a:r>
            <a:r>
              <a:rPr lang="cs-CZ" dirty="0" err="1"/>
              <a:t>Genealogičeskaja</a:t>
            </a:r>
            <a:r>
              <a:rPr lang="cs-CZ" dirty="0"/>
              <a:t> </a:t>
            </a:r>
            <a:r>
              <a:rPr lang="cs-CZ" dirty="0" err="1"/>
              <a:t>klassifikacija</a:t>
            </a:r>
            <a:r>
              <a:rPr lang="cs-CZ" dirty="0"/>
              <a:t> </a:t>
            </a:r>
            <a:r>
              <a:rPr lang="cs-CZ" dirty="0" err="1"/>
              <a:t>jazykov</a:t>
            </a:r>
            <a:r>
              <a:rPr lang="cs-CZ" dirty="0"/>
              <a:t>. In </a:t>
            </a:r>
            <a:r>
              <a:rPr lang="cs-CZ" dirty="0" err="1"/>
              <a:t>Jarceva</a:t>
            </a:r>
            <a:r>
              <a:rPr lang="cs-CZ" dirty="0"/>
              <a:t>, V. N. (</a:t>
            </a:r>
            <a:r>
              <a:rPr lang="cs-CZ" dirty="0" err="1"/>
              <a:t>ed</a:t>
            </a:r>
            <a:r>
              <a:rPr lang="cs-CZ" dirty="0"/>
              <a:t>.), </a:t>
            </a:r>
            <a:r>
              <a:rPr lang="cs-CZ" i="1" dirty="0" err="1"/>
              <a:t>Lingvističeskij</a:t>
            </a:r>
            <a:r>
              <a:rPr lang="cs-CZ" i="1" dirty="0"/>
              <a:t> </a:t>
            </a:r>
            <a:r>
              <a:rPr lang="cs-CZ" i="1" dirty="0" err="1"/>
              <a:t>enciklopedičeskij</a:t>
            </a:r>
            <a:r>
              <a:rPr lang="cs-CZ" i="1" dirty="0"/>
              <a:t> </a:t>
            </a:r>
            <a:r>
              <a:rPr lang="cs-CZ" i="1" dirty="0" err="1"/>
              <a:t>slovar</a:t>
            </a:r>
            <a:r>
              <a:rPr lang="cs-CZ" dirty="0"/>
              <a:t>, 1990, 93–98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KLEGR, Aleš – ZIMA, Petr a kol. (1989): </a:t>
            </a:r>
            <a:r>
              <a:rPr lang="cs-CZ" i="1" dirty="0"/>
              <a:t>Světem jazyků. </a:t>
            </a:r>
            <a:r>
              <a:rPr lang="cs-CZ" dirty="0"/>
              <a:t>Praha: Albatros</a:t>
            </a:r>
            <a:endParaRPr lang="cs-CZ" dirty="0"/>
          </a:p>
          <a:p>
            <a:pPr algn="just"/>
            <a:r>
              <a:rPr lang="cs-CZ" cap="small" dirty="0"/>
              <a:t>Kopečný, F. </a:t>
            </a:r>
            <a:r>
              <a:rPr lang="cs-CZ" dirty="0"/>
              <a:t>K otázce klasifikace slovanských jazyků. </a:t>
            </a:r>
            <a:r>
              <a:rPr lang="cs-CZ" i="1" dirty="0" err="1"/>
              <a:t>Sl</a:t>
            </a:r>
            <a:r>
              <a:rPr lang="cs-CZ" dirty="0"/>
              <a:t> 19, 1949, 1–12.</a:t>
            </a:r>
          </a:p>
          <a:p>
            <a:pPr algn="just"/>
            <a:r>
              <a:rPr lang="cs-CZ" cap="small" dirty="0" err="1"/>
              <a:t>Lamprecht</a:t>
            </a:r>
            <a:r>
              <a:rPr lang="cs-CZ" cap="small" dirty="0"/>
              <a:t>, A. </a:t>
            </a:r>
            <a:r>
              <a:rPr lang="cs-CZ" i="1" dirty="0"/>
              <a:t>Praslovanština</a:t>
            </a:r>
            <a:r>
              <a:rPr lang="cs-CZ" dirty="0"/>
              <a:t>, 1987.</a:t>
            </a:r>
          </a:p>
          <a:p>
            <a:pPr algn="just"/>
            <a:r>
              <a:rPr lang="cs-CZ" cap="small" dirty="0"/>
              <a:t>Marvan, J. </a:t>
            </a:r>
            <a:r>
              <a:rPr lang="cs-CZ" i="1" dirty="0"/>
              <a:t>Jazykové milénium. Slovanská kontrakce a její český zdroj</a:t>
            </a:r>
            <a:r>
              <a:rPr lang="cs-CZ" dirty="0"/>
              <a:t>, </a:t>
            </a:r>
            <a:r>
              <a:rPr lang="cs-CZ" dirty="0" smtClean="0"/>
              <a:t>2000</a:t>
            </a:r>
          </a:p>
          <a:p>
            <a:pPr algn="just"/>
            <a:r>
              <a:rPr lang="cs-CZ" dirty="0"/>
              <a:t>https://www.czechency.org/</a:t>
            </a:r>
          </a:p>
        </p:txBody>
      </p:sp>
    </p:spTree>
    <p:extLst>
      <p:ext uri="{BB962C8B-B14F-4D97-AF65-F5344CB8AC3E}">
        <p14:creationId xmlns:p14="http://schemas.microsoft.com/office/powerpoint/2010/main" val="8339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r>
              <a:rPr lang="cs-CZ" b="1" dirty="0"/>
              <a:t>Výčet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slovenština</a:t>
            </a:r>
            <a:r>
              <a:rPr lang="cs-CZ" dirty="0" smtClean="0"/>
              <a:t>(jeden </a:t>
            </a:r>
            <a:r>
              <a:rPr lang="cs-CZ" dirty="0"/>
              <a:t>z 12 menšinových jazyků v ČR</a:t>
            </a:r>
            <a:r>
              <a:rPr lang="cs-CZ" dirty="0" smtClean="0"/>
              <a:t>) </a:t>
            </a:r>
            <a:r>
              <a:rPr lang="cs-CZ" i="1" dirty="0" smtClean="0"/>
              <a:t>slovenský jazyk</a:t>
            </a:r>
          </a:p>
          <a:p>
            <a:r>
              <a:rPr lang="cs-CZ" b="1" dirty="0"/>
              <a:t>č</a:t>
            </a:r>
            <a:r>
              <a:rPr lang="cs-CZ" b="1" dirty="0" smtClean="0"/>
              <a:t>eština</a:t>
            </a:r>
            <a:r>
              <a:rPr lang="cs-CZ" dirty="0" smtClean="0"/>
              <a:t> </a:t>
            </a:r>
            <a:r>
              <a:rPr lang="cs-CZ" i="1" dirty="0" smtClean="0"/>
              <a:t>český jazyk</a:t>
            </a:r>
          </a:p>
          <a:p>
            <a:r>
              <a:rPr lang="cs-CZ" b="1" dirty="0" smtClean="0"/>
              <a:t>horní </a:t>
            </a:r>
            <a:r>
              <a:rPr lang="cs-CZ" b="1" dirty="0"/>
              <a:t>a dolní lužická </a:t>
            </a:r>
            <a:r>
              <a:rPr lang="cs-CZ" b="1" dirty="0" smtClean="0"/>
              <a:t>srbština</a:t>
            </a:r>
            <a:r>
              <a:rPr lang="cs-CZ" dirty="0"/>
              <a:t> </a:t>
            </a:r>
            <a:r>
              <a:rPr lang="cs-CZ" i="1" dirty="0" err="1" smtClean="0"/>
              <a:t>hornjoserbšćina</a:t>
            </a:r>
            <a:r>
              <a:rPr lang="cs-CZ" i="1" dirty="0" smtClean="0"/>
              <a:t>; </a:t>
            </a:r>
            <a:r>
              <a:rPr lang="cs-CZ" i="1" dirty="0" err="1" smtClean="0"/>
              <a:t>dolnoserbšćina</a:t>
            </a:r>
            <a:endParaRPr lang="cs-CZ" i="1" dirty="0" smtClean="0"/>
          </a:p>
          <a:p>
            <a:r>
              <a:rPr lang="cs-CZ" b="1" dirty="0" smtClean="0"/>
              <a:t>polština</a:t>
            </a:r>
            <a:r>
              <a:rPr lang="cs-CZ" dirty="0"/>
              <a:t> (jeden z 12 menšinových jazyků v ČR</a:t>
            </a:r>
            <a:r>
              <a:rPr lang="cs-CZ" dirty="0" smtClean="0"/>
              <a:t>)</a:t>
            </a:r>
            <a:r>
              <a:rPr lang="bg-BG" dirty="0" smtClean="0"/>
              <a:t> </a:t>
            </a:r>
            <a:r>
              <a:rPr lang="cs-CZ" i="1" dirty="0" err="1"/>
              <a:t>j</a:t>
            </a:r>
            <a:r>
              <a:rPr lang="cs-CZ" i="1" dirty="0" err="1" smtClean="0"/>
              <a:t>ęzyk</a:t>
            </a:r>
            <a:r>
              <a:rPr lang="cs-CZ" i="1" dirty="0" smtClean="0"/>
              <a:t> </a:t>
            </a:r>
            <a:r>
              <a:rPr lang="cs-CZ" i="1" dirty="0" err="1"/>
              <a:t>polski</a:t>
            </a:r>
            <a:endParaRPr lang="cs-CZ" i="1" dirty="0" smtClean="0"/>
          </a:p>
          <a:p>
            <a:r>
              <a:rPr lang="cs-CZ" b="1" dirty="0"/>
              <a:t>b</a:t>
            </a:r>
            <a:r>
              <a:rPr lang="cs-CZ" b="1" dirty="0" smtClean="0"/>
              <a:t>ěloruština</a:t>
            </a:r>
            <a:r>
              <a:rPr lang="bg-BG" dirty="0" smtClean="0"/>
              <a:t> </a:t>
            </a:r>
            <a:r>
              <a:rPr lang="bg-BG" i="1" dirty="0" err="1"/>
              <a:t>беларуская</a:t>
            </a:r>
            <a:r>
              <a:rPr lang="bg-BG" i="1" dirty="0"/>
              <a:t> </a:t>
            </a:r>
            <a:r>
              <a:rPr lang="bg-BG" i="1" dirty="0" err="1"/>
              <a:t>мова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b="1" dirty="0" smtClean="0"/>
              <a:t>ukrajinština</a:t>
            </a:r>
            <a:r>
              <a:rPr lang="cs-CZ" dirty="0"/>
              <a:t> („maloruština“, jeden z 12 menšinových jazyků </a:t>
            </a:r>
            <a:r>
              <a:rPr lang="cs-CZ" dirty="0" smtClean="0"/>
              <a:t>v</a:t>
            </a:r>
            <a:r>
              <a:rPr lang="cs-CZ" dirty="0"/>
              <a:t> ČR</a:t>
            </a:r>
            <a:r>
              <a:rPr lang="cs-CZ" dirty="0" smtClean="0"/>
              <a:t>)</a:t>
            </a:r>
            <a:r>
              <a:rPr lang="cs-CZ" dirty="0"/>
              <a:t> </a:t>
            </a:r>
            <a:r>
              <a:rPr lang="bg-BG" i="1" dirty="0" err="1"/>
              <a:t>українська</a:t>
            </a:r>
            <a:r>
              <a:rPr lang="bg-BG" i="1" dirty="0"/>
              <a:t> </a:t>
            </a:r>
            <a:r>
              <a:rPr lang="bg-BG" i="1" dirty="0" err="1" smtClean="0"/>
              <a:t>мова</a:t>
            </a:r>
            <a:endParaRPr lang="bg-BG" i="1" dirty="0" smtClean="0"/>
          </a:p>
          <a:p>
            <a:r>
              <a:rPr lang="cs-CZ" b="1" dirty="0" smtClean="0"/>
              <a:t>ruština</a:t>
            </a:r>
            <a:r>
              <a:rPr lang="cs-CZ" dirty="0"/>
              <a:t> („velkoruština“, jeden z 12 menšinových jazyků v </a:t>
            </a:r>
            <a:r>
              <a:rPr lang="cs-CZ" dirty="0" smtClean="0"/>
              <a:t>ČR) </a:t>
            </a:r>
            <a:r>
              <a:rPr lang="bg-BG" i="1" dirty="0" err="1" smtClean="0"/>
              <a:t>русский</a:t>
            </a:r>
            <a:r>
              <a:rPr lang="bg-BG" i="1" dirty="0" smtClean="0"/>
              <a:t> </a:t>
            </a:r>
            <a:r>
              <a:rPr lang="bg-BG" i="1" dirty="0" err="1" smtClean="0"/>
              <a:t>язык</a:t>
            </a:r>
            <a:endParaRPr lang="cs-CZ" i="1" dirty="0" smtClean="0"/>
          </a:p>
          <a:p>
            <a:pPr marL="45720" indent="0" algn="just">
              <a:buNone/>
            </a:pPr>
            <a:r>
              <a:rPr lang="cs-CZ" dirty="0" smtClean="0"/>
              <a:t>Každý </a:t>
            </a:r>
            <a:r>
              <a:rPr lang="cs-CZ" dirty="0"/>
              <a:t>z těchto </a:t>
            </a:r>
            <a:r>
              <a:rPr lang="cs-CZ" dirty="0" smtClean="0"/>
              <a:t>jazyků</a:t>
            </a:r>
            <a:r>
              <a:rPr lang="cs-CZ" dirty="0"/>
              <a:t> ovšem reprezentuje skupinu </a:t>
            </a:r>
            <a:r>
              <a:rPr lang="cs-CZ" u="sng" dirty="0"/>
              <a:t>více či méně odlišných </a:t>
            </a:r>
            <a:r>
              <a:rPr lang="cs-CZ" u="sng" dirty="0" smtClean="0"/>
              <a:t>dialektů</a:t>
            </a:r>
            <a:r>
              <a:rPr lang="cs-CZ" dirty="0" smtClean="0"/>
              <a:t>, </a:t>
            </a:r>
            <a:r>
              <a:rPr lang="cs-CZ" dirty="0"/>
              <a:t>z nichž lze některé chápat i jako samostatné </a:t>
            </a:r>
            <a:r>
              <a:rPr lang="cs-CZ" dirty="0" smtClean="0"/>
              <a:t>jazyky</a:t>
            </a:r>
            <a:r>
              <a:rPr lang="cs-CZ" dirty="0"/>
              <a:t> (</a:t>
            </a:r>
            <a:r>
              <a:rPr lang="cs-CZ" b="1" dirty="0"/>
              <a:t>kašubština</a:t>
            </a:r>
            <a:r>
              <a:rPr lang="cs-CZ" dirty="0"/>
              <a:t>, </a:t>
            </a:r>
            <a:r>
              <a:rPr lang="cs-CZ" b="1" dirty="0"/>
              <a:t>rusínština</a:t>
            </a:r>
            <a:r>
              <a:rPr lang="cs-CZ" dirty="0"/>
              <a:t> (jeden z 12 menšinových jazyků v ČR), </a:t>
            </a:r>
            <a:r>
              <a:rPr lang="cs-CZ" b="1" dirty="0"/>
              <a:t>západní </a:t>
            </a:r>
            <a:r>
              <a:rPr lang="cs-CZ" b="1" dirty="0" err="1"/>
              <a:t>polesština</a:t>
            </a:r>
            <a:r>
              <a:rPr lang="cs-CZ" dirty="0"/>
              <a:t>);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z</a:t>
            </a:r>
            <a:r>
              <a:rPr lang="cs-CZ" dirty="0"/>
              <a:t> diachronního hlediska se ke </a:t>
            </a:r>
            <a:r>
              <a:rPr lang="cs-CZ" b="1" dirty="0" smtClean="0"/>
              <a:t>slovanským jazykům</a:t>
            </a:r>
            <a:r>
              <a:rPr lang="cs-CZ" dirty="0"/>
              <a:t> řadí i „mrtvé“ </a:t>
            </a:r>
            <a:r>
              <a:rPr lang="cs-CZ" dirty="0" smtClean="0"/>
              <a:t>jazyky s</a:t>
            </a:r>
            <a:r>
              <a:rPr lang="cs-CZ" b="1" dirty="0" smtClean="0"/>
              <a:t>taroslověnština</a:t>
            </a:r>
            <a:r>
              <a:rPr lang="cs-CZ" dirty="0"/>
              <a:t>, </a:t>
            </a:r>
            <a:r>
              <a:rPr lang="cs-CZ" b="1" dirty="0"/>
              <a:t>polabština</a:t>
            </a:r>
            <a:r>
              <a:rPr lang="cs-CZ" dirty="0"/>
              <a:t> (</a:t>
            </a:r>
            <a:r>
              <a:rPr lang="cs-CZ" dirty="0" err="1"/>
              <a:t>drevjanština</a:t>
            </a:r>
            <a:r>
              <a:rPr lang="cs-CZ" dirty="0"/>
              <a:t>), </a:t>
            </a:r>
            <a:r>
              <a:rPr lang="cs-CZ" b="1" dirty="0"/>
              <a:t>pomořská slovinština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7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188640"/>
            <a:ext cx="9753600" cy="648072"/>
          </a:xfrm>
        </p:spPr>
        <p:txBody>
          <a:bodyPr/>
          <a:lstStyle/>
          <a:p>
            <a:pPr algn="ctr"/>
            <a:r>
              <a:rPr lang="cs-CZ" b="1" dirty="0" smtClean="0"/>
              <a:t>Grafické systémy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836712"/>
            <a:ext cx="9753600" cy="576064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lv-LV" sz="2900" dirty="0" smtClean="0"/>
              <a:t>Grafika</a:t>
            </a:r>
            <a:r>
              <a:rPr lang="cs-CZ" sz="2900" dirty="0" smtClean="0"/>
              <a:t> slovanských jazyků </a:t>
            </a:r>
            <a:r>
              <a:rPr lang="lv-LV" sz="2900" dirty="0" smtClean="0"/>
              <a:t>odráží </a:t>
            </a:r>
            <a:r>
              <a:rPr lang="lv-LV" sz="2900" dirty="0"/>
              <a:t>kulturně-historické </a:t>
            </a:r>
            <a:r>
              <a:rPr lang="lv-LV" sz="2900" dirty="0" smtClean="0"/>
              <a:t>vlivy</a:t>
            </a:r>
            <a:endParaRPr lang="cs-CZ" sz="2900" dirty="0" smtClean="0"/>
          </a:p>
          <a:p>
            <a:pPr algn="just">
              <a:lnSpc>
                <a:spcPct val="120000"/>
              </a:lnSpc>
            </a:pPr>
            <a:r>
              <a:rPr lang="lv-LV" sz="2900" dirty="0" smtClean="0"/>
              <a:t>pův</a:t>
            </a:r>
            <a:r>
              <a:rPr lang="cs-CZ" sz="2900" dirty="0" err="1" smtClean="0"/>
              <a:t>odně</a:t>
            </a:r>
            <a:r>
              <a:rPr lang="lv-LV" sz="2900" dirty="0"/>
              <a:t> </a:t>
            </a:r>
            <a:r>
              <a:rPr lang="lv-LV" sz="2900" b="1" dirty="0"/>
              <a:t>pravoslavní Slované </a:t>
            </a:r>
            <a:r>
              <a:rPr lang="lv-LV" sz="2900" dirty="0"/>
              <a:t>(Bulhaři, Bělorusové, Makedonci, Rusové, Srbové a Ukrajinci) užívají vlastní slovanskou abecedu azbuku </a:t>
            </a:r>
            <a:r>
              <a:rPr lang="lv-LV" sz="2900" dirty="0" smtClean="0"/>
              <a:t>(</a:t>
            </a:r>
            <a:r>
              <a:rPr lang="lv-LV" sz="2900" b="1" dirty="0" smtClean="0"/>
              <a:t>cyrilic</a:t>
            </a:r>
            <a:r>
              <a:rPr lang="cs-CZ" sz="2900" b="1" dirty="0" smtClean="0"/>
              <a:t>i</a:t>
            </a:r>
            <a:r>
              <a:rPr lang="lv-LV" sz="2900" dirty="0" smtClean="0"/>
              <a:t>),</a:t>
            </a:r>
            <a:r>
              <a:rPr lang="lv-LV" sz="2900" dirty="0"/>
              <a:t> </a:t>
            </a:r>
            <a:r>
              <a:rPr lang="lv-LV" sz="2900" b="1" dirty="0" smtClean="0"/>
              <a:t>pův</a:t>
            </a:r>
            <a:r>
              <a:rPr lang="cs-CZ" sz="2900" b="1" dirty="0" err="1" smtClean="0"/>
              <a:t>odně</a:t>
            </a:r>
            <a:r>
              <a:rPr lang="lv-LV" sz="2900" b="1" dirty="0"/>
              <a:t> římsko-katoličtí Slované</a:t>
            </a:r>
            <a:r>
              <a:rPr lang="lv-LV" sz="2900" dirty="0"/>
              <a:t> </a:t>
            </a:r>
            <a:r>
              <a:rPr lang="lv-LV" sz="2900" b="1" dirty="0" smtClean="0"/>
              <a:t>latinku</a:t>
            </a:r>
            <a:r>
              <a:rPr lang="lv-LV" sz="2900" dirty="0"/>
              <a:t>, (historicky vyjma bosensko-hercegovské katolíky), </a:t>
            </a:r>
            <a:r>
              <a:rPr lang="lv-LV" sz="2900" u="sng" dirty="0"/>
              <a:t>upravenou pro potřeby fonologického systému příslušného </a:t>
            </a:r>
            <a:r>
              <a:rPr lang="lv-LV" sz="2900" u="sng" dirty="0" smtClean="0"/>
              <a:t>jaz</a:t>
            </a:r>
            <a:r>
              <a:rPr lang="cs-CZ" sz="2900" u="sng" dirty="0" err="1" smtClean="0"/>
              <a:t>yka</a:t>
            </a:r>
            <a:r>
              <a:rPr lang="lv-LV" sz="2900" u="sng" dirty="0"/>
              <a:t> </a:t>
            </a:r>
            <a:endParaRPr lang="cs-CZ" sz="2900" u="sng" dirty="0" smtClean="0"/>
          </a:p>
          <a:p>
            <a:pPr marL="45720" indent="0">
              <a:buNone/>
            </a:pPr>
            <a:r>
              <a:rPr lang="lv-LV" sz="2900" u="sng" dirty="0" smtClean="0"/>
              <a:t>spřežkami</a:t>
            </a:r>
            <a:r>
              <a:rPr lang="cs-CZ" sz="2900" dirty="0" smtClean="0"/>
              <a:t>:</a:t>
            </a:r>
            <a:r>
              <a:rPr lang="lv-LV" sz="2900" dirty="0" smtClean="0"/>
              <a:t> </a:t>
            </a:r>
            <a:endParaRPr lang="cs-CZ" sz="2900" dirty="0" smtClean="0"/>
          </a:p>
          <a:p>
            <a:pPr marL="45720" indent="0">
              <a:buNone/>
            </a:pPr>
            <a:r>
              <a:rPr lang="lv-LV" sz="2900" dirty="0" smtClean="0"/>
              <a:t>např</a:t>
            </a:r>
            <a:r>
              <a:rPr lang="lv-LV" sz="2900" dirty="0"/>
              <a:t>. č., slk., luž., p. </a:t>
            </a:r>
            <a:r>
              <a:rPr lang="lv-LV" sz="2900" b="1" i="1" dirty="0"/>
              <a:t>ch</a:t>
            </a:r>
            <a:r>
              <a:rPr lang="lv-LV" sz="2900" dirty="0"/>
              <a:t> [x], p. </a:t>
            </a:r>
            <a:r>
              <a:rPr lang="lv-LV" sz="2900" b="1" i="1" dirty="0"/>
              <a:t>sz</a:t>
            </a:r>
            <a:r>
              <a:rPr lang="lv-LV" sz="2900" dirty="0"/>
              <a:t> [∫], </a:t>
            </a:r>
            <a:r>
              <a:rPr lang="lv-LV" sz="2900" i="1" dirty="0"/>
              <a:t>rz</a:t>
            </a:r>
            <a:r>
              <a:rPr lang="lv-LV" sz="2900" dirty="0"/>
              <a:t> [ʒ/∫], luž., p., slk. </a:t>
            </a:r>
            <a:r>
              <a:rPr lang="lv-LV" sz="2900" b="1" i="1" dirty="0"/>
              <a:t>dz</a:t>
            </a:r>
            <a:r>
              <a:rPr lang="lv-LV" sz="2900" dirty="0"/>
              <a:t> [d͜z], ch,. sln. </a:t>
            </a:r>
            <a:r>
              <a:rPr lang="lv-LV" sz="2900" b="1" i="1" dirty="0"/>
              <a:t>nj</a:t>
            </a:r>
            <a:r>
              <a:rPr lang="lv-LV" sz="2900" dirty="0"/>
              <a:t> [n,], </a:t>
            </a:r>
            <a:endParaRPr lang="cs-CZ" sz="2900" dirty="0" smtClean="0"/>
          </a:p>
          <a:p>
            <a:pPr marL="45720" indent="0">
              <a:buNone/>
            </a:pPr>
            <a:r>
              <a:rPr lang="cs-CZ" sz="2900" u="sng" dirty="0"/>
              <a:t>d</a:t>
            </a:r>
            <a:r>
              <a:rPr lang="lv-LV" sz="2900" u="sng" dirty="0" smtClean="0"/>
              <a:t>iakritikou</a:t>
            </a:r>
            <a:r>
              <a:rPr lang="cs-CZ" sz="2900" dirty="0" smtClean="0"/>
              <a:t>: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lv-LV" sz="2900" dirty="0" smtClean="0"/>
              <a:t>např</a:t>
            </a:r>
            <a:r>
              <a:rPr lang="lv-LV" sz="2900" dirty="0"/>
              <a:t>. č., hl. </a:t>
            </a:r>
            <a:r>
              <a:rPr lang="lv-LV" sz="2900" b="1" i="1" dirty="0"/>
              <a:t>ř</a:t>
            </a:r>
            <a:r>
              <a:rPr lang="lv-LV" sz="2900" dirty="0"/>
              <a:t> [ř], č., ch., luž., slk. </a:t>
            </a:r>
            <a:r>
              <a:rPr lang="lv-LV" sz="2900" b="1" i="1" dirty="0"/>
              <a:t>ž</a:t>
            </a:r>
            <a:r>
              <a:rPr lang="lv-LV" sz="2900" dirty="0"/>
              <a:t> [ʒ], luž., p.</a:t>
            </a:r>
            <a:r>
              <a:rPr lang="lv-LV" sz="2900" b="1" dirty="0"/>
              <a:t> </a:t>
            </a:r>
            <a:r>
              <a:rPr lang="lv-LV" sz="2900" b="1" i="1" dirty="0"/>
              <a:t>ź</a:t>
            </a:r>
            <a:r>
              <a:rPr lang="lv-LV" sz="2900" dirty="0"/>
              <a:t> [z,], ch., luž., p. </a:t>
            </a:r>
            <a:r>
              <a:rPr lang="lv-LV" sz="2900" b="1" i="1" dirty="0"/>
              <a:t>ć</a:t>
            </a:r>
            <a:r>
              <a:rPr lang="lv-LV" sz="2900" dirty="0"/>
              <a:t> [tś/t∫], p. </a:t>
            </a:r>
            <a:r>
              <a:rPr lang="lv-LV" sz="2900" i="1" dirty="0"/>
              <a:t>ż</a:t>
            </a:r>
            <a:r>
              <a:rPr lang="lv-LV" sz="2900" dirty="0"/>
              <a:t> [ʒ], č., slk. </a:t>
            </a:r>
            <a:r>
              <a:rPr lang="lv-LV" sz="2900" b="1" i="1" dirty="0"/>
              <a:t>á</a:t>
            </a:r>
            <a:r>
              <a:rPr lang="lv-LV" sz="2900" dirty="0"/>
              <a:t> [a:], slk. </a:t>
            </a:r>
            <a:r>
              <a:rPr lang="lv-LV" sz="2900" b="1" i="1" dirty="0"/>
              <a:t>ĺ</a:t>
            </a:r>
            <a:r>
              <a:rPr lang="lv-LV" sz="2900" b="1" dirty="0"/>
              <a:t> </a:t>
            </a:r>
            <a:r>
              <a:rPr lang="lv-LV" sz="2900" dirty="0"/>
              <a:t>[l:], </a:t>
            </a:r>
            <a:r>
              <a:rPr lang="lv-LV" sz="2900" i="1" dirty="0"/>
              <a:t>ľ</a:t>
            </a:r>
            <a:r>
              <a:rPr lang="lv-LV" sz="2900" dirty="0"/>
              <a:t> [l,], č. </a:t>
            </a:r>
            <a:r>
              <a:rPr lang="lv-LV" sz="2900" b="1" i="1" dirty="0"/>
              <a:t>ť</a:t>
            </a:r>
            <a:r>
              <a:rPr lang="lv-LV" sz="2900" dirty="0"/>
              <a:t> [t,], </a:t>
            </a:r>
            <a:r>
              <a:rPr lang="lv-LV" sz="2900" b="1" i="1" dirty="0"/>
              <a:t>ů</a:t>
            </a:r>
            <a:r>
              <a:rPr lang="lv-LV" sz="2900" dirty="0"/>
              <a:t> [u:], č./p. </a:t>
            </a:r>
            <a:r>
              <a:rPr lang="lv-LV" sz="2900" b="1" i="1" dirty="0"/>
              <a:t>ó</a:t>
            </a:r>
            <a:r>
              <a:rPr lang="lv-LV" sz="2900" dirty="0"/>
              <a:t> [o:/u], </a:t>
            </a:r>
            <a:r>
              <a:rPr lang="lv-LV" sz="2900" u="sng" dirty="0"/>
              <a:t>jejich kombinací</a:t>
            </a:r>
            <a:r>
              <a:rPr lang="lv-LV" sz="2900" dirty="0"/>
              <a:t>, např. p., ch. </a:t>
            </a:r>
            <a:r>
              <a:rPr lang="lv-LV" sz="2900" i="1" dirty="0"/>
              <a:t>dż</a:t>
            </a:r>
            <a:r>
              <a:rPr lang="lv-LV" sz="2900" dirty="0"/>
              <a:t>/</a:t>
            </a:r>
            <a:r>
              <a:rPr lang="lv-LV" sz="2900" i="1" dirty="0"/>
              <a:t>dž</a:t>
            </a:r>
            <a:r>
              <a:rPr lang="lv-LV" sz="2900" dirty="0"/>
              <a:t>[ʤ], </a:t>
            </a:r>
            <a:r>
              <a:rPr lang="lv-LV" sz="2900" u="sng" dirty="0"/>
              <a:t>zvláštními znaky</a:t>
            </a:r>
            <a:r>
              <a:rPr lang="lv-LV" sz="2900" dirty="0"/>
              <a:t> luž., p. </a:t>
            </a:r>
            <a:r>
              <a:rPr lang="lv-LV" sz="2900" i="1" dirty="0"/>
              <a:t>ł</a:t>
            </a:r>
            <a:r>
              <a:rPr lang="lv-LV" sz="2900" dirty="0"/>
              <a:t> [ł], ch. </a:t>
            </a:r>
            <a:r>
              <a:rPr lang="lv-LV" sz="2900" b="1" i="1" dirty="0"/>
              <a:t>đ</a:t>
            </a:r>
            <a:r>
              <a:rPr lang="lv-LV" sz="2900" dirty="0"/>
              <a:t> [d͜ʹž́], p. </a:t>
            </a:r>
            <a:r>
              <a:rPr lang="lv-LV" sz="2900" b="1" i="1" dirty="0"/>
              <a:t>ę</a:t>
            </a:r>
            <a:r>
              <a:rPr lang="lv-LV" sz="2900" i="1" dirty="0"/>
              <a:t>, </a:t>
            </a:r>
            <a:r>
              <a:rPr lang="lv-LV" sz="2900" b="1" i="1" dirty="0"/>
              <a:t>ą</a:t>
            </a:r>
            <a:r>
              <a:rPr lang="lv-LV" sz="2900" b="1" dirty="0"/>
              <a:t> </a:t>
            </a:r>
            <a:r>
              <a:rPr lang="lv-LV" sz="2900" dirty="0"/>
              <a:t>[</a:t>
            </a:r>
            <a:r>
              <a:rPr lang="lv-LV" sz="2900" i="1" dirty="0"/>
              <a:t>e͂</a:t>
            </a:r>
            <a:r>
              <a:rPr lang="lv-LV" sz="2900" dirty="0"/>
              <a:t>, </a:t>
            </a:r>
            <a:r>
              <a:rPr lang="lv-LV" sz="2900" i="1" dirty="0"/>
              <a:t>õ</a:t>
            </a:r>
            <a:r>
              <a:rPr lang="lv-LV" sz="2900" dirty="0" smtClean="0"/>
              <a:t>].</a:t>
            </a:r>
            <a:endParaRPr lang="cs-CZ" sz="2900" dirty="0" smtClean="0"/>
          </a:p>
          <a:p>
            <a:pPr marL="45720" indent="0" algn="just">
              <a:buNone/>
            </a:pPr>
            <a:r>
              <a:rPr lang="cs-CZ" sz="2900" b="1" dirty="0" smtClean="0"/>
              <a:t>Cyrilice</a:t>
            </a:r>
            <a:r>
              <a:rPr lang="cs-CZ" sz="2900" dirty="0" smtClean="0"/>
              <a:t> - </a:t>
            </a:r>
            <a:r>
              <a:rPr lang="cs-CZ" sz="2900" dirty="0"/>
              <a:t>s</a:t>
            </a:r>
            <a:r>
              <a:rPr lang="cs-CZ" sz="2900" dirty="0" smtClean="0"/>
              <a:t>lovanské</a:t>
            </a:r>
            <a:r>
              <a:rPr lang="cs-CZ" sz="2900" dirty="0"/>
              <a:t> </a:t>
            </a:r>
            <a:r>
              <a:rPr lang="cs-CZ" sz="2900" dirty="0" smtClean="0"/>
              <a:t>písmo</a:t>
            </a:r>
            <a:r>
              <a:rPr lang="cs-CZ" sz="2900" dirty="0"/>
              <a:t> jen o něco mladší než </a:t>
            </a:r>
            <a:r>
              <a:rPr lang="cs-CZ" sz="2900" dirty="0" smtClean="0"/>
              <a:t>slovanské </a:t>
            </a:r>
            <a:r>
              <a:rPr lang="cs-CZ" sz="2900" dirty="0"/>
              <a:t>písmo </a:t>
            </a:r>
            <a:r>
              <a:rPr lang="cs-CZ" sz="2900" dirty="0" smtClean="0"/>
              <a:t>hlaholice</a:t>
            </a:r>
            <a:r>
              <a:rPr lang="cs-CZ" sz="2900" dirty="0"/>
              <a:t>. Název </a:t>
            </a:r>
            <a:r>
              <a:rPr lang="cs-CZ" sz="2900" i="1" dirty="0"/>
              <a:t>cyrilice</a:t>
            </a:r>
            <a:r>
              <a:rPr lang="cs-CZ" sz="2900" dirty="0"/>
              <a:t> není dosud spolehlivě objasněn; původně se jím totiž označovala asi abeceda hlaholská</a:t>
            </a:r>
            <a:r>
              <a:rPr lang="cs-CZ" sz="2900" dirty="0" smtClean="0"/>
              <a:t>. Cyrilice</a:t>
            </a:r>
            <a:r>
              <a:rPr lang="cs-CZ" sz="2900" dirty="0"/>
              <a:t> vznikla </a:t>
            </a:r>
            <a:r>
              <a:rPr lang="cs-CZ" sz="2900" dirty="0" smtClean="0"/>
              <a:t>v</a:t>
            </a:r>
            <a:r>
              <a:rPr lang="cs-CZ" sz="2900" dirty="0"/>
              <a:t> Bulharsku na přelomu 9. a 10. stol. za cara </a:t>
            </a:r>
            <a:r>
              <a:rPr lang="cs-CZ" sz="2900" dirty="0" smtClean="0"/>
              <a:t>Simeona</a:t>
            </a:r>
            <a:r>
              <a:rPr lang="cs-CZ" sz="2900" dirty="0"/>
              <a:t>. Je to z řečtiny převzatá unciála a jenom pro některé slovanské hlásky, které neměly v řečtině odpovídající protějšek, byly převzaty a graficky upraveny grafémy z </a:t>
            </a:r>
            <a:r>
              <a:rPr lang="cs-CZ" sz="2900" dirty="0" smtClean="0"/>
              <a:t>hlaholice.</a:t>
            </a:r>
          </a:p>
          <a:p>
            <a:pPr marL="45720" indent="0" algn="just">
              <a:buNone/>
            </a:pPr>
            <a:r>
              <a:rPr lang="cs-CZ" sz="2900" b="1" dirty="0" smtClean="0"/>
              <a:t>Latinka</a:t>
            </a:r>
            <a:r>
              <a:rPr lang="cs-CZ" sz="2900" dirty="0" smtClean="0"/>
              <a:t> (latinské písmo) – vzešla </a:t>
            </a:r>
            <a:r>
              <a:rPr lang="cs-CZ" sz="2900" dirty="0"/>
              <a:t>z původního </a:t>
            </a:r>
            <a:r>
              <a:rPr lang="cs-CZ" sz="2900" dirty="0" smtClean="0"/>
              <a:t>abecedního </a:t>
            </a:r>
            <a:r>
              <a:rPr lang="cs-CZ" sz="2900" dirty="0"/>
              <a:t>písma určeného pro zápis latiny, které bylo později adaptováno na další jazyky, včetně češtiny.</a:t>
            </a:r>
          </a:p>
        </p:txBody>
      </p:sp>
    </p:spTree>
    <p:extLst>
      <p:ext uri="{BB962C8B-B14F-4D97-AF65-F5344CB8AC3E}">
        <p14:creationId xmlns:p14="http://schemas.microsoft.com/office/powerpoint/2010/main" val="26274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 smtClean="0"/>
              <a:t>Klasifikace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24744"/>
            <a:ext cx="9753600" cy="504745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cs-CZ" sz="2800" b="1" dirty="0" smtClean="0"/>
              <a:t>Typologická klasifikace</a:t>
            </a:r>
          </a:p>
          <a:p>
            <a:pPr algn="just"/>
            <a:r>
              <a:rPr lang="cs-CZ" sz="2800" dirty="0"/>
              <a:t>snaha propracovat klasifikaci jazyků, resp. jejich </a:t>
            </a:r>
            <a:r>
              <a:rPr lang="cs-CZ" sz="2800" dirty="0" smtClean="0"/>
              <a:t>jednotlivých </a:t>
            </a:r>
            <a:r>
              <a:rPr lang="cs-CZ" sz="2800" dirty="0"/>
              <a:t>složek</a:t>
            </a:r>
            <a:r>
              <a:rPr lang="cs-CZ" sz="2800" dirty="0" smtClean="0"/>
              <a:t>, </a:t>
            </a:r>
            <a:r>
              <a:rPr lang="cs-CZ" sz="2800" b="1" dirty="0" smtClean="0"/>
              <a:t>na</a:t>
            </a:r>
            <a:r>
              <a:rPr lang="cs-CZ" sz="2800" dirty="0" smtClean="0"/>
              <a:t> </a:t>
            </a:r>
            <a:r>
              <a:rPr lang="cs-CZ" sz="2800" b="1" dirty="0" smtClean="0"/>
              <a:t>základě formálních </a:t>
            </a:r>
            <a:r>
              <a:rPr lang="cs-CZ" sz="2800" b="1" dirty="0"/>
              <a:t>charakteristik</a:t>
            </a:r>
            <a:r>
              <a:rPr lang="cs-CZ" sz="2800" dirty="0"/>
              <a:t>, </a:t>
            </a:r>
            <a:r>
              <a:rPr lang="cs-CZ" sz="2800" b="1" dirty="0"/>
              <a:t>způsobů </a:t>
            </a:r>
            <a:r>
              <a:rPr lang="cs-CZ" sz="2800" b="1" dirty="0" smtClean="0"/>
              <a:t>výstavby </a:t>
            </a:r>
            <a:r>
              <a:rPr lang="cs-CZ" sz="2800" b="1" dirty="0"/>
              <a:t>a </a:t>
            </a:r>
            <a:r>
              <a:rPr lang="cs-CZ" sz="2800" b="1" dirty="0" smtClean="0"/>
              <a:t>uspořádání jazykových </a:t>
            </a:r>
            <a:r>
              <a:rPr lang="cs-CZ" sz="2800" b="1" dirty="0"/>
              <a:t>jednotek</a:t>
            </a:r>
            <a:r>
              <a:rPr lang="cs-CZ" sz="2800" dirty="0"/>
              <a:t>. </a:t>
            </a:r>
            <a:endParaRPr lang="cs-CZ" sz="2800" dirty="0" smtClean="0"/>
          </a:p>
          <a:p>
            <a:pPr algn="just"/>
            <a:r>
              <a:rPr lang="cs-CZ" sz="2800" dirty="0" smtClean="0"/>
              <a:t>genetická příbuznost </a:t>
            </a:r>
            <a:r>
              <a:rPr lang="cs-CZ" sz="2800" dirty="0"/>
              <a:t>jazyků zde </a:t>
            </a:r>
            <a:r>
              <a:rPr lang="cs-CZ" sz="2800" b="1" dirty="0" smtClean="0"/>
              <a:t>není</a:t>
            </a:r>
            <a:r>
              <a:rPr lang="cs-CZ" sz="2800" dirty="0" smtClean="0"/>
              <a:t> </a:t>
            </a:r>
            <a:r>
              <a:rPr lang="cs-CZ" sz="2800" dirty="0" smtClean="0"/>
              <a:t>rozhodující.</a:t>
            </a:r>
            <a:endParaRPr lang="cs-CZ" sz="2800" dirty="0" smtClean="0"/>
          </a:p>
          <a:p>
            <a:pPr marL="45720" indent="0" algn="just">
              <a:buNone/>
            </a:pPr>
            <a:endParaRPr lang="cs-CZ" dirty="0" smtClean="0"/>
          </a:p>
          <a:p>
            <a:pPr marL="45720" indent="0" algn="just">
              <a:buNone/>
            </a:pPr>
            <a:r>
              <a:rPr lang="cs-CZ" sz="2000" dirty="0"/>
              <a:t>n</a:t>
            </a:r>
            <a:r>
              <a:rPr lang="cs-CZ" sz="2000" dirty="0" smtClean="0"/>
              <a:t>apř</a:t>
            </a:r>
            <a:r>
              <a:rPr lang="cs-CZ" sz="2000" dirty="0"/>
              <a:t>. čeština a bulharština jsou jazyky </a:t>
            </a:r>
            <a:r>
              <a:rPr lang="cs-CZ" sz="2000" dirty="0" smtClean="0"/>
              <a:t>blízce příbuzné </a:t>
            </a:r>
            <a:r>
              <a:rPr lang="cs-CZ" sz="2000" dirty="0" smtClean="0"/>
              <a:t>(</a:t>
            </a:r>
            <a:r>
              <a:rPr lang="cs-CZ" sz="2000" dirty="0" smtClean="0"/>
              <a:t>indoevropské </a:t>
            </a:r>
            <a:r>
              <a:rPr lang="cs-CZ" sz="2000" dirty="0"/>
              <a:t>a </a:t>
            </a:r>
            <a:r>
              <a:rPr lang="cs-CZ" sz="2000" dirty="0" smtClean="0"/>
              <a:t>slovanské), </a:t>
            </a:r>
            <a:r>
              <a:rPr lang="cs-CZ" sz="2000" dirty="0"/>
              <a:t>avšak typologicky se vzhledem k </a:t>
            </a:r>
            <a:r>
              <a:rPr lang="cs-CZ" sz="2000" dirty="0" smtClean="0"/>
              <a:t>vývoji</a:t>
            </a:r>
            <a:r>
              <a:rPr lang="cs-CZ" sz="2000" dirty="0" smtClean="0"/>
              <a:t>, k </a:t>
            </a:r>
            <a:r>
              <a:rPr lang="cs-CZ" sz="2000" dirty="0"/>
              <a:t>němuž došlo v bulharštině (</a:t>
            </a:r>
            <a:r>
              <a:rPr lang="cs-CZ" sz="2000" dirty="0" smtClean="0"/>
              <a:t>zánik pádových </a:t>
            </a:r>
            <a:r>
              <a:rPr lang="cs-CZ" sz="2000" dirty="0"/>
              <a:t>koncovek), </a:t>
            </a:r>
            <a:r>
              <a:rPr lang="cs-CZ" sz="2000" dirty="0" smtClean="0"/>
              <a:t>výrazně </a:t>
            </a:r>
            <a:r>
              <a:rPr lang="cs-CZ" sz="2000" dirty="0"/>
              <a:t>odlišuji.</a:t>
            </a:r>
          </a:p>
          <a:p>
            <a:pPr marL="45720" indent="0" algn="just">
              <a:buNone/>
            </a:pPr>
            <a:endParaRPr lang="cs-CZ" sz="2000" dirty="0" smtClean="0"/>
          </a:p>
          <a:p>
            <a:pPr marL="45720" indent="0" algn="just">
              <a:buNone/>
            </a:pPr>
            <a:r>
              <a:rPr lang="cs-CZ" sz="2000" dirty="0"/>
              <a:t>n</a:t>
            </a:r>
            <a:r>
              <a:rPr lang="cs-CZ" sz="2000" dirty="0" smtClean="0"/>
              <a:t>a druh</a:t>
            </a:r>
            <a:r>
              <a:rPr lang="cs-CZ" sz="2000" dirty="0" smtClean="0"/>
              <a:t>é </a:t>
            </a:r>
            <a:r>
              <a:rPr lang="cs-CZ" sz="2000" dirty="0" smtClean="0"/>
              <a:t> </a:t>
            </a:r>
            <a:r>
              <a:rPr lang="cs-CZ" sz="2000" dirty="0"/>
              <a:t>straně </a:t>
            </a:r>
            <a:r>
              <a:rPr lang="cs-CZ" sz="2000" dirty="0" smtClean="0"/>
              <a:t>má </a:t>
            </a:r>
            <a:r>
              <a:rPr lang="cs-CZ" sz="2000" dirty="0"/>
              <a:t>čeština z </a:t>
            </a:r>
            <a:r>
              <a:rPr lang="cs-CZ" sz="2000" dirty="0" smtClean="0"/>
              <a:t>typologického </a:t>
            </a:r>
            <a:r>
              <a:rPr lang="cs-CZ" sz="2000" dirty="0"/>
              <a:t>hlediska </a:t>
            </a:r>
            <a:r>
              <a:rPr lang="cs-CZ" sz="2000" dirty="0" smtClean="0"/>
              <a:t>některé </a:t>
            </a:r>
            <a:r>
              <a:rPr lang="cs-CZ" sz="2000" dirty="0" smtClean="0"/>
              <a:t>rysy</a:t>
            </a:r>
            <a:r>
              <a:rPr lang="cs-CZ" sz="2000" dirty="0" smtClean="0"/>
              <a:t>, které </a:t>
            </a:r>
            <a:r>
              <a:rPr lang="cs-CZ" sz="2000" dirty="0"/>
              <a:t>ji spojuji např. se svahilštinou (</a:t>
            </a:r>
            <a:r>
              <a:rPr lang="cs-CZ" sz="2000" dirty="0" smtClean="0"/>
              <a:t>africkým </a:t>
            </a:r>
            <a:r>
              <a:rPr lang="cs-CZ" sz="2000" dirty="0" smtClean="0"/>
              <a:t>jazykem)</a:t>
            </a:r>
          </a:p>
        </p:txBody>
      </p:sp>
    </p:spTree>
    <p:extLst>
      <p:ext uri="{BB962C8B-B14F-4D97-AF65-F5344CB8AC3E}">
        <p14:creationId xmlns:p14="http://schemas.microsoft.com/office/powerpoint/2010/main" val="832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116632"/>
            <a:ext cx="9753600" cy="792088"/>
          </a:xfrm>
        </p:spPr>
        <p:txBody>
          <a:bodyPr/>
          <a:lstStyle/>
          <a:p>
            <a:pPr algn="ctr"/>
            <a:r>
              <a:rPr lang="cs-CZ" dirty="0"/>
              <a:t>Typologická </a:t>
            </a:r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052736"/>
            <a:ext cx="9753600" cy="5119464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cs-CZ" dirty="0"/>
              <a:t>Typologicky </a:t>
            </a:r>
            <a:r>
              <a:rPr lang="cs-CZ" dirty="0" smtClean="0"/>
              <a:t>výzkum </a:t>
            </a:r>
            <a:r>
              <a:rPr lang="cs-CZ" dirty="0"/>
              <a:t>jazyků se </a:t>
            </a:r>
            <a:r>
              <a:rPr lang="cs-CZ" dirty="0" smtClean="0"/>
              <a:t>utvářel </a:t>
            </a:r>
            <a:r>
              <a:rPr lang="cs-CZ" dirty="0"/>
              <a:t>paralelně k </a:t>
            </a:r>
            <a:r>
              <a:rPr lang="cs-CZ" dirty="0" smtClean="0"/>
              <a:t>historickosrovnávací </a:t>
            </a:r>
            <a:r>
              <a:rPr lang="pl-PL" dirty="0" smtClean="0"/>
              <a:t>gramatice </a:t>
            </a:r>
            <a:r>
              <a:rPr lang="pl-PL" dirty="0"/>
              <a:t>od počatku </a:t>
            </a:r>
            <a:r>
              <a:rPr lang="pl-PL" dirty="0" smtClean="0"/>
              <a:t>19. stoleti</a:t>
            </a:r>
            <a:r>
              <a:rPr lang="pl-PL" dirty="0" smtClean="0"/>
              <a:t>. </a:t>
            </a:r>
            <a:endParaRPr lang="pl-PL" dirty="0" smtClean="0"/>
          </a:p>
          <a:p>
            <a:pPr marL="45720" indent="0" algn="just">
              <a:buNone/>
            </a:pPr>
            <a:r>
              <a:rPr lang="cs-CZ" dirty="0" smtClean="0"/>
              <a:t>Vědecká </a:t>
            </a:r>
            <a:r>
              <a:rPr lang="cs-CZ" dirty="0"/>
              <a:t>typologie jazyků se v </a:t>
            </a:r>
            <a:r>
              <a:rPr lang="cs-CZ" dirty="0" smtClean="0"/>
              <a:t>plné míře </a:t>
            </a:r>
            <a:r>
              <a:rPr lang="cs-CZ" dirty="0"/>
              <a:t>rozviji v </a:t>
            </a:r>
            <a:r>
              <a:rPr lang="cs-CZ" dirty="0" smtClean="0"/>
              <a:t>první </a:t>
            </a:r>
            <a:r>
              <a:rPr lang="cs-CZ" dirty="0"/>
              <a:t>polovině </a:t>
            </a:r>
            <a:r>
              <a:rPr lang="cs-CZ" dirty="0" smtClean="0"/>
              <a:t>20. století. </a:t>
            </a:r>
          </a:p>
          <a:p>
            <a:pPr algn="just"/>
            <a:r>
              <a:rPr lang="cs-CZ" dirty="0" smtClean="0"/>
              <a:t>Důležité místo </a:t>
            </a:r>
            <a:r>
              <a:rPr lang="cs-CZ" dirty="0"/>
              <a:t>zde </a:t>
            </a:r>
            <a:r>
              <a:rPr lang="cs-CZ" dirty="0" smtClean="0"/>
              <a:t>zaujímá </a:t>
            </a:r>
            <a:r>
              <a:rPr lang="cs-CZ" dirty="0"/>
              <a:t>koncepce </a:t>
            </a:r>
            <a:r>
              <a:rPr lang="cs-CZ" dirty="0" smtClean="0"/>
              <a:t>českého </a:t>
            </a:r>
            <a:r>
              <a:rPr lang="cs-CZ" dirty="0" smtClean="0"/>
              <a:t>lingvisty </a:t>
            </a:r>
            <a:r>
              <a:rPr lang="cs-CZ" b="1" dirty="0" smtClean="0"/>
              <a:t>Vladimíra </a:t>
            </a:r>
            <a:r>
              <a:rPr lang="cs-CZ" b="1" dirty="0"/>
              <a:t>Skaličky </a:t>
            </a:r>
            <a:r>
              <a:rPr lang="cs-CZ" dirty="0"/>
              <a:t>(1909–1991), </a:t>
            </a:r>
            <a:r>
              <a:rPr lang="cs-CZ" dirty="0" smtClean="0"/>
              <a:t>příslušníka pražské strukturální </a:t>
            </a:r>
            <a:r>
              <a:rPr lang="cs-CZ" dirty="0" smtClean="0"/>
              <a:t>školy</a:t>
            </a:r>
          </a:p>
          <a:p>
            <a:pPr marL="45720" indent="0" algn="just">
              <a:buNone/>
            </a:pPr>
            <a:r>
              <a:rPr lang="cs-CZ" dirty="0"/>
              <a:t>Skaličkova typologie je svou </a:t>
            </a:r>
            <a:r>
              <a:rPr lang="cs-CZ" dirty="0" smtClean="0"/>
              <a:t>povahou:</a:t>
            </a:r>
          </a:p>
          <a:p>
            <a:pPr algn="just"/>
            <a:r>
              <a:rPr lang="cs-CZ" dirty="0" smtClean="0"/>
              <a:t> </a:t>
            </a:r>
            <a:r>
              <a:rPr lang="cs-CZ" b="1" dirty="0" smtClean="0"/>
              <a:t>holistická </a:t>
            </a:r>
            <a:r>
              <a:rPr lang="cs-CZ" dirty="0"/>
              <a:t>(zaměřena na celek</a:t>
            </a:r>
            <a:r>
              <a:rPr lang="cs-CZ" dirty="0" smtClean="0"/>
              <a:t>), </a:t>
            </a:r>
            <a:r>
              <a:rPr lang="pl-PL" dirty="0" smtClean="0"/>
              <a:t>tedy </a:t>
            </a:r>
            <a:r>
              <a:rPr lang="pl-PL" dirty="0"/>
              <a:t>jednotlive typy charakterizuje </a:t>
            </a:r>
            <a:r>
              <a:rPr lang="pl-PL" b="1" dirty="0"/>
              <a:t>rysy z různych oblasti jazyka </a:t>
            </a:r>
            <a:r>
              <a:rPr lang="pl-PL" dirty="0"/>
              <a:t>(</a:t>
            </a:r>
            <a:r>
              <a:rPr lang="pl-PL" dirty="0" smtClean="0"/>
              <a:t>základní p</a:t>
            </a:r>
            <a:r>
              <a:rPr lang="cs-CZ" dirty="0" err="1" smtClean="0"/>
              <a:t>latnost</a:t>
            </a:r>
            <a:r>
              <a:rPr lang="cs-CZ" dirty="0" smtClean="0"/>
              <a:t> </a:t>
            </a:r>
            <a:r>
              <a:rPr lang="cs-CZ" dirty="0"/>
              <a:t>ovšem </a:t>
            </a:r>
            <a:r>
              <a:rPr lang="cs-CZ" dirty="0" smtClean="0"/>
              <a:t>mají </a:t>
            </a:r>
            <a:r>
              <a:rPr lang="cs-CZ" u="sng" dirty="0"/>
              <a:t>rysy </a:t>
            </a:r>
            <a:r>
              <a:rPr lang="cs-CZ" u="sng" dirty="0" smtClean="0"/>
              <a:t>morfologické </a:t>
            </a:r>
            <a:r>
              <a:rPr lang="cs-CZ" u="sng" dirty="0"/>
              <a:t>a </a:t>
            </a:r>
            <a:r>
              <a:rPr lang="cs-CZ" u="sng" dirty="0" smtClean="0"/>
              <a:t>slovotvorné</a:t>
            </a:r>
            <a:r>
              <a:rPr lang="cs-CZ" dirty="0" smtClean="0"/>
              <a:t>) </a:t>
            </a:r>
          </a:p>
          <a:p>
            <a:pPr algn="just"/>
            <a:r>
              <a:rPr lang="cs-CZ" b="1" dirty="0" smtClean="0"/>
              <a:t>ideální</a:t>
            </a:r>
            <a:r>
              <a:rPr lang="cs-CZ" dirty="0" smtClean="0"/>
              <a:t> – jednotlivé </a:t>
            </a:r>
            <a:r>
              <a:rPr lang="cs-CZ" dirty="0"/>
              <a:t>typy jazyků představuji konstrukty, </a:t>
            </a:r>
            <a:r>
              <a:rPr lang="cs-CZ" dirty="0" smtClean="0"/>
              <a:t>které nejsou v plné míře přítomny </a:t>
            </a:r>
            <a:r>
              <a:rPr lang="cs-CZ" dirty="0"/>
              <a:t>v </a:t>
            </a:r>
            <a:r>
              <a:rPr lang="cs-CZ" dirty="0" smtClean="0"/>
              <a:t>žádném reálně existujícím </a:t>
            </a:r>
            <a:r>
              <a:rPr lang="cs-CZ" dirty="0"/>
              <a:t>jazyce.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dirty="0" smtClean="0"/>
              <a:t>Žádný přirozený </a:t>
            </a:r>
            <a:r>
              <a:rPr lang="pl-PL" b="1" dirty="0" smtClean="0"/>
              <a:t>jazyk není </a:t>
            </a:r>
            <a:r>
              <a:rPr lang="pl-PL" b="1" dirty="0"/>
              <a:t>typologicky čisty</a:t>
            </a:r>
            <a:r>
              <a:rPr lang="pl-PL" dirty="0"/>
              <a:t>: Neobsahuje rysy pouze </a:t>
            </a:r>
            <a:r>
              <a:rPr lang="pl-PL" dirty="0" smtClean="0"/>
              <a:t>jednoho </a:t>
            </a:r>
            <a:r>
              <a:rPr lang="cs-CZ" dirty="0" smtClean="0"/>
              <a:t>jazykového </a:t>
            </a:r>
            <a:r>
              <a:rPr lang="cs-CZ" dirty="0"/>
              <a:t>typu ani všechny rysy jednoho typu; zpravidla v něm </a:t>
            </a:r>
            <a:r>
              <a:rPr lang="cs-CZ" dirty="0" smtClean="0"/>
              <a:t>ovšem </a:t>
            </a:r>
            <a:r>
              <a:rPr lang="cs-CZ" u="sng" dirty="0" smtClean="0"/>
              <a:t>jeden </a:t>
            </a:r>
            <a:r>
              <a:rPr lang="cs-CZ" u="sng" dirty="0"/>
              <a:t>typ </a:t>
            </a:r>
            <a:r>
              <a:rPr lang="cs-CZ" u="sng" dirty="0" smtClean="0"/>
              <a:t>převládá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0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Typologická 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525658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cs-CZ" dirty="0"/>
              <a:t>Skalička v </a:t>
            </a:r>
            <a:r>
              <a:rPr lang="cs-CZ" dirty="0" smtClean="0"/>
              <a:t>návaznosti </a:t>
            </a:r>
            <a:r>
              <a:rPr lang="cs-CZ" dirty="0"/>
              <a:t>na </a:t>
            </a:r>
            <a:r>
              <a:rPr lang="cs-CZ" dirty="0" smtClean="0"/>
              <a:t>dřívější </a:t>
            </a:r>
            <a:r>
              <a:rPr lang="cs-CZ" dirty="0"/>
              <a:t>klasifikace popsal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pět </a:t>
            </a:r>
            <a:r>
              <a:rPr lang="cs-CZ" b="1" dirty="0" smtClean="0"/>
              <a:t>jazykových typů</a:t>
            </a:r>
            <a:r>
              <a:rPr lang="cs-CZ" dirty="0"/>
              <a:t>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Terminologie </a:t>
            </a:r>
            <a:r>
              <a:rPr lang="cs-CZ" dirty="0"/>
              <a:t>je zde ovšem </a:t>
            </a:r>
            <a:r>
              <a:rPr lang="cs-CZ" dirty="0" smtClean="0"/>
              <a:t>poněkud rozkolísaná. </a:t>
            </a:r>
            <a:r>
              <a:rPr lang="cs-CZ" dirty="0"/>
              <a:t>Vedle terminů </a:t>
            </a:r>
            <a:r>
              <a:rPr lang="cs-CZ" dirty="0" smtClean="0"/>
              <a:t>užívaných </a:t>
            </a:r>
            <a:r>
              <a:rPr lang="cs-CZ" dirty="0" smtClean="0"/>
              <a:t>Skaličkou </a:t>
            </a:r>
            <a:r>
              <a:rPr lang="cs-CZ" dirty="0"/>
              <a:t>se v </a:t>
            </a:r>
            <a:r>
              <a:rPr lang="cs-CZ" dirty="0" smtClean="0"/>
              <a:t>odborné </a:t>
            </a:r>
            <a:r>
              <a:rPr lang="cs-CZ" dirty="0"/>
              <a:t>literatuře objevuji ještě terminy </a:t>
            </a:r>
            <a:r>
              <a:rPr lang="cs-CZ" dirty="0" err="1"/>
              <a:t>dalši</a:t>
            </a:r>
            <a:r>
              <a:rPr lang="cs-CZ" dirty="0" smtClean="0"/>
              <a:t>.</a:t>
            </a:r>
          </a:p>
          <a:p>
            <a:pPr marL="45720" indent="0" algn="just">
              <a:buNone/>
            </a:pPr>
            <a:r>
              <a:rPr lang="cs-CZ" dirty="0"/>
              <a:t>a) Jazyky </a:t>
            </a:r>
            <a:r>
              <a:rPr lang="cs-CZ" b="1" dirty="0" smtClean="0"/>
              <a:t>flexivní</a:t>
            </a:r>
            <a:r>
              <a:rPr lang="cs-CZ" dirty="0" smtClean="0"/>
              <a:t>/</a:t>
            </a:r>
            <a:r>
              <a:rPr lang="cs-CZ" b="1" dirty="0" smtClean="0"/>
              <a:t>flektivní </a:t>
            </a:r>
            <a:r>
              <a:rPr lang="cs-CZ" dirty="0"/>
              <a:t>(z </a:t>
            </a:r>
            <a:r>
              <a:rPr lang="cs-CZ" dirty="0" smtClean="0"/>
              <a:t>latinského </a:t>
            </a:r>
            <a:r>
              <a:rPr lang="cs-CZ" i="1" dirty="0" err="1"/>
              <a:t>flectō</a:t>
            </a:r>
            <a:r>
              <a:rPr lang="cs-CZ" dirty="0"/>
              <a:t>, -</a:t>
            </a:r>
            <a:r>
              <a:rPr lang="cs-CZ" i="1" dirty="0" err="1"/>
              <a:t>ere</a:t>
            </a:r>
            <a:r>
              <a:rPr lang="cs-CZ" dirty="0"/>
              <a:t>, </a:t>
            </a:r>
            <a:r>
              <a:rPr lang="cs-CZ" i="1" dirty="0" err="1"/>
              <a:t>flexī</a:t>
            </a:r>
            <a:r>
              <a:rPr lang="cs-CZ" dirty="0"/>
              <a:t>, </a:t>
            </a:r>
            <a:r>
              <a:rPr lang="cs-CZ" i="1" dirty="0" err="1"/>
              <a:t>flexum</a:t>
            </a:r>
            <a:r>
              <a:rPr lang="cs-CZ" i="1" dirty="0"/>
              <a:t> </a:t>
            </a:r>
            <a:r>
              <a:rPr lang="cs-CZ" dirty="0"/>
              <a:t>,</a:t>
            </a:r>
            <a:r>
              <a:rPr lang="cs-CZ" dirty="0" err="1"/>
              <a:t>ohybat</a:t>
            </a:r>
            <a:r>
              <a:rPr lang="cs-CZ" dirty="0" smtClean="0"/>
              <a:t>‘); </a:t>
            </a:r>
            <a:r>
              <a:rPr lang="cs-CZ" dirty="0" smtClean="0"/>
              <a:t>užívá </a:t>
            </a:r>
            <a:r>
              <a:rPr lang="cs-CZ" dirty="0"/>
              <a:t>se </a:t>
            </a:r>
            <a:r>
              <a:rPr lang="cs-CZ" dirty="0" smtClean="0"/>
              <a:t>také termín </a:t>
            </a:r>
            <a:r>
              <a:rPr lang="cs-CZ" dirty="0"/>
              <a:t>jazyky </a:t>
            </a:r>
            <a:r>
              <a:rPr lang="cs-CZ" b="1" dirty="0" err="1" smtClean="0"/>
              <a:t>fuzující</a:t>
            </a:r>
            <a:r>
              <a:rPr lang="cs-CZ" dirty="0" smtClean="0"/>
              <a:t>:</a:t>
            </a:r>
            <a:endParaRPr lang="cs-CZ" dirty="0"/>
          </a:p>
          <a:p>
            <a:pPr marL="45720" indent="0" algn="just">
              <a:buNone/>
            </a:pPr>
            <a:r>
              <a:rPr lang="cs-CZ" dirty="0"/>
              <a:t>Tento typ </a:t>
            </a:r>
            <a:r>
              <a:rPr lang="cs-CZ" dirty="0" smtClean="0"/>
              <a:t>převládá </a:t>
            </a:r>
            <a:r>
              <a:rPr lang="cs-CZ" u="sng" dirty="0"/>
              <a:t>v </a:t>
            </a:r>
            <a:r>
              <a:rPr lang="cs-CZ" u="sng" dirty="0" smtClean="0"/>
              <a:t>četných indoevropských jazycích </a:t>
            </a:r>
            <a:r>
              <a:rPr lang="cs-CZ" dirty="0"/>
              <a:t>(čeština, latina</a:t>
            </a:r>
            <a:r>
              <a:rPr lang="cs-CZ" dirty="0" smtClean="0"/>
              <a:t>, sanskrt</a:t>
            </a:r>
            <a:r>
              <a:rPr lang="cs-CZ" dirty="0"/>
              <a:t>), ale </a:t>
            </a:r>
            <a:r>
              <a:rPr lang="cs-CZ" dirty="0" smtClean="0"/>
              <a:t>také </a:t>
            </a:r>
            <a:r>
              <a:rPr lang="cs-CZ" dirty="0"/>
              <a:t>např. v </a:t>
            </a:r>
            <a:r>
              <a:rPr lang="cs-CZ" dirty="0" smtClean="0"/>
              <a:t>africké </a:t>
            </a:r>
            <a:r>
              <a:rPr lang="cs-CZ" dirty="0"/>
              <a:t>svahilštině.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Flexivní </a:t>
            </a:r>
            <a:r>
              <a:rPr lang="cs-CZ" dirty="0"/>
              <a:t>jazyky se </a:t>
            </a:r>
            <a:r>
              <a:rPr lang="cs-CZ" dirty="0" smtClean="0"/>
              <a:t>vyznačuji </a:t>
            </a:r>
            <a:r>
              <a:rPr lang="pl-PL" dirty="0" smtClean="0"/>
              <a:t>tím</a:t>
            </a:r>
            <a:r>
              <a:rPr lang="pl-PL" dirty="0"/>
              <a:t>, že </a:t>
            </a:r>
            <a:r>
              <a:rPr lang="pl-PL" b="1" dirty="0" smtClean="0"/>
              <a:t>obecné gramatické významy </a:t>
            </a:r>
            <a:r>
              <a:rPr lang="pl-PL" dirty="0"/>
              <a:t>(</a:t>
            </a:r>
            <a:r>
              <a:rPr lang="pl-PL" i="1" dirty="0"/>
              <a:t>gramaticke kategorie</a:t>
            </a:r>
            <a:r>
              <a:rPr lang="pl-PL" dirty="0"/>
              <a:t>) se v </a:t>
            </a:r>
            <a:r>
              <a:rPr lang="pl-PL" dirty="0" smtClean="0"/>
              <a:t>nich </a:t>
            </a:r>
            <a:r>
              <a:rPr lang="cs-CZ" b="1" dirty="0" smtClean="0"/>
              <a:t>vyjadřuji </a:t>
            </a:r>
            <a:r>
              <a:rPr lang="cs-CZ" b="1" u="sng" dirty="0" smtClean="0"/>
              <a:t>prostřednictvím morfémů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cs-CZ" dirty="0"/>
              <a:t>jsou </a:t>
            </a:r>
            <a:r>
              <a:rPr lang="cs-CZ" dirty="0" smtClean="0"/>
              <a:t>umístěny </a:t>
            </a:r>
            <a:r>
              <a:rPr lang="cs-CZ" dirty="0"/>
              <a:t>v </a:t>
            </a:r>
            <a:r>
              <a:rPr lang="cs-CZ" dirty="0" smtClean="0"/>
              <a:t>okrajové </a:t>
            </a:r>
            <a:r>
              <a:rPr lang="cs-CZ" dirty="0" smtClean="0"/>
              <a:t>časti slova</a:t>
            </a:r>
            <a:r>
              <a:rPr lang="cs-CZ" dirty="0"/>
              <a:t>; jde tedy o prefixy (předpony) nebo o sufixy (</a:t>
            </a:r>
            <a:r>
              <a:rPr lang="cs-CZ" dirty="0" smtClean="0"/>
              <a:t>přípony</a:t>
            </a:r>
            <a:r>
              <a:rPr lang="cs-CZ" dirty="0"/>
              <a:t>). </a:t>
            </a:r>
            <a:r>
              <a:rPr lang="cs-CZ" dirty="0" smtClean="0"/>
              <a:t>Přitom </a:t>
            </a:r>
            <a:r>
              <a:rPr lang="cs-CZ" dirty="0" smtClean="0"/>
              <a:t>dochází </a:t>
            </a:r>
            <a:r>
              <a:rPr lang="cs-CZ" dirty="0"/>
              <a:t>ke </a:t>
            </a:r>
            <a:r>
              <a:rPr lang="cs-CZ" b="1" dirty="0"/>
              <a:t>kumulaci (hromaděni) </a:t>
            </a:r>
            <a:r>
              <a:rPr lang="cs-CZ" b="1" dirty="0" smtClean="0"/>
              <a:t>významů </a:t>
            </a:r>
            <a:r>
              <a:rPr lang="cs-CZ" b="1" dirty="0"/>
              <a:t>v jednom </a:t>
            </a:r>
            <a:r>
              <a:rPr lang="cs-CZ" b="1" dirty="0" smtClean="0"/>
              <a:t>morfému</a:t>
            </a:r>
            <a:r>
              <a:rPr lang="cs-CZ" dirty="0" smtClean="0"/>
              <a:t>.</a:t>
            </a:r>
          </a:p>
          <a:p>
            <a:pPr marL="45720" indent="0" algn="just">
              <a:buNone/>
            </a:pPr>
            <a:r>
              <a:rPr lang="cs-CZ" sz="1900" dirty="0" smtClean="0"/>
              <a:t>Např</a:t>
            </a:r>
            <a:r>
              <a:rPr lang="cs-CZ" sz="1900" dirty="0" smtClean="0"/>
              <a:t>. v </a:t>
            </a:r>
            <a:r>
              <a:rPr lang="cs-CZ" sz="1900" dirty="0"/>
              <a:t>češtině sufix </a:t>
            </a:r>
            <a:r>
              <a:rPr lang="cs-CZ" sz="1900" dirty="0" smtClean="0"/>
              <a:t>-</a:t>
            </a:r>
            <a:r>
              <a:rPr lang="cs-CZ" sz="1900" i="1" dirty="0" err="1"/>
              <a:t>á</a:t>
            </a:r>
            <a:r>
              <a:rPr lang="cs-CZ" sz="1900" i="1" dirty="0" err="1" smtClean="0"/>
              <a:t>m</a:t>
            </a:r>
            <a:r>
              <a:rPr lang="cs-CZ" sz="1900" i="1" dirty="0" smtClean="0"/>
              <a:t> </a:t>
            </a:r>
            <a:r>
              <a:rPr lang="cs-CZ" sz="1900" dirty="0"/>
              <a:t>(</a:t>
            </a:r>
            <a:r>
              <a:rPr lang="cs-CZ" sz="1900" i="1" dirty="0" smtClean="0"/>
              <a:t>žen-</a:t>
            </a:r>
            <a:r>
              <a:rPr lang="cs-CZ" sz="1900" i="1" dirty="0" err="1"/>
              <a:t>á</a:t>
            </a:r>
            <a:r>
              <a:rPr lang="cs-CZ" sz="1900" i="1" dirty="0" err="1" smtClean="0"/>
              <a:t>m</a:t>
            </a:r>
            <a:r>
              <a:rPr lang="cs-CZ" sz="1900" dirty="0"/>
              <a:t>, </a:t>
            </a:r>
            <a:r>
              <a:rPr lang="cs-CZ" sz="1900" i="1" dirty="0" smtClean="0"/>
              <a:t>knih-</a:t>
            </a:r>
            <a:r>
              <a:rPr lang="cs-CZ" sz="1900" i="1" dirty="0" err="1"/>
              <a:t>á</a:t>
            </a:r>
            <a:r>
              <a:rPr lang="cs-CZ" sz="1900" i="1" dirty="0" err="1" smtClean="0"/>
              <a:t>m</a:t>
            </a:r>
            <a:r>
              <a:rPr lang="cs-CZ" sz="1900" dirty="0"/>
              <a:t>) vyjadřuje současně rod, </a:t>
            </a:r>
            <a:r>
              <a:rPr lang="cs-CZ" sz="1900" dirty="0" smtClean="0"/>
              <a:t>číslo </a:t>
            </a:r>
            <a:r>
              <a:rPr lang="cs-CZ" sz="1900" dirty="0"/>
              <a:t>a</a:t>
            </a:r>
            <a:r>
              <a:rPr lang="cs-CZ" dirty="0"/>
              <a:t> </a:t>
            </a:r>
            <a:r>
              <a:rPr lang="cs-CZ" sz="1900" dirty="0" smtClean="0"/>
              <a:t>pád </a:t>
            </a:r>
            <a:r>
              <a:rPr lang="es-ES" sz="1900" dirty="0" smtClean="0"/>
              <a:t>substantiva</a:t>
            </a:r>
            <a:r>
              <a:rPr lang="es-ES" sz="1900" dirty="0"/>
              <a:t>, sufix -</a:t>
            </a:r>
            <a:r>
              <a:rPr lang="es-ES" sz="1900" i="1" dirty="0"/>
              <a:t>u </a:t>
            </a:r>
            <a:r>
              <a:rPr lang="es-ES" sz="1900" dirty="0"/>
              <a:t>(</a:t>
            </a:r>
            <a:r>
              <a:rPr lang="es-ES" sz="1900" i="1" dirty="0"/>
              <a:t>nes-u</a:t>
            </a:r>
            <a:r>
              <a:rPr lang="es-ES" sz="1900" dirty="0"/>
              <a:t>, </a:t>
            </a:r>
            <a:r>
              <a:rPr lang="es-ES" sz="1900" i="1" dirty="0" smtClean="0"/>
              <a:t>p</a:t>
            </a:r>
            <a:r>
              <a:rPr lang="cs-CZ" sz="1900" i="1" dirty="0" smtClean="0"/>
              <a:t>í</a:t>
            </a:r>
            <a:r>
              <a:rPr lang="es-ES" sz="1900" i="1" dirty="0" smtClean="0"/>
              <a:t>š-u</a:t>
            </a:r>
            <a:r>
              <a:rPr lang="es-ES" sz="1900" dirty="0"/>
              <a:t>) osobu, </a:t>
            </a:r>
            <a:r>
              <a:rPr lang="es-ES" sz="1900" dirty="0" smtClean="0"/>
              <a:t>č</a:t>
            </a:r>
            <a:r>
              <a:rPr lang="cs-CZ" sz="1900" dirty="0" smtClean="0"/>
              <a:t>í</a:t>
            </a:r>
            <a:r>
              <a:rPr lang="es-ES" sz="1900" dirty="0" smtClean="0"/>
              <a:t>slo</a:t>
            </a:r>
            <a:r>
              <a:rPr lang="es-ES" sz="1900" dirty="0"/>
              <a:t>, čas atd. slovesa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9971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/>
              <a:t>Typologická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052736"/>
            <a:ext cx="9753600" cy="511946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dirty="0"/>
              <a:t>b) Jazyky </a:t>
            </a:r>
            <a:r>
              <a:rPr lang="cs-CZ" b="1" dirty="0" smtClean="0"/>
              <a:t>aglutinační </a:t>
            </a:r>
            <a:r>
              <a:rPr lang="cs-CZ" dirty="0"/>
              <a:t>(z </a:t>
            </a:r>
            <a:r>
              <a:rPr lang="cs-CZ" dirty="0" smtClean="0"/>
              <a:t>latinského </a:t>
            </a:r>
            <a:r>
              <a:rPr lang="cs-CZ" i="1" dirty="0" err="1"/>
              <a:t>agglutināre</a:t>
            </a:r>
            <a:r>
              <a:rPr lang="cs-CZ" i="1" dirty="0"/>
              <a:t> </a:t>
            </a:r>
            <a:r>
              <a:rPr lang="cs-CZ" dirty="0"/>
              <a:t>,přilepovat‘):</a:t>
            </a:r>
          </a:p>
          <a:p>
            <a:pPr marL="45720" indent="0" algn="just">
              <a:buNone/>
            </a:pPr>
            <a:r>
              <a:rPr lang="cs-CZ" dirty="0" smtClean="0"/>
              <a:t>Aglutinační typ </a:t>
            </a:r>
            <a:r>
              <a:rPr lang="cs-CZ" dirty="0"/>
              <a:t>se </a:t>
            </a:r>
            <a:r>
              <a:rPr lang="cs-CZ" dirty="0" smtClean="0"/>
              <a:t>výrazně </a:t>
            </a:r>
            <a:r>
              <a:rPr lang="cs-CZ" dirty="0"/>
              <a:t>uplatňuje </a:t>
            </a:r>
            <a:r>
              <a:rPr lang="cs-CZ" u="sng" dirty="0"/>
              <a:t>v </a:t>
            </a:r>
            <a:r>
              <a:rPr lang="cs-CZ" u="sng" dirty="0" smtClean="0"/>
              <a:t>četných jazycích různého původu</a:t>
            </a:r>
            <a:r>
              <a:rPr lang="cs-CZ" dirty="0"/>
              <a:t>, např. v maďarštině, turečtině, baskičtině nebo japonštině.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dirty="0" smtClean="0"/>
              <a:t>Gramatické významy </a:t>
            </a:r>
            <a:r>
              <a:rPr lang="cs-CZ" dirty="0"/>
              <a:t>jsou zde opět </a:t>
            </a:r>
            <a:r>
              <a:rPr lang="cs-CZ" b="1" dirty="0" smtClean="0"/>
              <a:t>vyjadřovány morfémy </a:t>
            </a:r>
            <a:r>
              <a:rPr lang="cs-CZ" dirty="0"/>
              <a:t>(zpravidla sufixy</a:t>
            </a:r>
            <a:r>
              <a:rPr lang="cs-CZ" dirty="0" smtClean="0"/>
              <a:t>) </a:t>
            </a:r>
            <a:r>
              <a:rPr lang="cs-CZ" dirty="0"/>
              <a:t>v </a:t>
            </a:r>
            <a:r>
              <a:rPr lang="cs-CZ" dirty="0" smtClean="0"/>
              <a:t>okrajové </a:t>
            </a:r>
            <a:r>
              <a:rPr lang="cs-CZ" dirty="0"/>
              <a:t>časti slova, </a:t>
            </a:r>
            <a:r>
              <a:rPr lang="cs-CZ" b="1" dirty="0"/>
              <a:t>tyto </a:t>
            </a:r>
            <a:r>
              <a:rPr lang="cs-CZ" b="1" dirty="0" smtClean="0"/>
              <a:t>morfémy </a:t>
            </a:r>
            <a:r>
              <a:rPr lang="cs-CZ" b="1" dirty="0"/>
              <a:t>jsou ovšem </a:t>
            </a:r>
            <a:r>
              <a:rPr lang="cs-CZ" b="1" dirty="0" err="1" smtClean="0"/>
              <a:t>jednofunkční</a:t>
            </a:r>
            <a:r>
              <a:rPr lang="cs-CZ" b="1" dirty="0" smtClean="0"/>
              <a:t> </a:t>
            </a:r>
            <a:r>
              <a:rPr lang="cs-CZ" dirty="0"/>
              <a:t>a</a:t>
            </a:r>
            <a:r>
              <a:rPr lang="cs-CZ" b="1" dirty="0"/>
              <a:t> jsou </a:t>
            </a:r>
            <a:r>
              <a:rPr lang="cs-CZ" b="1" dirty="0" smtClean="0"/>
              <a:t>kladeny vedle sebe</a:t>
            </a:r>
          </a:p>
          <a:p>
            <a:pPr marL="45720" indent="0" algn="just">
              <a:buNone/>
            </a:pPr>
            <a:r>
              <a:rPr lang="cs-CZ" dirty="0" smtClean="0"/>
              <a:t>Gramatické morfémy odpovídají také předložkám </a:t>
            </a:r>
            <a:r>
              <a:rPr lang="cs-CZ" dirty="0"/>
              <a:t>v </a:t>
            </a:r>
            <a:r>
              <a:rPr lang="cs-CZ" dirty="0" smtClean="0"/>
              <a:t>jiných </a:t>
            </a:r>
            <a:r>
              <a:rPr lang="cs-CZ" dirty="0"/>
              <a:t>typech </a:t>
            </a:r>
            <a:r>
              <a:rPr lang="cs-CZ" dirty="0" smtClean="0"/>
              <a:t>jazyků nebo slouží </a:t>
            </a:r>
            <a:r>
              <a:rPr lang="cs-CZ" dirty="0"/>
              <a:t>pro </a:t>
            </a:r>
            <a:r>
              <a:rPr lang="cs-CZ" dirty="0" smtClean="0"/>
              <a:t>vyjadřování přivlastňovacího </a:t>
            </a:r>
            <a:r>
              <a:rPr lang="cs-CZ" dirty="0"/>
              <a:t>vztahu: </a:t>
            </a:r>
            <a:endParaRPr lang="cs-CZ" dirty="0" smtClean="0"/>
          </a:p>
          <a:p>
            <a:pPr marL="45720" indent="0" algn="just">
              <a:buNone/>
            </a:pPr>
            <a:endParaRPr lang="cs-CZ" dirty="0" smtClean="0"/>
          </a:p>
          <a:p>
            <a:pPr marL="45720" indent="0" algn="just">
              <a:buNone/>
            </a:pPr>
            <a:r>
              <a:rPr lang="cs-CZ" sz="1900" dirty="0" smtClean="0"/>
              <a:t>maďarsky </a:t>
            </a:r>
          </a:p>
          <a:p>
            <a:pPr marL="45720" indent="0" algn="just">
              <a:buNone/>
            </a:pPr>
            <a:r>
              <a:rPr lang="cs-CZ" sz="1900" i="1" dirty="0" err="1" smtClean="0"/>
              <a:t>haz</a:t>
            </a:r>
            <a:r>
              <a:rPr lang="cs-CZ" sz="1900" i="1" dirty="0" smtClean="0"/>
              <a:t>-ba </a:t>
            </a:r>
            <a:r>
              <a:rPr lang="cs-CZ" sz="1900" dirty="0" smtClean="0"/>
              <a:t>,</a:t>
            </a:r>
            <a:r>
              <a:rPr lang="cs-CZ" sz="1900" dirty="0"/>
              <a:t>do domu‘, </a:t>
            </a:r>
            <a:r>
              <a:rPr lang="cs-CZ" sz="1900" i="1" dirty="0" err="1"/>
              <a:t>haz-ban</a:t>
            </a:r>
            <a:r>
              <a:rPr lang="cs-CZ" sz="1900" i="1" dirty="0"/>
              <a:t> </a:t>
            </a:r>
            <a:r>
              <a:rPr lang="cs-CZ" sz="1900" dirty="0"/>
              <a:t>,v domě‘, </a:t>
            </a:r>
            <a:r>
              <a:rPr lang="cs-CZ" sz="1900" i="1" dirty="0" err="1"/>
              <a:t>haz-am</a:t>
            </a:r>
            <a:r>
              <a:rPr lang="cs-CZ" sz="1900" i="1" dirty="0"/>
              <a:t> </a:t>
            </a:r>
            <a:r>
              <a:rPr lang="cs-CZ" sz="1900" dirty="0"/>
              <a:t>,můj dům‘; </a:t>
            </a:r>
            <a:endParaRPr lang="cs-CZ" sz="1900" dirty="0" smtClean="0"/>
          </a:p>
          <a:p>
            <a:pPr marL="45720" indent="0" algn="just">
              <a:buNone/>
            </a:pPr>
            <a:r>
              <a:rPr lang="cs-CZ" sz="1900" dirty="0" smtClean="0"/>
              <a:t>při </a:t>
            </a:r>
            <a:r>
              <a:rPr lang="cs-CZ" sz="1900" dirty="0"/>
              <a:t>kombinaci </a:t>
            </a:r>
            <a:r>
              <a:rPr lang="cs-CZ" sz="1900" dirty="0" err="1" smtClean="0"/>
              <a:t>vznika</a:t>
            </a:r>
            <a:r>
              <a:rPr lang="cs-CZ" sz="1900" dirty="0" smtClean="0"/>
              <a:t> např</a:t>
            </a:r>
            <a:r>
              <a:rPr lang="cs-CZ" sz="1900" dirty="0"/>
              <a:t>. </a:t>
            </a:r>
            <a:r>
              <a:rPr lang="cs-CZ" sz="1900" i="1" dirty="0" err="1"/>
              <a:t>haz-am-ban</a:t>
            </a:r>
            <a:r>
              <a:rPr lang="cs-CZ" sz="1900" i="1" dirty="0"/>
              <a:t> </a:t>
            </a:r>
            <a:r>
              <a:rPr lang="cs-CZ" sz="1900" dirty="0"/>
              <a:t>,v mem domě‘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5833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1341</Words>
  <Application>Microsoft Office PowerPoint</Application>
  <PresentationFormat>Vlastní</PresentationFormat>
  <Paragraphs>173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Times New Roman</vt:lpstr>
      <vt:lpstr>Continental_World_16x9</vt:lpstr>
      <vt:lpstr>Slovanské jazyky a jejich klasifikace</vt:lpstr>
      <vt:lpstr>SLOVANSKÉ JAZYKY</vt:lpstr>
      <vt:lpstr>Výčet slovanských jazyků</vt:lpstr>
      <vt:lpstr>Výčet slovanských jazyků</vt:lpstr>
      <vt:lpstr>Grafické systémy</vt:lpstr>
      <vt:lpstr>Klasifikace jazyků</vt:lpstr>
      <vt:lpstr>Typologická klasifikace</vt:lpstr>
      <vt:lpstr>Typologická klasifikace</vt:lpstr>
      <vt:lpstr>Typologická klasifikace</vt:lpstr>
      <vt:lpstr>Aglutinační jazyky</vt:lpstr>
      <vt:lpstr>Prezentace aplikace PowerPoint</vt:lpstr>
      <vt:lpstr>Prezentace aplikace PowerPoint</vt:lpstr>
      <vt:lpstr>Prezentace aplikace PowerPoint</vt:lpstr>
      <vt:lpstr>Genetická (genealogická) klasifikace</vt:lpstr>
      <vt:lpstr>Prezentace aplikace PowerPoint</vt:lpstr>
      <vt:lpstr>Prezentace aplikace PowerPoint</vt:lpstr>
      <vt:lpstr>Areálová klasifikace</vt:lpstr>
      <vt:lpstr>Areálová klasifikace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Prezentace aplikace PowerPoint</vt:lpstr>
      <vt:lpstr>Prezentace aplikace PowerPoint</vt:lpstr>
      <vt:lpstr>literatura</vt:lpstr>
      <vt:lpstr>literatura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2018-09-19T05:27:00Z</dcterms:created>
  <dcterms:modified xsi:type="dcterms:W3CDTF">2019-10-10T15:48:44Z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