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8"/>
  </p:notesMasterIdLst>
  <p:handoutMasterIdLst>
    <p:handoutMasterId r:id="rId19"/>
  </p:handoutMasterIdLst>
  <p:sldIdLst>
    <p:sldId id="256" r:id="rId3"/>
    <p:sldId id="271" r:id="rId4"/>
    <p:sldId id="257" r:id="rId5"/>
    <p:sldId id="265" r:id="rId6"/>
    <p:sldId id="266" r:id="rId7"/>
    <p:sldId id="268" r:id="rId8"/>
    <p:sldId id="269" r:id="rId9"/>
    <p:sldId id="273" r:id="rId10"/>
    <p:sldId id="258" r:id="rId11"/>
    <p:sldId id="259" r:id="rId12"/>
    <p:sldId id="261" r:id="rId13"/>
    <p:sldId id="262" r:id="rId14"/>
    <p:sldId id="263" r:id="rId15"/>
    <p:sldId id="264" r:id="rId16"/>
    <p:sldId id="270" r:id="rId17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506" y="-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Zástupný symbol pro zápatí 3"/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8B3166D-9E42-4484-B31E-0BB1C87139D9}" type="slidenum">
              <a:t>‹#›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35102529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4" name="Zástupný symbol pro záhlaví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41ACAD6C-FFAB-42CA-9DF7-091900B5AC6A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29657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-215999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cs-CZ" sz="2000" b="0" i="0" u="none" strike="noStrike" kern="1200" cap="none" spc="0" baseline="0">
        <a:solidFill>
          <a:srgbClr val="000000"/>
        </a:solidFill>
        <a:uFillTx/>
        <a:latin typeface="Arial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F4F759F-F533-452D-96E4-0BDC9BDE143C}" type="slidenum">
              <a:t>1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4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481" cy="4107603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0696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307E613-8AF5-4B7F-BBF7-1C7DF0C63468}" type="slidenum">
              <a:t>3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4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481" cy="4107603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1120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D7112C6-68D9-4549-8552-18A0FA7CF20A}" type="slidenum">
              <a:t>9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4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481" cy="4107603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6106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8604BBB-7FA0-41F6-B8F8-142214888A78}" type="slidenum">
              <a:t>10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4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481" cy="4107603"/>
          </a:xfrm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03416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55D9710B-5591-4C9F-B8D1-F90D8206CF3B}" type="slidenum">
              <a:t>11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4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481" cy="4107603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10201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95FEE83C-9B05-4705-8CFD-937D9A5DC95E}" type="slidenum">
              <a:t>12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4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481" cy="4107603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86344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311C476-BA14-4481-A3EA-9275BED86165}" type="slidenum">
              <a:t>13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4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481" cy="4107603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883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/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5DD951E-14AF-4A86-BC81-1FD927347F7A}" type="slidenum">
              <a:t>14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312863" y="1027113"/>
            <a:ext cx="4933950" cy="3700462"/>
          </a:xfrm>
          <a:solidFill>
            <a:srgbClr val="CFE7F5"/>
          </a:solidFill>
          <a:ln w="25402">
            <a:solidFill>
              <a:srgbClr val="808080"/>
            </a:solidFill>
            <a:prstDash val="solid"/>
          </a:ln>
        </p:spPr>
      </p:sp>
      <p:sp>
        <p:nvSpPr>
          <p:cNvPr id="4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1169636" y="5086798"/>
            <a:ext cx="5226481" cy="4107603"/>
          </a:xfrm>
        </p:spPr>
        <p:txBody>
          <a:bodyPr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2890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96FCC46-D3DD-4615-A9A8-F58CC317857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094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068A5F1-F575-4AA5-AF2A-D63E11A7E51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6071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6456358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645635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E982F0E-1264-4265-A2E8-380B777EE34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8931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/>
            </a:lvl1pPr>
          </a:lstStyle>
          <a:p>
            <a:pPr lvl="0"/>
            <a:r>
              <a:rPr lang="cs-CZ"/>
              <a:t>Kliknutím lze upravit styl předlohy.</a:t>
            </a:r>
          </a:p>
        </p:txBody>
      </p:sp>
    </p:spTree>
    <p:extLst>
      <p:ext uri="{BB962C8B-B14F-4D97-AF65-F5344CB8AC3E}">
        <p14:creationId xmlns:p14="http://schemas.microsoft.com/office/powerpoint/2010/main" val="921683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878291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977490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741358" y="2101848"/>
            <a:ext cx="4227508" cy="476249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 txBox="1">
            <a:spLocks noGrp="1"/>
          </p:cNvSpPr>
          <p:nvPr>
            <p:ph idx="2"/>
          </p:nvPr>
        </p:nvSpPr>
        <p:spPr>
          <a:xfrm>
            <a:off x="5121270" y="2101848"/>
            <a:ext cx="4227508" cy="476249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131684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861118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544964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2525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970402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B5A1299-1787-4DA8-9E84-CE013267D213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33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 sz="3200"/>
            </a:lvl1pPr>
          </a:lstStyle>
          <a:p>
            <a:pPr lvl="0"/>
            <a:endParaRPr lang="cs-CZ"/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77607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630877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 txBox="1">
            <a:spLocks noGrp="1"/>
          </p:cNvSpPr>
          <p:nvPr>
            <p:ph type="title" orient="vert"/>
          </p:nvPr>
        </p:nvSpPr>
        <p:spPr>
          <a:xfrm>
            <a:off x="7197727" y="555626"/>
            <a:ext cx="2151061" cy="63087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 txBox="1">
            <a:spLocks noGrp="1"/>
          </p:cNvSpPr>
          <p:nvPr>
            <p:ph type="body" orient="vert" idx="1"/>
          </p:nvPr>
        </p:nvSpPr>
        <p:spPr>
          <a:xfrm>
            <a:off x="741358" y="555626"/>
            <a:ext cx="6303965" cy="63087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391179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82321BB-3AF5-46A9-8475-599CEB04483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2409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459291" cy="498951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 txBox="1">
            <a:spLocks noGrp="1"/>
          </p:cNvSpPr>
          <p:nvPr>
            <p:ph idx="2"/>
          </p:nvPr>
        </p:nvSpPr>
        <p:spPr>
          <a:xfrm>
            <a:off x="5114925" y="1768477"/>
            <a:ext cx="4460872" cy="498951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21182C-7259-437D-A9B8-02CCAA3B4C4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7946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8" name="Zástupný symbol pro zápatí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Zástupný symbol pro číslo snímku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410A3AE-D588-416F-94B6-1CB05DBC471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3862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zápatí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FE041C7-6C7F-49C2-AB2D-E8DDEB10A4E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7679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3" name="Zástupný symbol pro zápatí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číslo snímku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031EE50-9696-48F3-A4EF-F3DCEBE9B00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377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FE008E8-4B20-4EA4-A265-6B80FED3256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2278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8B0D9BE-8A08-4D4E-AC04-93E4F64DD66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4554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9071643" cy="4989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/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/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54B532E8-EC39-44DB-B544-5BA86AD69A1B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Arial" pitchFamily="18"/>
          <a:ea typeface="Microsoft YaHei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cs-CZ" sz="3200" b="0" i="0" u="none" strike="noStrike" kern="1200" cap="none" spc="0" baseline="0">
          <a:solidFill>
            <a:srgbClr val="000000"/>
          </a:solidFill>
          <a:uFillTx/>
          <a:latin typeface="Arial" pitchFamily="18"/>
          <a:ea typeface="Microsoft YaHei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05362" y="1893960"/>
            <a:ext cx="9675001" cy="5666399"/>
          </a:xfrm>
          <a:prstGeom prst="rect">
            <a:avLst/>
          </a:prstGeom>
          <a:solidFill>
            <a:srgbClr val="DDDDDD"/>
          </a:solidFill>
          <a:ln w="25402" cap="flat">
            <a:solidFill>
              <a:srgbClr val="C0C0C0"/>
            </a:solidFill>
            <a:prstDash val="solid"/>
            <a:miter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b="0" i="0" u="none" strike="noStrike" kern="1200" cap="none" spc="0" baseline="0">
              <a:solidFill>
                <a:srgbClr val="000000"/>
              </a:solidFill>
              <a:uFillTx/>
              <a:latin typeface="Thorndale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Zástupný symbol pro nadpis 2"/>
          <p:cNvSpPr txBox="1">
            <a:spLocks noGrp="1"/>
          </p:cNvSpPr>
          <p:nvPr>
            <p:ph type="title"/>
          </p:nvPr>
        </p:nvSpPr>
        <p:spPr>
          <a:xfrm>
            <a:off x="740883" y="555479"/>
            <a:ext cx="8608317" cy="126252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4" name="Zástupný symbol pro text 3"/>
          <p:cNvSpPr txBox="1">
            <a:spLocks noGrp="1"/>
          </p:cNvSpPr>
          <p:nvPr>
            <p:ph type="body" idx="1"/>
          </p:nvPr>
        </p:nvSpPr>
        <p:spPr>
          <a:xfrm>
            <a:off x="740883" y="2101684"/>
            <a:ext cx="8608317" cy="476279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Obdélník 4"/>
          <p:cNvSpPr/>
          <p:nvPr/>
        </p:nvSpPr>
        <p:spPr>
          <a:xfrm>
            <a:off x="0" y="0"/>
            <a:ext cx="181801" cy="918715"/>
          </a:xfrm>
          <a:prstGeom prst="rect">
            <a:avLst/>
          </a:prstGeom>
          <a:solidFill>
            <a:srgbClr val="125C8D"/>
          </a:solidFill>
          <a:ln w="25402" cap="flat">
            <a:solidFill>
              <a:srgbClr val="41719C"/>
            </a:solidFill>
            <a:prstDash val="solid"/>
            <a:miter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b="0" i="0" u="none" strike="noStrike" kern="1200" cap="none" spc="0" baseline="0">
              <a:solidFill>
                <a:srgbClr val="000000"/>
              </a:solidFill>
              <a:uFillTx/>
              <a:latin typeface="Thorndale" pitchFamily="18"/>
              <a:ea typeface="Arial Unicode MS" pitchFamily="2"/>
              <a:cs typeface="Tahoma" pitchFamily="2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2381399"/>
            <a:ext cx="181801" cy="918715"/>
          </a:xfrm>
          <a:prstGeom prst="rect">
            <a:avLst/>
          </a:prstGeom>
          <a:solidFill>
            <a:srgbClr val="125C8D"/>
          </a:solidFill>
          <a:ln w="25402" cap="flat">
            <a:solidFill>
              <a:srgbClr val="41719C"/>
            </a:solidFill>
            <a:prstDash val="solid"/>
            <a:miter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b="0" i="0" u="none" strike="noStrike" kern="1200" cap="none" spc="0" baseline="0">
              <a:solidFill>
                <a:srgbClr val="000000"/>
              </a:solidFill>
              <a:uFillTx/>
              <a:latin typeface="Thorndale" pitchFamily="18"/>
              <a:ea typeface="Arial Unicode MS" pitchFamily="2"/>
              <a:cs typeface="Tahoma" pitchFamily="2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1168557"/>
            <a:ext cx="181801" cy="918715"/>
          </a:xfrm>
          <a:prstGeom prst="rect">
            <a:avLst/>
          </a:prstGeom>
          <a:solidFill>
            <a:srgbClr val="125C8D"/>
          </a:solidFill>
          <a:ln w="25402" cap="flat">
            <a:solidFill>
              <a:srgbClr val="41719C"/>
            </a:solidFill>
            <a:prstDash val="solid"/>
            <a:miter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2400" b="0" i="0" u="none" strike="noStrike" kern="1200" cap="none" spc="0" baseline="0">
              <a:solidFill>
                <a:srgbClr val="000000"/>
              </a:solidFill>
              <a:uFillTx/>
              <a:latin typeface="Thorndale" pitchFamily="18"/>
              <a:ea typeface="Arial Unicode MS" pitchFamily="2"/>
              <a:cs typeface="Tahoma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2400" b="1" i="0" u="none" strike="noStrike" kern="0" cap="none" spc="0" baseline="0">
          <a:solidFill>
            <a:srgbClr val="333333"/>
          </a:solidFill>
          <a:uFillTx/>
          <a:latin typeface="Albany" pitchFamily="34"/>
          <a:ea typeface="Arial Unicode MS" pitchFamily="2"/>
          <a:cs typeface="Tahoma" pitchFamily="2"/>
        </a:defRPr>
      </a:lvl1pPr>
    </p:titleStyle>
    <p:bodyStyle>
      <a:lvl1pPr marL="0" marR="0" lvl="0" indent="0" algn="l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2400" b="0" i="0" u="none" strike="noStrike" kern="0" cap="none" spc="0" baseline="0">
          <a:solidFill>
            <a:srgbClr val="000000"/>
          </a:solidFill>
          <a:uFillTx/>
          <a:latin typeface="Albany" pitchFamily="34"/>
          <a:ea typeface="Arial Unicode MS" pitchFamily="2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ency.org/slovnik/HISTORICKOSROVN&#193;VAC&#205;%20METODA" TargetMode="Externa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503998" y="233638"/>
            <a:ext cx="9071643" cy="1397879"/>
          </a:xfrm>
        </p:spPr>
        <p:txBody>
          <a:bodyPr>
            <a:spAutoFit/>
          </a:bodyPr>
          <a:lstStyle/>
          <a:p>
            <a:pPr lvl="0"/>
            <a:r>
              <a:rPr lang="cs-CZ" sz="4000" kern="1200" dirty="0">
                <a:solidFill>
                  <a:srgbClr val="000000"/>
                </a:solidFill>
                <a:latin typeface="Arial" pitchFamily="18"/>
                <a:ea typeface="Microsoft YaHei" pitchFamily="2"/>
              </a:rPr>
              <a:t>Srovnávací a historická gramatika, historicko-srovnávací metoda</a:t>
            </a:r>
            <a:br>
              <a:rPr lang="cs-CZ" sz="4000" kern="1200" dirty="0">
                <a:solidFill>
                  <a:srgbClr val="000000"/>
                </a:solidFill>
                <a:latin typeface="Arial" pitchFamily="18"/>
                <a:ea typeface="Microsoft YaHei" pitchFamily="2"/>
              </a:rPr>
            </a:br>
            <a:r>
              <a:rPr lang="cs-CZ" sz="1800" kern="1200" dirty="0">
                <a:solidFill>
                  <a:srgbClr val="000000"/>
                </a:solidFill>
                <a:latin typeface="Arial" pitchFamily="18"/>
                <a:ea typeface="Microsoft YaHei" pitchFamily="2"/>
              </a:rPr>
              <a:t>Franz </a:t>
            </a:r>
            <a:r>
              <a:rPr lang="cs-CZ" sz="1800" kern="1200" dirty="0" err="1">
                <a:solidFill>
                  <a:srgbClr val="000000"/>
                </a:solidFill>
                <a:latin typeface="Arial" pitchFamily="18"/>
                <a:ea typeface="Microsoft YaHei" pitchFamily="2"/>
              </a:rPr>
              <a:t>Bopp</a:t>
            </a:r>
            <a:r>
              <a:rPr lang="cs-CZ" sz="1800" kern="1200" dirty="0">
                <a:solidFill>
                  <a:srgbClr val="000000"/>
                </a:solidFill>
                <a:latin typeface="Arial" pitchFamily="18"/>
                <a:ea typeface="Microsoft YaHei" pitchFamily="2"/>
              </a:rPr>
              <a:t>, </a:t>
            </a:r>
            <a:r>
              <a:rPr lang="cs-CZ" sz="1800" kern="1200" dirty="0" err="1">
                <a:solidFill>
                  <a:srgbClr val="000000"/>
                </a:solidFill>
                <a:latin typeface="Arial" pitchFamily="18"/>
                <a:ea typeface="Microsoft YaHei" pitchFamily="2"/>
              </a:rPr>
              <a:t>Jacob</a:t>
            </a:r>
            <a:r>
              <a:rPr lang="cs-CZ" sz="1800" kern="1200" dirty="0">
                <a:solidFill>
                  <a:srgbClr val="000000"/>
                </a:solidFill>
                <a:latin typeface="Arial" pitchFamily="18"/>
                <a:ea typeface="Microsoft YaHei" pitchFamily="2"/>
              </a:rPr>
              <a:t> </a:t>
            </a:r>
            <a:r>
              <a:rPr lang="cs-CZ" sz="1800" kern="1200" dirty="0" err="1">
                <a:solidFill>
                  <a:srgbClr val="000000"/>
                </a:solidFill>
                <a:latin typeface="Arial" pitchFamily="18"/>
                <a:ea typeface="Microsoft YaHei" pitchFamily="2"/>
              </a:rPr>
              <a:t>Grimm</a:t>
            </a:r>
            <a:r>
              <a:rPr lang="cs-CZ" sz="1800" kern="1200" dirty="0">
                <a:solidFill>
                  <a:srgbClr val="000000"/>
                </a:solidFill>
                <a:latin typeface="Arial" pitchFamily="18"/>
                <a:ea typeface="Microsoft YaHei" pitchFamily="2"/>
              </a:rPr>
              <a:t>, Karl </a:t>
            </a:r>
            <a:r>
              <a:rPr lang="cs-CZ" sz="1800" kern="1200" dirty="0" err="1">
                <a:solidFill>
                  <a:srgbClr val="000000"/>
                </a:solidFill>
                <a:latin typeface="Arial" pitchFamily="18"/>
                <a:ea typeface="Microsoft YaHei" pitchFamily="2"/>
              </a:rPr>
              <a:t>Brugmann</a:t>
            </a:r>
            <a:endParaRPr lang="cs-CZ" sz="1800" kern="1200" dirty="0">
              <a:solidFill>
                <a:srgbClr val="000000"/>
              </a:solidFill>
              <a:latin typeface="Arial" pitchFamily="18"/>
              <a:ea typeface="Microsoft YaHei" pitchFamily="2"/>
            </a:endParaRPr>
          </a:p>
        </p:txBody>
      </p:sp>
      <p:sp>
        <p:nvSpPr>
          <p:cNvPr id="3" name="Podnadpis 2"/>
          <p:cNvSpPr txBox="1">
            <a:spLocks noGrp="1"/>
          </p:cNvSpPr>
          <p:nvPr>
            <p:ph type="subTitle" idx="4294967295"/>
          </p:nvPr>
        </p:nvSpPr>
        <p:spPr/>
        <p:txBody>
          <a:bodyPr anchor="ctr" anchorCtr="1">
            <a:spAutoFit/>
          </a:bodyPr>
          <a:lstStyle/>
          <a:p>
            <a:pPr lvl="0" indent="-215999" algn="ctr"/>
            <a:endParaRPr lang="cs-CZ">
              <a:latin typeface="Thorndale" pitchFamily="18"/>
            </a:endParaRPr>
          </a:p>
          <a:p>
            <a:pPr lvl="0" indent="-215999" algn="ctr"/>
            <a:endParaRPr lang="cs-CZ">
              <a:latin typeface="Thorndale" pitchFamily="18"/>
            </a:endParaRPr>
          </a:p>
          <a:p>
            <a:pPr lvl="0" indent="-215999" algn="ctr"/>
            <a:endParaRPr lang="cs-CZ">
              <a:latin typeface="Thorndale" pitchFamily="18"/>
            </a:endParaRPr>
          </a:p>
          <a:p>
            <a:pPr lvl="0" indent="-215999" algn="ctr"/>
            <a:endParaRPr lang="cs-CZ">
              <a:latin typeface="Thorndale" pitchFamily="18"/>
            </a:endParaRPr>
          </a:p>
          <a:p>
            <a:pPr lvl="0" indent="-215999" algn="ctr"/>
            <a:endParaRPr lang="cs-CZ">
              <a:latin typeface="Thorndale" pitchFamily="18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007997" y="2376004"/>
            <a:ext cx="2159995" cy="230400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3672001" y="2376004"/>
            <a:ext cx="2448004" cy="3433315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00000000-0000-0000-0000-000000000000}"/>
              </a:ext>
            </a:extLst>
          </p:cNvPr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7200003" y="2432157"/>
            <a:ext cx="1727996" cy="2391841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lvl="0"/>
            <a:r>
              <a:rPr lang="cs-CZ" sz="3200"/>
              <a:t>Historická a srovnávací gramatika 19. století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lvl="0" algn="just"/>
            <a:r>
              <a:rPr lang="cs-CZ" sz="2800" b="1" dirty="0"/>
              <a:t>Výsledky systematického porovnávaní různých jazyků (jsou trvalou součástí i moderní lingvistiky</a:t>
            </a:r>
            <a:r>
              <a:rPr lang="cs-CZ" sz="2800" b="1" dirty="0" smtClean="0"/>
              <a:t>):</a:t>
            </a:r>
            <a:endParaRPr lang="cs-CZ" sz="2800" b="1" dirty="0"/>
          </a:p>
          <a:p>
            <a:pPr lvl="0" algn="just"/>
            <a:endParaRPr lang="cs-CZ" sz="2800" dirty="0"/>
          </a:p>
          <a:p>
            <a:pPr lvl="0" algn="just"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cs-CZ" sz="2800" dirty="0" smtClean="0"/>
              <a:t> teorie </a:t>
            </a:r>
            <a:r>
              <a:rPr lang="cs-CZ" sz="2800" dirty="0"/>
              <a:t>o příbuznosti jazyků, objasnění jejich historického vývoje</a:t>
            </a:r>
          </a:p>
          <a:p>
            <a:pPr lvl="0" algn="just"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cs-CZ" sz="2800" dirty="0" smtClean="0"/>
              <a:t> objasnění </a:t>
            </a:r>
            <a:r>
              <a:rPr lang="cs-CZ" sz="2800" dirty="0"/>
              <a:t>jejich genetické klasifikace</a:t>
            </a:r>
          </a:p>
          <a:p>
            <a:pPr lvl="0" algn="just"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cs-CZ" sz="2800" dirty="0" smtClean="0"/>
              <a:t> podrobný </a:t>
            </a:r>
            <a:r>
              <a:rPr lang="cs-CZ" sz="2800" dirty="0"/>
              <a:t>popis indoevropských jazyků</a:t>
            </a:r>
          </a:p>
          <a:p>
            <a:pPr lvl="0" algn="just"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cs-CZ" sz="2800" dirty="0" smtClean="0"/>
              <a:t> vypracování </a:t>
            </a:r>
            <a:r>
              <a:rPr lang="cs-CZ" sz="2800" dirty="0"/>
              <a:t>fonetických metod a moderní artikulační fonetiky</a:t>
            </a:r>
          </a:p>
          <a:p>
            <a:pPr lvl="0"/>
            <a:endParaRPr lang="cs-CZ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503998" y="301322"/>
            <a:ext cx="9071643" cy="1262155"/>
          </a:xfrm>
        </p:spPr>
        <p:txBody>
          <a:bodyPr anchorCtr="0"/>
          <a:lstStyle/>
          <a:p>
            <a:pPr lvl="0"/>
            <a:r>
              <a:rPr lang="cs-CZ" sz="3600" kern="1200" dirty="0">
                <a:latin typeface="Arial" pitchFamily="18"/>
                <a:ea typeface="Microsoft YaHei" pitchFamily="2"/>
              </a:rPr>
              <a:t>Úkoly historicko-srovnávací metody: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503998" y="1769043"/>
            <a:ext cx="9071643" cy="5568119"/>
          </a:xfrm>
        </p:spPr>
        <p:txBody>
          <a:bodyPr/>
          <a:lstStyle/>
          <a:p>
            <a:pPr marL="457200" lvl="0" indent="-228600" algn="just">
              <a:buClr>
                <a:srgbClr val="0E594D"/>
              </a:buClr>
              <a:buSzPct val="45000"/>
              <a:buFont typeface="StarSymbol"/>
              <a:buChar char="●"/>
              <a:tabLst>
                <a:tab pos="914400" algn="l"/>
              </a:tabLst>
            </a:pPr>
            <a:r>
              <a:rPr lang="cs-CZ" sz="2800" dirty="0"/>
              <a:t>zjistit a určit </a:t>
            </a:r>
            <a:r>
              <a:rPr lang="cs-CZ" sz="2800" b="1" i="1" dirty="0"/>
              <a:t>původ</a:t>
            </a:r>
            <a:r>
              <a:rPr lang="cs-CZ" sz="2800" dirty="0"/>
              <a:t> příbuzných jazyků</a:t>
            </a:r>
          </a:p>
          <a:p>
            <a:pPr marL="457200" lvl="0" indent="-228600" algn="just">
              <a:buClr>
                <a:srgbClr val="0E594D"/>
              </a:buClr>
              <a:buSzPct val="45000"/>
              <a:buFont typeface="StarSymbol"/>
              <a:buChar char="●"/>
              <a:tabLst>
                <a:tab pos="914400" algn="l"/>
              </a:tabLst>
            </a:pPr>
            <a:r>
              <a:rPr lang="cs-CZ" sz="2800" dirty="0"/>
              <a:t>event. </a:t>
            </a:r>
            <a:r>
              <a:rPr lang="cs-CZ" sz="2800" b="1" i="1" dirty="0"/>
              <a:t>zrekonstruovat</a:t>
            </a:r>
            <a:r>
              <a:rPr lang="cs-CZ" sz="2800" dirty="0"/>
              <a:t> </a:t>
            </a:r>
            <a:r>
              <a:rPr lang="cs-CZ" sz="2800" dirty="0" smtClean="0"/>
              <a:t>přibližnou </a:t>
            </a:r>
            <a:r>
              <a:rPr lang="cs-CZ" sz="2800" dirty="0"/>
              <a:t>podobu prajazyka, ze kterého se příbuzné jazyky vyvinuly</a:t>
            </a:r>
          </a:p>
          <a:p>
            <a:pPr marL="457200" lvl="0" indent="-228600" algn="just">
              <a:buClr>
                <a:srgbClr val="0E594D"/>
              </a:buClr>
              <a:buSzPct val="45000"/>
              <a:buFont typeface="StarSymbol"/>
              <a:buChar char="●"/>
              <a:tabLst>
                <a:tab pos="914400" algn="l"/>
              </a:tabLst>
            </a:pPr>
            <a:r>
              <a:rPr lang="cs-CZ" sz="2800" dirty="0"/>
              <a:t>určit </a:t>
            </a:r>
            <a:r>
              <a:rPr lang="cs-CZ" sz="2800" b="1" i="1" dirty="0"/>
              <a:t>stupeň příbuznosti</a:t>
            </a:r>
            <a:r>
              <a:rPr lang="cs-CZ" sz="2800" dirty="0"/>
              <a:t> mezi danými jazyky – tím určit menší příbuzenské celky (na základě shodných, podobných a odlišných prvků – </a:t>
            </a:r>
            <a:r>
              <a:rPr lang="cs-CZ" sz="2800" b="1" i="1" dirty="0"/>
              <a:t>klasifikovat</a:t>
            </a:r>
            <a:r>
              <a:rPr lang="cs-CZ" sz="2800" dirty="0"/>
              <a:t> jazyky v rámci jazykové rodiny)</a:t>
            </a:r>
          </a:p>
          <a:p>
            <a:pPr marL="457200" lvl="0" indent="-228600" algn="just">
              <a:buClr>
                <a:srgbClr val="0E594D"/>
              </a:buClr>
              <a:buSzPct val="45000"/>
              <a:buFont typeface="StarSymbol"/>
              <a:buChar char="●"/>
              <a:tabLst>
                <a:tab pos="914400" algn="l"/>
              </a:tabLst>
            </a:pPr>
            <a:r>
              <a:rPr lang="cs-CZ" sz="2800" dirty="0"/>
              <a:t>sledovat </a:t>
            </a:r>
            <a:r>
              <a:rPr lang="cs-CZ" sz="2800" b="1" i="1" dirty="0"/>
              <a:t>podmínky a příčiny</a:t>
            </a:r>
            <a:r>
              <a:rPr lang="cs-CZ" sz="2800" dirty="0"/>
              <a:t> paralelního obdobného vývoje jednotlivých jazyků</a:t>
            </a:r>
          </a:p>
          <a:p>
            <a:pPr marL="457200" lvl="0" indent="-228600" algn="just">
              <a:buClr>
                <a:srgbClr val="0E594D"/>
              </a:buClr>
              <a:buSzPct val="45000"/>
              <a:buFont typeface="StarSymbol"/>
              <a:buChar char="●"/>
              <a:tabLst>
                <a:tab pos="914400" algn="l"/>
              </a:tabLst>
            </a:pPr>
            <a:r>
              <a:rPr lang="cs-CZ" sz="2800" dirty="0"/>
              <a:t>sledovat </a:t>
            </a:r>
            <a:r>
              <a:rPr lang="cs-CZ" sz="2800" b="1" i="1" dirty="0"/>
              <a:t>možnosti vlivů</a:t>
            </a:r>
            <a:r>
              <a:rPr lang="cs-CZ" sz="2800" dirty="0"/>
              <a:t> jazyka na jazyk</a:t>
            </a:r>
          </a:p>
          <a:p>
            <a:pPr lvl="0" algn="just"/>
            <a:endParaRPr lang="cs-CZ" sz="2800" dirty="0"/>
          </a:p>
          <a:p>
            <a:pPr lvl="0"/>
            <a:r>
              <a:rPr lang="cs-CZ" sz="2800" dirty="0"/>
              <a:t>všechny tyto úlohy jsou prostředkem k </a:t>
            </a:r>
            <a:r>
              <a:rPr lang="cs-CZ" sz="2800" b="1" i="1" dirty="0"/>
              <a:t>vysvětlení vývojových zákonů</a:t>
            </a:r>
            <a:r>
              <a:rPr lang="cs-CZ" sz="2800" dirty="0"/>
              <a:t> jednotlivých jazyků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/>
          <a:p>
            <a:pPr lvl="0"/>
            <a:r>
              <a:rPr lang="cs-CZ" kern="1200">
                <a:latin typeface="Arial" pitchFamily="18"/>
                <a:ea typeface="Microsoft YaHei" pitchFamily="2"/>
              </a:rPr>
              <a:t>Konkrétní postup při zjišťování příbuznosti jazyků</a:t>
            </a:r>
            <a:r>
              <a:rPr lang="cs-CZ" b="0" kern="1200">
                <a:latin typeface="Arial" pitchFamily="18"/>
                <a:ea typeface="Microsoft YaHei" pitchFamily="2"/>
              </a:rPr>
              <a:t>: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503998" y="1769043"/>
            <a:ext cx="9071643" cy="4989240"/>
          </a:xfrm>
        </p:spPr>
        <p:txBody>
          <a:bodyPr/>
          <a:lstStyle/>
          <a:p>
            <a:pPr lvl="0" algn="just"/>
            <a:endParaRPr lang="cs-CZ" sz="2200" dirty="0"/>
          </a:p>
          <a:p>
            <a:pPr lvl="0" algn="just"/>
            <a:r>
              <a:rPr lang="cs-CZ" sz="2200" dirty="0"/>
              <a:t>1) východiskem jsou </a:t>
            </a:r>
            <a:r>
              <a:rPr lang="cs-CZ" sz="2200" b="1" dirty="0"/>
              <a:t>shody</a:t>
            </a:r>
            <a:r>
              <a:rPr lang="cs-CZ" sz="2200" dirty="0"/>
              <a:t> a </a:t>
            </a:r>
            <a:r>
              <a:rPr lang="cs-CZ" sz="2200" b="1" dirty="0"/>
              <a:t>podobnosti</a:t>
            </a:r>
            <a:r>
              <a:rPr lang="cs-CZ" sz="2200" dirty="0"/>
              <a:t> mezi jazyky</a:t>
            </a:r>
          </a:p>
          <a:p>
            <a:pPr marL="457200" lvl="0" indent="-228600" algn="just">
              <a:tabLst>
                <a:tab pos="914400" algn="l"/>
              </a:tabLst>
            </a:pPr>
            <a:r>
              <a:rPr lang="cs-CZ" sz="2200" b="1" dirty="0"/>
              <a:t>slova ze základního slovního fondu</a:t>
            </a:r>
            <a:r>
              <a:rPr lang="cs-CZ" sz="2200" dirty="0"/>
              <a:t> (ty jsou vývojově nejstarší: číslovky, zájmena, pojmenování příbuzenských vztahů)</a:t>
            </a:r>
          </a:p>
          <a:p>
            <a:pPr marL="457200" lvl="0" indent="-228600" algn="just">
              <a:tabLst>
                <a:tab pos="914400" algn="l"/>
              </a:tabLst>
            </a:pPr>
            <a:r>
              <a:rPr lang="cs-CZ" sz="2200" b="1" dirty="0"/>
              <a:t>gramatické koncovky</a:t>
            </a:r>
            <a:r>
              <a:rPr lang="cs-CZ" sz="2200" dirty="0"/>
              <a:t> pro vyjmenování základních gramatických kategorií (pádů u jmen, osob u sloves)</a:t>
            </a:r>
          </a:p>
          <a:p>
            <a:pPr lvl="0" algn="just"/>
            <a:endParaRPr lang="cs-CZ" sz="2200" dirty="0"/>
          </a:p>
          <a:p>
            <a:pPr lvl="0" algn="just"/>
            <a:r>
              <a:rPr lang="cs-CZ" sz="2200" dirty="0"/>
              <a:t>Co rozhoduje o tom, jestli totožnost porovnávaných slov je náhodná nebo skutečna?</a:t>
            </a:r>
          </a:p>
          <a:p>
            <a:pPr lvl="0" algn="just"/>
            <a:r>
              <a:rPr lang="cs-CZ" sz="2200" dirty="0"/>
              <a:t>Rozhoduje </a:t>
            </a:r>
            <a:r>
              <a:rPr lang="cs-CZ" sz="2200" b="1" dirty="0"/>
              <a:t>pravidelnost</a:t>
            </a:r>
            <a:r>
              <a:rPr lang="cs-CZ" sz="2200" dirty="0"/>
              <a:t> hláskových paralel</a:t>
            </a:r>
          </a:p>
          <a:p>
            <a:pPr lvl="0" algn="just"/>
            <a:endParaRPr lang="cs-CZ" sz="2200" dirty="0"/>
          </a:p>
          <a:p>
            <a:pPr lvl="0" algn="just"/>
            <a:r>
              <a:rPr lang="cs-CZ" sz="2200" dirty="0"/>
              <a:t>2) postup může být i opačný – nevychází se s významové stránky, ale </a:t>
            </a:r>
            <a:r>
              <a:rPr lang="cs-CZ" sz="2200" b="1" dirty="0"/>
              <a:t>z formální, hláskové</a:t>
            </a:r>
            <a:r>
              <a:rPr lang="cs-CZ" sz="2200" dirty="0"/>
              <a:t> stránky. Pokud zjistíme </a:t>
            </a:r>
            <a:r>
              <a:rPr lang="cs-CZ" sz="2200" b="1" dirty="0"/>
              <a:t>hláskové paralely</a:t>
            </a:r>
            <a:r>
              <a:rPr lang="cs-CZ" sz="2200" dirty="0"/>
              <a:t> (</a:t>
            </a:r>
            <a:r>
              <a:rPr lang="cs-CZ" sz="2200" b="1" dirty="0"/>
              <a:t>střídnice</a:t>
            </a:r>
            <a:r>
              <a:rPr lang="cs-CZ" sz="2200" dirty="0"/>
              <a:t>) v jednotlivých příbuzných jazycích, je potřeba je </a:t>
            </a:r>
            <a:r>
              <a:rPr lang="cs-CZ" sz="2200" b="1" dirty="0"/>
              <a:t>foneticky vysvětlit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/>
          <a:p>
            <a:endParaRPr lang="cs-CZ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503998" y="1769043"/>
            <a:ext cx="9071643" cy="4989240"/>
          </a:xfrm>
        </p:spPr>
        <p:txBody>
          <a:bodyPr/>
          <a:lstStyle/>
          <a:p>
            <a:pPr lvl="0" algn="just"/>
            <a:endParaRPr lang="cs-CZ" dirty="0"/>
          </a:p>
          <a:p>
            <a:pPr lvl="0" algn="just"/>
            <a:r>
              <a:rPr lang="cs-CZ" dirty="0"/>
              <a:t>Závěr: hlavní a rozhodující kritérium pro určování příbuznosti jazyků jsou </a:t>
            </a:r>
            <a:r>
              <a:rPr lang="cs-CZ" b="1" dirty="0"/>
              <a:t>pravidelné hláskové střídnice</a:t>
            </a:r>
          </a:p>
          <a:p>
            <a:pPr lvl="0" algn="just"/>
            <a:endParaRPr lang="bg-BG" dirty="0"/>
          </a:p>
          <a:p>
            <a:pPr lvl="0" algn="just"/>
            <a:r>
              <a:rPr lang="cs-CZ" dirty="0"/>
              <a:t>gramatická stavba jako celek </a:t>
            </a:r>
            <a:r>
              <a:rPr lang="cs-CZ" u="sng" dirty="0"/>
              <a:t>nemůže</a:t>
            </a:r>
            <a:r>
              <a:rPr lang="cs-CZ" dirty="0"/>
              <a:t> být </a:t>
            </a:r>
            <a:r>
              <a:rPr lang="cs-CZ" u="sng" dirty="0"/>
              <a:t>rozhodujícím</a:t>
            </a:r>
            <a:r>
              <a:rPr lang="cs-CZ" dirty="0"/>
              <a:t> faktorem při zjišťování příbuznosti jazyků, protože principy gramatické stavby se můžou ve vývoji měnit (srov. bulharština – staroslověnština)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/>
          <a:p>
            <a:endParaRPr lang="cs-CZ"/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503998" y="1769043"/>
            <a:ext cx="9071643" cy="4989240"/>
          </a:xfrm>
        </p:spPr>
        <p:txBody>
          <a:bodyPr/>
          <a:lstStyle/>
          <a:p>
            <a:pPr lvl="0" algn="just"/>
            <a:endParaRPr lang="bg-BG" b="1" dirty="0" smtClean="0"/>
          </a:p>
          <a:p>
            <a:pPr lvl="0" algn="just"/>
            <a:r>
              <a:rPr lang="cs-CZ" b="1" dirty="0" smtClean="0"/>
              <a:t>Nedostatky </a:t>
            </a:r>
            <a:r>
              <a:rPr lang="cs-CZ" b="1" dirty="0"/>
              <a:t>historicko-srovnávací metody:</a:t>
            </a:r>
          </a:p>
          <a:p>
            <a:pPr marL="457200" lvl="0" indent="-228600" algn="just">
              <a:tabLst>
                <a:tab pos="914400" algn="l"/>
              </a:tabLst>
            </a:pPr>
            <a:r>
              <a:rPr lang="cs-CZ" b="1" dirty="0"/>
              <a:t>nemůže určit absolutní chronologii</a:t>
            </a:r>
            <a:r>
              <a:rPr lang="cs-CZ" dirty="0"/>
              <a:t> prajazykových změn, které zjistí </a:t>
            </a:r>
            <a:r>
              <a:rPr lang="cs-CZ" dirty="0" smtClean="0"/>
              <a:t>porovnáv</a:t>
            </a:r>
            <a:r>
              <a:rPr lang="cs-CZ" dirty="0"/>
              <a:t>á</a:t>
            </a:r>
            <a:r>
              <a:rPr lang="cs-CZ" dirty="0" smtClean="0"/>
              <a:t>ním </a:t>
            </a:r>
            <a:r>
              <a:rPr lang="cs-CZ" dirty="0"/>
              <a:t>příbuzných jazyků, proto – větší důležitost má tzv. </a:t>
            </a:r>
            <a:r>
              <a:rPr lang="cs-CZ" b="1" dirty="0"/>
              <a:t>relativní chronologie</a:t>
            </a:r>
            <a:r>
              <a:rPr lang="cs-CZ" dirty="0"/>
              <a:t> (porovnávají se jazykové jevy v jejich existenci v čase v časovém poměru); není možné blíže chronologicky určit jednotlivá vývojová stádia</a:t>
            </a:r>
          </a:p>
          <a:p>
            <a:pPr lvl="0" algn="just"/>
            <a:endParaRPr lang="bg-BG" b="1" dirty="0" smtClean="0"/>
          </a:p>
          <a:p>
            <a:pPr lvl="0" algn="just"/>
            <a:r>
              <a:rPr lang="cs-CZ" b="1" dirty="0" smtClean="0"/>
              <a:t>Klady </a:t>
            </a:r>
            <a:r>
              <a:rPr lang="cs-CZ" b="1" dirty="0"/>
              <a:t>historicko-srovnávací metody</a:t>
            </a:r>
            <a:r>
              <a:rPr lang="cs-CZ" dirty="0"/>
              <a:t>:</a:t>
            </a:r>
          </a:p>
          <a:p>
            <a:pPr lvl="0" algn="just"/>
            <a:r>
              <a:rPr lang="cs-CZ" dirty="0"/>
              <a:t>je jedinou metodou, která nám umožňuje odhalit a vysvětlit vývojové zákonitosti jazyků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2960" y="1691640"/>
            <a:ext cx="90678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3200" b="1" dirty="0" smtClean="0"/>
              <a:t>Literatura</a:t>
            </a:r>
            <a:r>
              <a:rPr lang="cs-CZ" sz="3200" dirty="0" smtClean="0"/>
              <a:t>:</a:t>
            </a:r>
          </a:p>
          <a:p>
            <a:pPr algn="just"/>
            <a:r>
              <a:rPr lang="cs-CZ" sz="3200" dirty="0" smtClean="0"/>
              <a:t>Eva </a:t>
            </a:r>
            <a:r>
              <a:rPr lang="cs-CZ" sz="3200" dirty="0"/>
              <a:t>Havlová, Radoslav Večerka (2017): HISTORICKOSROVNÁVACÍ METODA. In: Petr Karlík, Marek Nekula, Jana </a:t>
            </a:r>
            <a:r>
              <a:rPr lang="cs-CZ" sz="3200" dirty="0" err="1"/>
              <a:t>Pleskalová</a:t>
            </a:r>
            <a:r>
              <a:rPr lang="cs-CZ" sz="3200" dirty="0"/>
              <a:t> (</a:t>
            </a:r>
            <a:r>
              <a:rPr lang="cs-CZ" sz="3200" dirty="0" err="1"/>
              <a:t>eds</a:t>
            </a:r>
            <a:r>
              <a:rPr lang="cs-CZ" sz="3200" dirty="0"/>
              <a:t>.), </a:t>
            </a:r>
            <a:r>
              <a:rPr lang="cs-CZ" sz="3200" dirty="0" err="1"/>
              <a:t>CzechEncy</a:t>
            </a:r>
            <a:r>
              <a:rPr lang="cs-CZ" sz="3200" dirty="0"/>
              <a:t> - Nový encyklopedický slovník češtiny. </a:t>
            </a:r>
            <a:br>
              <a:rPr lang="cs-CZ" sz="3200" dirty="0"/>
            </a:br>
            <a:r>
              <a:rPr lang="cs-CZ" sz="3200" dirty="0"/>
              <a:t>URL: </a:t>
            </a:r>
            <a:r>
              <a:rPr lang="cs-CZ" sz="3200" dirty="0">
                <a:hlinkClick r:id="rId2"/>
              </a:rPr>
              <a:t>https://www.czechency.org/</a:t>
            </a:r>
            <a:r>
              <a:rPr lang="cs-CZ" sz="3200" dirty="0" err="1">
                <a:hlinkClick r:id="rId2"/>
              </a:rPr>
              <a:t>slovnik</a:t>
            </a:r>
            <a:r>
              <a:rPr lang="cs-CZ" sz="3200" dirty="0">
                <a:hlinkClick r:id="rId2"/>
              </a:rPr>
              <a:t>/HISTORICKOSROVNÁVACÍ </a:t>
            </a:r>
            <a:r>
              <a:rPr lang="cs-CZ" sz="3200" dirty="0" smtClean="0">
                <a:hlinkClick r:id="rId2"/>
              </a:rPr>
              <a:t>METODA</a:t>
            </a:r>
            <a:endParaRPr lang="cs-CZ" sz="3200" dirty="0" smtClean="0"/>
          </a:p>
          <a:p>
            <a:pPr algn="just"/>
            <a:r>
              <a:rPr lang="cs-CZ" altLang="cs-CZ" sz="3200" dirty="0">
                <a:cs typeface="Times New Roman" panose="02020603050405020304" pitchFamily="18" charset="0"/>
              </a:rPr>
              <a:t>A. Erhart: Indoevropské jazyky. Praha 1982</a:t>
            </a:r>
            <a:endParaRPr lang="cs-CZ" altLang="cs-CZ" sz="3200" dirty="0"/>
          </a:p>
          <a:p>
            <a:pPr algn="just"/>
            <a:r>
              <a:rPr lang="cs-CZ" altLang="cs-CZ" sz="3200" dirty="0">
                <a:cs typeface="Times New Roman" panose="02020603050405020304" pitchFamily="18" charset="0"/>
              </a:rPr>
              <a:t>A. </a:t>
            </a:r>
            <a:r>
              <a:rPr lang="cs-CZ" altLang="cs-CZ" sz="3200" dirty="0" err="1">
                <a:cs typeface="Times New Roman" panose="02020603050405020304" pitchFamily="18" charset="0"/>
              </a:rPr>
              <a:t>Lamprecht</a:t>
            </a:r>
            <a:r>
              <a:rPr lang="cs-CZ" altLang="cs-CZ" sz="3200" dirty="0">
                <a:cs typeface="Times New Roman" panose="02020603050405020304" pitchFamily="18" charset="0"/>
              </a:rPr>
              <a:t>: Praslovanština. Brno 1987</a:t>
            </a:r>
            <a:endParaRPr lang="cs-CZ" altLang="cs-CZ" sz="3200" dirty="0"/>
          </a:p>
          <a:p>
            <a:pPr algn="just"/>
            <a:r>
              <a:rPr lang="cs-CZ" altLang="cs-CZ" sz="3200" dirty="0">
                <a:cs typeface="Times New Roman" panose="02020603050405020304" pitchFamily="18" charset="0"/>
              </a:rPr>
              <a:t>K. Horálek: Úvod do studia slovanských jazyků. Praha 1962</a:t>
            </a:r>
            <a:endParaRPr lang="cs-CZ" altLang="cs-CZ" sz="3200" dirty="0"/>
          </a:p>
          <a:p>
            <a:pPr algn="just"/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078349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72441" y="213361"/>
            <a:ext cx="9494520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pPr algn="ctr"/>
            <a:r>
              <a:rPr lang="cs-CZ" sz="3200" b="1" dirty="0" smtClean="0"/>
              <a:t>19. století: diachronní lingvistika</a:t>
            </a:r>
          </a:p>
          <a:p>
            <a:pPr algn="ctr"/>
            <a:endParaRPr lang="cs-CZ" sz="3200" dirty="0" smtClean="0"/>
          </a:p>
          <a:p>
            <a:pPr algn="just"/>
            <a:endParaRPr lang="cs-CZ" sz="2400" dirty="0" smtClean="0"/>
          </a:p>
          <a:p>
            <a:pPr algn="just"/>
            <a:r>
              <a:rPr lang="cs-CZ" sz="2400" dirty="0" smtClean="0"/>
              <a:t>Zjištění </a:t>
            </a:r>
            <a:r>
              <a:rPr lang="cs-CZ" sz="2400" u="sng" dirty="0" smtClean="0"/>
              <a:t>podobností mezi indoevropskými jazyky </a:t>
            </a:r>
            <a:r>
              <a:rPr lang="cs-CZ" sz="2400" dirty="0" smtClean="0"/>
              <a:t>– rozvoj </a:t>
            </a:r>
            <a:r>
              <a:rPr lang="cs-CZ" sz="2400" b="1" dirty="0" smtClean="0"/>
              <a:t>historické a srovnávací lingvistiky</a:t>
            </a:r>
          </a:p>
          <a:p>
            <a:pPr algn="just"/>
            <a:r>
              <a:rPr lang="cs-CZ" sz="2400" dirty="0" smtClean="0"/>
              <a:t>William </a:t>
            </a:r>
            <a:r>
              <a:rPr lang="cs-CZ" sz="2400" dirty="0"/>
              <a:t>Jones (1746–1794)</a:t>
            </a:r>
          </a:p>
          <a:p>
            <a:pPr lvl="1" algn="just"/>
            <a:r>
              <a:rPr lang="cs-CZ" sz="2400" dirty="0"/>
              <a:t>Soudce v Kalkatě a orientalista</a:t>
            </a:r>
          </a:p>
          <a:p>
            <a:pPr lvl="1" algn="just"/>
            <a:r>
              <a:rPr lang="cs-CZ" sz="2400" dirty="0"/>
              <a:t>Povšiml si podobnosti mezi sanskrtem, řečtinou a latinou </a:t>
            </a:r>
          </a:p>
          <a:p>
            <a:pPr lvl="0" algn="just"/>
            <a:r>
              <a:rPr lang="cs-CZ" sz="2400" dirty="0">
                <a:solidFill>
                  <a:prstClr val="black"/>
                </a:solidFill>
              </a:rPr>
              <a:t>Franz </a:t>
            </a:r>
            <a:r>
              <a:rPr lang="cs-CZ" sz="2400" dirty="0" err="1">
                <a:solidFill>
                  <a:prstClr val="black"/>
                </a:solidFill>
              </a:rPr>
              <a:t>Bopp</a:t>
            </a:r>
            <a:r>
              <a:rPr lang="cs-CZ" sz="2400" dirty="0">
                <a:solidFill>
                  <a:prstClr val="black"/>
                </a:solidFill>
              </a:rPr>
              <a:t> (1791–1867)</a:t>
            </a:r>
          </a:p>
          <a:p>
            <a:pPr lvl="1" algn="just"/>
            <a:r>
              <a:rPr lang="cs-CZ" sz="2400" i="1" dirty="0"/>
              <a:t>O systému konjugace sanskrtského jazyka ve srovnání se systémem konjugace řeckého, latinského, perského a germánského jazyka </a:t>
            </a:r>
            <a:r>
              <a:rPr lang="cs-CZ" sz="2400" dirty="0"/>
              <a:t>(1816)</a:t>
            </a:r>
          </a:p>
          <a:p>
            <a:pPr lvl="0" algn="just"/>
            <a:r>
              <a:rPr lang="cs-CZ" sz="2400" dirty="0" err="1">
                <a:solidFill>
                  <a:prstClr val="black"/>
                </a:solidFill>
              </a:rPr>
              <a:t>Rasmus</a:t>
            </a:r>
            <a:r>
              <a:rPr lang="cs-CZ" sz="2400" dirty="0">
                <a:solidFill>
                  <a:prstClr val="black"/>
                </a:solidFill>
              </a:rPr>
              <a:t> </a:t>
            </a:r>
            <a:r>
              <a:rPr lang="cs-CZ" sz="2400" dirty="0" err="1">
                <a:solidFill>
                  <a:prstClr val="black"/>
                </a:solidFill>
              </a:rPr>
              <a:t>Rask</a:t>
            </a:r>
            <a:r>
              <a:rPr lang="cs-CZ" sz="2400" dirty="0">
                <a:solidFill>
                  <a:prstClr val="black"/>
                </a:solidFill>
              </a:rPr>
              <a:t> (1787–1832)</a:t>
            </a:r>
          </a:p>
          <a:p>
            <a:pPr lvl="1" algn="just"/>
            <a:r>
              <a:rPr lang="cs-CZ" sz="2400" dirty="0">
                <a:solidFill>
                  <a:prstClr val="black"/>
                </a:solidFill>
              </a:rPr>
              <a:t>Příbuznost mezi germánskými a slovanskými jazyky; první zákony jazykového </a:t>
            </a:r>
            <a:r>
              <a:rPr lang="cs-CZ" sz="2400" dirty="0" smtClean="0">
                <a:solidFill>
                  <a:prstClr val="black"/>
                </a:solidFill>
              </a:rPr>
              <a:t>vývoje</a:t>
            </a:r>
          </a:p>
          <a:p>
            <a:pPr lvl="1" algn="just"/>
            <a:endParaRPr lang="cs-CZ" altLang="cs-CZ" sz="2400" dirty="0">
              <a:solidFill>
                <a:prstClr val="black"/>
              </a:solidFill>
            </a:endParaRPr>
          </a:p>
          <a:p>
            <a:pPr lvl="1" algn="just"/>
            <a:r>
              <a:rPr lang="cs-CZ" altLang="cs-CZ" sz="2400" dirty="0" smtClean="0"/>
              <a:t>Hned </a:t>
            </a:r>
            <a:r>
              <a:rPr lang="cs-CZ" altLang="cs-CZ" sz="2400" dirty="0"/>
              <a:t>od počátku dostávalo srovnávací studium jazyků </a:t>
            </a:r>
            <a:r>
              <a:rPr lang="cs-CZ" altLang="cs-CZ" sz="2400" u="sng" dirty="0"/>
              <a:t>historický charakter</a:t>
            </a:r>
          </a:p>
          <a:p>
            <a:pPr lvl="1" algn="just"/>
            <a:endParaRPr lang="cs-CZ" sz="2400" u="sng" dirty="0"/>
          </a:p>
        </p:txBody>
      </p:sp>
    </p:spTree>
    <p:extLst>
      <p:ext uri="{BB962C8B-B14F-4D97-AF65-F5344CB8AC3E}">
        <p14:creationId xmlns:p14="http://schemas.microsoft.com/office/powerpoint/2010/main" val="3880958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>
            <a:spAutoFit/>
          </a:bodyPr>
          <a:lstStyle/>
          <a:p>
            <a:pPr lvl="0"/>
            <a:r>
              <a:rPr lang="cs-CZ" sz="4000" kern="1200" dirty="0">
                <a:latin typeface="Arial" pitchFamily="18"/>
                <a:ea typeface="Microsoft YaHei" pitchFamily="2"/>
              </a:rPr>
              <a:t>Historicko-srovnávací metoda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304800" y="1630680"/>
            <a:ext cx="9662160" cy="5582919"/>
          </a:xfrm>
        </p:spPr>
        <p:txBody>
          <a:bodyPr/>
          <a:lstStyle/>
          <a:p>
            <a:pPr marL="685800" lvl="0" indent="-457200" algn="just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cs-CZ" kern="1200" dirty="0" smtClean="0">
                <a:latin typeface="Arial" pitchFamily="18"/>
                <a:ea typeface="Microsoft YaHei" pitchFamily="2"/>
              </a:rPr>
              <a:t>zvláštní </a:t>
            </a:r>
            <a:r>
              <a:rPr lang="cs-CZ" kern="1200" dirty="0">
                <a:latin typeface="Arial" pitchFamily="18"/>
                <a:ea typeface="Microsoft YaHei" pitchFamily="2"/>
              </a:rPr>
              <a:t>vědecký postup </a:t>
            </a:r>
            <a:r>
              <a:rPr lang="cs-CZ" b="1" i="1" kern="1200" dirty="0">
                <a:latin typeface="Arial" pitchFamily="18"/>
                <a:ea typeface="Microsoft YaHei" pitchFamily="2"/>
              </a:rPr>
              <a:t>zkoumání příbuzenských vztahů mezi jazyky</a:t>
            </a:r>
            <a:r>
              <a:rPr lang="cs-CZ" kern="1200" dirty="0">
                <a:latin typeface="Arial" pitchFamily="18"/>
                <a:ea typeface="Microsoft YaHei" pitchFamily="2"/>
              </a:rPr>
              <a:t>; </a:t>
            </a:r>
            <a:r>
              <a:rPr lang="cs-CZ" b="1" i="1" kern="1200" dirty="0">
                <a:latin typeface="Arial" pitchFamily="18"/>
                <a:ea typeface="Microsoft YaHei" pitchFamily="2"/>
              </a:rPr>
              <a:t>seskupení jazyků do jazykových rodin</a:t>
            </a:r>
            <a:r>
              <a:rPr lang="cs-CZ" kern="1200" dirty="0">
                <a:latin typeface="Arial" pitchFamily="18"/>
                <a:ea typeface="Microsoft YaHei" pitchFamily="2"/>
              </a:rPr>
              <a:t> na základě zjištění příbuznosti mezi </a:t>
            </a:r>
            <a:r>
              <a:rPr lang="cs-CZ" kern="1200" dirty="0" smtClean="0">
                <a:latin typeface="Arial" pitchFamily="18"/>
                <a:ea typeface="Microsoft YaHei" pitchFamily="2"/>
              </a:rPr>
              <a:t>nimi</a:t>
            </a:r>
          </a:p>
          <a:p>
            <a:pPr marL="685800" lvl="0" indent="-457200" algn="just">
              <a:buFont typeface="Arial" panose="020B0604020202020204" pitchFamily="34" charset="0"/>
              <a:buChar char="•"/>
              <a:tabLst>
                <a:tab pos="914400" algn="l"/>
              </a:tabLst>
            </a:pPr>
            <a:endParaRPr lang="cs-CZ" kern="1200" dirty="0" smtClean="0">
              <a:latin typeface="Arial" pitchFamily="18"/>
              <a:ea typeface="Microsoft YaHei" pitchFamily="2"/>
            </a:endParaRPr>
          </a:p>
          <a:p>
            <a:pPr marL="685800" lvl="0" indent="-457200" algn="just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cs-CZ" dirty="0" smtClean="0"/>
              <a:t>Základní metoda historickosrovnávací jazykovědy (komparatistiky), kombinující zkoumání jevů doložených v historii jednoho jazyka se srovnáváním odpovídajících údajů v jazycích příbuzných. </a:t>
            </a:r>
            <a:endParaRPr lang="bg-BG" dirty="0" smtClean="0"/>
          </a:p>
          <a:p>
            <a:pPr marL="685800" lvl="0" indent="-457200" algn="just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cs-CZ" dirty="0" smtClean="0"/>
              <a:t>Zkoumáním doložených starších údobí jednotlivých jazyků lze poznat jen změny z těchto údobí. </a:t>
            </a:r>
            <a:endParaRPr lang="bg-BG" dirty="0" smtClean="0"/>
          </a:p>
          <a:p>
            <a:pPr marL="685800" lvl="0" indent="-457200" algn="just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cs-CZ" dirty="0" smtClean="0"/>
              <a:t>Teprve srovnání s příbuznými jazyky umožňuje rekonstrukci stavu předhistorického. Tak se získává </a:t>
            </a:r>
            <a:r>
              <a:rPr lang="cs-CZ" b="1" dirty="0" smtClean="0"/>
              <a:t>obraz o předhistorickém</a:t>
            </a:r>
            <a:r>
              <a:rPr lang="cs-CZ" dirty="0" smtClean="0"/>
              <a:t> (</a:t>
            </a:r>
            <a:r>
              <a:rPr lang="cs-CZ" u="sng" dirty="0" smtClean="0"/>
              <a:t>indoevropském</a:t>
            </a:r>
            <a:r>
              <a:rPr lang="cs-CZ" dirty="0" smtClean="0"/>
              <a:t>, </a:t>
            </a:r>
            <a:r>
              <a:rPr lang="cs-CZ" u="sng" dirty="0" smtClean="0"/>
              <a:t>baltoslovanském</a:t>
            </a:r>
            <a:r>
              <a:rPr lang="cs-CZ" dirty="0" smtClean="0"/>
              <a:t>, </a:t>
            </a:r>
            <a:r>
              <a:rPr lang="cs-CZ" u="sng" dirty="0" smtClean="0"/>
              <a:t>praslovanském</a:t>
            </a:r>
            <a:r>
              <a:rPr lang="cs-CZ" dirty="0" smtClean="0"/>
              <a:t>) </a:t>
            </a:r>
            <a:r>
              <a:rPr lang="cs-CZ" b="1" dirty="0" smtClean="0"/>
              <a:t>vývoji hláskového systému, tvoření slov, morfologii, o vývoji významu slova a jeho etymologii</a:t>
            </a:r>
            <a:r>
              <a:rPr lang="cs-CZ" dirty="0" smtClean="0"/>
              <a:t>.</a:t>
            </a:r>
            <a:endParaRPr lang="cs-CZ" kern="1200" dirty="0">
              <a:latin typeface="Arial" pitchFamily="18"/>
              <a:ea typeface="Microsoft YaHei" pitchFamily="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19192" y="1794679"/>
            <a:ext cx="863029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800" b="1" dirty="0" smtClean="0"/>
              <a:t>Prehistorie slov </a:t>
            </a:r>
            <a:r>
              <a:rPr lang="cs-CZ" sz="2800" dirty="0" smtClean="0"/>
              <a:t>může, opřena o archeologické a etnografické poznatky, vypovídat i o předhistorických reáliích </a:t>
            </a:r>
          </a:p>
          <a:p>
            <a:pPr algn="just"/>
            <a:endParaRPr lang="cs-CZ" sz="2400" dirty="0" smtClean="0"/>
          </a:p>
          <a:p>
            <a:pPr algn="just"/>
            <a:r>
              <a:rPr lang="cs-CZ" sz="2000" dirty="0" smtClean="0"/>
              <a:t>Např. srovnání </a:t>
            </a:r>
            <a:r>
              <a:rPr lang="cs-CZ" sz="2000" dirty="0" err="1" smtClean="0"/>
              <a:t>psl</a:t>
            </a:r>
            <a:r>
              <a:rPr lang="cs-CZ" sz="2000" dirty="0" smtClean="0"/>
              <a:t>. </a:t>
            </a:r>
            <a:r>
              <a:rPr lang="cs-CZ" sz="2000" baseline="30000" dirty="0" smtClean="0"/>
              <a:t>*</a:t>
            </a:r>
            <a:r>
              <a:rPr lang="cs-CZ" sz="2000" i="1" dirty="0" smtClean="0"/>
              <a:t>runo</a:t>
            </a:r>
            <a:r>
              <a:rPr lang="cs-CZ" sz="2000" dirty="0" smtClean="0"/>
              <a:t> ‘ovčí rouno’ se </a:t>
            </a:r>
            <a:r>
              <a:rPr lang="cs-CZ" sz="2000" dirty="0" err="1" smtClean="0"/>
              <a:t>stind</a:t>
            </a:r>
            <a:r>
              <a:rPr lang="cs-CZ" sz="2000" dirty="0" smtClean="0"/>
              <a:t>. </a:t>
            </a:r>
            <a:r>
              <a:rPr lang="cs-CZ" sz="2000" i="1" dirty="0" err="1" smtClean="0"/>
              <a:t>róman</a:t>
            </a:r>
            <a:r>
              <a:rPr lang="cs-CZ" sz="2000" i="1" dirty="0" smtClean="0"/>
              <a:t>‑</a:t>
            </a:r>
            <a:r>
              <a:rPr lang="cs-CZ" sz="2000" dirty="0" smtClean="0"/>
              <a:t> ‘srst’, případně se </a:t>
            </a:r>
            <a:r>
              <a:rPr lang="cs-CZ" sz="2000" dirty="0" err="1" smtClean="0"/>
              <a:t>stsev</a:t>
            </a:r>
            <a:r>
              <a:rPr lang="cs-CZ" sz="2000" dirty="0" smtClean="0"/>
              <a:t>. </a:t>
            </a:r>
            <a:r>
              <a:rPr lang="cs-CZ" sz="2000" i="1" dirty="0" err="1" smtClean="0"/>
              <a:t>rǫggr</a:t>
            </a:r>
            <a:r>
              <a:rPr lang="cs-CZ" sz="2000" dirty="0" smtClean="0"/>
              <a:t> ‘dlouhá srst, dlouhé rouno’ aj. ukazuje na souvislost těchto názvů s </a:t>
            </a:r>
            <a:r>
              <a:rPr lang="cs-CZ" sz="2000" dirty="0" err="1" smtClean="0"/>
              <a:t>ie</a:t>
            </a:r>
            <a:r>
              <a:rPr lang="cs-CZ" sz="2000" dirty="0" smtClean="0"/>
              <a:t>. kořenem </a:t>
            </a:r>
            <a:r>
              <a:rPr lang="cs-CZ" sz="2000" baseline="30000" dirty="0" smtClean="0"/>
              <a:t>+</a:t>
            </a:r>
            <a:r>
              <a:rPr lang="cs-CZ" sz="2000" i="1" dirty="0" err="1" smtClean="0"/>
              <a:t>reuH</a:t>
            </a:r>
            <a:r>
              <a:rPr lang="cs-CZ" sz="2000" i="1" dirty="0" smtClean="0"/>
              <a:t>‑</a:t>
            </a:r>
            <a:r>
              <a:rPr lang="cs-CZ" sz="2000" dirty="0" smtClean="0"/>
              <a:t> ‘rvát’ (obsaženého i v </a:t>
            </a:r>
            <a:r>
              <a:rPr lang="cs-CZ" sz="2000" dirty="0" err="1" smtClean="0"/>
              <a:t>psl</a:t>
            </a:r>
            <a:r>
              <a:rPr lang="cs-CZ" sz="2000" dirty="0" smtClean="0"/>
              <a:t>. slovesu </a:t>
            </a:r>
            <a:r>
              <a:rPr lang="cs-CZ" sz="2000" baseline="30000" dirty="0"/>
              <a:t>* </a:t>
            </a:r>
            <a:r>
              <a:rPr lang="cs-CZ" sz="2000" i="1" dirty="0" smtClean="0"/>
              <a:t>r</a:t>
            </a:r>
            <a:r>
              <a:rPr lang="bg-BG" sz="2000" i="1" dirty="0" smtClean="0"/>
              <a:t>ъ</a:t>
            </a:r>
            <a:r>
              <a:rPr lang="cs-CZ" sz="2000" i="1" dirty="0" err="1" smtClean="0"/>
              <a:t>vati</a:t>
            </a:r>
            <a:r>
              <a:rPr lang="cs-CZ" sz="2000" dirty="0" smtClean="0"/>
              <a:t>, jež má pokračování ve všech sl. jazycích, mj. i v č. </a:t>
            </a:r>
            <a:r>
              <a:rPr lang="cs-CZ" sz="2000" i="1" dirty="0" smtClean="0"/>
              <a:t>rvát</a:t>
            </a:r>
            <a:r>
              <a:rPr lang="cs-CZ" sz="2000" dirty="0" smtClean="0"/>
              <a:t> ‘trhat, škubat apod.’), stejně jako </a:t>
            </a:r>
            <a:r>
              <a:rPr lang="cs-CZ" sz="2000" dirty="0" err="1" smtClean="0"/>
              <a:t>psl</a:t>
            </a:r>
            <a:r>
              <a:rPr lang="cs-CZ" sz="2000" dirty="0" smtClean="0"/>
              <a:t>. </a:t>
            </a:r>
            <a:r>
              <a:rPr lang="cs-CZ" sz="2000" baseline="30000" dirty="0"/>
              <a:t>* </a:t>
            </a:r>
            <a:r>
              <a:rPr lang="cs-CZ" sz="2000" i="1" dirty="0" smtClean="0"/>
              <a:t>v</a:t>
            </a:r>
            <a:r>
              <a:rPr lang="bg-BG" sz="2000" i="1" dirty="0" smtClean="0"/>
              <a:t>ь</a:t>
            </a:r>
            <a:r>
              <a:rPr lang="cs-CZ" sz="2000" i="1" dirty="0" smtClean="0"/>
              <a:t>lna</a:t>
            </a:r>
            <a:r>
              <a:rPr lang="cs-CZ" sz="2000" dirty="0" smtClean="0"/>
              <a:t>, lit. </a:t>
            </a:r>
            <a:r>
              <a:rPr lang="cs-CZ" sz="2000" i="1" dirty="0" err="1" smtClean="0"/>
              <a:t>vìlna</a:t>
            </a:r>
            <a:r>
              <a:rPr lang="cs-CZ" sz="2000" dirty="0" smtClean="0"/>
              <a:t>, lat. </a:t>
            </a:r>
            <a:r>
              <a:rPr lang="cs-CZ" sz="2000" i="1" dirty="0" err="1" smtClean="0"/>
              <a:t>lāna</a:t>
            </a:r>
            <a:r>
              <a:rPr lang="cs-CZ" sz="2000" dirty="0" smtClean="0"/>
              <a:t>, něm. </a:t>
            </a:r>
            <a:r>
              <a:rPr lang="cs-CZ" sz="2000" dirty="0" err="1" smtClean="0"/>
              <a:t>W</a:t>
            </a:r>
            <a:r>
              <a:rPr lang="cs-CZ" sz="2000" i="1" dirty="0" err="1" smtClean="0"/>
              <a:t>olle</a:t>
            </a:r>
            <a:r>
              <a:rPr lang="cs-CZ" sz="2000" dirty="0" smtClean="0"/>
              <a:t>, vše ‘vlna’, souvisí s </a:t>
            </a:r>
            <a:r>
              <a:rPr lang="cs-CZ" sz="2000" dirty="0" err="1" smtClean="0"/>
              <a:t>ie</a:t>
            </a:r>
            <a:r>
              <a:rPr lang="cs-CZ" sz="2000" dirty="0" smtClean="0"/>
              <a:t>. </a:t>
            </a:r>
            <a:r>
              <a:rPr lang="cs-CZ" sz="2000" baseline="30000" dirty="0"/>
              <a:t>* </a:t>
            </a:r>
            <a:r>
              <a:rPr lang="cs-CZ" sz="2000" i="1" dirty="0" err="1" smtClean="0"/>
              <a:t>welH</a:t>
            </a:r>
            <a:r>
              <a:rPr lang="cs-CZ" sz="2000" i="1" dirty="0" smtClean="0"/>
              <a:t>‑</a:t>
            </a:r>
            <a:r>
              <a:rPr lang="cs-CZ" sz="2000" dirty="0" smtClean="0"/>
              <a:t> ‘rvát, trhat’; to vše svědčí o tom, že nejen Indoevropané, ale asi i Praslované ovčí vlnu nestříhali, jen zralou vlnu vytrhávali.</a:t>
            </a:r>
          </a:p>
          <a:p>
            <a:pPr algn="just"/>
            <a:endParaRPr lang="cs-CZ" sz="2400" dirty="0" smtClean="0"/>
          </a:p>
          <a:p>
            <a:pPr algn="just"/>
            <a:r>
              <a:rPr lang="cs-CZ" sz="2400" dirty="0" smtClean="0"/>
              <a:t>V </a:t>
            </a:r>
            <a:r>
              <a:rPr lang="cs-CZ" sz="2400" b="1" dirty="0" smtClean="0"/>
              <a:t>historicko-srovnávací metodě </a:t>
            </a:r>
            <a:r>
              <a:rPr lang="cs-CZ" sz="2400" dirty="0" smtClean="0"/>
              <a:t>se nesmí zanedbat ani její složka </a:t>
            </a:r>
            <a:r>
              <a:rPr lang="cs-CZ" sz="2400" u="sng" dirty="0" smtClean="0"/>
              <a:t>historická</a:t>
            </a:r>
            <a:r>
              <a:rPr lang="cs-CZ" sz="2400" dirty="0" smtClean="0"/>
              <a:t>, ani </a:t>
            </a:r>
            <a:r>
              <a:rPr lang="cs-CZ" sz="2400" u="sng" dirty="0" smtClean="0"/>
              <a:t>srovnávací</a:t>
            </a:r>
            <a:r>
              <a:rPr lang="cs-CZ" sz="2400" dirty="0" smtClean="0"/>
              <a:t>. V prvním případě hrozí nebezpečí, že se do prajazyka promítnou formy a významy bezpečně mladší (jde o poměrně běžnou chybu)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86574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26720" y="0"/>
            <a:ext cx="950976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2800" dirty="0" smtClean="0"/>
              <a:t>Jako obecný princip kombinující historické a srovnávací zkoumání jazyků se </a:t>
            </a:r>
            <a:r>
              <a:rPr lang="cs-CZ" sz="2800" b="1" dirty="0"/>
              <a:t>historicko-srovnávací </a:t>
            </a:r>
            <a:r>
              <a:rPr lang="cs-CZ" sz="2800" b="1" dirty="0" smtClean="0"/>
              <a:t>metod</a:t>
            </a:r>
            <a:r>
              <a:rPr lang="bg-BG" sz="2800" b="1" dirty="0" smtClean="0"/>
              <a:t>а</a:t>
            </a:r>
            <a:r>
              <a:rPr lang="cs-CZ" sz="2800" b="1" dirty="0" smtClean="0"/>
              <a:t> </a:t>
            </a:r>
            <a:r>
              <a:rPr lang="cs-CZ" sz="2800" dirty="0" smtClean="0"/>
              <a:t>zformovala ve 2. a 3. desetiletí 19. stol. v pracích F. </a:t>
            </a:r>
            <a:r>
              <a:rPr lang="cs-CZ" sz="2800" dirty="0" err="1" smtClean="0"/>
              <a:t>Boppa</a:t>
            </a:r>
            <a:r>
              <a:rPr lang="cs-CZ" sz="2800" dirty="0" smtClean="0"/>
              <a:t>, R. K. </a:t>
            </a:r>
            <a:r>
              <a:rPr lang="cs-CZ" sz="2800" dirty="0" err="1" smtClean="0"/>
              <a:t>Raska</a:t>
            </a:r>
            <a:r>
              <a:rPr lang="cs-CZ" sz="2800" dirty="0" smtClean="0"/>
              <a:t>, A. F. </a:t>
            </a:r>
            <a:r>
              <a:rPr lang="cs-CZ" sz="2800" dirty="0" err="1" smtClean="0"/>
              <a:t>Potta</a:t>
            </a:r>
            <a:r>
              <a:rPr lang="cs-CZ" sz="2800" dirty="0" smtClean="0"/>
              <a:t>, J. </a:t>
            </a:r>
            <a:r>
              <a:rPr lang="cs-CZ" sz="2800" dirty="0" err="1" smtClean="0"/>
              <a:t>Grimma</a:t>
            </a:r>
            <a:r>
              <a:rPr lang="cs-CZ" sz="2800" dirty="0" smtClean="0"/>
              <a:t>, F. Ch. </a:t>
            </a:r>
            <a:r>
              <a:rPr lang="cs-CZ" sz="2800" dirty="0" err="1" smtClean="0"/>
              <a:t>Dieze</a:t>
            </a:r>
            <a:r>
              <a:rPr lang="cs-CZ" sz="2800" dirty="0" smtClean="0"/>
              <a:t> aj. </a:t>
            </a:r>
          </a:p>
          <a:p>
            <a:pPr algn="just"/>
            <a:endParaRPr lang="cs-CZ" sz="2800" dirty="0" smtClean="0"/>
          </a:p>
          <a:p>
            <a:pPr algn="just"/>
            <a:r>
              <a:rPr lang="cs-CZ" sz="2800" dirty="0" smtClean="0"/>
              <a:t>Na české půdě se do této linie jazykovědného bádání zařazovali mj. P. J. Šafařík</a:t>
            </a:r>
          </a:p>
          <a:p>
            <a:pPr algn="just"/>
            <a:r>
              <a:rPr lang="cs-CZ" sz="2800" dirty="0" smtClean="0"/>
              <a:t>Ve fázi </a:t>
            </a:r>
            <a:r>
              <a:rPr lang="cs-CZ" sz="2800" u="sng" dirty="0" smtClean="0"/>
              <a:t>„jazykovědného biologismu“</a:t>
            </a:r>
            <a:r>
              <a:rPr lang="cs-CZ" sz="2800" dirty="0"/>
              <a:t>(jazyk je živý organismus – rodí se, roste, stárne a umírá</a:t>
            </a:r>
            <a:r>
              <a:rPr lang="cs-CZ" sz="2800" dirty="0" smtClean="0"/>
              <a:t>; </a:t>
            </a:r>
            <a:r>
              <a:rPr lang="cs-CZ" sz="2800" dirty="0"/>
              <a:t>v</a:t>
            </a:r>
            <a:r>
              <a:rPr lang="cs-CZ" sz="2800" dirty="0" smtClean="0"/>
              <a:t>rchol</a:t>
            </a:r>
            <a:r>
              <a:rPr lang="cs-CZ" sz="2800" dirty="0"/>
              <a:t>: flexe; úpadek: analytismus)</a:t>
            </a:r>
          </a:p>
          <a:p>
            <a:pPr algn="just"/>
            <a:r>
              <a:rPr lang="cs-CZ" sz="2800" dirty="0" smtClean="0"/>
              <a:t>byl formulován (A. </a:t>
            </a:r>
            <a:r>
              <a:rPr lang="cs-CZ" sz="2800" dirty="0" err="1" smtClean="0"/>
              <a:t>Schleicherem</a:t>
            </a:r>
            <a:r>
              <a:rPr lang="cs-CZ" sz="2800" dirty="0" smtClean="0"/>
              <a:t>) postulát pojímat </a:t>
            </a:r>
            <a:r>
              <a:rPr lang="cs-CZ" sz="2800" b="1" dirty="0" smtClean="0"/>
              <a:t>vývoj jazyků striktně jako divergentní a vycházet při jeho rekonstrukci z jednotného prajazyka</a:t>
            </a:r>
            <a:r>
              <a:rPr lang="cs-CZ" sz="2800" dirty="0" smtClean="0"/>
              <a:t> (tj. </a:t>
            </a:r>
            <a:r>
              <a:rPr lang="cs-CZ" sz="2800" dirty="0" err="1" smtClean="0">
                <a:effectLst/>
              </a:rPr>
              <a:t>ie</a:t>
            </a:r>
            <a:r>
              <a:rPr lang="cs-CZ" sz="2800" dirty="0" smtClean="0">
                <a:effectLst/>
              </a:rPr>
              <a:t>.</a:t>
            </a:r>
            <a:r>
              <a:rPr lang="cs-CZ" sz="2800" dirty="0" smtClean="0"/>
              <a:t>, resp. pak i „prajazyků“ nižší úrovně, tj. </a:t>
            </a:r>
            <a:r>
              <a:rPr lang="cs-CZ" sz="2800" dirty="0" err="1" smtClean="0">
                <a:effectLst/>
              </a:rPr>
              <a:t>bsl</a:t>
            </a:r>
            <a:r>
              <a:rPr lang="cs-CZ" sz="2800" dirty="0" smtClean="0">
                <a:effectLst/>
              </a:rPr>
              <a:t>.</a:t>
            </a:r>
            <a:r>
              <a:rPr lang="cs-CZ" sz="2800" dirty="0" smtClean="0"/>
              <a:t>, </a:t>
            </a:r>
            <a:r>
              <a:rPr lang="cs-CZ" sz="2800" dirty="0" err="1" smtClean="0">
                <a:effectLst/>
              </a:rPr>
              <a:t>psl</a:t>
            </a:r>
            <a:r>
              <a:rPr lang="cs-CZ" sz="2800" dirty="0" smtClean="0">
                <a:effectLst/>
              </a:rPr>
              <a:t>.</a:t>
            </a:r>
            <a:r>
              <a:rPr lang="cs-CZ" sz="2800" dirty="0" smtClean="0"/>
              <a:t> apod</a:t>
            </a:r>
            <a:r>
              <a:rPr lang="cs-CZ" sz="2800" dirty="0"/>
              <a:t>.) </a:t>
            </a:r>
            <a:endParaRPr lang="cs-CZ" sz="2800" dirty="0" smtClean="0"/>
          </a:p>
          <a:p>
            <a:pPr algn="just"/>
            <a:r>
              <a:rPr lang="cs-CZ" sz="2800" u="sng" dirty="0" smtClean="0"/>
              <a:t>Tento rodokmenový princip </a:t>
            </a:r>
            <a:r>
              <a:rPr lang="cs-CZ" sz="2800" dirty="0" smtClean="0"/>
              <a:t>(označovaný též </a:t>
            </a:r>
            <a:r>
              <a:rPr lang="cs-CZ" sz="2800" dirty="0" smtClean="0">
                <a:effectLst/>
              </a:rPr>
              <a:t>něm.</a:t>
            </a:r>
            <a:r>
              <a:rPr lang="cs-CZ" sz="2800" dirty="0" smtClean="0"/>
              <a:t> termínem </a:t>
            </a:r>
            <a:r>
              <a:rPr lang="cs-CZ" sz="2800" i="1" dirty="0" err="1" smtClean="0">
                <a:effectLst/>
              </a:rPr>
              <a:t>Stammbaumtheorie</a:t>
            </a:r>
            <a:r>
              <a:rPr lang="cs-CZ" sz="2800" dirty="0" smtClean="0"/>
              <a:t>) byl však ve své původní kategorické podobě postupně </a:t>
            </a:r>
            <a:r>
              <a:rPr lang="cs-CZ" sz="2800" u="sng" dirty="0" smtClean="0"/>
              <a:t>opouštěn</a:t>
            </a:r>
            <a:r>
              <a:rPr lang="cs-CZ" sz="2800" dirty="0" smtClean="0"/>
              <a:t>, takže současná historickosrovnávací jazykověda počítá ve vývoji jazyků a </a:t>
            </a:r>
            <a:r>
              <a:rPr lang="cs-CZ" sz="2800" dirty="0" err="1" smtClean="0">
                <a:effectLst/>
              </a:rPr>
              <a:t>jaz</a:t>
            </a:r>
            <a:r>
              <a:rPr lang="cs-CZ" sz="2800" dirty="0" smtClean="0">
                <a:effectLst/>
              </a:rPr>
              <a:t>.</a:t>
            </a:r>
            <a:r>
              <a:rPr lang="cs-CZ" sz="2800" dirty="0" smtClean="0"/>
              <a:t> rodin běžně též s </a:t>
            </a:r>
            <a:r>
              <a:rPr lang="cs-CZ" sz="2800" b="1" dirty="0" smtClean="0"/>
              <a:t>konvergencí, míšením a kontaktem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755588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77240" y="1234440"/>
            <a:ext cx="917448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3200" u="sng" dirty="0"/>
              <a:t>Ke konci 19. stol</a:t>
            </a:r>
            <a:r>
              <a:rPr lang="cs-CZ" sz="3200" dirty="0"/>
              <a:t>. došlo k </a:t>
            </a:r>
            <a:r>
              <a:rPr lang="cs-CZ" sz="3200" u="sng" dirty="0"/>
              <a:t>rozkvětu historicko-srovnávací </a:t>
            </a:r>
            <a:r>
              <a:rPr lang="cs-CZ" sz="3200" u="sng" dirty="0" smtClean="0"/>
              <a:t>metody</a:t>
            </a:r>
            <a:r>
              <a:rPr lang="cs-CZ" sz="3200" b="1" u="sng" dirty="0" smtClean="0"/>
              <a:t> </a:t>
            </a:r>
            <a:r>
              <a:rPr lang="cs-CZ" sz="3200" dirty="0" smtClean="0"/>
              <a:t>v</a:t>
            </a:r>
            <a:r>
              <a:rPr lang="cs-CZ" sz="3200" dirty="0"/>
              <a:t> souvislosti s uplatněním filozofického pozitivismu ve vědě. </a:t>
            </a:r>
            <a:endParaRPr lang="cs-CZ" sz="3200" dirty="0" smtClean="0"/>
          </a:p>
          <a:p>
            <a:pPr algn="just"/>
            <a:r>
              <a:rPr lang="cs-CZ" sz="3200" dirty="0" smtClean="0"/>
              <a:t>V</a:t>
            </a:r>
            <a:r>
              <a:rPr lang="cs-CZ" sz="3200" dirty="0"/>
              <a:t> tzv. lipské škole působila tehdy skupina lingvistů, indoevropeisté B. </a:t>
            </a:r>
            <a:r>
              <a:rPr lang="cs-CZ" sz="3200" dirty="0" err="1"/>
              <a:t>Delbrück</a:t>
            </a:r>
            <a:r>
              <a:rPr lang="cs-CZ" sz="3200" dirty="0"/>
              <a:t>, K. </a:t>
            </a:r>
            <a:r>
              <a:rPr lang="cs-CZ" sz="3200" dirty="0" err="1"/>
              <a:t>Brugmann</a:t>
            </a:r>
            <a:r>
              <a:rPr lang="cs-CZ" sz="3200" dirty="0"/>
              <a:t>, H. </a:t>
            </a:r>
            <a:r>
              <a:rPr lang="cs-CZ" sz="3200" dirty="0" err="1"/>
              <a:t>Osthoff</a:t>
            </a:r>
            <a:r>
              <a:rPr lang="cs-CZ" sz="3200" dirty="0"/>
              <a:t>, slavista A. </a:t>
            </a:r>
            <a:r>
              <a:rPr lang="cs-CZ" sz="3200" dirty="0" err="1"/>
              <a:t>Leskien</a:t>
            </a:r>
            <a:r>
              <a:rPr lang="cs-CZ" sz="3200" dirty="0"/>
              <a:t>, kteří se sami označovali názvem </a:t>
            </a:r>
            <a:r>
              <a:rPr lang="cs-CZ" sz="3200" b="1" i="1" dirty="0" err="1"/>
              <a:t>Junggrammatike</a:t>
            </a:r>
            <a:r>
              <a:rPr lang="cs-CZ" sz="3200" i="1" dirty="0" err="1"/>
              <a:t>r</a:t>
            </a:r>
            <a:r>
              <a:rPr lang="cs-CZ" sz="3200" dirty="0"/>
              <a:t> (mladí gramatikové), když údajně přijali toto označení od germanisty F. K. T. </a:t>
            </a:r>
            <a:r>
              <a:rPr lang="cs-CZ" sz="3200" dirty="0" err="1"/>
              <a:t>Zarnckeho</a:t>
            </a:r>
            <a:r>
              <a:rPr lang="cs-CZ" sz="3200" dirty="0"/>
              <a:t>, který je tak ironicky nazval, chtěje vyjádřit jejich nezkušenost a agresivitu. </a:t>
            </a:r>
            <a:endParaRPr lang="cs-CZ" sz="3200" dirty="0" smtClean="0"/>
          </a:p>
          <a:p>
            <a:pPr algn="just"/>
            <a:r>
              <a:rPr lang="cs-CZ" sz="3200" dirty="0" smtClean="0"/>
              <a:t>Tato </a:t>
            </a:r>
            <a:r>
              <a:rPr lang="cs-CZ" sz="3200" dirty="0"/>
              <a:t>skupina je od té doby známá jako </a:t>
            </a:r>
            <a:r>
              <a:rPr lang="cs-CZ" sz="3200" b="1" i="1" dirty="0"/>
              <a:t>škola mladogramatická</a:t>
            </a:r>
            <a:r>
              <a:rPr lang="cs-CZ" sz="3200" dirty="0"/>
              <a:t> a lingvisté, kteří se k její lingvistické konfesi hlásili, se označují jako </a:t>
            </a:r>
            <a:r>
              <a:rPr lang="cs-CZ" sz="3200" b="1" i="1" dirty="0" err="1"/>
              <a:t>mladogramatikové</a:t>
            </a:r>
            <a:r>
              <a:rPr lang="cs-CZ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29248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02920" y="487680"/>
            <a:ext cx="9281160" cy="6955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pPr algn="ctr"/>
            <a:r>
              <a:rPr lang="cs-CZ" sz="3600" b="1" dirty="0" err="1" smtClean="0"/>
              <a:t>Mladogramatikové</a:t>
            </a:r>
            <a:endParaRPr lang="cs-CZ" sz="3600" b="1" dirty="0" smtClean="0"/>
          </a:p>
          <a:p>
            <a:endParaRPr lang="cs-CZ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 smtClean="0"/>
              <a:t>k</a:t>
            </a:r>
            <a:r>
              <a:rPr lang="cs-CZ" sz="2800" dirty="0"/>
              <a:t> jejich základnímu teoretickému vybavení patří </a:t>
            </a:r>
            <a:r>
              <a:rPr lang="cs-CZ" sz="2800" b="1" dirty="0"/>
              <a:t>hypotéza bezvýjimečnosti </a:t>
            </a:r>
            <a:r>
              <a:rPr lang="cs-CZ" sz="2800" dirty="0"/>
              <a:t>jakožto lingvistická instance tehdy vlivné hypotézy bezvýjimečnosti přírodních </a:t>
            </a:r>
            <a:r>
              <a:rPr lang="cs-CZ" sz="2800" dirty="0" smtClean="0"/>
              <a:t>zákonů</a:t>
            </a:r>
            <a:r>
              <a:rPr lang="cs-CZ" sz="2800" dirty="0"/>
              <a:t> </a:t>
            </a:r>
            <a:r>
              <a:rPr lang="cs-CZ" sz="2800" dirty="0" smtClean="0"/>
              <a:t>(fonetické </a:t>
            </a:r>
            <a:r>
              <a:rPr lang="cs-CZ" sz="2800" dirty="0"/>
              <a:t>zákony neznají výjimek, kromě </a:t>
            </a:r>
            <a:r>
              <a:rPr lang="cs-CZ" sz="2800" dirty="0" smtClean="0"/>
              <a:t>analogie)</a:t>
            </a:r>
          </a:p>
          <a:p>
            <a:pPr algn="just"/>
            <a:r>
              <a:rPr lang="cs-CZ" sz="2800" dirty="0" smtClean="0"/>
              <a:t>tj. pokud </a:t>
            </a:r>
            <a:r>
              <a:rPr lang="cs-CZ" sz="2800" dirty="0"/>
              <a:t>se určitá hláska v jistém kontextu a v daném období změnila, muselo k takové změně nutně dojít ve všech slovech, v nichž byla tato hláska ve stejném </a:t>
            </a:r>
            <a:r>
              <a:rPr lang="cs-CZ" sz="2800" dirty="0" smtClean="0"/>
              <a:t>kontextu</a:t>
            </a:r>
          </a:p>
          <a:p>
            <a:pPr algn="just"/>
            <a:endParaRPr lang="cs-CZ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cs-CZ" sz="2800" dirty="0" smtClean="0"/>
              <a:t>Odtud </a:t>
            </a:r>
            <a:r>
              <a:rPr lang="cs-CZ" sz="2800" dirty="0"/>
              <a:t>pocházejí centrální pojmy </a:t>
            </a:r>
            <a:r>
              <a:rPr lang="cs-CZ" sz="2800" b="1" i="1" dirty="0"/>
              <a:t>hláskový zákon</a:t>
            </a:r>
            <a:r>
              <a:rPr lang="cs-CZ" sz="2800" dirty="0"/>
              <a:t> jakožto procesuální </a:t>
            </a:r>
            <a:r>
              <a:rPr lang="cs-CZ" sz="2800" b="1" u="sng" dirty="0"/>
              <a:t>změna jedné hlásky v jinou</a:t>
            </a:r>
            <a:r>
              <a:rPr lang="cs-CZ" sz="2800" dirty="0"/>
              <a:t>, realizovaná v</a:t>
            </a:r>
            <a:r>
              <a:rPr lang="cs-CZ" sz="2800" u="sng" dirty="0"/>
              <a:t> jistém čase, na jistém teritoriu a za jistých přesně zjištěných okolností </a:t>
            </a:r>
            <a:r>
              <a:rPr lang="cs-CZ" sz="2800" u="sng" dirty="0" smtClean="0"/>
              <a:t>bezvýhradně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cs-CZ" sz="2800" u="sng" dirty="0"/>
          </a:p>
        </p:txBody>
      </p:sp>
    </p:spTree>
    <p:extLst>
      <p:ext uri="{BB962C8B-B14F-4D97-AF65-F5344CB8AC3E}">
        <p14:creationId xmlns:p14="http://schemas.microsoft.com/office/powerpoint/2010/main" val="1997670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51560" y="944881"/>
            <a:ext cx="84582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cs-CZ" sz="3600" b="1" dirty="0" smtClean="0"/>
              <a:t>Mladogramatické hnutí</a:t>
            </a:r>
          </a:p>
          <a:p>
            <a:pPr lvl="0" algn="just"/>
            <a:r>
              <a:rPr lang="cs-CZ" sz="3200" dirty="0" smtClean="0"/>
              <a:t> </a:t>
            </a:r>
            <a:r>
              <a:rPr lang="cs-CZ" sz="3200" dirty="0" err="1" smtClean="0"/>
              <a:t>Mladogramatikové</a:t>
            </a:r>
            <a:r>
              <a:rPr lang="cs-CZ" sz="3200" dirty="0" smtClean="0"/>
              <a:t> věnovali </a:t>
            </a:r>
            <a:r>
              <a:rPr lang="cs-CZ" sz="3200" dirty="0"/>
              <a:t>ve svých dílech pozornost především otázkám fonetických změn a historickému pohledu na jazyk</a:t>
            </a:r>
            <a:r>
              <a:rPr lang="cs-CZ" sz="3200" dirty="0" smtClean="0"/>
              <a:t>, za </a:t>
            </a:r>
            <a:r>
              <a:rPr lang="cs-CZ" sz="3200" dirty="0"/>
              <a:t>jejich hlavní myšlenku bývá nejčastěji považována teze o </a:t>
            </a:r>
            <a:r>
              <a:rPr lang="cs-CZ" sz="3200" b="1" i="1" dirty="0"/>
              <a:t>nevyhnutelnosti fonetických </a:t>
            </a:r>
            <a:r>
              <a:rPr lang="cs-CZ" sz="3200" b="1" i="1" dirty="0" smtClean="0"/>
              <a:t>zákonů</a:t>
            </a:r>
            <a:endParaRPr lang="cs-CZ" sz="3200" dirty="0" smtClean="0"/>
          </a:p>
          <a:p>
            <a:pPr lvl="0" algn="just"/>
            <a:endParaRPr lang="cs-CZ" sz="3200" dirty="0"/>
          </a:p>
          <a:p>
            <a:pPr lvl="0" algn="just"/>
            <a:r>
              <a:rPr lang="cs-CZ" sz="3200" dirty="0" smtClean="0"/>
              <a:t>Jeho </a:t>
            </a:r>
            <a:r>
              <a:rPr lang="cs-CZ" sz="3200" dirty="0"/>
              <a:t>představitelé shrnuli výsledky srovnávací a historické gramatiky v několika monumentálních dílech:</a:t>
            </a:r>
          </a:p>
          <a:p>
            <a:pPr lvl="0" algn="just"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cs-CZ" sz="3200" dirty="0"/>
              <a:t>H. Paul </a:t>
            </a:r>
            <a:r>
              <a:rPr lang="cs-CZ" sz="3200" b="1" i="1" dirty="0"/>
              <a:t>Principy dějin jazyka</a:t>
            </a:r>
            <a:r>
              <a:rPr lang="cs-CZ" sz="3200" dirty="0"/>
              <a:t>, 1880</a:t>
            </a:r>
          </a:p>
          <a:p>
            <a:pPr lvl="0" algn="just">
              <a:buClr>
                <a:srgbClr val="0E594D"/>
              </a:buClr>
              <a:buSzPct val="45000"/>
              <a:buFont typeface="StarSymbol"/>
              <a:buChar char="●"/>
            </a:pPr>
            <a:r>
              <a:rPr lang="cs-CZ" sz="3200" dirty="0"/>
              <a:t>K. </a:t>
            </a:r>
            <a:r>
              <a:rPr lang="cs-CZ" sz="3200" dirty="0" err="1"/>
              <a:t>Brugmann</a:t>
            </a:r>
            <a:r>
              <a:rPr lang="cs-CZ" sz="3200" dirty="0"/>
              <a:t> – B. </a:t>
            </a:r>
            <a:r>
              <a:rPr lang="cs-CZ" sz="3200" dirty="0" err="1"/>
              <a:t>Delbruck</a:t>
            </a:r>
            <a:r>
              <a:rPr lang="cs-CZ" sz="3200" dirty="0"/>
              <a:t>: </a:t>
            </a:r>
            <a:r>
              <a:rPr lang="cs-CZ" sz="3200" b="1" i="1" dirty="0"/>
              <a:t>Základy srovnávací gramatiky indoevropských jazyků</a:t>
            </a:r>
            <a:r>
              <a:rPr lang="cs-CZ" sz="3200" dirty="0"/>
              <a:t> 1886 - 1900</a:t>
            </a:r>
          </a:p>
        </p:txBody>
      </p:sp>
    </p:spTree>
    <p:extLst>
      <p:ext uri="{BB962C8B-B14F-4D97-AF65-F5344CB8AC3E}">
        <p14:creationId xmlns:p14="http://schemas.microsoft.com/office/powerpoint/2010/main" val="1957643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>
          <a:xfrm>
            <a:off x="895682" y="609484"/>
            <a:ext cx="8608317" cy="1262521"/>
          </a:xfrm>
        </p:spPr>
        <p:txBody>
          <a:bodyPr/>
          <a:lstStyle/>
          <a:p>
            <a:pPr lvl="0"/>
            <a:r>
              <a:rPr lang="cs-CZ" sz="3200"/>
              <a:t>Historická a srovnávací gramatika 19. století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472441" y="1872005"/>
            <a:ext cx="9433560" cy="5565115"/>
          </a:xfrm>
        </p:spPr>
        <p:txBody>
          <a:bodyPr/>
          <a:lstStyle/>
          <a:p>
            <a:pPr marL="457200" lvl="0" indent="-457200" algn="just">
              <a:buClr>
                <a:srgbClr val="0E594D"/>
              </a:buClr>
              <a:buSzPct val="45000"/>
              <a:buFont typeface="Arial" panose="020B0604020202020204" pitchFamily="34" charset="0"/>
              <a:buChar char="•"/>
            </a:pPr>
            <a:r>
              <a:rPr lang="cs-CZ" sz="2800" dirty="0" smtClean="0"/>
              <a:t>rozvinula </a:t>
            </a:r>
            <a:r>
              <a:rPr lang="cs-CZ" sz="2800" dirty="0"/>
              <a:t>se na začátku 19. stol. v Dánsku a zejména v </a:t>
            </a:r>
            <a:r>
              <a:rPr lang="cs-CZ" sz="2800" dirty="0" smtClean="0"/>
              <a:t>Německu</a:t>
            </a:r>
          </a:p>
          <a:p>
            <a:pPr marL="342900" lvl="0" indent="-342900" algn="just">
              <a:buClr>
                <a:srgbClr val="0E594D"/>
              </a:buClr>
              <a:buSzPct val="45000"/>
              <a:buFont typeface="Arial" panose="020B0604020202020204" pitchFamily="34" charset="0"/>
              <a:buChar char="•"/>
            </a:pPr>
            <a:r>
              <a:rPr lang="cs-CZ" sz="2800" dirty="0" smtClean="0"/>
              <a:t>směr</a:t>
            </a:r>
            <a:r>
              <a:rPr lang="cs-CZ" sz="2800" dirty="0"/>
              <a:t>, který </a:t>
            </a:r>
            <a:r>
              <a:rPr lang="cs-CZ" sz="2800" b="1" dirty="0"/>
              <a:t>zahájil období moderní vědecké </a:t>
            </a:r>
            <a:r>
              <a:rPr lang="cs-CZ" sz="2800" b="1" dirty="0" smtClean="0"/>
              <a:t>lingvistiky </a:t>
            </a:r>
          </a:p>
          <a:p>
            <a:pPr marL="342900" lvl="0" indent="-342900" algn="just">
              <a:buClr>
                <a:srgbClr val="0E594D"/>
              </a:buClr>
              <a:buSzPct val="45000"/>
              <a:buFont typeface="Arial" panose="020B0604020202020204" pitchFamily="34" charset="0"/>
              <a:buChar char="•"/>
            </a:pPr>
            <a:r>
              <a:rPr lang="cs-CZ" sz="2800" b="1" dirty="0" smtClean="0"/>
              <a:t>podnětem </a:t>
            </a:r>
            <a:r>
              <a:rPr lang="cs-CZ" sz="2800" b="1" dirty="0"/>
              <a:t>k jeho vzniku se stalo tzv. „objevení“ sanskrtu </a:t>
            </a:r>
            <a:r>
              <a:rPr lang="cs-CZ" sz="2800" dirty="0"/>
              <a:t>(dávného vymřelého jazyka staroindických literárních památek). Ten byl sice znám už odedávna, ale teprve v tomto období si jazykovědci uvědomili, že velké množství podobností mezi sanskrtem a moderními evropskými jazyky nemůže být </a:t>
            </a:r>
            <a:r>
              <a:rPr lang="cs-CZ" sz="2800" dirty="0" smtClean="0"/>
              <a:t>náhodné</a:t>
            </a:r>
          </a:p>
          <a:p>
            <a:pPr marL="342900" lvl="0" indent="-342900" algn="just">
              <a:buClr>
                <a:srgbClr val="0E594D"/>
              </a:buClr>
              <a:buSzPct val="45000"/>
              <a:buFont typeface="Arial" panose="020B0604020202020204" pitchFamily="34" charset="0"/>
              <a:buChar char="•"/>
            </a:pPr>
            <a:r>
              <a:rPr lang="cs-CZ" sz="2800" b="1" dirty="0" smtClean="0"/>
              <a:t>zajímá </a:t>
            </a:r>
            <a:r>
              <a:rPr lang="cs-CZ" sz="2800" b="1" dirty="0"/>
              <a:t>se hlavně o jazykový vývoj </a:t>
            </a:r>
            <a:r>
              <a:rPr lang="cs-CZ" sz="2800" dirty="0"/>
              <a:t>a </a:t>
            </a:r>
            <a:r>
              <a:rPr lang="cs-CZ" sz="2800" b="1" dirty="0"/>
              <a:t>měla v jazykovědě až do konce 19. stol. monopolní postavení </a:t>
            </a:r>
            <a:r>
              <a:rPr lang="cs-CZ" sz="2800" dirty="0"/>
              <a:t>(výjimkou byl pouze Wilhelm von Humboldt, který věnoval pozornost i živým současným jazykům).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Výchozí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yt cool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619</Words>
  <Application>Microsoft Office PowerPoint</Application>
  <PresentationFormat>Vlastní</PresentationFormat>
  <Paragraphs>104</Paragraphs>
  <Slides>15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15</vt:i4>
      </vt:variant>
    </vt:vector>
  </HeadingPairs>
  <TitlesOfParts>
    <vt:vector size="27" baseType="lpstr">
      <vt:lpstr>Arial Unicode MS</vt:lpstr>
      <vt:lpstr>Microsoft YaHei</vt:lpstr>
      <vt:lpstr>Albany</vt:lpstr>
      <vt:lpstr>Arial</vt:lpstr>
      <vt:lpstr>Calibri</vt:lpstr>
      <vt:lpstr>Mangal</vt:lpstr>
      <vt:lpstr>StarSymbol</vt:lpstr>
      <vt:lpstr>Tahoma</vt:lpstr>
      <vt:lpstr>Thorndale</vt:lpstr>
      <vt:lpstr>Times New Roman</vt:lpstr>
      <vt:lpstr>Výchozí</vt:lpstr>
      <vt:lpstr>lyt cool</vt:lpstr>
      <vt:lpstr>Srovnávací a historická gramatika, historicko-srovnávací metoda Franz Bopp, Jacob Grimm, Karl Brugmann</vt:lpstr>
      <vt:lpstr>Prezentace aplikace PowerPoint</vt:lpstr>
      <vt:lpstr>Historicko-srovnávací metoda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Historická a srovnávací gramatika 19. století</vt:lpstr>
      <vt:lpstr>Historická a srovnávací gramatika 19. století</vt:lpstr>
      <vt:lpstr>Úkoly historicko-srovnávací metody:</vt:lpstr>
      <vt:lpstr>Konkrétní postup při zjišťování příbuznosti jazyků: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Srovnávací a historická gramatika, historicko-srovnávací metoda Franz Bopp, Jacob Grimm, Karl Brugmann</dc:title>
  <dc:creator>Elena</dc:creator>
  <cp:lastModifiedBy>Elena</cp:lastModifiedBy>
  <cp:revision>50</cp:revision>
  <dcterms:created xsi:type="dcterms:W3CDTF">2012-10-18T10:49:17Z</dcterms:created>
  <dcterms:modified xsi:type="dcterms:W3CDTF">2019-11-21T18:02:12Z</dcterms:modified>
</cp:coreProperties>
</file>