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61d0942e75_0_4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61d0942e75_0_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61d0942e75_0_4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61d0942e75_0_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61d0942e75_0_5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61d0942e75_0_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61d0942e75_0_5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61d0942e75_0_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61d0942e75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61d0942e75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61d0942e75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61d0942e75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61d0942e75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61d0942e75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61d0942e75_0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61d0942e75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61d0942e75_0_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61d0942e75_0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61d0942e75_0_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61d0942e75_0_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61d0942e75_0_3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61d0942e75_0_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61d0942e75_0_3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61d0942e75_0_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BACHTIN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" sz="1200"/>
              <a:t>JSB_SLAV55</a:t>
            </a:r>
            <a:endParaRPr sz="12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" sz="1200"/>
              <a:t>#2</a:t>
            </a:r>
            <a:endParaRPr sz="12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DIALOGISMUS a POLYFONIE</a:t>
            </a:r>
            <a:endParaRPr/>
          </a:p>
        </p:txBody>
      </p:sp>
      <p:sp>
        <p:nvSpPr>
          <p:cNvPr id="110" name="Google Shape;110;p2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typický pro román, ale také neoficiální promluvy a tzv. “sváteční bytí”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KARNEVALIZACE JAZYKA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cs"/>
              <a:t>užívání “smíchových” forem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cs"/>
              <a:t>jeden z nejvýraznějších projevů polyfonie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cs"/>
              <a:t>Francois Rabelais: </a:t>
            </a:r>
            <a:r>
              <a:rPr i="1" lang="cs"/>
              <a:t>Gargantua a Pantagruel</a:t>
            </a:r>
            <a:endParaRPr i="1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6" name="Google Shape;116;p2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hledání významu díla na jeho HRANICÍCH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cs"/>
              <a:t>kde přesahuje sebe sama (VS v jeho nitru = formalisté)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cs"/>
              <a:t>nutný vztah ke světu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GENEZE ROMÁNU JAKO ŽÁNRU</a:t>
            </a:r>
            <a:endParaRPr/>
          </a:p>
        </p:txBody>
      </p:sp>
      <p:sp>
        <p:nvSpPr>
          <p:cNvPr id="122" name="Google Shape;122;p2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de facto odmítnutí monogeneze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r. vzniká polygenezí (dokonce i mimoliterární = karneval)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teze o vzniku “shora” (epos) VS teze o vzniku “zdola”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BACHTINOVY OPOZICE</a:t>
            </a:r>
            <a:endParaRPr/>
          </a:p>
        </p:txBody>
      </p:sp>
      <p:sp>
        <p:nvSpPr>
          <p:cNvPr id="128" name="Google Shape;128;p2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oficiálnost X neoficiálnost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monologičnost X dialogičnost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kanoničnost X nekanoničnost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nezpochybněnost X zpochybněnost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stylová homogenita X hybridnost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distanční X nedistanční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Michail Michajlovič BACHTIN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1895–1975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literární teoretik, historik a filosof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zabýval se zejména románem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i="1" lang="cs"/>
              <a:t>Diskurs románu</a:t>
            </a:r>
            <a:endParaRPr i="1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i="1" lang="cs"/>
              <a:t>Problematika Dostojevského děl</a:t>
            </a:r>
            <a:endParaRPr i="1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i="1" lang="cs"/>
              <a:t>Francois Rabelais a lidová kultura středověku </a:t>
            </a:r>
            <a:br>
              <a:rPr i="1" lang="cs"/>
            </a:br>
            <a:r>
              <a:rPr i="1" lang="cs"/>
              <a:t>a renesance</a:t>
            </a:r>
            <a:endParaRPr i="1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výrazně ovlivnil literární a kulturní studia, lingvistiku i filosofii románu</a:t>
            </a:r>
            <a:endParaRPr/>
          </a:p>
        </p:txBody>
      </p:sp>
      <p:pic>
        <p:nvPicPr>
          <p:cNvPr id="62" name="Google Shape;62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51050" y="445025"/>
            <a:ext cx="2381250" cy="2647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cs"/>
              <a:t>Epos a román </a:t>
            </a:r>
            <a:r>
              <a:rPr lang="cs"/>
              <a:t>(1941)</a:t>
            </a:r>
            <a:endParaRPr/>
          </a:p>
        </p:txBody>
      </p:sp>
      <p:sp>
        <p:nvSpPr>
          <p:cNvPr id="68" name="Google Shape;68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román má PARODICKÝ VZTAH k jiným žánrům (stojí mimo žánry)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romanizace žánrů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román VS epos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cs"/>
              <a:t>nedokončený X ukončený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cs"/>
              <a:t>kontaktní X nekontaktní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cs"/>
              <a:t>aktuální X vzdálený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cs"/>
              <a:t>nejednoznačnost X hotový světonázor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“Román, to jest tvárnost sama o sobě.”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cs"/>
              <a:t>Promluva v románu </a:t>
            </a:r>
            <a:r>
              <a:rPr lang="cs"/>
              <a:t>(1934–1935)</a:t>
            </a:r>
            <a:endParaRPr/>
          </a:p>
        </p:txBody>
      </p:sp>
      <p:sp>
        <p:nvSpPr>
          <p:cNvPr id="74" name="Google Shape;74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kritika stylistiky: Současná stylistika neumí uchopit </a:t>
            </a:r>
            <a:r>
              <a:rPr b="1" lang="cs" u="sng"/>
              <a:t>POLYFONNÍ</a:t>
            </a:r>
            <a:r>
              <a:rPr lang="cs"/>
              <a:t> ROMÁNOVOU PROMLUVU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DIALOGIČNOST - hlavní stylový rys r.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cs"/>
              <a:t>Rabelais, Cervantes, Dostojevskij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B. zkoumá v románu nově: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cs"/>
              <a:t>ideje (zkoušky / vývoje / výchovy)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cs"/>
              <a:t>typologii postav (pikaro, prosťáček, blázen)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cs"/>
              <a:t>encyklopedičnost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cs"/>
              <a:t>kritičnost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cs"/>
              <a:t>obraznost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Jazyk r. není jen nástrojem, ale i předmětem zobrazení.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cs"/>
              <a:t>Čas a chronotop </a:t>
            </a:r>
            <a:r>
              <a:rPr lang="cs"/>
              <a:t>(1937–1938, 1973)</a:t>
            </a:r>
            <a:endParaRPr/>
          </a:p>
        </p:txBody>
      </p:sp>
      <p:sp>
        <p:nvSpPr>
          <p:cNvPr id="80" name="Google Shape;80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Chronotop = “bytostný souvztah osvojených časových a prostorových relací”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jde o žánrotvornou kategorii umisťující člověka do literárního univerza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typologie r. chronotopů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cs"/>
              <a:t>ch. řeckého románu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cs"/>
              <a:t>ch. mravoličně-dobrodružného románu (Apuleius, Petronius)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cs"/>
              <a:t>ch. pikareskního a dobrodružného románu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cs"/>
              <a:t>ch. biografického románu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cs"/>
              <a:t>Problém obsahu, materiálu a formy </a:t>
            </a:r>
            <a:r>
              <a:rPr lang="cs"/>
              <a:t>(1924)</a:t>
            </a:r>
            <a:endParaRPr/>
          </a:p>
        </p:txBody>
      </p:sp>
      <p:sp>
        <p:nvSpPr>
          <p:cNvPr id="86" name="Google Shape;86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odmítnutí materiální estetiky VS vnímání díla ve vztahu ke světu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dílo není Z MATERIE, ale V MATERII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autor = důležitý estetický činitel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cs"/>
              <a:t>aktivní hodnotový postoj k obsahu díla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cs"/>
              <a:t>tvůrce nalézá v uměleckém díle sám sebe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vnímatel (čtenář) = také se podílí na spoluutváření formy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FORMA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cs"/>
              <a:t>tvořivý charakter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cs"/>
              <a:t>její funkcí je završovat obsah (izolovat jej a zároveň vztahovat k přírodě, světu atd.)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Obecné postuláty Bachtinova myšlení</a:t>
            </a:r>
            <a:endParaRPr/>
          </a:p>
        </p:txBody>
      </p:sp>
      <p:sp>
        <p:nvSpPr>
          <p:cNvPr id="92" name="Google Shape;92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umělecké dílo NENÍ 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cs"/>
              <a:t>hotové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cs"/>
              <a:t>uzavřené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cs"/>
              <a:t>inertní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umělecké dílo JE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cs"/>
              <a:t>neustále v procesu vzniku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cs"/>
              <a:t>v dialogickém vztahu k jiným strukturám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STRUKTURA um. díla je DYNAMICKÁ (vs strukturalismus: statická)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VYZDVIŽENÍ TVŮRCE vs formalismus a sociologické teorie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vývoj je neustálý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cs"/>
              <a:t>tvůrce i vnímatel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cs"/>
              <a:t>sled neopakovatelných komunikačních aktů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cs"/>
              <a:t>vývoj tvůrčího vědomí tvůrce i čtenáře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cs"/>
              <a:t>= neustále se obrozující smysl děl</a:t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HLAS</a:t>
            </a:r>
            <a:endParaRPr/>
          </a:p>
        </p:txBody>
      </p:sp>
      <p:sp>
        <p:nvSpPr>
          <p:cNvPr id="104" name="Google Shape;104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vychází z vypravěčských teorií typu </a:t>
            </a:r>
            <a:r>
              <a:rPr i="1" lang="cs"/>
              <a:t>point of view</a:t>
            </a:r>
            <a:endParaRPr i="1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nahrazuje pojem “hlediska” (POV)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důraz na orální ráz (promluvy, světonázoru)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hlasy = polyfonní struktura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cs"/>
              <a:t>navazuje na ně intertextovost a pojetí textu jako dialogu textů...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