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CC0DF989-FC1A-4364-917B-3AE12039E537}" type="datetime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29. 11. 2018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BFF50CE-8506-4C8C-A943-5CC56D5E0BC0}" type="slidenum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63960" y="2136240"/>
            <a:ext cx="877968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Suprasegment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(=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categoria fonètica que afecta més d’un segment)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 afecta el domini de la síl·laba i, més concretament, el nucli sil·làbic. Els seus àmbits de referència són les altres unitats segmentals superiors: el mot i la frase. Es manifesta com la percepció d’una major prominència de la síl·laba afectada —accentuada— respecte a la resta de síl·labes del mot o de la frase —inaccentuades— com a resultat d'una major durada —temps—, intensitat —amplitud— i altura tonal —freqüència.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Obrázek 2" descr=""/>
          <p:cNvPicPr/>
          <p:nvPr/>
        </p:nvPicPr>
        <p:blipFill>
          <a:blip r:embed="rId1"/>
          <a:stretch/>
        </p:blipFill>
        <p:spPr>
          <a:xfrm>
            <a:off x="229320" y="670680"/>
            <a:ext cx="8485920" cy="963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878040" y="689040"/>
            <a:ext cx="4705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 patrons entonatius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473760" y="1335600"/>
            <a:ext cx="10722600" cy="470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 declarativa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1001"/>
              </a:spcBef>
            </a:pP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Patró descendent. Comença en un nivell mitjà del to base del parlant, ascendeix a la primera síl·laba tònica i tot seguit el to descendeix progressivament fins a les últimes síl·labes. Exemple: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votació (|)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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començarà a les </a:t>
            </a:r>
            <a:r>
              <a:rPr b="0" i="1" lang="cs-CZ" sz="1600" spc="-1" strike="noStrike" u="sng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nou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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 interrogativa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Dos patrons: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5716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Calibri Light"/>
              <a:buAutoNum type="arabicPeriod"/>
            </a:pP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Ascens final. Exemple: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vols venir (|↑) al teatre?↑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5716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Calibri Light"/>
              <a:buAutoNum type="arabicPeriod"/>
            </a:pP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Descens final. Apareix sobretot quan la interrogativa va precedida de la partícula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com ara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 vols venir (|↓) al teatre?↓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 imperativa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Patró marcadament descendent. Podem diferenciar: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L’ordre (o mode imperatiu pròpiament dit). To agut, brusc i ràpid amb un final molt greu. ↑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calla!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 o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 dit 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↑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 callis!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prec (o mode exhortatiu). To més suau i un tempo més lent, amb un cert allargament de les darreres síl·labes i algun mot que expressa el prec, com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 us plau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 favor, 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 a la frase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Va, 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↑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calla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↓,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 us plau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3" descr=""/>
          <p:cNvPicPr/>
          <p:nvPr/>
        </p:nvPicPr>
        <p:blipFill>
          <a:blip r:embed="rId1"/>
          <a:stretch/>
        </p:blipFill>
        <p:spPr>
          <a:xfrm>
            <a:off x="0" y="1707480"/>
            <a:ext cx="12191760" cy="2971080"/>
          </a:xfrm>
          <a:prstGeom prst="rect">
            <a:avLst/>
          </a:prstGeom>
          <a:ln>
            <a:noFill/>
          </a:ln>
        </p:spPr>
      </p:pic>
      <p:pic>
        <p:nvPicPr>
          <p:cNvPr id="44" name="Obrázek 4" descr=""/>
          <p:cNvPicPr/>
          <p:nvPr/>
        </p:nvPicPr>
        <p:blipFill>
          <a:blip r:embed="rId2"/>
          <a:stretch/>
        </p:blipFill>
        <p:spPr>
          <a:xfrm>
            <a:off x="984960" y="437400"/>
            <a:ext cx="8485920" cy="963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05200" y="520200"/>
            <a:ext cx="11541600" cy="20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de mot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que presenta una determinada síl·laba dins un mot. També es coneix com a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lèxic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i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pot ser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fix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—com en francès o txec—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variable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/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lliure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—com en català o castellà, llengües que tenen mots esdrúixols o proparoxítons, plans o paroxítons i aguts o oxítons. En aquest darrer cas, l’accent pot tenir un efecte contrastiu, com en el parell de mots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surti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['sur.ti] i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sortir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[sur'ti]. En transcripció fonètica, l’accent de mot es pot plasmar damunt del nucli sil·làbic —[kǝn̪.tá ]— o precedint la síl·laba tònica —[kǝn̪'ta]. Cf.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primari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i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secundari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05200" y="2630880"/>
            <a:ext cx="115416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de frase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més promiment d’una frase o sintagma que destaca, per tant, de la resta d’accents primaris de mot d’una determinada seqüència. Per exemple, tant al sintagma «ca</a:t>
            </a:r>
            <a:r>
              <a:rPr b="0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rrer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molt es</a:t>
            </a:r>
            <a:r>
              <a:rPr b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tret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» com a la frase «ja t’he </a:t>
            </a:r>
            <a:r>
              <a:rPr b="0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dit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que te</a:t>
            </a:r>
            <a:r>
              <a:rPr b="0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nim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 </a:t>
            </a:r>
            <a:r>
              <a:rPr b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ga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na», l’accent de frase és el que se situa més a la dreta, indicat en negreta.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205200" y="3910680"/>
            <a:ext cx="114577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primari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propi de la síl·laba més prominent d’una seqüència —per exemple, a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carre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ra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[kǝ.rǝ'te.ɾǝ].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205200" y="4636440"/>
            <a:ext cx="1154160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secundari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propi de la síl·laba que, tot i ser menys prominent que la de l’accent primari, ho és més que no pas la resta de síl·labes. Per exemple, en el mot 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benvingut 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[ˌbem.biŋ'gut], la primera síl·laba té una prominència mitjana i per això presenta un accent secundari; la segona té una prominència mínima i, doncs, resta inaccentuada; i la tercera té una prominència màxima, tal com marca l’accent primari.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41080" y="2136240"/>
            <a:ext cx="112615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 </a:t>
            </a:r>
            <a:r>
              <a:rPr b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agudes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 la síl·laba tònica és en posició final: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ca-nell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es-vo-ranc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fa-nal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jer-sei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or-di-na-dor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so-par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etc.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</a:t>
            </a:r>
            <a:r>
              <a:rPr b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</a:t>
            </a:r>
            <a:r>
              <a:rPr b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planes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-la síl·laba tònica a la penúltima síl·laba: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am-po-lla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ca-di-ra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ca-len-da-ri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fi-nes-tra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pan-ta-lla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tau-la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te-lè-fon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etc.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 </a:t>
            </a:r>
            <a:r>
              <a:rPr b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</a:t>
            </a:r>
            <a:r>
              <a:rPr b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sdrúixoles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-la síl·laba tònica a l'antepenúltima síl·laba (accent diacrític):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mú-si-ca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òr-fe-na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pà-tri-a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pèr-du-a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per-pè-tu-a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tí-pi-ca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b="0" i="1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Sò-ni-a</a:t>
            </a:r>
            <a:r>
              <a:rPr b="0" lang="cs-CZ" sz="1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etc.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995040" y="763920"/>
            <a:ext cx="40201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Posició de l´accent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1495440" y="913320"/>
            <a:ext cx="37137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Partícules àtones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" name="Obrázek 3" descr=""/>
          <p:cNvPicPr/>
          <p:nvPr/>
        </p:nvPicPr>
        <p:blipFill>
          <a:blip r:embed="rId1"/>
          <a:stretch/>
        </p:blipFill>
        <p:spPr>
          <a:xfrm>
            <a:off x="981000" y="1706760"/>
            <a:ext cx="10229760" cy="3444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727920" y="757440"/>
            <a:ext cx="9563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Fenòmens suprasegmentals (II): entonació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727920" y="1720800"/>
            <a:ext cx="999288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Sensació perceptiva de la variació accentual —això és: de to, intensitat i durada— al llarg de l’emissió del conjunt de l’oració; depèn de diversos factors: 1) del tipus d’estructura sintàctica —2) del tipus de modalitat oracional —declarativa, interrogativa, imperativa, etc.—; 3) de la intenció del parlant —demanar informació, suggerir, lamentar-se, etc.—; o 4) de la distribució de la càrrega informativa en virtut d’unes funcions informatives diferents.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662400" y="3515400"/>
            <a:ext cx="10272600" cy="106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grup entonatiu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Seqüència de síl·labes delimitada per </a:t>
            </a:r>
            <a:r>
              <a:rPr b="0" i="1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pauses</a:t>
            </a: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—o per una inflexió tonal i una pausa— que és el domini d’una </a:t>
            </a:r>
            <a:r>
              <a:rPr b="0" i="1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entonació </a:t>
            </a: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determinada. (per exemple, la diferència dels grups entonatius determinats per la situació de </a:t>
            </a:r>
            <a:r>
              <a:rPr b="0" i="1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pausa:</a:t>
            </a: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: «El rector |  porta la creu sense problemes» i «El rector Porta | la creu sense problemes».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849960" y="808920"/>
            <a:ext cx="790164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Fenòmens suprasegmentals (II): entonació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815760" y="1859400"/>
            <a:ext cx="883224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Successió de tons al llarg d’una emissió de la parla.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inflexions que presenta poden ser: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Ascendents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Descendents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Trobem tres tipus bàsics de corbes melòdiques: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 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declarativa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amb un patró descendent;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 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interrogativa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amb un patró ascendent (o, menys freqüent, també descendent)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 </a:t>
            </a:r>
            <a:r>
              <a:rPr b="0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imperativa,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amb un patró marcadament descendent.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793440" y="754560"/>
            <a:ext cx="49878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Funcions de l’entonació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771480" y="1541520"/>
            <a:ext cx="10767240" cy="371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Diferenciar les diverses modalitats oracionals: assenyala la intenció del parlant, que pot ser informativa, interrogativa o imperativa. Exemples: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 a votar (al col·legi electoral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);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 a votar?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 a votar!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Reflectir les emocions i les actituds dels parlants: sorpresa, contrarietat, amenaça, etc. 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Seleccionar la informació més rellevant: focalització de l’element informatiu nou (el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rema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enfront dels elements ja coneguts del missatge (el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tema</a:t>
            </a: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 Ex: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 Pere, va guanyar la cursa, no pas en Joan!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Delimitar el discurs en unitats tonals per tal que l’oient pugui segmentar-lo i interpretar-lo amb més facilitat, alhora que permet desfer ambigüitats. Ex: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jove veu l’amenaça 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jove 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|| </a:t>
            </a: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veu l’amenaça</a:t>
            </a:r>
            <a:r>
              <a:rPr b="0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i="1" lang="cs-CZ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jove veu || l’amenaça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783000" y="754560"/>
            <a:ext cx="37396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unitats tonals</a:t>
            </a:r>
            <a:endParaRPr b="0" lang="cs-CZ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765360" y="1251360"/>
            <a:ext cx="10916280" cy="488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Una oració consta, com a mínim, d’una unitat tonal, però si és llarga hi pot haver opcionalment un nombre d’unitats més gran.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Una sola unitat tonal: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Barça juga demà,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Opcionalment dues unitats: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l’equip de bàsquet del Barça 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 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</a:t>
            </a:r>
            <a:r>
              <a:rPr b="0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r>
              <a:rPr b="0" i="1" lang="cs-CZ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juga demà.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fronteres entre unitats tonals s’identifiquen a partir de les inflexions tonals, que poden ser ascendents, descendents o mixtes, però no necessàriament s’identifiquen amb una pausa.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Segons l’estil d’elocució, el nombre d’unitats d’un text pot variar: una elocució col·loquial ràpida contindrà menys unitats que una elocució acurada i formal.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unitats menors es representen amb una barra vertical, (|), solen delimitar unitats tonals que consten d’un accent primari.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unitats majors són representades amb dues barres verticals i solen presentar pausa, que coincideix amb el punt o amb els signes d’interrogació i admiració.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b="0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Exemple: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</a:t>
            </a:r>
            <a:r>
              <a:rPr b="0" i="1" lang="cs-CZ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Londres (|) ha sofert una apagada general. || El govern (|) investiga l’origen de l’incident. ||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Application>LibreOffice/5.3.3.2$Windows_x86 LibreOffice_project/3d9a8b4b4e538a85e0782bd6c2d430bafe583448</Application>
  <Words>653</Words>
  <Paragraphs>58</Paragraphs>
  <Company>Masarykova univerzita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2018-11-28T13:15:05Z</dcterms:created>
  <dc:creator>Lucie Rossowová</dc:creator>
  <dc:description/>
  <dc:language>cs-CZ</dc:language>
  <cp:lastModifiedBy/>
  <dcterms:modified xsi:type="dcterms:W3CDTF">2018-11-29T21:25:44Z</dcterms:modified>
  <cp:revision>8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Masarykova univerzita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10</vt:i4>
  </property>
</Properties>
</file>