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0"/>
  </p:notesMasterIdLst>
  <p:sldIdLst>
    <p:sldId id="352" r:id="rId4"/>
    <p:sldId id="372" r:id="rId5"/>
    <p:sldId id="371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456" r:id="rId21"/>
    <p:sldId id="458" r:id="rId22"/>
    <p:sldId id="457" r:id="rId23"/>
    <p:sldId id="459" r:id="rId24"/>
    <p:sldId id="460" r:id="rId25"/>
    <p:sldId id="461" r:id="rId26"/>
    <p:sldId id="462" r:id="rId27"/>
    <p:sldId id="463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464" r:id="rId40"/>
    <p:sldId id="465" r:id="rId41"/>
    <p:sldId id="466" r:id="rId42"/>
    <p:sldId id="467" r:id="rId43"/>
    <p:sldId id="469" r:id="rId44"/>
    <p:sldId id="470" r:id="rId45"/>
    <p:sldId id="471" r:id="rId46"/>
    <p:sldId id="472" r:id="rId47"/>
    <p:sldId id="473" r:id="rId48"/>
    <p:sldId id="474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0" r:id="rId62"/>
    <p:sldId id="411" r:id="rId63"/>
    <p:sldId id="412" r:id="rId64"/>
    <p:sldId id="413" r:id="rId65"/>
    <p:sldId id="414" r:id="rId66"/>
    <p:sldId id="415" r:id="rId67"/>
    <p:sldId id="416" r:id="rId68"/>
    <p:sldId id="417" r:id="rId69"/>
    <p:sldId id="475" r:id="rId70"/>
    <p:sldId id="476" r:id="rId71"/>
    <p:sldId id="477" r:id="rId72"/>
    <p:sldId id="478" r:id="rId73"/>
    <p:sldId id="480" r:id="rId74"/>
    <p:sldId id="481" r:id="rId75"/>
    <p:sldId id="482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27" r:id="rId86"/>
    <p:sldId id="428" r:id="rId87"/>
    <p:sldId id="429" r:id="rId88"/>
    <p:sldId id="430" r:id="rId89"/>
    <p:sldId id="431" r:id="rId90"/>
    <p:sldId id="432" r:id="rId91"/>
    <p:sldId id="433" r:id="rId92"/>
    <p:sldId id="434" r:id="rId93"/>
    <p:sldId id="483" r:id="rId94"/>
    <p:sldId id="484" r:id="rId95"/>
    <p:sldId id="485" r:id="rId96"/>
    <p:sldId id="487" r:id="rId97"/>
    <p:sldId id="486" r:id="rId98"/>
    <p:sldId id="488" r:id="rId99"/>
    <p:sldId id="435" r:id="rId100"/>
    <p:sldId id="436" r:id="rId101"/>
    <p:sldId id="437" r:id="rId102"/>
    <p:sldId id="438" r:id="rId103"/>
    <p:sldId id="439" r:id="rId104"/>
    <p:sldId id="440" r:id="rId105"/>
    <p:sldId id="441" r:id="rId106"/>
    <p:sldId id="442" r:id="rId107"/>
    <p:sldId id="443" r:id="rId108"/>
    <p:sldId id="444" r:id="rId109"/>
    <p:sldId id="445" r:id="rId110"/>
    <p:sldId id="446" r:id="rId111"/>
    <p:sldId id="447" r:id="rId112"/>
    <p:sldId id="448" r:id="rId113"/>
    <p:sldId id="449" r:id="rId114"/>
    <p:sldId id="450" r:id="rId115"/>
    <p:sldId id="451" r:id="rId116"/>
    <p:sldId id="452" r:id="rId117"/>
    <p:sldId id="453" r:id="rId118"/>
    <p:sldId id="454" r:id="rId119"/>
    <p:sldId id="455" r:id="rId120"/>
    <p:sldId id="489" r:id="rId121"/>
    <p:sldId id="490" r:id="rId122"/>
    <p:sldId id="491" r:id="rId123"/>
    <p:sldId id="492" r:id="rId124"/>
    <p:sldId id="493" r:id="rId125"/>
    <p:sldId id="494" r:id="rId126"/>
    <p:sldId id="495" r:id="rId127"/>
    <p:sldId id="496" r:id="rId128"/>
    <p:sldId id="497" r:id="rId129"/>
    <p:sldId id="498" r:id="rId130"/>
    <p:sldId id="499" r:id="rId131"/>
    <p:sldId id="500" r:id="rId132"/>
    <p:sldId id="501" r:id="rId133"/>
    <p:sldId id="502" r:id="rId134"/>
    <p:sldId id="504" r:id="rId135"/>
    <p:sldId id="506" r:id="rId136"/>
    <p:sldId id="508" r:id="rId137"/>
    <p:sldId id="507" r:id="rId138"/>
    <p:sldId id="510" r:id="rId139"/>
    <p:sldId id="512" r:id="rId140"/>
    <p:sldId id="511" r:id="rId141"/>
    <p:sldId id="513" r:id="rId142"/>
    <p:sldId id="514" r:id="rId143"/>
    <p:sldId id="516" r:id="rId144"/>
    <p:sldId id="517" r:id="rId145"/>
    <p:sldId id="518" r:id="rId146"/>
    <p:sldId id="515" r:id="rId147"/>
    <p:sldId id="503" r:id="rId148"/>
    <p:sldId id="519" r:id="rId149"/>
    <p:sldId id="520" r:id="rId150"/>
    <p:sldId id="521" r:id="rId151"/>
    <p:sldId id="522" r:id="rId152"/>
    <p:sldId id="523" r:id="rId153"/>
    <p:sldId id="524" r:id="rId154"/>
    <p:sldId id="525" r:id="rId155"/>
    <p:sldId id="526" r:id="rId156"/>
    <p:sldId id="527" r:id="rId157"/>
    <p:sldId id="528" r:id="rId158"/>
    <p:sldId id="529" r:id="rId159"/>
    <p:sldId id="530" r:id="rId160"/>
    <p:sldId id="531" r:id="rId161"/>
    <p:sldId id="532" r:id="rId162"/>
    <p:sldId id="533" r:id="rId163"/>
    <p:sldId id="534" r:id="rId164"/>
    <p:sldId id="564" r:id="rId165"/>
    <p:sldId id="565" r:id="rId166"/>
    <p:sldId id="535" r:id="rId167"/>
    <p:sldId id="536" r:id="rId168"/>
    <p:sldId id="354" r:id="rId169"/>
    <p:sldId id="537" r:id="rId170"/>
    <p:sldId id="538" r:id="rId171"/>
    <p:sldId id="539" r:id="rId172"/>
    <p:sldId id="540" r:id="rId173"/>
    <p:sldId id="541" r:id="rId174"/>
    <p:sldId id="542" r:id="rId175"/>
    <p:sldId id="543" r:id="rId176"/>
    <p:sldId id="544" r:id="rId177"/>
    <p:sldId id="545" r:id="rId178"/>
    <p:sldId id="546" r:id="rId179"/>
    <p:sldId id="547" r:id="rId180"/>
    <p:sldId id="548" r:id="rId181"/>
    <p:sldId id="549" r:id="rId182"/>
    <p:sldId id="550" r:id="rId183"/>
    <p:sldId id="551" r:id="rId184"/>
    <p:sldId id="552" r:id="rId185"/>
    <p:sldId id="553" r:id="rId186"/>
    <p:sldId id="554" r:id="rId187"/>
    <p:sldId id="555" r:id="rId188"/>
    <p:sldId id="556" r:id="rId189"/>
    <p:sldId id="557" r:id="rId190"/>
    <p:sldId id="558" r:id="rId191"/>
    <p:sldId id="559" r:id="rId192"/>
    <p:sldId id="560" r:id="rId193"/>
    <p:sldId id="561" r:id="rId194"/>
    <p:sldId id="562" r:id="rId195"/>
    <p:sldId id="563" r:id="rId196"/>
    <p:sldId id="566" r:id="rId197"/>
    <p:sldId id="567" r:id="rId198"/>
    <p:sldId id="569" r:id="rId199"/>
    <p:sldId id="570" r:id="rId200"/>
    <p:sldId id="571" r:id="rId201"/>
    <p:sldId id="572" r:id="rId202"/>
    <p:sldId id="573" r:id="rId203"/>
    <p:sldId id="574" r:id="rId204"/>
    <p:sldId id="575" r:id="rId205"/>
    <p:sldId id="576" r:id="rId206"/>
    <p:sldId id="577" r:id="rId207"/>
    <p:sldId id="578" r:id="rId208"/>
    <p:sldId id="579" r:id="rId209"/>
    <p:sldId id="580" r:id="rId210"/>
    <p:sldId id="581" r:id="rId211"/>
    <p:sldId id="582" r:id="rId212"/>
    <p:sldId id="583" r:id="rId213"/>
    <p:sldId id="584" r:id="rId214"/>
    <p:sldId id="585" r:id="rId215"/>
    <p:sldId id="586" r:id="rId216"/>
    <p:sldId id="587" r:id="rId217"/>
    <p:sldId id="588" r:id="rId218"/>
    <p:sldId id="589" r:id="rId219"/>
    <p:sldId id="591" r:id="rId220"/>
    <p:sldId id="568" r:id="rId221"/>
    <p:sldId id="592" r:id="rId222"/>
    <p:sldId id="593" r:id="rId223"/>
    <p:sldId id="594" r:id="rId224"/>
    <p:sldId id="595" r:id="rId225"/>
    <p:sldId id="596" r:id="rId226"/>
    <p:sldId id="597" r:id="rId227"/>
    <p:sldId id="598" r:id="rId228"/>
    <p:sldId id="599" r:id="rId229"/>
    <p:sldId id="600" r:id="rId230"/>
    <p:sldId id="601" r:id="rId231"/>
    <p:sldId id="602" r:id="rId232"/>
    <p:sldId id="603" r:id="rId233"/>
    <p:sldId id="604" r:id="rId234"/>
    <p:sldId id="605" r:id="rId235"/>
    <p:sldId id="606" r:id="rId236"/>
    <p:sldId id="607" r:id="rId237"/>
    <p:sldId id="608" r:id="rId238"/>
    <p:sldId id="609" r:id="rId239"/>
    <p:sldId id="610" r:id="rId240"/>
    <p:sldId id="611" r:id="rId241"/>
    <p:sldId id="612" r:id="rId242"/>
    <p:sldId id="613" r:id="rId243"/>
    <p:sldId id="614" r:id="rId244"/>
    <p:sldId id="615" r:id="rId245"/>
    <p:sldId id="616" r:id="rId246"/>
    <p:sldId id="617" r:id="rId247"/>
    <p:sldId id="618" r:id="rId248"/>
    <p:sldId id="619" r:id="rId249"/>
    <p:sldId id="620" r:id="rId250"/>
    <p:sldId id="621" r:id="rId251"/>
    <p:sldId id="622" r:id="rId252"/>
    <p:sldId id="623" r:id="rId253"/>
    <p:sldId id="624" r:id="rId254"/>
    <p:sldId id="625" r:id="rId255"/>
    <p:sldId id="626" r:id="rId256"/>
    <p:sldId id="627" r:id="rId257"/>
    <p:sldId id="628" r:id="rId258"/>
    <p:sldId id="629" r:id="rId259"/>
    <p:sldId id="630" r:id="rId260"/>
    <p:sldId id="631" r:id="rId261"/>
    <p:sldId id="632" r:id="rId262"/>
    <p:sldId id="633" r:id="rId263"/>
    <p:sldId id="634" r:id="rId264"/>
    <p:sldId id="636" r:id="rId265"/>
    <p:sldId id="637" r:id="rId266"/>
    <p:sldId id="638" r:id="rId267"/>
    <p:sldId id="639" r:id="rId268"/>
    <p:sldId id="635" r:id="rId26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梁 钰" initials="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13F"/>
    <a:srgbClr val="BF1B2C"/>
    <a:srgbClr val="337C74"/>
    <a:srgbClr val="B9221D"/>
    <a:srgbClr val="337871"/>
    <a:srgbClr val="F4C039"/>
    <a:srgbClr val="F5A8C8"/>
    <a:srgbClr val="F5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46"/>
      </p:cViewPr>
      <p:guideLst>
        <p:guide orient="horz" pos="2152"/>
        <p:guide pos="3840"/>
        <p:guide pos="528"/>
        <p:guide pos="7106"/>
        <p:guide orient="horz" pos="3861"/>
        <p:guide orient="horz" pos="870"/>
        <p:guide orient="horz" pos="726"/>
        <p:guide orient="horz" pos="349"/>
        <p:guide pos="6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4" Type="http://schemas.openxmlformats.org/officeDocument/2006/relationships/commentAuthors" Target="commentAuthors.xml"/><Relationship Id="rId273" Type="http://schemas.openxmlformats.org/officeDocument/2006/relationships/tableStyles" Target="tableStyles.xml"/><Relationship Id="rId272" Type="http://schemas.openxmlformats.org/officeDocument/2006/relationships/viewProps" Target="viewProps.xml"/><Relationship Id="rId271" Type="http://schemas.openxmlformats.org/officeDocument/2006/relationships/presProps" Target="presProps.xml"/><Relationship Id="rId270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9" Type="http://schemas.openxmlformats.org/officeDocument/2006/relationships/slide" Target="slides/slide266.xml"/><Relationship Id="rId268" Type="http://schemas.openxmlformats.org/officeDocument/2006/relationships/slide" Target="slides/slide265.xml"/><Relationship Id="rId267" Type="http://schemas.openxmlformats.org/officeDocument/2006/relationships/slide" Target="slides/slide264.xml"/><Relationship Id="rId266" Type="http://schemas.openxmlformats.org/officeDocument/2006/relationships/slide" Target="slides/slide263.xml"/><Relationship Id="rId265" Type="http://schemas.openxmlformats.org/officeDocument/2006/relationships/slide" Target="slides/slide262.xml"/><Relationship Id="rId264" Type="http://schemas.openxmlformats.org/officeDocument/2006/relationships/slide" Target="slides/slide261.xml"/><Relationship Id="rId263" Type="http://schemas.openxmlformats.org/officeDocument/2006/relationships/slide" Target="slides/slide260.xml"/><Relationship Id="rId262" Type="http://schemas.openxmlformats.org/officeDocument/2006/relationships/slide" Target="slides/slide259.xml"/><Relationship Id="rId261" Type="http://schemas.openxmlformats.org/officeDocument/2006/relationships/slide" Target="slides/slide258.xml"/><Relationship Id="rId260" Type="http://schemas.openxmlformats.org/officeDocument/2006/relationships/slide" Target="slides/slide257.xml"/><Relationship Id="rId26" Type="http://schemas.openxmlformats.org/officeDocument/2006/relationships/slide" Target="slides/slide23.xml"/><Relationship Id="rId259" Type="http://schemas.openxmlformats.org/officeDocument/2006/relationships/slide" Target="slides/slide256.xml"/><Relationship Id="rId258" Type="http://schemas.openxmlformats.org/officeDocument/2006/relationships/slide" Target="slides/slide255.xml"/><Relationship Id="rId257" Type="http://schemas.openxmlformats.org/officeDocument/2006/relationships/slide" Target="slides/slide254.xml"/><Relationship Id="rId256" Type="http://schemas.openxmlformats.org/officeDocument/2006/relationships/slide" Target="slides/slide253.xml"/><Relationship Id="rId255" Type="http://schemas.openxmlformats.org/officeDocument/2006/relationships/slide" Target="slides/slide252.xml"/><Relationship Id="rId254" Type="http://schemas.openxmlformats.org/officeDocument/2006/relationships/slide" Target="slides/slide251.xml"/><Relationship Id="rId253" Type="http://schemas.openxmlformats.org/officeDocument/2006/relationships/slide" Target="slides/slide250.xml"/><Relationship Id="rId252" Type="http://schemas.openxmlformats.org/officeDocument/2006/relationships/slide" Target="slides/slide249.xml"/><Relationship Id="rId251" Type="http://schemas.openxmlformats.org/officeDocument/2006/relationships/slide" Target="slides/slide248.xml"/><Relationship Id="rId250" Type="http://schemas.openxmlformats.org/officeDocument/2006/relationships/slide" Target="slides/slide247.xml"/><Relationship Id="rId25" Type="http://schemas.openxmlformats.org/officeDocument/2006/relationships/slide" Target="slides/slide22.xml"/><Relationship Id="rId249" Type="http://schemas.openxmlformats.org/officeDocument/2006/relationships/slide" Target="slides/slide246.xml"/><Relationship Id="rId248" Type="http://schemas.openxmlformats.org/officeDocument/2006/relationships/slide" Target="slides/slide245.xml"/><Relationship Id="rId247" Type="http://schemas.openxmlformats.org/officeDocument/2006/relationships/slide" Target="slides/slide244.xml"/><Relationship Id="rId246" Type="http://schemas.openxmlformats.org/officeDocument/2006/relationships/slide" Target="slides/slide243.xml"/><Relationship Id="rId245" Type="http://schemas.openxmlformats.org/officeDocument/2006/relationships/slide" Target="slides/slide242.xml"/><Relationship Id="rId244" Type="http://schemas.openxmlformats.org/officeDocument/2006/relationships/slide" Target="slides/slide241.xml"/><Relationship Id="rId243" Type="http://schemas.openxmlformats.org/officeDocument/2006/relationships/slide" Target="slides/slide240.xml"/><Relationship Id="rId242" Type="http://schemas.openxmlformats.org/officeDocument/2006/relationships/slide" Target="slides/slide239.xml"/><Relationship Id="rId241" Type="http://schemas.openxmlformats.org/officeDocument/2006/relationships/slide" Target="slides/slide238.xml"/><Relationship Id="rId240" Type="http://schemas.openxmlformats.org/officeDocument/2006/relationships/slide" Target="slides/slide237.xml"/><Relationship Id="rId24" Type="http://schemas.openxmlformats.org/officeDocument/2006/relationships/slide" Target="slides/slide21.xml"/><Relationship Id="rId239" Type="http://schemas.openxmlformats.org/officeDocument/2006/relationships/slide" Target="slides/slide236.xml"/><Relationship Id="rId238" Type="http://schemas.openxmlformats.org/officeDocument/2006/relationships/slide" Target="slides/slide235.xml"/><Relationship Id="rId237" Type="http://schemas.openxmlformats.org/officeDocument/2006/relationships/slide" Target="slides/slide234.xml"/><Relationship Id="rId236" Type="http://schemas.openxmlformats.org/officeDocument/2006/relationships/slide" Target="slides/slide233.xml"/><Relationship Id="rId235" Type="http://schemas.openxmlformats.org/officeDocument/2006/relationships/slide" Target="slides/slide232.xml"/><Relationship Id="rId234" Type="http://schemas.openxmlformats.org/officeDocument/2006/relationships/slide" Target="slides/slide231.xml"/><Relationship Id="rId233" Type="http://schemas.openxmlformats.org/officeDocument/2006/relationships/slide" Target="slides/slide230.xml"/><Relationship Id="rId232" Type="http://schemas.openxmlformats.org/officeDocument/2006/relationships/slide" Target="slides/slide229.xml"/><Relationship Id="rId231" Type="http://schemas.openxmlformats.org/officeDocument/2006/relationships/slide" Target="slides/slide228.xml"/><Relationship Id="rId230" Type="http://schemas.openxmlformats.org/officeDocument/2006/relationships/slide" Target="slides/slide227.xml"/><Relationship Id="rId23" Type="http://schemas.openxmlformats.org/officeDocument/2006/relationships/slide" Target="slides/slide20.xml"/><Relationship Id="rId229" Type="http://schemas.openxmlformats.org/officeDocument/2006/relationships/slide" Target="slides/slide226.xml"/><Relationship Id="rId228" Type="http://schemas.openxmlformats.org/officeDocument/2006/relationships/slide" Target="slides/slide225.xml"/><Relationship Id="rId227" Type="http://schemas.openxmlformats.org/officeDocument/2006/relationships/slide" Target="slides/slide224.xml"/><Relationship Id="rId226" Type="http://schemas.openxmlformats.org/officeDocument/2006/relationships/slide" Target="slides/slide223.xml"/><Relationship Id="rId225" Type="http://schemas.openxmlformats.org/officeDocument/2006/relationships/slide" Target="slides/slide222.xml"/><Relationship Id="rId224" Type="http://schemas.openxmlformats.org/officeDocument/2006/relationships/slide" Target="slides/slide221.xml"/><Relationship Id="rId223" Type="http://schemas.openxmlformats.org/officeDocument/2006/relationships/slide" Target="slides/slide220.xml"/><Relationship Id="rId222" Type="http://schemas.openxmlformats.org/officeDocument/2006/relationships/slide" Target="slides/slide219.xml"/><Relationship Id="rId221" Type="http://schemas.openxmlformats.org/officeDocument/2006/relationships/slide" Target="slides/slide218.xml"/><Relationship Id="rId220" Type="http://schemas.openxmlformats.org/officeDocument/2006/relationships/slide" Target="slides/slide217.xml"/><Relationship Id="rId22" Type="http://schemas.openxmlformats.org/officeDocument/2006/relationships/slide" Target="slides/slide19.xml"/><Relationship Id="rId219" Type="http://schemas.openxmlformats.org/officeDocument/2006/relationships/slide" Target="slides/slide216.xml"/><Relationship Id="rId218" Type="http://schemas.openxmlformats.org/officeDocument/2006/relationships/slide" Target="slides/slide215.xml"/><Relationship Id="rId217" Type="http://schemas.openxmlformats.org/officeDocument/2006/relationships/slide" Target="slides/slide214.xml"/><Relationship Id="rId216" Type="http://schemas.openxmlformats.org/officeDocument/2006/relationships/slide" Target="slides/slide213.xml"/><Relationship Id="rId215" Type="http://schemas.openxmlformats.org/officeDocument/2006/relationships/slide" Target="slides/slide212.xml"/><Relationship Id="rId214" Type="http://schemas.openxmlformats.org/officeDocument/2006/relationships/slide" Target="slides/slide211.xml"/><Relationship Id="rId213" Type="http://schemas.openxmlformats.org/officeDocument/2006/relationships/slide" Target="slides/slide210.xml"/><Relationship Id="rId212" Type="http://schemas.openxmlformats.org/officeDocument/2006/relationships/slide" Target="slides/slide209.xml"/><Relationship Id="rId211" Type="http://schemas.openxmlformats.org/officeDocument/2006/relationships/slide" Target="slides/slide208.xml"/><Relationship Id="rId210" Type="http://schemas.openxmlformats.org/officeDocument/2006/relationships/slide" Target="slides/slide207.xml"/><Relationship Id="rId21" Type="http://schemas.openxmlformats.org/officeDocument/2006/relationships/slide" Target="slides/slide18.xml"/><Relationship Id="rId209" Type="http://schemas.openxmlformats.org/officeDocument/2006/relationships/slide" Target="slides/slide206.xml"/><Relationship Id="rId208" Type="http://schemas.openxmlformats.org/officeDocument/2006/relationships/slide" Target="slides/slide205.xml"/><Relationship Id="rId207" Type="http://schemas.openxmlformats.org/officeDocument/2006/relationships/slide" Target="slides/slide204.xml"/><Relationship Id="rId206" Type="http://schemas.openxmlformats.org/officeDocument/2006/relationships/slide" Target="slides/slide203.xml"/><Relationship Id="rId205" Type="http://schemas.openxmlformats.org/officeDocument/2006/relationships/slide" Target="slides/slide202.xml"/><Relationship Id="rId204" Type="http://schemas.openxmlformats.org/officeDocument/2006/relationships/slide" Target="slides/slide201.xml"/><Relationship Id="rId203" Type="http://schemas.openxmlformats.org/officeDocument/2006/relationships/slide" Target="slides/slide200.xml"/><Relationship Id="rId202" Type="http://schemas.openxmlformats.org/officeDocument/2006/relationships/slide" Target="slides/slide199.xml"/><Relationship Id="rId201" Type="http://schemas.openxmlformats.org/officeDocument/2006/relationships/slide" Target="slides/slide198.xml"/><Relationship Id="rId200" Type="http://schemas.openxmlformats.org/officeDocument/2006/relationships/slide" Target="slides/slide197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9" Type="http://schemas.openxmlformats.org/officeDocument/2006/relationships/slide" Target="slides/slide196.xml"/><Relationship Id="rId198" Type="http://schemas.openxmlformats.org/officeDocument/2006/relationships/slide" Target="slides/slide195.xml"/><Relationship Id="rId197" Type="http://schemas.openxmlformats.org/officeDocument/2006/relationships/slide" Target="slides/slide194.xml"/><Relationship Id="rId196" Type="http://schemas.openxmlformats.org/officeDocument/2006/relationships/slide" Target="slides/slide193.xml"/><Relationship Id="rId195" Type="http://schemas.openxmlformats.org/officeDocument/2006/relationships/slide" Target="slides/slide192.xml"/><Relationship Id="rId194" Type="http://schemas.openxmlformats.org/officeDocument/2006/relationships/slide" Target="slides/slide191.xml"/><Relationship Id="rId193" Type="http://schemas.openxmlformats.org/officeDocument/2006/relationships/slide" Target="slides/slide190.xml"/><Relationship Id="rId192" Type="http://schemas.openxmlformats.org/officeDocument/2006/relationships/slide" Target="slides/slide189.xml"/><Relationship Id="rId191" Type="http://schemas.openxmlformats.org/officeDocument/2006/relationships/slide" Target="slides/slide188.xml"/><Relationship Id="rId190" Type="http://schemas.openxmlformats.org/officeDocument/2006/relationships/slide" Target="slides/slide187.xml"/><Relationship Id="rId19" Type="http://schemas.openxmlformats.org/officeDocument/2006/relationships/slide" Target="slides/slide16.xml"/><Relationship Id="rId189" Type="http://schemas.openxmlformats.org/officeDocument/2006/relationships/slide" Target="slides/slide186.xml"/><Relationship Id="rId188" Type="http://schemas.openxmlformats.org/officeDocument/2006/relationships/slide" Target="slides/slide185.xml"/><Relationship Id="rId187" Type="http://schemas.openxmlformats.org/officeDocument/2006/relationships/slide" Target="slides/slide184.xml"/><Relationship Id="rId186" Type="http://schemas.openxmlformats.org/officeDocument/2006/relationships/slide" Target="slides/slide183.xml"/><Relationship Id="rId185" Type="http://schemas.openxmlformats.org/officeDocument/2006/relationships/slide" Target="slides/slide182.xml"/><Relationship Id="rId184" Type="http://schemas.openxmlformats.org/officeDocument/2006/relationships/slide" Target="slides/slide181.xml"/><Relationship Id="rId183" Type="http://schemas.openxmlformats.org/officeDocument/2006/relationships/slide" Target="slides/slide180.xml"/><Relationship Id="rId182" Type="http://schemas.openxmlformats.org/officeDocument/2006/relationships/slide" Target="slides/slide179.xml"/><Relationship Id="rId181" Type="http://schemas.openxmlformats.org/officeDocument/2006/relationships/slide" Target="slides/slide178.xml"/><Relationship Id="rId180" Type="http://schemas.openxmlformats.org/officeDocument/2006/relationships/slide" Target="slides/slide177.xml"/><Relationship Id="rId18" Type="http://schemas.openxmlformats.org/officeDocument/2006/relationships/slide" Target="slides/slide15.xml"/><Relationship Id="rId179" Type="http://schemas.openxmlformats.org/officeDocument/2006/relationships/slide" Target="slides/slide176.xml"/><Relationship Id="rId178" Type="http://schemas.openxmlformats.org/officeDocument/2006/relationships/slide" Target="slides/slide175.xml"/><Relationship Id="rId177" Type="http://schemas.openxmlformats.org/officeDocument/2006/relationships/slide" Target="slides/slide174.xml"/><Relationship Id="rId176" Type="http://schemas.openxmlformats.org/officeDocument/2006/relationships/slide" Target="slides/slide173.xml"/><Relationship Id="rId175" Type="http://schemas.openxmlformats.org/officeDocument/2006/relationships/slide" Target="slides/slide172.xml"/><Relationship Id="rId174" Type="http://schemas.openxmlformats.org/officeDocument/2006/relationships/slide" Target="slides/slide171.xml"/><Relationship Id="rId173" Type="http://schemas.openxmlformats.org/officeDocument/2006/relationships/slide" Target="slides/slide170.xml"/><Relationship Id="rId172" Type="http://schemas.openxmlformats.org/officeDocument/2006/relationships/slide" Target="slides/slide169.xml"/><Relationship Id="rId171" Type="http://schemas.openxmlformats.org/officeDocument/2006/relationships/slide" Target="slides/slide168.xml"/><Relationship Id="rId170" Type="http://schemas.openxmlformats.org/officeDocument/2006/relationships/slide" Target="slides/slide167.xml"/><Relationship Id="rId17" Type="http://schemas.openxmlformats.org/officeDocument/2006/relationships/slide" Target="slides/slide14.xml"/><Relationship Id="rId169" Type="http://schemas.openxmlformats.org/officeDocument/2006/relationships/slide" Target="slides/slide166.xml"/><Relationship Id="rId168" Type="http://schemas.openxmlformats.org/officeDocument/2006/relationships/slide" Target="slides/slide165.xml"/><Relationship Id="rId167" Type="http://schemas.openxmlformats.org/officeDocument/2006/relationships/slide" Target="slides/slide164.xml"/><Relationship Id="rId166" Type="http://schemas.openxmlformats.org/officeDocument/2006/relationships/slide" Target="slides/slide163.xml"/><Relationship Id="rId165" Type="http://schemas.openxmlformats.org/officeDocument/2006/relationships/slide" Target="slides/slide162.xml"/><Relationship Id="rId164" Type="http://schemas.openxmlformats.org/officeDocument/2006/relationships/slide" Target="slides/slide161.xml"/><Relationship Id="rId163" Type="http://schemas.openxmlformats.org/officeDocument/2006/relationships/slide" Target="slides/slide160.xml"/><Relationship Id="rId162" Type="http://schemas.openxmlformats.org/officeDocument/2006/relationships/slide" Target="slides/slide159.xml"/><Relationship Id="rId161" Type="http://schemas.openxmlformats.org/officeDocument/2006/relationships/slide" Target="slides/slide158.xml"/><Relationship Id="rId160" Type="http://schemas.openxmlformats.org/officeDocument/2006/relationships/slide" Target="slides/slide157.xml"/><Relationship Id="rId16" Type="http://schemas.openxmlformats.org/officeDocument/2006/relationships/slide" Target="slides/slide13.xml"/><Relationship Id="rId159" Type="http://schemas.openxmlformats.org/officeDocument/2006/relationships/slide" Target="slides/slide156.xml"/><Relationship Id="rId158" Type="http://schemas.openxmlformats.org/officeDocument/2006/relationships/slide" Target="slides/slide155.xml"/><Relationship Id="rId157" Type="http://schemas.openxmlformats.org/officeDocument/2006/relationships/slide" Target="slides/slide154.xml"/><Relationship Id="rId156" Type="http://schemas.openxmlformats.org/officeDocument/2006/relationships/slide" Target="slides/slide153.xml"/><Relationship Id="rId155" Type="http://schemas.openxmlformats.org/officeDocument/2006/relationships/slide" Target="slides/slide152.xml"/><Relationship Id="rId154" Type="http://schemas.openxmlformats.org/officeDocument/2006/relationships/slide" Target="slides/slide151.xml"/><Relationship Id="rId153" Type="http://schemas.openxmlformats.org/officeDocument/2006/relationships/slide" Target="slides/slide150.xml"/><Relationship Id="rId152" Type="http://schemas.openxmlformats.org/officeDocument/2006/relationships/slide" Target="slides/slide149.xml"/><Relationship Id="rId151" Type="http://schemas.openxmlformats.org/officeDocument/2006/relationships/slide" Target="slides/slide148.xml"/><Relationship Id="rId150" Type="http://schemas.openxmlformats.org/officeDocument/2006/relationships/slide" Target="slides/slide147.xml"/><Relationship Id="rId15" Type="http://schemas.openxmlformats.org/officeDocument/2006/relationships/slide" Target="slides/slide12.xml"/><Relationship Id="rId149" Type="http://schemas.openxmlformats.org/officeDocument/2006/relationships/slide" Target="slides/slide146.xml"/><Relationship Id="rId148" Type="http://schemas.openxmlformats.org/officeDocument/2006/relationships/slide" Target="slides/slide145.xml"/><Relationship Id="rId147" Type="http://schemas.openxmlformats.org/officeDocument/2006/relationships/slide" Target="slides/slide144.xml"/><Relationship Id="rId146" Type="http://schemas.openxmlformats.org/officeDocument/2006/relationships/slide" Target="slides/slide143.xml"/><Relationship Id="rId145" Type="http://schemas.openxmlformats.org/officeDocument/2006/relationships/slide" Target="slides/slide142.xml"/><Relationship Id="rId144" Type="http://schemas.openxmlformats.org/officeDocument/2006/relationships/slide" Target="slides/slide141.xml"/><Relationship Id="rId143" Type="http://schemas.openxmlformats.org/officeDocument/2006/relationships/slide" Target="slides/slide140.xml"/><Relationship Id="rId142" Type="http://schemas.openxmlformats.org/officeDocument/2006/relationships/slide" Target="slides/slide139.xml"/><Relationship Id="rId141" Type="http://schemas.openxmlformats.org/officeDocument/2006/relationships/slide" Target="slides/slide138.xml"/><Relationship Id="rId140" Type="http://schemas.openxmlformats.org/officeDocument/2006/relationships/slide" Target="slides/slide137.xml"/><Relationship Id="rId14" Type="http://schemas.openxmlformats.org/officeDocument/2006/relationships/slide" Target="slides/slide11.xml"/><Relationship Id="rId139" Type="http://schemas.openxmlformats.org/officeDocument/2006/relationships/slide" Target="slides/slide136.xml"/><Relationship Id="rId138" Type="http://schemas.openxmlformats.org/officeDocument/2006/relationships/slide" Target="slides/slide135.xml"/><Relationship Id="rId137" Type="http://schemas.openxmlformats.org/officeDocument/2006/relationships/slide" Target="slides/slide134.xml"/><Relationship Id="rId136" Type="http://schemas.openxmlformats.org/officeDocument/2006/relationships/slide" Target="slides/slide133.xml"/><Relationship Id="rId135" Type="http://schemas.openxmlformats.org/officeDocument/2006/relationships/slide" Target="slides/slide132.xml"/><Relationship Id="rId134" Type="http://schemas.openxmlformats.org/officeDocument/2006/relationships/slide" Target="slides/slide131.xml"/><Relationship Id="rId133" Type="http://schemas.openxmlformats.org/officeDocument/2006/relationships/slide" Target="slides/slide130.xml"/><Relationship Id="rId132" Type="http://schemas.openxmlformats.org/officeDocument/2006/relationships/slide" Target="slides/slide129.xml"/><Relationship Id="rId131" Type="http://schemas.openxmlformats.org/officeDocument/2006/relationships/slide" Target="slides/slide128.xml"/><Relationship Id="rId130" Type="http://schemas.openxmlformats.org/officeDocument/2006/relationships/slide" Target="slides/slide127.xml"/><Relationship Id="rId13" Type="http://schemas.openxmlformats.org/officeDocument/2006/relationships/slide" Target="slides/slide10.xml"/><Relationship Id="rId129" Type="http://schemas.openxmlformats.org/officeDocument/2006/relationships/slide" Target="slides/slide126.xml"/><Relationship Id="rId128" Type="http://schemas.openxmlformats.org/officeDocument/2006/relationships/slide" Target="slides/slide125.xml"/><Relationship Id="rId127" Type="http://schemas.openxmlformats.org/officeDocument/2006/relationships/slide" Target="slides/slide124.xml"/><Relationship Id="rId126" Type="http://schemas.openxmlformats.org/officeDocument/2006/relationships/slide" Target="slides/slide123.xml"/><Relationship Id="rId125" Type="http://schemas.openxmlformats.org/officeDocument/2006/relationships/slide" Target="slides/slide122.xml"/><Relationship Id="rId124" Type="http://schemas.openxmlformats.org/officeDocument/2006/relationships/slide" Target="slides/slide121.xml"/><Relationship Id="rId123" Type="http://schemas.openxmlformats.org/officeDocument/2006/relationships/slide" Target="slides/slide120.xml"/><Relationship Id="rId122" Type="http://schemas.openxmlformats.org/officeDocument/2006/relationships/slide" Target="slides/slide119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9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A22C-FFB9-41E0-B557-BD61CC0F6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AAEF-E9F2-4C0A-B8D1-F27CE36375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7687427" cy="6858000"/>
            <a:chOff x="0" y="0"/>
            <a:chExt cx="7687427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" t="468" r="28949" b="1519"/>
            <a:stretch>
              <a:fillRect/>
            </a:stretch>
          </p:blipFill>
          <p:spPr>
            <a:xfrm>
              <a:off x="0" y="0"/>
              <a:ext cx="4876614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732" y="751723"/>
              <a:ext cx="1162050" cy="185737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782" y="751723"/>
              <a:ext cx="1162050" cy="18573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377" y="2103270"/>
              <a:ext cx="1162050" cy="18573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522" y="2103269"/>
              <a:ext cx="1162050" cy="18573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677" y="2135350"/>
              <a:ext cx="1162050" cy="185737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350" y="1826544"/>
              <a:ext cx="1162050" cy="185737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0944" y="1503446"/>
              <a:ext cx="1162050" cy="185737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94737" y="2109286"/>
              <a:ext cx="857749" cy="1857375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1" t="57752" b="9006"/>
          <a:stretch>
            <a:fillRect/>
          </a:stretch>
        </p:blipFill>
        <p:spPr>
          <a:xfrm>
            <a:off x="9982388" y="4578264"/>
            <a:ext cx="2209612" cy="227973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563" y="-255047"/>
            <a:ext cx="2471346" cy="31419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25" y="5550535"/>
            <a:ext cx="342900" cy="5486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237" y="-96252"/>
            <a:ext cx="985189" cy="125254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87" y="-104275"/>
            <a:ext cx="985189" cy="12525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0425" y="2649220"/>
            <a:ext cx="5522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Review lessons 1-5</a:t>
            </a:r>
            <a:endParaRPr lang="en-US" altLang="zh-CN" sz="4800"/>
          </a:p>
        </p:txBody>
      </p:sp>
      <p:sp>
        <p:nvSpPr>
          <p:cNvPr id="4" name="文本框 3"/>
          <p:cNvSpPr txBox="1"/>
          <p:nvPr/>
        </p:nvSpPr>
        <p:spPr>
          <a:xfrm>
            <a:off x="6230620" y="4446270"/>
            <a:ext cx="2402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LI XIN YU</a:t>
            </a:r>
            <a:endParaRPr lang="en-US" altLang="zh-CN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63765" y="2805430"/>
            <a:ext cx="36004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贵 姓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号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225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星期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65315" y="2709545"/>
            <a:ext cx="45923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星期四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天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2448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生日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生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日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375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今年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年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多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大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6892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十八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岁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吃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饭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吃饭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23100" y="2824480"/>
            <a:ext cx="41490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怎么样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35445" y="2776220"/>
            <a:ext cx="4147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太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...</a:t>
            </a:r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了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谢谢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喜欢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呢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菜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还是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可是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我们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点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半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晚上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见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29145" y="2824480"/>
            <a:ext cx="45923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晚上见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再见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25030" y="2805430"/>
            <a:ext cx="30911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小 姐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再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英国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05924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 dirty="0">
                <a:solidFill>
                  <a:schemeClr val="tx1"/>
                </a:solidFill>
                <a:sym typeface="+mn-ea"/>
              </a:rPr>
              <a:t>Week</a:t>
            </a:r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497965"/>
            <a:ext cx="119951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In China the week starts on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Monday.</a:t>
            </a:r>
            <a:endParaRPr lang="en-US" altLang="zh-CN" sz="3200">
              <a:solidFill>
                <a:srgbClr val="FF0000"/>
              </a:solidFill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、星期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礼拜 </a:t>
            </a:r>
            <a:r>
              <a:rPr lang="en-US" altLang="zh-CN" sz="3200">
                <a:sym typeface="+mn-ea"/>
              </a:rPr>
              <a:t>is used in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spoken</a:t>
            </a:r>
            <a:r>
              <a:rPr lang="en-US" altLang="zh-CN" sz="3200">
                <a:sym typeface="+mn-ea"/>
              </a:rPr>
              <a:t> Chinese. 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ym typeface="+mn-ea"/>
              </a:rPr>
              <a:t>In spoken Chinese </a:t>
            </a:r>
            <a:r>
              <a:rPr lang="zh-CN" altLang="en-US" sz="3200">
                <a:sym typeface="+mn-ea"/>
              </a:rPr>
              <a:t>礼拜</a:t>
            </a:r>
            <a:r>
              <a:rPr lang="en-US" altLang="zh-CN" sz="3200">
                <a:sym typeface="+mn-ea"/>
              </a:rPr>
              <a:t>(lǐ bài )</a:t>
            </a:r>
            <a:r>
              <a:rPr lang="zh-CN" altLang="en-US" sz="3200">
                <a:sym typeface="+mn-ea"/>
              </a:rPr>
              <a:t> </a:t>
            </a:r>
            <a:r>
              <a:rPr lang="en-US" altLang="zh-CN" sz="3200">
                <a:sym typeface="+mn-ea"/>
              </a:rPr>
              <a:t>is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more colloquial</a:t>
            </a:r>
            <a:r>
              <a:rPr lang="en-US" altLang="zh-CN" sz="3200">
                <a:sym typeface="+mn-ea"/>
              </a:rPr>
              <a:t> than </a:t>
            </a:r>
            <a:r>
              <a:rPr lang="zh-CN" altLang="en-US" sz="3200">
                <a:sym typeface="+mn-ea"/>
              </a:rPr>
              <a:t>星期</a:t>
            </a:r>
            <a:r>
              <a:rPr lang="en-US" altLang="zh-CN" sz="3200">
                <a:sym typeface="+mn-ea"/>
              </a:rPr>
              <a:t>(xīng qī )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、周 </a:t>
            </a:r>
            <a:r>
              <a:rPr lang="en-US" altLang="zh-CN" sz="3200">
                <a:sym typeface="+mn-ea"/>
              </a:rPr>
              <a:t>(zhōu )is used in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written</a:t>
            </a:r>
            <a:r>
              <a:rPr lang="en-US" altLang="zh-CN" sz="3200">
                <a:sym typeface="+mn-ea"/>
              </a:rPr>
              <a:t> Chinese.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、周末</a:t>
            </a:r>
            <a:r>
              <a:rPr lang="en-US" altLang="zh-CN" sz="3200">
                <a:sym typeface="+mn-ea"/>
              </a:rPr>
              <a:t>(zhōu mò):weekend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In China </a:t>
            </a:r>
            <a:r>
              <a:rPr lang="zh-CN" altLang="en-US" sz="3200">
                <a:sym typeface="+mn-ea"/>
              </a:rPr>
              <a:t>周末</a:t>
            </a:r>
            <a:r>
              <a:rPr lang="en-US" altLang="zh-CN" sz="3200">
                <a:sym typeface="+mn-ea"/>
              </a:rPr>
              <a:t>=</a:t>
            </a:r>
            <a:r>
              <a:rPr lang="zh-CN" altLang="en-US" sz="3200">
                <a:sym typeface="+mn-ea"/>
              </a:rPr>
              <a:t>周六</a:t>
            </a:r>
            <a:r>
              <a:rPr lang="en-US" altLang="zh-CN" sz="3200">
                <a:sym typeface="+mn-ea"/>
              </a:rPr>
              <a:t>(zhōu liù)+</a:t>
            </a:r>
            <a:r>
              <a:rPr lang="zh-CN" altLang="en-US" sz="3200">
                <a:sym typeface="+mn-ea"/>
              </a:rPr>
              <a:t>周日</a:t>
            </a:r>
            <a:r>
              <a:rPr lang="en-US" altLang="zh-CN" sz="3200">
                <a:sym typeface="+mn-ea"/>
              </a:rPr>
              <a:t>(zhōu rì)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zh-CN" altLang="en-US" sz="3200">
                <a:sym typeface="+mn-ea"/>
              </a:rPr>
              <a:t>    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今天是星期几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礼拜几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周几？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今天是星期一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礼拜一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周一。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内容占位符 8"/>
          <p:cNvGraphicFramePr/>
          <p:nvPr>
            <p:ph idx="1"/>
            <p:custDataLst>
              <p:tags r:id="rId1"/>
            </p:custDataLst>
          </p:nvPr>
        </p:nvGraphicFramePr>
        <p:xfrm>
          <a:off x="407035" y="386715"/>
          <a:ext cx="11366500" cy="6114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015"/>
                <a:gridCol w="1536065"/>
                <a:gridCol w="1906270"/>
                <a:gridCol w="1574165"/>
                <a:gridCol w="1614170"/>
                <a:gridCol w="1497965"/>
                <a:gridCol w="1720850"/>
              </a:tblGrid>
              <a:tr h="5918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Monday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Tuesday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Wednesday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Thursday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Friday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Saturday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Sunday</a:t>
                      </a:r>
                      <a:endParaRPr lang="en-US" altLang="zh-CN" sz="2400"/>
                    </a:p>
                  </a:txBody>
                  <a:tcPr/>
                </a:tc>
              </a:tr>
              <a:tr h="20250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星期一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xīng qī yī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星期二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xīng qī èr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星期三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xīng qī sān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星期四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xīng qī sì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星期五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xīng qī wǔ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星期六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xīng qī liù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星期日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000"/>
                        <a:t>xīng qī rì </a:t>
                      </a:r>
                      <a:endParaRPr lang="zh-CN" altLang="en-US" sz="20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    </a:t>
                      </a:r>
                      <a:r>
                        <a:rPr lang="en-US" altLang="zh-CN" sz="2400"/>
                        <a:t>or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星期天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000"/>
                        <a:t>xīng qī tiān</a:t>
                      </a:r>
                      <a:r>
                        <a:rPr lang="zh-CN" altLang="en-US" sz="2400"/>
                        <a:t> </a:t>
                      </a:r>
                      <a:endParaRPr lang="zh-CN" altLang="en-US" sz="2400"/>
                    </a:p>
                  </a:txBody>
                  <a:tcPr/>
                </a:tc>
              </a:tr>
              <a:tr h="20872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礼拜一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lǐ bài yī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礼拜二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lǐ bài èr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礼拜三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lǐ bài sān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礼拜四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lǐ bài sì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礼拜五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lǐ bài wǔ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礼拜六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lǐ bài liù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礼拜日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lǐ bài rì 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    or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礼拜天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lǐ bài tiān </a:t>
                      </a:r>
                      <a:endParaRPr lang="zh-CN" altLang="en-US" sz="2400"/>
                    </a:p>
                  </a:txBody>
                  <a:tcPr/>
                </a:tc>
              </a:tr>
              <a:tr h="14103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周一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zhōu yī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周二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zhōu èr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周三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zhōu sān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周四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zhōu sì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周五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zhōu wǔ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周六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zhōu liù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周日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zhōu rì 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5459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</a:rPr>
              <a:t>月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4000" b="1" dirty="0">
                <a:solidFill>
                  <a:schemeClr val="tx1"/>
                </a:solidFill>
                <a:sym typeface="+mn-ea"/>
              </a:rPr>
              <a:t>Months</a:t>
            </a:r>
            <a:endParaRPr lang="en-US" altLang="zh-CN" sz="4000" b="1" dirty="0">
              <a:solidFill>
                <a:schemeClr val="tx1"/>
              </a:solidFill>
              <a:sym typeface="+mn-ea"/>
            </a:endParaRPr>
          </a:p>
        </p:txBody>
      </p:sp>
      <p:graphicFrame>
        <p:nvGraphicFramePr>
          <p:cNvPr id="6" name="内容占位符 5"/>
          <p:cNvGraphicFramePr/>
          <p:nvPr>
            <p:ph idx="1"/>
            <p:custDataLst>
              <p:tags r:id="rId1"/>
            </p:custDataLst>
          </p:nvPr>
        </p:nvGraphicFramePr>
        <p:xfrm>
          <a:off x="3320415" y="987425"/>
          <a:ext cx="8033385" cy="547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795"/>
                <a:gridCol w="2677795"/>
                <a:gridCol w="2677795"/>
              </a:tblGrid>
              <a:tr h="12871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一月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yī yuè 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January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二月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èr yuè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February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三月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sān yuè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March</a:t>
                      </a:r>
                      <a:r>
                        <a:rPr lang="zh-CN" altLang="en-US" sz="2400"/>
                        <a:t> </a:t>
                      </a:r>
                      <a:endParaRPr lang="zh-CN" altLang="en-US" sz="2400"/>
                    </a:p>
                  </a:txBody>
                  <a:tcPr/>
                </a:tc>
              </a:tr>
              <a:tr h="12871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四月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sì yuè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April</a:t>
                      </a:r>
                      <a:r>
                        <a:rPr lang="zh-CN" altLang="en-US" sz="2400"/>
                        <a:t> 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五月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wǔ yuè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May</a:t>
                      </a:r>
                      <a:r>
                        <a:rPr lang="zh-CN" altLang="en-US" sz="2400"/>
                        <a:t>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六月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liù yuè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June</a:t>
                      </a:r>
                      <a:endParaRPr lang="en-US" altLang="zh-CN" sz="2400"/>
                    </a:p>
                  </a:txBody>
                  <a:tcPr/>
                </a:tc>
              </a:tr>
              <a:tr h="12871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七月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qī yuè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July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八月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bā yuè 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August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九月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jiǔ yuè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September</a:t>
                      </a:r>
                      <a:r>
                        <a:rPr lang="zh-CN" altLang="en-US" sz="2400"/>
                        <a:t> </a:t>
                      </a:r>
                      <a:endParaRPr lang="zh-CN" altLang="en-US" sz="2400"/>
                    </a:p>
                  </a:txBody>
                  <a:tcPr/>
                </a:tc>
              </a:tr>
              <a:tr h="12871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十月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shí yuè 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October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十一月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shí yī yuè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November</a:t>
                      </a:r>
                      <a:r>
                        <a:rPr lang="zh-CN" altLang="en-US" sz="2400"/>
                        <a:t>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十二月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shí èr yuè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December</a:t>
                      </a:r>
                      <a:r>
                        <a:rPr lang="zh-CN" altLang="en-US" sz="2400"/>
                        <a:t> 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70" y="818848"/>
            <a:ext cx="985189" cy="125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380" y="305435"/>
            <a:ext cx="105924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chemeClr val="tx1"/>
                </a:solidFill>
              </a:rPr>
              <a:t>日</a:t>
            </a:r>
            <a:r>
              <a:rPr lang="en-US" altLang="zh-CN" sz="4400" b="1" dirty="0">
                <a:solidFill>
                  <a:schemeClr val="tx1"/>
                </a:solidFill>
              </a:rPr>
              <a:t>/</a:t>
            </a:r>
            <a:r>
              <a:rPr lang="zh-CN" altLang="en-US" sz="4400" b="1" dirty="0">
                <a:solidFill>
                  <a:schemeClr val="tx1"/>
                </a:solidFill>
              </a:rPr>
              <a:t>号</a:t>
            </a:r>
            <a:r>
              <a:rPr lang="en-US" altLang="zh-CN" sz="4400" b="1" dirty="0">
                <a:solidFill>
                  <a:schemeClr val="tx1"/>
                </a:solidFill>
              </a:rPr>
              <a:t>Day</a:t>
            </a:r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476250" y="1362710"/>
            <a:ext cx="110839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In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spoken</a:t>
            </a:r>
            <a:r>
              <a:rPr lang="en-US" altLang="zh-CN" sz="3600">
                <a:sym typeface="+mn-ea"/>
              </a:rPr>
              <a:t> Chinese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号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hào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)</a:t>
            </a:r>
            <a:r>
              <a:rPr lang="en-US" altLang="zh-CN" sz="3600">
                <a:sym typeface="+mn-ea"/>
              </a:rPr>
              <a:t> is used to refer to the days of the month. 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I</a:t>
            </a:r>
            <a:r>
              <a:rPr lang="en-US" altLang="zh-CN" sz="3600">
                <a:sym typeface="+mn-ea"/>
              </a:rPr>
              <a:t>n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written</a:t>
            </a:r>
            <a:r>
              <a:rPr lang="en-US" altLang="zh-CN" sz="3600">
                <a:sym typeface="+mn-ea"/>
              </a:rPr>
              <a:t> Chinese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日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rì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)</a:t>
            </a:r>
            <a:r>
              <a:rPr lang="en-US" altLang="zh-CN" sz="3600">
                <a:sym typeface="+mn-ea"/>
              </a:rPr>
              <a:t> is always used.</a:t>
            </a:r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r>
              <a:rPr lang="en-US" altLang="zh-CN" sz="3600">
                <a:sym typeface="+mn-ea"/>
              </a:rPr>
              <a:t>Example:</a:t>
            </a:r>
            <a:r>
              <a:rPr lang="zh-CN" altLang="en-US" sz="3600">
                <a:sym typeface="+mn-ea"/>
              </a:rPr>
              <a:t>二月五号    </a:t>
            </a:r>
            <a:r>
              <a:rPr lang="en-US" altLang="zh-CN" sz="3600">
                <a:sym typeface="+mn-ea"/>
              </a:rPr>
              <a:t>February 5 (Spoken)</a:t>
            </a:r>
            <a:endParaRPr lang="zh-CN" altLang="en-US" sz="3600"/>
          </a:p>
          <a:p>
            <a:pPr marL="0" indent="0">
              <a:buNone/>
            </a:pPr>
            <a:r>
              <a:rPr lang="zh-CN" altLang="en-US" sz="3600">
                <a:sym typeface="+mn-ea"/>
              </a:rPr>
              <a:t>              二月五日    </a:t>
            </a:r>
            <a:r>
              <a:rPr lang="en-US" altLang="zh-CN" sz="3600">
                <a:sym typeface="+mn-ea"/>
              </a:rPr>
              <a:t>February 5 (Written)</a:t>
            </a:r>
            <a:endParaRPr lang="en-US" altLang="zh-CN" sz="3600"/>
          </a:p>
          <a:p>
            <a:endParaRPr lang="zh-CN" altLang="en-US" sz="36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380" y="305435"/>
            <a:ext cx="105924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chemeClr val="tx1"/>
                </a:solidFill>
              </a:rPr>
              <a:t>年</a:t>
            </a:r>
            <a:r>
              <a:rPr lang="en-US" altLang="zh-CN" sz="4400" b="1" dirty="0">
                <a:solidFill>
                  <a:schemeClr val="tx1"/>
                </a:solidFill>
              </a:rPr>
              <a:t>year</a:t>
            </a:r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476250" y="1362710"/>
            <a:ext cx="110839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Unlike in English, where the two years given above are read "seventeen eight-six" and "twenty-fifteen" 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Y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ears in Chinese are pronounced one digit at a time.</a:t>
            </a:r>
            <a:endParaRPr lang="en-US" altLang="zh-CN" sz="3600">
              <a:solidFill>
                <a:srgbClr val="FF0000"/>
              </a:solidFill>
            </a:endParaRPr>
          </a:p>
          <a:p>
            <a:endParaRPr lang="en-US" altLang="zh-CN" sz="3600"/>
          </a:p>
          <a:p>
            <a:r>
              <a:rPr lang="en-US" altLang="zh-CN" sz="3600">
                <a:sym typeface="+mn-ea"/>
              </a:rPr>
              <a:t>Example:</a:t>
            </a:r>
            <a:r>
              <a:rPr lang="zh-CN" altLang="en-US" sz="3600">
                <a:sym typeface="+mn-ea"/>
              </a:rPr>
              <a:t>一七八六年     yī qī bā liù nián         </a:t>
            </a:r>
            <a:r>
              <a:rPr lang="en-US" altLang="zh-CN" sz="3600">
                <a:sym typeface="+mn-ea"/>
              </a:rPr>
              <a:t>1786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              二〇一五年     èr líng yī wǔ nián       </a:t>
            </a:r>
            <a:r>
              <a:rPr lang="en-US" altLang="zh-CN" sz="3600">
                <a:sym typeface="+mn-ea"/>
              </a:rPr>
              <a:t>2015</a:t>
            </a:r>
            <a:endParaRPr lang="en-US" altLang="zh-CN" sz="3600"/>
          </a:p>
          <a:p>
            <a:endParaRPr lang="zh-CN" altLang="en-US" sz="360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7351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</a:rPr>
              <a:t>Word order for dates</a:t>
            </a:r>
            <a:endParaRPr lang="en-US" altLang="zh-CN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内容占位符 5"/>
          <p:cNvGraphicFramePr/>
          <p:nvPr>
            <p:ph idx="1"/>
            <p:custDataLst>
              <p:tags r:id="rId1"/>
            </p:custDataLst>
          </p:nvPr>
        </p:nvGraphicFramePr>
        <p:xfrm>
          <a:off x="721995" y="1162685"/>
          <a:ext cx="10101580" cy="197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395"/>
                <a:gridCol w="2064385"/>
                <a:gridCol w="2044700"/>
                <a:gridCol w="3467100"/>
              </a:tblGrid>
              <a:tr h="8172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/>
                        <a:t>year</a:t>
                      </a:r>
                      <a:endParaRPr lang="en-US" altLang="zh-CN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/>
                        <a:t>month</a:t>
                      </a:r>
                      <a:endParaRPr lang="en-US" altLang="zh-CN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/>
                        <a:t>day</a:t>
                      </a:r>
                      <a:endParaRPr lang="en-US" altLang="zh-CN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/>
                        <a:t>day of the week</a:t>
                      </a:r>
                      <a:endParaRPr lang="en-US" altLang="zh-CN" sz="3200"/>
                    </a:p>
                  </a:txBody>
                  <a:tcPr/>
                </a:tc>
              </a:tr>
              <a:tr h="1158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/>
                        <a:t>X</a:t>
                      </a:r>
                      <a:r>
                        <a:rPr lang="zh-CN" altLang="en-US" sz="3200"/>
                        <a:t>年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/>
                        <a:t>X</a:t>
                      </a:r>
                      <a:r>
                        <a:rPr lang="zh-CN" altLang="en-US" sz="3200"/>
                        <a:t>月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/>
                        <a:t>X</a:t>
                      </a:r>
                      <a:r>
                        <a:rPr lang="zh-CN" altLang="en-US" sz="3200"/>
                        <a:t>号</a:t>
                      </a:r>
                      <a:r>
                        <a:rPr lang="en-US" altLang="zh-CN" sz="3200"/>
                        <a:t>/</a:t>
                      </a:r>
                      <a:r>
                        <a:rPr lang="zh-CN" altLang="en-US" sz="3200"/>
                        <a:t>日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星期</a:t>
                      </a:r>
                      <a:r>
                        <a:rPr lang="en-US" altLang="zh-CN" sz="3200"/>
                        <a:t>X</a:t>
                      </a:r>
                      <a:endParaRPr lang="en-US" altLang="zh-CN" sz="32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46405" y="3648710"/>
            <a:ext cx="1137729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Chinese time expressions proceed from the largest to the smallest unit</a:t>
            </a:r>
            <a:r>
              <a:rPr lang="zh-CN" altLang="en-US" sz="28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    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Example:</a:t>
            </a:r>
            <a:r>
              <a:rPr lang="zh-CN" altLang="en-US" sz="3200"/>
              <a:t>二〇一五年七月二十六号</a:t>
            </a:r>
            <a:r>
              <a:rPr lang="en-US" altLang="zh-CN" sz="3200"/>
              <a:t>/</a:t>
            </a:r>
            <a:r>
              <a:rPr lang="zh-CN" altLang="en-US" sz="3200"/>
              <a:t>日星期三。</a:t>
            </a:r>
            <a:endParaRPr lang="zh-CN" altLang="en-US" sz="3200"/>
          </a:p>
          <a:p>
            <a:r>
              <a:rPr lang="zh-CN" altLang="en-US" sz="3200"/>
              <a:t>              èr líng yī wǔ nián qī yuè èr shí liù hào /rì xīng qī sān 。</a:t>
            </a:r>
            <a:endParaRPr lang="zh-CN" altLang="en-US" sz="3200"/>
          </a:p>
          <a:p>
            <a:r>
              <a:rPr lang="zh-CN" altLang="en-US" sz="3200"/>
              <a:t>              </a:t>
            </a:r>
            <a:r>
              <a:rPr lang="en-US" altLang="zh-CN" sz="3200"/>
              <a:t>Wednesday,July 26, 2015</a:t>
            </a:r>
            <a:endParaRPr lang="en-US" altLang="zh-CN" sz="3200"/>
          </a:p>
          <a:p>
            <a:endParaRPr lang="zh-CN" altLang="en-US" sz="3200"/>
          </a:p>
          <a:p>
            <a:r>
              <a:rPr lang="zh-CN" altLang="en-US"/>
              <a:t>      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380" y="305435"/>
            <a:ext cx="11600815" cy="6862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Telling Time</a:t>
            </a:r>
            <a:endParaRPr lang="en-US" altLang="zh-CN" sz="4400"/>
          </a:p>
          <a:p>
            <a:r>
              <a:rPr lang="en-US" altLang="zh-CN" sz="3600">
                <a:sym typeface="+mn-ea"/>
              </a:rPr>
              <a:t>1.These terms are used to tell time: </a:t>
            </a:r>
            <a:r>
              <a:rPr lang="zh-CN" altLang="en-US" sz="3600">
                <a:sym typeface="+mn-ea"/>
              </a:rPr>
              <a:t>点</a:t>
            </a:r>
            <a:r>
              <a:rPr lang="en-US" altLang="zh-CN" sz="3600">
                <a:sym typeface="+mn-ea"/>
              </a:rPr>
              <a:t>/</a:t>
            </a:r>
            <a:r>
              <a:rPr lang="zh-CN" altLang="en-US" sz="3600">
                <a:sym typeface="+mn-ea"/>
              </a:rPr>
              <a:t>点钟</a:t>
            </a:r>
            <a:r>
              <a:rPr lang="en-US" altLang="zh-CN" sz="3600">
                <a:sym typeface="+mn-ea"/>
              </a:rPr>
              <a:t>, </a:t>
            </a:r>
            <a:r>
              <a:rPr lang="zh-CN" altLang="en-US" sz="3600">
                <a:sym typeface="+mn-ea"/>
              </a:rPr>
              <a:t>半</a:t>
            </a:r>
            <a:r>
              <a:rPr lang="en-US" altLang="zh-CN" sz="3600">
                <a:sym typeface="+mn-ea"/>
              </a:rPr>
              <a:t>,</a:t>
            </a:r>
            <a:r>
              <a:rPr lang="zh-CN" altLang="en-US" sz="3600">
                <a:sym typeface="+mn-ea"/>
              </a:rPr>
              <a:t>刻</a:t>
            </a:r>
            <a:r>
              <a:rPr lang="en-US" altLang="zh-CN" sz="3600">
                <a:sym typeface="+mn-ea"/>
              </a:rPr>
              <a:t>, and </a:t>
            </a:r>
            <a:r>
              <a:rPr lang="zh-CN" altLang="en-US" sz="3600">
                <a:sym typeface="+mn-ea"/>
              </a:rPr>
              <a:t>分</a:t>
            </a:r>
            <a:endParaRPr lang="zh-CN" altLang="en-US" sz="3600">
              <a:sym typeface="+mn-ea"/>
            </a:endParaRPr>
          </a:p>
          <a:p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</a:t>
            </a:r>
            <a:r>
              <a:rPr lang="zh-CN" altLang="en-US" sz="3600">
                <a:sym typeface="+mn-ea"/>
              </a:rPr>
              <a:t>钟 </a:t>
            </a:r>
            <a:r>
              <a:rPr lang="en-US" altLang="zh-CN" sz="3600">
                <a:sym typeface="+mn-ea"/>
              </a:rPr>
              <a:t>can be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omitted</a:t>
            </a:r>
            <a:r>
              <a:rPr lang="en-US" altLang="zh-CN" sz="3600">
                <a:sym typeface="+mn-ea"/>
              </a:rPr>
              <a:t> from </a:t>
            </a:r>
            <a:r>
              <a:rPr lang="zh-CN" altLang="en-US" sz="3600">
                <a:sym typeface="+mn-ea"/>
              </a:rPr>
              <a:t>点钟</a:t>
            </a:r>
            <a:r>
              <a:rPr lang="en-US" altLang="zh-CN" sz="3600">
                <a:sym typeface="+mn-ea"/>
              </a:rPr>
              <a:t>.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3</a:t>
            </a:r>
            <a:r>
              <a:rPr lang="zh-CN" altLang="en-US" sz="3600">
                <a:sym typeface="+mn-ea"/>
              </a:rPr>
              <a:t>、</a:t>
            </a:r>
            <a:r>
              <a:rPr lang="zh-CN" altLang="en-US" sz="3600">
                <a:sym typeface="+mn-ea"/>
              </a:rPr>
              <a:t>二点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钟</a:t>
            </a:r>
            <a:r>
              <a:rPr lang="en-US" altLang="zh-CN" sz="3600">
                <a:sym typeface="+mn-ea"/>
              </a:rPr>
              <a:t>) is not used.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4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The term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零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〇</a:t>
            </a:r>
            <a:r>
              <a:rPr lang="en-US" altLang="zh-CN" sz="3600">
                <a:sym typeface="+mn-ea"/>
              </a:rPr>
              <a:t>is usually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added</a:t>
            </a:r>
            <a:r>
              <a:rPr lang="en-US" altLang="zh-CN" sz="3600">
                <a:sym typeface="+mn-ea"/>
              </a:rPr>
              <a:t> before a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single-digit number</a:t>
            </a:r>
            <a:r>
              <a:rPr lang="en-US" altLang="zh-CN" sz="3600">
                <a:sym typeface="+mn-ea"/>
              </a:rPr>
              <a:t> of </a:t>
            </a:r>
            <a:r>
              <a:rPr lang="zh-CN" altLang="en-US" sz="3600">
                <a:sym typeface="+mn-ea"/>
              </a:rPr>
              <a:t>分</a:t>
            </a:r>
            <a:r>
              <a:rPr lang="en-US" altLang="zh-CN" sz="3600">
                <a:sym typeface="+mn-ea"/>
              </a:rPr>
              <a:t>, e.g.,</a:t>
            </a:r>
            <a:r>
              <a:rPr lang="zh-CN" altLang="en-US" sz="3600">
                <a:sym typeface="+mn-ea"/>
              </a:rPr>
              <a:t>两点零五分</a:t>
            </a:r>
            <a:endParaRPr lang="zh-CN" altLang="en-US" sz="3600">
              <a:sym typeface="+mn-ea"/>
            </a:endParaRPr>
          </a:p>
          <a:p>
            <a:r>
              <a:rPr lang="en-US" altLang="zh-CN" sz="3600">
                <a:sym typeface="+mn-ea"/>
              </a:rPr>
              <a:t>5</a:t>
            </a:r>
            <a:r>
              <a:rPr lang="zh-CN" altLang="en-US" sz="3600">
                <a:sym typeface="+mn-ea"/>
              </a:rPr>
              <a:t>、分</a:t>
            </a:r>
            <a:r>
              <a:rPr lang="en-US" altLang="zh-CN" sz="3600">
                <a:sym typeface="+mn-ea"/>
              </a:rPr>
              <a:t>can be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omitted</a:t>
            </a:r>
            <a:r>
              <a:rPr lang="en-US" altLang="zh-CN" sz="3600">
                <a:sym typeface="+mn-ea"/>
              </a:rPr>
              <a:t> from the end of the expression if the number for the minutes appears in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two syllables</a:t>
            </a:r>
            <a:r>
              <a:rPr lang="en-US" altLang="zh-CN" sz="3600">
                <a:sym typeface="+mn-ea"/>
              </a:rPr>
              <a:t>. Thus one can say </a:t>
            </a:r>
            <a:r>
              <a:rPr lang="zh-CN" altLang="en-US" sz="3600">
                <a:sym typeface="+mn-ea"/>
              </a:rPr>
              <a:t>一点五十</a:t>
            </a:r>
            <a:r>
              <a:rPr lang="en-US" altLang="zh-CN" sz="3600">
                <a:sym typeface="+mn-ea"/>
              </a:rPr>
              <a:t> and </a:t>
            </a:r>
            <a:r>
              <a:rPr lang="zh-CN" altLang="en-US" sz="3600">
                <a:sym typeface="+mn-ea"/>
              </a:rPr>
              <a:t>两点零五</a:t>
            </a:r>
            <a:r>
              <a:rPr lang="en-US" altLang="zh-CN" sz="3600">
                <a:sym typeface="+mn-ea"/>
              </a:rPr>
              <a:t>, but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not </a:t>
            </a:r>
            <a:r>
              <a:rPr lang="zh-CN" altLang="en-US" sz="3600">
                <a:sym typeface="+mn-ea"/>
              </a:rPr>
              <a:t>两点五</a:t>
            </a:r>
            <a:r>
              <a:rPr lang="en-US" altLang="zh-CN" sz="3600">
                <a:sym typeface="+mn-ea"/>
              </a:rPr>
              <a:t> or </a:t>
            </a:r>
            <a:r>
              <a:rPr lang="zh-CN" altLang="en-US" sz="3600">
                <a:sym typeface="+mn-ea"/>
              </a:rPr>
              <a:t>一点十</a:t>
            </a:r>
            <a:r>
              <a:rPr lang="en-US" altLang="zh-CN" sz="3600">
                <a:sym typeface="+mn-ea"/>
              </a:rPr>
              <a:t> </a:t>
            </a:r>
            <a:endParaRPr lang="en-US" altLang="zh-CN" sz="3600"/>
          </a:p>
          <a:p>
            <a:endParaRPr lang="en-US" altLang="zh-CN" sz="3600"/>
          </a:p>
          <a:p>
            <a:endParaRPr lang="zh-CN" altLang="en-US" sz="360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380" y="305435"/>
            <a:ext cx="12215495" cy="8647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 dirty="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4400" b="1" dirty="0">
                <a:solidFill>
                  <a:schemeClr val="tx1"/>
                </a:solidFill>
                <a:sym typeface="+mn-ea"/>
              </a:rPr>
              <a:t>是</a:t>
            </a:r>
            <a:r>
              <a:rPr lang="en-US" altLang="zh-CN" sz="4400" b="1" dirty="0">
                <a:solidFill>
                  <a:schemeClr val="tx1"/>
                </a:solidFill>
                <a:sym typeface="+mn-ea"/>
              </a:rPr>
              <a:t>)...</a:t>
            </a:r>
            <a:r>
              <a:rPr lang="zh-CN" altLang="en-US" sz="4400" b="1" dirty="0">
                <a:solidFill>
                  <a:schemeClr val="tx1"/>
                </a:solidFill>
                <a:sym typeface="+mn-ea"/>
              </a:rPr>
              <a:t>还是</a:t>
            </a:r>
            <a:r>
              <a:rPr lang="en-US" altLang="zh-CN" sz="4400" b="1" dirty="0">
                <a:solidFill>
                  <a:schemeClr val="tx1"/>
                </a:solidFill>
                <a:sym typeface="+mn-ea"/>
              </a:rPr>
              <a:t>...</a:t>
            </a:r>
            <a:endParaRPr lang="en-US" altLang="zh-CN" sz="4400" b="1" dirty="0">
              <a:solidFill>
                <a:schemeClr val="tx1"/>
              </a:solidFill>
              <a:sym typeface="+mn-ea"/>
            </a:endParaRPr>
          </a:p>
          <a:p>
            <a:endParaRPr lang="en-US" altLang="zh-CN" sz="4400"/>
          </a:p>
          <a:p>
            <a:r>
              <a:rPr lang="en-US" altLang="zh-CN" sz="3600">
                <a:sym typeface="+mn-ea"/>
              </a:rPr>
              <a:t>1.</a:t>
            </a:r>
            <a:r>
              <a:rPr lang="en-US" altLang="zh-CN" sz="3600">
                <a:sym typeface="+mn-ea"/>
              </a:rPr>
              <a:t>The structure(</a:t>
            </a:r>
            <a:r>
              <a:rPr lang="zh-CN" altLang="en-US" sz="3600">
                <a:sym typeface="+mn-ea"/>
              </a:rPr>
              <a:t>是</a:t>
            </a:r>
            <a:r>
              <a:rPr lang="en-US" altLang="zh-CN" sz="3600">
                <a:sym typeface="+mn-ea"/>
              </a:rPr>
              <a:t>)...</a:t>
            </a:r>
            <a:r>
              <a:rPr lang="zh-CN" altLang="en-US" sz="3600">
                <a:sym typeface="+mn-ea"/>
              </a:rPr>
              <a:t>还是</a:t>
            </a:r>
            <a:r>
              <a:rPr lang="en-US" altLang="zh-CN" sz="3600">
                <a:sym typeface="+mn-ea"/>
              </a:rPr>
              <a:t>...is used to form an alternative question. 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If there is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another verb</a:t>
            </a:r>
            <a:r>
              <a:rPr lang="en-US" altLang="zh-CN" sz="3600">
                <a:sym typeface="+mn-ea"/>
              </a:rPr>
              <a:t> used in the predicate, the first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是</a:t>
            </a:r>
            <a:r>
              <a:rPr lang="en-US" altLang="zh-CN" sz="3600">
                <a:sym typeface="+mn-ea"/>
              </a:rPr>
              <a:t> often can be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omitted</a:t>
            </a:r>
            <a:r>
              <a:rPr lang="en-US" altLang="zh-CN" sz="3600">
                <a:sym typeface="+mn-ea"/>
              </a:rPr>
              <a:t>.</a:t>
            </a:r>
            <a:endParaRPr lang="en-US" altLang="zh-CN" sz="3600">
              <a:sym typeface="+mn-ea"/>
            </a:endParaRPr>
          </a:p>
          <a:p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A</a:t>
            </a:r>
            <a:r>
              <a:rPr lang="zh-CN" altLang="en-US" sz="3600">
                <a:sym typeface="+mn-ea"/>
              </a:rPr>
              <a:t>：你是中国人，还是美国人？</a:t>
            </a:r>
            <a:r>
              <a:rPr lang="en-US" altLang="zh-CN" sz="3600">
                <a:sym typeface="+mn-ea"/>
              </a:rPr>
              <a:t>B</a:t>
            </a:r>
            <a:r>
              <a:rPr lang="zh-CN" altLang="en-US" sz="3600">
                <a:sym typeface="+mn-ea"/>
              </a:rPr>
              <a:t>：我是中国人。</a:t>
            </a:r>
            <a:endParaRPr lang="zh-CN" altLang="en-US" sz="3600">
              <a:sym typeface="+mn-ea"/>
            </a:endParaRPr>
          </a:p>
          <a:p>
            <a:r>
              <a:rPr lang="en-US" altLang="zh-CN" sz="3600">
                <a:sym typeface="+mn-ea"/>
              </a:rPr>
              <a:t>A</a:t>
            </a:r>
            <a:r>
              <a:rPr lang="zh-CN" altLang="en-US" sz="3600">
                <a:sym typeface="+mn-ea"/>
              </a:rPr>
              <a:t>：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是</a:t>
            </a:r>
            <a:r>
              <a:rPr lang="en-US" altLang="zh-CN" sz="3600">
                <a:sym typeface="+mn-ea"/>
              </a:rPr>
              <a:t>)</a:t>
            </a:r>
            <a:r>
              <a:rPr lang="zh-CN" altLang="en-US" sz="3600">
                <a:sym typeface="+mn-ea"/>
              </a:rPr>
              <a:t>你请我吃饭，还是他请我吃饭？</a:t>
            </a:r>
            <a:r>
              <a:rPr lang="en-US" altLang="zh-CN" sz="3600">
                <a:sym typeface="+mn-ea"/>
              </a:rPr>
              <a:t>B</a:t>
            </a:r>
            <a:r>
              <a:rPr lang="zh-CN" altLang="en-US" sz="3600">
                <a:sym typeface="+mn-ea"/>
              </a:rPr>
              <a:t>：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是</a:t>
            </a:r>
            <a:r>
              <a:rPr lang="en-US" altLang="zh-CN" sz="3600">
                <a:sym typeface="+mn-ea"/>
              </a:rPr>
              <a:t>)</a:t>
            </a:r>
            <a:r>
              <a:rPr lang="zh-CN" altLang="en-US" sz="3600">
                <a:sym typeface="+mn-ea"/>
              </a:rPr>
              <a:t>我请你吃饭。</a:t>
            </a:r>
            <a:endParaRPr lang="zh-CN" altLang="en-US" sz="3600">
              <a:solidFill>
                <a:schemeClr val="tx1"/>
              </a:solidFill>
            </a:endParaRPr>
          </a:p>
          <a:p>
            <a:r>
              <a:rPr lang="en-US" altLang="zh-CN" sz="3600">
                <a:sym typeface="+mn-ea"/>
              </a:rPr>
              <a:t>A:</a:t>
            </a:r>
            <a:r>
              <a:rPr lang="zh-CN" altLang="en-US" sz="3600">
                <a:sym typeface="+mn-ea"/>
              </a:rPr>
              <a:t>他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是</a:t>
            </a:r>
            <a:r>
              <a:rPr lang="en-US" altLang="zh-CN" sz="3600">
                <a:sym typeface="+mn-ea"/>
              </a:rPr>
              <a:t>)</a:t>
            </a:r>
            <a:r>
              <a:rPr lang="zh-CN" altLang="en-US" sz="3600">
                <a:sym typeface="+mn-ea"/>
              </a:rPr>
              <a:t>喜欢吃中国菜，还是喜欢吃美国菜。</a:t>
            </a:r>
            <a:endParaRPr lang="zh-CN" altLang="en-US" sz="3600">
              <a:solidFill>
                <a:schemeClr val="tx1"/>
              </a:solidFill>
            </a:endParaRPr>
          </a:p>
          <a:p>
            <a:r>
              <a:rPr lang="en-US" altLang="zh-CN" sz="3600">
                <a:sym typeface="+mn-ea"/>
              </a:rPr>
              <a:t>B:</a:t>
            </a:r>
            <a:r>
              <a:rPr lang="zh-CN" altLang="en-US" sz="3600">
                <a:sym typeface="+mn-ea"/>
              </a:rPr>
              <a:t>中国菜、美国菜他都喜欢。</a:t>
            </a:r>
            <a:endParaRPr lang="zh-CN" altLang="en-US" sz="3600">
              <a:sym typeface="+mn-ea"/>
            </a:endParaRPr>
          </a:p>
          <a:p>
            <a:endParaRPr lang="zh-CN" altLang="en-US" sz="3600">
              <a:solidFill>
                <a:schemeClr val="tx1"/>
              </a:solidFill>
            </a:endParaRPr>
          </a:p>
          <a:p>
            <a:endParaRPr lang="en-US" altLang="zh-CN" sz="3600"/>
          </a:p>
          <a:p>
            <a:endParaRPr lang="en-US" altLang="zh-CN" sz="3600"/>
          </a:p>
          <a:p>
            <a:endParaRPr lang="zh-CN" alt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叫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345" y="25400"/>
            <a:ext cx="11371580" cy="8032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高文中：白英爱，九月十二号是星期几？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白英爱：是星期四。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高文中：那天是我的生日。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白英爱：是吗？你今年多大？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高文中</a:t>
            </a:r>
            <a:r>
              <a:rPr lang="en-US" altLang="zh-CN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:</a:t>
            </a: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十八岁。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白英爱：我星期四请你吃饭，怎么样？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高文中：太好了。谢谢，谢谢。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白英爱：你喜欢吃中国菜还是美国菜？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高文中：我是英国人，可是我喜欢吃中国菜。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白英爱：好，我们吃中国菜。</a:t>
            </a:r>
            <a:endParaRPr lang="zh-CN" altLang="en-US" sz="24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345" y="25400"/>
            <a:ext cx="113715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白英爱：好，我们吃中国菜。</a:t>
            </a:r>
            <a:endParaRPr lang="zh-CN" altLang="en-US" sz="24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sym typeface="+mn-ea"/>
              </a:rPr>
              <a:t>高文中：星期四几点？</a:t>
            </a:r>
            <a:endParaRPr lang="zh-CN" altLang="en-US" sz="3200" dirty="0">
              <a:solidFill>
                <a:schemeClr val="tx1"/>
              </a:solidFill>
              <a:ea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sym typeface="+mn-ea"/>
              </a:rPr>
              <a:t>白英爱：七点半怎么样？</a:t>
            </a:r>
            <a:endParaRPr lang="zh-CN" altLang="en-US" sz="3200" dirty="0">
              <a:solidFill>
                <a:schemeClr val="tx1"/>
              </a:solidFill>
              <a:ea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sym typeface="+mn-ea"/>
              </a:rPr>
              <a:t>高文中：好，星期四晚上见。</a:t>
            </a:r>
            <a:endParaRPr lang="zh-CN" altLang="en-US" sz="3200" dirty="0">
              <a:solidFill>
                <a:schemeClr val="tx1"/>
              </a:solidFill>
              <a:ea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sym typeface="+mn-ea"/>
              </a:rPr>
              <a:t>白英爱：再见。</a:t>
            </a:r>
            <a:endParaRPr lang="zh-CN" altLang="en-US" sz="3200" dirty="0">
              <a:solidFill>
                <a:schemeClr val="tx1"/>
              </a:solidFill>
              <a:ea typeface="+mn-lt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solidFill>
                <a:schemeClr val="tx1"/>
              </a:solidFill>
              <a:ea typeface="+mn-lt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Practice3-1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121285" y="690245"/>
            <a:ext cx="11371580" cy="7477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A.Rearrange the following words into a complete sentence.Use the English in parentheses as a clue.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、我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晚饭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你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怎么样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吃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请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星期四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I`ll take you out to dinner on Thursday. How`s that?)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、哥哥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小白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喜欢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他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我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我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可是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不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喜欢</a:t>
            </a:r>
            <a:r>
              <a:rPr lang="en-US" altLang="zh-CN" sz="3200">
                <a:sym typeface="+mn-ea"/>
              </a:rPr>
              <a:t>?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I do not like Little Bai, but I like his older brother.)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、美国人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美国菜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可是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他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不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喜欢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吃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是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He is American, but he does not like eating American food.</a:t>
            </a:r>
            <a:endParaRPr lang="en-US" altLang="zh-CN" sz="3200"/>
          </a:p>
          <a:p>
            <a:pPr>
              <a:lnSpc>
                <a:spcPct val="150000"/>
              </a:lnSpc>
            </a:pPr>
            <a:endParaRPr lang="en-US" altLang="zh-CN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Practice3-1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121285" y="690245"/>
            <a:ext cx="11371580" cy="7477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A.Rearrange the following words into a complete sentence.Use the English in parentheses as a clue.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、我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晚饭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你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怎么样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吃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请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星期四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I`ll take you out to dinner on Thursday. How`s that?)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、哥哥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小白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喜欢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他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我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我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可是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不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喜欢</a:t>
            </a:r>
            <a:r>
              <a:rPr lang="en-US" altLang="zh-CN" sz="3200">
                <a:sym typeface="+mn-ea"/>
              </a:rPr>
              <a:t>?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I do not like Little Bai, but I like his older brother.)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、美国人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美国菜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可是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他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不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喜欢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吃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是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He is American, but he does not like eating American food.</a:t>
            </a:r>
            <a:endParaRPr lang="en-US" altLang="zh-CN" sz="3200"/>
          </a:p>
          <a:p>
            <a:pPr>
              <a:lnSpc>
                <a:spcPct val="150000"/>
              </a:lnSpc>
            </a:pPr>
            <a:endParaRPr lang="en-US" altLang="zh-CN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现在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刻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64020" y="2795905"/>
            <a:ext cx="3994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事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</a:t>
            </a:r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儿）</a:t>
            </a:r>
            <a:endParaRPr kumimoji="1" lang="en-US" altLang="zh-CN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今天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很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忙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978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什 么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很忙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明天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晚饭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07760" y="2805430"/>
            <a:ext cx="50787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为什么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为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因为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还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同学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认识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朋友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466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名 字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16586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 dirty="0">
                <a:solidFill>
                  <a:schemeClr val="tx1"/>
                </a:solidFill>
                <a:sym typeface="+mn-ea"/>
              </a:rPr>
              <a:t>Affirmative+Negative(A-not-A)Questions</a:t>
            </a:r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882140"/>
            <a:ext cx="1199515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你今天忙不忙</a:t>
            </a:r>
            <a:r>
              <a:rPr lang="en-US" altLang="zh-CN" sz="3200">
                <a:sym typeface="+mn-ea"/>
              </a:rPr>
              <a:t>?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我今天很忙。</a:t>
            </a:r>
            <a:endParaRPr lang="zh-CN" altLang="en-US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你妈妈喜欢不喜欢吃中国菜？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我妈妈不喜欢吃中国菜。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/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请问，王律师今天有没有事儿？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王律师今天没有事儿。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165860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 dirty="0">
                <a:solidFill>
                  <a:schemeClr val="tx1"/>
                </a:solidFill>
                <a:sym typeface="+mn-ea"/>
              </a:rPr>
              <a:t>The adverb </a:t>
            </a:r>
            <a:r>
              <a:rPr lang="zh-CN" altLang="en-US" sz="4400" b="1" dirty="0">
                <a:solidFill>
                  <a:schemeClr val="tx1"/>
                </a:solidFill>
                <a:sym typeface="+mn-ea"/>
              </a:rPr>
              <a:t>还</a:t>
            </a:r>
            <a:r>
              <a:rPr lang="en-US" altLang="zh-CN" sz="4400" b="1" dirty="0">
                <a:solidFill>
                  <a:schemeClr val="tx1"/>
                </a:solidFill>
                <a:sym typeface="+mn-ea"/>
              </a:rPr>
              <a:t>(hái,also;in addition)</a:t>
            </a:r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68580" y="2496820"/>
            <a:ext cx="11995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、白英爱请高文中和王朋，还请李友。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zh-CN" altLang="en-US" sz="3200">
                <a:sym typeface="+mn-ea"/>
              </a:rPr>
              <a:t>      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、王朋喜欢吃中国菜，还喜欢吃美国菜。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345" y="25400"/>
            <a:ext cx="1137158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王朋：  白英爱，现在几点？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白英爱：五点三刻。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王朋：  我六点一刻有事儿。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白英爱：你今天很忙，明天忙不忙？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王朋</a:t>
            </a:r>
            <a:r>
              <a:rPr lang="en-US" altLang="zh-CN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:   </a:t>
            </a: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我今天很忙，可是明天不忙。有事儿吗？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白英爱：明天我请你吃晚饭，怎么样？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王朋：  你为什么请我吃饭？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白英爱：因为明天是高文中的生日。</a:t>
            </a:r>
            <a:endParaRPr lang="zh-CN" alt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王朋：  是吗？好。还请谁？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345" y="1351280"/>
            <a:ext cx="113715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ea"/>
              </a:rPr>
              <a:t>白英爱：还请我的同学李友。</a:t>
            </a:r>
            <a:endParaRPr lang="zh-CN" altLang="en-US" sz="3200" b="1" dirty="0">
              <a:solidFill>
                <a:schemeClr val="tx1"/>
              </a:solidFill>
              <a:latin typeface="+mj-lt"/>
              <a:ea typeface="+mj-lt"/>
              <a:cs typeface="+mj-lt"/>
            </a:endParaRPr>
          </a:p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ea"/>
              </a:rPr>
              <a:t>王朋  ：那太好了，我认识李友，她也是我的朋友。明天几点？</a:t>
            </a:r>
            <a:endParaRPr lang="zh-CN" altLang="en-US" sz="3200" b="1" dirty="0">
              <a:solidFill>
                <a:schemeClr val="tx1"/>
              </a:solidFill>
              <a:latin typeface="+mj-lt"/>
              <a:ea typeface="+mj-lt"/>
              <a:cs typeface="+mj-lt"/>
            </a:endParaRPr>
          </a:p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ea"/>
              </a:rPr>
              <a:t>白英爱：明天晚上七点半。</a:t>
            </a:r>
            <a:endParaRPr lang="zh-CN" altLang="en-US" sz="3200" b="1" dirty="0">
              <a:solidFill>
                <a:schemeClr val="tx1"/>
              </a:solidFill>
              <a:latin typeface="+mj-lt"/>
              <a:ea typeface="+mj-lt"/>
              <a:cs typeface="+mj-lt"/>
            </a:endParaRPr>
          </a:p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ea"/>
              </a:rPr>
              <a:t>王朋  ：好，</a:t>
            </a: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ea"/>
              </a:rPr>
              <a:t>明天七点半见。</a:t>
            </a:r>
            <a:endParaRPr lang="zh-CN" altLang="en-US" sz="3200" b="1" dirty="0">
              <a:solidFill>
                <a:schemeClr val="tx1"/>
              </a:solidFill>
              <a:latin typeface="+mj-lt"/>
              <a:ea typeface="+mj-lt"/>
              <a:cs typeface="+mj-lt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Practice3-2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121285" y="690245"/>
            <a:ext cx="1137158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Rewrite the following sentences using </a:t>
            </a:r>
            <a:r>
              <a:rPr lang="zh-CN" altLang="en-US" sz="3200">
                <a:sym typeface="+mn-ea"/>
              </a:rPr>
              <a:t>还。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Example: </a:t>
            </a:r>
            <a:r>
              <a:rPr lang="zh-CN" altLang="en-US" sz="3200">
                <a:sym typeface="+mn-ea"/>
              </a:rPr>
              <a:t>我有一个哥哥。我有一个弟弟。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            我有一个哥哥，还有一个弟弟。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、她喜欢吃中国菜。她喜欢吃美国菜。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、他认识王朋。他认识李友。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、白英爱有她哥哥的照片。白英爱有她妹妹的照片。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en-US" altLang="zh-CN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Practice3-2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121285" y="690245"/>
            <a:ext cx="1137158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Write out the question using “A-not-A” form.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：</a:t>
            </a:r>
            <a:r>
              <a:rPr lang="en-US" altLang="zh-CN" sz="3200">
                <a:sym typeface="+mn-ea"/>
              </a:rPr>
              <a:t>________________</a:t>
            </a:r>
            <a:r>
              <a:rPr lang="zh-CN" altLang="en-US" sz="3200">
                <a:sym typeface="+mn-ea"/>
              </a:rPr>
              <a:t>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  </a:t>
            </a:r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：小李没有弟弟。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：</a:t>
            </a:r>
            <a:r>
              <a:rPr lang="en-US" altLang="zh-CN" sz="3200">
                <a:sym typeface="+mn-ea"/>
              </a:rPr>
              <a:t>___________________?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      B</a:t>
            </a:r>
            <a:r>
              <a:rPr lang="zh-CN" altLang="en-US" sz="3200">
                <a:sym typeface="+mn-ea"/>
              </a:rPr>
              <a:t>：小王不喜欢吃美国菜。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：</a:t>
            </a:r>
            <a:r>
              <a:rPr lang="en-US" altLang="zh-CN" sz="3200">
                <a:sym typeface="+mn-ea"/>
              </a:rPr>
              <a:t>________________</a:t>
            </a:r>
            <a:r>
              <a:rPr lang="zh-CN" altLang="en-US" sz="3200">
                <a:sym typeface="+mn-ea"/>
              </a:rPr>
              <a:t>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  </a:t>
            </a:r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：高律师明天很忙</a:t>
            </a:r>
            <a:endParaRPr lang="zh-CN" altLang="en-US" sz="320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044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周末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754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打球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看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375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电视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5610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先 生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21780" y="2969260"/>
            <a:ext cx="52724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唱歌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</a:t>
            </a:r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儿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)</a:t>
            </a:r>
            <a:endParaRPr kumimoji="1" lang="en-US" altLang="zh-CN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3032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跳舞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听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762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音乐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书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对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0333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有的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0333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时候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23330" y="2805430"/>
            <a:ext cx="53955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有的时候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755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电影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4235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The Verb </a:t>
            </a:r>
            <a:r>
              <a:rPr lang="zh-CN" altLang="en-US" sz="4400"/>
              <a:t>姓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36855" y="1136650"/>
            <a:ext cx="11995150" cy="3846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、姓 </a:t>
            </a:r>
            <a:r>
              <a:rPr lang="en-US" altLang="zh-CN" sz="3200">
                <a:sym typeface="+mn-ea"/>
              </a:rPr>
              <a:t>is both a noun and a transitive verb.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When it is used as a verb, it must be followed by an object.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、姓 </a:t>
            </a:r>
            <a:r>
              <a:rPr lang="en-US" altLang="zh-CN" sz="3200">
                <a:sym typeface="+mn-ea"/>
              </a:rPr>
              <a:t>is usually negated with “</a:t>
            </a:r>
            <a:r>
              <a:rPr lang="zh-CN" altLang="en-US" sz="3200">
                <a:sym typeface="+mn-ea"/>
              </a:rPr>
              <a:t>不</a:t>
            </a:r>
            <a:r>
              <a:rPr lang="en-US" altLang="zh-CN" sz="3200">
                <a:sym typeface="+mn-ea"/>
              </a:rPr>
              <a:t>”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、贵姓 is a respectful or polite expression to ask for someone`s surname</a:t>
            </a:r>
            <a:r>
              <a:rPr lang="en-US" altLang="zh-CN" sz="3200">
                <a:sym typeface="+mn-ea"/>
              </a:rPr>
              <a:t>.</a:t>
            </a:r>
            <a:endParaRPr lang="zh-CN" altLang="en-US" sz="3200"/>
          </a:p>
          <a:p>
            <a:endParaRPr lang="zh-CN" altLang="en-US" sz="2800"/>
          </a:p>
          <a:p>
            <a:endParaRPr lang="en-US" altLang="zh-CN" sz="2800"/>
          </a:p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236855" y="4023995"/>
            <a:ext cx="114966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Attention!!!</a:t>
            </a:r>
            <a:endParaRPr lang="en-US" altLang="zh-CN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r>
              <a:rPr lang="en-US" altLang="zh-CN" sz="3600"/>
              <a:t>1</a:t>
            </a:r>
            <a:r>
              <a:rPr lang="zh-CN" altLang="en-US" sz="3600"/>
              <a:t>、</a:t>
            </a:r>
            <a:r>
              <a:rPr kumimoji="1"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我不姓</a:t>
            </a:r>
            <a:r>
              <a:rPr kumimoji="1" lang="en-US" altLang="zh-CN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(X)        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我姓王。</a:t>
            </a:r>
            <a:endParaRPr kumimoji="1" lang="en-US" altLang="zh-CN" sz="3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r>
              <a:rPr lang="en-US" altLang="zh-CN" sz="3600"/>
              <a:t>2</a:t>
            </a:r>
            <a:r>
              <a:rPr lang="zh-CN" altLang="en-US" sz="3600"/>
              <a:t>、</a:t>
            </a:r>
            <a:r>
              <a:rPr kumimoji="1"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我贵姓王</a:t>
            </a:r>
            <a:r>
              <a:rPr kumimoji="1" lang="en-US" altLang="zh-CN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(X)      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我姓王。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                       免贵姓王。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endParaRPr lang="zh-CN" altLang="en-US" sz="3600"/>
          </a:p>
        </p:txBody>
      </p:sp>
      <p:sp>
        <p:nvSpPr>
          <p:cNvPr id="6" name="右箭头 5"/>
          <p:cNvSpPr/>
          <p:nvPr/>
        </p:nvSpPr>
        <p:spPr>
          <a:xfrm>
            <a:off x="3387725" y="4420870"/>
            <a:ext cx="504190" cy="26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3707130" y="4982845"/>
            <a:ext cx="542290" cy="25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影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8468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常常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那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去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216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外国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928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请客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昨天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2550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所以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16586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 dirty="0">
                <a:solidFill>
                  <a:schemeClr val="tx1"/>
                </a:solidFill>
                <a:sym typeface="+mn-ea"/>
              </a:rPr>
              <a:t>Affirmative+Negative(A-not-A)Questions</a:t>
            </a:r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882140"/>
            <a:ext cx="1248537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In this type of question there can be no adverbials before the verb other than time words as in (1) and (2). 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If there is an adverbial--such as 很, 都, or 常常--before the verb, the 吗 type question must be used instead, as in (3),(4), and (5). 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If there is more than one verb, the question form applies to the first verb, as seen in (6) and (7).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16586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 dirty="0">
                <a:solidFill>
                  <a:schemeClr val="tx1"/>
                </a:solidFill>
                <a:sym typeface="+mn-ea"/>
              </a:rPr>
              <a:t>Affirmative+Negative(A-not-A)Questions</a:t>
            </a:r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882140"/>
            <a:ext cx="1248537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、你明天去不去？      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、她今天晚上看不看电视。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、他们都是学生吗？                        他们都是不是学生？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(X)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     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、你常常看电影吗？                        你常常看不看电影？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(X)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5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、王医生很忙吗？                             王医生很忙不忙？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(X)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你想不想跳舞？                             你想跳不跳舞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?(X)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7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、你的同学去不去打球？                  你的同学去打不打球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?(X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24" y="0"/>
            <a:ext cx="6234546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8635" y="2351405"/>
            <a:ext cx="80486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1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、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：你姓什么？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B:  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我姓李。</a:t>
            </a:r>
            <a:endParaRPr kumimoji="1"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2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、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：你姓李吗？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B:  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我不姓李。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3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、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：你贵姓？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B:  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我姓王。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/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免贵姓王。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16586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tx1"/>
                </a:solidFill>
                <a:sym typeface="+mn-ea"/>
              </a:rPr>
              <a:t>The Conjunction </a:t>
            </a:r>
            <a:r>
              <a:rPr lang="zh-CN" altLang="en-US" sz="4400">
                <a:solidFill>
                  <a:schemeClr val="tx1"/>
                </a:solidFill>
                <a:sym typeface="+mn-ea"/>
              </a:rPr>
              <a:t>那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4400">
                <a:solidFill>
                  <a:schemeClr val="tx1"/>
                </a:solidFill>
                <a:sym typeface="+mn-ea"/>
              </a:rPr>
              <a:t>么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)(nà me,then; in that case)</a:t>
            </a:r>
            <a:endParaRPr lang="en-US" altLang="zh-CN" sz="4400">
              <a:solidFill>
                <a:schemeClr val="tx1"/>
              </a:solidFill>
            </a:endParaRPr>
          </a:p>
          <a:p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882140"/>
            <a:ext cx="1248537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I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n a dialogue, immediately following a statement by speaker A, speaker B can often start with 那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么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)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, which links up the sentences by the two speakers.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A: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今天晚上没事儿。  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B: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那我们去看电影，怎么样？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A: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好，我请客。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B: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是吗？太好了！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  <a:sym typeface="+mn-ea"/>
              </a:rPr>
              <a:t>    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16586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tx1"/>
                </a:solidFill>
                <a:sym typeface="+mn-ea"/>
              </a:rPr>
              <a:t>The Conjunction </a:t>
            </a:r>
            <a:r>
              <a:rPr lang="zh-CN" altLang="en-US" sz="4400">
                <a:solidFill>
                  <a:schemeClr val="tx1"/>
                </a:solidFill>
                <a:sym typeface="+mn-ea"/>
              </a:rPr>
              <a:t>那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4400">
                <a:solidFill>
                  <a:schemeClr val="tx1"/>
                </a:solidFill>
                <a:sym typeface="+mn-ea"/>
              </a:rPr>
              <a:t>么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)(nà me,then; in that case)</a:t>
            </a:r>
            <a:endParaRPr lang="en-US" altLang="zh-CN" sz="4400">
              <a:solidFill>
                <a:schemeClr val="tx1"/>
              </a:solidFill>
            </a:endParaRPr>
          </a:p>
          <a:p>
            <a:endParaRPr lang="en-US" altLang="zh-CN" sz="4400" b="1" dirty="0">
              <a:solidFill>
                <a:srgbClr val="438CCB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882140"/>
            <a:ext cx="1248537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A: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我今天很忙，不想去吃晚饭。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B: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那明天呢？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A: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你喜欢不喜欢吃美国菜？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B: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不喜欢。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A: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那我们吃中国菜，怎么样？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B: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我也不喜欢。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  <a:sym typeface="+mn-ea"/>
              </a:rPr>
              <a:t>    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16586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tx1"/>
                </a:solidFill>
                <a:sym typeface="+mn-ea"/>
              </a:rPr>
              <a:t>去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(qù , to go)+Action</a:t>
            </a:r>
            <a:endParaRPr lang="en-US" altLang="zh-CN" sz="4400">
              <a:solidFill>
                <a:schemeClr val="bg1"/>
              </a:solidFill>
            </a:endParaRPr>
          </a:p>
          <a:p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882140"/>
            <a:ext cx="1248537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、明天晚上我们去看电影。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、晚上我不去跳舞。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、周末我去跳舞，你去不去？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zh-CN" altLang="en-US" sz="3200">
                <a:solidFill>
                  <a:schemeClr val="tx1"/>
                </a:solidFill>
                <a:sym typeface="+mn-ea"/>
              </a:rPr>
              <a:t>       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16586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tx1"/>
                </a:solidFill>
                <a:sym typeface="+mn-ea"/>
              </a:rPr>
              <a:t>Questions with </a:t>
            </a:r>
            <a:r>
              <a:rPr lang="zh-CN" altLang="en-US" sz="4400">
                <a:solidFill>
                  <a:schemeClr val="tx1"/>
                </a:solidFill>
                <a:sym typeface="+mn-ea"/>
              </a:rPr>
              <a:t>好吗</a:t>
            </a:r>
            <a:r>
              <a:rPr lang="zh-CN" altLang="en-US" sz="4400">
                <a:solidFill>
                  <a:schemeClr val="bg1"/>
                </a:solidFill>
                <a:sym typeface="+mn-ea"/>
              </a:rPr>
              <a:t>  </a:t>
            </a:r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69850" y="1449705"/>
            <a:ext cx="1248537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、To solicit someone`s opinion, we can ask 好吗after stating an idea or suggestion.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You will also hear people say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好不好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, instead of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好吗？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(1)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、我们去看电影，好吗？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zh-CN" altLang="en-US" sz="3200">
                <a:solidFill>
                  <a:schemeClr val="tx1"/>
                </a:solidFill>
                <a:sym typeface="+mn-ea"/>
              </a:rPr>
              <a:t>       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(2)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、我们今天晚上吃中国菜，好吗？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 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99060" y="25400"/>
            <a:ext cx="12985115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高文中：白英爱，你周末喜欢做什么？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白英爱：我喜欢打球、看电视。你呢？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高文中：我喜欢唱歌、跳舞，还喜欢听音乐。你也喜欢看书，对不对？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白英爱：对，有的时候也喜欢看书。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高文中：你喜欢不喜欢看电影？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白英爱：喜欢。我周末常常看电影。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高文中：那我们今天晚上去看一个外国电影，怎么样？我请客。</a:t>
            </a:r>
            <a:endParaRPr lang="zh-CN" alt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白英爱：为什么你请客？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高文中：因为昨天你请我吃饭，所以今天我请你看电影。</a:t>
            </a:r>
            <a:endParaRPr lang="zh-CN" altLang="en-US" sz="3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99060" y="25400"/>
            <a:ext cx="129851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白英爱：那你也请王朋、李友，好吗？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...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好。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3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Practice4-1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121285" y="690245"/>
            <a:ext cx="113715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/>
              <a:t>Continue to work on your self-introduction.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zh-CN" altLang="en-US" sz="3200"/>
              <a:t>我姓</a:t>
            </a:r>
            <a:r>
              <a:rPr lang="en-US" altLang="zh-CN" sz="3200"/>
              <a:t>______.</a:t>
            </a:r>
            <a:r>
              <a:rPr lang="zh-CN" altLang="en-US" sz="3200"/>
              <a:t>我叫</a:t>
            </a:r>
            <a:r>
              <a:rPr lang="en-US" altLang="zh-CN" sz="3200"/>
              <a:t>_________</a:t>
            </a:r>
            <a:r>
              <a:rPr lang="zh-CN" altLang="en-US" sz="3200"/>
              <a:t>。我是</a:t>
            </a:r>
            <a:r>
              <a:rPr lang="en-US" altLang="zh-CN" sz="3200"/>
              <a:t>________</a:t>
            </a:r>
            <a:r>
              <a:rPr lang="zh-CN" altLang="en-US" sz="3200"/>
              <a:t>学生。我家有</a:t>
            </a:r>
            <a:r>
              <a:rPr lang="en-US" altLang="zh-CN" sz="3200"/>
              <a:t>_______</a:t>
            </a:r>
            <a:r>
              <a:rPr lang="zh-CN" altLang="en-US" sz="3200"/>
              <a:t>口人，</a:t>
            </a:r>
            <a:r>
              <a:rPr lang="en-US" altLang="zh-CN" sz="3200"/>
              <a:t>_______________________</a:t>
            </a:r>
            <a:r>
              <a:rPr lang="zh-CN" altLang="en-US" sz="3200"/>
              <a:t>和我。我爸爸是</a:t>
            </a:r>
            <a:r>
              <a:rPr lang="en-US" altLang="zh-CN" sz="3200"/>
              <a:t>____________,</a:t>
            </a:r>
            <a:r>
              <a:rPr lang="zh-CN" altLang="en-US" sz="3200"/>
              <a:t>妈妈是</a:t>
            </a:r>
            <a:r>
              <a:rPr lang="en-US" altLang="zh-CN" sz="3200"/>
              <a:t>_________</a:t>
            </a:r>
            <a:r>
              <a:rPr lang="zh-CN" altLang="en-US" sz="3200"/>
              <a:t>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我喜欢</a:t>
            </a:r>
            <a:r>
              <a:rPr lang="en-US" altLang="zh-CN" sz="3200"/>
              <a:t>_____________,</a:t>
            </a:r>
            <a:r>
              <a:rPr lang="zh-CN" altLang="en-US" sz="3200"/>
              <a:t>有的时候也喜欢</a:t>
            </a:r>
            <a:r>
              <a:rPr lang="en-US" altLang="zh-CN" sz="3200"/>
              <a:t>______________,</a:t>
            </a:r>
            <a:r>
              <a:rPr lang="zh-CN" altLang="en-US" sz="3200"/>
              <a:t>可是我不喜欢</a:t>
            </a:r>
            <a:r>
              <a:rPr lang="en-US" altLang="zh-CN" sz="3200"/>
              <a:t>_________________</a:t>
            </a:r>
            <a:r>
              <a:rPr lang="zh-CN" altLang="en-US" sz="3200"/>
              <a:t>。我周末</a:t>
            </a:r>
            <a:r>
              <a:rPr lang="en-US" altLang="zh-CN" sz="3200"/>
              <a:t>______</a:t>
            </a:r>
            <a:r>
              <a:rPr lang="zh-CN" altLang="en-US" sz="3200"/>
              <a:t>忙，常常</a:t>
            </a:r>
            <a:r>
              <a:rPr lang="en-US" altLang="zh-CN" sz="3200"/>
              <a:t>_____________</a:t>
            </a:r>
            <a:r>
              <a:rPr lang="zh-CN" altLang="en-US" sz="3200"/>
              <a:t>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小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好久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07405" y="2865120"/>
            <a:ext cx="5645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好久不见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Questions Ending with </a:t>
            </a:r>
            <a:r>
              <a:rPr lang="zh-CN" altLang="en-US" sz="4400"/>
              <a:t>呢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409575" y="1651000"/>
            <a:ext cx="11995150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You can use "</a:t>
            </a:r>
            <a:r>
              <a:rPr lang="zh-CN" altLang="en-US" sz="3200">
                <a:sym typeface="+mn-ea"/>
              </a:rPr>
              <a:t>呢</a:t>
            </a:r>
            <a:r>
              <a:rPr lang="en-US" altLang="zh-CN" sz="3200">
                <a:sym typeface="+mn-ea"/>
              </a:rPr>
              <a:t>"at the end of a question to form a question.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When </a:t>
            </a:r>
            <a:r>
              <a:rPr lang="zh-CN" altLang="en-US" sz="3200">
                <a:sym typeface="+mn-ea"/>
              </a:rPr>
              <a:t>呢（</a:t>
            </a:r>
            <a:r>
              <a:rPr lang="en-US" altLang="zh-CN" sz="3200">
                <a:sym typeface="+mn-ea"/>
              </a:rPr>
              <a:t>ne) is used in this way, there must be some context.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    ex.</a:t>
            </a:r>
            <a:r>
              <a:rPr lang="zh-CN" altLang="en-US" sz="3200">
                <a:sym typeface="+mn-ea"/>
              </a:rPr>
              <a:t>我姓李 </a:t>
            </a:r>
            <a:r>
              <a:rPr lang="en-US" altLang="zh-CN" sz="3200">
                <a:sym typeface="+mn-ea"/>
              </a:rPr>
              <a:t>in(1);</a:t>
            </a:r>
            <a:r>
              <a:rPr lang="zh-CN" altLang="en-US" sz="3200">
                <a:sym typeface="+mn-ea"/>
              </a:rPr>
              <a:t>我叫王朋 </a:t>
            </a:r>
            <a:r>
              <a:rPr lang="en-US" altLang="zh-CN" sz="3200">
                <a:sym typeface="+mn-ea"/>
              </a:rPr>
              <a:t>in (2)</a:t>
            </a:r>
            <a:endParaRPr lang="en-US" altLang="zh-CN" sz="3200"/>
          </a:p>
          <a:p>
            <a:endParaRPr lang="zh-CN" altLang="en-US" sz="3200"/>
          </a:p>
          <a:p>
            <a:endParaRPr lang="en-US" altLang="zh-CN" sz="2800"/>
          </a:p>
          <a:p>
            <a:endParaRPr lang="zh-CN" altLang="en-US" sz="2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6855" y="3851275"/>
            <a:ext cx="9690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：请问，你贵姓？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B:  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我姓李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,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你呢？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：你叫什么名字？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B:  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我叫王朋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,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你呢？</a:t>
            </a:r>
            <a:endParaRPr lang="zh-CN" altLang="en-US" sz="320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好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久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不错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错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想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觉得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35040" y="2805430"/>
            <a:ext cx="47326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有意思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意思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只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睡觉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The Verb </a:t>
            </a:r>
            <a:r>
              <a:rPr lang="zh-CN" altLang="en-US" sz="4400"/>
              <a:t>叫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44450" y="1498600"/>
            <a:ext cx="12446000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The verb </a:t>
            </a:r>
            <a:r>
              <a:rPr lang="zh-CN" altLang="en-US" sz="3200">
                <a:sym typeface="+mn-ea"/>
              </a:rPr>
              <a:t>叫</a:t>
            </a:r>
            <a:r>
              <a:rPr lang="en-US" altLang="zh-CN" sz="3200">
                <a:sym typeface="+mn-ea"/>
              </a:rPr>
              <a:t> has several meanings.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     It means "to be called" in this lesson.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Like </a:t>
            </a:r>
            <a:r>
              <a:rPr lang="zh-CN" altLang="en-US" sz="3200">
                <a:sym typeface="+mn-ea"/>
              </a:rPr>
              <a:t>姓</a:t>
            </a:r>
            <a:r>
              <a:rPr lang="en-US" altLang="zh-CN" sz="3200">
                <a:sym typeface="+mn-ea"/>
              </a:rPr>
              <a:t>, it must be followed by an object.</a:t>
            </a:r>
            <a:endParaRPr lang="en-US" altLang="zh-CN" sz="3200"/>
          </a:p>
          <a:p>
            <a:endParaRPr lang="zh-CN" altLang="en-US" sz="3200"/>
          </a:p>
          <a:p>
            <a:endParaRPr lang="en-US" altLang="zh-CN" sz="2800"/>
          </a:p>
          <a:p>
            <a:endParaRPr lang="zh-CN" altLang="en-US" sz="2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6855" y="3620135"/>
            <a:ext cx="9690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：你叫什么名字？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B:  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我叫王朋。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：你叫李生吗？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B:  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我不叫李生。</a:t>
            </a:r>
            <a:endParaRPr lang="zh-CN" altLang="en-US" sz="320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算了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找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别人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别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</a:t>
            </a:r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的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)</a:t>
            </a:r>
            <a:endParaRPr kumimoji="1" lang="en-US" altLang="zh-CN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LESSON4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105543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The Modal Verb </a:t>
            </a:r>
            <a:r>
              <a:rPr lang="zh-CN" altLang="en-US" sz="4400"/>
              <a:t>想</a:t>
            </a:r>
            <a:r>
              <a:rPr lang="en-US" altLang="zh-CN" sz="4400"/>
              <a:t>(want to would like to</a:t>
            </a:r>
            <a:r>
              <a:rPr lang="zh-CN" altLang="en-US" sz="4400"/>
              <a:t>）</a:t>
            </a:r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121285" y="690245"/>
            <a:ext cx="113715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想 </a:t>
            </a:r>
            <a:r>
              <a:rPr lang="en-US" altLang="zh-CN" sz="3200">
                <a:sym typeface="+mn-ea"/>
              </a:rPr>
              <a:t>has several meanings. In this lesson it is a modal verb indicating a desire to do something. </a:t>
            </a:r>
            <a:endParaRPr lang="en-US" altLang="zh-CN" sz="32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It must br followed by a verb or a clause</a:t>
            </a:r>
            <a:endParaRPr lang="zh-CN" altLang="en-US" sz="3200"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sym typeface="+mn-ea"/>
              </a:rPr>
              <a:t>A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：你想听音乐吗？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B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：我想听音乐。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白老师想打球，可是王老师不想打。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sym typeface="+mn-ea"/>
              </a:rPr>
              <a:t>A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：你想不想看中国电影？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B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：我想看中国电影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4400">
                <a:solidFill>
                  <a:schemeClr val="tx1"/>
                </a:solidFill>
                <a:sym typeface="+mn-ea"/>
              </a:rPr>
              <a:t>想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VS </a:t>
            </a:r>
            <a:r>
              <a:rPr lang="zh-CN" altLang="en-US" sz="4400">
                <a:solidFill>
                  <a:schemeClr val="tx1"/>
                </a:solidFill>
                <a:sym typeface="+mn-ea"/>
              </a:rPr>
              <a:t>喜欢        想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 VS </a:t>
            </a:r>
            <a:r>
              <a:rPr lang="zh-CN" altLang="en-US" sz="4400">
                <a:solidFill>
                  <a:schemeClr val="tx1"/>
                </a:solidFill>
                <a:sym typeface="+mn-ea"/>
              </a:rPr>
              <a:t>觉得</a:t>
            </a:r>
            <a:endParaRPr lang="zh-CN" altLang="en-US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9545" y="1007745"/>
            <a:ext cx="113715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想 can be translated as "would like to," "to have a desire to." 喜欢 is "to like" meaning "be fond of."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想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 and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喜欢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 are different, and are not interchangeable.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Both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想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 and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觉得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can be translated as "to think," but the former means "to desire," whereas the latter means "to feel," "to have the opinion," or "to give a comment."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Verb+Object as a Detachable Compound</a:t>
            </a:r>
            <a:endParaRPr lang="en-US" altLang="zh-CN" sz="4400">
              <a:solidFill>
                <a:schemeClr val="tx1"/>
              </a:solidFill>
            </a:endParaRPr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9545" y="1007745"/>
            <a:ext cx="113715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睡觉, 唱歌, and 跳舞 are all verb-object compounds. 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、When there is an attributive element to modify the object, such as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 an adjective or a number-measure word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combination, it must be inserted between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 the verb and the noun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. 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睡一个好觉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唱英文歌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跳中国舞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1285" y="8255"/>
            <a:ext cx="11371580" cy="7477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王    朋：小高，好久不见，你好吗？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高文中：我很好。你怎么样？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王    朋：我也不错。这个周末你想做什么？想不想去打球？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高文中：打球？我不喜欢打球。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王    朋：那我们去看球，怎么样？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高文中：看球？我觉得看球也没有意思。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王    朋：那你这个周末想做什么？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高文中：我只想吃饭、睡觉。</a:t>
            </a:r>
            <a:endParaRPr lang="zh-CN" altLang="en-US" sz="3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王    朋：算了，我去找别人。</a:t>
            </a:r>
            <a:endParaRPr lang="zh-CN" altLang="en-US" sz="32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Practice4-2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121285" y="690245"/>
            <a:ext cx="113715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A.Rearrange the following words into a complete sentence.Use the English in parentheses as a clue.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、觉得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这个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没有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电影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有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意思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你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Do you think this movie is interesting?)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、王朋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去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周末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和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李友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打球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这个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Wang Peng and Li You will go play ball this weekend.)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、今天晚上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他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看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电视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想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不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听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音乐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想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Tonight he wants to watch TV, not listen to music.</a:t>
            </a:r>
            <a:endParaRPr lang="zh-CN" altLang="en-US" sz="3200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Practice4-2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121285" y="690245"/>
            <a:ext cx="1137158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Based on the Dialogue, answer the following questions using </a:t>
            </a:r>
            <a:r>
              <a:rPr lang="zh-CN" altLang="en-US" sz="3200">
                <a:sym typeface="+mn-ea"/>
              </a:rPr>
              <a:t>因为</a:t>
            </a:r>
            <a:r>
              <a:rPr lang="en-US" altLang="zh-CN" sz="3200">
                <a:sym typeface="+mn-ea"/>
              </a:rPr>
              <a:t>...</a:t>
            </a:r>
            <a:r>
              <a:rPr lang="zh-CN" altLang="en-US" sz="3200">
                <a:sym typeface="+mn-ea"/>
              </a:rPr>
              <a:t>所以</a:t>
            </a:r>
            <a:r>
              <a:rPr lang="en-US" altLang="zh-CN" sz="3200">
                <a:sym typeface="+mn-ea"/>
              </a:rPr>
              <a:t>...</a:t>
            </a:r>
            <a:endParaRPr lang="en-US" altLang="zh-CN" sz="32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：高文中为什么请白英爱看电影？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      B</a:t>
            </a:r>
            <a:r>
              <a:rPr lang="zh-CN" altLang="en-US" sz="3200">
                <a:sym typeface="+mn-ea"/>
              </a:rPr>
              <a:t>：</a:t>
            </a:r>
            <a:r>
              <a:rPr lang="en-US" altLang="zh-CN" sz="3200">
                <a:sym typeface="+mn-ea"/>
              </a:rPr>
              <a:t> _______________________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：高文中为什么不想去打球？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  </a:t>
            </a:r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：</a:t>
            </a:r>
            <a:r>
              <a:rPr lang="en-US" altLang="zh-CN" sz="3200">
                <a:sym typeface="+mn-ea"/>
              </a:rPr>
              <a:t>________________________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：高文中为什么不想去看球？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  </a:t>
            </a:r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：</a:t>
            </a:r>
            <a:r>
              <a:rPr lang="en-US" altLang="zh-CN" sz="3200">
                <a:sym typeface="+mn-ea"/>
              </a:rPr>
              <a:t>________________________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24" y="0"/>
            <a:ext cx="6234546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1470" y="675640"/>
            <a:ext cx="789876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王朋：你好！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李友：你好！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王朋：请问，你贵姓？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李友：我姓李。你呢？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王朋：我姓王。李小姐，你叫什么名字？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李友：我叫李友。王先生，你叫什么名字？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王朋：我叫王朋。</a:t>
            </a:r>
            <a:endParaRPr lang="zh-CN" altLang="en-US" sz="320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呀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进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快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进来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来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介绍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一下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高兴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漂亮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坐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Practice1-1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450" y="1083945"/>
            <a:ext cx="1137158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Read the passages below and answer the questions.(True/False)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A.</a:t>
            </a:r>
            <a:r>
              <a:rPr lang="zh-CN" altLang="en-US" sz="3200">
                <a:sym typeface="+mn-ea"/>
              </a:rPr>
              <a:t>你好，先生。请问你贵姓？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1.The question is addressed to a man.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2.The speaker is talking to his/her friend.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3.The sentence occurs at the end of a conversation.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4.We do not know the addressee`s family name.</a:t>
            </a:r>
            <a:endParaRPr lang="en-US" altLang="zh-CN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在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哪儿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学校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喝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点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</a:t>
            </a:r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儿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)</a:t>
            </a:r>
            <a:endParaRPr kumimoji="1" lang="en-US" altLang="zh-CN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茶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咖啡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吧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要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瓶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Practice1-1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500" y="1391285"/>
            <a:ext cx="113715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Read the passages below and answer the questions.(True/False)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B.</a:t>
            </a:r>
            <a:r>
              <a:rPr lang="zh-CN" altLang="en-US" sz="3200">
                <a:sym typeface="+mn-ea"/>
              </a:rPr>
              <a:t>小姐，你好。我姓李，叫李朋。你呢？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1.The speaker is talking to a man.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2.We know the speaker`s full name.</a:t>
            </a:r>
            <a:endParaRPr lang="en-US" altLang="zh-CN" sz="32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3.The speaker knows the addressee`s full name.</a:t>
            </a:r>
            <a:endParaRPr lang="en-US" altLang="zh-CN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可乐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可以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09690" y="2805430"/>
            <a:ext cx="4358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对不起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给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杯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水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4400">
                <a:sym typeface="+mn-ea"/>
              </a:rPr>
              <a:t>一下</a:t>
            </a:r>
            <a:r>
              <a:rPr lang="en-US" altLang="zh-CN" sz="4400">
                <a:sym typeface="+mn-ea"/>
              </a:rPr>
              <a:t>(yí xià) and(</a:t>
            </a:r>
            <a:r>
              <a:rPr lang="zh-CN" altLang="en-US" sz="4400">
                <a:sym typeface="+mn-ea"/>
              </a:rPr>
              <a:t>一</a:t>
            </a:r>
            <a:r>
              <a:rPr lang="en-US" altLang="zh-CN" sz="4400">
                <a:sym typeface="+mn-ea"/>
              </a:rPr>
              <a:t>)</a:t>
            </a:r>
            <a:r>
              <a:rPr lang="zh-CN" altLang="en-US" sz="4400">
                <a:sym typeface="+mn-ea"/>
              </a:rPr>
              <a:t>点儿</a:t>
            </a:r>
            <a:r>
              <a:rPr lang="en-US" altLang="zh-CN" sz="4400">
                <a:sym typeface="+mn-ea"/>
              </a:rPr>
              <a:t>(yì diǎnr) Moderating the Tone of Voice</a:t>
            </a:r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365" y="2218055"/>
            <a:ext cx="10565130" cy="2830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、Following a verb, both 一下</a:t>
            </a:r>
            <a:r>
              <a:rPr lang="en-US" altLang="zh-CN" sz="3200">
                <a:sym typeface="+mn-ea"/>
              </a:rPr>
              <a:t>(yí xià)</a:t>
            </a:r>
            <a:r>
              <a:rPr lang="zh-CN" altLang="en-US" sz="3200">
                <a:sym typeface="+mn-ea"/>
              </a:rPr>
              <a:t> and </a:t>
            </a:r>
            <a:r>
              <a:rPr lang="en-US" altLang="zh-CN" sz="3200">
                <a:sym typeface="+mn-ea"/>
              </a:rPr>
              <a:t>(</a:t>
            </a:r>
            <a:r>
              <a:rPr lang="zh-CN" altLang="en-US" sz="3200">
                <a:sym typeface="+mn-ea"/>
              </a:rPr>
              <a:t>一</a:t>
            </a:r>
            <a:r>
              <a:rPr lang="en-US" altLang="zh-CN" sz="3200">
                <a:sym typeface="+mn-ea"/>
              </a:rPr>
              <a:t>)</a:t>
            </a:r>
            <a:r>
              <a:rPr lang="zh-CN" altLang="en-US" sz="3200">
                <a:sym typeface="+mn-ea"/>
              </a:rPr>
              <a:t>点儿</a:t>
            </a:r>
            <a:r>
              <a:rPr lang="en-US" altLang="zh-CN" sz="3200">
                <a:sym typeface="+mn-ea"/>
              </a:rPr>
              <a:t>(yì diǎnr)</a:t>
            </a:r>
            <a:r>
              <a:rPr lang="zh-CN" altLang="en-US" sz="3200">
                <a:sym typeface="+mn-ea"/>
              </a:rPr>
              <a:t> can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soften the tone </a:t>
            </a:r>
            <a:r>
              <a:rPr lang="zh-CN" altLang="en-US" sz="3200">
                <a:sym typeface="+mn-ea"/>
              </a:rPr>
              <a:t>in a question or an imperative sentence, therefore making it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more polite</a:t>
            </a:r>
            <a:r>
              <a:rPr lang="zh-CN" altLang="en-US" sz="3200">
                <a:sym typeface="+mn-ea"/>
              </a:rPr>
              <a:t>. 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When used in this way,  </a:t>
            </a:r>
            <a:r>
              <a:rPr lang="zh-CN" altLang="en-US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一下</a:t>
            </a:r>
            <a:r>
              <a:rPr lang="en-US" altLang="zh-CN" sz="3200">
                <a:sym typeface="+mn-ea"/>
              </a:rPr>
              <a:t>(yí xià) </a:t>
            </a:r>
            <a:r>
              <a:rPr lang="zh-CN" altLang="en-US" sz="3200">
                <a:sym typeface="+mn-ea"/>
              </a:rPr>
              <a:t>modifies the </a:t>
            </a:r>
            <a:r>
              <a:rPr lang="zh-CN" altLang="en-US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verb</a:t>
            </a:r>
            <a:r>
              <a:rPr lang="zh-CN" altLang="en-US" sz="3200">
                <a:sym typeface="+mn-ea"/>
              </a:rPr>
              <a:t>, while 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(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一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)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点儿</a:t>
            </a:r>
            <a:r>
              <a:rPr lang="en-US" altLang="zh-CN" sz="3200">
                <a:sym typeface="+mn-ea"/>
              </a:rPr>
              <a:t>(yì diǎnr)</a:t>
            </a:r>
            <a:r>
              <a:rPr lang="zh-CN" altLang="en-US" sz="3200">
                <a:sym typeface="+mn-ea"/>
              </a:rPr>
              <a:t> modifies the </a:t>
            </a:r>
            <a:r>
              <a:rPr lang="zh-CN" altLang="en-US" sz="3200">
                <a:solidFill>
                  <a:srgbClr val="00B050"/>
                </a:solidFill>
                <a:sym typeface="+mn-ea"/>
              </a:rPr>
              <a:t>object.</a:t>
            </a:r>
            <a:endParaRPr lang="zh-CN" altLang="en-US">
              <a:solidFill>
                <a:srgbClr val="00B05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4400">
                <a:sym typeface="+mn-ea"/>
              </a:rPr>
              <a:t>一下</a:t>
            </a:r>
            <a:r>
              <a:rPr lang="en-US" altLang="zh-CN" sz="4400">
                <a:sym typeface="+mn-ea"/>
              </a:rPr>
              <a:t>(yí xià) and(</a:t>
            </a:r>
            <a:r>
              <a:rPr lang="zh-CN" altLang="en-US" sz="4400">
                <a:sym typeface="+mn-ea"/>
              </a:rPr>
              <a:t>一</a:t>
            </a:r>
            <a:r>
              <a:rPr lang="en-US" altLang="zh-CN" sz="4400">
                <a:sym typeface="+mn-ea"/>
              </a:rPr>
              <a:t>)</a:t>
            </a:r>
            <a:r>
              <a:rPr lang="zh-CN" altLang="en-US" sz="4400">
                <a:sym typeface="+mn-ea"/>
              </a:rPr>
              <a:t>点儿</a:t>
            </a:r>
            <a:r>
              <a:rPr lang="en-US" altLang="zh-CN" sz="4400">
                <a:sym typeface="+mn-ea"/>
              </a:rPr>
              <a:t>(yì diǎnr) Moderating the Tone of Voice</a:t>
            </a:r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9415" y="3015615"/>
            <a:ext cx="105651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你看一下，这是谁的照片？</a:t>
            </a:r>
            <a:endParaRPr lang="zh-CN" altLang="en-US" sz="3200">
              <a:sym typeface="+mn-ea"/>
            </a:endParaRPr>
          </a:p>
          <a:p>
            <a:r>
              <a:rPr lang="en-US" altLang="zh-CN" sz="3200"/>
              <a:t>2</a:t>
            </a:r>
            <a:r>
              <a:rPr lang="zh-CN" altLang="en-US" sz="3200"/>
              <a:t>、</a:t>
            </a:r>
            <a:r>
              <a:rPr lang="zh-CN" altLang="en-US" sz="3200">
                <a:sym typeface="+mn-ea"/>
              </a:rPr>
              <a:t>你想吃点儿什么？</a:t>
            </a:r>
            <a:endParaRPr lang="zh-CN" altLang="en-US" sz="3200"/>
          </a:p>
          <a:p>
            <a:r>
              <a:rPr lang="en-US" altLang="zh-CN" sz="3200"/>
              <a:t>3</a:t>
            </a:r>
            <a:r>
              <a:rPr lang="zh-CN" altLang="en-US" sz="3200"/>
              <a:t>、</a:t>
            </a:r>
            <a:r>
              <a:rPr lang="zh-CN" altLang="en-US" sz="3200">
                <a:sym typeface="+mn-ea"/>
              </a:rPr>
              <a:t>你进来一下。</a:t>
            </a:r>
            <a:endParaRPr lang="zh-CN" altLang="en-US" sz="3200"/>
          </a:p>
          <a:p>
            <a:r>
              <a:rPr lang="en-US" altLang="zh-CN" sz="3200"/>
              <a:t>4</a:t>
            </a:r>
            <a:r>
              <a:rPr lang="zh-CN" altLang="en-US" sz="3200"/>
              <a:t>、</a:t>
            </a:r>
            <a:r>
              <a:rPr lang="zh-CN" altLang="en-US" sz="3200">
                <a:sym typeface="+mn-ea"/>
              </a:rPr>
              <a:t>你喝一点儿茶吧。</a:t>
            </a:r>
            <a:endParaRPr lang="zh-CN" altLang="en-US" sz="3200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很</a:t>
            </a:r>
            <a:r>
              <a:rPr lang="en-US" altLang="zh-CN" sz="4400">
                <a:sym typeface="+mn-ea"/>
              </a:rPr>
              <a:t>(hěn,very)</a:t>
            </a:r>
            <a:endParaRPr lang="en-US" altLang="zh-CN" sz="4400"/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3055" y="1574800"/>
            <a:ext cx="1056513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In Chinese, when an adjective functions as a predicate, it is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not preceded</a:t>
            </a:r>
            <a:r>
              <a:rPr lang="zh-CN" altLang="en-US" sz="3200">
                <a:sym typeface="+mn-ea"/>
              </a:rPr>
              <a:t> by the verb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是</a:t>
            </a:r>
            <a:r>
              <a:rPr lang="en-US" altLang="zh-CN" sz="3200">
                <a:sym typeface="+mn-ea"/>
              </a:rPr>
              <a:t>(shì,to be)</a:t>
            </a:r>
            <a:r>
              <a:rPr lang="zh-CN" altLang="en-US" sz="3200">
                <a:sym typeface="+mn-ea"/>
              </a:rPr>
              <a:t>. It is usually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modified by 很</a:t>
            </a:r>
            <a:r>
              <a:rPr lang="en-US" altLang="zh-CN" sz="3200">
                <a:sym typeface="+mn-ea"/>
              </a:rPr>
              <a:t>(</a:t>
            </a:r>
            <a:r>
              <a:rPr lang="en-US" altLang="zh-CN" sz="3200">
                <a:sym typeface="+mn-ea"/>
              </a:rPr>
              <a:t>hěn,very</a:t>
            </a:r>
            <a:r>
              <a:rPr lang="en-US" altLang="zh-CN" sz="3200">
                <a:sym typeface="+mn-ea"/>
              </a:rPr>
              <a:t>)</a:t>
            </a:r>
            <a:r>
              <a:rPr lang="zh-CN" altLang="en-US" sz="3200">
                <a:sym typeface="+mn-ea"/>
              </a:rPr>
              <a:t>, as seen in (1),(2),(3), and (4), 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、我今天很高兴。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、他妹妹很漂亮。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、那个电影很好。</a:t>
            </a:r>
            <a:endParaRPr lang="en-US" altLang="zh-CN" sz="3200"/>
          </a:p>
          <a:p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、你们大学很大</a:t>
            </a:r>
            <a:endParaRPr lang="zh-CN" altLang="en-US" sz="3200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很</a:t>
            </a:r>
            <a:r>
              <a:rPr lang="en-US" altLang="zh-CN" sz="4400">
                <a:sym typeface="+mn-ea"/>
              </a:rPr>
              <a:t>(hěn,very)</a:t>
            </a:r>
            <a:endParaRPr lang="en-US" altLang="zh-CN" sz="4400"/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3055" y="1574800"/>
            <a:ext cx="1056513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some other adverbial modifier. However, 很</a:t>
            </a:r>
            <a:r>
              <a:rPr lang="en-US" altLang="zh-CN" sz="3200">
                <a:sym typeface="+mn-ea"/>
              </a:rPr>
              <a:t>(</a:t>
            </a:r>
            <a:r>
              <a:rPr lang="en-US" altLang="zh-CN" sz="3200">
                <a:sym typeface="+mn-ea"/>
              </a:rPr>
              <a:t>hěn,very</a:t>
            </a:r>
            <a:r>
              <a:rPr lang="en-US" altLang="zh-CN" sz="3200">
                <a:sym typeface="+mn-ea"/>
              </a:rPr>
              <a:t>)</a:t>
            </a:r>
            <a:r>
              <a:rPr lang="zh-CN" altLang="en-US" sz="3200">
                <a:sym typeface="+mn-ea"/>
              </a:rPr>
              <a:t> is not as strong as "very" in English. When forming a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question</a:t>
            </a:r>
            <a:r>
              <a:rPr lang="zh-CN" altLang="en-US" sz="3200">
                <a:sym typeface="+mn-ea"/>
              </a:rPr>
              <a:t> with an adjective as the predicate, </a:t>
            </a:r>
            <a:r>
              <a:rPr lang="zh-CN" altLang="en-US" sz="3200">
                <a:sym typeface="+mn-ea"/>
              </a:rPr>
              <a:t>很</a:t>
            </a:r>
            <a:r>
              <a:rPr lang="en-US" altLang="zh-CN" sz="3200">
                <a:sym typeface="+mn-ea"/>
              </a:rPr>
              <a:t>(hěn,very)</a:t>
            </a:r>
            <a:r>
              <a:rPr lang="zh-CN" altLang="en-US" sz="3200">
                <a:sym typeface="+mn-ea"/>
              </a:rPr>
              <a:t> is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not used</a:t>
            </a:r>
            <a:r>
              <a:rPr lang="zh-CN" altLang="en-US" sz="3200">
                <a:sym typeface="+mn-ea"/>
              </a:rPr>
              <a:t>, as seen in (5) and (6).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你弟弟高吗？</a:t>
            </a:r>
            <a:endParaRPr lang="en-US" altLang="zh-CN" sz="3200"/>
          </a:p>
          <a:p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他很高。</a:t>
            </a:r>
            <a:endParaRPr lang="zh-CN" altLang="en-US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你家大吗？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我家不大，很小。</a:t>
            </a:r>
            <a:endParaRPr lang="zh-CN" altLang="en-US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Practice1-1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500" y="1391285"/>
            <a:ext cx="113715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A.Rearrange the following words into a complete sentence.Use the English in parentheses as a clue.</a:t>
            </a:r>
            <a:endParaRPr lang="en-US" altLang="zh-CN" sz="3200"/>
          </a:p>
          <a:p>
            <a:pPr>
              <a:lnSpc>
                <a:spcPct val="150000"/>
              </a:lnSpc>
            </a:pP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、叫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名字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你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请问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什么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May I ask what your name is ?)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、我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王朋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叫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呢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你</a:t>
            </a:r>
            <a:r>
              <a:rPr lang="en-US" altLang="zh-CN" sz="3200">
                <a:sym typeface="+mn-ea"/>
              </a:rPr>
              <a:t>/?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（</a:t>
            </a:r>
            <a:r>
              <a:rPr lang="en-US" altLang="zh-CN" sz="3200">
                <a:sym typeface="+mn-ea"/>
              </a:rPr>
              <a:t>My name is Wang Peng, How about you?)</a:t>
            </a:r>
            <a:endParaRPr lang="en-US" altLang="zh-CN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很</a:t>
            </a:r>
            <a:r>
              <a:rPr lang="en-US" altLang="zh-CN" sz="4400">
                <a:sym typeface="+mn-ea"/>
              </a:rPr>
              <a:t>(hěn,very)</a:t>
            </a:r>
            <a:endParaRPr lang="en-US" altLang="zh-CN" sz="4400"/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3055" y="1574800"/>
            <a:ext cx="1056513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Chinese adjective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without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很</a:t>
            </a:r>
            <a:r>
              <a:rPr lang="en-US" altLang="zh-CN" sz="3200">
                <a:sym typeface="+mn-ea"/>
              </a:rPr>
              <a:t>(hěn,very)</a:t>
            </a:r>
            <a:r>
              <a:rPr lang="zh-CN" altLang="en-US" sz="3200">
                <a:sym typeface="+mn-ea"/>
              </a:rPr>
              <a:t> or any sort of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modifier</a:t>
            </a:r>
            <a:r>
              <a:rPr lang="zh-CN" altLang="en-US" sz="3200">
                <a:sym typeface="+mn-ea"/>
              </a:rPr>
              <a:t> before them can often imply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comparison</a:t>
            </a:r>
            <a:r>
              <a:rPr lang="zh-CN" altLang="en-US" sz="3200">
                <a:sym typeface="+mn-ea"/>
              </a:rPr>
              <a:t> or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contrast</a:t>
            </a:r>
            <a:r>
              <a:rPr lang="zh-CN" altLang="en-US" sz="3200">
                <a:sym typeface="+mn-ea"/>
              </a:rPr>
              <a:t>, as seen in (7) and (8) below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姐姐漂亮还是妹妹漂亮？</a:t>
            </a:r>
            <a:endParaRPr lang="en-US" altLang="zh-CN" sz="3200"/>
          </a:p>
          <a:p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妹妹漂亮。</a:t>
            </a:r>
            <a:endParaRPr lang="zh-CN" altLang="en-US" sz="3200">
              <a:sym typeface="+mn-ea"/>
            </a:endParaRPr>
          </a:p>
          <a:p>
            <a:endParaRPr lang="zh-CN" altLang="en-US" sz="3200"/>
          </a:p>
          <a:p>
            <a:r>
              <a:rPr lang="zh-CN" altLang="en-US" sz="3200">
                <a:sym typeface="+mn-ea"/>
              </a:rPr>
              <a:t>妹妹的中文好，我的中文不好。</a:t>
            </a:r>
            <a:endParaRPr lang="zh-CN" altLang="en-US" sz="3200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在</a:t>
            </a:r>
            <a:r>
              <a:rPr lang="en-US" altLang="zh-CN" sz="4400">
                <a:sym typeface="+mn-ea"/>
              </a:rPr>
              <a:t>(</a:t>
            </a:r>
            <a:r>
              <a:rPr lang="en-US" altLang="zh-CN" sz="4400">
                <a:sym typeface="+mn-ea"/>
              </a:rPr>
              <a:t>zài </a:t>
            </a:r>
            <a:r>
              <a:rPr lang="en-US" altLang="zh-CN" sz="4400">
                <a:sym typeface="+mn-ea"/>
              </a:rPr>
              <a:t>,</a:t>
            </a:r>
            <a:r>
              <a:rPr lang="en-US" altLang="zh-CN" sz="4400">
                <a:sym typeface="+mn-ea"/>
              </a:rPr>
              <a:t>at;in;on</a:t>
            </a:r>
            <a:r>
              <a:rPr lang="en-US" altLang="zh-CN" sz="4400">
                <a:sym typeface="+mn-ea"/>
              </a:rPr>
              <a:t>)</a:t>
            </a:r>
            <a:endParaRPr lang="en-US" altLang="zh-CN" sz="4400"/>
          </a:p>
          <a:p>
            <a:endParaRPr lang="en-US" altLang="zh-CN" sz="4400"/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3055" y="1574800"/>
            <a:ext cx="105651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Combined with a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noun</a:t>
            </a:r>
            <a:r>
              <a:rPr lang="en-US" altLang="zh-CN" sz="3200">
                <a:sym typeface="+mn-ea"/>
              </a:rPr>
              <a:t>, the preposition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在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(zài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)</a:t>
            </a:r>
            <a:r>
              <a:rPr lang="en-US" altLang="zh-CN" sz="3200">
                <a:sym typeface="+mn-ea"/>
              </a:rPr>
              <a:t> indicates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location</a:t>
            </a:r>
            <a:r>
              <a:rPr lang="en-US" altLang="zh-CN" sz="3200">
                <a:sym typeface="+mn-ea"/>
              </a:rPr>
              <a:t>. When the phrase is placed before a verb, it indicates the location of the action.</a:t>
            </a:r>
            <a:endParaRPr lang="en-US" altLang="zh-CN" sz="3200"/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我的书在哪儿？</a:t>
            </a:r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在那儿。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你在哪儿工作？</a:t>
            </a:r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我在这儿工作。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我在这个大学学中文。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、我不喜欢在家看电影。</a:t>
            </a:r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吧</a:t>
            </a:r>
            <a:r>
              <a:rPr lang="en-US" altLang="zh-CN" sz="4400">
                <a:sym typeface="+mn-ea"/>
              </a:rPr>
              <a:t>(ba)</a:t>
            </a:r>
            <a:endParaRPr lang="en-US" altLang="zh-CN" sz="4400"/>
          </a:p>
          <a:p>
            <a:endParaRPr lang="en-US" altLang="zh-CN" sz="4400"/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3055" y="1574800"/>
            <a:ext cx="105651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吧</a:t>
            </a:r>
            <a:r>
              <a:rPr lang="en-US" altLang="zh-CN" sz="3200">
                <a:sym typeface="+mn-ea"/>
              </a:rPr>
              <a:t>(ba)</a:t>
            </a:r>
            <a:r>
              <a:rPr lang="zh-CN" altLang="en-US" sz="3200">
                <a:sym typeface="+mn-ea"/>
              </a:rPr>
              <a:t> is a sentence-final "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suggestion</a:t>
            </a:r>
            <a:r>
              <a:rPr lang="zh-CN" altLang="en-US" sz="3200">
                <a:sym typeface="+mn-ea"/>
              </a:rPr>
              <a:t>" particle, often used at the end of an imperative sentence to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soften the tone</a:t>
            </a:r>
            <a:r>
              <a:rPr lang="zh-CN" altLang="en-US" sz="3200">
                <a:sym typeface="+mn-ea"/>
              </a:rPr>
              <a:t>.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、你喝咖啡吧。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、请进来吧。</a:t>
            </a:r>
            <a:endParaRPr lang="en-US" altLang="zh-CN" sz="3200"/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、我们跳舞吧。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  </a:t>
            </a:r>
            <a:endParaRPr lang="zh-CN" altLang="en-US" sz="3200"/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42545" y="-57150"/>
            <a:ext cx="13118465" cy="797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高文中：  谁呀？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王朋：      是我，王朋，还有李友。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高文中：  请进，请进，快进来！来，我介绍一下，</a:t>
            </a:r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                 这是我姐姐，高小音。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王朋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李友</a:t>
            </a:r>
            <a:r>
              <a:rPr lang="en-US" altLang="zh-CN" sz="3200">
                <a:sym typeface="+mn-ea"/>
              </a:rPr>
              <a:t>:</a:t>
            </a:r>
            <a:r>
              <a:rPr lang="zh-CN" altLang="en-US" sz="3200">
                <a:sym typeface="+mn-ea"/>
              </a:rPr>
              <a:t>小音，你好。认识你很高兴。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高小音：  认识你们我也很高兴。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王朋：      你们家很大，也很漂亮。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高小音：  是吗？请坐，请坐。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王朋：      小音，你在哪儿工作？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高小音：   我在学校工作。你们想喝点儿什么？喝茶还是喝咖啡？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王朋：      我喝茶吧。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李友：      我要一瓶可乐，可以吗？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高小音：   对不起，我们家没有可乐。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李友：      那给我一杯水吧。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>
                <a:sym typeface="+mn-ea"/>
              </a:rPr>
              <a:t>     </a:t>
            </a:r>
            <a:endParaRPr lang="zh-CN" altLang="en-US" sz="3200"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Practice5-1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140970" y="2275205"/>
            <a:ext cx="113715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ea typeface="+mn-lt"/>
                <a:sym typeface="+mn-ea"/>
              </a:rPr>
              <a:t>Describe a recent visit to your friend`s house.Make sure that you mention what you did and what you drank</a:t>
            </a:r>
            <a:endParaRPr lang="en-US" altLang="zh-CN" sz="3200">
              <a:solidFill>
                <a:schemeClr val="tx1"/>
              </a:solidFill>
              <a:ea typeface="+mn-lt"/>
            </a:endParaRPr>
          </a:p>
          <a:p>
            <a:pPr>
              <a:lnSpc>
                <a:spcPct val="150000"/>
              </a:lnSpc>
            </a:pPr>
            <a:endParaRPr lang="en-US" altLang="zh-CN" sz="3200">
              <a:solidFill>
                <a:schemeClr val="tx1"/>
              </a:solidFill>
              <a:ea typeface="+mn-lt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玩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</a:t>
            </a:r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儿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)</a:t>
            </a:r>
            <a:endParaRPr kumimoji="1" lang="en-US" altLang="zh-CN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了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66205" y="2825115"/>
            <a:ext cx="42945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图书馆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一起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23585" y="2805430"/>
            <a:ext cx="6070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聊天</a:t>
            </a:r>
            <a:r>
              <a:rPr kumimoji="1" lang="en-US" altLang="zh-CN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</a:t>
            </a:r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儿）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是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才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回家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LESSON5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才</a:t>
            </a:r>
            <a:r>
              <a:rPr lang="en-US" altLang="zh-CN" sz="4400">
                <a:sym typeface="+mn-ea"/>
              </a:rPr>
              <a:t>(cái ,not until)</a:t>
            </a:r>
            <a:endParaRPr lang="en-US" altLang="zh-CN" sz="4400"/>
          </a:p>
          <a:p>
            <a:endParaRPr lang="en-US" altLang="zh-CN" sz="4400"/>
          </a:p>
          <a:p>
            <a:endParaRPr lang="en-US" altLang="zh-CN" sz="4400"/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170" y="1382395"/>
            <a:ext cx="1056513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The adverb </a:t>
            </a:r>
            <a:r>
              <a:rPr lang="zh-CN" altLang="en-US" sz="3200">
                <a:sym typeface="+mn-ea"/>
              </a:rPr>
              <a:t>才</a:t>
            </a:r>
            <a:r>
              <a:rPr lang="en-US" altLang="zh-CN" sz="3200">
                <a:sym typeface="+mn-ea"/>
              </a:rPr>
              <a:t>(</a:t>
            </a:r>
            <a:r>
              <a:rPr lang="en-US" altLang="zh-CN" sz="3200">
                <a:sym typeface="+mn-ea"/>
              </a:rPr>
              <a:t>not until)</a:t>
            </a:r>
            <a:r>
              <a:rPr lang="en-US" altLang="zh-CN" sz="3200">
                <a:sym typeface="+mn-ea"/>
              </a:rPr>
              <a:t> indicates that the occurrence of an action or situation is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later than</a:t>
            </a:r>
            <a:r>
              <a:rPr lang="en-US" altLang="zh-CN" sz="3200">
                <a:sym typeface="+mn-ea"/>
              </a:rPr>
              <a:t> the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speaker</a:t>
            </a:r>
            <a:r>
              <a:rPr lang="en-US" altLang="zh-CN" sz="3200">
                <a:sym typeface="+mn-ea"/>
              </a:rPr>
              <a:t> may have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expected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 That lateness is perceived by the speaker, and is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not necessarily objective</a:t>
            </a:r>
            <a:r>
              <a:rPr lang="en-US" altLang="zh-CN" sz="3200">
                <a:sym typeface="+mn-ea"/>
              </a:rPr>
              <a:t>, as seen in (2) and (3).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才</a:t>
            </a:r>
            <a:r>
              <a:rPr lang="en-US" altLang="zh-CN" sz="3200">
                <a:sym typeface="+mn-ea"/>
              </a:rPr>
              <a:t>(cái)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never takes</a:t>
            </a:r>
            <a:r>
              <a:rPr lang="en-US" altLang="zh-CN" sz="3200">
                <a:sym typeface="+mn-ea"/>
              </a:rPr>
              <a:t> the particle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了</a:t>
            </a:r>
            <a:r>
              <a:rPr lang="en-US" altLang="zh-CN" sz="3200">
                <a:sym typeface="+mn-ea"/>
              </a:rPr>
              <a:t>(le).</a:t>
            </a:r>
            <a:endParaRPr lang="en-US" altLang="zh-CN" sz="3200"/>
          </a:p>
          <a:p>
            <a:endParaRPr lang="zh-CN" altLang="en-US" sz="3200"/>
          </a:p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、我请他六点吃晚饭，他六点半才来。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、小高常常晚上十二点才回家。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、她晚上很晚才睡觉。</a:t>
            </a:r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The particle</a:t>
            </a:r>
            <a:r>
              <a:rPr lang="zh-CN" altLang="en-US" sz="4400">
                <a:sym typeface="+mn-ea"/>
              </a:rPr>
              <a:t>了</a:t>
            </a:r>
            <a:r>
              <a:rPr lang="en-US" altLang="zh-CN" sz="4400">
                <a:sym typeface="+mn-ea"/>
              </a:rPr>
              <a:t>(le)</a:t>
            </a:r>
            <a:endParaRPr lang="en-US" altLang="zh-CN" sz="4400"/>
          </a:p>
          <a:p>
            <a:endParaRPr lang="en-US" altLang="zh-CN" sz="4400"/>
          </a:p>
          <a:p>
            <a:endParaRPr lang="en-US" altLang="zh-CN" sz="4400"/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170" y="1382395"/>
            <a:ext cx="1164971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In this lesson, </a:t>
            </a:r>
            <a:r>
              <a:rPr lang="zh-CN" altLang="en-US" sz="3200">
                <a:sym typeface="+mn-ea"/>
              </a:rPr>
              <a:t>了</a:t>
            </a:r>
            <a:r>
              <a:rPr lang="en-US" altLang="zh-CN" sz="3200">
                <a:sym typeface="+mn-ea"/>
              </a:rPr>
              <a:t>(le) indicates the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occurrence or completion of an action or event</a:t>
            </a:r>
            <a:r>
              <a:rPr lang="en-US" altLang="zh-CN" sz="3200">
                <a:sym typeface="+mn-ea"/>
              </a:rPr>
              <a:t>.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It is usually used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after a verb</a:t>
            </a:r>
            <a:r>
              <a:rPr lang="en-US" altLang="zh-CN" sz="3200">
                <a:sym typeface="+mn-ea"/>
              </a:rPr>
              <a:t>. </a:t>
            </a:r>
            <a:endParaRPr lang="en-US" altLang="zh-CN" sz="3200">
              <a:sym typeface="+mn-ea"/>
            </a:endParaRPr>
          </a:p>
          <a:p>
            <a:r>
              <a:rPr lang="en-US" altLang="zh-CN" sz="3200"/>
              <a:t>3</a:t>
            </a:r>
            <a:r>
              <a:rPr lang="zh-CN" altLang="en-US" sz="3200"/>
              <a:t>、</a:t>
            </a:r>
            <a:r>
              <a:rPr lang="en-US" altLang="zh-CN" sz="3200">
                <a:sym typeface="+mn-ea"/>
              </a:rPr>
              <a:t>There is often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a specific time phrase</a:t>
            </a:r>
            <a:r>
              <a:rPr lang="en-US" altLang="zh-CN" sz="3200">
                <a:sym typeface="+mn-ea"/>
              </a:rPr>
              <a:t> in a sentence</a:t>
            </a:r>
            <a:endParaRPr lang="en-US" altLang="zh-CN" sz="3200">
              <a:sym typeface="+mn-ea"/>
            </a:endParaRPr>
          </a:p>
          <a:p>
            <a:r>
              <a:rPr lang="en-US" altLang="zh-CN" sz="3200"/>
              <a:t>4</a:t>
            </a:r>
            <a:r>
              <a:rPr lang="zh-CN" altLang="en-US" sz="3200"/>
              <a:t>、</a:t>
            </a:r>
            <a:r>
              <a:rPr lang="en-US" altLang="zh-CN" sz="3200">
                <a:sym typeface="+mn-ea"/>
              </a:rPr>
              <a:t>When </a:t>
            </a:r>
            <a:r>
              <a:rPr lang="zh-CN" altLang="en-US" sz="3200">
                <a:sym typeface="+mn-ea"/>
              </a:rPr>
              <a:t>了</a:t>
            </a:r>
            <a:r>
              <a:rPr lang="en-US" altLang="zh-CN" sz="3200">
                <a:sym typeface="+mn-ea"/>
              </a:rPr>
              <a:t>(le) is used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between the verb and the object</a:t>
            </a:r>
            <a:r>
              <a:rPr lang="en-US" altLang="zh-CN" sz="3200">
                <a:sym typeface="+mn-ea"/>
              </a:rPr>
              <a:t>, the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object</a:t>
            </a:r>
            <a:r>
              <a:rPr lang="en-US" altLang="zh-CN" sz="3200">
                <a:sym typeface="+mn-ea"/>
              </a:rPr>
              <a:t> is usually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preceded by a modifier</a:t>
            </a:r>
            <a:r>
              <a:rPr lang="en-US" altLang="zh-CN" sz="3200">
                <a:sym typeface="+mn-ea"/>
              </a:rPr>
              <a:t>(numeral+measure word)ex.</a:t>
            </a:r>
            <a:r>
              <a:rPr lang="zh-CN" altLang="en-US" sz="3200">
                <a:sym typeface="+mn-ea"/>
              </a:rPr>
              <a:t>三杯</a:t>
            </a:r>
            <a:r>
              <a:rPr lang="en-US" altLang="zh-CN" sz="3200">
                <a:sym typeface="+mn-ea"/>
              </a:rPr>
              <a:t> </a:t>
            </a:r>
            <a:endParaRPr lang="en-US" altLang="zh-CN" sz="3200">
              <a:sym typeface="+mn-ea"/>
            </a:endParaRPr>
          </a:p>
          <a:p>
            <a:r>
              <a:rPr lang="en-US" altLang="zh-CN" sz="3200"/>
              <a:t>5.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not need a modifier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: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(1)</a:t>
            </a:r>
            <a:r>
              <a:rPr lang="zh-CN" altLang="en-US" sz="3200">
                <a:sym typeface="+mn-ea"/>
              </a:rPr>
              <a:t>If there are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other phrases or sentence</a:t>
            </a:r>
            <a:r>
              <a:rPr lang="zh-CN" altLang="en-US" sz="3200">
                <a:sym typeface="+mn-ea"/>
              </a:rPr>
              <a:t> following the object of the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first clause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V 了 O+V(O)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)</a:t>
            </a:r>
            <a:endParaRPr lang="en-US" altLang="zh-CN" sz="3200">
              <a:solidFill>
                <a:srgbClr val="FF0000"/>
              </a:solidFill>
              <a:sym typeface="+mn-ea"/>
            </a:endParaRPr>
          </a:p>
          <a:p>
            <a:r>
              <a:rPr lang="en-US" altLang="zh-CN" sz="3200">
                <a:solidFill>
                  <a:srgbClr val="FF0000"/>
                </a:solidFill>
                <a:sym typeface="+mn-ea"/>
              </a:rPr>
              <a:t>                               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）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proper noun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The particle</a:t>
            </a:r>
            <a:r>
              <a:rPr lang="zh-CN" altLang="en-US" sz="4400">
                <a:sym typeface="+mn-ea"/>
              </a:rPr>
              <a:t>了</a:t>
            </a:r>
            <a:r>
              <a:rPr lang="en-US" altLang="zh-CN" sz="4400">
                <a:sym typeface="+mn-ea"/>
              </a:rPr>
              <a:t>(le)</a:t>
            </a:r>
            <a:endParaRPr lang="en-US" altLang="zh-CN" sz="4400"/>
          </a:p>
          <a:p>
            <a:endParaRPr lang="en-US" altLang="zh-CN" sz="4400"/>
          </a:p>
          <a:p>
            <a:endParaRPr lang="en-US" altLang="zh-CN" sz="4400"/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070" y="2486660"/>
            <a:ext cx="116497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、今天妈妈喝了三杯水。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、星期一小高请我喝了一瓶可乐。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明天我吃</a:t>
            </a:r>
            <a:r>
              <a:rPr lang="en-US" altLang="zh-CN" sz="3200">
                <a:sym typeface="+mn-ea"/>
              </a:rPr>
              <a:t>(V)</a:t>
            </a:r>
            <a:r>
              <a:rPr lang="zh-CN" altLang="en-US" sz="3200">
                <a:sym typeface="+mn-ea"/>
              </a:rPr>
              <a:t>了晚饭</a:t>
            </a:r>
            <a:r>
              <a:rPr lang="en-US" altLang="zh-CN" sz="3200">
                <a:sym typeface="+mn-ea"/>
              </a:rPr>
              <a:t>(O)</a:t>
            </a:r>
            <a:r>
              <a:rPr lang="zh-CN" altLang="en-US" sz="3200">
                <a:sym typeface="+mn-ea"/>
              </a:rPr>
              <a:t>去看</a:t>
            </a:r>
            <a:r>
              <a:rPr lang="en-US" altLang="zh-CN" sz="3200">
                <a:sym typeface="+mn-ea"/>
              </a:rPr>
              <a:t>(V)</a:t>
            </a:r>
            <a:r>
              <a:rPr lang="zh-CN" altLang="en-US" sz="3200">
                <a:sym typeface="+mn-ea"/>
              </a:rPr>
              <a:t>电影</a:t>
            </a:r>
            <a:r>
              <a:rPr lang="en-US" altLang="zh-CN" sz="3200">
                <a:sym typeface="+mn-ea"/>
              </a:rPr>
              <a:t>(O)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r>
              <a:rPr lang="en-US" altLang="zh-CN" sz="3200"/>
              <a:t>4</a:t>
            </a:r>
            <a:r>
              <a:rPr lang="zh-CN" altLang="en-US" sz="3200"/>
              <a:t>、</a:t>
            </a:r>
            <a:r>
              <a:rPr lang="zh-CN" altLang="en-US" sz="3200">
                <a:sym typeface="+mn-ea"/>
              </a:rPr>
              <a:t>我昨天看了《哈利</a:t>
            </a:r>
            <a:r>
              <a:rPr lang="en-US" altLang="zh-CN" sz="3200">
                <a:sym typeface="+mn-ea"/>
              </a:rPr>
              <a:t>·</a:t>
            </a:r>
            <a:r>
              <a:rPr lang="zh-CN" altLang="en-US" sz="3200">
                <a:sym typeface="+mn-ea"/>
              </a:rPr>
              <a:t>波特》，那个电影很好。</a:t>
            </a:r>
            <a:endParaRPr lang="zh-CN" altLang="en-US" sz="3200"/>
          </a:p>
          <a:p>
            <a:endParaRPr lang="zh-CN" altLang="en-US" sz="3200"/>
          </a:p>
          <a:p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" y="430530"/>
            <a:ext cx="105543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The particle</a:t>
            </a:r>
            <a:r>
              <a:rPr lang="zh-CN" altLang="en-US" sz="4400">
                <a:sym typeface="+mn-ea"/>
              </a:rPr>
              <a:t>了</a:t>
            </a:r>
            <a:r>
              <a:rPr lang="en-US" altLang="zh-CN" sz="4400">
                <a:sym typeface="+mn-ea"/>
              </a:rPr>
              <a:t>(le)</a:t>
            </a:r>
            <a:endParaRPr lang="en-US" altLang="zh-CN" sz="4400"/>
          </a:p>
          <a:p>
            <a:endParaRPr lang="en-US" altLang="zh-CN" sz="4400"/>
          </a:p>
          <a:p>
            <a:endParaRPr lang="en-US" altLang="zh-CN" sz="4400"/>
          </a:p>
          <a:p>
            <a:endParaRPr lang="en-US" altLang="zh-CN" sz="4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170" y="1382395"/>
            <a:ext cx="11649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To s</a:t>
            </a:r>
            <a:r>
              <a:rPr lang="en-US" altLang="zh-CN" sz="3200">
                <a:sym typeface="+mn-ea"/>
              </a:rPr>
              <a:t>ay that an action did not take place in the past, use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没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有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)</a:t>
            </a:r>
            <a:r>
              <a:rPr lang="en-US" altLang="zh-CN" sz="3200">
                <a:sym typeface="+mn-ea"/>
              </a:rPr>
              <a:t>(méi yǒu) instead of </a:t>
            </a:r>
            <a:r>
              <a:rPr lang="zh-CN" altLang="en-US" sz="3200">
                <a:sym typeface="+mn-ea"/>
              </a:rPr>
              <a:t>不</a:t>
            </a:r>
            <a:r>
              <a:rPr lang="en-US" altLang="zh-CN" sz="3200">
                <a:sym typeface="+mn-ea"/>
              </a:rPr>
              <a:t>...</a:t>
            </a:r>
            <a:r>
              <a:rPr lang="zh-CN" altLang="en-US" sz="3200">
                <a:sym typeface="+mn-ea"/>
              </a:rPr>
              <a:t>了</a:t>
            </a:r>
            <a:r>
              <a:rPr lang="en-US" altLang="zh-CN" sz="3200">
                <a:sym typeface="+mn-ea"/>
              </a:rPr>
              <a:t>(</a:t>
            </a:r>
            <a:r>
              <a:rPr lang="zh-CN" altLang="en-US" sz="3200">
                <a:sym typeface="+mn-ea"/>
              </a:rPr>
              <a:t>bù</a:t>
            </a:r>
            <a:r>
              <a:rPr lang="en-US" altLang="zh-CN" sz="3200">
                <a:sym typeface="+mn-ea"/>
              </a:rPr>
              <a:t>...le)</a:t>
            </a:r>
            <a:r>
              <a:rPr lang="en-US" altLang="zh-CN" sz="3200">
                <a:sym typeface="+mn-ea"/>
              </a:rPr>
              <a:t> or </a:t>
            </a:r>
            <a:r>
              <a:rPr lang="zh-CN" altLang="en-US" sz="3200">
                <a:sym typeface="+mn-ea"/>
              </a:rPr>
              <a:t>没有</a:t>
            </a:r>
            <a:r>
              <a:rPr lang="en-US" altLang="zh-CN" sz="3200">
                <a:sym typeface="+mn-ea"/>
              </a:rPr>
              <a:t>...</a:t>
            </a:r>
            <a:r>
              <a:rPr lang="zh-CN" altLang="en-US" sz="3200">
                <a:sym typeface="+mn-ea"/>
              </a:rPr>
              <a:t>了</a:t>
            </a:r>
            <a:r>
              <a:rPr lang="en-US" altLang="zh-CN" sz="3200">
                <a:sym typeface="+mn-ea"/>
              </a:rPr>
              <a:t>(</a:t>
            </a:r>
            <a:r>
              <a:rPr lang="en-US" altLang="zh-CN" sz="3200">
                <a:sym typeface="+mn-ea"/>
              </a:rPr>
              <a:t>méi yǒu...le)</a:t>
            </a:r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昨天我没有听音乐。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昨天我不听音乐了。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(X)</a:t>
            </a:r>
            <a:endParaRPr lang="en-US" altLang="zh-CN" sz="3200">
              <a:solidFill>
                <a:srgbClr val="FF0000"/>
              </a:solidFill>
              <a:sym typeface="+mn-ea"/>
            </a:endParaRPr>
          </a:p>
          <a:p>
            <a:r>
              <a:rPr lang="zh-CN" altLang="en-US" sz="3200">
                <a:sym typeface="+mn-ea"/>
              </a:rPr>
              <a:t>昨天我没有听音乐了。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(X)</a:t>
            </a:r>
            <a:endParaRPr lang="en-US" altLang="zh-CN" sz="3200">
              <a:solidFill>
                <a:srgbClr val="FF0000"/>
              </a:solidFill>
            </a:endParaRPr>
          </a:p>
          <a:p>
            <a:r>
              <a:rPr lang="en-US" altLang="zh-CN" sz="3200">
                <a:sym typeface="+mn-ea"/>
              </a:rPr>
              <a:t>      </a:t>
            </a:r>
            <a:endParaRPr lang="en-US" altLang="zh-CN" sz="3200"/>
          </a:p>
          <a:p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4825" y="1958975"/>
            <a:ext cx="108521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昨天晚上，王朋和李友去高文中家玩儿。在高文中家，他们认识了高文中的姐姐。她叫高小音，在学校的图书馆工作。她请王朋喝茶，王朋喝了两杯。李友不喝茶，只喝了一杯水。他们一起聊天儿、看电视。王朋和李友晚上十二点才回家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  </a:t>
            </a:r>
            <a:endParaRPr lang="zh-CN" altLang="en-US"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04685" y="2738755"/>
            <a:ext cx="3754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老 师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吗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不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好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82815" y="2776220"/>
            <a:ext cx="30911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学 生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也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人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6963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中 国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0530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北 京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216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美 国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062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纽 约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4235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The Verb </a:t>
            </a:r>
            <a:r>
              <a:rPr lang="zh-CN" altLang="en-US" sz="4400"/>
              <a:t>是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36855" y="1151890"/>
            <a:ext cx="1199515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In Chinese,是 is a verb which can be used to link two units that are in some way equivalent.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、是 </a:t>
            </a:r>
            <a:r>
              <a:rPr lang="en-US" altLang="zh-CN" sz="3200">
                <a:sym typeface="+mn-ea"/>
              </a:rPr>
              <a:t>is usually negated with </a:t>
            </a:r>
            <a:r>
              <a:rPr lang="zh-CN" altLang="en-US" sz="3200">
                <a:sym typeface="+mn-ea"/>
              </a:rPr>
              <a:t>不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>
              <a:sym typeface="+mn-ea"/>
            </a:endParaRPr>
          </a:p>
          <a:p>
            <a:endParaRPr lang="en-US" altLang="zh-CN" sz="2800"/>
          </a:p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236855" y="2874010"/>
            <a:ext cx="1149667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：王朋是美国人吗？</a:t>
            </a: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：王朋不是美国人。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：你是老师吗？</a:t>
            </a: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：我是老师。</a:t>
            </a: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/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我不是老师。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：李友是学生吗？</a:t>
            </a: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：李友是学生。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                        </a:t>
            </a:r>
            <a:endParaRPr lang="zh-CN" altLang="en-US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67227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Questions Ending with </a:t>
            </a:r>
            <a:r>
              <a:rPr lang="zh-CN" altLang="en-US" sz="4400">
                <a:sym typeface="+mn-ea"/>
              </a:rPr>
              <a:t>吗</a:t>
            </a:r>
            <a:endParaRPr lang="zh-CN" altLang="en-US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36855" y="1151890"/>
            <a:ext cx="119951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、When 吗 is added to the end of a declarative statement, that statement is turned into a question. 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、To answer the question in the affirmative, drop the 吗 from the end of the question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T</a:t>
            </a:r>
            <a:r>
              <a:rPr lang="zh-CN" altLang="en-US" sz="3200">
                <a:sym typeface="+mn-ea"/>
              </a:rPr>
              <a:t>o answer the question in the negative, drop the 吗, and insert a negative adverb-usually 不——before the verb.</a:t>
            </a:r>
            <a:endParaRPr lang="zh-CN" altLang="en-US" sz="3200">
              <a:sym typeface="+mn-ea"/>
            </a:endParaRPr>
          </a:p>
          <a:p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-31750" y="4365625"/>
            <a:ext cx="1149667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：你是老师吗？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：我是老师。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/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我不是老师。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：你姓王吗？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：我姓王。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/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我不姓王。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                        </a:t>
            </a:r>
            <a:endParaRPr lang="zh-CN" altLang="en-US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83458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The Negative Adverb </a:t>
            </a:r>
            <a:r>
              <a:rPr lang="zh-CN" altLang="en-US" sz="4400">
                <a:sym typeface="+mn-ea"/>
              </a:rPr>
              <a:t>不</a:t>
            </a:r>
            <a:endParaRPr lang="zh-CN" altLang="en-US" sz="4400"/>
          </a:p>
          <a:p>
            <a:endParaRPr lang="zh-CN" altLang="en-US" sz="4400"/>
          </a:p>
        </p:txBody>
      </p:sp>
      <p:sp>
        <p:nvSpPr>
          <p:cNvPr id="5" name="文本框 4"/>
          <p:cNvSpPr txBox="1"/>
          <p:nvPr/>
        </p:nvSpPr>
        <p:spPr>
          <a:xfrm>
            <a:off x="236855" y="1510030"/>
            <a:ext cx="11496675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：你是北京人吗？ </a:t>
            </a: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：我不是北京人。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：李友是中国人吗？</a:t>
            </a: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：李友不是中国人。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：老师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姓王吗？</a:t>
            </a: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：老师不姓王。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：你叫李中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吗？</a:t>
            </a:r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：我不叫李中。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                        </a:t>
            </a:r>
            <a:endParaRPr lang="zh-CN" altLang="en-US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04050" y="2805430"/>
            <a:ext cx="29959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 好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67227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The Adverb </a:t>
            </a:r>
            <a:r>
              <a:rPr lang="zh-CN" altLang="en-US" sz="4400">
                <a:sym typeface="+mn-ea"/>
              </a:rPr>
              <a:t>也</a:t>
            </a:r>
            <a:endParaRPr lang="zh-CN" altLang="en-US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36855" y="1151890"/>
            <a:ext cx="119951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>
                <a:sym typeface="+mn-ea"/>
              </a:rPr>
              <a:t>The adverb 也 basically means "too" or "also."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>
                <a:sym typeface="+mn-ea"/>
              </a:rPr>
              <a:t> The adverb 也 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cannot</a:t>
            </a:r>
            <a:r>
              <a:rPr lang="zh-CN" altLang="en-US" sz="2800">
                <a:sym typeface="+mn-ea"/>
              </a:rPr>
              <a:t> be put before the subject or at very end of a sentence. 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236855" y="2809240"/>
            <a:ext cx="1149667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>
                <a:sym typeface="+mn-ea"/>
              </a:rPr>
              <a:t>王朋是学生，李友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也</a:t>
            </a:r>
            <a:r>
              <a:rPr lang="zh-CN" altLang="en-US" sz="3600">
                <a:sym typeface="+mn-ea"/>
              </a:rPr>
              <a:t>是学生。</a:t>
            </a:r>
            <a:endParaRPr lang="zh-CN" altLang="en-US" sz="36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sym typeface="+mn-ea"/>
              </a:rPr>
              <a:t>王朋不是纽约人，李友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也</a:t>
            </a:r>
            <a:r>
              <a:rPr lang="zh-CN" altLang="en-US" sz="3600">
                <a:sym typeface="+mn-ea"/>
              </a:rPr>
              <a:t>不是纽约人。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sym typeface="+mn-ea"/>
              </a:rPr>
              <a:t>王朋是学生，李友是学生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也</a:t>
            </a:r>
            <a:r>
              <a:rPr lang="zh-CN" altLang="en-US" sz="3600">
                <a:solidFill>
                  <a:schemeClr val="tx1"/>
                </a:solidFill>
                <a:sym typeface="+mn-ea"/>
              </a:rPr>
              <a:t>。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(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X)</a:t>
            </a:r>
            <a:endParaRPr lang="zh-CN" altLang="en-US" sz="36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sym typeface="+mn-ea"/>
              </a:rPr>
              <a:t>王朋是学生，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也</a:t>
            </a:r>
            <a:r>
              <a:rPr lang="zh-CN" altLang="en-US" sz="3600">
                <a:sym typeface="+mn-ea"/>
              </a:rPr>
              <a:t>李友是学生。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(X)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                       </a:t>
            </a:r>
            <a:endParaRPr lang="zh-CN" altLang="en-US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24" y="0"/>
            <a:ext cx="6234546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1470" y="675640"/>
            <a:ext cx="862838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李友：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王先生，你是老师吗？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王朋：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我不是老师，我是学生。李友，你呢？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李友：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我也是学生。你是中国人吗？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王朋：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是。我是北京人，你是美国人吗？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李友：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是，我是纽约人。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Practice1-2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660" y="1083945"/>
            <a:ext cx="1137158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Match the sentences on the left column with the appropriate responses on the right column.Write down the letter in the parentheses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、你好！                                  </a:t>
            </a:r>
            <a:r>
              <a:rPr lang="en-US" altLang="zh-CN" sz="3200">
                <a:sym typeface="+mn-ea"/>
              </a:rPr>
              <a:t>A.</a:t>
            </a:r>
            <a:r>
              <a:rPr lang="zh-CN" altLang="en-US" sz="3200">
                <a:sym typeface="+mn-ea"/>
              </a:rPr>
              <a:t>是，我是老师。</a:t>
            </a:r>
            <a:endParaRPr lang="zh-CN" altLang="en-US" sz="3200"/>
          </a:p>
          <a:p>
            <a:pPr algn="l"/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、您贵姓？                              </a:t>
            </a:r>
            <a:r>
              <a:rPr lang="en-US" altLang="zh-CN" sz="3200">
                <a:sym typeface="+mn-ea"/>
              </a:rPr>
              <a:t>B.</a:t>
            </a:r>
            <a:r>
              <a:rPr lang="zh-CN" altLang="en-US" sz="3200">
                <a:sym typeface="+mn-ea"/>
              </a:rPr>
              <a:t>不，我是中国人。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、你是美国人吗？                   </a:t>
            </a:r>
            <a:r>
              <a:rPr lang="en-US" altLang="zh-CN" sz="3200">
                <a:sym typeface="+mn-ea"/>
              </a:rPr>
              <a:t>C.</a:t>
            </a:r>
            <a:r>
              <a:rPr lang="zh-CN" altLang="en-US" sz="3200">
                <a:sym typeface="+mn-ea"/>
              </a:rPr>
              <a:t>我也是学生。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、你是老师吗？                       </a:t>
            </a:r>
            <a:r>
              <a:rPr lang="en-US" altLang="zh-CN" sz="3200">
                <a:sym typeface="+mn-ea"/>
              </a:rPr>
              <a:t>D.</a:t>
            </a:r>
            <a:r>
              <a:rPr lang="zh-CN" altLang="en-US" sz="3200">
                <a:sym typeface="+mn-ea"/>
              </a:rPr>
              <a:t>我姓李。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（）</a:t>
            </a:r>
            <a:r>
              <a:rPr lang="en-US" altLang="zh-CN" sz="3200">
                <a:sym typeface="+mn-ea"/>
              </a:rPr>
              <a:t>5</a:t>
            </a:r>
            <a:r>
              <a:rPr lang="zh-CN" altLang="en-US" sz="3200">
                <a:sym typeface="+mn-ea"/>
              </a:rPr>
              <a:t>、我是学生，你呢？                </a:t>
            </a:r>
            <a:r>
              <a:rPr lang="en-US" altLang="zh-CN" sz="3200">
                <a:sym typeface="+mn-ea"/>
              </a:rPr>
              <a:t>E.</a:t>
            </a:r>
            <a:r>
              <a:rPr lang="zh-CN" altLang="en-US" sz="3200">
                <a:sym typeface="+mn-ea"/>
              </a:rPr>
              <a:t>你好！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Practice1-2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660" y="1083945"/>
            <a:ext cx="1137158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After reading the following passage,fill in the chart and answer the question below.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王先生叫王师中。王师中是纽约人，不是中国人。王师中是学生，不是老师。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241300" y="4312920"/>
          <a:ext cx="92005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45"/>
                <a:gridCol w="2142490"/>
                <a:gridCol w="1657985"/>
                <a:gridCol w="1755140"/>
                <a:gridCol w="1938655"/>
              </a:tblGrid>
              <a:tr h="9144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      Gender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     Name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  Nationality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  Occupation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   王先生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020" y="55880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Practice1-2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020" y="709295"/>
            <a:ext cx="1137158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Rearrange the following words into sentences,using the English in parenthese as clues.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、姓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王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吗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你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（</a:t>
            </a:r>
            <a:r>
              <a:rPr lang="en-US" altLang="zh-CN" sz="3200">
                <a:sym typeface="+mn-ea"/>
              </a:rPr>
              <a:t>Is your surname Wang?)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、吗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是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你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学生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中国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（</a:t>
            </a:r>
            <a:r>
              <a:rPr lang="en-US" altLang="zh-CN" sz="3200">
                <a:sym typeface="+mn-ea"/>
              </a:rPr>
              <a:t>Are you a Chinese student?)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、北京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是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人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我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不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（</a:t>
            </a:r>
            <a:r>
              <a:rPr lang="en-US" altLang="zh-CN" sz="3200">
                <a:sym typeface="+mn-ea"/>
              </a:rPr>
              <a:t>I am not from Beijing.)</a:t>
            </a:r>
            <a:endParaRPr lang="en-US" altLang="zh-CN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Practice1-2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660" y="699770"/>
            <a:ext cx="1137158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Write out the questions to which the following statements are the apprpriate answers.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EXAMPLE</a:t>
            </a:r>
            <a:r>
              <a:rPr lang="zh-CN" altLang="en-US" sz="3200">
                <a:sym typeface="+mn-ea"/>
              </a:rPr>
              <a:t>：我是学生。        你是学生吗？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、我是美国人。                    </a:t>
            </a:r>
            <a:r>
              <a:rPr lang="en-US" altLang="zh-CN" sz="3200">
                <a:sym typeface="+mn-ea"/>
              </a:rPr>
              <a:t>______________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、我姓李。                           </a:t>
            </a:r>
            <a:r>
              <a:rPr lang="en-US" altLang="zh-CN" sz="3200">
                <a:sym typeface="+mn-ea"/>
              </a:rPr>
              <a:t>______________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、王老师是北京人。             </a:t>
            </a:r>
            <a:r>
              <a:rPr lang="en-US" altLang="zh-CN" sz="3200">
                <a:sym typeface="+mn-ea"/>
              </a:rPr>
              <a:t>______________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、李小姐不是老师。             </a:t>
            </a:r>
            <a:r>
              <a:rPr lang="en-US" altLang="zh-CN" sz="3200">
                <a:sym typeface="+mn-ea"/>
              </a:rPr>
              <a:t>______________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5</a:t>
            </a:r>
            <a:r>
              <a:rPr lang="zh-CN" altLang="en-US" sz="3200">
                <a:sym typeface="+mn-ea"/>
              </a:rPr>
              <a:t>、我也是学生。                    </a:t>
            </a:r>
            <a:r>
              <a:rPr lang="en-US" altLang="zh-CN" sz="3200">
                <a:sym typeface="+mn-ea"/>
              </a:rPr>
              <a:t>______________</a:t>
            </a:r>
            <a:endParaRPr lang="en-US" altLang="zh-CN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4319270" y="2683510"/>
            <a:ext cx="61468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20002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Practice1-2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660" y="968375"/>
            <a:ext cx="1185100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Connect the following clauses into compound sentences using </a:t>
            </a:r>
            <a:r>
              <a:rPr lang="zh-CN" altLang="en-US" sz="3200">
                <a:sym typeface="+mn-ea"/>
              </a:rPr>
              <a:t>也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Example:</a:t>
            </a:r>
            <a:r>
              <a:rPr lang="zh-CN" altLang="en-US" sz="3200">
                <a:sym typeface="+mn-ea"/>
              </a:rPr>
              <a:t>李友是学生。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王朋是学生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          李友是学生，王朋也是学生。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、你是美国人。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我是美国人。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、李小姐不是中国人。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李先生不是中国 人。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、你不姓王。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我不姓王。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、王先生不是纽约人。</a:t>
            </a:r>
            <a:r>
              <a:rPr lang="en-US" altLang="zh-CN" sz="3200">
                <a:sym typeface="+mn-ea"/>
              </a:rPr>
              <a:t>/</a:t>
            </a:r>
            <a:r>
              <a:rPr lang="zh-CN" altLang="en-US" sz="3200">
                <a:sym typeface="+mn-ea"/>
              </a:rPr>
              <a:t>李小姐不是纽约人。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851535" y="2894965"/>
            <a:ext cx="61468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那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36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2</a:t>
            </a:r>
            <a:endParaRPr lang="en-US" altLang="zh-CN" sz="36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的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27240" y="2814955"/>
            <a:ext cx="3847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照 片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请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这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42785" y="2959100"/>
            <a:ext cx="3375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爸 爸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764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妈 妈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个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女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0721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孩 子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谁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她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299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姐 姐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男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问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108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弟 弟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他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2353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大 哥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686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儿 子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有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216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女 儿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没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4235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The Particle </a:t>
            </a:r>
            <a:r>
              <a:rPr lang="zh-CN" altLang="en-US" sz="4400">
                <a:sym typeface="+mn-ea"/>
              </a:rPr>
              <a:t>的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497965"/>
            <a:ext cx="1199515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的 </a:t>
            </a:r>
            <a:r>
              <a:rPr lang="en-US" altLang="zh-CN" sz="3200">
                <a:sym typeface="+mn-ea"/>
              </a:rPr>
              <a:t>appears between the "possessor" and the "possessed."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It is equivalent to the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"`s" structure in English</a:t>
            </a:r>
            <a:r>
              <a:rPr lang="en-US" altLang="zh-CN" sz="3200">
                <a:sym typeface="+mn-ea"/>
              </a:rPr>
              <a:t>.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    For example: </a:t>
            </a:r>
            <a:r>
              <a:rPr lang="zh-CN" altLang="en-US" sz="3200">
                <a:sym typeface="+mn-ea"/>
              </a:rPr>
              <a:t>老师的名字</a:t>
            </a:r>
            <a:r>
              <a:rPr lang="en-US" altLang="zh-CN" sz="3200">
                <a:sym typeface="+mn-ea"/>
              </a:rPr>
              <a:t>=teacher`s name.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、的 </a:t>
            </a:r>
            <a:r>
              <a:rPr lang="en-US" altLang="zh-CN" sz="3200">
                <a:sym typeface="+mn-ea"/>
              </a:rPr>
              <a:t>is often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omitted</a:t>
            </a:r>
            <a:r>
              <a:rPr lang="en-US" altLang="zh-CN" sz="3200">
                <a:sym typeface="+mn-ea"/>
              </a:rPr>
              <a:t> in colloquial speech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after a personal </a:t>
            </a:r>
            <a:endParaRPr lang="en-US" altLang="zh-CN" sz="3200">
              <a:solidFill>
                <a:srgbClr val="FF0000"/>
              </a:solidFill>
              <a:sym typeface="+mn-ea"/>
            </a:endParaRPr>
          </a:p>
          <a:p>
            <a:r>
              <a:rPr lang="en-US" altLang="zh-CN" sz="3200">
                <a:solidFill>
                  <a:srgbClr val="FF0000"/>
                </a:solidFill>
                <a:sym typeface="+mn-ea"/>
              </a:rPr>
              <a:t>      pronoun</a:t>
            </a:r>
            <a:r>
              <a:rPr lang="en-US" altLang="zh-CN" sz="3200">
                <a:sym typeface="+mn-ea"/>
              </a:rPr>
              <a:t> and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before a kinship term.</a:t>
            </a:r>
            <a:r>
              <a:rPr lang="en-US" altLang="zh-CN" sz="3200">
                <a:sym typeface="+mn-ea"/>
              </a:rPr>
              <a:t> 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     Therefore, we say “</a:t>
            </a:r>
            <a:r>
              <a:rPr lang="zh-CN" altLang="en-US" sz="3200">
                <a:sym typeface="+mn-ea"/>
              </a:rPr>
              <a:t>王朋的妈妈</a:t>
            </a:r>
            <a:r>
              <a:rPr lang="en-US" altLang="zh-CN" sz="3200">
                <a:sym typeface="+mn-ea"/>
              </a:rPr>
              <a:t>”, but “</a:t>
            </a:r>
            <a:r>
              <a:rPr lang="zh-CN" altLang="en-US" sz="3200">
                <a:sym typeface="+mn-ea"/>
              </a:rPr>
              <a:t>我妈妈</a:t>
            </a:r>
            <a:r>
              <a:rPr lang="en-US" altLang="zh-CN" sz="3200">
                <a:sym typeface="+mn-ea"/>
              </a:rPr>
              <a:t>”. </a:t>
            </a:r>
            <a:endParaRPr lang="en-US" altLang="zh-CN" sz="3200">
              <a:sym typeface="+mn-ea"/>
            </a:endParaRPr>
          </a:p>
          <a:p>
            <a:endParaRPr lang="en-US" altLang="zh-CN" sz="2800"/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425" y="363855"/>
            <a:ext cx="6232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Measure Words </a:t>
            </a:r>
            <a:r>
              <a:rPr lang="zh-CN" altLang="en-US" sz="4400">
                <a:sym typeface="+mn-ea"/>
              </a:rPr>
              <a:t>个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075055"/>
            <a:ext cx="11995150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、In Chinese a numeral is usually not followed immediately by a noun. 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       </a:t>
            </a:r>
            <a:r>
              <a:rPr lang="en-US" altLang="zh-CN" sz="3200">
                <a:sym typeface="+mn-ea"/>
              </a:rPr>
              <a:t>(1)</a:t>
            </a:r>
            <a:r>
              <a:rPr lang="zh-CN" altLang="en-US" sz="3200">
                <a:sym typeface="+mn-ea"/>
              </a:rPr>
              <a:t>number </a:t>
            </a:r>
            <a:r>
              <a:rPr lang="en-US" altLang="zh-CN" sz="3200">
                <a:sym typeface="+mn-ea"/>
              </a:rPr>
              <a:t>+ </a:t>
            </a:r>
            <a:r>
              <a:rPr lang="zh-CN" altLang="en-US" sz="3200">
                <a:sym typeface="+mn-ea"/>
              </a:rPr>
              <a:t>measure word </a:t>
            </a:r>
            <a:r>
              <a:rPr lang="en-US" altLang="zh-CN" sz="3200">
                <a:sym typeface="+mn-ea"/>
              </a:rPr>
              <a:t>+</a:t>
            </a:r>
            <a:r>
              <a:rPr lang="zh-CN" altLang="en-US" sz="3200">
                <a:sym typeface="+mn-ea"/>
              </a:rPr>
              <a:t> </a:t>
            </a:r>
            <a:r>
              <a:rPr lang="en-US" altLang="zh-CN" sz="3200">
                <a:sym typeface="+mn-ea"/>
              </a:rPr>
              <a:t>a </a:t>
            </a:r>
            <a:r>
              <a:rPr lang="zh-CN" altLang="en-US" sz="3200">
                <a:sym typeface="+mn-ea"/>
              </a:rPr>
              <a:t>noun. 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       </a:t>
            </a:r>
            <a:r>
              <a:rPr lang="en-US" altLang="zh-CN" sz="3200">
                <a:sym typeface="+mn-ea"/>
              </a:rPr>
              <a:t>(2)</a:t>
            </a:r>
            <a:r>
              <a:rPr lang="zh-CN" altLang="en-US" sz="3200">
                <a:sym typeface="+mn-ea"/>
              </a:rPr>
              <a:t>demonstrative pronoun </a:t>
            </a:r>
            <a:r>
              <a:rPr lang="en-US" altLang="zh-CN" sz="3200">
                <a:sym typeface="+mn-ea"/>
              </a:rPr>
              <a:t>+ </a:t>
            </a:r>
            <a:r>
              <a:rPr lang="zh-CN" altLang="en-US" sz="3200">
                <a:sym typeface="+mn-ea"/>
              </a:rPr>
              <a:t>measure</a:t>
            </a:r>
            <a:r>
              <a:rPr lang="zh-CN" altLang="en-US" sz="3200">
                <a:sym typeface="+mn-ea"/>
              </a:rPr>
              <a:t> word </a:t>
            </a:r>
            <a:r>
              <a:rPr lang="en-US" altLang="zh-CN" sz="3200">
                <a:sym typeface="+mn-ea"/>
              </a:rPr>
              <a:t>+ </a:t>
            </a:r>
            <a:r>
              <a:rPr lang="zh-CN" altLang="en-US" sz="3200">
                <a:sym typeface="+mn-ea"/>
              </a:rPr>
              <a:t>a noun.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、个 is the single most common measure word in Chinese. It is also sometimes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 used as a substitute for other measure words.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2800">
                <a:sym typeface="+mn-ea"/>
              </a:rPr>
              <a:t>(1)</a:t>
            </a:r>
            <a:r>
              <a:rPr lang="zh-CN" altLang="en-US" sz="2800">
                <a:sym typeface="+mn-ea"/>
              </a:rPr>
              <a:t>一个人  </a:t>
            </a:r>
            <a:r>
              <a:rPr lang="en-US" altLang="zh-CN" sz="2800">
                <a:sym typeface="+mn-ea"/>
              </a:rPr>
              <a:t>(2)</a:t>
            </a:r>
            <a:r>
              <a:rPr lang="zh-CN" altLang="en-US" sz="2800">
                <a:sym typeface="+mn-ea"/>
              </a:rPr>
              <a:t> 一个学生  </a:t>
            </a:r>
            <a:r>
              <a:rPr lang="en-US" altLang="zh-CN" sz="2800">
                <a:sym typeface="+mn-ea"/>
              </a:rPr>
              <a:t>(3)</a:t>
            </a:r>
            <a:r>
              <a:rPr lang="zh-CN" altLang="en-US" sz="2800">
                <a:sym typeface="+mn-ea"/>
              </a:rPr>
              <a:t>一个老师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(4)</a:t>
            </a:r>
            <a:r>
              <a:rPr lang="zh-CN" altLang="en-US" sz="2800">
                <a:sym typeface="+mn-ea"/>
              </a:rPr>
              <a:t>这个孩子  </a:t>
            </a:r>
            <a:r>
              <a:rPr lang="en-US" altLang="zh-CN" sz="2800">
                <a:sym typeface="+mn-ea"/>
              </a:rPr>
              <a:t>(5)</a:t>
            </a:r>
            <a:r>
              <a:rPr lang="zh-CN" altLang="en-US" sz="2800">
                <a:sym typeface="+mn-ea"/>
              </a:rPr>
              <a:t>那个男学生</a:t>
            </a:r>
            <a:endParaRPr lang="zh-CN" altLang="en-US" sz="2800">
              <a:sym typeface="+mn-ea"/>
            </a:endParaRPr>
          </a:p>
          <a:p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6232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有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497965"/>
            <a:ext cx="1199515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有 </a:t>
            </a:r>
            <a:r>
              <a:rPr lang="en-US" altLang="zh-CN" sz="3200">
                <a:sym typeface="+mn-ea"/>
              </a:rPr>
              <a:t>in the Sense of “to Have” or “to Possess”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、有 </a:t>
            </a:r>
            <a:r>
              <a:rPr lang="en-US" altLang="zh-CN" sz="3200">
                <a:sym typeface="+mn-ea"/>
              </a:rPr>
              <a:t>is always negated with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没</a:t>
            </a:r>
            <a:r>
              <a:rPr lang="en-US" altLang="zh-CN" sz="3200">
                <a:sym typeface="+mn-ea"/>
              </a:rPr>
              <a:t> instead of </a:t>
            </a:r>
            <a:r>
              <a:rPr lang="zh-CN" altLang="en-US" sz="3200">
                <a:sym typeface="+mn-ea"/>
              </a:rPr>
              <a:t>不</a:t>
            </a:r>
            <a:endParaRPr lang="zh-CN" altLang="en-US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王先生有弟弟吗？</a:t>
            </a:r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王先生没有弟弟。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我有三个姐姐，你呢？</a:t>
            </a:r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我没有姐姐。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你有弟弟吗？</a:t>
            </a:r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我没有弟弟。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2800">
                <a:sym typeface="+mn-ea"/>
              </a:rPr>
              <a:t>    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48195" y="2805430"/>
            <a:ext cx="31591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请 问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86048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Question Pronouns </a:t>
            </a:r>
            <a:r>
              <a:rPr lang="zh-CN" altLang="en-US" sz="4400">
                <a:sym typeface="+mn-ea"/>
              </a:rPr>
              <a:t>谁</a:t>
            </a:r>
            <a:r>
              <a:rPr lang="en-US" altLang="zh-CN" sz="4400">
                <a:sym typeface="+mn-ea"/>
              </a:rPr>
              <a:t>(sh</a:t>
            </a:r>
            <a:r>
              <a:rPr lang="zh-CN" altLang="en-US" sz="4400">
                <a:sym typeface="+mn-ea"/>
              </a:rPr>
              <a:t>é</a:t>
            </a:r>
            <a:r>
              <a:rPr lang="en-US" altLang="zh-CN" sz="4400">
                <a:sym typeface="+mn-ea"/>
              </a:rPr>
              <a:t>i)</a:t>
            </a:r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123315"/>
            <a:ext cx="1199515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In a question with a question pronoun, the word order is exactly the same as that in a declarative sentence.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、有 </a:t>
            </a:r>
            <a:r>
              <a:rPr lang="en-US" altLang="zh-CN" sz="3200">
                <a:sym typeface="+mn-ea"/>
              </a:rPr>
              <a:t>is always negated with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没</a:t>
            </a:r>
            <a:r>
              <a:rPr lang="en-US" altLang="zh-CN" sz="3200">
                <a:sym typeface="+mn-ea"/>
              </a:rPr>
              <a:t> instead of </a:t>
            </a:r>
            <a:r>
              <a:rPr lang="zh-CN" altLang="en-US" sz="3200">
                <a:sym typeface="+mn-ea"/>
              </a:rPr>
              <a:t>不</a:t>
            </a:r>
            <a:endParaRPr lang="zh-CN" altLang="en-US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那个女孩子是李友。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</a:t>
            </a:r>
            <a:endParaRPr lang="zh-CN" altLang="en-US" sz="3200"/>
          </a:p>
          <a:p>
            <a:r>
              <a:rPr lang="zh-CN" altLang="en-US" sz="2800">
                <a:sym typeface="+mn-ea"/>
              </a:rPr>
              <a:t>    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4286250" y="3174788"/>
            <a:ext cx="808567" cy="3268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21920" tIns="60960" rIns="121920" bIns="6096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1997" y="3069590"/>
            <a:ext cx="4715933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谁是李友？</a:t>
            </a:r>
            <a:endParaRPr lang="zh-CN" altLang="en-US" sz="3200"/>
          </a:p>
          <a:p>
            <a:endParaRPr lang="en-US" altLang="zh-CN" sz="2665"/>
          </a:p>
        </p:txBody>
      </p:sp>
      <p:sp>
        <p:nvSpPr>
          <p:cNvPr id="9" name="文本框 8"/>
          <p:cNvSpPr txBox="1"/>
          <p:nvPr/>
        </p:nvSpPr>
        <p:spPr>
          <a:xfrm>
            <a:off x="179070" y="3717290"/>
            <a:ext cx="9052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One can replace 那个女孩子 with 谁 to form a question if he or she wishes to find out who Li You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130810" y="4916170"/>
            <a:ext cx="935101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A:</a:t>
            </a:r>
            <a:r>
              <a:rPr lang="zh-CN" altLang="en-US" sz="3200"/>
              <a:t>那个女孩子是李友。</a:t>
            </a:r>
            <a:endParaRPr lang="zh-CN" altLang="en-US" sz="2800"/>
          </a:p>
          <a:p>
            <a:r>
              <a:rPr lang="zh-CN" altLang="en-US"/>
              <a:t>   </a:t>
            </a:r>
            <a:endParaRPr lang="en-US" altLang="zh-CN"/>
          </a:p>
          <a:p>
            <a:r>
              <a:rPr lang="zh-CN" altLang="en-US"/>
              <a:t> </a:t>
            </a:r>
            <a:r>
              <a:rPr lang="zh-CN" altLang="en-US" sz="2800">
                <a:sym typeface="+mn-ea"/>
              </a:rPr>
              <a:t>One can also replace 李友 with 谁 to form a question if he or she wishes to find out who that girl is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11" name="右箭头 10"/>
          <p:cNvSpPr/>
          <p:nvPr/>
        </p:nvSpPr>
        <p:spPr>
          <a:xfrm>
            <a:off x="4286250" y="5030893"/>
            <a:ext cx="808567" cy="3268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21920" tIns="60960" rIns="121920" bIns="6096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07660" y="4902835"/>
            <a:ext cx="3434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ym typeface="+mn-ea"/>
              </a:rPr>
              <a:t>那个女孩子是谁？</a:t>
            </a:r>
            <a:endParaRPr lang="zh-CN" altLang="en-US" sz="32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24" y="0"/>
            <a:ext cx="6234546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3240" y="-381000"/>
            <a:ext cx="8628380" cy="7477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endParaRPr lang="zh-CN" altLang="en-US" sz="32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王朋：高文中，那是你的照片吗？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高文中：是。这是我爸爸，这是我妈妈。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王朋：这个女孩子是谁？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高文中：她是我姐姐。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王朋：这个男孩子是你弟弟吗？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高文中：不是，他是我大哥的儿子。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王朋：你大哥有女儿吗？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高文中：他没有女儿。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en-US" altLang="zh-CN" sz="32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Practice2-1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660" y="1083945"/>
            <a:ext cx="113715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Focus on the underlined words, and write out the questions to which the following statements are the appropriate answers.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Example:_</a:t>
            </a:r>
            <a:r>
              <a:rPr lang="zh-CN" altLang="en-US" sz="3200">
                <a:sym typeface="+mn-ea"/>
              </a:rPr>
              <a:t>他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是王朋。      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谁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是王朋？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、那个男孩子是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王朋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、这是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王老师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的照片。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、小李有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两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个姐姐。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3905885" y="3014980"/>
            <a:ext cx="59499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Practice2-1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660" y="1083945"/>
            <a:ext cx="113715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Focus on the underlined words, and write out the questions to which the following statements are the appropriate answers.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Example:_</a:t>
            </a:r>
            <a:r>
              <a:rPr lang="zh-CN" altLang="en-US" sz="3200">
                <a:sym typeface="+mn-ea"/>
              </a:rPr>
              <a:t>他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是王朋。      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谁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是王朋？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、那个男孩子是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王朋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、这是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王老师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的照片。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、小李有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两</a:t>
            </a:r>
            <a:r>
              <a:rPr lang="en-US" altLang="zh-CN" sz="3200">
                <a:sym typeface="+mn-ea"/>
              </a:rPr>
              <a:t>_</a:t>
            </a:r>
            <a:r>
              <a:rPr lang="zh-CN" altLang="en-US" sz="3200">
                <a:sym typeface="+mn-ea"/>
              </a:rPr>
              <a:t>个姐姐。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3905885" y="3014980"/>
            <a:ext cx="59499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家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几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口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375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哥 哥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两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505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妹 妹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贵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和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274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大 姐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847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二 姐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做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42341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工 作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1584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律 师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216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英 文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都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45923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大学生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552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大学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姓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</a:t>
            </a:r>
            <a:r>
              <a:rPr lang="en-US" altLang="zh-CN" sz="40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1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7738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医 生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LESSON2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05924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The Usage of </a:t>
            </a:r>
            <a:r>
              <a:rPr lang="zh-CN" altLang="en-US" sz="4400">
                <a:sym typeface="+mn-ea"/>
              </a:rPr>
              <a:t>二 </a:t>
            </a:r>
            <a:r>
              <a:rPr lang="en-US" altLang="zh-CN" sz="4400">
                <a:sym typeface="+mn-ea"/>
              </a:rPr>
              <a:t>and </a:t>
            </a:r>
            <a:r>
              <a:rPr lang="zh-CN" altLang="en-US" sz="4400">
                <a:sym typeface="+mn-ea"/>
              </a:rPr>
              <a:t>两</a:t>
            </a:r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497965"/>
            <a:ext cx="119951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二 and两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both mean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“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two,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3200">
                <a:sym typeface="+mn-ea"/>
              </a:rPr>
              <a:t> but they differ in usage. 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两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(liǎng)</a:t>
            </a:r>
            <a:r>
              <a:rPr lang="zh-CN" altLang="en-US" sz="3200">
                <a:sym typeface="+mn-ea"/>
              </a:rPr>
              <a:t> is used in front of common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measure words</a:t>
            </a:r>
            <a:r>
              <a:rPr lang="zh-CN" altLang="en-US" sz="3200">
                <a:sym typeface="+mn-ea"/>
              </a:rPr>
              <a:t> to express a quantity, </a:t>
            </a:r>
            <a:r>
              <a:rPr lang="en-US" altLang="zh-CN" sz="3200">
                <a:sym typeface="+mn-ea"/>
              </a:rPr>
              <a:t>e,g</a:t>
            </a:r>
            <a:r>
              <a:rPr lang="zh-CN" altLang="en-US" sz="3200">
                <a:sym typeface="+mn-ea"/>
              </a:rPr>
              <a:t>.</a:t>
            </a:r>
            <a:r>
              <a:rPr lang="en-US" altLang="zh-CN" sz="3200">
                <a:sym typeface="+mn-ea"/>
              </a:rPr>
              <a:t>,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两个人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In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counting</a:t>
            </a:r>
            <a:r>
              <a:rPr lang="zh-CN" altLang="en-US" sz="3200">
                <a:sym typeface="+mn-ea"/>
              </a:rPr>
              <a:t>, one uses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二</a:t>
            </a:r>
            <a:r>
              <a:rPr lang="zh-CN" altLang="en-US" sz="3200">
                <a:sym typeface="+mn-ea"/>
              </a:rPr>
              <a:t>:</a:t>
            </a:r>
            <a:r>
              <a:rPr lang="en-US" altLang="zh-CN" sz="3200">
                <a:sym typeface="+mn-ea"/>
              </a:rPr>
              <a:t>“</a:t>
            </a:r>
            <a:r>
              <a:rPr lang="zh-CN" altLang="en-US" sz="3200">
                <a:sym typeface="+mn-ea"/>
              </a:rPr>
              <a:t>一，二，三，四</a:t>
            </a:r>
            <a:r>
              <a:rPr lang="en-US" altLang="zh-CN" sz="3200">
                <a:sym typeface="+mn-ea"/>
              </a:rPr>
              <a:t>...”</a:t>
            </a:r>
            <a:r>
              <a:rPr lang="zh-CN" altLang="en-US" sz="3200">
                <a:sym typeface="+mn-ea"/>
              </a:rPr>
              <a:t>.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>
                <a:sym typeface="+mn-ea"/>
              </a:rPr>
              <a:t> In compound numersals, 二 is always used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for the 2 on the last two digits</a:t>
            </a:r>
            <a:r>
              <a:rPr lang="zh-CN" altLang="en-US" sz="3200">
                <a:sym typeface="+mn-ea"/>
              </a:rPr>
              <a:t>,</a:t>
            </a:r>
            <a:r>
              <a:rPr lang="en-US" altLang="zh-CN" sz="3200">
                <a:sym typeface="+mn-ea"/>
              </a:rPr>
              <a:t>e.g.,</a:t>
            </a:r>
            <a:r>
              <a:rPr lang="zh-CN" altLang="en-US" sz="3200">
                <a:sym typeface="+mn-ea"/>
              </a:rPr>
              <a:t>二十二</a:t>
            </a:r>
            <a:r>
              <a:rPr lang="en-US" altLang="zh-CN" sz="3200">
                <a:sym typeface="+mn-ea"/>
              </a:rPr>
              <a:t>;</a:t>
            </a:r>
            <a:r>
              <a:rPr lang="zh-CN" altLang="en-US" sz="3200">
                <a:sym typeface="+mn-ea"/>
              </a:rPr>
              <a:t>一百二十五 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But 二百二十二</a:t>
            </a:r>
            <a:r>
              <a:rPr lang="en-US" altLang="zh-CN" sz="3200">
                <a:sym typeface="+mn-ea"/>
              </a:rPr>
              <a:t>(èr bǎi èr shí èr;222 )</a:t>
            </a:r>
            <a:r>
              <a:rPr lang="zh-CN" altLang="en-US" sz="3200">
                <a:sym typeface="+mn-ea"/>
              </a:rPr>
              <a:t> can also be said as 两百二十二</a:t>
            </a:r>
            <a:r>
              <a:rPr lang="en-US" altLang="zh-CN" sz="3200">
                <a:sym typeface="+mn-ea"/>
              </a:rPr>
              <a:t>(liǎng bǎi èr shí èr;222)</a:t>
            </a:r>
            <a:r>
              <a:rPr lang="zh-CN" altLang="en-US" sz="3200">
                <a:sym typeface="+mn-ea"/>
              </a:rPr>
              <a:t>.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2800">
                <a:sym typeface="+mn-ea"/>
              </a:rPr>
              <a:t>    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05924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有（yǒu ）</a:t>
            </a:r>
            <a:r>
              <a:rPr lang="en-US" altLang="zh-CN" sz="4400">
                <a:sym typeface="+mn-ea"/>
              </a:rPr>
              <a:t>in the Sense of “to Exist”</a:t>
            </a:r>
            <a:endParaRPr lang="en-US" altLang="zh-CN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651635"/>
            <a:ext cx="119951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A:</a:t>
            </a:r>
            <a:r>
              <a:rPr lang="zh-CN" altLang="en-US" sz="3600">
                <a:sym typeface="+mn-ea"/>
              </a:rPr>
              <a:t>小高家有几个大学生？</a:t>
            </a:r>
            <a:endParaRPr lang="zh-CN" altLang="en-US" sz="3600">
              <a:sym typeface="+mn-ea"/>
            </a:endParaRPr>
          </a:p>
          <a:p>
            <a:r>
              <a:rPr lang="en-US" altLang="zh-CN" sz="3600">
                <a:sym typeface="+mn-ea"/>
              </a:rPr>
              <a:t>B:</a:t>
            </a:r>
            <a:r>
              <a:rPr lang="zh-CN" altLang="en-US" sz="3600">
                <a:sym typeface="+mn-ea"/>
              </a:rPr>
              <a:t>小高家有两个大学生。</a:t>
            </a:r>
            <a:endParaRPr lang="zh-CN" altLang="en-US" sz="3600"/>
          </a:p>
          <a:p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A:</a:t>
            </a:r>
            <a:r>
              <a:rPr lang="zh-CN" altLang="en-US" sz="3600">
                <a:sym typeface="+mn-ea"/>
              </a:rPr>
              <a:t>你家有几个人？ </a:t>
            </a:r>
            <a:endParaRPr lang="zh-CN" altLang="en-US" sz="3600">
              <a:sym typeface="+mn-ea"/>
            </a:endParaRPr>
          </a:p>
          <a:p>
            <a:r>
              <a:rPr lang="en-US" altLang="zh-CN" sz="3600">
                <a:sym typeface="+mn-ea"/>
              </a:rPr>
              <a:t>B:</a:t>
            </a:r>
            <a:r>
              <a:rPr lang="zh-CN" altLang="en-US" sz="3600">
                <a:sym typeface="+mn-ea"/>
              </a:rPr>
              <a:t>我家有五个人。</a:t>
            </a:r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855" y="315595"/>
            <a:ext cx="105924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The Adverb </a:t>
            </a:r>
            <a:r>
              <a:rPr lang="zh-CN" altLang="en-US" sz="4400">
                <a:sym typeface="+mn-ea"/>
              </a:rPr>
              <a:t>都（dōu</a:t>
            </a:r>
            <a:r>
              <a:rPr lang="en-US" altLang="zh-CN" sz="4400">
                <a:sym typeface="+mn-ea"/>
              </a:rPr>
              <a:t>,both;all</a:t>
            </a:r>
            <a:r>
              <a:rPr lang="zh-CN" altLang="en-US" sz="4400">
                <a:sym typeface="+mn-ea"/>
              </a:rPr>
              <a:t>）</a:t>
            </a:r>
            <a:endParaRPr lang="zh-CN" altLang="en-US" sz="4400"/>
          </a:p>
          <a:p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" y="1651635"/>
            <a:ext cx="11995150" cy="7293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</a:t>
            </a:r>
            <a:r>
              <a:rPr lang="zh-CN" altLang="en-US" sz="3600"/>
              <a:t>、</a:t>
            </a:r>
            <a:r>
              <a:rPr lang="en-US" altLang="zh-CN" sz="3600">
                <a:sym typeface="+mn-ea"/>
              </a:rPr>
              <a:t>The word </a:t>
            </a:r>
            <a:r>
              <a:rPr lang="zh-CN" altLang="en-US" sz="3600">
                <a:sym typeface="+mn-ea"/>
              </a:rPr>
              <a:t>都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dōu</a:t>
            </a:r>
            <a:r>
              <a:rPr lang="en-US" altLang="zh-CN" sz="3600">
                <a:sym typeface="+mn-ea"/>
              </a:rPr>
              <a:t>) always occurs in front of a verb</a:t>
            </a:r>
            <a:endParaRPr lang="en-US" altLang="zh-CN" sz="3600">
              <a:sym typeface="+mn-ea"/>
            </a:endParaRPr>
          </a:p>
          <a:p>
            <a:r>
              <a:rPr lang="en-US" altLang="zh-CN" sz="3600"/>
              <a:t>2</a:t>
            </a:r>
            <a:r>
              <a:rPr lang="zh-CN" altLang="en-US" sz="3600"/>
              <a:t>、</a:t>
            </a:r>
            <a:r>
              <a:rPr lang="en-US" altLang="zh-CN" sz="3600">
                <a:sym typeface="+mn-ea"/>
              </a:rPr>
              <a:t>it refers to something that has been mentioned earlier in the sentence, or in a preceding sentence</a:t>
            </a:r>
            <a:endParaRPr lang="en-US" altLang="zh-CN" sz="3600">
              <a:sym typeface="+mn-ea"/>
            </a:endParaRPr>
          </a:p>
          <a:p>
            <a:r>
              <a:rPr lang="en-US" altLang="zh-CN" sz="3600"/>
              <a:t>3</a:t>
            </a:r>
            <a:r>
              <a:rPr lang="zh-CN" altLang="en-US" sz="3600"/>
              <a:t>、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it must be used at the end of an enumeration.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r>
              <a:rPr lang="en-US" altLang="zh-CN" sz="360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sz="3600">
                <a:solidFill>
                  <a:schemeClr val="tx1"/>
                </a:solidFill>
                <a:sym typeface="+mn-ea"/>
              </a:rPr>
              <a:t>、“</a:t>
            </a:r>
            <a:r>
              <a:rPr lang="zh-CN" altLang="en-US" sz="3600">
                <a:sym typeface="+mn-ea"/>
              </a:rPr>
              <a:t>not all of...have,” we say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不都有</a:t>
            </a:r>
            <a:r>
              <a:rPr lang="en-US" altLang="zh-CN" sz="3600">
                <a:sym typeface="+mn-ea"/>
              </a:rPr>
              <a:t>(bù dōu yǒu)</a:t>
            </a:r>
            <a:r>
              <a:rPr lang="zh-CN" altLang="en-US" sz="3600">
                <a:sym typeface="+mn-ea"/>
              </a:rPr>
              <a:t> rather than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沒都有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méi dōu yǒu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)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(X)</a:t>
            </a:r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endParaRPr lang="zh-CN" altLang="en-US" sz="3600">
              <a:sym typeface="+mn-ea"/>
            </a:endParaRPr>
          </a:p>
          <a:p>
            <a:r>
              <a:rPr lang="zh-CN" altLang="en-US" sz="3600">
                <a:sym typeface="+mn-ea"/>
              </a:rPr>
              <a:t>他们不都有弟弟（</a:t>
            </a:r>
            <a:r>
              <a:rPr lang="en-US" altLang="zh-CN" sz="3600">
                <a:sym typeface="+mn-ea"/>
              </a:rPr>
              <a:t>Not all of them have younger brothers.</a:t>
            </a:r>
            <a:r>
              <a:rPr lang="zh-CN" altLang="en-US" sz="3600">
                <a:sym typeface="+mn-ea"/>
              </a:rPr>
              <a:t>）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他们都没有弟弟（</a:t>
            </a:r>
            <a:r>
              <a:rPr lang="en-US" altLang="zh-CN" sz="3600">
                <a:sym typeface="+mn-ea"/>
              </a:rPr>
              <a:t>None of them have any younger brothers.</a:t>
            </a:r>
            <a:endParaRPr lang="zh-CN" altLang="en-US" sz="3600"/>
          </a:p>
          <a:p>
            <a:endParaRPr lang="zh-CN" altLang="en-US" sz="3600"/>
          </a:p>
          <a:p>
            <a:endParaRPr lang="en-US" altLang="zh-CN" sz="3600">
              <a:solidFill>
                <a:srgbClr val="FF0000"/>
              </a:solidFill>
              <a:sym typeface="+mn-ea"/>
            </a:endParaRPr>
          </a:p>
          <a:p>
            <a:endParaRPr lang="en-US" altLang="zh-CN" sz="3600">
              <a:solidFill>
                <a:srgbClr val="FF0000"/>
              </a:solidFill>
            </a:endParaRPr>
          </a:p>
          <a:p>
            <a:endParaRPr lang="zh-CN" altLang="en-US" sz="36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22225" y="398780"/>
            <a:ext cx="11371580" cy="7477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李友：白英爱，你家有几口人？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白英爱：我家有六口人。我爸爸、我妈妈、一个哥哥、两个妹妹和我。李友，你家有几口人？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李友：我家有五口人。爸爸、妈妈、大姐、二姐和我。你爸爸妈妈做什么工作？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白英爱：我爸爸是律师，妈妈是英文老师，哥哥、妹妹都是大学生。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李友：我妈妈也是老师，我爸爸是医生。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Practice2-2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285" y="690245"/>
            <a:ext cx="1137158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Rewrite the following sentences using </a:t>
            </a:r>
            <a:r>
              <a:rPr lang="zh-CN" altLang="en-US" sz="3200">
                <a:sym typeface="+mn-ea"/>
              </a:rPr>
              <a:t>都</a:t>
            </a:r>
            <a:r>
              <a:rPr lang="en-US" altLang="zh-CN" sz="3200">
                <a:sym typeface="+mn-ea"/>
              </a:rPr>
              <a:t>. 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Example:</a:t>
            </a:r>
            <a:r>
              <a:rPr lang="zh-CN" altLang="en-US" sz="3200">
                <a:sym typeface="+mn-ea"/>
              </a:rPr>
              <a:t>小高是学生，王朋也是学生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               小高和王朋都是学生。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、高文中有姐姐，李友也有姐姐。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、那个男孩子姓李，那个女孩子也姓李。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、李友没有我的照片，王朋也没有我的照片。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、她哥哥不是律师，她弟弟也不是律师。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5</a:t>
            </a:r>
            <a:r>
              <a:rPr lang="zh-CN" altLang="en-US" sz="3200">
                <a:sym typeface="+mn-ea"/>
              </a:rPr>
              <a:t>、这个人不叫白英爱，那个人也不叫白英爱。</a:t>
            </a:r>
            <a:endParaRPr lang="zh-CN" altLang="en-US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841375" y="2525395"/>
            <a:ext cx="87439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" y="46355"/>
            <a:ext cx="7933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Practice2-2</a:t>
            </a:r>
            <a:endParaRPr lang="en-US" altLang="zh-CN" sz="4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1630" y="3296920"/>
            <a:ext cx="2960370" cy="3899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285" y="690245"/>
            <a:ext cx="113715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Fill in the blanks with the appropriate question words.(</a:t>
            </a:r>
            <a:r>
              <a:rPr lang="zh-CN" altLang="en-US" sz="3200">
                <a:sym typeface="+mn-ea"/>
              </a:rPr>
              <a:t>什么、谁、谁的、几）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他妹妹叫</a:t>
            </a:r>
            <a:r>
              <a:rPr lang="en-US" altLang="zh-CN" sz="3200">
                <a:sym typeface="+mn-ea"/>
              </a:rPr>
              <a:t>____</a:t>
            </a:r>
            <a:r>
              <a:rPr lang="zh-CN" altLang="en-US" sz="3200">
                <a:sym typeface="+mn-ea"/>
              </a:rPr>
              <a:t>名字？        </a:t>
            </a:r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：他妹妹叫高美美。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李老师家有</a:t>
            </a:r>
            <a:r>
              <a:rPr lang="en-US" altLang="zh-CN" sz="3200">
                <a:sym typeface="+mn-ea"/>
              </a:rPr>
              <a:t>_____</a:t>
            </a:r>
            <a:r>
              <a:rPr lang="zh-CN" altLang="en-US" sz="3200">
                <a:sym typeface="+mn-ea"/>
              </a:rPr>
              <a:t>口人？  </a:t>
            </a:r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：他家有三口人。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他爸爸做</a:t>
            </a:r>
            <a:r>
              <a:rPr lang="en-US" altLang="zh-CN" sz="3200">
                <a:sym typeface="+mn-ea"/>
              </a:rPr>
              <a:t>____</a:t>
            </a:r>
            <a:r>
              <a:rPr lang="zh-CN" altLang="en-US" sz="3200">
                <a:sym typeface="+mn-ea"/>
              </a:rPr>
              <a:t>工作？        </a:t>
            </a:r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：他爸爸是医生。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那是</a:t>
            </a:r>
            <a:r>
              <a:rPr lang="en-US" altLang="zh-CN" sz="3200">
                <a:sym typeface="+mn-ea"/>
              </a:rPr>
              <a:t>____</a:t>
            </a:r>
            <a:r>
              <a:rPr lang="zh-CN" altLang="en-US" sz="3200">
                <a:sym typeface="+mn-ea"/>
              </a:rPr>
              <a:t>照片？               </a:t>
            </a:r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：那是白律师的照片。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>
                <a:sym typeface="+mn-ea"/>
              </a:rPr>
              <a:t>5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那个美国人是</a:t>
            </a:r>
            <a:r>
              <a:rPr lang="en-US" altLang="zh-CN" sz="3200">
                <a:sym typeface="+mn-ea"/>
              </a:rPr>
              <a:t>____?         B: </a:t>
            </a:r>
            <a:r>
              <a:rPr lang="zh-CN" altLang="en-US" sz="3200">
                <a:sym typeface="+mn-ea"/>
              </a:rPr>
              <a:t>他叫</a:t>
            </a:r>
            <a:r>
              <a:rPr lang="en-US" altLang="zh-CN" sz="3200">
                <a:sym typeface="+mn-ea"/>
              </a:rPr>
              <a:t>David,</a:t>
            </a:r>
            <a:r>
              <a:rPr lang="zh-CN" altLang="en-US" sz="3200">
                <a:sym typeface="+mn-ea"/>
              </a:rPr>
              <a:t>是我的老师。</a:t>
            </a:r>
            <a:endParaRPr lang="en-US" altLang="zh-CN" sz="3200"/>
          </a:p>
          <a:p>
            <a:pPr>
              <a:lnSpc>
                <a:spcPct val="150000"/>
              </a:lnSpc>
            </a:pPr>
            <a:endParaRPr lang="zh-CN" altLang="en-US" sz="32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26301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九月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月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99680" y="2805430"/>
            <a:ext cx="3375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9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十二</a:t>
            </a:r>
            <a:endParaRPr kumimoji="1" lang="zh-CN" altLang="en-US" sz="9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497136" y="292723"/>
            <a:ext cx="2949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LESSON3</a:t>
            </a:r>
            <a:endParaRPr lang="en-US" altLang="zh-CN" sz="40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00720" y="999490"/>
            <a:ext cx="359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600" dirty="0">
                <a:solidFill>
                  <a:srgbClr val="BF1B2C"/>
                </a:solidFill>
                <a:latin typeface="Candara" panose="020E0502030303020204" pitchFamily="34" charset="0"/>
              </a:rPr>
              <a:t>VOCABULARY</a:t>
            </a:r>
            <a:endParaRPr lang="en-US" altLang="zh-CN" sz="2800" b="1" spc="600" dirty="0">
              <a:solidFill>
                <a:srgbClr val="BF1B2C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969375" y="898525"/>
            <a:ext cx="2005330" cy="8255"/>
          </a:xfrm>
          <a:prstGeom prst="line">
            <a:avLst/>
          </a:prstGeom>
          <a:ln w="28575">
            <a:solidFill>
              <a:srgbClr val="3B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TABLE_BEAUTIFY" val="smartTable{9adc6828-b7f6-412b-be1d-540a1e32b250}"/>
</p:tagLst>
</file>

<file path=ppt/tags/tag2.xml><?xml version="1.0" encoding="utf-8"?>
<p:tagLst xmlns:p="http://schemas.openxmlformats.org/presentationml/2006/main">
  <p:tag name="KSO_WM_UNIT_TABLE_BEAUTIFY" val="smartTable{e2bfa545-0cb9-408f-8e51-2419a1ee4808}"/>
</p:tagLst>
</file>

<file path=ppt/tags/tag3.xml><?xml version="1.0" encoding="utf-8"?>
<p:tagLst xmlns:p="http://schemas.openxmlformats.org/presentationml/2006/main">
  <p:tag name="KSO_WM_UNIT_TABLE_BEAUTIFY" val="smartTable{d049fbb3-bc92-4ec1-b626-33d9cc72d52e}"/>
</p:tagLst>
</file>

<file path=ppt/tags/tag4.xml><?xml version="1.0" encoding="utf-8"?>
<p:tagLst xmlns:p="http://schemas.openxmlformats.org/presentationml/2006/main">
  <p:tag name="KSO_WM_UNIT_TABLE_BEAUTIFY" val="smartTable{93a57948-40fe-4425-b214-7b12c9982f8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20648</Words>
  <Application>WPS 演示</Application>
  <PresentationFormat>宽屏</PresentationFormat>
  <Paragraphs>2108</Paragraphs>
  <Slides>266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266</vt:i4>
      </vt:variant>
    </vt:vector>
  </HeadingPairs>
  <TitlesOfParts>
    <vt:vector size="288" baseType="lpstr">
      <vt:lpstr>Arial</vt:lpstr>
      <vt:lpstr>宋体</vt:lpstr>
      <vt:lpstr>Wingdings</vt:lpstr>
      <vt:lpstr>Candara</vt:lpstr>
      <vt:lpstr>微软雅黑</vt:lpstr>
      <vt:lpstr>Bell MT</vt:lpstr>
      <vt:lpstr>华文宋体</vt:lpstr>
      <vt:lpstr>Algerian</vt:lpstr>
      <vt:lpstr>Baskerville Old Face</vt:lpstr>
      <vt:lpstr>等线 Light</vt:lpstr>
      <vt:lpstr>BLACKHAWK</vt:lpstr>
      <vt:lpstr>Segoe Print</vt:lpstr>
      <vt:lpstr>Arial Unicode MS</vt:lpstr>
      <vt:lpstr>等线</vt:lpstr>
      <vt:lpstr>Calibri</vt:lpstr>
      <vt:lpstr>HappyZcool-2016</vt:lpstr>
      <vt:lpstr>幼圆</vt:lpstr>
      <vt:lpstr>华文琥珀</vt:lpstr>
      <vt:lpstr>楷体</vt:lpstr>
      <vt:lpstr>仓耳爱情练习生 W01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肥鱼</dc:creator>
  <cp:lastModifiedBy>花开盛雪</cp:lastModifiedBy>
  <cp:revision>78</cp:revision>
  <dcterms:created xsi:type="dcterms:W3CDTF">2019-08-13T03:09:00Z</dcterms:created>
  <dcterms:modified xsi:type="dcterms:W3CDTF">2019-10-29T00:31:47Z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