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256" r:id="rId3"/>
    <p:sldId id="258" r:id="rId5"/>
    <p:sldId id="285" r:id="rId6"/>
    <p:sldId id="415" r:id="rId7"/>
    <p:sldId id="361" r:id="rId8"/>
    <p:sldId id="416" r:id="rId9"/>
    <p:sldId id="405" r:id="rId10"/>
    <p:sldId id="362" r:id="rId11"/>
    <p:sldId id="363" r:id="rId12"/>
    <p:sldId id="407" r:id="rId13"/>
    <p:sldId id="408" r:id="rId14"/>
    <p:sldId id="409" r:id="rId15"/>
    <p:sldId id="364" r:id="rId16"/>
    <p:sldId id="365" r:id="rId17"/>
    <p:sldId id="366" r:id="rId18"/>
    <p:sldId id="398" r:id="rId19"/>
    <p:sldId id="399" r:id="rId20"/>
    <p:sldId id="417" r:id="rId21"/>
    <p:sldId id="367" r:id="rId22"/>
    <p:sldId id="368" r:id="rId23"/>
    <p:sldId id="369" r:id="rId24"/>
    <p:sldId id="370" r:id="rId25"/>
    <p:sldId id="403" r:id="rId26"/>
    <p:sldId id="371" r:id="rId27"/>
    <p:sldId id="372" r:id="rId28"/>
    <p:sldId id="373" r:id="rId29"/>
    <p:sldId id="374" r:id="rId30"/>
    <p:sldId id="404" r:id="rId31"/>
    <p:sldId id="375" r:id="rId32"/>
    <p:sldId id="376" r:id="rId33"/>
    <p:sldId id="377" r:id="rId34"/>
    <p:sldId id="378" r:id="rId35"/>
    <p:sldId id="400" r:id="rId36"/>
    <p:sldId id="401" r:id="rId37"/>
    <p:sldId id="402" r:id="rId38"/>
    <p:sldId id="379" r:id="rId39"/>
    <p:sldId id="418" r:id="rId40"/>
    <p:sldId id="380" r:id="rId41"/>
    <p:sldId id="382" r:id="rId42"/>
    <p:sldId id="286" r:id="rId43"/>
    <p:sldId id="287" r:id="rId44"/>
    <p:sldId id="288" r:id="rId45"/>
    <p:sldId id="289" r:id="rId46"/>
    <p:sldId id="290" r:id="rId47"/>
    <p:sldId id="316" r:id="rId48"/>
    <p:sldId id="279" r:id="rId49"/>
    <p:sldId id="284" r:id="rId50"/>
    <p:sldId id="281" r:id="rId5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597"/>
    <a:srgbClr val="F7ADB8"/>
    <a:srgbClr val="FACCD2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06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953770" y="5605145"/>
            <a:ext cx="5641340" cy="1017905"/>
          </a:xfrm>
          <a:custGeom>
            <a:avLst/>
            <a:gdLst>
              <a:gd name="connisteX0" fmla="*/ 1491615 w 5641340"/>
              <a:gd name="connsiteY0" fmla="*/ 99060 h 1017905"/>
              <a:gd name="connisteX1" fmla="*/ 1422400 w 5641340"/>
              <a:gd name="connsiteY1" fmla="*/ 99060 h 1017905"/>
              <a:gd name="connisteX2" fmla="*/ 1353820 w 5641340"/>
              <a:gd name="connsiteY2" fmla="*/ 108585 h 1017905"/>
              <a:gd name="connisteX3" fmla="*/ 1284605 w 5641340"/>
              <a:gd name="connsiteY3" fmla="*/ 108585 h 1017905"/>
              <a:gd name="connisteX4" fmla="*/ 1215390 w 5641340"/>
              <a:gd name="connsiteY4" fmla="*/ 118745 h 1017905"/>
              <a:gd name="connisteX5" fmla="*/ 1146175 w 5641340"/>
              <a:gd name="connsiteY5" fmla="*/ 138430 h 1017905"/>
              <a:gd name="connisteX6" fmla="*/ 1076960 w 5641340"/>
              <a:gd name="connsiteY6" fmla="*/ 158115 h 1017905"/>
              <a:gd name="connisteX7" fmla="*/ 1007745 w 5641340"/>
              <a:gd name="connsiteY7" fmla="*/ 177800 h 1017905"/>
              <a:gd name="connisteX8" fmla="*/ 938530 w 5641340"/>
              <a:gd name="connsiteY8" fmla="*/ 207645 h 1017905"/>
              <a:gd name="connisteX9" fmla="*/ 869315 w 5641340"/>
              <a:gd name="connsiteY9" fmla="*/ 207645 h 1017905"/>
              <a:gd name="connisteX10" fmla="*/ 800100 w 5641340"/>
              <a:gd name="connsiteY10" fmla="*/ 227330 h 1017905"/>
              <a:gd name="connisteX11" fmla="*/ 730885 w 5641340"/>
              <a:gd name="connsiteY11" fmla="*/ 236855 h 1017905"/>
              <a:gd name="connisteX12" fmla="*/ 661670 w 5641340"/>
              <a:gd name="connsiteY12" fmla="*/ 257175 h 1017905"/>
              <a:gd name="connisteX13" fmla="*/ 592455 w 5641340"/>
              <a:gd name="connsiteY13" fmla="*/ 257175 h 1017905"/>
              <a:gd name="connisteX14" fmla="*/ 523875 w 5641340"/>
              <a:gd name="connsiteY14" fmla="*/ 257175 h 1017905"/>
              <a:gd name="connisteX15" fmla="*/ 454660 w 5641340"/>
              <a:gd name="connsiteY15" fmla="*/ 276860 h 1017905"/>
              <a:gd name="connisteX16" fmla="*/ 385445 w 5641340"/>
              <a:gd name="connsiteY16" fmla="*/ 306070 h 1017905"/>
              <a:gd name="connisteX17" fmla="*/ 316230 w 5641340"/>
              <a:gd name="connsiteY17" fmla="*/ 325755 h 1017905"/>
              <a:gd name="connisteX18" fmla="*/ 247015 w 5641340"/>
              <a:gd name="connsiteY18" fmla="*/ 355600 h 1017905"/>
              <a:gd name="connisteX19" fmla="*/ 227330 w 5641340"/>
              <a:gd name="connsiteY19" fmla="*/ 424815 h 1017905"/>
              <a:gd name="connisteX20" fmla="*/ 207645 w 5641340"/>
              <a:gd name="connsiteY20" fmla="*/ 494030 h 1017905"/>
              <a:gd name="connisteX21" fmla="*/ 138430 w 5641340"/>
              <a:gd name="connsiteY21" fmla="*/ 543560 h 1017905"/>
              <a:gd name="connisteX22" fmla="*/ 69215 w 5641340"/>
              <a:gd name="connsiteY22" fmla="*/ 572770 h 1017905"/>
              <a:gd name="connisteX23" fmla="*/ 0 w 5641340"/>
              <a:gd name="connsiteY23" fmla="*/ 632460 h 1017905"/>
              <a:gd name="connisteX24" fmla="*/ 19685 w 5641340"/>
              <a:gd name="connsiteY24" fmla="*/ 701675 h 1017905"/>
              <a:gd name="connisteX25" fmla="*/ 88900 w 5641340"/>
              <a:gd name="connsiteY25" fmla="*/ 730885 h 1017905"/>
              <a:gd name="connisteX26" fmla="*/ 158115 w 5641340"/>
              <a:gd name="connsiteY26" fmla="*/ 780415 h 1017905"/>
              <a:gd name="connisteX27" fmla="*/ 227330 w 5641340"/>
              <a:gd name="connsiteY27" fmla="*/ 800100 h 1017905"/>
              <a:gd name="connisteX28" fmla="*/ 296545 w 5641340"/>
              <a:gd name="connsiteY28" fmla="*/ 819785 h 1017905"/>
              <a:gd name="connisteX29" fmla="*/ 365760 w 5641340"/>
              <a:gd name="connsiteY29" fmla="*/ 829945 h 1017905"/>
              <a:gd name="connisteX30" fmla="*/ 434975 w 5641340"/>
              <a:gd name="connsiteY30" fmla="*/ 840105 h 1017905"/>
              <a:gd name="connisteX31" fmla="*/ 503555 w 5641340"/>
              <a:gd name="connsiteY31" fmla="*/ 840105 h 1017905"/>
              <a:gd name="connisteX32" fmla="*/ 572770 w 5641340"/>
              <a:gd name="connsiteY32" fmla="*/ 840105 h 1017905"/>
              <a:gd name="connisteX33" fmla="*/ 641985 w 5641340"/>
              <a:gd name="connsiteY33" fmla="*/ 840105 h 1017905"/>
              <a:gd name="connisteX34" fmla="*/ 711200 w 5641340"/>
              <a:gd name="connsiteY34" fmla="*/ 840105 h 1017905"/>
              <a:gd name="connisteX35" fmla="*/ 780415 w 5641340"/>
              <a:gd name="connsiteY35" fmla="*/ 840105 h 1017905"/>
              <a:gd name="connisteX36" fmla="*/ 849630 w 5641340"/>
              <a:gd name="connsiteY36" fmla="*/ 859790 h 1017905"/>
              <a:gd name="connisteX37" fmla="*/ 918845 w 5641340"/>
              <a:gd name="connsiteY37" fmla="*/ 889000 h 1017905"/>
              <a:gd name="connisteX38" fmla="*/ 988060 w 5641340"/>
              <a:gd name="connsiteY38" fmla="*/ 908685 h 1017905"/>
              <a:gd name="connisteX39" fmla="*/ 1057275 w 5641340"/>
              <a:gd name="connsiteY39" fmla="*/ 918845 h 1017905"/>
              <a:gd name="connisteX40" fmla="*/ 1126490 w 5641340"/>
              <a:gd name="connsiteY40" fmla="*/ 938530 h 1017905"/>
              <a:gd name="connisteX41" fmla="*/ 1195705 w 5641340"/>
              <a:gd name="connsiteY41" fmla="*/ 958215 h 1017905"/>
              <a:gd name="connisteX42" fmla="*/ 1264920 w 5641340"/>
              <a:gd name="connsiteY42" fmla="*/ 988060 h 1017905"/>
              <a:gd name="connisteX43" fmla="*/ 1333500 w 5641340"/>
              <a:gd name="connsiteY43" fmla="*/ 1007745 h 1017905"/>
              <a:gd name="connisteX44" fmla="*/ 1402715 w 5641340"/>
              <a:gd name="connsiteY44" fmla="*/ 1007745 h 1017905"/>
              <a:gd name="connisteX45" fmla="*/ 1471930 w 5641340"/>
              <a:gd name="connsiteY45" fmla="*/ 1007745 h 1017905"/>
              <a:gd name="connisteX46" fmla="*/ 1551305 w 5641340"/>
              <a:gd name="connsiteY46" fmla="*/ 1007745 h 1017905"/>
              <a:gd name="connisteX47" fmla="*/ 1620520 w 5641340"/>
              <a:gd name="connsiteY47" fmla="*/ 1007745 h 1017905"/>
              <a:gd name="connisteX48" fmla="*/ 1689735 w 5641340"/>
              <a:gd name="connsiteY48" fmla="*/ 1007745 h 1017905"/>
              <a:gd name="connisteX49" fmla="*/ 1758315 w 5641340"/>
              <a:gd name="connsiteY49" fmla="*/ 1017905 h 1017905"/>
              <a:gd name="connisteX50" fmla="*/ 1827530 w 5641340"/>
              <a:gd name="connsiteY50" fmla="*/ 1017905 h 1017905"/>
              <a:gd name="connisteX51" fmla="*/ 1896745 w 5641340"/>
              <a:gd name="connsiteY51" fmla="*/ 1017905 h 1017905"/>
              <a:gd name="connisteX52" fmla="*/ 1965960 w 5641340"/>
              <a:gd name="connsiteY52" fmla="*/ 1007745 h 1017905"/>
              <a:gd name="connisteX53" fmla="*/ 2035175 w 5641340"/>
              <a:gd name="connsiteY53" fmla="*/ 997585 h 1017905"/>
              <a:gd name="connisteX54" fmla="*/ 2104390 w 5641340"/>
              <a:gd name="connsiteY54" fmla="*/ 997585 h 1017905"/>
              <a:gd name="connisteX55" fmla="*/ 2173605 w 5641340"/>
              <a:gd name="connsiteY55" fmla="*/ 997585 h 1017905"/>
              <a:gd name="connisteX56" fmla="*/ 2242820 w 5641340"/>
              <a:gd name="connsiteY56" fmla="*/ 997585 h 1017905"/>
              <a:gd name="connisteX57" fmla="*/ 2312035 w 5641340"/>
              <a:gd name="connsiteY57" fmla="*/ 997585 h 1017905"/>
              <a:gd name="connisteX58" fmla="*/ 2381250 w 5641340"/>
              <a:gd name="connsiteY58" fmla="*/ 997585 h 1017905"/>
              <a:gd name="connisteX59" fmla="*/ 2450465 w 5641340"/>
              <a:gd name="connsiteY59" fmla="*/ 997585 h 1017905"/>
              <a:gd name="connisteX60" fmla="*/ 2519680 w 5641340"/>
              <a:gd name="connsiteY60" fmla="*/ 997585 h 1017905"/>
              <a:gd name="connisteX61" fmla="*/ 2588260 w 5641340"/>
              <a:gd name="connsiteY61" fmla="*/ 997585 h 1017905"/>
              <a:gd name="connisteX62" fmla="*/ 2667635 w 5641340"/>
              <a:gd name="connsiteY62" fmla="*/ 997585 h 1017905"/>
              <a:gd name="connisteX63" fmla="*/ 2736850 w 5641340"/>
              <a:gd name="connsiteY63" fmla="*/ 988060 h 1017905"/>
              <a:gd name="connisteX64" fmla="*/ 2806065 w 5641340"/>
              <a:gd name="connsiteY64" fmla="*/ 988060 h 1017905"/>
              <a:gd name="connisteX65" fmla="*/ 2875280 w 5641340"/>
              <a:gd name="connsiteY65" fmla="*/ 977900 h 1017905"/>
              <a:gd name="connisteX66" fmla="*/ 2944495 w 5641340"/>
              <a:gd name="connsiteY66" fmla="*/ 977900 h 1017905"/>
              <a:gd name="connisteX67" fmla="*/ 3013075 w 5641340"/>
              <a:gd name="connsiteY67" fmla="*/ 968375 h 1017905"/>
              <a:gd name="connisteX68" fmla="*/ 3082290 w 5641340"/>
              <a:gd name="connsiteY68" fmla="*/ 968375 h 1017905"/>
              <a:gd name="connisteX69" fmla="*/ 3151505 w 5641340"/>
              <a:gd name="connsiteY69" fmla="*/ 958215 h 1017905"/>
              <a:gd name="connisteX70" fmla="*/ 3220720 w 5641340"/>
              <a:gd name="connsiteY70" fmla="*/ 948690 h 1017905"/>
              <a:gd name="connisteX71" fmla="*/ 3289935 w 5641340"/>
              <a:gd name="connsiteY71" fmla="*/ 938530 h 1017905"/>
              <a:gd name="connisteX72" fmla="*/ 3359150 w 5641340"/>
              <a:gd name="connsiteY72" fmla="*/ 938530 h 1017905"/>
              <a:gd name="connisteX73" fmla="*/ 3428365 w 5641340"/>
              <a:gd name="connsiteY73" fmla="*/ 929005 h 1017905"/>
              <a:gd name="connisteX74" fmla="*/ 3497580 w 5641340"/>
              <a:gd name="connsiteY74" fmla="*/ 918845 h 1017905"/>
              <a:gd name="connisteX75" fmla="*/ 3566795 w 5641340"/>
              <a:gd name="connsiteY75" fmla="*/ 908685 h 1017905"/>
              <a:gd name="connisteX76" fmla="*/ 3636010 w 5641340"/>
              <a:gd name="connsiteY76" fmla="*/ 908685 h 1017905"/>
              <a:gd name="connisteX77" fmla="*/ 3705225 w 5641340"/>
              <a:gd name="connsiteY77" fmla="*/ 908685 h 1017905"/>
              <a:gd name="connisteX78" fmla="*/ 3774440 w 5641340"/>
              <a:gd name="connsiteY78" fmla="*/ 908685 h 1017905"/>
              <a:gd name="connisteX79" fmla="*/ 3843020 w 5641340"/>
              <a:gd name="connsiteY79" fmla="*/ 908685 h 1017905"/>
              <a:gd name="connisteX80" fmla="*/ 3912235 w 5641340"/>
              <a:gd name="connsiteY80" fmla="*/ 908685 h 1017905"/>
              <a:gd name="connisteX81" fmla="*/ 3981450 w 5641340"/>
              <a:gd name="connsiteY81" fmla="*/ 918845 h 1017905"/>
              <a:gd name="connisteX82" fmla="*/ 4050665 w 5641340"/>
              <a:gd name="connsiteY82" fmla="*/ 929005 h 1017905"/>
              <a:gd name="connisteX83" fmla="*/ 4119880 w 5641340"/>
              <a:gd name="connsiteY83" fmla="*/ 938530 h 1017905"/>
              <a:gd name="connisteX84" fmla="*/ 4189095 w 5641340"/>
              <a:gd name="connsiteY84" fmla="*/ 938530 h 1017905"/>
              <a:gd name="connisteX85" fmla="*/ 4258310 w 5641340"/>
              <a:gd name="connsiteY85" fmla="*/ 938530 h 1017905"/>
              <a:gd name="connisteX86" fmla="*/ 4327525 w 5641340"/>
              <a:gd name="connsiteY86" fmla="*/ 938530 h 1017905"/>
              <a:gd name="connisteX87" fmla="*/ 4396740 w 5641340"/>
              <a:gd name="connsiteY87" fmla="*/ 938530 h 1017905"/>
              <a:gd name="connisteX88" fmla="*/ 4465955 w 5641340"/>
              <a:gd name="connsiteY88" fmla="*/ 938530 h 1017905"/>
              <a:gd name="connisteX89" fmla="*/ 4535170 w 5641340"/>
              <a:gd name="connsiteY89" fmla="*/ 918845 h 1017905"/>
              <a:gd name="connisteX90" fmla="*/ 4604385 w 5641340"/>
              <a:gd name="connsiteY90" fmla="*/ 918845 h 1017905"/>
              <a:gd name="connisteX91" fmla="*/ 4672965 w 5641340"/>
              <a:gd name="connsiteY91" fmla="*/ 918845 h 1017905"/>
              <a:gd name="connisteX92" fmla="*/ 4742180 w 5641340"/>
              <a:gd name="connsiteY92" fmla="*/ 918845 h 1017905"/>
              <a:gd name="connisteX93" fmla="*/ 4811395 w 5641340"/>
              <a:gd name="connsiteY93" fmla="*/ 899160 h 1017905"/>
              <a:gd name="connisteX94" fmla="*/ 4880610 w 5641340"/>
              <a:gd name="connsiteY94" fmla="*/ 899160 h 1017905"/>
              <a:gd name="connisteX95" fmla="*/ 4949825 w 5641340"/>
              <a:gd name="connsiteY95" fmla="*/ 889000 h 1017905"/>
              <a:gd name="connisteX96" fmla="*/ 5019040 w 5641340"/>
              <a:gd name="connsiteY96" fmla="*/ 879475 h 1017905"/>
              <a:gd name="connisteX97" fmla="*/ 5088255 w 5641340"/>
              <a:gd name="connsiteY97" fmla="*/ 859790 h 1017905"/>
              <a:gd name="connisteX98" fmla="*/ 5157470 w 5641340"/>
              <a:gd name="connsiteY98" fmla="*/ 849630 h 1017905"/>
              <a:gd name="connisteX99" fmla="*/ 5226685 w 5641340"/>
              <a:gd name="connsiteY99" fmla="*/ 840105 h 1017905"/>
              <a:gd name="connisteX100" fmla="*/ 5295900 w 5641340"/>
              <a:gd name="connsiteY100" fmla="*/ 829945 h 1017905"/>
              <a:gd name="connisteX101" fmla="*/ 5365115 w 5641340"/>
              <a:gd name="connsiteY101" fmla="*/ 819785 h 1017905"/>
              <a:gd name="connisteX102" fmla="*/ 5433695 w 5641340"/>
              <a:gd name="connsiteY102" fmla="*/ 800100 h 1017905"/>
              <a:gd name="connisteX103" fmla="*/ 5502910 w 5641340"/>
              <a:gd name="connsiteY103" fmla="*/ 770890 h 1017905"/>
              <a:gd name="connisteX104" fmla="*/ 5572125 w 5641340"/>
              <a:gd name="connsiteY104" fmla="*/ 741045 h 1017905"/>
              <a:gd name="connisteX105" fmla="*/ 5631815 w 5641340"/>
              <a:gd name="connsiteY105" fmla="*/ 671830 h 1017905"/>
              <a:gd name="connisteX106" fmla="*/ 5641340 w 5641340"/>
              <a:gd name="connsiteY106" fmla="*/ 602615 h 1017905"/>
              <a:gd name="connisteX107" fmla="*/ 5641340 w 5641340"/>
              <a:gd name="connsiteY107" fmla="*/ 533400 h 1017905"/>
              <a:gd name="connisteX108" fmla="*/ 5601970 w 5641340"/>
              <a:gd name="connsiteY108" fmla="*/ 464185 h 1017905"/>
              <a:gd name="connisteX109" fmla="*/ 5532755 w 5641340"/>
              <a:gd name="connsiteY109" fmla="*/ 414655 h 1017905"/>
              <a:gd name="connisteX110" fmla="*/ 5463540 w 5641340"/>
              <a:gd name="connsiteY110" fmla="*/ 355600 h 1017905"/>
              <a:gd name="connisteX111" fmla="*/ 5394325 w 5641340"/>
              <a:gd name="connsiteY111" fmla="*/ 316230 h 1017905"/>
              <a:gd name="connisteX112" fmla="*/ 5325110 w 5641340"/>
              <a:gd name="connsiteY112" fmla="*/ 286385 h 1017905"/>
              <a:gd name="connisteX113" fmla="*/ 5255895 w 5641340"/>
              <a:gd name="connsiteY113" fmla="*/ 266700 h 1017905"/>
              <a:gd name="connisteX114" fmla="*/ 5187315 w 5641340"/>
              <a:gd name="connsiteY114" fmla="*/ 266700 h 1017905"/>
              <a:gd name="connisteX115" fmla="*/ 5118100 w 5641340"/>
              <a:gd name="connsiteY115" fmla="*/ 247015 h 1017905"/>
              <a:gd name="connisteX116" fmla="*/ 5048885 w 5641340"/>
              <a:gd name="connsiteY116" fmla="*/ 236855 h 1017905"/>
              <a:gd name="connisteX117" fmla="*/ 4979670 w 5641340"/>
              <a:gd name="connsiteY117" fmla="*/ 207645 h 1017905"/>
              <a:gd name="connisteX118" fmla="*/ 4910455 w 5641340"/>
              <a:gd name="connsiteY118" fmla="*/ 167640 h 1017905"/>
              <a:gd name="connisteX119" fmla="*/ 4841240 w 5641340"/>
              <a:gd name="connsiteY119" fmla="*/ 128270 h 1017905"/>
              <a:gd name="connisteX120" fmla="*/ 4752340 w 5641340"/>
              <a:gd name="connsiteY120" fmla="*/ 118745 h 1017905"/>
              <a:gd name="connisteX121" fmla="*/ 4683125 w 5641340"/>
              <a:gd name="connsiteY121" fmla="*/ 108585 h 1017905"/>
              <a:gd name="connisteX122" fmla="*/ 4613910 w 5641340"/>
              <a:gd name="connsiteY122" fmla="*/ 108585 h 1017905"/>
              <a:gd name="connisteX123" fmla="*/ 4544695 w 5641340"/>
              <a:gd name="connsiteY123" fmla="*/ 108585 h 1017905"/>
              <a:gd name="connisteX124" fmla="*/ 4475480 w 5641340"/>
              <a:gd name="connsiteY124" fmla="*/ 118745 h 1017905"/>
              <a:gd name="connisteX125" fmla="*/ 4406265 w 5641340"/>
              <a:gd name="connsiteY125" fmla="*/ 128270 h 1017905"/>
              <a:gd name="connisteX126" fmla="*/ 4337050 w 5641340"/>
              <a:gd name="connsiteY126" fmla="*/ 128270 h 1017905"/>
              <a:gd name="connisteX127" fmla="*/ 4267835 w 5641340"/>
              <a:gd name="connsiteY127" fmla="*/ 128270 h 1017905"/>
              <a:gd name="connisteX128" fmla="*/ 4199255 w 5641340"/>
              <a:gd name="connsiteY128" fmla="*/ 99060 h 1017905"/>
              <a:gd name="connisteX129" fmla="*/ 4130040 w 5641340"/>
              <a:gd name="connsiteY129" fmla="*/ 88900 h 1017905"/>
              <a:gd name="connisteX130" fmla="*/ 4060825 w 5641340"/>
              <a:gd name="connsiteY130" fmla="*/ 88900 h 1017905"/>
              <a:gd name="connisteX131" fmla="*/ 3991610 w 5641340"/>
              <a:gd name="connsiteY131" fmla="*/ 108585 h 1017905"/>
              <a:gd name="connisteX132" fmla="*/ 3922395 w 5641340"/>
              <a:gd name="connsiteY132" fmla="*/ 108585 h 1017905"/>
              <a:gd name="connisteX133" fmla="*/ 3853180 w 5641340"/>
              <a:gd name="connsiteY133" fmla="*/ 108585 h 1017905"/>
              <a:gd name="connisteX134" fmla="*/ 3783965 w 5641340"/>
              <a:gd name="connsiteY134" fmla="*/ 108585 h 1017905"/>
              <a:gd name="connisteX135" fmla="*/ 3714750 w 5641340"/>
              <a:gd name="connsiteY135" fmla="*/ 118745 h 1017905"/>
              <a:gd name="connisteX136" fmla="*/ 3645535 w 5641340"/>
              <a:gd name="connsiteY136" fmla="*/ 128270 h 1017905"/>
              <a:gd name="connisteX137" fmla="*/ 3576320 w 5641340"/>
              <a:gd name="connsiteY137" fmla="*/ 128270 h 1017905"/>
              <a:gd name="connisteX138" fmla="*/ 3507105 w 5641340"/>
              <a:gd name="connsiteY138" fmla="*/ 128270 h 1017905"/>
              <a:gd name="connisteX139" fmla="*/ 3438525 w 5641340"/>
              <a:gd name="connsiteY139" fmla="*/ 128270 h 1017905"/>
              <a:gd name="connisteX140" fmla="*/ 3369310 w 5641340"/>
              <a:gd name="connsiteY140" fmla="*/ 128270 h 1017905"/>
              <a:gd name="connisteX141" fmla="*/ 3300095 w 5641340"/>
              <a:gd name="connsiteY141" fmla="*/ 128270 h 1017905"/>
              <a:gd name="connisteX142" fmla="*/ 3230880 w 5641340"/>
              <a:gd name="connsiteY142" fmla="*/ 128270 h 1017905"/>
              <a:gd name="connisteX143" fmla="*/ 3161665 w 5641340"/>
              <a:gd name="connsiteY143" fmla="*/ 128270 h 1017905"/>
              <a:gd name="connisteX144" fmla="*/ 3092450 w 5641340"/>
              <a:gd name="connsiteY144" fmla="*/ 128270 h 1017905"/>
              <a:gd name="connisteX145" fmla="*/ 3023235 w 5641340"/>
              <a:gd name="connsiteY145" fmla="*/ 128270 h 1017905"/>
              <a:gd name="connisteX146" fmla="*/ 2954020 w 5641340"/>
              <a:gd name="connsiteY146" fmla="*/ 128270 h 1017905"/>
              <a:gd name="connisteX147" fmla="*/ 2884805 w 5641340"/>
              <a:gd name="connsiteY147" fmla="*/ 128270 h 1017905"/>
              <a:gd name="connisteX148" fmla="*/ 2815590 w 5641340"/>
              <a:gd name="connsiteY148" fmla="*/ 128270 h 1017905"/>
              <a:gd name="connisteX149" fmla="*/ 2746375 w 5641340"/>
              <a:gd name="connsiteY149" fmla="*/ 128270 h 1017905"/>
              <a:gd name="connisteX150" fmla="*/ 2677160 w 5641340"/>
              <a:gd name="connsiteY150" fmla="*/ 128270 h 1017905"/>
              <a:gd name="connisteX151" fmla="*/ 2608580 w 5641340"/>
              <a:gd name="connsiteY151" fmla="*/ 128270 h 1017905"/>
              <a:gd name="connisteX152" fmla="*/ 2539365 w 5641340"/>
              <a:gd name="connsiteY152" fmla="*/ 118745 h 1017905"/>
              <a:gd name="connisteX153" fmla="*/ 2470150 w 5641340"/>
              <a:gd name="connsiteY153" fmla="*/ 99060 h 1017905"/>
              <a:gd name="connisteX154" fmla="*/ 2400935 w 5641340"/>
              <a:gd name="connsiteY154" fmla="*/ 78740 h 1017905"/>
              <a:gd name="connisteX155" fmla="*/ 2331720 w 5641340"/>
              <a:gd name="connsiteY155" fmla="*/ 69215 h 1017905"/>
              <a:gd name="connisteX156" fmla="*/ 2262505 w 5641340"/>
              <a:gd name="connsiteY156" fmla="*/ 49530 h 1017905"/>
              <a:gd name="connisteX157" fmla="*/ 2193290 w 5641340"/>
              <a:gd name="connsiteY157" fmla="*/ 29845 h 1017905"/>
              <a:gd name="connisteX158" fmla="*/ 2124075 w 5641340"/>
              <a:gd name="connsiteY158" fmla="*/ 19685 h 1017905"/>
              <a:gd name="connisteX159" fmla="*/ 2054860 w 5641340"/>
              <a:gd name="connsiteY159" fmla="*/ 19685 h 1017905"/>
              <a:gd name="connisteX160" fmla="*/ 1985645 w 5641340"/>
              <a:gd name="connsiteY160" fmla="*/ 10160 h 1017905"/>
              <a:gd name="connisteX161" fmla="*/ 1916430 w 5641340"/>
              <a:gd name="connsiteY161" fmla="*/ 0 h 1017905"/>
              <a:gd name="connisteX162" fmla="*/ 1847850 w 5641340"/>
              <a:gd name="connsiteY162" fmla="*/ 0 h 1017905"/>
              <a:gd name="connisteX163" fmla="*/ 1778635 w 5641340"/>
              <a:gd name="connsiteY163" fmla="*/ 0 h 1017905"/>
              <a:gd name="connisteX164" fmla="*/ 1709420 w 5641340"/>
              <a:gd name="connsiteY164" fmla="*/ 39370 h 1017905"/>
              <a:gd name="connisteX165" fmla="*/ 1640205 w 5641340"/>
              <a:gd name="connsiteY165" fmla="*/ 49530 h 1017905"/>
              <a:gd name="connisteX166" fmla="*/ 1570990 w 5641340"/>
              <a:gd name="connsiteY166" fmla="*/ 59055 h 1017905"/>
              <a:gd name="connisteX167" fmla="*/ 1501775 w 5641340"/>
              <a:gd name="connsiteY167" fmla="*/ 59055 h 1017905"/>
              <a:gd name="connisteX168" fmla="*/ 1432560 w 5641340"/>
              <a:gd name="connsiteY168" fmla="*/ 59055 h 1017905"/>
              <a:gd name="connisteX169" fmla="*/ 1353820 w 5641340"/>
              <a:gd name="connsiteY169" fmla="*/ 108585 h 10179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</a:cxnLst>
            <a:rect l="l" t="t" r="r" b="b"/>
            <a:pathLst>
              <a:path w="5641340" h="1017905">
                <a:moveTo>
                  <a:pt x="1491615" y="99060"/>
                </a:moveTo>
                <a:lnTo>
                  <a:pt x="1422400" y="99060"/>
                </a:lnTo>
                <a:lnTo>
                  <a:pt x="1353820" y="108585"/>
                </a:lnTo>
                <a:lnTo>
                  <a:pt x="1284605" y="108585"/>
                </a:lnTo>
                <a:lnTo>
                  <a:pt x="1215390" y="118745"/>
                </a:lnTo>
                <a:lnTo>
                  <a:pt x="1146175" y="138430"/>
                </a:lnTo>
                <a:lnTo>
                  <a:pt x="1076960" y="158115"/>
                </a:lnTo>
                <a:lnTo>
                  <a:pt x="1007745" y="177800"/>
                </a:lnTo>
                <a:lnTo>
                  <a:pt x="938530" y="207645"/>
                </a:lnTo>
                <a:lnTo>
                  <a:pt x="869315" y="207645"/>
                </a:lnTo>
                <a:lnTo>
                  <a:pt x="800100" y="227330"/>
                </a:lnTo>
                <a:lnTo>
                  <a:pt x="730885" y="236855"/>
                </a:lnTo>
                <a:lnTo>
                  <a:pt x="661670" y="257175"/>
                </a:lnTo>
                <a:lnTo>
                  <a:pt x="592455" y="257175"/>
                </a:lnTo>
                <a:lnTo>
                  <a:pt x="523875" y="257175"/>
                </a:lnTo>
                <a:lnTo>
                  <a:pt x="454660" y="276860"/>
                </a:lnTo>
                <a:lnTo>
                  <a:pt x="385445" y="306070"/>
                </a:lnTo>
                <a:lnTo>
                  <a:pt x="316230" y="325755"/>
                </a:lnTo>
                <a:lnTo>
                  <a:pt x="247015" y="355600"/>
                </a:lnTo>
                <a:lnTo>
                  <a:pt x="227330" y="424815"/>
                </a:lnTo>
                <a:lnTo>
                  <a:pt x="207645" y="494030"/>
                </a:lnTo>
                <a:lnTo>
                  <a:pt x="138430" y="543560"/>
                </a:lnTo>
                <a:lnTo>
                  <a:pt x="69215" y="572770"/>
                </a:lnTo>
                <a:lnTo>
                  <a:pt x="0" y="632460"/>
                </a:lnTo>
                <a:lnTo>
                  <a:pt x="19685" y="701675"/>
                </a:lnTo>
                <a:lnTo>
                  <a:pt x="88900" y="730885"/>
                </a:lnTo>
                <a:lnTo>
                  <a:pt x="158115" y="780415"/>
                </a:lnTo>
                <a:lnTo>
                  <a:pt x="227330" y="800100"/>
                </a:lnTo>
                <a:lnTo>
                  <a:pt x="296545" y="819785"/>
                </a:lnTo>
                <a:lnTo>
                  <a:pt x="365760" y="829945"/>
                </a:lnTo>
                <a:lnTo>
                  <a:pt x="434975" y="840105"/>
                </a:lnTo>
                <a:lnTo>
                  <a:pt x="503555" y="840105"/>
                </a:lnTo>
                <a:lnTo>
                  <a:pt x="572770" y="840105"/>
                </a:lnTo>
                <a:lnTo>
                  <a:pt x="641985" y="840105"/>
                </a:lnTo>
                <a:lnTo>
                  <a:pt x="711200" y="840105"/>
                </a:lnTo>
                <a:lnTo>
                  <a:pt x="780415" y="840105"/>
                </a:lnTo>
                <a:lnTo>
                  <a:pt x="849630" y="859790"/>
                </a:lnTo>
                <a:lnTo>
                  <a:pt x="918845" y="889000"/>
                </a:lnTo>
                <a:lnTo>
                  <a:pt x="988060" y="908685"/>
                </a:lnTo>
                <a:lnTo>
                  <a:pt x="1057275" y="918845"/>
                </a:lnTo>
                <a:lnTo>
                  <a:pt x="1126490" y="938530"/>
                </a:lnTo>
                <a:lnTo>
                  <a:pt x="1195705" y="958215"/>
                </a:lnTo>
                <a:lnTo>
                  <a:pt x="1264920" y="988060"/>
                </a:lnTo>
                <a:lnTo>
                  <a:pt x="1333500" y="1007745"/>
                </a:lnTo>
                <a:lnTo>
                  <a:pt x="1402715" y="1007745"/>
                </a:lnTo>
                <a:lnTo>
                  <a:pt x="1471930" y="1007745"/>
                </a:lnTo>
                <a:lnTo>
                  <a:pt x="1551305" y="1007745"/>
                </a:lnTo>
                <a:lnTo>
                  <a:pt x="1620520" y="1007745"/>
                </a:lnTo>
                <a:lnTo>
                  <a:pt x="1689735" y="1007745"/>
                </a:lnTo>
                <a:lnTo>
                  <a:pt x="1758315" y="1017905"/>
                </a:lnTo>
                <a:lnTo>
                  <a:pt x="1827530" y="1017905"/>
                </a:lnTo>
                <a:lnTo>
                  <a:pt x="1896745" y="1017905"/>
                </a:lnTo>
                <a:lnTo>
                  <a:pt x="1965960" y="1007745"/>
                </a:lnTo>
                <a:lnTo>
                  <a:pt x="2035175" y="997585"/>
                </a:lnTo>
                <a:lnTo>
                  <a:pt x="2104390" y="997585"/>
                </a:lnTo>
                <a:lnTo>
                  <a:pt x="2173605" y="997585"/>
                </a:lnTo>
                <a:lnTo>
                  <a:pt x="2242820" y="997585"/>
                </a:lnTo>
                <a:lnTo>
                  <a:pt x="2312035" y="997585"/>
                </a:lnTo>
                <a:lnTo>
                  <a:pt x="2381250" y="997585"/>
                </a:lnTo>
                <a:lnTo>
                  <a:pt x="2450465" y="997585"/>
                </a:lnTo>
                <a:lnTo>
                  <a:pt x="2519680" y="997585"/>
                </a:lnTo>
                <a:lnTo>
                  <a:pt x="2588260" y="997585"/>
                </a:lnTo>
                <a:lnTo>
                  <a:pt x="2667635" y="997585"/>
                </a:lnTo>
                <a:lnTo>
                  <a:pt x="2736850" y="988060"/>
                </a:lnTo>
                <a:lnTo>
                  <a:pt x="2806065" y="988060"/>
                </a:lnTo>
                <a:lnTo>
                  <a:pt x="2875280" y="977900"/>
                </a:lnTo>
                <a:lnTo>
                  <a:pt x="2944495" y="977900"/>
                </a:lnTo>
                <a:lnTo>
                  <a:pt x="3013075" y="968375"/>
                </a:lnTo>
                <a:lnTo>
                  <a:pt x="3082290" y="968375"/>
                </a:lnTo>
                <a:lnTo>
                  <a:pt x="3151505" y="958215"/>
                </a:lnTo>
                <a:lnTo>
                  <a:pt x="3220720" y="948690"/>
                </a:lnTo>
                <a:lnTo>
                  <a:pt x="3289935" y="938530"/>
                </a:lnTo>
                <a:lnTo>
                  <a:pt x="3359150" y="938530"/>
                </a:lnTo>
                <a:lnTo>
                  <a:pt x="3428365" y="929005"/>
                </a:lnTo>
                <a:lnTo>
                  <a:pt x="3497580" y="918845"/>
                </a:lnTo>
                <a:lnTo>
                  <a:pt x="3566795" y="908685"/>
                </a:lnTo>
                <a:lnTo>
                  <a:pt x="3636010" y="908685"/>
                </a:lnTo>
                <a:lnTo>
                  <a:pt x="3705225" y="908685"/>
                </a:lnTo>
                <a:lnTo>
                  <a:pt x="3774440" y="908685"/>
                </a:lnTo>
                <a:lnTo>
                  <a:pt x="3843020" y="908685"/>
                </a:lnTo>
                <a:lnTo>
                  <a:pt x="3912235" y="908685"/>
                </a:lnTo>
                <a:lnTo>
                  <a:pt x="3981450" y="918845"/>
                </a:lnTo>
                <a:lnTo>
                  <a:pt x="4050665" y="929005"/>
                </a:lnTo>
                <a:lnTo>
                  <a:pt x="4119880" y="938530"/>
                </a:lnTo>
                <a:lnTo>
                  <a:pt x="4189095" y="938530"/>
                </a:lnTo>
                <a:lnTo>
                  <a:pt x="4258310" y="938530"/>
                </a:lnTo>
                <a:lnTo>
                  <a:pt x="4327525" y="938530"/>
                </a:lnTo>
                <a:lnTo>
                  <a:pt x="4396740" y="938530"/>
                </a:lnTo>
                <a:lnTo>
                  <a:pt x="4465955" y="938530"/>
                </a:lnTo>
                <a:lnTo>
                  <a:pt x="4535170" y="918845"/>
                </a:lnTo>
                <a:lnTo>
                  <a:pt x="4604385" y="918845"/>
                </a:lnTo>
                <a:lnTo>
                  <a:pt x="4672965" y="918845"/>
                </a:lnTo>
                <a:lnTo>
                  <a:pt x="4742180" y="918845"/>
                </a:lnTo>
                <a:lnTo>
                  <a:pt x="4811395" y="899160"/>
                </a:lnTo>
                <a:lnTo>
                  <a:pt x="4880610" y="899160"/>
                </a:lnTo>
                <a:lnTo>
                  <a:pt x="4949825" y="889000"/>
                </a:lnTo>
                <a:lnTo>
                  <a:pt x="5019040" y="879475"/>
                </a:lnTo>
                <a:lnTo>
                  <a:pt x="5088255" y="859790"/>
                </a:lnTo>
                <a:lnTo>
                  <a:pt x="5157470" y="849630"/>
                </a:lnTo>
                <a:lnTo>
                  <a:pt x="5226685" y="840105"/>
                </a:lnTo>
                <a:lnTo>
                  <a:pt x="5295900" y="829945"/>
                </a:lnTo>
                <a:lnTo>
                  <a:pt x="5365115" y="819785"/>
                </a:lnTo>
                <a:lnTo>
                  <a:pt x="5433695" y="800100"/>
                </a:lnTo>
                <a:lnTo>
                  <a:pt x="5502910" y="770890"/>
                </a:lnTo>
                <a:lnTo>
                  <a:pt x="5572125" y="741045"/>
                </a:lnTo>
                <a:lnTo>
                  <a:pt x="5631815" y="671830"/>
                </a:lnTo>
                <a:lnTo>
                  <a:pt x="5641340" y="602615"/>
                </a:lnTo>
                <a:lnTo>
                  <a:pt x="5641340" y="533400"/>
                </a:lnTo>
                <a:lnTo>
                  <a:pt x="5601970" y="464185"/>
                </a:lnTo>
                <a:lnTo>
                  <a:pt x="5532755" y="414655"/>
                </a:lnTo>
                <a:lnTo>
                  <a:pt x="5463540" y="355600"/>
                </a:lnTo>
                <a:lnTo>
                  <a:pt x="5394325" y="316230"/>
                </a:lnTo>
                <a:lnTo>
                  <a:pt x="5325110" y="286385"/>
                </a:lnTo>
                <a:lnTo>
                  <a:pt x="5255895" y="266700"/>
                </a:lnTo>
                <a:lnTo>
                  <a:pt x="5187315" y="266700"/>
                </a:lnTo>
                <a:lnTo>
                  <a:pt x="5118100" y="247015"/>
                </a:lnTo>
                <a:lnTo>
                  <a:pt x="5048885" y="236855"/>
                </a:lnTo>
                <a:lnTo>
                  <a:pt x="4979670" y="207645"/>
                </a:lnTo>
                <a:lnTo>
                  <a:pt x="4910455" y="167640"/>
                </a:lnTo>
                <a:lnTo>
                  <a:pt x="4841240" y="128270"/>
                </a:lnTo>
                <a:lnTo>
                  <a:pt x="4752340" y="118745"/>
                </a:lnTo>
                <a:lnTo>
                  <a:pt x="4683125" y="108585"/>
                </a:lnTo>
                <a:lnTo>
                  <a:pt x="4613910" y="108585"/>
                </a:lnTo>
                <a:lnTo>
                  <a:pt x="4544695" y="108585"/>
                </a:lnTo>
                <a:lnTo>
                  <a:pt x="4475480" y="118745"/>
                </a:lnTo>
                <a:lnTo>
                  <a:pt x="4406265" y="128270"/>
                </a:lnTo>
                <a:lnTo>
                  <a:pt x="4337050" y="128270"/>
                </a:lnTo>
                <a:lnTo>
                  <a:pt x="4267835" y="128270"/>
                </a:lnTo>
                <a:lnTo>
                  <a:pt x="4199255" y="99060"/>
                </a:lnTo>
                <a:lnTo>
                  <a:pt x="4130040" y="88900"/>
                </a:lnTo>
                <a:lnTo>
                  <a:pt x="4060825" y="88900"/>
                </a:lnTo>
                <a:lnTo>
                  <a:pt x="3991610" y="108585"/>
                </a:lnTo>
                <a:lnTo>
                  <a:pt x="3922395" y="108585"/>
                </a:lnTo>
                <a:lnTo>
                  <a:pt x="3853180" y="108585"/>
                </a:lnTo>
                <a:lnTo>
                  <a:pt x="3783965" y="108585"/>
                </a:lnTo>
                <a:lnTo>
                  <a:pt x="3714750" y="118745"/>
                </a:lnTo>
                <a:lnTo>
                  <a:pt x="3645535" y="128270"/>
                </a:lnTo>
                <a:lnTo>
                  <a:pt x="3576320" y="128270"/>
                </a:lnTo>
                <a:lnTo>
                  <a:pt x="3507105" y="128270"/>
                </a:lnTo>
                <a:lnTo>
                  <a:pt x="3438525" y="128270"/>
                </a:lnTo>
                <a:lnTo>
                  <a:pt x="3369310" y="128270"/>
                </a:lnTo>
                <a:lnTo>
                  <a:pt x="3300095" y="128270"/>
                </a:lnTo>
                <a:lnTo>
                  <a:pt x="3230880" y="128270"/>
                </a:lnTo>
                <a:lnTo>
                  <a:pt x="3161665" y="128270"/>
                </a:lnTo>
                <a:lnTo>
                  <a:pt x="3092450" y="128270"/>
                </a:lnTo>
                <a:lnTo>
                  <a:pt x="3023235" y="128270"/>
                </a:lnTo>
                <a:lnTo>
                  <a:pt x="2954020" y="128270"/>
                </a:lnTo>
                <a:lnTo>
                  <a:pt x="2884805" y="128270"/>
                </a:lnTo>
                <a:lnTo>
                  <a:pt x="2815590" y="128270"/>
                </a:lnTo>
                <a:lnTo>
                  <a:pt x="2746375" y="128270"/>
                </a:lnTo>
                <a:lnTo>
                  <a:pt x="2677160" y="128270"/>
                </a:lnTo>
                <a:lnTo>
                  <a:pt x="2608580" y="128270"/>
                </a:lnTo>
                <a:lnTo>
                  <a:pt x="2539365" y="118745"/>
                </a:lnTo>
                <a:lnTo>
                  <a:pt x="2470150" y="99060"/>
                </a:lnTo>
                <a:lnTo>
                  <a:pt x="2400935" y="78740"/>
                </a:lnTo>
                <a:lnTo>
                  <a:pt x="2331720" y="69215"/>
                </a:lnTo>
                <a:lnTo>
                  <a:pt x="2262505" y="49530"/>
                </a:lnTo>
                <a:lnTo>
                  <a:pt x="2193290" y="29845"/>
                </a:lnTo>
                <a:lnTo>
                  <a:pt x="2124075" y="19685"/>
                </a:lnTo>
                <a:lnTo>
                  <a:pt x="2054860" y="19685"/>
                </a:lnTo>
                <a:lnTo>
                  <a:pt x="1985645" y="10160"/>
                </a:lnTo>
                <a:lnTo>
                  <a:pt x="1916430" y="0"/>
                </a:lnTo>
                <a:lnTo>
                  <a:pt x="1847850" y="0"/>
                </a:lnTo>
                <a:lnTo>
                  <a:pt x="1778635" y="0"/>
                </a:lnTo>
                <a:lnTo>
                  <a:pt x="1709420" y="39370"/>
                </a:lnTo>
                <a:lnTo>
                  <a:pt x="1640205" y="49530"/>
                </a:lnTo>
                <a:lnTo>
                  <a:pt x="1570990" y="59055"/>
                </a:lnTo>
                <a:lnTo>
                  <a:pt x="1501775" y="59055"/>
                </a:lnTo>
                <a:lnTo>
                  <a:pt x="1432560" y="59055"/>
                </a:lnTo>
                <a:lnTo>
                  <a:pt x="1353820" y="108585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1370965"/>
            <a:ext cx="5523230" cy="48374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 rot="21120000">
            <a:off x="8167370" y="1279525"/>
            <a:ext cx="7423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学</a:t>
            </a:r>
            <a:endParaRPr lang="zh-CN" altLang="en-US" sz="88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300000">
            <a:off x="9231630" y="1330325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校</a:t>
            </a:r>
            <a:endParaRPr lang="zh-CN" altLang="en-US" sz="66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360000">
            <a:off x="8586470" y="3108960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38597"/>
                </a:solidFill>
                <a:latin typeface="方正喵呜体" panose="02010600010101010101" charset="-122"/>
                <a:ea typeface="方正喵呜体" panose="02010600010101010101" charset="-122"/>
              </a:rPr>
              <a:t>生</a:t>
            </a:r>
            <a:endParaRPr lang="zh-CN" altLang="en-US" sz="6600" b="1">
              <a:solidFill>
                <a:srgbClr val="F38597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80000">
            <a:off x="9502775" y="2788285"/>
            <a:ext cx="7423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7ADB8"/>
                </a:solidFill>
                <a:latin typeface="方正喵呜体" panose="02010600010101010101" charset="-122"/>
                <a:ea typeface="方正喵呜体" panose="02010600010101010101" charset="-122"/>
              </a:rPr>
              <a:t>活</a:t>
            </a:r>
            <a:endParaRPr lang="zh-CN" altLang="en-US" sz="6600" b="1">
              <a:solidFill>
                <a:srgbClr val="F7ADB8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64855" y="4239895"/>
            <a:ext cx="2638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义启悠悠夏日体" panose="03000509000000000000" charset="-128"/>
                <a:ea typeface="宋体" panose="02010600030101010101" pitchFamily="2" charset="-122"/>
              </a:rPr>
              <a:t>School Life</a:t>
            </a:r>
            <a:endParaRPr lang="en-US" altLang="zh-CN" sz="2800">
              <a:latin typeface="义启悠悠夏日体" panose="03000509000000000000" charset="-128"/>
              <a:ea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493125" y="4761865"/>
            <a:ext cx="1943735" cy="18415"/>
          </a:xfrm>
          <a:prstGeom prst="line">
            <a:avLst/>
          </a:prstGeom>
          <a:ln>
            <a:solidFill>
              <a:srgbClr val="F7AD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1 (700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198735" y="-33655"/>
            <a:ext cx="1047750" cy="1956435"/>
          </a:xfrm>
          <a:prstGeom prst="rect">
            <a:avLst/>
          </a:prstGeom>
        </p:spPr>
      </p:pic>
      <p:pic>
        <p:nvPicPr>
          <p:cNvPr id="26" name="图片 25" descr="1 (235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20000">
            <a:off x="9113520" y="4727575"/>
            <a:ext cx="1474470" cy="1475105"/>
          </a:xfrm>
          <a:prstGeom prst="rect">
            <a:avLst/>
          </a:prstGeom>
        </p:spPr>
      </p:pic>
      <p:pic>
        <p:nvPicPr>
          <p:cNvPr id="27" name="图片 26" descr="1 (235)"/>
          <p:cNvPicPr>
            <a:picLocks noChangeAspect="1"/>
          </p:cNvPicPr>
          <p:nvPr/>
        </p:nvPicPr>
        <p:blipFill>
          <a:blip r:embed="rId5"/>
          <a:srcRect l="-429" t="4166" r="53041" b="40524"/>
          <a:stretch>
            <a:fillRect/>
          </a:stretch>
        </p:blipFill>
        <p:spPr>
          <a:xfrm rot="1560000">
            <a:off x="400050" y="318770"/>
            <a:ext cx="1474470" cy="1475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1360000">
            <a:off x="8509635" y="2508885"/>
            <a:ext cx="122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shēng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617075" y="232918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huó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 rot="21180000">
            <a:off x="8065135" y="913130"/>
            <a:ext cx="109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</a:t>
            </a:r>
            <a:r>
              <a:rPr lang="zh-CN" altLang="en-US" sz="2800"/>
              <a:t>xué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 rot="300000">
            <a:off x="9345930" y="939165"/>
            <a:ext cx="906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xiào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445135" y="6036945"/>
            <a:ext cx="2258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 XIN YU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051685" y="5120005"/>
            <a:ext cx="9919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xué sheng yǐ jīng qǐ chuáng qù shàng kè le.</a:t>
            </a:r>
            <a:endParaRPr lang="en-US" altLang="zh-CN" sz="3600"/>
          </a:p>
          <a:p>
            <a:r>
              <a:rPr lang="zh-CN" altLang="en-US" sz="3600"/>
              <a:t>The student has already got up to go to class.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3255645" y="4474845"/>
            <a:ext cx="6199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学生已经起床去上课了。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1096010"/>
            <a:ext cx="3714115" cy="2781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40" y="1096010"/>
            <a:ext cx="2828925" cy="2842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Series of Verbs/Verb Phrases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 number of verbs or verb phrases can be used in succession to represent a series of actions. The sequential order of these verbs or verb phrases usually coincides with the temporal order of the actions.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40335" y="3016885"/>
            <a:ext cx="1232662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、他常常去高小音家吃饭。</a:t>
            </a:r>
            <a:endParaRPr lang="zh-CN" altLang="en-US" sz="3200"/>
          </a:p>
          <a:p>
            <a:r>
              <a:rPr lang="en-US" altLang="zh-CN" sz="2800"/>
              <a:t>       tā cháng cháng qù gāo xiǎo yīn jiā chī fàn 。 </a:t>
            </a:r>
            <a:endParaRPr lang="en-US" altLang="zh-CN" sz="2800"/>
          </a:p>
          <a:p>
            <a:r>
              <a:rPr lang="en-US" altLang="zh-CN" sz="2800"/>
              <a:t>       He often goes to eat at Gao Xiaoyin`s place.</a:t>
            </a:r>
            <a:endParaRPr lang="en-US" altLang="zh-CN" sz="2800"/>
          </a:p>
          <a:p>
            <a:endParaRPr lang="en-US" altLang="zh-CN" sz="3200"/>
          </a:p>
          <a:p>
            <a:r>
              <a:rPr lang="en-US" altLang="zh-CN" sz="3200"/>
              <a:t>2</a:t>
            </a:r>
            <a:r>
              <a:rPr lang="zh-CN" altLang="en-US" sz="3200"/>
              <a:t>、下午我要到图书馆去看书。</a:t>
            </a:r>
            <a:endParaRPr lang="zh-CN" altLang="en-US" sz="3200"/>
          </a:p>
          <a:p>
            <a:r>
              <a:rPr lang="zh-CN" altLang="en-US" sz="3200"/>
              <a:t>      xià wǔ wǒ yào dào tú shū guǎn qù kàn shū 。</a:t>
            </a:r>
            <a:endParaRPr lang="zh-CN" altLang="en-US" sz="3200"/>
          </a:p>
          <a:p>
            <a:r>
              <a:rPr lang="en-US" altLang="zh-CN" sz="2800"/>
              <a:t>       This afternoon I will go to the library to read.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Series of Verbs/Verb Phrases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 number of verbs or verb phrases can be used in succession to represent a series of actions. The sequential order of these verbs or verb phrases usually coincides with the temporal order of the actions.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40335" y="3016885"/>
            <a:ext cx="1232662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</a:t>
            </a:r>
            <a:r>
              <a:rPr lang="zh-CN" altLang="en-US" sz="3200"/>
              <a:t>、我明天想找同学去打球。</a:t>
            </a:r>
            <a:endParaRPr lang="zh-CN" altLang="en-US" sz="3200"/>
          </a:p>
          <a:p>
            <a:r>
              <a:rPr lang="en-US" altLang="zh-CN" sz="2800"/>
              <a:t>       wǒ míng tiān xiǎng zhǎo tóng xué qù dǎ qiú. </a:t>
            </a:r>
            <a:endParaRPr lang="en-US" altLang="zh-CN" sz="2800"/>
          </a:p>
          <a:p>
            <a:r>
              <a:rPr lang="en-US" altLang="zh-CN" sz="2800"/>
              <a:t>       I`d like to find some classmates to play ball with me tomorrow.</a:t>
            </a:r>
            <a:endParaRPr lang="en-US" altLang="zh-CN" sz="2800"/>
          </a:p>
          <a:p>
            <a:endParaRPr lang="en-US" altLang="zh-CN" sz="3200"/>
          </a:p>
          <a:p>
            <a:r>
              <a:rPr lang="en-US" altLang="zh-CN" sz="3200"/>
              <a:t>4</a:t>
            </a:r>
            <a:r>
              <a:rPr lang="zh-CN" altLang="en-US" sz="3200"/>
              <a:t>、你明天来我家吃晚饭吧。</a:t>
            </a:r>
            <a:endParaRPr lang="zh-CN" altLang="en-US" sz="3200"/>
          </a:p>
          <a:p>
            <a:r>
              <a:rPr lang="zh-CN" altLang="en-US" sz="3200"/>
              <a:t>      nǐ míng tiān lái wǒ jiā chī wǎn fàn ba</a:t>
            </a:r>
            <a:r>
              <a:rPr lang="en-US" altLang="zh-CN" sz="3200"/>
              <a:t>.</a:t>
            </a:r>
            <a:r>
              <a:rPr lang="zh-CN" altLang="en-US" sz="3200"/>
              <a:t>    </a:t>
            </a:r>
            <a:endParaRPr lang="zh-CN" altLang="en-US" sz="3200"/>
          </a:p>
          <a:p>
            <a:r>
              <a:rPr lang="en-US" altLang="zh-CN" sz="2800"/>
              <a:t>       Come and have dinner at my house tomorrow.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洗 澡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xǐ        zǎo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4031615" y="4269740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to take a bath/shower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140" y="3538855"/>
            <a:ext cx="2668270" cy="2802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早 饭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3600"/>
              <a:t>zǎo      fàn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4031615" y="4269740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</a:t>
            </a:r>
            <a:r>
              <a:rPr lang="en-US" altLang="zh-CN" sz="3600"/>
              <a:t> breakfast</a:t>
            </a:r>
            <a:endParaRPr lang="en-US" altLang="zh-CN" sz="3600"/>
          </a:p>
        </p:txBody>
      </p:sp>
      <p:pic>
        <p:nvPicPr>
          <p:cNvPr id="8" name="图片 7" descr="C:/Users/13298/AppData/Local/Temp/kaimatting_20191118035919/output_20191118035935..pngoutput_20191118035935."/>
          <p:cNvPicPr>
            <a:picLocks noChangeAspect="1"/>
          </p:cNvPicPr>
          <p:nvPr/>
        </p:nvPicPr>
        <p:blipFill>
          <a:blip r:embed="rId2">
            <a:clrChange>
              <a:clrFrom>
                <a:srgbClr val="E9E9E9">
                  <a:alpha val="100000"/>
                </a:srgbClr>
              </a:clrFrom>
              <a:clrTo>
                <a:srgbClr val="E9E9E9">
                  <a:alpha val="100000"/>
                  <a:alpha val="0"/>
                </a:srgbClr>
              </a:clrTo>
            </a:clrChange>
          </a:blip>
          <a:srcRect l="1289" t="5244" r="-1289" b="9244"/>
          <a:stretch>
            <a:fillRect/>
          </a:stretch>
        </p:blipFill>
        <p:spPr>
          <a:xfrm>
            <a:off x="8986838" y="3580765"/>
            <a:ext cx="2180590" cy="2181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 边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yì        biān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2282190" y="4302760"/>
            <a:ext cx="7944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</a:t>
            </a:r>
            <a:r>
              <a:rPr lang="en-US" altLang="zh-CN" sz="3600"/>
              <a:t> simultaneously;at the same time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一边</a:t>
            </a:r>
            <a:r>
              <a:rPr lang="en-US" altLang="zh-CN" sz="2800"/>
              <a:t>...</a:t>
            </a:r>
            <a:r>
              <a:rPr lang="zh-CN" altLang="en-US" sz="2800"/>
              <a:t>一边</a:t>
            </a:r>
            <a:r>
              <a:rPr lang="en-US" altLang="zh-CN" sz="2800"/>
              <a:t>...(yì biān ...yì biān 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structure denotes the </a:t>
            </a:r>
            <a:r>
              <a:rPr lang="en-US" altLang="zh-CN" sz="2800">
                <a:solidFill>
                  <a:srgbClr val="FF0000"/>
                </a:solidFill>
              </a:rPr>
              <a:t>simultaneity of two ongoing actions</a:t>
            </a:r>
            <a:r>
              <a:rPr lang="en-US" altLang="zh-CN" sz="2800"/>
              <a:t>. In general, the word or phrase for the action that started earlier follows the first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), while that for the action that started later follows the second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40335" y="3016885"/>
            <a:ext cx="1232662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、我们一边吃饭，一边练习说中文。</a:t>
            </a:r>
            <a:endParaRPr lang="zh-CN" altLang="en-US" sz="3200"/>
          </a:p>
          <a:p>
            <a:r>
              <a:rPr lang="en-US" altLang="zh-CN" sz="2800"/>
              <a:t>       wǒ men </a:t>
            </a:r>
            <a:r>
              <a:rPr lang="en-US" altLang="zh-CN" sz="2800">
                <a:sym typeface="+mn-ea"/>
              </a:rPr>
              <a:t>yì</a:t>
            </a:r>
            <a:r>
              <a:rPr lang="en-US" altLang="zh-CN" sz="2800"/>
              <a:t> biān chī fàn ，</a:t>
            </a:r>
            <a:r>
              <a:rPr lang="en-US" altLang="zh-CN" sz="2800">
                <a:sym typeface="+mn-ea"/>
              </a:rPr>
              <a:t>yì</a:t>
            </a:r>
            <a:r>
              <a:rPr lang="en-US" altLang="zh-CN" sz="2800"/>
              <a:t> biān liàn xí shuō zhōng wén. </a:t>
            </a:r>
            <a:endParaRPr lang="en-US" altLang="zh-CN" sz="2800"/>
          </a:p>
          <a:p>
            <a:r>
              <a:rPr lang="en-US" altLang="zh-CN" sz="2800"/>
              <a:t>       We practiced speaking Chinese while having dinner.</a:t>
            </a:r>
            <a:endParaRPr lang="en-US" altLang="zh-CN" sz="2800"/>
          </a:p>
          <a:p>
            <a:endParaRPr lang="en-US" altLang="zh-CN" sz="3200"/>
          </a:p>
          <a:p>
            <a:r>
              <a:rPr lang="en-US" altLang="zh-CN" sz="3200"/>
              <a:t>2</a:t>
            </a:r>
            <a:r>
              <a:rPr lang="zh-CN" altLang="en-US" sz="3200"/>
              <a:t>、他常常一边吃饭一边看电视。</a:t>
            </a:r>
            <a:endParaRPr lang="zh-CN" altLang="en-US" sz="3200"/>
          </a:p>
          <a:p>
            <a:r>
              <a:rPr lang="zh-CN" altLang="en-US" sz="3200"/>
              <a:t>      tā cháng cháng </a:t>
            </a:r>
            <a:r>
              <a:rPr lang="en-US" altLang="zh-CN" sz="3200">
                <a:sym typeface="+mn-ea"/>
              </a:rPr>
              <a:t>yì</a:t>
            </a:r>
            <a:r>
              <a:rPr lang="zh-CN" altLang="en-US" sz="3200"/>
              <a:t> biān chī fàn </a:t>
            </a:r>
            <a:r>
              <a:rPr lang="en-US" altLang="zh-CN" sz="3200">
                <a:sym typeface="+mn-ea"/>
              </a:rPr>
              <a:t>yì</a:t>
            </a:r>
            <a:r>
              <a:rPr lang="zh-CN" altLang="en-US" sz="3200"/>
              <a:t> biān kàn diàn shì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en-US" altLang="zh-CN" sz="2800"/>
              <a:t>       He often eats and watches TV at the same time.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一边</a:t>
            </a:r>
            <a:r>
              <a:rPr lang="en-US" altLang="zh-CN" sz="2800"/>
              <a:t>...</a:t>
            </a:r>
            <a:r>
              <a:rPr lang="zh-CN" altLang="en-US" sz="2800"/>
              <a:t>一边</a:t>
            </a:r>
            <a:r>
              <a:rPr lang="en-US" altLang="zh-CN" sz="2800"/>
              <a:t>...(yì biān ...yì biān 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Generally, the verb that follows the </a:t>
            </a:r>
            <a:r>
              <a:rPr lang="en-US" altLang="zh-CN" sz="2800">
                <a:solidFill>
                  <a:srgbClr val="FF0000"/>
                </a:solidFill>
              </a:rPr>
              <a:t>first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 indicates the </a:t>
            </a:r>
            <a:r>
              <a:rPr lang="en-US" altLang="zh-CN" sz="2800">
                <a:solidFill>
                  <a:srgbClr val="FF0000"/>
                </a:solidFill>
              </a:rPr>
              <a:t>principal action</a:t>
            </a:r>
            <a:r>
              <a:rPr lang="en-US" altLang="zh-CN" sz="2800"/>
              <a:t> for the moment, while the one that follows the </a:t>
            </a:r>
            <a:r>
              <a:rPr lang="en-US" altLang="zh-CN" sz="2800">
                <a:solidFill>
                  <a:srgbClr val="FF0000"/>
                </a:solidFill>
              </a:rPr>
              <a:t>second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/>
              <a:t>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 denotes an </a:t>
            </a:r>
            <a:r>
              <a:rPr lang="en-US" altLang="zh-CN" sz="2800">
                <a:solidFill>
                  <a:srgbClr val="FF0000"/>
                </a:solidFill>
              </a:rPr>
              <a:t>accompanying action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40335" y="3016885"/>
            <a:ext cx="1232662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</a:t>
            </a:r>
            <a:r>
              <a:rPr lang="zh-CN" altLang="en-US" sz="3200"/>
              <a:t>、我一边洗澡一边唱歌。</a:t>
            </a:r>
            <a:endParaRPr lang="zh-CN" altLang="en-US" sz="3200"/>
          </a:p>
          <a:p>
            <a:r>
              <a:rPr lang="en-US" altLang="zh-CN" sz="2800"/>
              <a:t>       wǒ yì biān xǐ zǎo</a:t>
            </a:r>
            <a:r>
              <a:rPr lang="zh-CN" altLang="en-US" sz="2800"/>
              <a:t>，</a:t>
            </a:r>
            <a:r>
              <a:rPr lang="en-US" altLang="zh-CN" sz="2800"/>
              <a:t>yì biān chàng gē. </a:t>
            </a:r>
            <a:endParaRPr lang="en-US" altLang="zh-CN" sz="2800"/>
          </a:p>
          <a:p>
            <a:r>
              <a:rPr lang="en-US" altLang="zh-CN" sz="2800"/>
              <a:t>       I sang while taking a shower.      </a:t>
            </a:r>
            <a:endParaRPr lang="en-US" altLang="zh-CN" sz="2800"/>
          </a:p>
          <a:p>
            <a:endParaRPr lang="en-US" altLang="zh-CN" sz="3200"/>
          </a:p>
          <a:p>
            <a:r>
              <a:rPr lang="en-US" altLang="zh-CN" sz="3200"/>
              <a:t>4</a:t>
            </a:r>
            <a:r>
              <a:rPr lang="zh-CN" altLang="en-US" sz="3200"/>
              <a:t>、我妹妹喜欢一边看书一边听音乐。</a:t>
            </a:r>
            <a:endParaRPr lang="zh-CN" altLang="en-US" sz="3200"/>
          </a:p>
          <a:p>
            <a:r>
              <a:rPr lang="zh-CN" altLang="en-US" sz="3200"/>
              <a:t>      wǒ mèi m</a:t>
            </a:r>
            <a:r>
              <a:rPr lang="en-US" altLang="zh-CN" sz="3200"/>
              <a:t>e</a:t>
            </a:r>
            <a:r>
              <a:rPr lang="zh-CN" altLang="en-US" sz="3200"/>
              <a:t>i xǐ hu</a:t>
            </a:r>
            <a:r>
              <a:rPr lang="en-US" altLang="zh-CN" sz="3200"/>
              <a:t>a</a:t>
            </a:r>
            <a:r>
              <a:rPr lang="zh-CN" altLang="en-US" sz="3200"/>
              <a:t>n yì biān kàn shū yì biān tīng yīn </a:t>
            </a:r>
            <a:r>
              <a:rPr lang="en-US" altLang="zh-CN" sz="3200"/>
              <a:t>yu</a:t>
            </a:r>
            <a:r>
              <a:rPr lang="zh-CN" altLang="en-US" sz="3200"/>
              <a:t>è</a:t>
            </a:r>
            <a:r>
              <a:rPr lang="en-US" altLang="zh-CN" sz="3200"/>
              <a:t>.</a:t>
            </a:r>
            <a:endParaRPr lang="zh-CN" altLang="en-US" sz="3200"/>
          </a:p>
          <a:p>
            <a:r>
              <a:rPr lang="en-US" altLang="zh-CN" sz="2800"/>
              <a:t>       My younger sister loves listening to music while she reads.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一边</a:t>
            </a:r>
            <a:r>
              <a:rPr lang="en-US" altLang="zh-CN" sz="2800"/>
              <a:t>...</a:t>
            </a:r>
            <a:r>
              <a:rPr lang="zh-CN" altLang="en-US" sz="2800"/>
              <a:t>一边</a:t>
            </a:r>
            <a:r>
              <a:rPr lang="en-US" altLang="zh-CN" sz="2800"/>
              <a:t>...(yì biān ...yì biān 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Generally, the verb that follows the first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 indicates the principal action for the moment, while the one that follows the second</a:t>
            </a:r>
            <a:endParaRPr lang="en-US" altLang="zh-CN" sz="2800"/>
          </a:p>
          <a:p>
            <a:r>
              <a:rPr lang="en-US" altLang="zh-CN" sz="2800"/>
              <a:t> </a:t>
            </a:r>
            <a:r>
              <a:rPr lang="zh-CN" altLang="en-US" sz="2800"/>
              <a:t>一边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yì biān</a:t>
            </a:r>
            <a:r>
              <a:rPr lang="en-US" altLang="zh-CN" sz="2800"/>
              <a:t>) denotes an accompanying action.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33730" y="2829560"/>
            <a:ext cx="94107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我一边</a:t>
            </a:r>
            <a:r>
              <a:rPr lang="en-US" altLang="zh-CN" sz="2800"/>
              <a:t>_______</a:t>
            </a:r>
            <a:r>
              <a:rPr lang="zh-CN" altLang="en-US" sz="2800"/>
              <a:t>一边</a:t>
            </a:r>
            <a:r>
              <a:rPr lang="en-US" altLang="zh-CN" sz="2800"/>
              <a:t>________</a:t>
            </a:r>
            <a:r>
              <a:rPr lang="zh-CN" altLang="en-US" sz="2800"/>
              <a:t>。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en-US" altLang="zh-CN" sz="2800">
                <a:sym typeface="+mn-ea"/>
              </a:rPr>
              <a:t>wǒ yì biān ______yì biān ______.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/>
              <a:t>我喜欢一边</a:t>
            </a:r>
            <a:r>
              <a:rPr lang="en-US" altLang="zh-CN" sz="2800"/>
              <a:t>______</a:t>
            </a:r>
            <a:r>
              <a:rPr lang="zh-CN" altLang="en-US" sz="2800"/>
              <a:t>一边</a:t>
            </a:r>
            <a:r>
              <a:rPr lang="en-US" altLang="zh-CN" sz="2800"/>
              <a:t>_________</a:t>
            </a:r>
            <a:r>
              <a:rPr lang="zh-CN" altLang="en-US" sz="2800"/>
              <a:t>。</a:t>
            </a:r>
            <a:endParaRPr lang="en-US" altLang="zh-CN" sz="2800"/>
          </a:p>
          <a:p>
            <a:r>
              <a:rPr lang="en-US" altLang="zh-CN" sz="2800"/>
              <a:t>   wǒ xǐ huan yì biān ______yì biān ______.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3.</a:t>
            </a:r>
            <a:r>
              <a:rPr lang="zh-CN" altLang="en-US" sz="2800"/>
              <a:t>我常常一边</a:t>
            </a:r>
            <a:r>
              <a:rPr lang="en-US" altLang="zh-CN" sz="2800"/>
              <a:t>______</a:t>
            </a:r>
            <a:r>
              <a:rPr lang="zh-CN" altLang="en-US" sz="2800"/>
              <a:t>一边</a:t>
            </a:r>
            <a:r>
              <a:rPr lang="en-US" altLang="zh-CN" sz="2800"/>
              <a:t>_________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wǒ cháng cháng yì biān ______yì biān _________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教 室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3600"/>
              <a:t>jiāo       shì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914775" y="4255770"/>
            <a:ext cx="5357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</a:t>
            </a:r>
            <a:r>
              <a:rPr lang="en-US" altLang="zh-CN" sz="3600"/>
              <a:t> classroom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90" y="3784600"/>
            <a:ext cx="3061335" cy="2334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篇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en-US" altLang="zh-CN" sz="3600"/>
              <a:t> </a:t>
            </a:r>
            <a:r>
              <a:rPr lang="zh-CN" altLang="en-US" sz="3600"/>
              <a:t>piān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1880870" y="4191635"/>
            <a:ext cx="8948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(measure word for essays, articles, etc.)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发 音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fā        yīn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914775" y="4255770"/>
            <a:ext cx="5357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</a:t>
            </a:r>
            <a:r>
              <a:rPr lang="en-US" altLang="zh-CN" sz="3600"/>
              <a:t>pronunciation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136390" y="2419350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新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3735070" y="19996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</a:t>
            </a:r>
            <a:r>
              <a:rPr lang="en-US" altLang="zh-CN" sz="3600"/>
              <a:t>xīn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3609340" y="3975735"/>
            <a:ext cx="283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new</a:t>
            </a:r>
            <a:endParaRPr lang="en-US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7284085" y="2419350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旧</a:t>
            </a:r>
            <a:endParaRPr lang="zh-CN" altLang="en-US" sz="9600"/>
          </a:p>
        </p:txBody>
      </p:sp>
      <p:sp>
        <p:nvSpPr>
          <p:cNvPr id="4" name="文本框 3"/>
          <p:cNvSpPr txBox="1"/>
          <p:nvPr/>
        </p:nvSpPr>
        <p:spPr>
          <a:xfrm>
            <a:off x="6892290" y="19996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3600"/>
              <a:t>   jiù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6757035" y="3975735"/>
            <a:ext cx="283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worn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电 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diàn       nǎo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914775" y="4255770"/>
            <a:ext cx="5357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</a:t>
            </a:r>
            <a:r>
              <a:rPr lang="en-US" altLang="zh-CN" sz="3600"/>
              <a:t>   computer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480" y="3710305"/>
            <a:ext cx="2827020" cy="2008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电脑</a:t>
            </a:r>
            <a:r>
              <a:rPr lang="en-US" altLang="zh-CN" sz="2800"/>
              <a:t>(diàn nǎo, computer)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05105" y="1243965"/>
            <a:ext cx="112439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usual colloquial term for a computer is </a:t>
            </a:r>
            <a:r>
              <a:rPr lang="zh-CN" altLang="en-US" sz="3600"/>
              <a:t>电脑</a:t>
            </a:r>
            <a:r>
              <a:rPr lang="en-US" altLang="zh-CN" sz="3600"/>
              <a:t>(</a:t>
            </a:r>
            <a:r>
              <a:rPr lang="en-US" altLang="zh-CN" sz="3600">
                <a:sym typeface="+mn-ea"/>
              </a:rPr>
              <a:t>diàn nǎo</a:t>
            </a:r>
            <a:r>
              <a:rPr lang="en-US" altLang="zh-CN" sz="3600"/>
              <a:t>), literally, “electric brain.” A more formal term, especially in mainland </a:t>
            </a:r>
            <a:r>
              <a:rPr lang="en-US" altLang="zh-CN" sz="3600">
                <a:solidFill>
                  <a:srgbClr val="FF0000"/>
                </a:solidFill>
              </a:rPr>
              <a:t>China</a:t>
            </a:r>
            <a:r>
              <a:rPr lang="en-US" altLang="zh-CN" sz="3600"/>
              <a:t>, is </a:t>
            </a:r>
            <a:r>
              <a:rPr lang="zh-CN" altLang="en-US" sz="3600"/>
              <a:t>电子计算机</a:t>
            </a:r>
            <a:r>
              <a:rPr lang="en-US" altLang="zh-CN" sz="3600"/>
              <a:t>(diàn zǐ jì suàn jī) or “electronic computing machine,” or simply </a:t>
            </a:r>
            <a:r>
              <a:rPr lang="zh-CN" altLang="en-US" sz="3600">
                <a:solidFill>
                  <a:srgbClr val="FF0000"/>
                </a:solidFill>
              </a:rPr>
              <a:t>计算机</a:t>
            </a:r>
            <a:r>
              <a:rPr lang="en-US" altLang="zh-CN" sz="3600"/>
              <a:t>(</a:t>
            </a:r>
            <a:r>
              <a:rPr lang="en-US" altLang="zh-CN" sz="3600">
                <a:sym typeface="+mn-ea"/>
              </a:rPr>
              <a:t>jì suàn jī</a:t>
            </a:r>
            <a:r>
              <a:rPr lang="en-US" altLang="zh-CN" sz="3600"/>
              <a:t>). But </a:t>
            </a:r>
            <a:r>
              <a:rPr lang="en-US" altLang="zh-CN" sz="3600">
                <a:solidFill>
                  <a:srgbClr val="FF0000"/>
                </a:solidFill>
              </a:rPr>
              <a:t>in Taiwan </a:t>
            </a:r>
            <a:r>
              <a:rPr lang="zh-CN" altLang="en-US" sz="3600">
                <a:solidFill>
                  <a:srgbClr val="FF0000"/>
                </a:solidFill>
              </a:rPr>
              <a:t>计算机</a:t>
            </a:r>
            <a:r>
              <a:rPr lang="en-US" altLang="zh-CN" sz="3600">
                <a:solidFill>
                  <a:srgbClr val="FF0000"/>
                </a:solidFill>
              </a:rPr>
              <a:t>(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jì suàn jī</a:t>
            </a:r>
            <a:r>
              <a:rPr lang="en-US" altLang="zh-CN" sz="3600">
                <a:solidFill>
                  <a:srgbClr val="FF0000"/>
                </a:solidFill>
              </a:rPr>
              <a:t>) means a calculator</a:t>
            </a:r>
            <a:r>
              <a:rPr lang="en-US" altLang="zh-CN" sz="3600"/>
              <a:t>. In mainland </a:t>
            </a:r>
            <a:r>
              <a:rPr lang="en-US" altLang="zh-CN" sz="3600">
                <a:solidFill>
                  <a:srgbClr val="FF0000"/>
                </a:solidFill>
              </a:rPr>
              <a:t>China</a:t>
            </a:r>
            <a:r>
              <a:rPr lang="en-US" altLang="zh-CN" sz="3600"/>
              <a:t>, a </a:t>
            </a:r>
            <a:r>
              <a:rPr lang="en-US" altLang="zh-CN" sz="3600">
                <a:solidFill>
                  <a:srgbClr val="FF0000"/>
                </a:solidFill>
              </a:rPr>
              <a:t>calculator is called </a:t>
            </a:r>
            <a:r>
              <a:rPr lang="zh-CN" altLang="en-US" sz="3600">
                <a:solidFill>
                  <a:srgbClr val="FF0000"/>
                </a:solidFill>
              </a:rPr>
              <a:t>计算器</a:t>
            </a:r>
            <a:r>
              <a:rPr lang="en-US" altLang="zh-CN" sz="3600"/>
              <a:t>(</a:t>
            </a:r>
            <a:r>
              <a:rPr lang="en-US" altLang="zh-CN" sz="3600">
                <a:sym typeface="+mn-ea"/>
              </a:rPr>
              <a:t>jì suàn qì</a:t>
            </a:r>
            <a:r>
              <a:rPr lang="en-US" altLang="zh-CN" sz="3600"/>
              <a:t>).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 nǎo 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814570" y="4072255"/>
            <a:ext cx="283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brain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中 午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zhōng    wǔ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914775" y="4255770"/>
            <a:ext cx="5357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</a:t>
            </a:r>
            <a:r>
              <a:rPr lang="en-US" altLang="zh-CN" sz="3600"/>
              <a:t>       noon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餐 厅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cān       tīng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914775" y="4255770"/>
            <a:ext cx="6523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dining room, cafeteria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3213100"/>
            <a:ext cx="3112770" cy="3112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午 饭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wǔ       fàn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2663190" y="4302760"/>
            <a:ext cx="5969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</a:t>
            </a:r>
            <a:r>
              <a:rPr lang="en-US" altLang="zh-CN" sz="3600"/>
              <a:t>       lunch, midday meal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011170" y="5213985"/>
            <a:ext cx="8084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tóng xué men zài cān tīng chī wǔ fàn.</a:t>
            </a:r>
            <a:endParaRPr lang="en-US" altLang="zh-CN" sz="3600"/>
          </a:p>
          <a:p>
            <a:r>
              <a:rPr lang="zh-CN" altLang="en-US" sz="3600"/>
              <a:t>Students have lunch in the dining room.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3011170" y="4551045"/>
            <a:ext cx="8663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同学们在餐厅吃午饭。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70" y="608330"/>
            <a:ext cx="5556250" cy="3463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上 网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shàng   wǎng 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067685" y="4302760"/>
            <a:ext cx="745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online; to surf the internet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日 记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/>
              <a:t>rì          jì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5527040" y="4191635"/>
            <a:ext cx="1793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en-US" altLang="zh-CN" sz="3600"/>
              <a:t>diary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宿 舍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sù        shè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067685" y="4302760"/>
            <a:ext cx="745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        dormitory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>
                  <a:alpha val="100000"/>
                </a:srgbClr>
              </a:clrFrom>
              <a:clrTo>
                <a:srgbClr val="F0F0F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2825" y="3322955"/>
            <a:ext cx="2604770" cy="2604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那 儿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nàr 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067685" y="4302760"/>
            <a:ext cx="745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           there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正 在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zhèng     zài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3067685" y="4302760"/>
            <a:ext cx="745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in the middle of (doing something)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>
                <a:sym typeface="+mn-ea"/>
              </a:rPr>
              <a:t>正在</a:t>
            </a:r>
            <a:r>
              <a:rPr lang="en-US" altLang="zh-CN" sz="2800">
                <a:sym typeface="+mn-ea"/>
              </a:rPr>
              <a:t>(zhèng zài, be doing...)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49225" y="1085850"/>
            <a:ext cx="12272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正在</a:t>
            </a:r>
            <a:r>
              <a:rPr lang="en-US" altLang="zh-CN" sz="2800"/>
              <a:t>(zhèng zài) denotes </a:t>
            </a:r>
            <a:r>
              <a:rPr lang="en-US" altLang="zh-CN" sz="2800">
                <a:solidFill>
                  <a:srgbClr val="FF0000"/>
                </a:solidFill>
              </a:rPr>
              <a:t>an ongoing or progressive action at a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certain point of time</a:t>
            </a:r>
            <a:r>
              <a:rPr lang="en-US" altLang="zh-CN" sz="2800"/>
              <a:t>. It is more </a:t>
            </a:r>
            <a:r>
              <a:rPr lang="en-US" altLang="zh-CN" sz="2800">
                <a:solidFill>
                  <a:srgbClr val="FF0000"/>
                </a:solidFill>
              </a:rPr>
              <a:t>emphatic</a:t>
            </a:r>
            <a:r>
              <a:rPr lang="en-US" altLang="zh-CN" sz="2800"/>
              <a:t> than </a:t>
            </a:r>
            <a:r>
              <a:rPr lang="zh-CN" altLang="en-US" sz="2800"/>
              <a:t>在</a:t>
            </a:r>
            <a:r>
              <a:rPr lang="en-US" altLang="zh-CN" sz="2800"/>
              <a:t>(zài) when it serves the same function.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60375" y="2658745"/>
            <a:ext cx="112712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1.A:</a:t>
            </a:r>
            <a:r>
              <a:rPr lang="zh-CN" altLang="en-US" sz="2800"/>
              <a:t>李友，你在做什么？</a:t>
            </a:r>
            <a:endParaRPr lang="zh-CN" altLang="en-US" sz="2800"/>
          </a:p>
          <a:p>
            <a:r>
              <a:rPr lang="zh-CN" altLang="en-US" sz="2800"/>
              <a:t>      lǐ yǒu</a:t>
            </a:r>
            <a:r>
              <a:rPr lang="en-US" altLang="zh-CN" sz="2800"/>
              <a:t>, </a:t>
            </a:r>
            <a:r>
              <a:rPr lang="zh-CN" altLang="en-US" sz="2800"/>
              <a:t>nǐ zài zuò shén me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  Li You, what are you doing?</a:t>
            </a:r>
            <a:endParaRPr lang="zh-CN" altLang="en-US" sz="2800"/>
          </a:p>
          <a:p>
            <a:r>
              <a:rPr lang="zh-CN" altLang="en-US" sz="2800"/>
              <a:t>  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B:</a:t>
            </a:r>
            <a:r>
              <a:rPr lang="zh-CN" altLang="en-US" sz="2800"/>
              <a:t>我在练习写汉字。</a:t>
            </a:r>
            <a:endParaRPr lang="zh-CN" altLang="en-US" sz="2800"/>
          </a:p>
          <a:p>
            <a:r>
              <a:rPr lang="zh-CN" altLang="en-US" sz="2800"/>
              <a:t>      wǒ zài liàn xí xiě hàn zì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I`m practicing writing Chinese characters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>
                <a:sym typeface="+mn-ea"/>
              </a:rPr>
              <a:t>正在</a:t>
            </a:r>
            <a:r>
              <a:rPr lang="en-US" altLang="zh-CN" sz="2800">
                <a:sym typeface="+mn-ea"/>
              </a:rPr>
              <a:t>(zhèng zài, be doing...)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49225" y="1085850"/>
            <a:ext cx="12272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正在</a:t>
            </a:r>
            <a:r>
              <a:rPr lang="en-US" altLang="zh-CN" sz="2800"/>
              <a:t>(zhèng zài) denotes </a:t>
            </a:r>
            <a:r>
              <a:rPr lang="en-US" altLang="zh-CN" sz="2800">
                <a:solidFill>
                  <a:srgbClr val="FF0000"/>
                </a:solidFill>
              </a:rPr>
              <a:t>an ongoing or progressive action at a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certain point of time</a:t>
            </a:r>
            <a:r>
              <a:rPr lang="en-US" altLang="zh-CN" sz="2800"/>
              <a:t>. It is </a:t>
            </a:r>
            <a:r>
              <a:rPr lang="en-US" altLang="zh-CN" sz="2800">
                <a:solidFill>
                  <a:srgbClr val="FF0000"/>
                </a:solidFill>
              </a:rPr>
              <a:t>more emphatic</a:t>
            </a:r>
            <a:r>
              <a:rPr lang="en-US" altLang="zh-CN" sz="2800"/>
              <a:t> than </a:t>
            </a:r>
            <a:r>
              <a:rPr lang="zh-CN" altLang="en-US" sz="2800"/>
              <a:t>在</a:t>
            </a:r>
            <a:r>
              <a:rPr lang="en-US" altLang="zh-CN" sz="2800"/>
              <a:t>(zài) when it serves the same function.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60375" y="2658745"/>
            <a:ext cx="112712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我们现在正在上课，你别打电话。</a:t>
            </a:r>
            <a:endParaRPr lang="zh-CN" altLang="en-US" sz="2800"/>
          </a:p>
          <a:p>
            <a:r>
              <a:rPr lang="zh-CN" altLang="en-US" sz="2800"/>
              <a:t>   wǒ men xiàn zài zhèng zài shàng kè ，nǐ bié dǎ diàn huà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</a:t>
            </a:r>
            <a:r>
              <a:rPr lang="en-US" altLang="zh-CN" sz="2800"/>
              <a:t>We are having a class right now. Don`t make phone calls.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3.</a:t>
            </a:r>
            <a:r>
              <a:rPr lang="zh-CN" altLang="en-US" sz="2800"/>
              <a:t>我昨天到他宿舍的时候，他正在练习发音。</a:t>
            </a:r>
            <a:endParaRPr lang="zh-CN" altLang="en-US" sz="2800"/>
          </a:p>
          <a:p>
            <a:r>
              <a:rPr lang="zh-CN" altLang="en-US" sz="2800"/>
              <a:t>   wǒ zuó tiān dào tā sù shè de shí h</a:t>
            </a:r>
            <a:r>
              <a:rPr lang="en-US" altLang="zh-CN" sz="2800"/>
              <a:t>o</a:t>
            </a:r>
            <a:r>
              <a:rPr lang="zh-CN" altLang="en-US" sz="2800"/>
              <a:t>u ，tā zhèng zài liàn xí fā yīn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When I got to his dorm yesterday, he was in the middle of practicing pronunciation.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>
                <a:sym typeface="+mn-ea"/>
              </a:rPr>
              <a:t>正在</a:t>
            </a:r>
            <a:r>
              <a:rPr lang="en-US" altLang="zh-CN" sz="2800">
                <a:sym typeface="+mn-ea"/>
              </a:rPr>
              <a:t>(zhèng zài, be doing...)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49225" y="1085850"/>
            <a:ext cx="12272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正在</a:t>
            </a:r>
            <a:r>
              <a:rPr lang="en-US" altLang="zh-CN" sz="2800"/>
              <a:t>(zhèng zài) denotes </a:t>
            </a:r>
            <a:r>
              <a:rPr lang="en-US" altLang="zh-CN" sz="2800">
                <a:solidFill>
                  <a:srgbClr val="FF0000"/>
                </a:solidFill>
              </a:rPr>
              <a:t>an ongoing or progressive action at a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certain point of time</a:t>
            </a:r>
            <a:r>
              <a:rPr lang="en-US" altLang="zh-CN" sz="2800"/>
              <a:t>. It is </a:t>
            </a:r>
            <a:r>
              <a:rPr lang="en-US" altLang="zh-CN" sz="2800">
                <a:solidFill>
                  <a:srgbClr val="FF0000"/>
                </a:solidFill>
              </a:rPr>
              <a:t>more emphatic</a:t>
            </a:r>
            <a:r>
              <a:rPr lang="en-US" altLang="zh-CN" sz="2800"/>
              <a:t> than </a:t>
            </a:r>
            <a:r>
              <a:rPr lang="zh-CN" altLang="en-US" sz="2800"/>
              <a:t>在</a:t>
            </a:r>
            <a:r>
              <a:rPr lang="en-US" altLang="zh-CN" sz="2800"/>
              <a:t>(zài) when it serves the same function.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60375" y="2658745"/>
            <a:ext cx="112712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4.A:</a:t>
            </a:r>
            <a:r>
              <a:rPr lang="zh-CN" altLang="en-US" sz="2800"/>
              <a:t>你知道不知道王老师在哪儿？</a:t>
            </a:r>
            <a:endParaRPr lang="zh-CN" altLang="en-US" sz="2800"/>
          </a:p>
          <a:p>
            <a:r>
              <a:rPr lang="zh-CN" altLang="en-US" sz="2800"/>
              <a:t>       nǐ zhī d</a:t>
            </a:r>
            <a:r>
              <a:rPr lang="en-US" altLang="zh-CN" sz="2800"/>
              <a:t>a</a:t>
            </a:r>
            <a:r>
              <a:rPr lang="zh-CN" altLang="en-US" sz="2800"/>
              <a:t>o bù zhī dào wáng lǎo shī zài nǎr ？</a:t>
            </a:r>
            <a:endParaRPr lang="zh-CN" altLang="en-US" sz="2800"/>
          </a:p>
          <a:p>
            <a:r>
              <a:rPr lang="zh-CN" altLang="en-US" sz="2800"/>
              <a:t>       </a:t>
            </a:r>
            <a:r>
              <a:rPr lang="en-US" altLang="zh-CN" sz="2800"/>
              <a:t>Do you know where Teacher Wang is?</a:t>
            </a:r>
            <a:endParaRPr lang="zh-CN" altLang="en-US" sz="2800"/>
          </a:p>
          <a:p>
            <a:r>
              <a:rPr lang="zh-CN" altLang="en-US" sz="2800"/>
              <a:t>   </a:t>
            </a:r>
            <a:endParaRPr lang="zh-CN" altLang="en-US" sz="2800"/>
          </a:p>
          <a:p>
            <a:r>
              <a:rPr lang="zh-CN" altLang="en-US" sz="2800"/>
              <a:t>   </a:t>
            </a:r>
            <a:r>
              <a:rPr lang="en-US" altLang="zh-CN" sz="2800"/>
              <a:t>B:</a:t>
            </a:r>
            <a:r>
              <a:rPr lang="zh-CN" altLang="en-US" sz="2800"/>
              <a:t>他正在办公室开会。</a:t>
            </a:r>
            <a:endParaRPr lang="zh-CN" altLang="en-US" sz="2800"/>
          </a:p>
          <a:p>
            <a:r>
              <a:rPr lang="zh-CN" altLang="en-US" sz="2800"/>
              <a:t>       tā zhèng zài bàn gōng shì kāi huì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He is having a meeting in his office.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以 前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yǐ        qián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52695" y="4302760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before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以 后</a:t>
            </a:r>
            <a:endParaRPr lang="en-US" altLang="zh-CN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yǐ        hòu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52695" y="4302760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after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告 诉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gào       su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52695" y="4302760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to tell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知 道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zhī       dào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52695" y="4302760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to know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806825" y="2644775"/>
            <a:ext cx="5515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一篇日记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2595880" y="1999615"/>
            <a:ext cx="7740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    yì     piān     rì       jì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5207000" y="4213225"/>
            <a:ext cx="2940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a dia</a:t>
            </a:r>
            <a:r>
              <a:rPr lang="en-US" altLang="zh-CN" sz="3600"/>
              <a:t>ry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Position of Time-When Expressions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Time-when expressions come </a:t>
            </a:r>
            <a:r>
              <a:rPr lang="en-US" altLang="zh-CN" sz="2800">
                <a:solidFill>
                  <a:srgbClr val="FF0000"/>
                </a:solidFill>
              </a:rPr>
              <a:t>before</a:t>
            </a:r>
            <a:r>
              <a:rPr lang="en-US" altLang="zh-CN" sz="2800"/>
              <a:t> the verb. They </a:t>
            </a:r>
            <a:r>
              <a:rPr lang="en-US" altLang="zh-CN" sz="2800">
                <a:solidFill>
                  <a:srgbClr val="FF0000"/>
                </a:solidFill>
              </a:rPr>
              <a:t>often</a:t>
            </a:r>
            <a:r>
              <a:rPr lang="en-US" altLang="zh-CN" sz="2800"/>
              <a:t> appear </a:t>
            </a:r>
            <a:r>
              <a:rPr lang="en-US" altLang="zh-CN" sz="2800">
                <a:solidFill>
                  <a:srgbClr val="FF0000"/>
                </a:solidFill>
              </a:rPr>
              <a:t>after the subject</a:t>
            </a:r>
            <a:r>
              <a:rPr lang="en-US" altLang="zh-CN" sz="2800"/>
              <a:t>. However, they </a:t>
            </a:r>
            <a:r>
              <a:rPr lang="en-US" altLang="zh-CN" sz="2800">
                <a:solidFill>
                  <a:srgbClr val="FF0000"/>
                </a:solidFill>
              </a:rPr>
              <a:t>sometimes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precede the subject</a:t>
            </a:r>
            <a:r>
              <a:rPr lang="en-US" altLang="zh-CN" sz="2800"/>
              <a:t> under certain discourse conditions. In this lesson, we focus on practicing the ones positioned after the subject.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78765" y="3118485"/>
            <a:ext cx="1194816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、我们十点上课。</a:t>
            </a:r>
            <a:endParaRPr lang="zh-CN" altLang="en-US" sz="3200"/>
          </a:p>
          <a:p>
            <a:r>
              <a:rPr lang="zh-CN" altLang="en-US" sz="3200"/>
              <a:t>     wǒ men shí diǎn shàng kè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We start the class at ten.</a:t>
            </a:r>
            <a:endParaRPr lang="en-US" altLang="zh-CN" sz="3200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 sz="3200"/>
              <a:t>2</a:t>
            </a:r>
            <a:r>
              <a:rPr lang="zh-CN" altLang="en-US" sz="3200"/>
              <a:t>、我们几点去？</a:t>
            </a:r>
            <a:endParaRPr lang="zh-CN" altLang="en-US" sz="3200"/>
          </a:p>
          <a:p>
            <a:r>
              <a:rPr lang="zh-CN" altLang="en-US" sz="3200"/>
              <a:t>      wǒ men jǐ diǎn qù ？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What time are we going?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Position of Time-When Expressions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Time-when expressions come </a:t>
            </a:r>
            <a:r>
              <a:rPr lang="en-US" altLang="zh-CN" sz="2800">
                <a:solidFill>
                  <a:srgbClr val="FF0000"/>
                </a:solidFill>
              </a:rPr>
              <a:t>before</a:t>
            </a:r>
            <a:r>
              <a:rPr lang="en-US" altLang="zh-CN" sz="2800"/>
              <a:t> the verb. They </a:t>
            </a:r>
            <a:r>
              <a:rPr lang="en-US" altLang="zh-CN" sz="2800">
                <a:solidFill>
                  <a:srgbClr val="FF0000"/>
                </a:solidFill>
              </a:rPr>
              <a:t>often</a:t>
            </a:r>
            <a:r>
              <a:rPr lang="en-US" altLang="zh-CN" sz="2800"/>
              <a:t> appear </a:t>
            </a:r>
            <a:r>
              <a:rPr lang="en-US" altLang="zh-CN" sz="2800">
                <a:solidFill>
                  <a:srgbClr val="FF0000"/>
                </a:solidFill>
              </a:rPr>
              <a:t>after the subject</a:t>
            </a:r>
            <a:r>
              <a:rPr lang="en-US" altLang="zh-CN" sz="2800"/>
              <a:t>. However, they </a:t>
            </a:r>
            <a:r>
              <a:rPr lang="en-US" altLang="zh-CN" sz="2800">
                <a:solidFill>
                  <a:srgbClr val="FF0000"/>
                </a:solidFill>
              </a:rPr>
              <a:t>sometimes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precede the subject</a:t>
            </a:r>
            <a:r>
              <a:rPr lang="en-US" altLang="zh-CN" sz="2800"/>
              <a:t> under certain discourse conditions. In this lesson, we focus on practicing the ones positioned after the subject.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78765" y="3167380"/>
            <a:ext cx="1194816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</a:t>
            </a:r>
            <a:r>
              <a:rPr lang="zh-CN" altLang="en-US" sz="3200"/>
              <a:t>、你什么时候睡觉？</a:t>
            </a:r>
            <a:endParaRPr lang="zh-CN" altLang="en-US" sz="3200"/>
          </a:p>
          <a:p>
            <a:r>
              <a:rPr lang="en-US" altLang="zh-CN" sz="3200"/>
              <a:t>      nǐ shén me shí hou shuì jiào ？</a:t>
            </a:r>
            <a:endParaRPr lang="en-US" altLang="zh-CN" sz="3200"/>
          </a:p>
          <a:p>
            <a:r>
              <a:rPr lang="en-US" altLang="zh-CN" sz="3200"/>
              <a:t>      What time do you go to bed ?</a:t>
            </a:r>
            <a:endParaRPr lang="en-US" altLang="zh-CN" sz="3200"/>
          </a:p>
          <a:p>
            <a:endParaRPr lang="en-US" altLang="zh-CN" sz="2800"/>
          </a:p>
          <a:p>
            <a:r>
              <a:rPr lang="en-US" altLang="zh-CN" sz="3200"/>
              <a:t>4</a:t>
            </a:r>
            <a:r>
              <a:rPr lang="zh-CN" altLang="en-US" sz="3200"/>
              <a:t>、他明天上午八点来。</a:t>
            </a:r>
            <a:endParaRPr lang="zh-CN" altLang="en-US" sz="3200"/>
          </a:p>
          <a:p>
            <a:r>
              <a:rPr lang="zh-CN" altLang="en-US" sz="3200"/>
              <a:t>      tā míng tiān shàng wǔ bā diǎn lái 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He will come at eight tomorrow morning.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49911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Position of Time-When Expressions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3180" y="1210310"/>
            <a:ext cx="1194816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、你什么时候吃早饭？</a:t>
            </a:r>
            <a:endParaRPr lang="zh-CN" altLang="en-US" sz="3200"/>
          </a:p>
          <a:p>
            <a:r>
              <a:rPr lang="zh-CN" altLang="en-US" sz="3200"/>
              <a:t>      nǐ sh</a:t>
            </a:r>
            <a:r>
              <a:rPr lang="en-US" altLang="zh-CN" sz="3200">
                <a:sym typeface="+mn-ea"/>
              </a:rPr>
              <a:t>én</a:t>
            </a:r>
            <a:r>
              <a:rPr lang="zh-CN" altLang="en-US" sz="3200"/>
              <a:t> me shí h</a:t>
            </a:r>
            <a:r>
              <a:rPr lang="en-US" altLang="zh-CN" sz="3200"/>
              <a:t>o</a:t>
            </a:r>
            <a:r>
              <a:rPr lang="zh-CN" altLang="en-US" sz="3200"/>
              <a:t>u chī zǎo fàn</a:t>
            </a:r>
            <a:r>
              <a:rPr lang="en-US" altLang="zh-CN" sz="3200"/>
              <a:t>?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W</a:t>
            </a:r>
            <a:r>
              <a:rPr lang="zh-CN" altLang="en-US" sz="3200"/>
              <a:t>hat time do you have breakfast？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、你什么时候吃午饭？</a:t>
            </a:r>
            <a:endParaRPr lang="zh-CN" altLang="en-US" sz="3200"/>
          </a:p>
          <a:p>
            <a:r>
              <a:rPr lang="zh-CN" altLang="en-US" sz="3200"/>
              <a:t>      nǐ sh</a:t>
            </a:r>
            <a:r>
              <a:rPr lang="en-US" altLang="zh-CN" sz="3200">
                <a:sym typeface="+mn-ea"/>
              </a:rPr>
              <a:t>én</a:t>
            </a:r>
            <a:r>
              <a:rPr lang="zh-CN" altLang="en-US" sz="3200"/>
              <a:t> me shí h</a:t>
            </a:r>
            <a:r>
              <a:rPr lang="en-US" altLang="zh-CN" sz="3200"/>
              <a:t>o</a:t>
            </a:r>
            <a:r>
              <a:rPr lang="zh-CN" altLang="en-US" sz="3200"/>
              <a:t>u chī wǔ fàn ？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W</a:t>
            </a:r>
            <a:r>
              <a:rPr lang="zh-CN" altLang="en-US" sz="3200"/>
              <a:t>hat time do you have lunch</a:t>
            </a:r>
            <a:r>
              <a:rPr lang="en-US" altLang="zh-CN" sz="3200"/>
              <a:t>?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、你什么时候吃晚饭？</a:t>
            </a:r>
            <a:endParaRPr lang="zh-CN" altLang="en-US" sz="3200"/>
          </a:p>
          <a:p>
            <a:r>
              <a:rPr lang="zh-CN" altLang="en-US" sz="3200"/>
              <a:t>      nǐ sh</a:t>
            </a:r>
            <a:r>
              <a:rPr lang="en-US" altLang="zh-CN" sz="3200">
                <a:sym typeface="+mn-ea"/>
              </a:rPr>
              <a:t>én</a:t>
            </a:r>
            <a:r>
              <a:rPr lang="zh-CN" altLang="en-US" sz="3200"/>
              <a:t> me shí h</a:t>
            </a:r>
            <a:r>
              <a:rPr lang="en-US" altLang="zh-CN" sz="3200"/>
              <a:t>o</a:t>
            </a:r>
            <a:r>
              <a:rPr lang="zh-CN" altLang="en-US" sz="3200"/>
              <a:t>u chī wǎn fàn ？</a:t>
            </a:r>
            <a:endParaRPr lang="zh-CN" altLang="en-US" sz="3200"/>
          </a:p>
          <a:p>
            <a:r>
              <a:rPr lang="zh-CN" altLang="en-US" sz="3200"/>
              <a:t>      What time do you have dinner?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jiù</a:t>
            </a:r>
            <a:r>
              <a:rPr lang="en-US" altLang="zh-CN" sz="2800"/>
              <a:t>) connecting two verbs or verb phrases </a:t>
            </a:r>
            <a:r>
              <a:rPr lang="en-US" altLang="zh-CN" sz="2800">
                <a:solidFill>
                  <a:srgbClr val="FF0000"/>
                </a:solidFill>
              </a:rPr>
              <a:t>indicates</a:t>
            </a:r>
            <a:r>
              <a:rPr lang="en-US" altLang="zh-CN" sz="2800"/>
              <a:t> that the </a:t>
            </a:r>
            <a:r>
              <a:rPr lang="en-US" altLang="zh-CN" sz="2800">
                <a:solidFill>
                  <a:srgbClr val="FF0000"/>
                </a:solidFill>
              </a:rPr>
              <a:t>second action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happens as soon as the first one is completed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30810" y="2538095"/>
            <a:ext cx="1232662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、他今天早上起床以后就听中文录音了。</a:t>
            </a:r>
            <a:endParaRPr lang="en-US" altLang="zh-CN" sz="3200"/>
          </a:p>
          <a:p>
            <a:r>
              <a:rPr lang="en-US" altLang="zh-CN" sz="2800"/>
              <a:t>       tā jīn tiān zǎo shang qǐ chuáng yǐ hòu jiù tīng zhōng wén lù yīn le.</a:t>
            </a:r>
            <a:endParaRPr lang="en-US" altLang="zh-CN" sz="2800"/>
          </a:p>
          <a:p>
            <a:r>
              <a:rPr lang="en-US" altLang="zh-CN" sz="2800"/>
              <a:t>       He listened to the Chinese recordings right after he got up this morning.</a:t>
            </a:r>
            <a:endParaRPr lang="en-US" altLang="zh-CN" sz="2800"/>
          </a:p>
          <a:p>
            <a:endParaRPr lang="en-US" altLang="zh-CN" sz="3200"/>
          </a:p>
          <a:p>
            <a:r>
              <a:rPr lang="en-US" altLang="zh-CN" sz="3200"/>
              <a:t>2</a:t>
            </a:r>
            <a:r>
              <a:rPr lang="zh-CN" altLang="en-US" sz="3200"/>
              <a:t>、王朋写了信以后就去睡觉了。</a:t>
            </a:r>
            <a:endParaRPr lang="zh-CN" altLang="en-US" sz="3200"/>
          </a:p>
          <a:p>
            <a:r>
              <a:rPr lang="zh-CN" altLang="en-US" sz="3200"/>
              <a:t>      wáng péng xiě le xìn yǐ hòu jiù qù shuì jiào le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2800"/>
              <a:t>      Wang Peng went to bed right after he had finished writing the letter.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(jiù)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78765" y="1202055"/>
            <a:ext cx="11800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adverb </a:t>
            </a:r>
            <a:r>
              <a:rPr lang="zh-CN" altLang="en-US" sz="2800"/>
              <a:t>就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jiù</a:t>
            </a:r>
            <a:r>
              <a:rPr lang="en-US" altLang="zh-CN" sz="2800"/>
              <a:t>) connecting two verbs or verb phrases </a:t>
            </a:r>
            <a:r>
              <a:rPr lang="en-US" altLang="zh-CN" sz="2800">
                <a:solidFill>
                  <a:srgbClr val="FF0000"/>
                </a:solidFill>
              </a:rPr>
              <a:t>indicates</a:t>
            </a:r>
            <a:r>
              <a:rPr lang="en-US" altLang="zh-CN" sz="2800"/>
              <a:t> that the </a:t>
            </a:r>
            <a:r>
              <a:rPr lang="en-US" altLang="zh-CN" sz="2800">
                <a:solidFill>
                  <a:srgbClr val="FF0000"/>
                </a:solidFill>
              </a:rPr>
              <a:t>second action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happens as soon as the first one is completed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03505" y="2644775"/>
            <a:ext cx="12326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</a:t>
            </a:r>
            <a:r>
              <a:rPr lang="zh-CN" altLang="en-US" sz="3200"/>
              <a:t>、我做了功课以后就去朋友家玩儿。</a:t>
            </a:r>
            <a:endParaRPr lang="zh-CN" altLang="en-US" sz="3200"/>
          </a:p>
          <a:p>
            <a:r>
              <a:rPr lang="zh-CN" altLang="en-US" sz="3200"/>
              <a:t>      wǒ zuò le gōng kè yǐ hòu jiù qù péng y</a:t>
            </a:r>
            <a:r>
              <a:rPr lang="en-US" altLang="zh-CN" sz="3200"/>
              <a:t>o</a:t>
            </a:r>
            <a:r>
              <a:rPr lang="zh-CN" altLang="en-US" sz="3200"/>
              <a:t>u jiā wánr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I will go to my friend`s for a visit right after I finish my homework.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Particle </a:t>
            </a:r>
            <a:r>
              <a:rPr lang="zh-CN" altLang="en-US" sz="2800"/>
              <a:t>的</a:t>
            </a:r>
            <a:r>
              <a:rPr lang="en-US" altLang="zh-CN" sz="2800"/>
              <a:t>(de)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05105" y="1243965"/>
            <a:ext cx="1124394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When a disyllabic or polysyllabic adjective modifies a noun</a:t>
            </a:r>
            <a:r>
              <a:rPr lang="en-US" altLang="zh-CN" sz="2800"/>
              <a:t>, the particle </a:t>
            </a:r>
            <a:r>
              <a:rPr lang="zh-CN" altLang="en-US" sz="2800">
                <a:solidFill>
                  <a:srgbClr val="FF0000"/>
                </a:solidFill>
              </a:rPr>
              <a:t>的</a:t>
            </a:r>
            <a:r>
              <a:rPr lang="en-US" altLang="zh-CN" sz="2800">
                <a:solidFill>
                  <a:srgbClr val="FF0000"/>
                </a:solidFill>
              </a:rPr>
              <a:t>(de)</a:t>
            </a:r>
            <a:r>
              <a:rPr lang="en-US" altLang="zh-CN" sz="2800"/>
              <a:t> is usually inserted </a:t>
            </a:r>
            <a:r>
              <a:rPr lang="en-US" altLang="zh-CN" sz="2800">
                <a:solidFill>
                  <a:srgbClr val="FF0000"/>
                </a:solidFill>
              </a:rPr>
              <a:t>between the adjective and the noun</a:t>
            </a:r>
            <a:r>
              <a:rPr lang="en-US" altLang="zh-CN" sz="2800"/>
              <a:t>, e.g.</a:t>
            </a:r>
            <a:r>
              <a:rPr lang="zh-CN" altLang="en-US" sz="2800"/>
              <a:t>漂亮的学校</a:t>
            </a:r>
            <a:r>
              <a:rPr lang="en-US" altLang="zh-CN" sz="2800"/>
              <a:t>(piào liang de xué xiào, beautiful schools) ,</a:t>
            </a:r>
            <a:r>
              <a:rPr lang="zh-CN" altLang="en-US" sz="2800"/>
              <a:t>容易的汉字</a:t>
            </a:r>
            <a:r>
              <a:rPr lang="en-US" altLang="zh-CN" sz="2800"/>
              <a:t>(róng yì de hàn zì, easy characters), </a:t>
            </a:r>
            <a:r>
              <a:rPr lang="zh-CN" altLang="en-US" sz="2800"/>
              <a:t>有意思的电影</a:t>
            </a:r>
            <a:r>
              <a:rPr lang="en-US" altLang="zh-CN" sz="2800"/>
              <a:t>(yǒu yì si de diàn yǐng,interesting movies). However, </a:t>
            </a:r>
            <a:r>
              <a:rPr lang="en-US" altLang="zh-CN" sz="2800">
                <a:solidFill>
                  <a:srgbClr val="FF0000"/>
                </a:solidFill>
              </a:rPr>
              <a:t>with monosyllabic adjectives, </a:t>
            </a:r>
            <a:r>
              <a:rPr lang="zh-CN" altLang="en-US" sz="2800">
                <a:solidFill>
                  <a:srgbClr val="FF0000"/>
                </a:solidFill>
              </a:rPr>
              <a:t>的</a:t>
            </a:r>
            <a:r>
              <a:rPr lang="en-US" altLang="zh-CN" sz="2800">
                <a:solidFill>
                  <a:srgbClr val="FF0000"/>
                </a:solidFill>
              </a:rPr>
              <a:t>(de) is often omitted</a:t>
            </a:r>
            <a:r>
              <a:rPr lang="en-US" altLang="zh-CN" sz="2800"/>
              <a:t>, e.g., </a:t>
            </a:r>
            <a:r>
              <a:rPr lang="zh-CN" altLang="en-US" sz="2800"/>
              <a:t>新课文</a:t>
            </a:r>
            <a:r>
              <a:rPr lang="en-US" altLang="zh-CN" sz="2800"/>
              <a:t>(xīn kè wén, new lesson texts), </a:t>
            </a:r>
            <a:r>
              <a:rPr lang="zh-CN" altLang="en-US" sz="2800"/>
              <a:t>新电脑</a:t>
            </a:r>
            <a:r>
              <a:rPr lang="en-US" altLang="zh-CN" sz="2800"/>
              <a:t>(xīn diàn nǎo, new computers), </a:t>
            </a:r>
            <a:r>
              <a:rPr lang="zh-CN" altLang="en-US" sz="2800"/>
              <a:t>大教室</a:t>
            </a:r>
            <a:r>
              <a:rPr lang="en-US" altLang="zh-CN" sz="2800"/>
              <a:t>(dà jiào shì, big classrooms); </a:t>
            </a:r>
            <a:r>
              <a:rPr lang="zh-CN" altLang="en-US" sz="2800"/>
              <a:t>好老师</a:t>
            </a:r>
            <a:r>
              <a:rPr lang="en-US" altLang="zh-CN" sz="2800"/>
              <a:t>(hǎo lǎo shī, good teachers). </a:t>
            </a:r>
            <a:r>
              <a:rPr lang="en-US" altLang="zh-CN" sz="2800">
                <a:solidFill>
                  <a:srgbClr val="FF0000"/>
                </a:solidFill>
              </a:rPr>
              <a:t>If the adjective is preceded by </a:t>
            </a:r>
            <a:r>
              <a:rPr lang="zh-CN" altLang="en-US" sz="2800">
                <a:solidFill>
                  <a:srgbClr val="FF0000"/>
                </a:solidFill>
              </a:rPr>
              <a:t>很</a:t>
            </a:r>
            <a:r>
              <a:rPr lang="en-US" altLang="zh-CN" sz="2800">
                <a:solidFill>
                  <a:srgbClr val="FF0000"/>
                </a:solidFill>
              </a:rPr>
              <a:t>(hěn), however, </a:t>
            </a:r>
            <a:r>
              <a:rPr lang="zh-CN" altLang="en-US" sz="2800">
                <a:solidFill>
                  <a:srgbClr val="FF0000"/>
                </a:solidFill>
              </a:rPr>
              <a:t>的</a:t>
            </a:r>
            <a:r>
              <a:rPr lang="en-US" altLang="zh-CN" sz="2800">
                <a:solidFill>
                  <a:srgbClr val="FF0000"/>
                </a:solidFill>
              </a:rPr>
              <a:t>(de) cannot be dropped</a:t>
            </a:r>
            <a:r>
              <a:rPr lang="en-US" altLang="zh-CN" sz="2800"/>
              <a:t>,e.g.,</a:t>
            </a:r>
            <a:r>
              <a:rPr lang="zh-CN" altLang="en-US" sz="2800"/>
              <a:t>很新的电脑</a:t>
            </a:r>
            <a:r>
              <a:rPr lang="en-US" altLang="zh-CN" sz="2800"/>
              <a:t>(hěn xīn de diàn nǎo, very new computers); </a:t>
            </a:r>
            <a:r>
              <a:rPr lang="zh-CN" altLang="en-US" sz="2800"/>
              <a:t>很大的教室</a:t>
            </a:r>
            <a:r>
              <a:rPr lang="en-US" altLang="zh-CN" sz="2800"/>
              <a:t>(hěn dà de </a:t>
            </a:r>
            <a:r>
              <a:rPr lang="en-US" altLang="zh-CN" sz="2800">
                <a:sym typeface="+mn-ea"/>
              </a:rPr>
              <a:t>jiào</a:t>
            </a:r>
            <a:r>
              <a:rPr lang="en-US" altLang="zh-CN" sz="2800"/>
              <a:t> shì, very big classrooms); </a:t>
            </a:r>
            <a:r>
              <a:rPr lang="zh-CN" altLang="en-US" sz="2800"/>
              <a:t>很好的老师</a:t>
            </a:r>
            <a:r>
              <a:rPr lang="en-US" altLang="zh-CN" sz="2800"/>
              <a:t>(hěn hǎo de lǎo shī )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105" y="563880"/>
            <a:ext cx="1162431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An Entry from Li You`s Diary</a:t>
            </a:r>
            <a:endParaRPr lang="en-US" altLang="zh-CN" sz="3200"/>
          </a:p>
          <a:p>
            <a:r>
              <a:rPr lang="zh-CN" altLang="en-US" sz="2800"/>
              <a:t>李友的一篇日记</a:t>
            </a:r>
            <a:endParaRPr lang="zh-CN" altLang="en-US" sz="2800"/>
          </a:p>
          <a:p>
            <a:r>
              <a:rPr lang="zh-CN" altLang="en-US" sz="2800"/>
              <a:t>                                                   十一月三日              星期二</a:t>
            </a:r>
            <a:endParaRPr lang="zh-CN" altLang="en-US" sz="2800"/>
          </a:p>
          <a:p>
            <a:r>
              <a:rPr lang="zh-CN" altLang="en-US" sz="2800"/>
              <a:t>       今天我很忙，很累。早上七点半起床，洗了澡以后就吃早饭。我一边吃饭，一边听录音。九点到教室去上课。</a:t>
            </a:r>
            <a:endParaRPr lang="zh-CN" altLang="en-US" sz="2800"/>
          </a:p>
          <a:p>
            <a:r>
              <a:rPr lang="en-US" altLang="zh-CN" sz="2800"/>
              <a:t>       </a:t>
            </a:r>
            <a:r>
              <a:rPr lang="zh-CN" altLang="en-US" sz="2800"/>
              <a:t>第一节课是中文课，老师教我们发音、生词和语法，也教我们写字，还给了我们一篇新课文，这篇课文很有意思。第二节是电脑课，很难。</a:t>
            </a:r>
            <a:endParaRPr lang="zh-CN" altLang="en-US" sz="2800"/>
          </a:p>
          <a:p>
            <a:r>
              <a:rPr lang="zh-CN" altLang="en-US" sz="2800"/>
              <a:t>       中午我和同学们一起到餐厅去吃午饭。我们一边吃，一边练习说中文。下午我到图书馆去上网。四点王朋来找我打球。五点三刻吃晚饭。七点半我去白英爱的宿舍跟她聊天</a:t>
            </a:r>
            <a:r>
              <a:rPr lang="en-US" altLang="zh-CN" sz="2800"/>
              <a:t>(</a:t>
            </a:r>
            <a:r>
              <a:rPr lang="zh-CN" altLang="en-US" sz="2800"/>
              <a:t>儿</a:t>
            </a:r>
            <a:r>
              <a:rPr lang="en-US" altLang="zh-CN" sz="2800"/>
              <a:t>)</a:t>
            </a:r>
            <a:r>
              <a:rPr lang="zh-CN" altLang="en-US" sz="2800"/>
              <a:t>。到那儿的时候，她正在做功课。我八点半回家。睡觉以前，高文中给我打了一个电话，告诉我明天要考试，我说我已经知道了。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 flipH="1">
            <a:off x="364123" y="-4708"/>
            <a:ext cx="4682404" cy="6867788"/>
          </a:xfrm>
          <a:prstGeom prst="parallelogram">
            <a:avLst>
              <a:gd name="adj" fmla="val 63173"/>
            </a:avLst>
          </a:prstGeom>
          <a:solidFill>
            <a:srgbClr val="F7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>
              <a:sym typeface="+mn-lt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3642136" y="2467085"/>
            <a:ext cx="1507758" cy="2800310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 dirty="0"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3720465" y="1632585"/>
            <a:ext cx="7718425" cy="18415"/>
          </a:xfrm>
          <a:prstGeom prst="line">
            <a:avLst/>
          </a:prstGeom>
          <a:ln w="9525" cap="rnd">
            <a:solidFill>
              <a:schemeClr val="accent6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391025" y="2636520"/>
            <a:ext cx="7485380" cy="966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What did Li You do in the library?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5"/>
            </p:custDataLst>
          </p:nvPr>
        </p:nvSpPr>
        <p:spPr bwMode="auto">
          <a:xfrm>
            <a:off x="5808599" y="4755339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448050" y="890905"/>
            <a:ext cx="8428355" cy="982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  How many classes did Li You have? 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 flipV="1">
            <a:off x="4391025" y="3593465"/>
            <a:ext cx="7412990" cy="9525"/>
          </a:xfrm>
          <a:prstGeom prst="line">
            <a:avLst/>
          </a:prstGeom>
          <a:ln w="3175" cap="rnd">
            <a:solidFill>
              <a:srgbClr val="F7ADB8"/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07915" y="4502150"/>
            <a:ext cx="6896100" cy="127762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What did Li You do after dinner?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1 (14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590" y="1572895"/>
            <a:ext cx="4614545" cy="405828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4975225" y="5631180"/>
            <a:ext cx="6196965" cy="18415"/>
          </a:xfrm>
          <a:prstGeom prst="line">
            <a:avLst/>
          </a:prstGeom>
          <a:ln w="3175" cap="rnd">
            <a:solidFill>
              <a:srgbClr val="F7ADB8"/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552.36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6240" y="327025"/>
            <a:ext cx="6945630" cy="5513070"/>
          </a:xfrm>
          <a:prstGeom prst="rect">
            <a:avLst/>
          </a:prstGeom>
        </p:spPr>
      </p:pic>
      <p:pic>
        <p:nvPicPr>
          <p:cNvPr id="3" name="图片 2" descr="1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84745" y="2663825"/>
            <a:ext cx="4472940" cy="3465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180000">
            <a:off x="1381760" y="2860675"/>
            <a:ext cx="5590540" cy="1322070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造字工房漫语（非商用）常规体" charset="-122"/>
                <a:ea typeface="造字工房漫语（非商用）常规体" charset="-122"/>
              </a:rPr>
              <a:t>Language Practice</a:t>
            </a:r>
            <a:endParaRPr lang="en-US" altLang="zh-CN" sz="4000" b="1" dirty="0">
              <a:solidFill>
                <a:schemeClr val="tx1"/>
              </a:solidFill>
              <a:latin typeface="造字工房漫语（非商用）常规体" charset="-122"/>
              <a:ea typeface="造字工房漫语（非商用）常规体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累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en-US" altLang="zh-CN" sz="3600"/>
              <a:t>  lèi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4814570" y="4072255"/>
            <a:ext cx="283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tired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1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8435" y="1416685"/>
            <a:ext cx="112712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A:</a:t>
            </a:r>
            <a:r>
              <a:rPr lang="zh-CN" altLang="en-US" sz="2800"/>
              <a:t>你今天累吗？</a:t>
            </a:r>
            <a:endParaRPr lang="en-US" altLang="zh-CN" sz="2800"/>
          </a:p>
          <a:p>
            <a:r>
              <a:rPr lang="zh-CN" altLang="en-US" sz="2800"/>
              <a:t>      nǐ jīn tiān lèi ma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  Are you tired today?</a:t>
            </a:r>
            <a:endParaRPr lang="en-US" altLang="zh-CN" sz="2800"/>
          </a:p>
          <a:p>
            <a:r>
              <a:rPr lang="zh-CN" altLang="en-US" sz="2800"/>
              <a:t>  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B:</a:t>
            </a:r>
            <a:r>
              <a:rPr lang="zh-CN" altLang="en-US" sz="2800"/>
              <a:t>我今天很累。</a:t>
            </a:r>
            <a:endParaRPr lang="zh-CN" altLang="en-US" sz="2800"/>
          </a:p>
          <a:p>
            <a:r>
              <a:rPr lang="zh-CN" altLang="en-US" sz="2800"/>
              <a:t>    wǒ jīn tiān hěn lèi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    I am very tired today.</a:t>
            </a:r>
            <a:endParaRPr lang="en-US" altLang="zh-CN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1521460"/>
            <a:ext cx="5047615" cy="3359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已 经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70027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yǐ         jīng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5052695" y="4302760"/>
            <a:ext cx="285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already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4885" y="2606675"/>
            <a:ext cx="3258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起 床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869180" y="1961515"/>
            <a:ext cx="393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qǐ      chuáng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5038090" y="4175125"/>
            <a:ext cx="2376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3600"/>
              <a:t> to get up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4620895"/>
            <a:ext cx="1776095" cy="179197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8803005" y="1188085"/>
            <a:ext cx="1323975" cy="1788160"/>
          </a:xfrm>
          <a:custGeom>
            <a:avLst/>
            <a:gdLst>
              <a:gd name="connisteX0" fmla="*/ 592455 w 1323975"/>
              <a:gd name="connsiteY0" fmla="*/ 49530 h 1788160"/>
              <a:gd name="connisteX1" fmla="*/ 553085 w 1323975"/>
              <a:gd name="connsiteY1" fmla="*/ 118745 h 1788160"/>
              <a:gd name="connisteX2" fmla="*/ 483870 w 1323975"/>
              <a:gd name="connsiteY2" fmla="*/ 177800 h 1788160"/>
              <a:gd name="connisteX3" fmla="*/ 414655 w 1323975"/>
              <a:gd name="connsiteY3" fmla="*/ 236855 h 1788160"/>
              <a:gd name="connisteX4" fmla="*/ 345440 w 1323975"/>
              <a:gd name="connsiteY4" fmla="*/ 296545 h 1788160"/>
              <a:gd name="connisteX5" fmla="*/ 276225 w 1323975"/>
              <a:gd name="connsiteY5" fmla="*/ 335915 h 1788160"/>
              <a:gd name="connisteX6" fmla="*/ 207010 w 1323975"/>
              <a:gd name="connsiteY6" fmla="*/ 375285 h 1788160"/>
              <a:gd name="connisteX7" fmla="*/ 137795 w 1323975"/>
              <a:gd name="connsiteY7" fmla="*/ 405130 h 1788160"/>
              <a:gd name="connisteX8" fmla="*/ 69215 w 1323975"/>
              <a:gd name="connsiteY8" fmla="*/ 464185 h 1788160"/>
              <a:gd name="connisteX9" fmla="*/ 48895 w 1323975"/>
              <a:gd name="connsiteY9" fmla="*/ 533400 h 1788160"/>
              <a:gd name="connisteX10" fmla="*/ 29210 w 1323975"/>
              <a:gd name="connsiteY10" fmla="*/ 602615 h 1788160"/>
              <a:gd name="connisteX11" fmla="*/ 9525 w 1323975"/>
              <a:gd name="connsiteY11" fmla="*/ 671830 h 1788160"/>
              <a:gd name="connisteX12" fmla="*/ 0 w 1323975"/>
              <a:gd name="connsiteY12" fmla="*/ 741045 h 1788160"/>
              <a:gd name="connisteX13" fmla="*/ 0 w 1323975"/>
              <a:gd name="connsiteY13" fmla="*/ 810260 h 1788160"/>
              <a:gd name="connisteX14" fmla="*/ 29210 w 1323975"/>
              <a:gd name="connsiteY14" fmla="*/ 879475 h 1788160"/>
              <a:gd name="connisteX15" fmla="*/ 98425 w 1323975"/>
              <a:gd name="connsiteY15" fmla="*/ 938530 h 1788160"/>
              <a:gd name="connisteX16" fmla="*/ 137795 w 1323975"/>
              <a:gd name="connsiteY16" fmla="*/ 1007745 h 1788160"/>
              <a:gd name="connisteX17" fmla="*/ 158115 w 1323975"/>
              <a:gd name="connsiteY17" fmla="*/ 1076960 h 1788160"/>
              <a:gd name="connisteX18" fmla="*/ 187325 w 1323975"/>
              <a:gd name="connsiteY18" fmla="*/ 1155700 h 1788160"/>
              <a:gd name="connisteX19" fmla="*/ 197485 w 1323975"/>
              <a:gd name="connsiteY19" fmla="*/ 1224915 h 1788160"/>
              <a:gd name="connisteX20" fmla="*/ 227330 w 1323975"/>
              <a:gd name="connsiteY20" fmla="*/ 1294130 h 1788160"/>
              <a:gd name="connisteX21" fmla="*/ 236855 w 1323975"/>
              <a:gd name="connsiteY21" fmla="*/ 1363345 h 1788160"/>
              <a:gd name="connisteX22" fmla="*/ 256540 w 1323975"/>
              <a:gd name="connsiteY22" fmla="*/ 1432560 h 1788160"/>
              <a:gd name="connisteX23" fmla="*/ 276225 w 1323975"/>
              <a:gd name="connsiteY23" fmla="*/ 1501775 h 1788160"/>
              <a:gd name="connisteX24" fmla="*/ 306070 w 1323975"/>
              <a:gd name="connsiteY24" fmla="*/ 1570990 h 1788160"/>
              <a:gd name="connisteX25" fmla="*/ 355600 w 1323975"/>
              <a:gd name="connsiteY25" fmla="*/ 1640205 h 1788160"/>
              <a:gd name="connisteX26" fmla="*/ 424815 w 1323975"/>
              <a:gd name="connsiteY26" fmla="*/ 1689100 h 1788160"/>
              <a:gd name="connisteX27" fmla="*/ 494030 w 1323975"/>
              <a:gd name="connsiteY27" fmla="*/ 1718945 h 1788160"/>
              <a:gd name="connisteX28" fmla="*/ 563245 w 1323975"/>
              <a:gd name="connsiteY28" fmla="*/ 1738630 h 1788160"/>
              <a:gd name="connisteX29" fmla="*/ 631825 w 1323975"/>
              <a:gd name="connsiteY29" fmla="*/ 1758315 h 1788160"/>
              <a:gd name="connisteX30" fmla="*/ 701040 w 1323975"/>
              <a:gd name="connsiteY30" fmla="*/ 1768475 h 1788160"/>
              <a:gd name="connisteX31" fmla="*/ 770255 w 1323975"/>
              <a:gd name="connsiteY31" fmla="*/ 1788160 h 1788160"/>
              <a:gd name="connisteX32" fmla="*/ 839470 w 1323975"/>
              <a:gd name="connsiteY32" fmla="*/ 1748790 h 1788160"/>
              <a:gd name="connisteX33" fmla="*/ 908685 w 1323975"/>
              <a:gd name="connsiteY33" fmla="*/ 1699260 h 1788160"/>
              <a:gd name="connisteX34" fmla="*/ 977900 w 1323975"/>
              <a:gd name="connsiteY34" fmla="*/ 1649730 h 1788160"/>
              <a:gd name="connisteX35" fmla="*/ 1047115 w 1323975"/>
              <a:gd name="connsiteY35" fmla="*/ 1610360 h 1788160"/>
              <a:gd name="connisteX36" fmla="*/ 1116330 w 1323975"/>
              <a:gd name="connsiteY36" fmla="*/ 1560830 h 1788160"/>
              <a:gd name="connisteX37" fmla="*/ 1185545 w 1323975"/>
              <a:gd name="connsiteY37" fmla="*/ 1501775 h 1788160"/>
              <a:gd name="connisteX38" fmla="*/ 1214755 w 1323975"/>
              <a:gd name="connsiteY38" fmla="*/ 1432560 h 1788160"/>
              <a:gd name="connisteX39" fmla="*/ 1214755 w 1323975"/>
              <a:gd name="connsiteY39" fmla="*/ 1363345 h 1788160"/>
              <a:gd name="connisteX40" fmla="*/ 1195070 w 1323975"/>
              <a:gd name="connsiteY40" fmla="*/ 1294130 h 1788160"/>
              <a:gd name="connisteX41" fmla="*/ 1185545 w 1323975"/>
              <a:gd name="connsiteY41" fmla="*/ 1224915 h 1788160"/>
              <a:gd name="connisteX42" fmla="*/ 1205230 w 1323975"/>
              <a:gd name="connsiteY42" fmla="*/ 1155700 h 1788160"/>
              <a:gd name="connisteX43" fmla="*/ 1224915 w 1323975"/>
              <a:gd name="connsiteY43" fmla="*/ 1086485 h 1788160"/>
              <a:gd name="connisteX44" fmla="*/ 1254760 w 1323975"/>
              <a:gd name="connsiteY44" fmla="*/ 1017270 h 1788160"/>
              <a:gd name="connisteX45" fmla="*/ 1283970 w 1323975"/>
              <a:gd name="connsiteY45" fmla="*/ 948690 h 1788160"/>
              <a:gd name="connisteX46" fmla="*/ 1313815 w 1323975"/>
              <a:gd name="connsiteY46" fmla="*/ 879475 h 1788160"/>
              <a:gd name="connisteX47" fmla="*/ 1323975 w 1323975"/>
              <a:gd name="connsiteY47" fmla="*/ 810260 h 1788160"/>
              <a:gd name="connisteX48" fmla="*/ 1283970 w 1323975"/>
              <a:gd name="connsiteY48" fmla="*/ 741045 h 1788160"/>
              <a:gd name="connisteX49" fmla="*/ 1214755 w 1323975"/>
              <a:gd name="connsiteY49" fmla="*/ 691515 h 1788160"/>
              <a:gd name="connisteX50" fmla="*/ 1175385 w 1323975"/>
              <a:gd name="connsiteY50" fmla="*/ 622300 h 1788160"/>
              <a:gd name="connisteX51" fmla="*/ 1146175 w 1323975"/>
              <a:gd name="connsiteY51" fmla="*/ 553085 h 1788160"/>
              <a:gd name="connisteX52" fmla="*/ 1146175 w 1323975"/>
              <a:gd name="connsiteY52" fmla="*/ 483870 h 1788160"/>
              <a:gd name="connisteX53" fmla="*/ 1146175 w 1323975"/>
              <a:gd name="connsiteY53" fmla="*/ 414655 h 1788160"/>
              <a:gd name="connisteX54" fmla="*/ 1116330 w 1323975"/>
              <a:gd name="connsiteY54" fmla="*/ 345440 h 1788160"/>
              <a:gd name="connisteX55" fmla="*/ 1066800 w 1323975"/>
              <a:gd name="connsiteY55" fmla="*/ 276860 h 1788160"/>
              <a:gd name="connisteX56" fmla="*/ 997585 w 1323975"/>
              <a:gd name="connsiteY56" fmla="*/ 247015 h 1788160"/>
              <a:gd name="connisteX57" fmla="*/ 928370 w 1323975"/>
              <a:gd name="connsiteY57" fmla="*/ 207645 h 1788160"/>
              <a:gd name="connisteX58" fmla="*/ 869315 w 1323975"/>
              <a:gd name="connsiteY58" fmla="*/ 138430 h 1788160"/>
              <a:gd name="connisteX59" fmla="*/ 829945 w 1323975"/>
              <a:gd name="connsiteY59" fmla="*/ 69215 h 1788160"/>
              <a:gd name="connisteX60" fmla="*/ 760730 w 1323975"/>
              <a:gd name="connsiteY60" fmla="*/ 9525 h 1788160"/>
              <a:gd name="connisteX61" fmla="*/ 691515 w 1323975"/>
              <a:gd name="connsiteY61" fmla="*/ 0 h 1788160"/>
              <a:gd name="connisteX62" fmla="*/ 622300 w 1323975"/>
              <a:gd name="connsiteY62" fmla="*/ 9525 h 1788160"/>
              <a:gd name="connisteX63" fmla="*/ 592455 w 1323975"/>
              <a:gd name="connsiteY63" fmla="*/ 49530 h 1788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1323975" h="1788160">
                <a:moveTo>
                  <a:pt x="592455" y="49530"/>
                </a:moveTo>
                <a:lnTo>
                  <a:pt x="553085" y="118745"/>
                </a:lnTo>
                <a:lnTo>
                  <a:pt x="483870" y="177800"/>
                </a:lnTo>
                <a:lnTo>
                  <a:pt x="414655" y="236855"/>
                </a:lnTo>
                <a:lnTo>
                  <a:pt x="345440" y="296545"/>
                </a:lnTo>
                <a:lnTo>
                  <a:pt x="276225" y="335915"/>
                </a:lnTo>
                <a:lnTo>
                  <a:pt x="207010" y="375285"/>
                </a:lnTo>
                <a:lnTo>
                  <a:pt x="137795" y="405130"/>
                </a:lnTo>
                <a:lnTo>
                  <a:pt x="69215" y="464185"/>
                </a:lnTo>
                <a:lnTo>
                  <a:pt x="48895" y="533400"/>
                </a:lnTo>
                <a:lnTo>
                  <a:pt x="29210" y="602615"/>
                </a:lnTo>
                <a:lnTo>
                  <a:pt x="9525" y="671830"/>
                </a:lnTo>
                <a:lnTo>
                  <a:pt x="0" y="741045"/>
                </a:lnTo>
                <a:lnTo>
                  <a:pt x="0" y="810260"/>
                </a:lnTo>
                <a:lnTo>
                  <a:pt x="29210" y="879475"/>
                </a:lnTo>
                <a:lnTo>
                  <a:pt x="98425" y="938530"/>
                </a:lnTo>
                <a:lnTo>
                  <a:pt x="137795" y="1007745"/>
                </a:lnTo>
                <a:lnTo>
                  <a:pt x="158115" y="1076960"/>
                </a:lnTo>
                <a:lnTo>
                  <a:pt x="187325" y="1155700"/>
                </a:lnTo>
                <a:lnTo>
                  <a:pt x="197485" y="1224915"/>
                </a:lnTo>
                <a:lnTo>
                  <a:pt x="227330" y="1294130"/>
                </a:lnTo>
                <a:lnTo>
                  <a:pt x="236855" y="1363345"/>
                </a:lnTo>
                <a:lnTo>
                  <a:pt x="256540" y="1432560"/>
                </a:lnTo>
                <a:lnTo>
                  <a:pt x="276225" y="1501775"/>
                </a:lnTo>
                <a:lnTo>
                  <a:pt x="306070" y="1570990"/>
                </a:lnTo>
                <a:lnTo>
                  <a:pt x="355600" y="1640205"/>
                </a:lnTo>
                <a:lnTo>
                  <a:pt x="424815" y="1689100"/>
                </a:lnTo>
                <a:lnTo>
                  <a:pt x="494030" y="1718945"/>
                </a:lnTo>
                <a:lnTo>
                  <a:pt x="563245" y="1738630"/>
                </a:lnTo>
                <a:lnTo>
                  <a:pt x="631825" y="1758315"/>
                </a:lnTo>
                <a:lnTo>
                  <a:pt x="701040" y="1768475"/>
                </a:lnTo>
                <a:lnTo>
                  <a:pt x="770255" y="1788160"/>
                </a:lnTo>
                <a:lnTo>
                  <a:pt x="839470" y="1748790"/>
                </a:lnTo>
                <a:lnTo>
                  <a:pt x="908685" y="1699260"/>
                </a:lnTo>
                <a:lnTo>
                  <a:pt x="977900" y="1649730"/>
                </a:lnTo>
                <a:lnTo>
                  <a:pt x="1047115" y="1610360"/>
                </a:lnTo>
                <a:lnTo>
                  <a:pt x="1116330" y="1560830"/>
                </a:lnTo>
                <a:lnTo>
                  <a:pt x="1185545" y="1501775"/>
                </a:lnTo>
                <a:lnTo>
                  <a:pt x="1214755" y="1432560"/>
                </a:lnTo>
                <a:lnTo>
                  <a:pt x="1214755" y="1363345"/>
                </a:lnTo>
                <a:lnTo>
                  <a:pt x="1195070" y="1294130"/>
                </a:lnTo>
                <a:lnTo>
                  <a:pt x="1185545" y="1224915"/>
                </a:lnTo>
                <a:lnTo>
                  <a:pt x="1205230" y="1155700"/>
                </a:lnTo>
                <a:lnTo>
                  <a:pt x="1224915" y="1086485"/>
                </a:lnTo>
                <a:lnTo>
                  <a:pt x="1254760" y="1017270"/>
                </a:lnTo>
                <a:lnTo>
                  <a:pt x="1283970" y="948690"/>
                </a:lnTo>
                <a:lnTo>
                  <a:pt x="1313815" y="879475"/>
                </a:lnTo>
                <a:lnTo>
                  <a:pt x="1323975" y="810260"/>
                </a:lnTo>
                <a:lnTo>
                  <a:pt x="1283970" y="741045"/>
                </a:lnTo>
                <a:lnTo>
                  <a:pt x="1214755" y="691515"/>
                </a:lnTo>
                <a:lnTo>
                  <a:pt x="1175385" y="622300"/>
                </a:lnTo>
                <a:lnTo>
                  <a:pt x="1146175" y="553085"/>
                </a:lnTo>
                <a:lnTo>
                  <a:pt x="1146175" y="483870"/>
                </a:lnTo>
                <a:lnTo>
                  <a:pt x="1146175" y="414655"/>
                </a:lnTo>
                <a:lnTo>
                  <a:pt x="1116330" y="345440"/>
                </a:lnTo>
                <a:lnTo>
                  <a:pt x="1066800" y="276860"/>
                </a:lnTo>
                <a:lnTo>
                  <a:pt x="997585" y="247015"/>
                </a:lnTo>
                <a:lnTo>
                  <a:pt x="928370" y="207645"/>
                </a:lnTo>
                <a:lnTo>
                  <a:pt x="869315" y="138430"/>
                </a:lnTo>
                <a:lnTo>
                  <a:pt x="829945" y="69215"/>
                </a:lnTo>
                <a:lnTo>
                  <a:pt x="760730" y="9525"/>
                </a:lnTo>
                <a:lnTo>
                  <a:pt x="691515" y="0"/>
                </a:lnTo>
                <a:lnTo>
                  <a:pt x="622300" y="9525"/>
                </a:lnTo>
                <a:lnTo>
                  <a:pt x="592455" y="49530"/>
                </a:lnTo>
                <a:close/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540" y="162560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2540" y="6644005"/>
            <a:ext cx="12197080" cy="74295"/>
          </a:xfrm>
          <a:prstGeom prst="line">
            <a:avLst/>
          </a:prstGeom>
          <a:ln w="28575" cap="rnd">
            <a:solidFill>
              <a:srgbClr val="F7ADB8">
                <a:alpha val="96000"/>
              </a:srgb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40985" y="2503805"/>
            <a:ext cx="177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床</a:t>
            </a:r>
            <a:endParaRPr lang="zh-CN" altLang="en-US" sz="9600"/>
          </a:p>
        </p:txBody>
      </p:sp>
      <p:sp>
        <p:nvSpPr>
          <p:cNvPr id="6" name="文本框 5"/>
          <p:cNvSpPr txBox="1"/>
          <p:nvPr/>
        </p:nvSpPr>
        <p:spPr>
          <a:xfrm>
            <a:off x="4939030" y="1961515"/>
            <a:ext cx="2832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/>
              <a:t>chuáng 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4814570" y="4072255"/>
            <a:ext cx="283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3600"/>
              <a:t>      bed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0840" y="3395345"/>
            <a:ext cx="2983865" cy="2983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"/>
  <p:tag name="KSO_WM_UNIT_ID" val="diagram20186245_1*n_i*1_1"/>
  <p:tag name="KSO_WM_UNIT_LAYERLEVEL" val="1_1"/>
  <p:tag name="KSO_WM_BEAUTIFY_FLAG" val="#wm#"/>
  <p:tag name="KSO_WM_TAG_VERSION" val="1.0"/>
  <p:tag name="KSO_WM_DIAGRAM_GROUP_CODE" val="n1-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20186245"/>
  <p:tag name="KSO_WM_UNIT_TYPE" val="n_h_i"/>
  <p:tag name="KSO_WM_UNIT_INDEX" val="1_1_7"/>
  <p:tag name="KSO_WM_UNIT_ID" val="diagram20186245_1*n_h_i*1_1_7"/>
  <p:tag name="KSO_WM_UNIT_LAYERLEVEL" val="1_1_1"/>
  <p:tag name="KSO_WM_BEAUTIFY_FLAG" val="#wm#"/>
  <p:tag name="KSO_WM_TAG_VERSION" val="1.0"/>
  <p:tag name="KSO_WM_DIAGRAM_GROUP_CODE" val="n1-1"/>
  <p:tag name="KSO_WM_UNIT_TEXT_FILL_FORE_SCHEMECOLOR_INDEX" val="2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0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9"/>
  <p:tag name="KSO_WM_UNIT_ID" val="diagram20186245_1*n_i*1_9"/>
  <p:tag name="KSO_WM_UNIT_LAYERLEVEL" val="1_1"/>
  <p:tag name="KSO_WM_BEAUTIFY_FLAG" val="#wm#"/>
  <p:tag name="KSO_WM_TAG_VERSION" val="1.0"/>
  <p:tag name="KSO_WM_DIAGRAM_GROUP_CODE" val="n1-1"/>
  <p:tag name="KSO_WM_UNIT_LINE_FORE_SCHEMECOLOR_INDEX" val="13"/>
  <p:tag name="KSO_WM_UNIT_LINE_FILL_TYPE" val="2"/>
  <p:tag name="KSO_WM_UNIT_USESOURCEFORMAT_APPLY" val="0"/>
</p:tagLst>
</file>

<file path=ppt/tags/tag51.xml><?xml version="1.0" encoding="utf-8"?>
<p:tagLst xmlns:p="http://schemas.openxmlformats.org/presentationml/2006/main">
  <p:tag name="KSO_WM_TEMPLATE_CATEGORY" val="diagram"/>
  <p:tag name="KSO_WM_TEMPLATE_INDEX" val="20186245"/>
  <p:tag name="KSO_WM_UNIT_TYPE" val="n_h_f"/>
  <p:tag name="KSO_WM_UNIT_INDEX" val="1_2_1"/>
  <p:tag name="KSO_WM_UNIT_ID" val="diagram20186245_1*n_h_f*1_2_1"/>
  <p:tag name="KSO_WM_UNIT_LAYERLEVEL" val="1_1_1"/>
  <p:tag name="KSO_WM_UNIT_VALUE" val="9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Supporting Text here.&#13;You can use the icon library in iSlide  (www.islide.cc) to filter and replace existing icon elements with one click."/>
  <p:tag name="KSO_WM_UNIT_TEXT_FILL_FORE_SCHEMECOLOR_INDEX" val="13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EMPLATE_CATEGORY" val="diagram"/>
  <p:tag name="KSO_WM_TEMPLATE_INDEX" val="20186245"/>
  <p:tag name="KSO_WM_UNIT_TYPE" val="n_h_i"/>
  <p:tag name="KSO_WM_UNIT_INDEX" val="1_3_2"/>
  <p:tag name="KSO_WM_UNIT_ID" val="diagram20186245_1*n_h_i*1_3_2"/>
  <p:tag name="KSO_WM_UNIT_LAYERLEVEL" val="1_1_1"/>
  <p:tag name="KSO_WM_BEAUTIFY_FLAG" val="#wm#"/>
  <p:tag name="KSO_WM_TAG_VERSION" val="1.0"/>
  <p:tag name="KSO_WM_DIAGRAM_GROUP_CODE" val="n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TEMPLATE_CATEGORY" val="diagram"/>
  <p:tag name="KSO_WM_TEMPLATE_INDEX" val="20186245"/>
  <p:tag name="KSO_WM_UNIT_TYPE" val="n_h_f"/>
  <p:tag name="KSO_WM_UNIT_INDEX" val="1_3_1"/>
  <p:tag name="KSO_WM_UNIT_ID" val="diagram20186245_1*n_h_f*1_3_1"/>
  <p:tag name="KSO_WM_UNIT_LAYERLEVEL" val="1_1_1"/>
  <p:tag name="KSO_WM_UNIT_VALUE" val="9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Supporting Text here.&#13;You can use the icon library in iSlide  (www.islide.cc) to filter and replace existing icon elements with one click."/>
  <p:tag name="KSO_WM_UNIT_TEXT_FILL_FORE_SCHEMECOLOR_INDEX" val="13"/>
  <p:tag name="KSO_WM_UNIT_TEXT_FILL_TYPE" val="1"/>
  <p:tag name="KSO_WM_UNIT_USESOURCEFORMAT_APPLY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4"/>
  <p:tag name="KSO_WM_UNIT_ID" val="diagram20186245_1*n_i*1_14"/>
  <p:tag name="KSO_WM_UNIT_LAYERLEVEL" val="1_1"/>
  <p:tag name="KSO_WM_BEAUTIFY_FLAG" val="#wm#"/>
  <p:tag name="KSO_WM_TAG_VERSION" val="1.0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55.xml><?xml version="1.0" encoding="utf-8"?>
<p:tagLst xmlns:p="http://schemas.openxmlformats.org/presentationml/2006/main">
  <p:tag name="KSO_WM_TEMPLATE_CATEGORY" val="diagram"/>
  <p:tag name="KSO_WM_TEMPLATE_INDEX" val="20186245"/>
  <p:tag name="KSO_WM_UNIT_TYPE" val="f"/>
  <p:tag name="KSO_WM_UNIT_INDEX" val="1"/>
  <p:tag name="KSO_WM_UNIT_ID" val="diagram20186245_1*f*1"/>
  <p:tag name="KSO_WM_UNIT_LAYERLEVEL" val="1"/>
  <p:tag name="KSO_WM_UNIT_VALUE" val="93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&#13;Theme color makes PPT more convenient to change.&#13;Adjust the spacing to adapt to Chinese typesetting, use the reference line in PPT."/>
</p:tagLst>
</file>

<file path=ppt/tags/tag56.xml><?xml version="1.0" encoding="utf-8"?>
<p:tagLst xmlns:p="http://schemas.openxmlformats.org/presentationml/2006/main">
  <p:tag name="KSO_WM_TEMPLATE_CATEGORY" val="diagram"/>
  <p:tag name="KSO_WM_TEMPLATE_INDEX" val="20186245"/>
  <p:tag name="KSO_WM_UNIT_TYPE" val="n_i"/>
  <p:tag name="KSO_WM_UNIT_INDEX" val="1_14"/>
  <p:tag name="KSO_WM_UNIT_ID" val="diagram20186245_1*n_i*1_14"/>
  <p:tag name="KSO_WM_UNIT_LAYERLEVEL" val="1_1"/>
  <p:tag name="KSO_WM_BEAUTIFY_FLAG" val="#wm#"/>
  <p:tag name="KSO_WM_TAG_VERSION" val="1.0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57.xml><?xml version="1.0" encoding="utf-8"?>
<p:tagLst xmlns:p="http://schemas.openxmlformats.org/presentationml/2006/main">
  <p:tag name="KSO_WM_TEMPLATE_INDEX" val="20187308"/>
  <p:tag name="KSO_WM_TAG_VERSION" val="1.0"/>
  <p:tag name="KSO_WM_SLIDE_INDEX" val="1"/>
  <p:tag name="KSO_WM_SLIDE_ITEM_CNT" val="3"/>
  <p:tag name="KSO_WM_SLIDE_LAYOUT" val="f_n"/>
  <p:tag name="KSO_WM_SLIDE_LAYOUT_CNT" val="1_1"/>
  <p:tag name="KSO_WM_SLIDE_TYPE" val="text"/>
  <p:tag name="KSO_WM_SLIDE_SUBTYPE" val="diag"/>
  <p:tag name="KSO_WM_BEAUTIFY_FLAG" val="#wm#"/>
  <p:tag name="KSO_WM_SLIDE_POSITION" val="11*0"/>
  <p:tag name="KSO_WM_SLIDE_SIZE" val="896*540"/>
  <p:tag name="KSO_WM_DIAGRAM_GROUP_CODE" val="n1-1"/>
  <p:tag name="KSO_WM_TEMPLATE_CATEGORY" val="custom"/>
  <p:tag name="KSO_WM_SLIDE_ID" val="diagram20186245_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8571</Words>
  <Application>WPS 演示</Application>
  <PresentationFormat>宽屏</PresentationFormat>
  <Paragraphs>384</Paragraphs>
  <Slides>48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</vt:lpstr>
      <vt:lpstr>宋体</vt:lpstr>
      <vt:lpstr>Wingdings</vt:lpstr>
      <vt:lpstr>方正喵呜体</vt:lpstr>
      <vt:lpstr>义启悠悠夏日体</vt:lpstr>
      <vt:lpstr>UD Digi Kyokasho N-R</vt:lpstr>
      <vt:lpstr>微软雅黑</vt:lpstr>
      <vt:lpstr>Arial Unicode MS</vt:lpstr>
      <vt:lpstr>等线</vt:lpstr>
      <vt:lpstr>造字工房漫语（非商用）常规体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花开盛雪</cp:lastModifiedBy>
  <cp:revision>416</cp:revision>
  <dcterms:created xsi:type="dcterms:W3CDTF">2017-08-03T09:01:00Z</dcterms:created>
  <dcterms:modified xsi:type="dcterms:W3CDTF">2019-11-18T20:08:34Z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