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36"/>
  </p:handoutMasterIdLst>
  <p:sldIdLst>
    <p:sldId id="256" r:id="rId3"/>
    <p:sldId id="3282" r:id="rId4"/>
    <p:sldId id="3283" r:id="rId5"/>
    <p:sldId id="3212" r:id="rId6"/>
    <p:sldId id="3285" r:id="rId8"/>
    <p:sldId id="3286" r:id="rId9"/>
    <p:sldId id="3213" r:id="rId10"/>
    <p:sldId id="3284" r:id="rId11"/>
    <p:sldId id="3287" r:id="rId12"/>
    <p:sldId id="3288" r:id="rId13"/>
    <p:sldId id="3289" r:id="rId14"/>
    <p:sldId id="3290" r:id="rId15"/>
    <p:sldId id="3297" r:id="rId16"/>
    <p:sldId id="3298" r:id="rId17"/>
    <p:sldId id="3299" r:id="rId18"/>
    <p:sldId id="3300" r:id="rId19"/>
    <p:sldId id="3294" r:id="rId20"/>
    <p:sldId id="3291" r:id="rId21"/>
    <p:sldId id="3292" r:id="rId22"/>
    <p:sldId id="3293" r:id="rId23"/>
    <p:sldId id="3295" r:id="rId24"/>
    <p:sldId id="3296" r:id="rId25"/>
    <p:sldId id="3211" r:id="rId26"/>
    <p:sldId id="3198" r:id="rId27"/>
    <p:sldId id="3199" r:id="rId28"/>
    <p:sldId id="3200" r:id="rId29"/>
    <p:sldId id="3201" r:id="rId30"/>
    <p:sldId id="3202" r:id="rId31"/>
    <p:sldId id="3203" r:id="rId32"/>
    <p:sldId id="3204" r:id="rId33"/>
    <p:sldId id="3207" r:id="rId34"/>
    <p:sldId id="257" r:id="rId3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7F89"/>
    <a:srgbClr val="A2633C"/>
    <a:srgbClr val="F9F9F9"/>
    <a:srgbClr val="6CA1AC"/>
    <a:srgbClr val="E4DBCC"/>
    <a:srgbClr val="BC774B"/>
    <a:srgbClr val="BBD4D9"/>
    <a:srgbClr val="CBA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96" autoAdjust="0"/>
    <p:restoredTop sz="94660"/>
  </p:normalViewPr>
  <p:slideViewPr>
    <p:cSldViewPr snapToGrid="0" showGuides="1">
      <p:cViewPr>
        <p:scale>
          <a:sx n="66" d="100"/>
          <a:sy n="66" d="100"/>
        </p:scale>
        <p:origin x="1435" y="398"/>
      </p:cViewPr>
      <p:guideLst>
        <p:guide orient="horz" pos="270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handoutMaster" Target="handoutMasters/handoutMaster1.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6E6B51-7070-47ED-99DC-F88B10BF974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D12E71-EC29-4B3B-A017-CF39A5A528A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9300F1A-4DC6-473D-8551-DD59A1B2DB0C}" type="slidenum">
              <a:rPr kumimoji="0" lang="zh-CN" altLang="en-US" sz="1200" b="0" i="0" u="none" strike="noStrike" kern="1200" cap="none" spc="0" normalizeH="0" baseline="0" noProof="0" smtClean="0">
                <a:ln>
                  <a:noFill/>
                </a:ln>
                <a:solidFill>
                  <a:prstClr val="black"/>
                </a:solidFill>
                <a:effectLst/>
                <a:uLnTx/>
                <a:uFillTx/>
                <a:latin typeface="思源黑體 Medium" panose="020B0600000000000000" pitchFamily="34" charset="-128"/>
                <a:ea typeface="思源黑體 Medium" panose="020B0600000000000000" pitchFamily="34" charset="-128"/>
              </a:rPr>
            </a:fld>
            <a:endParaRPr kumimoji="0" lang="zh-CN" altLang="en-US" sz="1200" b="0" i="0" u="none" strike="noStrike" kern="1200" cap="none" spc="0" normalizeH="0" baseline="0" noProof="0" dirty="0">
              <a:ln>
                <a:noFill/>
              </a:ln>
              <a:solidFill>
                <a:prstClr val="black"/>
              </a:solidFill>
              <a:effectLst/>
              <a:uLnTx/>
              <a:uFillTx/>
              <a:latin typeface="思源黑體 Medium" panose="020B0600000000000000" pitchFamily="34" charset="-128"/>
              <a:ea typeface="思源黑體 Medium" panose="020B0600000000000000"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D6D302FD-8E63-4B9C-8F21-E8F43610B8D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9D3352-A746-491B-B47C-21118BE016E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1.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302FD-8E63-4B9C-8F21-E8F43610B8D6}"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9D3352-A746-491B-B47C-21118BE016E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2237496" y="2103928"/>
            <a:ext cx="7568418" cy="1322070"/>
          </a:xfrm>
          <a:prstGeom prst="rect">
            <a:avLst/>
          </a:prstGeom>
          <a:noFill/>
        </p:spPr>
        <p:txBody>
          <a:bodyPr wrap="square" rtlCol="0">
            <a:spAutoFit/>
          </a:bodyPr>
          <a:lstStyle/>
          <a:p>
            <a:pPr algn="ctr"/>
            <a:r>
              <a:rPr lang="zh-CN" altLang="en-US" sz="8000" dirty="0">
                <a:gradFill>
                  <a:gsLst>
                    <a:gs pos="0">
                      <a:srgbClr val="4D7F89"/>
                    </a:gs>
                    <a:gs pos="100000">
                      <a:srgbClr val="A2633C"/>
                    </a:gs>
                  </a:gsLst>
                  <a:lin ang="0" scaled="0"/>
                </a:gradFill>
                <a:cs typeface="+mn-ea"/>
                <a:sym typeface="+mn-lt"/>
              </a:rPr>
              <a:t>学中文</a:t>
            </a:r>
            <a:endParaRPr lang="zh-CN" altLang="en-US" sz="8000" dirty="0">
              <a:gradFill>
                <a:gsLst>
                  <a:gs pos="0">
                    <a:srgbClr val="4D7F89"/>
                  </a:gs>
                  <a:gs pos="100000">
                    <a:srgbClr val="A2633C"/>
                  </a:gs>
                </a:gsLst>
                <a:lin ang="0" scaled="0"/>
              </a:gradFill>
              <a:cs typeface="+mn-ea"/>
              <a:sym typeface="+mn-lt"/>
            </a:endParaRPr>
          </a:p>
        </p:txBody>
      </p:sp>
      <p:sp>
        <p:nvSpPr>
          <p:cNvPr id="7" name="稻壳儿_答辩小姐姐作品_3"/>
          <p:cNvSpPr txBox="1"/>
          <p:nvPr/>
        </p:nvSpPr>
        <p:spPr>
          <a:xfrm>
            <a:off x="1906229" y="3225272"/>
            <a:ext cx="8379542" cy="829945"/>
          </a:xfrm>
          <a:prstGeom prst="rect">
            <a:avLst/>
          </a:prstGeom>
          <a:noFill/>
        </p:spPr>
        <p:txBody>
          <a:bodyPr wrap="square" rtlCol="0">
            <a:spAutoFit/>
          </a:bodyPr>
          <a:lstStyle/>
          <a:p>
            <a:pPr algn="ctr">
              <a:lnSpc>
                <a:spcPct val="150000"/>
              </a:lnSpc>
            </a:pPr>
            <a:r>
              <a:rPr lang="en-US" altLang="zh-CN" sz="3200" dirty="0">
                <a:cs typeface="+mn-ea"/>
                <a:sym typeface="+mn-lt"/>
              </a:rPr>
              <a:t>Studying Chinese</a:t>
            </a:r>
            <a:endParaRPr lang="en-US" altLang="zh-CN" sz="3200" dirty="0">
              <a:cs typeface="+mn-ea"/>
              <a:sym typeface="+mn-lt"/>
            </a:endParaRPr>
          </a:p>
        </p:txBody>
      </p:sp>
      <p:sp>
        <p:nvSpPr>
          <p:cNvPr id="8" name="稻壳儿_答辩小姐姐作品_4"/>
          <p:cNvSpPr txBox="1"/>
          <p:nvPr/>
        </p:nvSpPr>
        <p:spPr>
          <a:xfrm>
            <a:off x="5065363" y="4912963"/>
            <a:ext cx="2061275" cy="368300"/>
          </a:xfrm>
          <a:prstGeom prst="rect">
            <a:avLst/>
          </a:prstGeom>
          <a:gradFill>
            <a:gsLst>
              <a:gs pos="0">
                <a:srgbClr val="4D7F89"/>
              </a:gs>
              <a:gs pos="100000">
                <a:srgbClr val="A2633C"/>
              </a:gs>
            </a:gsLst>
            <a:lin ang="3600000" scaled="0"/>
          </a:gradFill>
        </p:spPr>
        <p:txBody>
          <a:bodyPr wrap="square" rtlCol="0">
            <a:spAutoFit/>
          </a:bodyPr>
          <a:lstStyle/>
          <a:p>
            <a:pPr algn="ctr"/>
            <a:r>
              <a:rPr lang="en-US" altLang="zh-CN" dirty="0">
                <a:solidFill>
                  <a:schemeClr val="bg1"/>
                </a:solidFill>
                <a:cs typeface="+mn-ea"/>
                <a:sym typeface="+mn-lt"/>
              </a:rPr>
              <a:t>LI XIN YU</a:t>
            </a:r>
            <a:endParaRPr lang="en-US" altLang="zh-CN" dirty="0">
              <a:solidFill>
                <a:schemeClr val="bg1"/>
              </a:solidFill>
              <a:cs typeface="+mn-ea"/>
              <a:sym typeface="+mn-lt"/>
            </a:endParaRPr>
          </a:p>
        </p:txBody>
      </p:sp>
      <p:sp>
        <p:nvSpPr>
          <p:cNvPr id="2" name="文本框 1"/>
          <p:cNvSpPr txBox="1"/>
          <p:nvPr/>
        </p:nvSpPr>
        <p:spPr>
          <a:xfrm>
            <a:off x="4554855" y="1640840"/>
            <a:ext cx="3248660" cy="583565"/>
          </a:xfrm>
          <a:prstGeom prst="rect">
            <a:avLst/>
          </a:prstGeom>
          <a:noFill/>
        </p:spPr>
        <p:txBody>
          <a:bodyPr wrap="square" rtlCol="0">
            <a:spAutoFit/>
          </a:bodyPr>
          <a:p>
            <a:r>
              <a:rPr lang="zh-CN" altLang="en-US" sz="3200"/>
              <a:t>xué zhōng wén</a:t>
            </a:r>
            <a:r>
              <a:rPr lang="zh-CN" altLang="en-US"/>
              <a:t> </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大家</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10305" y="4049395"/>
            <a:ext cx="5594350"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everybody</a:t>
            </a:r>
            <a:endParaRPr lang="en-US" altLang="zh-CN" sz="3600" dirty="0">
              <a:ea typeface="宋体" panose="02010600030101010101" pitchFamily="2" charset="-122"/>
              <a:cs typeface="+mn-ea"/>
              <a:sym typeface="+mn-lt"/>
            </a:endParaRPr>
          </a:p>
        </p:txBody>
      </p:sp>
      <p:sp>
        <p:nvSpPr>
          <p:cNvPr id="2" name="文本框 1"/>
          <p:cNvSpPr txBox="1"/>
          <p:nvPr/>
        </p:nvSpPr>
        <p:spPr>
          <a:xfrm>
            <a:off x="4911725" y="2035175"/>
            <a:ext cx="3875405" cy="768350"/>
          </a:xfrm>
          <a:prstGeom prst="rect">
            <a:avLst/>
          </a:prstGeom>
          <a:noFill/>
        </p:spPr>
        <p:txBody>
          <a:bodyPr wrap="square" rtlCol="0">
            <a:spAutoFit/>
          </a:bodyPr>
          <a:p>
            <a:r>
              <a:rPr lang="en-US" altLang="zh-CN" sz="4400"/>
              <a:t>  dà    jiā</a:t>
            </a:r>
            <a:r>
              <a:rPr lang="zh-CN" altLang="en-US" sz="4400"/>
              <a:t> </a:t>
            </a:r>
            <a:endParaRPr lang="zh-CN" altLang="en-US" sz="4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上课</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10305" y="4049395"/>
            <a:ext cx="5594350" cy="1753235"/>
          </a:xfrm>
          <a:prstGeom prst="rect">
            <a:avLst/>
          </a:prstGeom>
          <a:noFill/>
        </p:spPr>
        <p:txBody>
          <a:bodyPr wrap="square" rtlCol="0">
            <a:spAutoFit/>
          </a:bodyPr>
          <a:lstStyle/>
          <a:p>
            <a:pPr algn="ctr">
              <a:lnSpc>
                <a:spcPct val="150000"/>
              </a:lnSpc>
            </a:pPr>
            <a:r>
              <a:rPr lang="en-US" altLang="zh-CN" sz="3600" dirty="0">
                <a:ea typeface="宋体" panose="02010600030101010101" pitchFamily="2" charset="-122"/>
                <a:cs typeface="+mn-ea"/>
                <a:sym typeface="+mn-lt"/>
              </a:rPr>
              <a:t>to go to a class; to start a class; to be in class</a:t>
            </a:r>
            <a:endParaRPr lang="en-US" altLang="zh-CN" sz="3600" dirty="0">
              <a:ea typeface="宋体" panose="02010600030101010101" pitchFamily="2" charset="-122"/>
              <a:cs typeface="+mn-ea"/>
              <a:sym typeface="+mn-lt"/>
            </a:endParaRPr>
          </a:p>
        </p:txBody>
      </p:sp>
      <p:sp>
        <p:nvSpPr>
          <p:cNvPr id="2" name="文本框 1"/>
          <p:cNvSpPr txBox="1"/>
          <p:nvPr/>
        </p:nvSpPr>
        <p:spPr>
          <a:xfrm>
            <a:off x="4754245" y="2026285"/>
            <a:ext cx="3875405" cy="768350"/>
          </a:xfrm>
          <a:prstGeom prst="rect">
            <a:avLst/>
          </a:prstGeom>
          <a:noFill/>
        </p:spPr>
        <p:txBody>
          <a:bodyPr wrap="square" rtlCol="0">
            <a:spAutoFit/>
          </a:bodyPr>
          <a:p>
            <a:r>
              <a:rPr lang="en-US" altLang="zh-CN" sz="4400"/>
              <a:t>  shàng kè </a:t>
            </a:r>
            <a:r>
              <a:rPr lang="zh-CN" altLang="en-US" sz="4400"/>
              <a:t> </a:t>
            </a:r>
            <a:endParaRPr lang="zh-CN" altLang="en-US" sz="4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开始</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10305" y="4049395"/>
            <a:ext cx="7176770"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to begin, to start; beginning</a:t>
            </a:r>
            <a:endParaRPr lang="en-US" altLang="zh-CN" sz="3600" dirty="0">
              <a:ea typeface="宋体" panose="02010600030101010101" pitchFamily="2" charset="-122"/>
              <a:cs typeface="+mn-ea"/>
              <a:sym typeface="+mn-lt"/>
            </a:endParaRPr>
          </a:p>
        </p:txBody>
      </p:sp>
      <p:sp>
        <p:nvSpPr>
          <p:cNvPr id="2" name="文本框 1"/>
          <p:cNvSpPr txBox="1"/>
          <p:nvPr/>
        </p:nvSpPr>
        <p:spPr>
          <a:xfrm>
            <a:off x="4911725" y="2035175"/>
            <a:ext cx="3875405" cy="768350"/>
          </a:xfrm>
          <a:prstGeom prst="rect">
            <a:avLst/>
          </a:prstGeom>
          <a:noFill/>
        </p:spPr>
        <p:txBody>
          <a:bodyPr wrap="square" rtlCol="0">
            <a:spAutoFit/>
          </a:bodyPr>
          <a:p>
            <a:r>
              <a:rPr lang="en-US" altLang="zh-CN" sz="4400"/>
              <a:t>  kāi   shǐ </a:t>
            </a:r>
            <a:r>
              <a:rPr lang="zh-CN" altLang="en-US" sz="4400"/>
              <a:t> </a:t>
            </a:r>
            <a:endParaRPr lang="zh-CN" altLang="en-US" sz="4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4922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怎么</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4312920" y="3900805"/>
            <a:ext cx="4474210"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how</a:t>
            </a:r>
            <a:r>
              <a:rPr lang="zh-CN" altLang="en-US" sz="3600" dirty="0">
                <a:ea typeface="宋体" panose="02010600030101010101" pitchFamily="2" charset="-122"/>
                <a:cs typeface="+mn-ea"/>
                <a:sym typeface="+mn-lt"/>
              </a:rPr>
              <a:t>；</a:t>
            </a:r>
            <a:r>
              <a:rPr lang="en-US" altLang="zh-CN" sz="3600" dirty="0">
                <a:ea typeface="宋体" panose="02010600030101010101" pitchFamily="2" charset="-122"/>
                <a:cs typeface="+mn-ea"/>
                <a:sym typeface="+mn-lt"/>
              </a:rPr>
              <a:t>how come</a:t>
            </a:r>
            <a:endParaRPr lang="en-US" altLang="zh-CN" sz="3600" dirty="0">
              <a:ea typeface="宋体" panose="02010600030101010101" pitchFamily="2" charset="-122"/>
              <a:cs typeface="+mn-ea"/>
              <a:sym typeface="+mn-lt"/>
            </a:endParaRPr>
          </a:p>
        </p:txBody>
      </p:sp>
      <p:sp>
        <p:nvSpPr>
          <p:cNvPr id="2" name="文本框 1"/>
          <p:cNvSpPr txBox="1"/>
          <p:nvPr/>
        </p:nvSpPr>
        <p:spPr>
          <a:xfrm>
            <a:off x="4911725" y="2035175"/>
            <a:ext cx="3875405" cy="768350"/>
          </a:xfrm>
          <a:prstGeom prst="rect">
            <a:avLst/>
          </a:prstGeom>
          <a:noFill/>
        </p:spPr>
        <p:txBody>
          <a:bodyPr wrap="square" rtlCol="0">
            <a:spAutoFit/>
          </a:bodyPr>
          <a:p>
            <a:r>
              <a:rPr lang="en-US" altLang="zh-CN" sz="4400"/>
              <a:t> zěn   me  </a:t>
            </a:r>
            <a:r>
              <a:rPr lang="zh-CN" altLang="en-US" sz="4400"/>
              <a:t> </a:t>
            </a:r>
            <a:endParaRPr lang="zh-CN" altLang="en-US" sz="4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2" name="文本框 1"/>
          <p:cNvSpPr txBox="1"/>
          <p:nvPr/>
        </p:nvSpPr>
        <p:spPr>
          <a:xfrm>
            <a:off x="556895" y="665480"/>
            <a:ext cx="10995025" cy="583565"/>
          </a:xfrm>
          <a:prstGeom prst="rect">
            <a:avLst/>
          </a:prstGeom>
          <a:noFill/>
        </p:spPr>
        <p:txBody>
          <a:bodyPr wrap="square" rtlCol="0">
            <a:spAutoFit/>
          </a:bodyPr>
          <a:p>
            <a:r>
              <a:rPr lang="zh-CN" altLang="en-US" sz="3200">
                <a:ea typeface="宋体" panose="02010600030101010101" pitchFamily="2" charset="-122"/>
              </a:rPr>
              <a:t>怎么</a:t>
            </a:r>
            <a:r>
              <a:rPr lang="en-US" altLang="zh-CN" sz="3200">
                <a:ea typeface="宋体" panose="02010600030101010101" pitchFamily="2" charset="-122"/>
              </a:rPr>
              <a:t>(zěn me,how; how come) in Questions</a:t>
            </a:r>
            <a:endParaRPr lang="en-US" altLang="zh-CN" sz="3200">
              <a:ea typeface="宋体" panose="02010600030101010101" pitchFamily="2" charset="-122"/>
            </a:endParaRPr>
          </a:p>
        </p:txBody>
      </p:sp>
      <p:sp>
        <p:nvSpPr>
          <p:cNvPr id="3" name="文本框 2"/>
          <p:cNvSpPr txBox="1"/>
          <p:nvPr/>
        </p:nvSpPr>
        <p:spPr>
          <a:xfrm>
            <a:off x="704850" y="1591310"/>
            <a:ext cx="10995025" cy="1383665"/>
          </a:xfrm>
          <a:prstGeom prst="rect">
            <a:avLst/>
          </a:prstGeom>
          <a:noFill/>
        </p:spPr>
        <p:txBody>
          <a:bodyPr wrap="square" rtlCol="0">
            <a:spAutoFit/>
          </a:bodyPr>
          <a:p>
            <a:r>
              <a:rPr lang="zh-CN" altLang="en-US" sz="2800">
                <a:ea typeface="宋体" panose="02010600030101010101" pitchFamily="2" charset="-122"/>
                <a:sym typeface="+mn-ea"/>
              </a:rPr>
              <a:t>怎么</a:t>
            </a:r>
            <a:r>
              <a:rPr lang="en-US" altLang="zh-CN" sz="2800">
                <a:ea typeface="宋体" panose="02010600030101010101" pitchFamily="2" charset="-122"/>
                <a:sym typeface="+mn-ea"/>
              </a:rPr>
              <a:t>(zěn me,how; how come) is an interrogative pronoun. It is often used to ask about the manner of an action as in(1), and sometimes the reason or the cause of an action, as in (2) and (3) below. </a:t>
            </a:r>
            <a:endParaRPr lang="zh-CN" altLang="en-US" sz="2800">
              <a:ea typeface="宋体" panose="02010600030101010101" pitchFamily="2" charset="-122"/>
              <a:sym typeface="+mn-ea"/>
            </a:endParaRPr>
          </a:p>
        </p:txBody>
      </p:sp>
      <p:sp>
        <p:nvSpPr>
          <p:cNvPr id="5" name="文本框 4"/>
          <p:cNvSpPr txBox="1"/>
          <p:nvPr/>
        </p:nvSpPr>
        <p:spPr>
          <a:xfrm>
            <a:off x="448945" y="3507740"/>
            <a:ext cx="11429365" cy="1568450"/>
          </a:xfrm>
          <a:prstGeom prst="rect">
            <a:avLst/>
          </a:prstGeom>
          <a:noFill/>
        </p:spPr>
        <p:txBody>
          <a:bodyPr wrap="square" rtlCol="0">
            <a:spAutoFit/>
          </a:bodyPr>
          <a:p>
            <a:r>
              <a:rPr lang="en-US" altLang="zh-CN" sz="3200">
                <a:ea typeface="宋体" panose="02010600030101010101" pitchFamily="2" charset="-122"/>
              </a:rPr>
              <a:t>1</a:t>
            </a:r>
            <a:r>
              <a:rPr lang="zh-CN" altLang="en-US" sz="3200">
                <a:ea typeface="宋体" panose="02010600030101010101" pitchFamily="2" charset="-122"/>
              </a:rPr>
              <a:t>、请你教我怎么写</a:t>
            </a:r>
            <a:r>
              <a:rPr lang="en-US" altLang="zh-CN" sz="3200">
                <a:ea typeface="宋体" panose="02010600030101010101" pitchFamily="2" charset="-122"/>
              </a:rPr>
              <a:t>“</a:t>
            </a:r>
            <a:r>
              <a:rPr lang="zh-CN" altLang="en-US" sz="3200">
                <a:ea typeface="宋体" panose="02010600030101010101" pitchFamily="2" charset="-122"/>
              </a:rPr>
              <a:t>懂</a:t>
            </a:r>
            <a:r>
              <a:rPr lang="en-US" altLang="zh-CN" sz="3200">
                <a:ea typeface="宋体" panose="02010600030101010101" pitchFamily="2" charset="-122"/>
              </a:rPr>
              <a:t>”</a:t>
            </a:r>
            <a:r>
              <a:rPr lang="zh-CN" altLang="en-US" sz="3200">
                <a:ea typeface="宋体" panose="02010600030101010101" pitchFamily="2" charset="-122"/>
              </a:rPr>
              <a:t>这个字。</a:t>
            </a:r>
            <a:endParaRPr lang="zh-CN" altLang="en-US" sz="3200">
              <a:ea typeface="宋体" panose="02010600030101010101" pitchFamily="2" charset="-122"/>
            </a:endParaRPr>
          </a:p>
          <a:p>
            <a:r>
              <a:rPr lang="zh-CN" altLang="en-US" sz="3200">
                <a:ea typeface="宋体" panose="02010600030101010101" pitchFamily="2" charset="-122"/>
              </a:rPr>
              <a:t>      qǐng nǐ jiāo wǒ zěn me xiě “dǒng ”zhè g</a:t>
            </a:r>
            <a:r>
              <a:rPr lang="en-US" altLang="zh-CN" sz="3200">
                <a:ea typeface="宋体" panose="02010600030101010101" pitchFamily="2" charset="-122"/>
              </a:rPr>
              <a:t>e</a:t>
            </a:r>
            <a:r>
              <a:rPr lang="zh-CN" altLang="en-US" sz="3200">
                <a:ea typeface="宋体" panose="02010600030101010101" pitchFamily="2" charset="-122"/>
              </a:rPr>
              <a:t> zì</a:t>
            </a:r>
            <a:r>
              <a:rPr lang="en-US" altLang="zh-CN" sz="3200">
                <a:ea typeface="宋体" panose="02010600030101010101" pitchFamily="2" charset="-122"/>
              </a:rPr>
              <a:t>.</a:t>
            </a:r>
            <a:endParaRPr lang="en-US" altLang="zh-CN" sz="3200">
              <a:ea typeface="宋体" panose="02010600030101010101" pitchFamily="2" charset="-122"/>
            </a:endParaRPr>
          </a:p>
          <a:p>
            <a:r>
              <a:rPr lang="en-US" altLang="zh-CN" sz="3200">
                <a:ea typeface="宋体" panose="02010600030101010101" pitchFamily="2" charset="-122"/>
              </a:rPr>
              <a:t>      Please teach me how to write the character “dong.”</a:t>
            </a:r>
            <a:endParaRPr lang="en-US" altLang="zh-CN" sz="32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2" name="文本框 1"/>
          <p:cNvSpPr txBox="1"/>
          <p:nvPr/>
        </p:nvSpPr>
        <p:spPr>
          <a:xfrm>
            <a:off x="556895" y="665480"/>
            <a:ext cx="10995025" cy="583565"/>
          </a:xfrm>
          <a:prstGeom prst="rect">
            <a:avLst/>
          </a:prstGeom>
          <a:noFill/>
        </p:spPr>
        <p:txBody>
          <a:bodyPr wrap="square" rtlCol="0">
            <a:spAutoFit/>
          </a:bodyPr>
          <a:p>
            <a:r>
              <a:rPr lang="zh-CN" altLang="en-US" sz="3200">
                <a:ea typeface="宋体" panose="02010600030101010101" pitchFamily="2" charset="-122"/>
              </a:rPr>
              <a:t>怎么</a:t>
            </a:r>
            <a:r>
              <a:rPr lang="en-US" altLang="zh-CN" sz="3200">
                <a:ea typeface="宋体" panose="02010600030101010101" pitchFamily="2" charset="-122"/>
              </a:rPr>
              <a:t>(zěn me,how; how come) in Questions</a:t>
            </a:r>
            <a:endParaRPr lang="en-US" altLang="zh-CN" sz="3200">
              <a:ea typeface="宋体" panose="02010600030101010101" pitchFamily="2" charset="-122"/>
            </a:endParaRPr>
          </a:p>
        </p:txBody>
      </p:sp>
      <p:sp>
        <p:nvSpPr>
          <p:cNvPr id="5" name="文本框 4"/>
          <p:cNvSpPr txBox="1"/>
          <p:nvPr/>
        </p:nvSpPr>
        <p:spPr>
          <a:xfrm>
            <a:off x="448945" y="1684020"/>
            <a:ext cx="11429365" cy="3538220"/>
          </a:xfrm>
          <a:prstGeom prst="rect">
            <a:avLst/>
          </a:prstGeom>
          <a:noFill/>
        </p:spPr>
        <p:txBody>
          <a:bodyPr wrap="square" rtlCol="0">
            <a:spAutoFit/>
          </a:bodyPr>
          <a:p>
            <a:r>
              <a:rPr lang="en-US" altLang="zh-CN" sz="3200">
                <a:ea typeface="宋体" panose="02010600030101010101" pitchFamily="2" charset="-122"/>
              </a:rPr>
              <a:t>2</a:t>
            </a:r>
            <a:r>
              <a:rPr lang="zh-CN" altLang="en-US" sz="3200">
                <a:ea typeface="宋体" panose="02010600030101010101" pitchFamily="2" charset="-122"/>
              </a:rPr>
              <a:t>、</a:t>
            </a:r>
            <a:r>
              <a:rPr lang="zh-CN" altLang="en-US" sz="3200">
                <a:ea typeface="宋体" panose="02010600030101010101" pitchFamily="2" charset="-122"/>
              </a:rPr>
              <a:t>你怎么才来？</a:t>
            </a:r>
            <a:endParaRPr lang="zh-CN" altLang="en-US" sz="3200">
              <a:ea typeface="宋体" panose="02010600030101010101" pitchFamily="2" charset="-122"/>
            </a:endParaRPr>
          </a:p>
          <a:p>
            <a:r>
              <a:rPr lang="zh-CN" altLang="en-US" sz="3200">
                <a:ea typeface="宋体" panose="02010600030101010101" pitchFamily="2" charset="-122"/>
              </a:rPr>
              <a:t>      nǐ zěn me cái lái ？ </a:t>
            </a:r>
            <a:endParaRPr lang="zh-CN" altLang="en-US" sz="3200">
              <a:ea typeface="宋体" panose="02010600030101010101" pitchFamily="2" charset="-122"/>
            </a:endParaRPr>
          </a:p>
          <a:p>
            <a:r>
              <a:rPr lang="en-US" altLang="zh-CN" sz="3200">
                <a:ea typeface="宋体" panose="02010600030101010101" pitchFamily="2" charset="-122"/>
              </a:rPr>
              <a:t>      How come you`ve just arrived?</a:t>
            </a:r>
            <a:endParaRPr lang="en-US" altLang="zh-CN" sz="3200">
              <a:ea typeface="宋体" panose="02010600030101010101" pitchFamily="2" charset="-122"/>
            </a:endParaRPr>
          </a:p>
          <a:p>
            <a:endParaRPr lang="en-US" altLang="zh-CN" sz="3200">
              <a:ea typeface="宋体" panose="02010600030101010101" pitchFamily="2" charset="-122"/>
            </a:endParaRPr>
          </a:p>
          <a:p>
            <a:r>
              <a:rPr lang="en-US" altLang="zh-CN" sz="3200">
                <a:ea typeface="宋体" panose="02010600030101010101" pitchFamily="2" charset="-122"/>
              </a:rPr>
              <a:t>3</a:t>
            </a:r>
            <a:r>
              <a:rPr lang="zh-CN" altLang="en-US" sz="3200">
                <a:ea typeface="宋体" panose="02010600030101010101" pitchFamily="2" charset="-122"/>
              </a:rPr>
              <a:t>、你怎么没去看电影？</a:t>
            </a:r>
            <a:endParaRPr lang="zh-CN" altLang="en-US" sz="3200">
              <a:ea typeface="宋体" panose="02010600030101010101" pitchFamily="2" charset="-122"/>
            </a:endParaRPr>
          </a:p>
          <a:p>
            <a:r>
              <a:rPr lang="zh-CN" altLang="en-US" sz="3200">
                <a:ea typeface="宋体" panose="02010600030101010101" pitchFamily="2" charset="-122"/>
              </a:rPr>
              <a:t>      nǐ zěn me méi qù kàn diàn yǐng ？</a:t>
            </a:r>
            <a:endParaRPr lang="zh-CN" altLang="en-US" sz="3200">
              <a:ea typeface="宋体" panose="02010600030101010101" pitchFamily="2" charset="-122"/>
            </a:endParaRPr>
          </a:p>
          <a:p>
            <a:r>
              <a:rPr lang="zh-CN" altLang="en-US" sz="3200">
                <a:ea typeface="宋体" panose="02010600030101010101" pitchFamily="2" charset="-122"/>
              </a:rPr>
              <a:t>      </a:t>
            </a:r>
            <a:r>
              <a:rPr lang="en-US" altLang="zh-CN" sz="3200">
                <a:ea typeface="宋体" panose="02010600030101010101" pitchFamily="2" charset="-122"/>
              </a:rPr>
              <a:t>Why didn`t you go to the movie</a:t>
            </a:r>
            <a:r>
              <a:rPr lang="zh-CN" altLang="en-US" sz="3200">
                <a:ea typeface="宋体" panose="02010600030101010101" pitchFamily="2" charset="-122"/>
              </a:rPr>
              <a:t>？</a:t>
            </a:r>
            <a:endParaRPr lang="zh-CN" altLang="en-US" sz="32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2" name="文本框 1"/>
          <p:cNvSpPr txBox="1"/>
          <p:nvPr/>
        </p:nvSpPr>
        <p:spPr>
          <a:xfrm>
            <a:off x="556895" y="665480"/>
            <a:ext cx="10995025" cy="583565"/>
          </a:xfrm>
          <a:prstGeom prst="rect">
            <a:avLst/>
          </a:prstGeom>
          <a:noFill/>
        </p:spPr>
        <p:txBody>
          <a:bodyPr wrap="square" rtlCol="0">
            <a:spAutoFit/>
          </a:bodyPr>
          <a:p>
            <a:r>
              <a:rPr lang="zh-CN" altLang="en-US" sz="3200">
                <a:ea typeface="宋体" panose="02010600030101010101" pitchFamily="2" charset="-122"/>
                <a:sym typeface="+mn-ea"/>
              </a:rPr>
              <a:t>怎么</a:t>
            </a:r>
            <a:r>
              <a:rPr lang="en-US" altLang="zh-CN" sz="3200">
                <a:ea typeface="宋体" panose="02010600030101010101" pitchFamily="2" charset="-122"/>
                <a:sym typeface="+mn-ea"/>
              </a:rPr>
              <a:t>(zěn me,how; how come) in Questions</a:t>
            </a:r>
            <a:endParaRPr lang="en-US" altLang="zh-CN" sz="3200">
              <a:ea typeface="宋体" panose="02010600030101010101" pitchFamily="2" charset="-122"/>
            </a:endParaRPr>
          </a:p>
        </p:txBody>
      </p:sp>
      <p:sp>
        <p:nvSpPr>
          <p:cNvPr id="3" name="文本框 2"/>
          <p:cNvSpPr txBox="1"/>
          <p:nvPr/>
        </p:nvSpPr>
        <p:spPr>
          <a:xfrm>
            <a:off x="598170" y="2521585"/>
            <a:ext cx="10995025" cy="1814830"/>
          </a:xfrm>
          <a:prstGeom prst="rect">
            <a:avLst/>
          </a:prstGeom>
          <a:noFill/>
        </p:spPr>
        <p:txBody>
          <a:bodyPr wrap="square" rtlCol="0">
            <a:spAutoFit/>
          </a:bodyPr>
          <a:p>
            <a:r>
              <a:rPr lang="en-US" altLang="zh-CN" sz="2800">
                <a:ea typeface="宋体" panose="02010600030101010101" pitchFamily="2" charset="-122"/>
              </a:rPr>
              <a:t>Both </a:t>
            </a:r>
            <a:r>
              <a:rPr lang="zh-CN" altLang="en-US" sz="2800">
                <a:ea typeface="宋体" panose="02010600030101010101" pitchFamily="2" charset="-122"/>
              </a:rPr>
              <a:t>怎么</a:t>
            </a:r>
            <a:r>
              <a:rPr lang="en-US" altLang="zh-CN" sz="2800">
                <a:ea typeface="宋体" panose="02010600030101010101" pitchFamily="2" charset="-122"/>
              </a:rPr>
              <a:t>(</a:t>
            </a:r>
            <a:r>
              <a:rPr lang="en-US" altLang="zh-CN" sz="2800">
                <a:ea typeface="宋体" panose="02010600030101010101" pitchFamily="2" charset="-122"/>
                <a:sym typeface="+mn-ea"/>
              </a:rPr>
              <a:t>zěn me,how; how come</a:t>
            </a:r>
            <a:r>
              <a:rPr lang="en-US" altLang="zh-CN" sz="2800">
                <a:ea typeface="宋体" panose="02010600030101010101" pitchFamily="2" charset="-122"/>
              </a:rPr>
              <a:t>) and </a:t>
            </a:r>
            <a:r>
              <a:rPr lang="zh-CN" altLang="en-US" sz="2800">
                <a:ea typeface="宋体" panose="02010600030101010101" pitchFamily="2" charset="-122"/>
              </a:rPr>
              <a:t>为什么</a:t>
            </a:r>
            <a:r>
              <a:rPr lang="en-US" altLang="zh-CN" sz="2800">
                <a:ea typeface="宋体" panose="02010600030101010101" pitchFamily="2" charset="-122"/>
              </a:rPr>
              <a:t>(wèi shén me,why) are used to </a:t>
            </a:r>
            <a:r>
              <a:rPr lang="en-US" altLang="zh-CN" sz="2800">
                <a:solidFill>
                  <a:srgbClr val="FF0000"/>
                </a:solidFill>
                <a:ea typeface="宋体" panose="02010600030101010101" pitchFamily="2" charset="-122"/>
              </a:rPr>
              <a:t>ask about the cause of or reason for something.</a:t>
            </a:r>
            <a:r>
              <a:rPr lang="en-US" altLang="zh-CN" sz="2800">
                <a:ea typeface="宋体" panose="02010600030101010101" pitchFamily="2" charset="-122"/>
              </a:rPr>
              <a:t> However, </a:t>
            </a:r>
            <a:r>
              <a:rPr lang="zh-CN" altLang="en-US" sz="2800">
                <a:solidFill>
                  <a:srgbClr val="FF0000"/>
                </a:solidFill>
                <a:ea typeface="宋体" panose="02010600030101010101" pitchFamily="2" charset="-122"/>
              </a:rPr>
              <a:t>怎么</a:t>
            </a:r>
            <a:r>
              <a:rPr lang="en-US" altLang="zh-CN" sz="2800">
                <a:ea typeface="宋体" panose="02010600030101010101" pitchFamily="2" charset="-122"/>
              </a:rPr>
              <a:t>(</a:t>
            </a:r>
            <a:r>
              <a:rPr lang="en-US" altLang="zh-CN" sz="2800">
                <a:ea typeface="宋体" panose="02010600030101010101" pitchFamily="2" charset="-122"/>
                <a:sym typeface="+mn-ea"/>
              </a:rPr>
              <a:t>zěn me,how; how come</a:t>
            </a:r>
            <a:r>
              <a:rPr lang="en-US" altLang="zh-CN" sz="2800">
                <a:ea typeface="宋体" panose="02010600030101010101" pitchFamily="2" charset="-122"/>
              </a:rPr>
              <a:t>) conveys the speaker`s </a:t>
            </a:r>
            <a:r>
              <a:rPr lang="en-US" altLang="zh-CN" sz="2800">
                <a:solidFill>
                  <a:srgbClr val="FF0000"/>
                </a:solidFill>
                <a:ea typeface="宋体" panose="02010600030101010101" pitchFamily="2" charset="-122"/>
              </a:rPr>
              <a:t>bewilderment or surprise</a:t>
            </a:r>
            <a:r>
              <a:rPr lang="en-US" altLang="zh-CN" sz="2800">
                <a:ea typeface="宋体" panose="02010600030101010101" pitchFamily="2" charset="-122"/>
              </a:rPr>
              <a:t> whereas </a:t>
            </a:r>
            <a:r>
              <a:rPr lang="zh-CN" altLang="en-US" sz="2800">
                <a:solidFill>
                  <a:srgbClr val="FF0000"/>
                </a:solidFill>
                <a:ea typeface="宋体" panose="02010600030101010101" pitchFamily="2" charset="-122"/>
              </a:rPr>
              <a:t>为什么</a:t>
            </a:r>
            <a:r>
              <a:rPr lang="en-US" altLang="zh-CN" sz="2800">
                <a:ea typeface="宋体" panose="02010600030101010101" pitchFamily="2" charset="-122"/>
              </a:rPr>
              <a:t>(wèi shén me,why) does </a:t>
            </a:r>
            <a:r>
              <a:rPr lang="en-US" altLang="zh-CN" sz="2800">
                <a:solidFill>
                  <a:srgbClr val="FF0000"/>
                </a:solidFill>
                <a:ea typeface="宋体" panose="02010600030101010101" pitchFamily="2" charset="-122"/>
              </a:rPr>
              <a:t>not</a:t>
            </a:r>
            <a:r>
              <a:rPr lang="en-US" altLang="zh-CN" sz="2800">
                <a:ea typeface="宋体" panose="02010600030101010101" pitchFamily="2" charset="-122"/>
              </a:rPr>
              <a:t>.</a:t>
            </a:r>
            <a:endParaRPr lang="en-US" altLang="zh-CN" sz="28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念</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33165" y="3956685"/>
            <a:ext cx="6207125"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to read alond</a:t>
            </a:r>
            <a:endParaRPr lang="zh-CN" altLang="en-US" sz="3600" dirty="0">
              <a:ea typeface="宋体" panose="02010600030101010101" pitchFamily="2" charset="-122"/>
              <a:cs typeface="+mn-ea"/>
              <a:sym typeface="+mn-lt"/>
            </a:endParaRPr>
          </a:p>
        </p:txBody>
      </p:sp>
      <p:sp>
        <p:nvSpPr>
          <p:cNvPr id="2" name="文本框 1"/>
          <p:cNvSpPr txBox="1"/>
          <p:nvPr/>
        </p:nvSpPr>
        <p:spPr>
          <a:xfrm>
            <a:off x="5168265" y="2164080"/>
            <a:ext cx="2785745" cy="768350"/>
          </a:xfrm>
          <a:prstGeom prst="rect">
            <a:avLst/>
          </a:prstGeom>
          <a:noFill/>
        </p:spPr>
        <p:txBody>
          <a:bodyPr wrap="square" rtlCol="0">
            <a:spAutoFit/>
          </a:bodyPr>
          <a:p>
            <a:r>
              <a:rPr lang="en-US" altLang="zh-CN" sz="4400"/>
              <a:t>   niàn    </a:t>
            </a:r>
            <a:r>
              <a:rPr lang="zh-CN" altLang="en-US" sz="4400"/>
              <a:t>  </a:t>
            </a:r>
            <a:endParaRPr lang="zh-CN" altLang="en-US" sz="4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课文</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10305" y="4049395"/>
            <a:ext cx="7176770"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text of a lesson</a:t>
            </a:r>
            <a:endParaRPr lang="zh-CN" altLang="en-US" sz="3600" dirty="0">
              <a:ea typeface="宋体" panose="02010600030101010101" pitchFamily="2" charset="-122"/>
              <a:cs typeface="+mn-ea"/>
              <a:sym typeface="+mn-lt"/>
            </a:endParaRPr>
          </a:p>
        </p:txBody>
      </p:sp>
      <p:sp>
        <p:nvSpPr>
          <p:cNvPr id="2" name="文本框 1"/>
          <p:cNvSpPr txBox="1"/>
          <p:nvPr/>
        </p:nvSpPr>
        <p:spPr>
          <a:xfrm>
            <a:off x="4911725" y="2035175"/>
            <a:ext cx="3875405" cy="768350"/>
          </a:xfrm>
          <a:prstGeom prst="rect">
            <a:avLst/>
          </a:prstGeom>
          <a:noFill/>
        </p:spPr>
        <p:txBody>
          <a:bodyPr wrap="square" rtlCol="0">
            <a:spAutoFit/>
          </a:bodyPr>
          <a:p>
            <a:r>
              <a:rPr lang="en-US" altLang="zh-CN" sz="4400"/>
              <a:t>  kè   wén  </a:t>
            </a:r>
            <a:r>
              <a:rPr lang="zh-CN" altLang="en-US" sz="4400"/>
              <a:t> </a:t>
            </a:r>
            <a:endParaRPr lang="zh-CN" altLang="en-US" sz="4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录音</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2785110" y="3985260"/>
            <a:ext cx="7176770"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sound recording</a:t>
            </a:r>
            <a:r>
              <a:rPr lang="zh-CN" altLang="en-US" sz="3600" dirty="0">
                <a:ea typeface="宋体" panose="02010600030101010101" pitchFamily="2" charset="-122"/>
                <a:cs typeface="+mn-ea"/>
                <a:sym typeface="+mn-lt"/>
              </a:rPr>
              <a:t>；</a:t>
            </a:r>
            <a:r>
              <a:rPr lang="en-US" altLang="zh-CN" sz="3600" dirty="0">
                <a:ea typeface="宋体" panose="02010600030101010101" pitchFamily="2" charset="-122"/>
                <a:cs typeface="+mn-ea"/>
                <a:sym typeface="+mn-lt"/>
              </a:rPr>
              <a:t>to record</a:t>
            </a:r>
            <a:endParaRPr lang="en-US" altLang="zh-CN" sz="3600" dirty="0">
              <a:ea typeface="宋体" panose="02010600030101010101" pitchFamily="2" charset="-122"/>
              <a:cs typeface="+mn-ea"/>
              <a:sym typeface="+mn-lt"/>
            </a:endParaRPr>
          </a:p>
        </p:txBody>
      </p:sp>
      <p:sp>
        <p:nvSpPr>
          <p:cNvPr id="2" name="文本框 1"/>
          <p:cNvSpPr txBox="1"/>
          <p:nvPr/>
        </p:nvSpPr>
        <p:spPr>
          <a:xfrm>
            <a:off x="4911725" y="2035175"/>
            <a:ext cx="3875405" cy="768350"/>
          </a:xfrm>
          <a:prstGeom prst="rect">
            <a:avLst/>
          </a:prstGeom>
          <a:noFill/>
        </p:spPr>
        <p:txBody>
          <a:bodyPr wrap="square" rtlCol="0">
            <a:spAutoFit/>
          </a:bodyPr>
          <a:p>
            <a:r>
              <a:rPr lang="en-US" altLang="zh-CN" sz="4400"/>
              <a:t>  lù     yīn   </a:t>
            </a:r>
            <a:r>
              <a:rPr lang="zh-CN" altLang="en-US" sz="4400"/>
              <a:t> </a:t>
            </a:r>
            <a:endParaRPr lang="zh-CN" altLang="en-US" sz="4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平常</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4228465" y="4049395"/>
            <a:ext cx="4058285" cy="922020"/>
          </a:xfrm>
          <a:prstGeom prst="rect">
            <a:avLst/>
          </a:prstGeom>
          <a:noFill/>
        </p:spPr>
        <p:txBody>
          <a:bodyPr wrap="square" rtlCol="0">
            <a:spAutoFit/>
          </a:bodyPr>
          <a:lstStyle/>
          <a:p>
            <a:pPr algn="ctr">
              <a:lnSpc>
                <a:spcPct val="150000"/>
              </a:lnSpc>
            </a:pPr>
            <a:r>
              <a:rPr lang="en-US" altLang="zh-CN" sz="3600" dirty="0">
                <a:cs typeface="+mn-ea"/>
                <a:sym typeface="+mn-lt"/>
              </a:rPr>
              <a:t>usually</a:t>
            </a:r>
            <a:endParaRPr lang="en-US" altLang="zh-CN" sz="3600" dirty="0">
              <a:cs typeface="+mn-ea"/>
              <a:sym typeface="+mn-lt"/>
            </a:endParaRPr>
          </a:p>
        </p:txBody>
      </p:sp>
      <p:sp>
        <p:nvSpPr>
          <p:cNvPr id="2" name="文本框 1"/>
          <p:cNvSpPr txBox="1"/>
          <p:nvPr/>
        </p:nvSpPr>
        <p:spPr>
          <a:xfrm>
            <a:off x="4874895" y="2016760"/>
            <a:ext cx="3875405" cy="768350"/>
          </a:xfrm>
          <a:prstGeom prst="rect">
            <a:avLst/>
          </a:prstGeom>
          <a:noFill/>
        </p:spPr>
        <p:txBody>
          <a:bodyPr wrap="square" rtlCol="0">
            <a:spAutoFit/>
          </a:bodyPr>
          <a:p>
            <a:r>
              <a:rPr lang="en-US" altLang="zh-CN" sz="4400"/>
              <a:t>píng cháng</a:t>
            </a:r>
            <a:r>
              <a:rPr lang="zh-CN" altLang="en-US" sz="4400"/>
              <a:t> </a:t>
            </a:r>
            <a:endParaRPr lang="zh-CN" altLang="en-US" sz="4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学习</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850005" y="3976370"/>
            <a:ext cx="5158740"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to study; to learn</a:t>
            </a:r>
            <a:endParaRPr lang="en-US" altLang="zh-CN" sz="3600" dirty="0">
              <a:ea typeface="宋体" panose="02010600030101010101" pitchFamily="2" charset="-122"/>
              <a:cs typeface="+mn-ea"/>
              <a:sym typeface="+mn-lt"/>
            </a:endParaRPr>
          </a:p>
        </p:txBody>
      </p:sp>
      <p:sp>
        <p:nvSpPr>
          <p:cNvPr id="2" name="文本框 1"/>
          <p:cNvSpPr txBox="1"/>
          <p:nvPr/>
        </p:nvSpPr>
        <p:spPr>
          <a:xfrm>
            <a:off x="4911725" y="2035175"/>
            <a:ext cx="3875405" cy="768350"/>
          </a:xfrm>
          <a:prstGeom prst="rect">
            <a:avLst/>
          </a:prstGeom>
          <a:noFill/>
        </p:spPr>
        <p:txBody>
          <a:bodyPr wrap="square" rtlCol="0">
            <a:spAutoFit/>
          </a:bodyPr>
          <a:p>
            <a:r>
              <a:rPr lang="en-US" altLang="zh-CN" sz="4400"/>
              <a:t> xué    xí    </a:t>
            </a:r>
            <a:r>
              <a:rPr lang="zh-CN" altLang="en-US" sz="4400"/>
              <a:t> </a:t>
            </a:r>
            <a:endParaRPr lang="zh-CN" altLang="en-US" sz="4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帅</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33165" y="3956685"/>
            <a:ext cx="6207125"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handsome</a:t>
            </a:r>
            <a:endParaRPr lang="zh-CN" altLang="en-US" sz="3600" dirty="0">
              <a:ea typeface="宋体" panose="02010600030101010101" pitchFamily="2" charset="-122"/>
              <a:cs typeface="+mn-ea"/>
              <a:sym typeface="+mn-lt"/>
            </a:endParaRPr>
          </a:p>
        </p:txBody>
      </p:sp>
      <p:sp>
        <p:nvSpPr>
          <p:cNvPr id="2" name="文本框 1"/>
          <p:cNvSpPr txBox="1"/>
          <p:nvPr/>
        </p:nvSpPr>
        <p:spPr>
          <a:xfrm>
            <a:off x="5168265" y="2164080"/>
            <a:ext cx="2785745" cy="768350"/>
          </a:xfrm>
          <a:prstGeom prst="rect">
            <a:avLst/>
          </a:prstGeom>
          <a:noFill/>
        </p:spPr>
        <p:txBody>
          <a:bodyPr wrap="square" rtlCol="0">
            <a:spAutoFit/>
          </a:bodyPr>
          <a:p>
            <a:r>
              <a:rPr lang="en-US" altLang="zh-CN" sz="4400"/>
              <a:t>   shuài     </a:t>
            </a:r>
            <a:r>
              <a:rPr lang="zh-CN" altLang="en-US" sz="4400"/>
              <a:t>  </a:t>
            </a:r>
            <a:endParaRPr lang="zh-CN" altLang="en-US" sz="4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酷</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33165" y="3956685"/>
            <a:ext cx="6207125"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cool</a:t>
            </a:r>
            <a:endParaRPr lang="zh-CN" altLang="en-US" sz="3600" dirty="0">
              <a:ea typeface="宋体" panose="02010600030101010101" pitchFamily="2" charset="-122"/>
              <a:cs typeface="+mn-ea"/>
              <a:sym typeface="+mn-lt"/>
            </a:endParaRPr>
          </a:p>
        </p:txBody>
      </p:sp>
      <p:sp>
        <p:nvSpPr>
          <p:cNvPr id="2" name="文本框 1"/>
          <p:cNvSpPr txBox="1"/>
          <p:nvPr/>
        </p:nvSpPr>
        <p:spPr>
          <a:xfrm>
            <a:off x="5214620" y="2164080"/>
            <a:ext cx="2785745" cy="768350"/>
          </a:xfrm>
          <a:prstGeom prst="rect">
            <a:avLst/>
          </a:prstGeom>
          <a:noFill/>
        </p:spPr>
        <p:txBody>
          <a:bodyPr wrap="square" rtlCol="0">
            <a:spAutoFit/>
          </a:bodyPr>
          <a:p>
            <a:r>
              <a:rPr lang="en-US" altLang="zh-CN" sz="4400"/>
              <a:t>    kù    </a:t>
            </a:r>
            <a:r>
              <a:rPr lang="zh-CN" altLang="en-US" sz="4400"/>
              <a:t>  </a:t>
            </a:r>
            <a:endParaRPr lang="zh-CN" altLang="en-US" sz="4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4" name="文本框 3"/>
          <p:cNvSpPr txBox="1"/>
          <p:nvPr/>
        </p:nvSpPr>
        <p:spPr>
          <a:xfrm>
            <a:off x="556895" y="2091055"/>
            <a:ext cx="10727055" cy="2245360"/>
          </a:xfrm>
          <a:prstGeom prst="rect">
            <a:avLst/>
          </a:prstGeom>
          <a:noFill/>
        </p:spPr>
        <p:txBody>
          <a:bodyPr wrap="square" rtlCol="0">
            <a:spAutoFit/>
          </a:bodyPr>
          <a:p>
            <a:r>
              <a:rPr lang="zh-CN" altLang="en-US" sz="2800">
                <a:solidFill>
                  <a:srgbClr val="FF0000"/>
                </a:solidFill>
                <a:ea typeface="宋体" panose="02010600030101010101" pitchFamily="2" charset="-122"/>
                <a:sym typeface="+mn-ea"/>
              </a:rPr>
              <a:t>帅</a:t>
            </a:r>
            <a:r>
              <a:rPr lang="en-US" altLang="zh-CN" sz="2800">
                <a:solidFill>
                  <a:srgbClr val="FF0000"/>
                </a:solidFill>
                <a:ea typeface="宋体" panose="02010600030101010101" pitchFamily="2" charset="-122"/>
                <a:sym typeface="+mn-ea"/>
              </a:rPr>
              <a:t>(shuài)</a:t>
            </a:r>
            <a:r>
              <a:rPr lang="en-US" altLang="zh-CN" sz="2800">
                <a:ea typeface="宋体" panose="02010600030101010101" pitchFamily="2" charset="-122"/>
                <a:sym typeface="+mn-ea"/>
              </a:rPr>
              <a:t> is used to describe a handsome——usually young——</a:t>
            </a:r>
            <a:r>
              <a:rPr lang="en-US" altLang="zh-CN" sz="2800">
                <a:solidFill>
                  <a:srgbClr val="FF0000"/>
                </a:solidFill>
                <a:ea typeface="宋体" panose="02010600030101010101" pitchFamily="2" charset="-122"/>
                <a:sym typeface="+mn-ea"/>
              </a:rPr>
              <a:t>man.</a:t>
            </a:r>
            <a:r>
              <a:rPr lang="en-US" altLang="zh-CN" sz="2800">
                <a:ea typeface="宋体" panose="02010600030101010101" pitchFamily="2" charset="-122"/>
                <a:sym typeface="+mn-ea"/>
              </a:rPr>
              <a:t> </a:t>
            </a:r>
            <a:endParaRPr lang="en-US" altLang="zh-CN" sz="2800">
              <a:ea typeface="宋体" panose="02010600030101010101" pitchFamily="2" charset="-122"/>
              <a:sym typeface="+mn-ea"/>
            </a:endParaRPr>
          </a:p>
          <a:p>
            <a:r>
              <a:rPr lang="en-US" altLang="zh-CN" sz="2800">
                <a:solidFill>
                  <a:schemeClr val="tx1"/>
                </a:solidFill>
                <a:ea typeface="宋体" panose="02010600030101010101" pitchFamily="2" charset="-122"/>
                <a:sym typeface="+mn-ea"/>
              </a:rPr>
              <a:t>To describe an attractive </a:t>
            </a:r>
            <a:r>
              <a:rPr lang="en-US" altLang="zh-CN" sz="2800">
                <a:gradFill>
                  <a:gsLst>
                    <a:gs pos="0">
                      <a:srgbClr val="14CD68"/>
                    </a:gs>
                    <a:gs pos="100000">
                      <a:srgbClr val="0B6E38"/>
                    </a:gs>
                  </a:gsLst>
                  <a:lin scaled="0"/>
                </a:gradFill>
                <a:ea typeface="宋体" panose="02010600030101010101" pitchFamily="2" charset="-122"/>
                <a:sym typeface="+mn-ea"/>
              </a:rPr>
              <a:t>woman </a:t>
            </a:r>
            <a:r>
              <a:rPr lang="en-US" altLang="zh-CN" sz="2800">
                <a:solidFill>
                  <a:schemeClr val="tx1"/>
                </a:solidFill>
                <a:ea typeface="宋体" panose="02010600030101010101" pitchFamily="2" charset="-122"/>
                <a:sym typeface="+mn-ea"/>
              </a:rPr>
              <a:t>one uses the word </a:t>
            </a:r>
            <a:r>
              <a:rPr lang="zh-CN" altLang="en-US" sz="2800">
                <a:solidFill>
                  <a:srgbClr val="00B050"/>
                </a:solidFill>
                <a:ea typeface="宋体" panose="02010600030101010101" pitchFamily="2" charset="-122"/>
                <a:sym typeface="+mn-ea"/>
              </a:rPr>
              <a:t>漂亮</a:t>
            </a:r>
            <a:r>
              <a:rPr lang="en-US" altLang="zh-CN" sz="2800">
                <a:solidFill>
                  <a:schemeClr val="tx1"/>
                </a:solidFill>
                <a:ea typeface="宋体" panose="02010600030101010101" pitchFamily="2" charset="-122"/>
                <a:sym typeface="+mn-ea"/>
              </a:rPr>
              <a:t>(piào liang,pretty). The term </a:t>
            </a:r>
            <a:r>
              <a:rPr lang="zh-CN" altLang="en-US" sz="2800">
                <a:solidFill>
                  <a:srgbClr val="00B0F0"/>
                </a:solidFill>
                <a:ea typeface="宋体" panose="02010600030101010101" pitchFamily="2" charset="-122"/>
                <a:sym typeface="+mn-ea"/>
              </a:rPr>
              <a:t>好看</a:t>
            </a:r>
            <a:r>
              <a:rPr lang="en-US" altLang="zh-CN" sz="2800">
                <a:solidFill>
                  <a:schemeClr val="tx1"/>
                </a:solidFill>
                <a:ea typeface="宋体" panose="02010600030101010101" pitchFamily="2" charset="-122"/>
                <a:sym typeface="+mn-ea"/>
              </a:rPr>
              <a:t>(hǎo kàn,good-looking) is gender-neutral, and can be used for people of</a:t>
            </a:r>
            <a:r>
              <a:rPr lang="en-US" altLang="zh-CN" sz="2800">
                <a:solidFill>
                  <a:srgbClr val="00B0F0"/>
                </a:solidFill>
                <a:ea typeface="宋体" panose="02010600030101010101" pitchFamily="2" charset="-122"/>
                <a:sym typeface="+mn-ea"/>
              </a:rPr>
              <a:t> either sex and in any age group</a:t>
            </a:r>
            <a:r>
              <a:rPr lang="en-US" altLang="zh-CN" sz="2800">
                <a:solidFill>
                  <a:schemeClr val="tx1"/>
                </a:solidFill>
                <a:ea typeface="宋体" panose="02010600030101010101" pitchFamily="2" charset="-122"/>
                <a:sym typeface="+mn-ea"/>
              </a:rPr>
              <a:t>.</a:t>
            </a:r>
            <a:endParaRPr lang="en-US" altLang="zh-CN" sz="2800">
              <a:solidFill>
                <a:schemeClr val="tx1"/>
              </a:solidFill>
              <a:ea typeface="宋体" panose="02010600030101010101" pitchFamily="2" charset="-122"/>
              <a:sym typeface="+mn-ea"/>
            </a:endParaRPr>
          </a:p>
        </p:txBody>
      </p:sp>
      <p:sp>
        <p:nvSpPr>
          <p:cNvPr id="2" name="文本框 1"/>
          <p:cNvSpPr txBox="1"/>
          <p:nvPr/>
        </p:nvSpPr>
        <p:spPr>
          <a:xfrm>
            <a:off x="556895" y="489585"/>
            <a:ext cx="5211445" cy="583565"/>
          </a:xfrm>
          <a:prstGeom prst="rect">
            <a:avLst/>
          </a:prstGeom>
          <a:noFill/>
        </p:spPr>
        <p:txBody>
          <a:bodyPr wrap="square" rtlCol="0">
            <a:spAutoFit/>
          </a:bodyPr>
          <a:p>
            <a:r>
              <a:rPr lang="zh-CN" altLang="en-US" sz="3200">
                <a:ea typeface="宋体" panose="02010600030101010101" pitchFamily="2" charset="-122"/>
              </a:rPr>
              <a:t>帅</a:t>
            </a:r>
            <a:r>
              <a:rPr lang="en-US" altLang="zh-CN" sz="3200">
                <a:ea typeface="宋体" panose="02010600030101010101" pitchFamily="2" charset="-122"/>
              </a:rPr>
              <a:t>(shuài)</a:t>
            </a:r>
            <a:endParaRPr lang="en-US" altLang="zh-CN" sz="32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2" name="文本框 1"/>
          <p:cNvSpPr txBox="1"/>
          <p:nvPr/>
        </p:nvSpPr>
        <p:spPr>
          <a:xfrm>
            <a:off x="556895" y="665480"/>
            <a:ext cx="10995025" cy="583565"/>
          </a:xfrm>
          <a:prstGeom prst="rect">
            <a:avLst/>
          </a:prstGeom>
          <a:noFill/>
        </p:spPr>
        <p:txBody>
          <a:bodyPr wrap="square" rtlCol="0">
            <a:spAutoFit/>
          </a:bodyPr>
          <a:p>
            <a:r>
              <a:rPr lang="en-US" altLang="zh-CN" sz="3200">
                <a:ea typeface="宋体" panose="02010600030101010101" pitchFamily="2" charset="-122"/>
              </a:rPr>
              <a:t>The </a:t>
            </a:r>
            <a:r>
              <a:rPr lang="zh-CN" altLang="en-US" sz="3200">
                <a:ea typeface="宋体" panose="02010600030101010101" pitchFamily="2" charset="-122"/>
              </a:rPr>
              <a:t>的</a:t>
            </a:r>
            <a:r>
              <a:rPr lang="en-US" altLang="zh-CN" sz="3200">
                <a:ea typeface="宋体" panose="02010600030101010101" pitchFamily="2" charset="-122"/>
              </a:rPr>
              <a:t>(de) Structure</a:t>
            </a:r>
            <a:endParaRPr lang="en-US" altLang="zh-CN" sz="3200">
              <a:ea typeface="宋体" panose="02010600030101010101" pitchFamily="2" charset="-122"/>
            </a:endParaRPr>
          </a:p>
        </p:txBody>
      </p:sp>
      <p:sp>
        <p:nvSpPr>
          <p:cNvPr id="3" name="文本框 2"/>
          <p:cNvSpPr txBox="1"/>
          <p:nvPr/>
        </p:nvSpPr>
        <p:spPr>
          <a:xfrm>
            <a:off x="556895" y="1522095"/>
            <a:ext cx="10995025" cy="1814830"/>
          </a:xfrm>
          <a:prstGeom prst="rect">
            <a:avLst/>
          </a:prstGeom>
          <a:noFill/>
        </p:spPr>
        <p:txBody>
          <a:bodyPr wrap="square" rtlCol="0">
            <a:spAutoFit/>
          </a:bodyPr>
          <a:p>
            <a:r>
              <a:rPr lang="en-US" altLang="zh-CN" sz="2800">
                <a:ea typeface="宋体" panose="02010600030101010101" pitchFamily="2" charset="-122"/>
              </a:rPr>
              <a:t>We have a </a:t>
            </a:r>
            <a:r>
              <a:rPr lang="zh-CN" altLang="en-US" sz="2800">
                <a:ea typeface="宋体" panose="02010600030101010101" pitchFamily="2" charset="-122"/>
              </a:rPr>
              <a:t>的</a:t>
            </a:r>
            <a:r>
              <a:rPr lang="en-US" altLang="zh-CN" sz="2800">
                <a:ea typeface="宋体" panose="02010600030101010101" pitchFamily="2" charset="-122"/>
              </a:rPr>
              <a:t>(de) structure when an adjective is followed by the structural particle </a:t>
            </a:r>
            <a:r>
              <a:rPr lang="zh-CN" altLang="en-US" sz="2800">
                <a:ea typeface="宋体" panose="02010600030101010101" pitchFamily="2" charset="-122"/>
              </a:rPr>
              <a:t>的</a:t>
            </a:r>
            <a:r>
              <a:rPr lang="en-US" altLang="zh-CN" sz="2800">
                <a:ea typeface="宋体" panose="02010600030101010101" pitchFamily="2" charset="-122"/>
              </a:rPr>
              <a:t>(de). Grammatically, a </a:t>
            </a:r>
            <a:r>
              <a:rPr lang="zh-CN" altLang="en-US" sz="2800">
                <a:solidFill>
                  <a:srgbClr val="FF0000"/>
                </a:solidFill>
                <a:ea typeface="宋体" panose="02010600030101010101" pitchFamily="2" charset="-122"/>
              </a:rPr>
              <a:t>的</a:t>
            </a:r>
            <a:r>
              <a:rPr lang="en-US" altLang="zh-CN" sz="2800">
                <a:solidFill>
                  <a:srgbClr val="FF0000"/>
                </a:solidFill>
                <a:ea typeface="宋体" panose="02010600030101010101" pitchFamily="2" charset="-122"/>
              </a:rPr>
              <a:t>(de) structure is equivalent to a noun.</a:t>
            </a:r>
            <a:r>
              <a:rPr lang="en-US" altLang="zh-CN" sz="2800">
                <a:ea typeface="宋体" panose="02010600030101010101" pitchFamily="2" charset="-122"/>
              </a:rPr>
              <a:t> When Bai Ying`ai says, “</a:t>
            </a:r>
            <a:r>
              <a:rPr lang="zh-CN" altLang="en-US" sz="2800">
                <a:ea typeface="宋体" panose="02010600030101010101" pitchFamily="2" charset="-122"/>
              </a:rPr>
              <a:t>他是一个男的</a:t>
            </a:r>
            <a:r>
              <a:rPr lang="en-US" altLang="zh-CN" sz="2800">
                <a:ea typeface="宋体" panose="02010600030101010101" pitchFamily="2" charset="-122"/>
              </a:rPr>
              <a:t>(tā shì yí ge nán de),” it is clear from the context that she means a male(one).</a:t>
            </a:r>
            <a:endParaRPr lang="en-US" altLang="zh-CN" sz="2800">
              <a:ea typeface="宋体" panose="02010600030101010101" pitchFamily="2" charset="-122"/>
            </a:endParaRPr>
          </a:p>
        </p:txBody>
      </p:sp>
      <p:sp>
        <p:nvSpPr>
          <p:cNvPr id="4" name="文本框 3"/>
          <p:cNvSpPr txBox="1"/>
          <p:nvPr/>
        </p:nvSpPr>
        <p:spPr>
          <a:xfrm>
            <a:off x="890270" y="3942080"/>
            <a:ext cx="10328275" cy="1383665"/>
          </a:xfrm>
          <a:prstGeom prst="rect">
            <a:avLst/>
          </a:prstGeom>
          <a:noFill/>
        </p:spPr>
        <p:txBody>
          <a:bodyPr wrap="square" rtlCol="0">
            <a:spAutoFit/>
          </a:bodyPr>
          <a:p>
            <a:r>
              <a:rPr lang="zh-CN" altLang="en-US" sz="2800">
                <a:ea typeface="宋体" panose="02010600030101010101" pitchFamily="2" charset="-122"/>
              </a:rPr>
              <a:t>我写了十个字，五个难的，五个容易的。</a:t>
            </a:r>
            <a:endParaRPr lang="zh-CN" altLang="en-US" sz="2800">
              <a:ea typeface="宋体" panose="02010600030101010101" pitchFamily="2" charset="-122"/>
            </a:endParaRPr>
          </a:p>
          <a:p>
            <a:r>
              <a:rPr lang="zh-CN" altLang="en-US" sz="2800">
                <a:ea typeface="宋体" panose="02010600030101010101" pitchFamily="2" charset="-122"/>
              </a:rPr>
              <a:t>wǒ xiě le shí g</a:t>
            </a:r>
            <a:r>
              <a:rPr lang="en-US" altLang="zh-CN" sz="2800">
                <a:ea typeface="宋体" panose="02010600030101010101" pitchFamily="2" charset="-122"/>
              </a:rPr>
              <a:t>e</a:t>
            </a:r>
            <a:r>
              <a:rPr lang="zh-CN" altLang="en-US" sz="2800">
                <a:ea typeface="宋体" panose="02010600030101010101" pitchFamily="2" charset="-122"/>
              </a:rPr>
              <a:t> zì ，wǔ g</a:t>
            </a:r>
            <a:r>
              <a:rPr lang="en-US" altLang="zh-CN" sz="2800">
                <a:ea typeface="宋体" panose="02010600030101010101" pitchFamily="2" charset="-122"/>
              </a:rPr>
              <a:t>e</a:t>
            </a:r>
            <a:r>
              <a:rPr lang="zh-CN" altLang="en-US" sz="2800">
                <a:ea typeface="宋体" panose="02010600030101010101" pitchFamily="2" charset="-122"/>
              </a:rPr>
              <a:t> nán de ，wǔ g</a:t>
            </a:r>
            <a:r>
              <a:rPr lang="en-US" altLang="zh-CN" sz="2800">
                <a:ea typeface="宋体" panose="02010600030101010101" pitchFamily="2" charset="-122"/>
              </a:rPr>
              <a:t>e</a:t>
            </a:r>
            <a:r>
              <a:rPr lang="zh-CN" altLang="en-US" sz="2800">
                <a:ea typeface="宋体" panose="02010600030101010101" pitchFamily="2" charset="-122"/>
              </a:rPr>
              <a:t> róng yì de</a:t>
            </a:r>
            <a:r>
              <a:rPr lang="en-US" altLang="zh-CN" sz="2800">
                <a:ea typeface="宋体" panose="02010600030101010101" pitchFamily="2" charset="-122"/>
              </a:rPr>
              <a:t>.</a:t>
            </a:r>
            <a:endParaRPr lang="en-US" altLang="zh-CN" sz="2800">
              <a:ea typeface="宋体" panose="02010600030101010101" pitchFamily="2" charset="-122"/>
            </a:endParaRPr>
          </a:p>
          <a:p>
            <a:r>
              <a:rPr lang="en-US" altLang="zh-CN" sz="2800">
                <a:ea typeface="宋体" panose="02010600030101010101" pitchFamily="2" charset="-122"/>
              </a:rPr>
              <a:t>I wrote ten characters, five difficult ones and five easy ones.</a:t>
            </a:r>
            <a:endParaRPr lang="zh-CN" altLang="en-US" sz="28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2" name="文本框 1"/>
          <p:cNvSpPr txBox="1"/>
          <p:nvPr/>
        </p:nvSpPr>
        <p:spPr>
          <a:xfrm>
            <a:off x="556895" y="665480"/>
            <a:ext cx="10995025" cy="583565"/>
          </a:xfrm>
          <a:prstGeom prst="rect">
            <a:avLst/>
          </a:prstGeom>
          <a:noFill/>
        </p:spPr>
        <p:txBody>
          <a:bodyPr wrap="square" rtlCol="0">
            <a:spAutoFit/>
          </a:bodyPr>
          <a:p>
            <a:r>
              <a:rPr lang="en-US" altLang="zh-CN" sz="3200">
                <a:ea typeface="宋体" panose="02010600030101010101" pitchFamily="2" charset="-122"/>
              </a:rPr>
              <a:t>The Use of Noun and Pronouns in Continuous Discourse</a:t>
            </a:r>
            <a:endParaRPr lang="en-US" altLang="zh-CN" sz="3200">
              <a:ea typeface="宋体" panose="02010600030101010101" pitchFamily="2" charset="-122"/>
            </a:endParaRPr>
          </a:p>
        </p:txBody>
      </p:sp>
      <p:sp>
        <p:nvSpPr>
          <p:cNvPr id="3" name="文本框 2"/>
          <p:cNvSpPr txBox="1"/>
          <p:nvPr/>
        </p:nvSpPr>
        <p:spPr>
          <a:xfrm>
            <a:off x="598170" y="2521585"/>
            <a:ext cx="10995025" cy="1814830"/>
          </a:xfrm>
          <a:prstGeom prst="rect">
            <a:avLst/>
          </a:prstGeom>
          <a:noFill/>
        </p:spPr>
        <p:txBody>
          <a:bodyPr wrap="square" rtlCol="0">
            <a:spAutoFit/>
          </a:bodyPr>
          <a:p>
            <a:r>
              <a:rPr lang="en-US" altLang="zh-CN" sz="2800">
                <a:ea typeface="宋体" panose="02010600030101010101" pitchFamily="2" charset="-122"/>
              </a:rPr>
              <a:t>If a </a:t>
            </a:r>
            <a:r>
              <a:rPr lang="en-US" altLang="zh-CN" sz="2800">
                <a:solidFill>
                  <a:srgbClr val="FF0000"/>
                </a:solidFill>
                <a:ea typeface="宋体" panose="02010600030101010101" pitchFamily="2" charset="-122"/>
              </a:rPr>
              <a:t>noun </a:t>
            </a:r>
            <a:r>
              <a:rPr lang="en-US" altLang="zh-CN" sz="2800">
                <a:ea typeface="宋体" panose="02010600030101010101" pitchFamily="2" charset="-122"/>
              </a:rPr>
              <a:t>serves as the </a:t>
            </a:r>
            <a:r>
              <a:rPr lang="en-US" altLang="zh-CN" sz="2800">
                <a:solidFill>
                  <a:srgbClr val="FF0000"/>
                </a:solidFill>
                <a:ea typeface="宋体" panose="02010600030101010101" pitchFamily="2" charset="-122"/>
              </a:rPr>
              <a:t>unchanged subject </a:t>
            </a:r>
            <a:r>
              <a:rPr lang="en-US" altLang="zh-CN" sz="2800">
                <a:ea typeface="宋体" panose="02010600030101010101" pitchFamily="2" charset="-122"/>
              </a:rPr>
              <a:t>in a continuous discourse, its </a:t>
            </a:r>
            <a:r>
              <a:rPr lang="en-US" altLang="zh-CN" sz="2800">
                <a:solidFill>
                  <a:srgbClr val="FF0000"/>
                </a:solidFill>
                <a:ea typeface="宋体" panose="02010600030101010101" pitchFamily="2" charset="-122"/>
              </a:rPr>
              <a:t>later</a:t>
            </a:r>
            <a:r>
              <a:rPr lang="en-US" altLang="zh-CN" sz="2800">
                <a:ea typeface="宋体" panose="02010600030101010101" pitchFamily="2" charset="-122"/>
              </a:rPr>
              <a:t> appearances in the ensuing </a:t>
            </a:r>
            <a:r>
              <a:rPr lang="en-US" altLang="zh-CN" sz="2800">
                <a:solidFill>
                  <a:srgbClr val="FF0000"/>
                </a:solidFill>
                <a:ea typeface="宋体" panose="02010600030101010101" pitchFamily="2" charset="-122"/>
              </a:rPr>
              <a:t>clauses</a:t>
            </a:r>
            <a:r>
              <a:rPr lang="en-US" altLang="zh-CN" sz="2800">
                <a:ea typeface="宋体" panose="02010600030101010101" pitchFamily="2" charset="-122"/>
              </a:rPr>
              <a:t> or </a:t>
            </a:r>
            <a:r>
              <a:rPr lang="en-US" altLang="zh-CN" sz="2800">
                <a:solidFill>
                  <a:srgbClr val="FF0000"/>
                </a:solidFill>
                <a:ea typeface="宋体" panose="02010600030101010101" pitchFamily="2" charset="-122"/>
              </a:rPr>
              <a:t>sentences</a:t>
            </a:r>
            <a:r>
              <a:rPr lang="en-US" altLang="zh-CN" sz="2800">
                <a:ea typeface="宋体" panose="02010600030101010101" pitchFamily="2" charset="-122"/>
              </a:rPr>
              <a:t> generally should be </a:t>
            </a:r>
            <a:r>
              <a:rPr lang="en-US" altLang="zh-CN" sz="2800">
                <a:solidFill>
                  <a:srgbClr val="FF0000"/>
                </a:solidFill>
                <a:ea typeface="宋体" panose="02010600030101010101" pitchFamily="2" charset="-122"/>
              </a:rPr>
              <a:t>substituted</a:t>
            </a:r>
            <a:r>
              <a:rPr lang="en-US" altLang="zh-CN" sz="2800">
                <a:ea typeface="宋体" panose="02010600030101010101" pitchFamily="2" charset="-122"/>
              </a:rPr>
              <a:t> by an appropriate </a:t>
            </a:r>
            <a:r>
              <a:rPr lang="en-US" altLang="zh-CN" sz="2800">
                <a:solidFill>
                  <a:srgbClr val="FF0000"/>
                </a:solidFill>
                <a:ea typeface="宋体" panose="02010600030101010101" pitchFamily="2" charset="-122"/>
              </a:rPr>
              <a:t>pronoun</a:t>
            </a:r>
            <a:r>
              <a:rPr lang="en-US" altLang="zh-CN" sz="2800">
                <a:ea typeface="宋体" panose="02010600030101010101" pitchFamily="2" charset="-122"/>
              </a:rPr>
              <a:t> or </a:t>
            </a:r>
            <a:r>
              <a:rPr lang="en-US" altLang="zh-CN" sz="2800">
                <a:solidFill>
                  <a:srgbClr val="FF0000"/>
                </a:solidFill>
                <a:ea typeface="宋体" panose="02010600030101010101" pitchFamily="2" charset="-122"/>
              </a:rPr>
              <a:t>simply omitted</a:t>
            </a:r>
            <a:r>
              <a:rPr lang="en-US" altLang="zh-CN" sz="2800">
                <a:ea typeface="宋体" panose="02010600030101010101" pitchFamily="2" charset="-122"/>
              </a:rPr>
              <a:t>. The pronoun, in turn, can also </a:t>
            </a:r>
            <a:r>
              <a:rPr lang="en-US" altLang="zh-CN" sz="2800">
                <a:solidFill>
                  <a:srgbClr val="FF0000"/>
                </a:solidFill>
                <a:ea typeface="宋体" panose="02010600030101010101" pitchFamily="2" charset="-122"/>
              </a:rPr>
              <a:t>be omitted</a:t>
            </a:r>
            <a:r>
              <a:rPr lang="en-US" altLang="zh-CN" sz="2800">
                <a:ea typeface="宋体" panose="02010600030101010101" pitchFamily="2" charset="-122"/>
              </a:rPr>
              <a:t> after its first appearance.</a:t>
            </a:r>
            <a:endParaRPr lang="en-US" altLang="zh-CN" sz="28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2" name="文本框 1"/>
          <p:cNvSpPr txBox="1"/>
          <p:nvPr/>
        </p:nvSpPr>
        <p:spPr>
          <a:xfrm>
            <a:off x="556895" y="665480"/>
            <a:ext cx="10995025" cy="583565"/>
          </a:xfrm>
          <a:prstGeom prst="rect">
            <a:avLst/>
          </a:prstGeom>
          <a:noFill/>
        </p:spPr>
        <p:txBody>
          <a:bodyPr wrap="square" rtlCol="0">
            <a:spAutoFit/>
          </a:bodyPr>
          <a:p>
            <a:r>
              <a:rPr lang="en-US" altLang="zh-CN" sz="3200">
                <a:ea typeface="宋体" panose="02010600030101010101" pitchFamily="2" charset="-122"/>
              </a:rPr>
              <a:t>The Use of Noun and Pronouns in Continuous Discourse</a:t>
            </a:r>
            <a:endParaRPr lang="en-US" altLang="zh-CN" sz="3200">
              <a:ea typeface="宋体" panose="02010600030101010101" pitchFamily="2" charset="-122"/>
            </a:endParaRPr>
          </a:p>
        </p:txBody>
      </p:sp>
      <p:sp>
        <p:nvSpPr>
          <p:cNvPr id="3" name="文本框 2"/>
          <p:cNvSpPr txBox="1"/>
          <p:nvPr/>
        </p:nvSpPr>
        <p:spPr>
          <a:xfrm>
            <a:off x="598805" y="1772285"/>
            <a:ext cx="10995025" cy="4092575"/>
          </a:xfrm>
          <a:prstGeom prst="rect">
            <a:avLst/>
          </a:prstGeom>
          <a:noFill/>
        </p:spPr>
        <p:txBody>
          <a:bodyPr wrap="square" rtlCol="0">
            <a:spAutoFit/>
          </a:bodyPr>
          <a:p>
            <a:r>
              <a:rPr lang="en-US" altLang="zh-CN" sz="3200">
                <a:ea typeface="宋体" panose="02010600030101010101" pitchFamily="2" charset="-122"/>
              </a:rPr>
              <a:t>1</a:t>
            </a:r>
            <a:r>
              <a:rPr lang="zh-CN" altLang="en-US" sz="3200">
                <a:ea typeface="宋体" panose="02010600030101010101" pitchFamily="2" charset="-122"/>
              </a:rPr>
              <a:t>、小白很喜欢学中文。</a:t>
            </a:r>
            <a:r>
              <a:rPr lang="en-US" altLang="zh-CN" sz="3200">
                <a:ea typeface="宋体" panose="02010600030101010101" pitchFamily="2" charset="-122"/>
              </a:rPr>
              <a:t>(</a:t>
            </a:r>
            <a:r>
              <a:rPr lang="zh-CN" altLang="en-US" sz="3200">
                <a:ea typeface="宋体" panose="02010600030101010101" pitchFamily="2" charset="-122"/>
              </a:rPr>
              <a:t>她</a:t>
            </a:r>
            <a:r>
              <a:rPr lang="en-US" altLang="zh-CN" sz="3200">
                <a:ea typeface="宋体" panose="02010600030101010101" pitchFamily="2" charset="-122"/>
              </a:rPr>
              <a:t>)</a:t>
            </a:r>
            <a:r>
              <a:rPr lang="zh-CN" altLang="en-US" sz="3200">
                <a:ea typeface="宋体" panose="02010600030101010101" pitchFamily="2" charset="-122"/>
              </a:rPr>
              <a:t>晚上预习课文、复习语法、练习写汉字，常常很晚才睡觉。</a:t>
            </a:r>
            <a:endParaRPr lang="zh-CN" altLang="en-US" sz="2800">
              <a:ea typeface="宋体" panose="02010600030101010101" pitchFamily="2" charset="-122"/>
            </a:endParaRPr>
          </a:p>
          <a:p>
            <a:endParaRPr lang="zh-CN" altLang="en-US" sz="2800">
              <a:ea typeface="宋体" panose="02010600030101010101" pitchFamily="2" charset="-122"/>
            </a:endParaRPr>
          </a:p>
          <a:p>
            <a:r>
              <a:rPr lang="zh-CN" altLang="en-US" sz="2800">
                <a:ea typeface="宋体" panose="02010600030101010101" pitchFamily="2" charset="-122"/>
              </a:rPr>
              <a:t>xiǎo bái hěn xǐ hu</a:t>
            </a:r>
            <a:r>
              <a:rPr lang="en-US" altLang="zh-CN" sz="2800">
                <a:ea typeface="宋体" panose="02010600030101010101" pitchFamily="2" charset="-122"/>
              </a:rPr>
              <a:t>a</a:t>
            </a:r>
            <a:r>
              <a:rPr lang="zh-CN" altLang="en-US" sz="2800">
                <a:ea typeface="宋体" panose="02010600030101010101" pitchFamily="2" charset="-122"/>
              </a:rPr>
              <a:t>n xué zhōng wén</a:t>
            </a:r>
            <a:r>
              <a:rPr lang="en-US" altLang="zh-CN" sz="2800">
                <a:ea typeface="宋体" panose="02010600030101010101" pitchFamily="2" charset="-122"/>
              </a:rPr>
              <a:t>. </a:t>
            </a:r>
            <a:r>
              <a:rPr lang="zh-CN" altLang="en-US" sz="2800">
                <a:ea typeface="宋体" panose="02010600030101010101" pitchFamily="2" charset="-122"/>
              </a:rPr>
              <a:t>(tā) wǎn sh</a:t>
            </a:r>
            <a:r>
              <a:rPr lang="en-US" altLang="zh-CN" sz="2800">
                <a:ea typeface="宋体" panose="02010600030101010101" pitchFamily="2" charset="-122"/>
              </a:rPr>
              <a:t>a</a:t>
            </a:r>
            <a:r>
              <a:rPr lang="zh-CN" altLang="en-US" sz="2800">
                <a:ea typeface="宋体" panose="02010600030101010101" pitchFamily="2" charset="-122"/>
              </a:rPr>
              <a:t>ng yù xí kè wén</a:t>
            </a:r>
            <a:r>
              <a:rPr lang="en-US" altLang="zh-CN" sz="2800">
                <a:ea typeface="宋体" panose="02010600030101010101" pitchFamily="2" charset="-122"/>
              </a:rPr>
              <a:t>, </a:t>
            </a:r>
            <a:r>
              <a:rPr lang="zh-CN" altLang="en-US" sz="2800">
                <a:ea typeface="宋体" panose="02010600030101010101" pitchFamily="2" charset="-122"/>
              </a:rPr>
              <a:t>fù xí yǔ fǎ</a:t>
            </a:r>
            <a:r>
              <a:rPr lang="en-US" altLang="zh-CN" sz="2800">
                <a:ea typeface="宋体" panose="02010600030101010101" pitchFamily="2" charset="-122"/>
              </a:rPr>
              <a:t>, </a:t>
            </a:r>
            <a:r>
              <a:rPr lang="zh-CN" altLang="en-US" sz="2800">
                <a:ea typeface="宋体" panose="02010600030101010101" pitchFamily="2" charset="-122"/>
              </a:rPr>
              <a:t>liàn xí xiě hàn zì</a:t>
            </a:r>
            <a:r>
              <a:rPr lang="en-US" altLang="zh-CN" sz="2800">
                <a:ea typeface="宋体" panose="02010600030101010101" pitchFamily="2" charset="-122"/>
              </a:rPr>
              <a:t>, </a:t>
            </a:r>
            <a:r>
              <a:rPr lang="zh-CN" altLang="en-US" sz="2800">
                <a:ea typeface="宋体" panose="02010600030101010101" pitchFamily="2" charset="-122"/>
              </a:rPr>
              <a:t>cháng cháng hěn wǎn cái shuì jiào</a:t>
            </a:r>
            <a:r>
              <a:rPr lang="en-US" altLang="zh-CN" sz="2800">
                <a:ea typeface="宋体" panose="02010600030101010101" pitchFamily="2" charset="-122"/>
              </a:rPr>
              <a:t>.</a:t>
            </a:r>
            <a:endParaRPr lang="en-US" altLang="zh-CN" sz="2800">
              <a:ea typeface="宋体" panose="02010600030101010101" pitchFamily="2" charset="-122"/>
            </a:endParaRPr>
          </a:p>
          <a:p>
            <a:endParaRPr lang="en-US" altLang="zh-CN" sz="2800">
              <a:ea typeface="宋体" panose="02010600030101010101" pitchFamily="2" charset="-122"/>
            </a:endParaRPr>
          </a:p>
          <a:p>
            <a:r>
              <a:rPr lang="en-US" altLang="zh-CN" sz="2800">
                <a:ea typeface="宋体" panose="02010600030101010101" pitchFamily="2" charset="-122"/>
              </a:rPr>
              <a:t>(Little Bai likes to study Chinese very much. At night, she previews the text, reviews the grammar, and practices writing the characters. Often she doesn`t go to bed until very late.</a:t>
            </a:r>
            <a:endParaRPr lang="en-US" altLang="zh-CN" sz="28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2" name="文本框 1"/>
          <p:cNvSpPr txBox="1"/>
          <p:nvPr/>
        </p:nvSpPr>
        <p:spPr>
          <a:xfrm>
            <a:off x="556895" y="665480"/>
            <a:ext cx="10995025" cy="583565"/>
          </a:xfrm>
          <a:prstGeom prst="rect">
            <a:avLst/>
          </a:prstGeom>
          <a:noFill/>
        </p:spPr>
        <p:txBody>
          <a:bodyPr wrap="square" rtlCol="0">
            <a:spAutoFit/>
          </a:bodyPr>
          <a:p>
            <a:r>
              <a:rPr lang="en-US" altLang="zh-CN" sz="3200">
                <a:ea typeface="宋体" panose="02010600030101010101" pitchFamily="2" charset="-122"/>
              </a:rPr>
              <a:t>The Use of Noun and Pronouns in Continuous Discourse</a:t>
            </a:r>
            <a:endParaRPr lang="en-US" altLang="zh-CN" sz="3200">
              <a:ea typeface="宋体" panose="02010600030101010101" pitchFamily="2" charset="-122"/>
            </a:endParaRPr>
          </a:p>
        </p:txBody>
      </p:sp>
      <p:sp>
        <p:nvSpPr>
          <p:cNvPr id="3" name="文本框 2"/>
          <p:cNvSpPr txBox="1"/>
          <p:nvPr/>
        </p:nvSpPr>
        <p:spPr>
          <a:xfrm>
            <a:off x="598805" y="1559560"/>
            <a:ext cx="10995025" cy="5200650"/>
          </a:xfrm>
          <a:prstGeom prst="rect">
            <a:avLst/>
          </a:prstGeom>
          <a:noFill/>
        </p:spPr>
        <p:txBody>
          <a:bodyPr wrap="square" rtlCol="0">
            <a:spAutoFit/>
          </a:bodyPr>
          <a:p>
            <a:r>
              <a:rPr lang="en-US" altLang="zh-CN" sz="3200">
                <a:ea typeface="宋体" panose="02010600030101010101" pitchFamily="2" charset="-122"/>
              </a:rPr>
              <a:t>If we keep repeating the subject as seen in (2) or the pronoun as in (3), we will end up with a bunch of choppy, seemingly unrelated sentences:</a:t>
            </a:r>
            <a:endParaRPr lang="en-US" altLang="zh-CN" sz="3200">
              <a:ea typeface="宋体" panose="02010600030101010101" pitchFamily="2" charset="-122"/>
            </a:endParaRPr>
          </a:p>
          <a:p>
            <a:endParaRPr lang="en-US" altLang="zh-CN" sz="3200">
              <a:ea typeface="宋体" panose="02010600030101010101" pitchFamily="2" charset="-122"/>
            </a:endParaRPr>
          </a:p>
          <a:p>
            <a:r>
              <a:rPr lang="en-US" altLang="zh-CN" sz="3200">
                <a:ea typeface="宋体" panose="02010600030101010101" pitchFamily="2" charset="-122"/>
              </a:rPr>
              <a:t>2</a:t>
            </a:r>
            <a:r>
              <a:rPr lang="zh-CN" altLang="en-US" sz="3200">
                <a:ea typeface="宋体" panose="02010600030101010101" pitchFamily="2" charset="-122"/>
              </a:rPr>
              <a:t>、小白很喜欢学中文。小白晚上预习课文，小白复习语法、小白练习写汉字。小白常常很晚才睡觉。</a:t>
            </a:r>
            <a:endParaRPr lang="en-US" altLang="zh-CN" sz="3200">
              <a:ea typeface="宋体" panose="02010600030101010101" pitchFamily="2" charset="-122"/>
            </a:endParaRPr>
          </a:p>
          <a:p>
            <a:endParaRPr lang="en-US" altLang="zh-CN" sz="2800">
              <a:ea typeface="宋体" panose="02010600030101010101" pitchFamily="2" charset="-122"/>
            </a:endParaRPr>
          </a:p>
          <a:p>
            <a:r>
              <a:rPr lang="en-US" altLang="zh-CN" sz="2800">
                <a:ea typeface="宋体" panose="02010600030101010101" pitchFamily="2" charset="-122"/>
              </a:rPr>
              <a:t>xiǎo bái hěn xǐ huan xué zhōng wén. xiǎo bái wǎn shang yù xí kè wén ，xiǎo bái fù xí yǔ fǎ 、xiǎo bái liàn xí xiě hàn zì 。xiǎo bái cháng cháng hěn wǎn cái shuì jiào.</a:t>
            </a:r>
            <a:endParaRPr lang="en-US" altLang="zh-CN" sz="2800">
              <a:ea typeface="宋体" panose="02010600030101010101" pitchFamily="2" charset="-122"/>
            </a:endParaRPr>
          </a:p>
          <a:p>
            <a:endParaRPr lang="en-US" altLang="zh-CN" sz="28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2" name="文本框 1"/>
          <p:cNvSpPr txBox="1"/>
          <p:nvPr/>
        </p:nvSpPr>
        <p:spPr>
          <a:xfrm>
            <a:off x="556895" y="665480"/>
            <a:ext cx="10995025" cy="583565"/>
          </a:xfrm>
          <a:prstGeom prst="rect">
            <a:avLst/>
          </a:prstGeom>
          <a:noFill/>
        </p:spPr>
        <p:txBody>
          <a:bodyPr wrap="square" rtlCol="0">
            <a:spAutoFit/>
          </a:bodyPr>
          <a:p>
            <a:r>
              <a:rPr lang="en-US" altLang="zh-CN" sz="3200">
                <a:ea typeface="宋体" panose="02010600030101010101" pitchFamily="2" charset="-122"/>
              </a:rPr>
              <a:t>The Use of Noun and Pronouns in Continuous Discourse</a:t>
            </a:r>
            <a:endParaRPr lang="en-US" altLang="zh-CN" sz="3200">
              <a:ea typeface="宋体" panose="02010600030101010101" pitchFamily="2" charset="-122"/>
            </a:endParaRPr>
          </a:p>
        </p:txBody>
      </p:sp>
      <p:sp>
        <p:nvSpPr>
          <p:cNvPr id="3" name="文本框 2"/>
          <p:cNvSpPr txBox="1"/>
          <p:nvPr/>
        </p:nvSpPr>
        <p:spPr>
          <a:xfrm>
            <a:off x="598805" y="1559560"/>
            <a:ext cx="10995025" cy="4769485"/>
          </a:xfrm>
          <a:prstGeom prst="rect">
            <a:avLst/>
          </a:prstGeom>
          <a:noFill/>
        </p:spPr>
        <p:txBody>
          <a:bodyPr wrap="square" rtlCol="0">
            <a:spAutoFit/>
          </a:bodyPr>
          <a:p>
            <a:r>
              <a:rPr lang="en-US" altLang="zh-CN" sz="3200">
                <a:ea typeface="宋体" panose="02010600030101010101" pitchFamily="2" charset="-122"/>
              </a:rPr>
              <a:t>If we keep repeating the subject as seen in (2) or the pronoun as in (3), we will end up with a bunch of choppy, seemingly unrelated sentences:</a:t>
            </a:r>
            <a:endParaRPr lang="en-US" altLang="zh-CN" sz="3200">
              <a:ea typeface="宋体" panose="02010600030101010101" pitchFamily="2" charset="-122"/>
            </a:endParaRPr>
          </a:p>
          <a:p>
            <a:endParaRPr lang="en-US" altLang="zh-CN" sz="3200">
              <a:ea typeface="宋体" panose="02010600030101010101" pitchFamily="2" charset="-122"/>
            </a:endParaRPr>
          </a:p>
          <a:p>
            <a:r>
              <a:rPr lang="en-US" altLang="zh-CN" sz="3200">
                <a:ea typeface="宋体" panose="02010600030101010101" pitchFamily="2" charset="-122"/>
              </a:rPr>
              <a:t>3</a:t>
            </a:r>
            <a:r>
              <a:rPr lang="zh-CN" altLang="en-US" sz="3200">
                <a:ea typeface="宋体" panose="02010600030101010101" pitchFamily="2" charset="-122"/>
              </a:rPr>
              <a:t>、小白很喜欢学中文。她晚上预习课文，她复习语法、她练习写汉字。她常常很晚才睡觉。</a:t>
            </a:r>
            <a:endParaRPr lang="en-US" altLang="zh-CN" sz="3200">
              <a:ea typeface="宋体" panose="02010600030101010101" pitchFamily="2" charset="-122"/>
            </a:endParaRPr>
          </a:p>
          <a:p>
            <a:endParaRPr lang="en-US" altLang="zh-CN" sz="2800">
              <a:ea typeface="宋体" panose="02010600030101010101" pitchFamily="2" charset="-122"/>
            </a:endParaRPr>
          </a:p>
          <a:p>
            <a:r>
              <a:rPr lang="en-US" altLang="zh-CN" sz="2800">
                <a:ea typeface="宋体" panose="02010600030101010101" pitchFamily="2" charset="-122"/>
              </a:rPr>
              <a:t>xiǎo bái hěn xǐ huan xué zhōng wén. tā wǎn shang yù xí kè wén, </a:t>
            </a:r>
            <a:r>
              <a:rPr lang="zh-CN" altLang="en-US" sz="2800">
                <a:ea typeface="宋体" panose="02010600030101010101" pitchFamily="2" charset="-122"/>
              </a:rPr>
              <a:t>tā </a:t>
            </a:r>
            <a:r>
              <a:rPr lang="en-US" altLang="zh-CN" sz="2800">
                <a:ea typeface="宋体" panose="02010600030101010101" pitchFamily="2" charset="-122"/>
              </a:rPr>
              <a:t>fù xí yǔ fǎ, tā liàn xí xiě hàn zì. tā cháng cháng hěn wǎn cái shuì jiào.</a:t>
            </a:r>
            <a:endParaRPr lang="en-US" altLang="zh-CN" sz="2800">
              <a:ea typeface="宋体" panose="02010600030101010101" pitchFamily="2" charset="-122"/>
            </a:endParaRPr>
          </a:p>
          <a:p>
            <a:endParaRPr lang="en-US" altLang="zh-CN" sz="28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grpSp>
        <p:nvGrpSpPr>
          <p:cNvPr id="29" name="稻壳儿_答辩小姐姐作品_18"/>
          <p:cNvGrpSpPr/>
          <p:nvPr/>
        </p:nvGrpSpPr>
        <p:grpSpPr>
          <a:xfrm>
            <a:off x="4058860" y="713275"/>
            <a:ext cx="4074281" cy="460375"/>
            <a:chOff x="3866082" y="713275"/>
            <a:chExt cx="4074281" cy="460375"/>
          </a:xfrm>
        </p:grpSpPr>
        <p:cxnSp>
          <p:nvCxnSpPr>
            <p:cNvPr id="30" name="直接连接符 29"/>
            <p:cNvCxnSpPr/>
            <p:nvPr/>
          </p:nvCxnSpPr>
          <p:spPr>
            <a:xfrm>
              <a:off x="3866082" y="944107"/>
              <a:ext cx="648182" cy="0"/>
            </a:xfrm>
            <a:prstGeom prst="line">
              <a:avLst/>
            </a:prstGeom>
            <a:ln w="12700">
              <a:solidFill>
                <a:srgbClr val="4D7F89">
                  <a:alpha val="50000"/>
                </a:srgb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7292181" y="944107"/>
              <a:ext cx="648182" cy="0"/>
            </a:xfrm>
            <a:prstGeom prst="line">
              <a:avLst/>
            </a:prstGeom>
            <a:ln w="12700">
              <a:solidFill>
                <a:srgbClr val="4D7F89">
                  <a:alpha val="50000"/>
                </a:srgbClr>
              </a:solidFill>
            </a:ln>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4554706" y="713275"/>
              <a:ext cx="2697032" cy="460375"/>
            </a:xfrm>
            <a:prstGeom prst="rect">
              <a:avLst/>
            </a:prstGeom>
            <a:noFill/>
          </p:spPr>
          <p:txBody>
            <a:bodyPr wrap="square" rtlCol="0">
              <a:spAutoFit/>
            </a:bodyPr>
            <a:lstStyle>
              <a:defPPr>
                <a:defRPr lang="zh-CN"/>
              </a:defPPr>
              <a:lvl1pPr algn="ctr">
                <a:defRPr sz="7200" spc="800">
                  <a:gradFill>
                    <a:gsLst>
                      <a:gs pos="0">
                        <a:srgbClr val="4D7F89"/>
                      </a:gs>
                      <a:gs pos="100000">
                        <a:srgbClr val="A2633C"/>
                      </a:gs>
                    </a:gsLst>
                    <a:lin ang="0" scaled="0"/>
                  </a:gradFill>
                  <a:latin typeface="杨任东竹石体-Regular" panose="02000000000000000000" pitchFamily="2" charset="-122"/>
                  <a:ea typeface="杨任东竹石体-Regular" panose="02000000000000000000" pitchFamily="2" charset="-122"/>
                  <a:cs typeface="阿里巴巴普惠体 R" panose="00020600040101010101" pitchFamily="18" charset="-122"/>
                </a:defRPr>
              </a:lvl1pPr>
            </a:lstStyle>
            <a:p>
              <a:r>
                <a:rPr lang="en-US" altLang="zh-CN" sz="2400" spc="300" dirty="0">
                  <a:latin typeface="+mn-lt"/>
                  <a:ea typeface="+mn-ea"/>
                  <a:cs typeface="+mn-ea"/>
                  <a:sym typeface="+mn-lt"/>
                </a:rPr>
                <a:t>TEXT</a:t>
              </a:r>
              <a:endParaRPr lang="en-US" altLang="zh-CN" sz="2400" spc="300" dirty="0">
                <a:latin typeface="+mn-lt"/>
                <a:ea typeface="+mn-ea"/>
                <a:cs typeface="+mn-ea"/>
                <a:sym typeface="+mn-lt"/>
              </a:endParaRPr>
            </a:p>
          </p:txBody>
        </p:sp>
      </p:grpSp>
      <p:sp>
        <p:nvSpPr>
          <p:cNvPr id="4" name="文本框 3"/>
          <p:cNvSpPr txBox="1"/>
          <p:nvPr/>
        </p:nvSpPr>
        <p:spPr>
          <a:xfrm>
            <a:off x="744855" y="1359535"/>
            <a:ext cx="10701655" cy="3969385"/>
          </a:xfrm>
          <a:prstGeom prst="rect">
            <a:avLst/>
          </a:prstGeom>
          <a:noFill/>
        </p:spPr>
        <p:txBody>
          <a:bodyPr wrap="square" rtlCol="0">
            <a:spAutoFit/>
          </a:bodyPr>
          <a:p>
            <a:r>
              <a:rPr lang="zh-CN" altLang="en-US" sz="3600">
                <a:solidFill>
                  <a:schemeClr val="accent1">
                    <a:lumMod val="10000"/>
                  </a:schemeClr>
                </a:solidFill>
                <a:sym typeface="+mn-ea"/>
              </a:rPr>
              <a:t>（李友跟白英爱说话）</a:t>
            </a:r>
            <a:endParaRPr lang="zh-CN" altLang="en-US" sz="3600">
              <a:solidFill>
                <a:schemeClr val="accent1">
                  <a:lumMod val="10000"/>
                </a:schemeClr>
              </a:solidFill>
            </a:endParaRPr>
          </a:p>
          <a:p>
            <a:r>
              <a:rPr lang="zh-CN" altLang="en-US" sz="3600"/>
              <a:t>李    友</a:t>
            </a:r>
            <a:r>
              <a:rPr lang="en-US" altLang="zh-CN" sz="3600"/>
              <a:t>:</a:t>
            </a:r>
            <a:r>
              <a:rPr lang="zh-CN" altLang="en-US" sz="3600">
                <a:ea typeface="宋体" panose="02010600030101010101" pitchFamily="2" charset="-122"/>
              </a:rPr>
              <a:t>白英爱，你平常来得很早，今天怎么这么晚？</a:t>
            </a:r>
            <a:endParaRPr lang="zh-CN" altLang="en-US" sz="3600">
              <a:ea typeface="宋体" panose="02010600030101010101" pitchFamily="2" charset="-122"/>
            </a:endParaRPr>
          </a:p>
          <a:p>
            <a:r>
              <a:rPr lang="zh-CN" altLang="en-US" sz="3600">
                <a:ea typeface="宋体" panose="02010600030101010101" pitchFamily="2" charset="-122"/>
              </a:rPr>
              <a:t>白英爱</a:t>
            </a:r>
            <a:r>
              <a:rPr lang="en-US" altLang="zh-CN" sz="3600">
                <a:ea typeface="宋体" panose="02010600030101010101" pitchFamily="2" charset="-122"/>
              </a:rPr>
              <a:t>:</a:t>
            </a:r>
            <a:r>
              <a:rPr lang="zh-CN" altLang="en-US" sz="3600">
                <a:ea typeface="宋体" panose="02010600030101010101" pitchFamily="2" charset="-122"/>
              </a:rPr>
              <a:t>我昨天预习中文，早上四点才睡觉，你也睡得很晚吗？</a:t>
            </a:r>
            <a:endParaRPr lang="zh-CN" altLang="en-US" sz="3600">
              <a:ea typeface="宋体" panose="02010600030101010101" pitchFamily="2" charset="-122"/>
            </a:endParaRPr>
          </a:p>
          <a:p>
            <a:r>
              <a:rPr lang="zh-CN" altLang="en-US" sz="3600">
                <a:ea typeface="宋体" panose="02010600030101010101" pitchFamily="2" charset="-122"/>
              </a:rPr>
              <a:t>李    友</a:t>
            </a:r>
            <a:r>
              <a:rPr lang="en-US" altLang="zh-CN" sz="3600">
                <a:ea typeface="宋体" panose="02010600030101010101" pitchFamily="2" charset="-122"/>
              </a:rPr>
              <a:t>:</a:t>
            </a:r>
            <a:r>
              <a:rPr lang="zh-CN" altLang="en-US" sz="3600">
                <a:ea typeface="宋体" panose="02010600030101010101" pitchFamily="2" charset="-122"/>
              </a:rPr>
              <a:t>我昨天十点就睡了。因为王朋帮我练习中文，所以我功课做得很快。</a:t>
            </a:r>
            <a:endParaRPr lang="zh-CN" altLang="en-US" sz="3600">
              <a:ea typeface="宋体" panose="02010600030101010101" pitchFamily="2" charset="-122"/>
            </a:endParaRPr>
          </a:p>
          <a:p>
            <a:r>
              <a:rPr lang="zh-CN" altLang="en-US" sz="3600">
                <a:ea typeface="宋体" panose="02010600030101010101" pitchFamily="2" charset="-122"/>
              </a:rPr>
              <a:t>白英爱</a:t>
            </a:r>
            <a:r>
              <a:rPr lang="en-US" altLang="zh-CN" sz="3600">
                <a:ea typeface="宋体" panose="02010600030101010101" pitchFamily="2" charset="-122"/>
              </a:rPr>
              <a:t>:</a:t>
            </a:r>
            <a:r>
              <a:rPr lang="zh-CN" altLang="en-US" sz="3600">
                <a:ea typeface="宋体" panose="02010600030101010101" pitchFamily="2" charset="-122"/>
              </a:rPr>
              <a:t>有个中国朋友真好。</a:t>
            </a:r>
            <a:endParaRPr lang="zh-CN" altLang="en-US" sz="36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早</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33165" y="3956685"/>
            <a:ext cx="6207125"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early</a:t>
            </a:r>
            <a:endParaRPr lang="en-US" altLang="zh-CN" sz="3600" dirty="0">
              <a:ea typeface="宋体" panose="02010600030101010101" pitchFamily="2" charset="-122"/>
              <a:cs typeface="+mn-ea"/>
              <a:sym typeface="+mn-lt"/>
            </a:endParaRPr>
          </a:p>
        </p:txBody>
      </p:sp>
      <p:sp>
        <p:nvSpPr>
          <p:cNvPr id="2" name="文本框 1"/>
          <p:cNvSpPr txBox="1"/>
          <p:nvPr/>
        </p:nvSpPr>
        <p:spPr>
          <a:xfrm>
            <a:off x="5131435" y="2063115"/>
            <a:ext cx="2785745" cy="768350"/>
          </a:xfrm>
          <a:prstGeom prst="rect">
            <a:avLst/>
          </a:prstGeom>
          <a:noFill/>
        </p:spPr>
        <p:txBody>
          <a:bodyPr wrap="square" rtlCol="0">
            <a:spAutoFit/>
          </a:bodyPr>
          <a:p>
            <a:r>
              <a:rPr lang="en-US" altLang="zh-CN" sz="4400"/>
              <a:t>    zǎo    </a:t>
            </a:r>
            <a:r>
              <a:rPr lang="zh-CN" altLang="en-US" sz="4400"/>
              <a:t>  </a:t>
            </a:r>
            <a:endParaRPr lang="zh-CN" altLang="en-US" sz="4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grpSp>
        <p:nvGrpSpPr>
          <p:cNvPr id="29" name="稻壳儿_答辩小姐姐作品_18"/>
          <p:cNvGrpSpPr/>
          <p:nvPr/>
        </p:nvGrpSpPr>
        <p:grpSpPr>
          <a:xfrm>
            <a:off x="4058860" y="713275"/>
            <a:ext cx="4074281" cy="460375"/>
            <a:chOff x="3866082" y="713275"/>
            <a:chExt cx="4074281" cy="460375"/>
          </a:xfrm>
        </p:grpSpPr>
        <p:cxnSp>
          <p:nvCxnSpPr>
            <p:cNvPr id="30" name="直接连接符 29"/>
            <p:cNvCxnSpPr/>
            <p:nvPr/>
          </p:nvCxnSpPr>
          <p:spPr>
            <a:xfrm>
              <a:off x="3866082" y="944107"/>
              <a:ext cx="648182" cy="0"/>
            </a:xfrm>
            <a:prstGeom prst="line">
              <a:avLst/>
            </a:prstGeom>
            <a:ln w="12700">
              <a:solidFill>
                <a:srgbClr val="4D7F89">
                  <a:alpha val="50000"/>
                </a:srgb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7292181" y="944107"/>
              <a:ext cx="648182" cy="0"/>
            </a:xfrm>
            <a:prstGeom prst="line">
              <a:avLst/>
            </a:prstGeom>
            <a:ln w="12700">
              <a:solidFill>
                <a:srgbClr val="4D7F89">
                  <a:alpha val="50000"/>
                </a:srgbClr>
              </a:solidFill>
            </a:ln>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4554706" y="713275"/>
              <a:ext cx="2697032" cy="460375"/>
            </a:xfrm>
            <a:prstGeom prst="rect">
              <a:avLst/>
            </a:prstGeom>
            <a:noFill/>
          </p:spPr>
          <p:txBody>
            <a:bodyPr wrap="square" rtlCol="0">
              <a:spAutoFit/>
            </a:bodyPr>
            <a:lstStyle>
              <a:defPPr>
                <a:defRPr lang="zh-CN"/>
              </a:defPPr>
              <a:lvl1pPr algn="ctr">
                <a:defRPr sz="7200" spc="800">
                  <a:gradFill>
                    <a:gsLst>
                      <a:gs pos="0">
                        <a:srgbClr val="4D7F89"/>
                      </a:gs>
                      <a:gs pos="100000">
                        <a:srgbClr val="A2633C"/>
                      </a:gs>
                    </a:gsLst>
                    <a:lin ang="0" scaled="0"/>
                  </a:gradFill>
                  <a:latin typeface="杨任东竹石体-Regular" panose="02000000000000000000" pitchFamily="2" charset="-122"/>
                  <a:ea typeface="杨任东竹石体-Regular" panose="02000000000000000000" pitchFamily="2" charset="-122"/>
                  <a:cs typeface="阿里巴巴普惠体 R" panose="00020600040101010101" pitchFamily="18" charset="-122"/>
                </a:defRPr>
              </a:lvl1pPr>
            </a:lstStyle>
            <a:p>
              <a:r>
                <a:rPr lang="en-US" altLang="zh-CN" sz="2400" spc="300" dirty="0">
                  <a:latin typeface="+mn-lt"/>
                  <a:ea typeface="+mn-ea"/>
                  <a:cs typeface="+mn-ea"/>
                  <a:sym typeface="+mn-lt"/>
                </a:rPr>
                <a:t>TEXT</a:t>
              </a:r>
              <a:endParaRPr lang="en-US" altLang="zh-CN" sz="2400" spc="300" dirty="0">
                <a:latin typeface="+mn-lt"/>
                <a:ea typeface="+mn-ea"/>
                <a:cs typeface="+mn-ea"/>
                <a:sym typeface="+mn-lt"/>
              </a:endParaRPr>
            </a:p>
          </p:txBody>
        </p:sp>
      </p:grpSp>
      <p:sp>
        <p:nvSpPr>
          <p:cNvPr id="4" name="文本框 3"/>
          <p:cNvSpPr txBox="1"/>
          <p:nvPr/>
        </p:nvSpPr>
        <p:spPr>
          <a:xfrm>
            <a:off x="384810" y="1173480"/>
            <a:ext cx="11782425" cy="4523105"/>
          </a:xfrm>
          <a:prstGeom prst="rect">
            <a:avLst/>
          </a:prstGeom>
          <a:noFill/>
        </p:spPr>
        <p:txBody>
          <a:bodyPr wrap="square" rtlCol="0">
            <a:spAutoFit/>
          </a:bodyPr>
          <a:p>
            <a:r>
              <a:rPr lang="zh-CN" altLang="en-US" sz="3200">
                <a:solidFill>
                  <a:schemeClr val="accent1">
                    <a:lumMod val="10000"/>
                  </a:schemeClr>
                </a:solidFill>
                <a:sym typeface="+mn-ea"/>
              </a:rPr>
              <a:t>（上中文课）</a:t>
            </a:r>
            <a:endParaRPr lang="zh-CN" altLang="en-US" sz="3200">
              <a:solidFill>
                <a:schemeClr val="accent1">
                  <a:lumMod val="10000"/>
                </a:schemeClr>
              </a:solidFill>
              <a:sym typeface="+mn-ea"/>
            </a:endParaRPr>
          </a:p>
          <a:p>
            <a:r>
              <a:rPr lang="zh-CN" altLang="en-US" sz="3200">
                <a:solidFill>
                  <a:schemeClr val="accent1">
                    <a:lumMod val="10000"/>
                  </a:schemeClr>
                </a:solidFill>
                <a:sym typeface="+mn-ea"/>
              </a:rPr>
              <a:t>常老师</a:t>
            </a:r>
            <a:r>
              <a:rPr lang="en-US" altLang="zh-CN" sz="3200">
                <a:solidFill>
                  <a:schemeClr val="accent1">
                    <a:lumMod val="10000"/>
                  </a:schemeClr>
                </a:solidFill>
                <a:sym typeface="+mn-ea"/>
              </a:rPr>
              <a:t>:</a:t>
            </a:r>
            <a:r>
              <a:rPr lang="zh-CN" altLang="en-US" sz="3200">
                <a:solidFill>
                  <a:schemeClr val="accent1">
                    <a:lumMod val="10000"/>
                  </a:schemeClr>
                </a:solidFill>
                <a:ea typeface="宋体" panose="02010600030101010101" pitchFamily="2" charset="-122"/>
                <a:sym typeface="+mn-ea"/>
              </a:rPr>
              <a:t>大家早，现在我们开始上课。第七课你们都预习了吗？</a:t>
            </a:r>
            <a:endParaRPr lang="zh-CN" altLang="en-US" sz="3200">
              <a:solidFill>
                <a:schemeClr val="accent1">
                  <a:lumMod val="10000"/>
                </a:schemeClr>
              </a:solidFill>
            </a:endParaRPr>
          </a:p>
          <a:p>
            <a:r>
              <a:rPr lang="zh-CN" altLang="en-US" sz="3200"/>
              <a:t>李 </a:t>
            </a:r>
            <a:r>
              <a:rPr lang="en-US" altLang="zh-CN" sz="3200"/>
              <a:t>/</a:t>
            </a:r>
            <a:r>
              <a:rPr lang="zh-CN" altLang="en-US" sz="3200">
                <a:ea typeface="宋体" panose="02010600030101010101" pitchFamily="2" charset="-122"/>
              </a:rPr>
              <a:t>白 </a:t>
            </a:r>
            <a:r>
              <a:rPr lang="en-US" altLang="zh-CN" sz="3200">
                <a:ea typeface="宋体" panose="02010600030101010101" pitchFamily="2" charset="-122"/>
              </a:rPr>
              <a:t>:</a:t>
            </a:r>
            <a:r>
              <a:rPr lang="zh-CN" altLang="en-US" sz="3200">
                <a:ea typeface="宋体" panose="02010600030101010101" pitchFamily="2" charset="-122"/>
              </a:rPr>
              <a:t>预习了。</a:t>
            </a:r>
            <a:endParaRPr lang="zh-CN" altLang="en-US" sz="3200">
              <a:ea typeface="宋体" panose="02010600030101010101" pitchFamily="2" charset="-122"/>
            </a:endParaRPr>
          </a:p>
          <a:p>
            <a:r>
              <a:rPr lang="zh-CN" altLang="en-US" sz="3200">
                <a:ea typeface="宋体" panose="02010600030101010101" pitchFamily="2" charset="-122"/>
              </a:rPr>
              <a:t>常老师</a:t>
            </a:r>
            <a:r>
              <a:rPr lang="en-US" altLang="zh-CN" sz="3200">
                <a:ea typeface="宋体" panose="02010600030101010101" pitchFamily="2" charset="-122"/>
              </a:rPr>
              <a:t>:</a:t>
            </a:r>
            <a:r>
              <a:rPr lang="zh-CN" altLang="en-US" sz="3200">
                <a:ea typeface="宋体" panose="02010600030101010101" pitchFamily="2" charset="-122"/>
              </a:rPr>
              <a:t>李友，请你念课文。</a:t>
            </a:r>
            <a:r>
              <a:rPr lang="en-US" altLang="zh-CN" sz="3200">
                <a:ea typeface="宋体" panose="02010600030101010101" pitchFamily="2" charset="-122"/>
              </a:rPr>
              <a:t>...</a:t>
            </a:r>
            <a:r>
              <a:rPr lang="zh-CN" altLang="en-US" sz="3200">
                <a:ea typeface="宋体" panose="02010600030101010101" pitchFamily="2" charset="-122"/>
              </a:rPr>
              <a:t>念的很好。你昨天晚上听录音了吧？</a:t>
            </a:r>
            <a:endParaRPr lang="zh-CN" altLang="en-US" sz="3200">
              <a:ea typeface="宋体" panose="02010600030101010101" pitchFamily="2" charset="-122"/>
            </a:endParaRPr>
          </a:p>
          <a:p>
            <a:r>
              <a:rPr lang="zh-CN" altLang="en-US" sz="3200">
                <a:ea typeface="宋体" panose="02010600030101010101" pitchFamily="2" charset="-122"/>
              </a:rPr>
              <a:t>李    友</a:t>
            </a:r>
            <a:r>
              <a:rPr lang="en-US" altLang="zh-CN" sz="3200">
                <a:ea typeface="宋体" panose="02010600030101010101" pitchFamily="2" charset="-122"/>
              </a:rPr>
              <a:t>:</a:t>
            </a:r>
            <a:r>
              <a:rPr lang="zh-CN" altLang="en-US" sz="3200">
                <a:ea typeface="宋体" panose="02010600030101010101" pitchFamily="2" charset="-122"/>
              </a:rPr>
              <a:t>我没听。</a:t>
            </a:r>
            <a:endParaRPr lang="zh-CN" altLang="en-US" sz="3200">
              <a:ea typeface="宋体" panose="02010600030101010101" pitchFamily="2" charset="-122"/>
            </a:endParaRPr>
          </a:p>
          <a:p>
            <a:r>
              <a:rPr lang="zh-CN" altLang="en-US" sz="3200">
                <a:ea typeface="宋体" panose="02010600030101010101" pitchFamily="2" charset="-122"/>
              </a:rPr>
              <a:t>白英爱</a:t>
            </a:r>
            <a:r>
              <a:rPr lang="en-US" altLang="zh-CN" sz="3200">
                <a:ea typeface="宋体" panose="02010600030101010101" pitchFamily="2" charset="-122"/>
              </a:rPr>
              <a:t>:</a:t>
            </a:r>
            <a:r>
              <a:rPr lang="zh-CN" altLang="en-US" sz="3200">
                <a:ea typeface="宋体" panose="02010600030101010101" pitchFamily="2" charset="-122"/>
              </a:rPr>
              <a:t>但是她的朋友昨天晚上帮她学习了。</a:t>
            </a:r>
            <a:endParaRPr lang="zh-CN" altLang="en-US" sz="3200">
              <a:ea typeface="宋体" panose="02010600030101010101" pitchFamily="2" charset="-122"/>
            </a:endParaRPr>
          </a:p>
          <a:p>
            <a:r>
              <a:rPr lang="zh-CN" altLang="en-US" sz="3200">
                <a:ea typeface="宋体" panose="02010600030101010101" pitchFamily="2" charset="-122"/>
              </a:rPr>
              <a:t>常老师</a:t>
            </a:r>
            <a:r>
              <a:rPr lang="en-US" altLang="zh-CN" sz="3200">
                <a:ea typeface="宋体" panose="02010600030101010101" pitchFamily="2" charset="-122"/>
              </a:rPr>
              <a:t>:</a:t>
            </a:r>
            <a:r>
              <a:rPr lang="zh-CN" altLang="en-US" sz="3200">
                <a:ea typeface="宋体" panose="02010600030101010101" pitchFamily="2" charset="-122"/>
              </a:rPr>
              <a:t>你的朋友是中国人吗？</a:t>
            </a:r>
            <a:endParaRPr lang="zh-CN" altLang="en-US" sz="3200">
              <a:ea typeface="宋体" panose="02010600030101010101" pitchFamily="2" charset="-122"/>
            </a:endParaRPr>
          </a:p>
          <a:p>
            <a:r>
              <a:rPr lang="zh-CN" altLang="en-US" sz="3200">
                <a:ea typeface="宋体" panose="02010600030101010101" pitchFamily="2" charset="-122"/>
                <a:sym typeface="+mn-ea"/>
              </a:rPr>
              <a:t>李    友</a:t>
            </a:r>
            <a:r>
              <a:rPr lang="en-US" altLang="zh-CN" sz="3200">
                <a:ea typeface="宋体" panose="02010600030101010101" pitchFamily="2" charset="-122"/>
                <a:sym typeface="+mn-ea"/>
              </a:rPr>
              <a:t>:</a:t>
            </a:r>
            <a:r>
              <a:rPr lang="zh-CN" altLang="en-US" sz="3200">
                <a:ea typeface="宋体" panose="02010600030101010101" pitchFamily="2" charset="-122"/>
                <a:sym typeface="+mn-ea"/>
              </a:rPr>
              <a:t>是。</a:t>
            </a:r>
            <a:endParaRPr lang="zh-CN" altLang="en-US" sz="3200">
              <a:ea typeface="宋体" panose="02010600030101010101" pitchFamily="2" charset="-122"/>
              <a:sym typeface="+mn-ea"/>
            </a:endParaRPr>
          </a:p>
          <a:p>
            <a:r>
              <a:rPr lang="zh-CN" altLang="en-US" sz="3200">
                <a:ea typeface="宋体" panose="02010600030101010101" pitchFamily="2" charset="-122"/>
                <a:sym typeface="+mn-ea"/>
              </a:rPr>
              <a:t>白英爱</a:t>
            </a:r>
            <a:r>
              <a:rPr lang="en-US" altLang="zh-CN" sz="3200">
                <a:ea typeface="宋体" panose="02010600030101010101" pitchFamily="2" charset="-122"/>
                <a:sym typeface="+mn-ea"/>
              </a:rPr>
              <a:t>:</a:t>
            </a:r>
            <a:r>
              <a:rPr lang="zh-CN" altLang="en-US" sz="3200">
                <a:ea typeface="宋体" panose="02010600030101010101" pitchFamily="2" charset="-122"/>
                <a:sym typeface="+mn-ea"/>
              </a:rPr>
              <a:t>他是一个男的，很帅，很酷，叫王朋。</a:t>
            </a:r>
            <a:endParaRPr lang="zh-CN" altLang="en-US" sz="3200">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grpSp>
        <p:nvGrpSpPr>
          <p:cNvPr id="29" name="稻壳儿_答辩小姐姐作品_18"/>
          <p:cNvGrpSpPr/>
          <p:nvPr/>
        </p:nvGrpSpPr>
        <p:grpSpPr>
          <a:xfrm>
            <a:off x="4058860" y="713275"/>
            <a:ext cx="4074281" cy="460375"/>
            <a:chOff x="3866082" y="713275"/>
            <a:chExt cx="4074281" cy="460375"/>
          </a:xfrm>
        </p:grpSpPr>
        <p:cxnSp>
          <p:nvCxnSpPr>
            <p:cNvPr id="30" name="直接连接符 29"/>
            <p:cNvCxnSpPr/>
            <p:nvPr/>
          </p:nvCxnSpPr>
          <p:spPr>
            <a:xfrm>
              <a:off x="3866082" y="944107"/>
              <a:ext cx="648182" cy="0"/>
            </a:xfrm>
            <a:prstGeom prst="line">
              <a:avLst/>
            </a:prstGeom>
            <a:ln w="12700">
              <a:solidFill>
                <a:srgbClr val="4D7F89">
                  <a:alpha val="50000"/>
                </a:srgb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7292181" y="944107"/>
              <a:ext cx="648182" cy="0"/>
            </a:xfrm>
            <a:prstGeom prst="line">
              <a:avLst/>
            </a:prstGeom>
            <a:ln w="12700">
              <a:solidFill>
                <a:srgbClr val="4D7F89">
                  <a:alpha val="50000"/>
                </a:srgbClr>
              </a:solidFill>
            </a:ln>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4554706" y="713275"/>
              <a:ext cx="2697032" cy="460375"/>
            </a:xfrm>
            <a:prstGeom prst="rect">
              <a:avLst/>
            </a:prstGeom>
            <a:noFill/>
          </p:spPr>
          <p:txBody>
            <a:bodyPr wrap="square" rtlCol="0">
              <a:spAutoFit/>
            </a:bodyPr>
            <a:lstStyle>
              <a:defPPr>
                <a:defRPr lang="zh-CN"/>
              </a:defPPr>
              <a:lvl1pPr algn="ctr">
                <a:defRPr sz="7200" spc="800">
                  <a:gradFill>
                    <a:gsLst>
                      <a:gs pos="0">
                        <a:srgbClr val="4D7F89"/>
                      </a:gs>
                      <a:gs pos="100000">
                        <a:srgbClr val="A2633C"/>
                      </a:gs>
                    </a:gsLst>
                    <a:lin ang="0" scaled="0"/>
                  </a:gradFill>
                  <a:latin typeface="杨任东竹石体-Regular" panose="02000000000000000000" pitchFamily="2" charset="-122"/>
                  <a:ea typeface="杨任东竹石体-Regular" panose="02000000000000000000" pitchFamily="2" charset="-122"/>
                  <a:cs typeface="阿里巴巴普惠体 R" panose="00020600040101010101" pitchFamily="18" charset="-122"/>
                </a:defRPr>
              </a:lvl1pPr>
            </a:lstStyle>
            <a:p>
              <a:r>
                <a:rPr lang="en-US" altLang="zh-CN" sz="2400" spc="300" dirty="0">
                  <a:latin typeface="+mn-lt"/>
                  <a:ea typeface="+mn-ea"/>
                  <a:cs typeface="+mn-ea"/>
                  <a:sym typeface="+mn-lt"/>
                </a:rPr>
                <a:t>Queation</a:t>
              </a:r>
              <a:endParaRPr lang="en-US" altLang="zh-CN" sz="2400" spc="300" dirty="0">
                <a:latin typeface="+mn-lt"/>
                <a:ea typeface="+mn-ea"/>
                <a:cs typeface="+mn-ea"/>
                <a:sym typeface="+mn-lt"/>
              </a:endParaRPr>
            </a:p>
          </p:txBody>
        </p:sp>
      </p:grpSp>
      <p:sp>
        <p:nvSpPr>
          <p:cNvPr id="4" name="文本框 3"/>
          <p:cNvSpPr txBox="1"/>
          <p:nvPr/>
        </p:nvSpPr>
        <p:spPr>
          <a:xfrm>
            <a:off x="621665" y="2193290"/>
            <a:ext cx="10727055" cy="1753235"/>
          </a:xfrm>
          <a:prstGeom prst="rect">
            <a:avLst/>
          </a:prstGeom>
          <a:noFill/>
        </p:spPr>
        <p:txBody>
          <a:bodyPr wrap="square" rtlCol="0">
            <a:spAutoFit/>
          </a:bodyPr>
          <a:p>
            <a:r>
              <a:rPr lang="en-US" altLang="zh-CN" sz="3600"/>
              <a:t>1</a:t>
            </a:r>
            <a:r>
              <a:rPr lang="zh-CN" altLang="en-US" sz="3600">
                <a:ea typeface="宋体" panose="02010600030101010101" pitchFamily="2" charset="-122"/>
              </a:rPr>
              <a:t>、</a:t>
            </a:r>
            <a:r>
              <a:rPr lang="en-US" altLang="zh-CN" sz="3600">
                <a:ea typeface="宋体" panose="02010600030101010101" pitchFamily="2" charset="-122"/>
              </a:rPr>
              <a:t>Why did Bai Ying` ai come so late today?</a:t>
            </a:r>
            <a:endParaRPr lang="en-US" altLang="zh-CN" sz="3600">
              <a:ea typeface="宋体" panose="02010600030101010101" pitchFamily="2" charset="-122"/>
            </a:endParaRPr>
          </a:p>
          <a:p>
            <a:r>
              <a:rPr lang="en-US" altLang="zh-CN" sz="3600">
                <a:ea typeface="宋体" panose="02010600030101010101" pitchFamily="2" charset="-122"/>
              </a:rPr>
              <a:t>2</a:t>
            </a:r>
            <a:r>
              <a:rPr lang="zh-CN" altLang="en-US" sz="3600">
                <a:ea typeface="宋体" panose="02010600030101010101" pitchFamily="2" charset="-122"/>
              </a:rPr>
              <a:t>、</a:t>
            </a:r>
            <a:r>
              <a:rPr lang="en-US" altLang="zh-CN" sz="3600">
                <a:ea typeface="宋体" panose="02010600030101010101" pitchFamily="2" charset="-122"/>
              </a:rPr>
              <a:t>Why was LiYou able  to go to bed early last night?</a:t>
            </a:r>
            <a:endParaRPr lang="en-US" altLang="zh-CN" sz="3600">
              <a:ea typeface="宋体" panose="02010600030101010101" pitchFamily="2" charset="-122"/>
            </a:endParaRPr>
          </a:p>
          <a:p>
            <a:r>
              <a:rPr lang="en-US" altLang="zh-CN" sz="3600">
                <a:ea typeface="宋体" panose="02010600030101010101" pitchFamily="2" charset="-122"/>
              </a:rPr>
              <a:t>3</a:t>
            </a:r>
            <a:r>
              <a:rPr lang="zh-CN" altLang="en-US" sz="3600">
                <a:ea typeface="宋体" panose="02010600030101010101" pitchFamily="2" charset="-122"/>
              </a:rPr>
              <a:t>、</a:t>
            </a:r>
            <a:r>
              <a:rPr lang="en-US" altLang="zh-CN" sz="3600">
                <a:ea typeface="宋体" panose="02010600030101010101" pitchFamily="2" charset="-122"/>
              </a:rPr>
              <a:t>How did Bai Ying`ai describe Li You`s friend? </a:t>
            </a:r>
            <a:endParaRPr lang="en-US" altLang="zh-CN" sz="36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5" r="8955" b="32021"/>
          <a:stretch>
            <a:fillRect/>
          </a:stretch>
        </p:blipFill>
        <p:spPr>
          <a:xfrm rot="5400000" flipV="1">
            <a:off x="2621280" y="-2621280"/>
            <a:ext cx="6949440" cy="12192000"/>
          </a:xfrm>
          <a:prstGeom prst="rect">
            <a:avLst/>
          </a:prstGeom>
        </p:spPr>
      </p:pic>
      <p:sp>
        <p:nvSpPr>
          <p:cNvPr id="29" name="稻壳儿_答辩小姐姐作品_7"/>
          <p:cNvSpPr txBox="1"/>
          <p:nvPr/>
        </p:nvSpPr>
        <p:spPr>
          <a:xfrm>
            <a:off x="5742940" y="2167890"/>
            <a:ext cx="5197475" cy="2306955"/>
          </a:xfrm>
          <a:prstGeom prst="rect">
            <a:avLst/>
          </a:prstGeom>
          <a:noFill/>
        </p:spPr>
        <p:txBody>
          <a:bodyPr wrap="square" rtlCol="0">
            <a:spAutoFit/>
          </a:bodyPr>
          <a:lstStyle>
            <a:defPPr>
              <a:defRPr lang="zh-CN"/>
            </a:defPPr>
            <a:lvl1pPr algn="ctr">
              <a:defRPr sz="7200" spc="800">
                <a:gradFill>
                  <a:gsLst>
                    <a:gs pos="0">
                      <a:srgbClr val="4D7F89"/>
                    </a:gs>
                    <a:gs pos="100000">
                      <a:srgbClr val="A2633C"/>
                    </a:gs>
                  </a:gsLst>
                  <a:lin ang="0" scaled="0"/>
                </a:gradFill>
                <a:latin typeface="杨任东竹石体-Regular" panose="02000000000000000000" pitchFamily="2" charset="-122"/>
                <a:ea typeface="杨任东竹石体-Regular" panose="02000000000000000000" pitchFamily="2" charset="-122"/>
                <a:cs typeface="阿里巴巴普惠体 R" panose="00020600040101010101" pitchFamily="18" charset="-122"/>
              </a:defRPr>
            </a:lvl1pPr>
          </a:lstStyle>
          <a:p>
            <a:r>
              <a:rPr lang="en-US" altLang="zh-CN" b="1" dirty="0">
                <a:latin typeface="+mn-lt"/>
                <a:ea typeface="+mn-ea"/>
                <a:cs typeface="+mn-ea"/>
                <a:sym typeface="+mn-lt"/>
              </a:rPr>
              <a:t>Language</a:t>
            </a:r>
            <a:endParaRPr lang="en-US" altLang="zh-CN" b="1" dirty="0">
              <a:latin typeface="+mn-lt"/>
              <a:ea typeface="+mn-ea"/>
              <a:cs typeface="+mn-ea"/>
              <a:sym typeface="+mn-lt"/>
            </a:endParaRPr>
          </a:p>
          <a:p>
            <a:r>
              <a:rPr lang="en-US" altLang="zh-CN" b="1" dirty="0">
                <a:latin typeface="+mn-lt"/>
                <a:ea typeface="+mn-ea"/>
                <a:cs typeface="+mn-ea"/>
                <a:sym typeface="+mn-lt"/>
              </a:rPr>
              <a:t>practice</a:t>
            </a:r>
            <a:r>
              <a:rPr lang="zh-CN" altLang="en-US" b="1" dirty="0">
                <a:latin typeface="+mn-lt"/>
                <a:ea typeface="+mn-ea"/>
                <a:cs typeface="+mn-ea"/>
                <a:sym typeface="+mn-lt"/>
              </a:rPr>
              <a:t>  </a:t>
            </a:r>
            <a:endParaRPr lang="en-US" altLang="zh-CN" b="1" dirty="0">
              <a:latin typeface="+mn-lt"/>
              <a:ea typeface="+mn-ea"/>
              <a:cs typeface="+mn-ea"/>
              <a:sym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30480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4" name="文本框 3"/>
          <p:cNvSpPr txBox="1"/>
          <p:nvPr/>
        </p:nvSpPr>
        <p:spPr>
          <a:xfrm>
            <a:off x="556895" y="2091055"/>
            <a:ext cx="10727055" cy="1383665"/>
          </a:xfrm>
          <a:prstGeom prst="rect">
            <a:avLst/>
          </a:prstGeom>
          <a:noFill/>
        </p:spPr>
        <p:txBody>
          <a:bodyPr wrap="square" rtlCol="0">
            <a:spAutoFit/>
          </a:bodyPr>
          <a:p>
            <a:r>
              <a:rPr lang="zh-CN" altLang="en-US" sz="2800">
                <a:ea typeface="宋体" panose="02010600030101010101" pitchFamily="2" charset="-122"/>
                <a:sym typeface="+mn-ea"/>
              </a:rPr>
              <a:t>早</a:t>
            </a:r>
            <a:r>
              <a:rPr lang="en-US" altLang="zh-CN" sz="2800">
                <a:ea typeface="宋体" panose="02010600030101010101" pitchFamily="2" charset="-122"/>
                <a:sym typeface="+mn-ea"/>
              </a:rPr>
              <a:t>(zǎo, Good morning!) is heard quite often in Chinese cities. Other morning greetings, such as </a:t>
            </a:r>
            <a:r>
              <a:rPr lang="zh-CN" altLang="en-US" sz="2800">
                <a:ea typeface="宋体" panose="02010600030101010101" pitchFamily="2" charset="-122"/>
                <a:sym typeface="+mn-ea"/>
              </a:rPr>
              <a:t>早上好</a:t>
            </a:r>
            <a:r>
              <a:rPr lang="en-US" altLang="zh-CN" sz="2800">
                <a:ea typeface="宋体" panose="02010600030101010101" pitchFamily="2" charset="-122"/>
                <a:sym typeface="+mn-ea"/>
              </a:rPr>
              <a:t>(zǎo shang hǎo) and </a:t>
            </a:r>
            <a:r>
              <a:rPr lang="zh-CN" altLang="en-US" sz="2800">
                <a:ea typeface="宋体" panose="02010600030101010101" pitchFamily="2" charset="-122"/>
                <a:sym typeface="+mn-ea"/>
              </a:rPr>
              <a:t>早安</a:t>
            </a:r>
            <a:r>
              <a:rPr lang="en-US" altLang="zh-CN" sz="2800">
                <a:ea typeface="宋体" panose="02010600030101010101" pitchFamily="2" charset="-122"/>
                <a:sym typeface="+mn-ea"/>
              </a:rPr>
              <a:t>(zǎo ān) , still sound rather formal to many Chinese people.</a:t>
            </a:r>
            <a:endParaRPr lang="en-US" altLang="zh-CN" sz="2800">
              <a:solidFill>
                <a:schemeClr val="tx1"/>
              </a:solidFill>
              <a:ea typeface="宋体" panose="02010600030101010101" pitchFamily="2" charset="-122"/>
              <a:sym typeface="+mn-ea"/>
            </a:endParaRPr>
          </a:p>
        </p:txBody>
      </p:sp>
      <p:sp>
        <p:nvSpPr>
          <p:cNvPr id="2" name="文本框 1"/>
          <p:cNvSpPr txBox="1"/>
          <p:nvPr/>
        </p:nvSpPr>
        <p:spPr>
          <a:xfrm>
            <a:off x="556895" y="489585"/>
            <a:ext cx="5211445" cy="583565"/>
          </a:xfrm>
          <a:prstGeom prst="rect">
            <a:avLst/>
          </a:prstGeom>
          <a:noFill/>
        </p:spPr>
        <p:txBody>
          <a:bodyPr wrap="square" rtlCol="0">
            <a:spAutoFit/>
          </a:bodyPr>
          <a:p>
            <a:r>
              <a:rPr lang="zh-CN" altLang="en-US" sz="3200">
                <a:ea typeface="宋体" panose="02010600030101010101" pitchFamily="2" charset="-122"/>
              </a:rPr>
              <a:t>早</a:t>
            </a:r>
            <a:r>
              <a:rPr lang="en-US" altLang="zh-CN" sz="3200">
                <a:ea typeface="宋体" panose="02010600030101010101" pitchFamily="2" charset="-122"/>
              </a:rPr>
              <a:t>(zǎo, Good morning!)</a:t>
            </a:r>
            <a:endParaRPr lang="en-US" altLang="zh-CN" sz="32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晚</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33165" y="3956685"/>
            <a:ext cx="6207125" cy="922020"/>
          </a:xfrm>
          <a:prstGeom prst="rect">
            <a:avLst/>
          </a:prstGeom>
          <a:noFill/>
        </p:spPr>
        <p:txBody>
          <a:bodyPr wrap="square" rtlCol="0">
            <a:spAutoFit/>
          </a:bodyPr>
          <a:lstStyle/>
          <a:p>
            <a:pPr algn="l">
              <a:lnSpc>
                <a:spcPct val="150000"/>
              </a:lnSpc>
            </a:pPr>
            <a:r>
              <a:rPr lang="en-US" altLang="zh-CN" sz="3600" dirty="0">
                <a:ea typeface="宋体" panose="02010600030101010101" pitchFamily="2" charset="-122"/>
                <a:cs typeface="+mn-ea"/>
                <a:sym typeface="+mn-lt"/>
              </a:rPr>
              <a:t>                 late</a:t>
            </a:r>
            <a:endParaRPr lang="en-US" altLang="zh-CN" sz="3600" dirty="0">
              <a:ea typeface="宋体" panose="02010600030101010101" pitchFamily="2" charset="-122"/>
              <a:cs typeface="+mn-ea"/>
              <a:sym typeface="+mn-lt"/>
            </a:endParaRPr>
          </a:p>
        </p:txBody>
      </p:sp>
      <p:sp>
        <p:nvSpPr>
          <p:cNvPr id="2" name="文本框 1"/>
          <p:cNvSpPr txBox="1"/>
          <p:nvPr/>
        </p:nvSpPr>
        <p:spPr>
          <a:xfrm>
            <a:off x="5168265" y="2164080"/>
            <a:ext cx="2785745" cy="768350"/>
          </a:xfrm>
          <a:prstGeom prst="rect">
            <a:avLst/>
          </a:prstGeom>
          <a:noFill/>
        </p:spPr>
        <p:txBody>
          <a:bodyPr wrap="square" rtlCol="0">
            <a:spAutoFit/>
          </a:bodyPr>
          <a:p>
            <a:r>
              <a:rPr lang="en-US" altLang="zh-CN" sz="4400"/>
              <a:t>   wǎn    </a:t>
            </a:r>
            <a:r>
              <a:rPr lang="zh-CN" altLang="en-US" sz="4400"/>
              <a:t>  </a:t>
            </a:r>
            <a:endParaRPr lang="zh-CN" altLang="en-US" sz="4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早上</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4306570" y="3956685"/>
            <a:ext cx="4058285" cy="922020"/>
          </a:xfrm>
          <a:prstGeom prst="rect">
            <a:avLst/>
          </a:prstGeom>
          <a:noFill/>
        </p:spPr>
        <p:txBody>
          <a:bodyPr wrap="square" rtlCol="0">
            <a:spAutoFit/>
          </a:bodyPr>
          <a:lstStyle/>
          <a:p>
            <a:pPr algn="ctr">
              <a:lnSpc>
                <a:spcPct val="150000"/>
              </a:lnSpc>
            </a:pPr>
            <a:r>
              <a:rPr lang="en-US" altLang="zh-CN" sz="3600" dirty="0">
                <a:ea typeface="宋体" panose="02010600030101010101" pitchFamily="2" charset="-122"/>
                <a:cs typeface="+mn-ea"/>
                <a:sym typeface="+mn-lt"/>
              </a:rPr>
              <a:t>morning</a:t>
            </a:r>
            <a:endParaRPr lang="en-US" altLang="zh-CN" sz="3600" dirty="0">
              <a:ea typeface="宋体" panose="02010600030101010101" pitchFamily="2" charset="-122"/>
              <a:cs typeface="+mn-ea"/>
              <a:sym typeface="+mn-lt"/>
            </a:endParaRPr>
          </a:p>
        </p:txBody>
      </p:sp>
      <p:sp>
        <p:nvSpPr>
          <p:cNvPr id="2" name="文本框 1"/>
          <p:cNvSpPr txBox="1"/>
          <p:nvPr/>
        </p:nvSpPr>
        <p:spPr>
          <a:xfrm>
            <a:off x="4874895" y="2016760"/>
            <a:ext cx="3875405" cy="768350"/>
          </a:xfrm>
          <a:prstGeom prst="rect">
            <a:avLst/>
          </a:prstGeom>
          <a:noFill/>
        </p:spPr>
        <p:txBody>
          <a:bodyPr wrap="square" rtlCol="0">
            <a:spAutoFit/>
          </a:bodyPr>
          <a:p>
            <a:r>
              <a:rPr lang="en-US" altLang="zh-CN" sz="4400"/>
              <a:t> zǎo shang </a:t>
            </a:r>
            <a:r>
              <a:rPr lang="zh-CN" altLang="en-US" sz="4400"/>
              <a:t> </a:t>
            </a:r>
            <a:endParaRPr lang="zh-CN" altLang="en-US" sz="4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稻壳儿_答辩小姐姐作品_1"/>
          <p:cNvSpPr/>
          <p:nvPr/>
        </p:nvSpPr>
        <p:spPr>
          <a:xfrm>
            <a:off x="313267" y="278130"/>
            <a:ext cx="11565466"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4" name="文本框 3"/>
          <p:cNvSpPr txBox="1"/>
          <p:nvPr/>
        </p:nvSpPr>
        <p:spPr>
          <a:xfrm>
            <a:off x="556895" y="2091055"/>
            <a:ext cx="10727055" cy="1814830"/>
          </a:xfrm>
          <a:prstGeom prst="rect">
            <a:avLst/>
          </a:prstGeom>
          <a:noFill/>
        </p:spPr>
        <p:txBody>
          <a:bodyPr wrap="square" rtlCol="0">
            <a:spAutoFit/>
          </a:bodyPr>
          <a:p>
            <a:r>
              <a:rPr lang="en-US" altLang="zh-CN" sz="2800">
                <a:solidFill>
                  <a:schemeClr val="tx1"/>
                </a:solidFill>
                <a:ea typeface="宋体" panose="02010600030101010101" pitchFamily="2" charset="-122"/>
                <a:sym typeface="+mn-ea"/>
              </a:rPr>
              <a:t>Both </a:t>
            </a:r>
            <a:r>
              <a:rPr lang="zh-CN" altLang="en-US" sz="2800">
                <a:solidFill>
                  <a:schemeClr val="tx1"/>
                </a:solidFill>
                <a:ea typeface="宋体" panose="02010600030101010101" pitchFamily="2" charset="-122"/>
                <a:sym typeface="+mn-ea"/>
              </a:rPr>
              <a:t>早上</a:t>
            </a:r>
            <a:r>
              <a:rPr lang="en-US" altLang="zh-CN" sz="2800">
                <a:solidFill>
                  <a:schemeClr val="tx1"/>
                </a:solidFill>
                <a:ea typeface="宋体" panose="02010600030101010101" pitchFamily="2" charset="-122"/>
                <a:sym typeface="+mn-ea"/>
              </a:rPr>
              <a:t>(</a:t>
            </a:r>
            <a:r>
              <a:rPr lang="en-US" altLang="zh-CN" sz="2800">
                <a:ea typeface="宋体" panose="02010600030101010101" pitchFamily="2" charset="-122"/>
                <a:sym typeface="+mn-ea"/>
              </a:rPr>
              <a:t>zǎo shang</a:t>
            </a:r>
            <a:r>
              <a:rPr lang="en-US" altLang="zh-CN" sz="2800">
                <a:solidFill>
                  <a:schemeClr val="tx1"/>
                </a:solidFill>
                <a:ea typeface="宋体" panose="02010600030101010101" pitchFamily="2" charset="-122"/>
                <a:sym typeface="+mn-ea"/>
              </a:rPr>
              <a:t>) and </a:t>
            </a:r>
            <a:r>
              <a:rPr lang="zh-CN" altLang="en-US" sz="2800">
                <a:solidFill>
                  <a:schemeClr val="tx1"/>
                </a:solidFill>
                <a:ea typeface="宋体" panose="02010600030101010101" pitchFamily="2" charset="-122"/>
                <a:sym typeface="+mn-ea"/>
              </a:rPr>
              <a:t>上午</a:t>
            </a:r>
            <a:r>
              <a:rPr lang="en-US" altLang="zh-CN" sz="2800">
                <a:solidFill>
                  <a:schemeClr val="tx1"/>
                </a:solidFill>
                <a:ea typeface="宋体" panose="02010600030101010101" pitchFamily="2" charset="-122"/>
                <a:sym typeface="+mn-ea"/>
              </a:rPr>
              <a:t>(shàng wǔ) are usually translated as “</a:t>
            </a:r>
            <a:r>
              <a:rPr lang="en-US" altLang="zh-CN" sz="2800">
                <a:solidFill>
                  <a:srgbClr val="FF0000"/>
                </a:solidFill>
                <a:ea typeface="宋体" panose="02010600030101010101" pitchFamily="2" charset="-122"/>
                <a:sym typeface="+mn-ea"/>
              </a:rPr>
              <a:t>morning</a:t>
            </a:r>
            <a:r>
              <a:rPr lang="en-US" altLang="zh-CN" sz="2800">
                <a:solidFill>
                  <a:schemeClr val="tx1"/>
                </a:solidFill>
                <a:ea typeface="宋体" panose="02010600030101010101" pitchFamily="2" charset="-122"/>
                <a:sym typeface="+mn-ea"/>
              </a:rPr>
              <a:t>” but the two Chinese words are not interchangeable. </a:t>
            </a:r>
            <a:r>
              <a:rPr lang="zh-CN" altLang="en-US" sz="2800">
                <a:solidFill>
                  <a:srgbClr val="FF0000"/>
                </a:solidFill>
                <a:ea typeface="宋体" panose="02010600030101010101" pitchFamily="2" charset="-122"/>
                <a:sym typeface="+mn-ea"/>
              </a:rPr>
              <a:t>早上</a:t>
            </a:r>
            <a:r>
              <a:rPr lang="en-US" altLang="zh-CN" sz="2800">
                <a:solidFill>
                  <a:schemeClr val="tx1"/>
                </a:solidFill>
                <a:ea typeface="宋体" panose="02010600030101010101" pitchFamily="2" charset="-122"/>
                <a:sym typeface="+mn-ea"/>
              </a:rPr>
              <a:t>(</a:t>
            </a:r>
            <a:r>
              <a:rPr lang="en-US" altLang="zh-CN" sz="2800">
                <a:ea typeface="宋体" panose="02010600030101010101" pitchFamily="2" charset="-122"/>
                <a:sym typeface="+mn-ea"/>
              </a:rPr>
              <a:t>zǎo shang</a:t>
            </a:r>
            <a:r>
              <a:rPr lang="en-US" altLang="zh-CN" sz="2800">
                <a:solidFill>
                  <a:schemeClr val="tx1"/>
                </a:solidFill>
                <a:ea typeface="宋体" panose="02010600030101010101" pitchFamily="2" charset="-122"/>
                <a:sym typeface="+mn-ea"/>
              </a:rPr>
              <a:t>) refers to </a:t>
            </a:r>
            <a:r>
              <a:rPr lang="en-US" altLang="zh-CN" sz="2800">
                <a:solidFill>
                  <a:srgbClr val="FF0000"/>
                </a:solidFill>
                <a:ea typeface="宋体" panose="02010600030101010101" pitchFamily="2" charset="-122"/>
                <a:sym typeface="+mn-ea"/>
              </a:rPr>
              <a:t>early morning</a:t>
            </a:r>
            <a:r>
              <a:rPr lang="en-US" altLang="zh-CN" sz="2800">
                <a:solidFill>
                  <a:schemeClr val="tx1"/>
                </a:solidFill>
                <a:ea typeface="宋体" panose="02010600030101010101" pitchFamily="2" charset="-122"/>
                <a:sym typeface="+mn-ea"/>
              </a:rPr>
              <a:t>; and </a:t>
            </a:r>
            <a:r>
              <a:rPr lang="zh-CN" altLang="en-US" sz="2800">
                <a:solidFill>
                  <a:srgbClr val="FF0000"/>
                </a:solidFill>
                <a:ea typeface="宋体" panose="02010600030101010101" pitchFamily="2" charset="-122"/>
                <a:sym typeface="+mn-ea"/>
              </a:rPr>
              <a:t>上午</a:t>
            </a:r>
            <a:r>
              <a:rPr lang="en-US" altLang="zh-CN" sz="2800">
                <a:solidFill>
                  <a:schemeClr val="tx1"/>
                </a:solidFill>
                <a:ea typeface="宋体" panose="02010600030101010101" pitchFamily="2" charset="-122"/>
                <a:sym typeface="+mn-ea"/>
              </a:rPr>
              <a:t>(</a:t>
            </a:r>
            <a:r>
              <a:rPr lang="en-US" altLang="zh-CN" sz="2800">
                <a:ea typeface="宋体" panose="02010600030101010101" pitchFamily="2" charset="-122"/>
                <a:sym typeface="+mn-ea"/>
              </a:rPr>
              <a:t>shàng wǔ</a:t>
            </a:r>
            <a:r>
              <a:rPr lang="en-US" altLang="zh-CN" sz="2800">
                <a:solidFill>
                  <a:schemeClr val="tx1"/>
                </a:solidFill>
                <a:ea typeface="宋体" panose="02010600030101010101" pitchFamily="2" charset="-122"/>
                <a:sym typeface="+mn-ea"/>
              </a:rPr>
              <a:t>) to the</a:t>
            </a:r>
            <a:r>
              <a:rPr lang="en-US" altLang="zh-CN" sz="2800">
                <a:solidFill>
                  <a:srgbClr val="FF0000"/>
                </a:solidFill>
                <a:ea typeface="宋体" panose="02010600030101010101" pitchFamily="2" charset="-122"/>
                <a:sym typeface="+mn-ea"/>
              </a:rPr>
              <a:t> latter</a:t>
            </a:r>
            <a:r>
              <a:rPr lang="en-US" altLang="zh-CN" sz="2800">
                <a:solidFill>
                  <a:schemeClr val="tx1"/>
                </a:solidFill>
                <a:ea typeface="宋体" panose="02010600030101010101" pitchFamily="2" charset="-122"/>
                <a:sym typeface="+mn-ea"/>
              </a:rPr>
              <a:t> part of the </a:t>
            </a:r>
            <a:r>
              <a:rPr lang="en-US" altLang="zh-CN" sz="2800">
                <a:solidFill>
                  <a:srgbClr val="FF0000"/>
                </a:solidFill>
                <a:ea typeface="宋体" panose="02010600030101010101" pitchFamily="2" charset="-122"/>
                <a:sym typeface="+mn-ea"/>
              </a:rPr>
              <a:t>morning</a:t>
            </a:r>
            <a:r>
              <a:rPr lang="en-US" altLang="zh-CN" sz="2800">
                <a:solidFill>
                  <a:schemeClr val="tx1"/>
                </a:solidFill>
                <a:ea typeface="宋体" panose="02010600030101010101" pitchFamily="2" charset="-122"/>
                <a:sym typeface="+mn-ea"/>
              </a:rPr>
              <a:t> or </a:t>
            </a:r>
            <a:r>
              <a:rPr lang="en-US" altLang="zh-CN" sz="2800">
                <a:solidFill>
                  <a:srgbClr val="FF0000"/>
                </a:solidFill>
                <a:ea typeface="宋体" panose="02010600030101010101" pitchFamily="2" charset="-122"/>
                <a:sym typeface="+mn-ea"/>
              </a:rPr>
              <a:t>to the first half of the day</a:t>
            </a:r>
            <a:r>
              <a:rPr lang="en-US" altLang="zh-CN" sz="2800">
                <a:solidFill>
                  <a:schemeClr val="tx1"/>
                </a:solidFill>
                <a:ea typeface="宋体" panose="02010600030101010101" pitchFamily="2" charset="-122"/>
                <a:sym typeface="+mn-ea"/>
              </a:rPr>
              <a:t> (until noon).</a:t>
            </a:r>
            <a:endParaRPr lang="zh-CN" altLang="en-US" sz="2800">
              <a:solidFill>
                <a:schemeClr val="tx1"/>
              </a:solidFill>
              <a:ea typeface="宋体" panose="02010600030101010101" pitchFamily="2" charset="-122"/>
              <a:sym typeface="+mn-ea"/>
            </a:endParaRPr>
          </a:p>
        </p:txBody>
      </p:sp>
      <p:sp>
        <p:nvSpPr>
          <p:cNvPr id="2" name="文本框 1"/>
          <p:cNvSpPr txBox="1"/>
          <p:nvPr/>
        </p:nvSpPr>
        <p:spPr>
          <a:xfrm>
            <a:off x="556895" y="489585"/>
            <a:ext cx="7080250" cy="583565"/>
          </a:xfrm>
          <a:prstGeom prst="rect">
            <a:avLst/>
          </a:prstGeom>
          <a:noFill/>
        </p:spPr>
        <p:txBody>
          <a:bodyPr wrap="square" rtlCol="0">
            <a:spAutoFit/>
          </a:bodyPr>
          <a:p>
            <a:r>
              <a:rPr lang="zh-CN" altLang="en-US" sz="3200">
                <a:ea typeface="宋体" panose="02010600030101010101" pitchFamily="2" charset="-122"/>
              </a:rPr>
              <a:t>早上</a:t>
            </a:r>
            <a:r>
              <a:rPr lang="en-US" altLang="zh-CN" sz="3200">
                <a:ea typeface="宋体" panose="02010600030101010101" pitchFamily="2" charset="-122"/>
              </a:rPr>
              <a:t>(zǎo shang,morning)</a:t>
            </a:r>
            <a:endParaRPr lang="en-US" altLang="zh-CN" sz="320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这么</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4228465" y="4049395"/>
            <a:ext cx="4058285" cy="922020"/>
          </a:xfrm>
          <a:prstGeom prst="rect">
            <a:avLst/>
          </a:prstGeom>
          <a:noFill/>
        </p:spPr>
        <p:txBody>
          <a:bodyPr wrap="square" rtlCol="0">
            <a:spAutoFit/>
          </a:bodyPr>
          <a:lstStyle/>
          <a:p>
            <a:pPr algn="ctr">
              <a:lnSpc>
                <a:spcPct val="150000"/>
              </a:lnSpc>
            </a:pPr>
            <a:r>
              <a:rPr lang="en-US" altLang="zh-CN" sz="3600" dirty="0">
                <a:cs typeface="+mn-ea"/>
                <a:sym typeface="+mn-lt"/>
              </a:rPr>
              <a:t>so;this(late,ect.)</a:t>
            </a:r>
            <a:endParaRPr lang="zh-CN" altLang="en-US" sz="3600" dirty="0">
              <a:ea typeface="宋体" panose="02010600030101010101" pitchFamily="2" charset="-122"/>
              <a:cs typeface="+mn-ea"/>
              <a:sym typeface="+mn-lt"/>
            </a:endParaRPr>
          </a:p>
        </p:txBody>
      </p:sp>
      <p:sp>
        <p:nvSpPr>
          <p:cNvPr id="2" name="文本框 1"/>
          <p:cNvSpPr txBox="1"/>
          <p:nvPr/>
        </p:nvSpPr>
        <p:spPr>
          <a:xfrm>
            <a:off x="4874895" y="2016760"/>
            <a:ext cx="3875405" cy="768350"/>
          </a:xfrm>
          <a:prstGeom prst="rect">
            <a:avLst/>
          </a:prstGeom>
          <a:noFill/>
        </p:spPr>
        <p:txBody>
          <a:bodyPr wrap="square" rtlCol="0">
            <a:spAutoFit/>
          </a:bodyPr>
          <a:p>
            <a:r>
              <a:rPr lang="en-US" altLang="zh-CN" sz="4400"/>
              <a:t> </a:t>
            </a:r>
            <a:r>
              <a:rPr lang="zh-CN" altLang="en-US" sz="4400"/>
              <a:t>zhè   me </a:t>
            </a:r>
            <a:endParaRPr lang="zh-CN" altLang="en-US" sz="4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稻壳儿_答辩小姐姐作品_1"/>
          <p:cNvPicPr>
            <a:picLocks noChangeAspect="1"/>
          </p:cNvPicPr>
          <p:nvPr/>
        </p:nvPicPr>
        <p:blipFill rotWithShape="1">
          <a:blip r:embed="rId1">
            <a:extLst>
              <a:ext uri="{28A0092B-C50C-407E-A947-70E740481C1C}">
                <a14:useLocalDpi xmlns:a14="http://schemas.microsoft.com/office/drawing/2010/main" val="0"/>
              </a:ext>
            </a:extLst>
          </a:blip>
          <a:srcRect l="8772" t="10256" r="8955" b="7487"/>
          <a:stretch>
            <a:fillRect/>
          </a:stretch>
        </p:blipFill>
        <p:spPr>
          <a:xfrm rot="5400000" flipV="1">
            <a:off x="2667003" y="-2667001"/>
            <a:ext cx="6858000" cy="12192001"/>
          </a:xfrm>
          <a:prstGeom prst="rect">
            <a:avLst/>
          </a:prstGeom>
        </p:spPr>
      </p:pic>
      <p:sp>
        <p:nvSpPr>
          <p:cNvPr id="6" name="稻壳儿_答辩小姐姐作品_2"/>
          <p:cNvSpPr txBox="1"/>
          <p:nvPr/>
        </p:nvSpPr>
        <p:spPr>
          <a:xfrm>
            <a:off x="4150360" y="2729865"/>
            <a:ext cx="4214495" cy="1568450"/>
          </a:xfrm>
          <a:prstGeom prst="rect">
            <a:avLst/>
          </a:prstGeom>
          <a:noFill/>
        </p:spPr>
        <p:txBody>
          <a:bodyPr wrap="square" rtlCol="0">
            <a:spAutoFit/>
          </a:bodyPr>
          <a:lstStyle/>
          <a:p>
            <a:pPr algn="ctr"/>
            <a:r>
              <a:rPr lang="zh-CN" altLang="en-US" sz="9600" dirty="0">
                <a:gradFill>
                  <a:gsLst>
                    <a:gs pos="0">
                      <a:srgbClr val="4D7F89"/>
                    </a:gs>
                    <a:gs pos="100000">
                      <a:srgbClr val="A2633C"/>
                    </a:gs>
                  </a:gsLst>
                  <a:lin ang="0" scaled="0"/>
                </a:gradFill>
                <a:ea typeface="宋体" panose="02010600030101010101" pitchFamily="2" charset="-122"/>
                <a:cs typeface="+mn-ea"/>
                <a:sym typeface="+mn-lt"/>
              </a:rPr>
              <a:t>功课</a:t>
            </a:r>
            <a:endParaRPr lang="zh-CN" altLang="en-US" sz="9600" dirty="0">
              <a:gradFill>
                <a:gsLst>
                  <a:gs pos="0">
                    <a:srgbClr val="4D7F89"/>
                  </a:gs>
                  <a:gs pos="100000">
                    <a:srgbClr val="A2633C"/>
                  </a:gs>
                </a:gsLst>
                <a:lin ang="0" scaled="0"/>
              </a:gradFill>
              <a:ea typeface="宋体" panose="02010600030101010101" pitchFamily="2" charset="-122"/>
              <a:cs typeface="+mn-ea"/>
              <a:sym typeface="+mn-lt"/>
            </a:endParaRPr>
          </a:p>
        </p:txBody>
      </p:sp>
      <p:sp>
        <p:nvSpPr>
          <p:cNvPr id="7" name="稻壳儿_答辩小姐姐作品_3"/>
          <p:cNvSpPr txBox="1"/>
          <p:nvPr/>
        </p:nvSpPr>
        <p:spPr>
          <a:xfrm>
            <a:off x="3710305" y="4049395"/>
            <a:ext cx="5594350" cy="922020"/>
          </a:xfrm>
          <a:prstGeom prst="rect">
            <a:avLst/>
          </a:prstGeom>
          <a:noFill/>
        </p:spPr>
        <p:txBody>
          <a:bodyPr wrap="square" rtlCol="0">
            <a:spAutoFit/>
          </a:bodyPr>
          <a:lstStyle/>
          <a:p>
            <a:pPr algn="ctr">
              <a:lnSpc>
                <a:spcPct val="150000"/>
              </a:lnSpc>
            </a:pPr>
            <a:r>
              <a:rPr lang="en-US" altLang="zh-CN" sz="3600" dirty="0">
                <a:ea typeface="宋体" panose="02010600030101010101" pitchFamily="2" charset="-122"/>
                <a:cs typeface="+mn-ea"/>
                <a:sym typeface="+mn-lt"/>
              </a:rPr>
              <a:t>homework</a:t>
            </a:r>
            <a:r>
              <a:rPr lang="zh-CN" altLang="en-US" sz="3600" dirty="0">
                <a:ea typeface="宋体" panose="02010600030101010101" pitchFamily="2" charset="-122"/>
                <a:cs typeface="+mn-ea"/>
                <a:sym typeface="+mn-lt"/>
              </a:rPr>
              <a:t>；</a:t>
            </a:r>
            <a:r>
              <a:rPr lang="en-US" altLang="zh-CN" sz="3600" dirty="0">
                <a:ea typeface="宋体" panose="02010600030101010101" pitchFamily="2" charset="-122"/>
                <a:cs typeface="+mn-ea"/>
                <a:sym typeface="+mn-lt"/>
              </a:rPr>
              <a:t>schoolwork</a:t>
            </a:r>
            <a:endParaRPr lang="en-US" altLang="zh-CN" sz="3600" dirty="0">
              <a:ea typeface="宋体" panose="02010600030101010101" pitchFamily="2" charset="-122"/>
              <a:cs typeface="+mn-ea"/>
              <a:sym typeface="+mn-lt"/>
            </a:endParaRPr>
          </a:p>
        </p:txBody>
      </p:sp>
      <p:sp>
        <p:nvSpPr>
          <p:cNvPr id="2" name="文本框 1"/>
          <p:cNvSpPr txBox="1"/>
          <p:nvPr/>
        </p:nvSpPr>
        <p:spPr>
          <a:xfrm>
            <a:off x="4874895" y="2016760"/>
            <a:ext cx="3875405" cy="768350"/>
          </a:xfrm>
          <a:prstGeom prst="rect">
            <a:avLst/>
          </a:prstGeom>
          <a:noFill/>
        </p:spPr>
        <p:txBody>
          <a:bodyPr wrap="square" rtlCol="0">
            <a:spAutoFit/>
          </a:bodyPr>
          <a:p>
            <a:r>
              <a:rPr lang="en-US" altLang="zh-CN" sz="4400"/>
              <a:t> gōng kè </a:t>
            </a:r>
            <a:r>
              <a:rPr lang="zh-CN" altLang="en-US" sz="4400"/>
              <a:t> </a:t>
            </a:r>
            <a:endParaRPr lang="zh-CN" altLang="en-US" sz="440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n0qhesjf">
      <a:majorFont>
        <a:latin typeface="等线"/>
        <a:ea typeface="杨任东竹石体-Semibold"/>
        <a:cs typeface=""/>
      </a:majorFont>
      <a:minorFont>
        <a:latin typeface="等线"/>
        <a:ea typeface="杨任东竹石体-Semibold"/>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4534</Words>
  <Application>WPS 演示</Application>
  <PresentationFormat>宽屏</PresentationFormat>
  <Paragraphs>206</Paragraphs>
  <Slides>32</Slides>
  <Notes>12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32</vt:i4>
      </vt:variant>
    </vt:vector>
  </HeadingPairs>
  <TitlesOfParts>
    <vt:vector size="45" baseType="lpstr">
      <vt:lpstr>Arial</vt:lpstr>
      <vt:lpstr>宋体</vt:lpstr>
      <vt:lpstr>Wingdings</vt:lpstr>
      <vt:lpstr>思源黑體 Medium</vt:lpstr>
      <vt:lpstr>杨任东竹石体-Semibold</vt:lpstr>
      <vt:lpstr>Segoe Print</vt:lpstr>
      <vt:lpstr>等线</vt:lpstr>
      <vt:lpstr>微软雅黑</vt:lpstr>
      <vt:lpstr>Arial Unicode MS</vt:lpstr>
      <vt:lpstr>杨任东竹石体-Regular</vt:lpstr>
      <vt:lpstr>阿里巴巴普惠体 R</vt:lpstr>
      <vt:lpstr>黑体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答辩小姐姐</dc:creator>
  <cp:lastModifiedBy>花开盛雪</cp:lastModifiedBy>
  <cp:revision>38</cp:revision>
  <dcterms:created xsi:type="dcterms:W3CDTF">2019-09-03T15:35:00Z</dcterms:created>
  <dcterms:modified xsi:type="dcterms:W3CDTF">2019-11-12T08:59:31Z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2052-11.1.0.9098</vt:lpwstr>
  </property>
</Properties>
</file>