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1573" r:id="rId4"/>
    <p:sldId id="1582" r:id="rId5"/>
    <p:sldId id="1583" r:id="rId6"/>
    <p:sldId id="1584" r:id="rId7"/>
    <p:sldId id="1585" r:id="rId8"/>
    <p:sldId id="1586" r:id="rId9"/>
    <p:sldId id="1588" r:id="rId10"/>
    <p:sldId id="1587" r:id="rId11"/>
    <p:sldId id="1589" r:id="rId12"/>
    <p:sldId id="1590" r:id="rId13"/>
    <p:sldId id="1591" r:id="rId14"/>
    <p:sldId id="1592" r:id="rId15"/>
    <p:sldId id="1574" r:id="rId16"/>
    <p:sldId id="1576" r:id="rId17"/>
    <p:sldId id="1577" r:id="rId18"/>
    <p:sldId id="1578" r:id="rId19"/>
    <p:sldId id="1579" r:id="rId20"/>
    <p:sldId id="1581" r:id="rId21"/>
    <p:sldId id="1595" r:id="rId22"/>
    <p:sldId id="1596" r:id="rId23"/>
    <p:sldId id="1597" r:id="rId24"/>
    <p:sldId id="159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CCB"/>
    <a:srgbClr val="F3D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6" y="240"/>
      </p:cViewPr>
      <p:guideLst>
        <p:guide orient="horz" pos="20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7BAEA-2A7C-4D29-82EE-4841112398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EECE-012F-43CF-A73E-6FF170C1D9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7EA1-DD95-41C2-8902-8CC416CC46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5DE1-B6FF-47B0-A8C6-37E5EC4691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674974" y="1269510"/>
            <a:ext cx="5973055" cy="4318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45100" y="1884680"/>
            <a:ext cx="6021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3D03E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Dates and Time</a:t>
            </a:r>
            <a:endParaRPr lang="en-US" altLang="zh-CN" sz="6600" dirty="0">
              <a:solidFill>
                <a:srgbClr val="F3D03E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矩形: 圆角 8"/>
          <p:cNvSpPr/>
          <p:nvPr/>
        </p:nvSpPr>
        <p:spPr>
          <a:xfrm flipV="1">
            <a:off x="6261100" y="3969603"/>
            <a:ext cx="4561596" cy="136489"/>
          </a:xfrm>
          <a:prstGeom prst="roundRect">
            <a:avLst>
              <a:gd name="adj" fmla="val 50000"/>
            </a:avLst>
          </a:prstGeom>
          <a:solidFill>
            <a:srgbClr val="F3D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79945" y="2851150"/>
            <a:ext cx="36683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438CCB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时间</a:t>
            </a:r>
            <a:r>
              <a:rPr lang="en-US" altLang="zh-CN" sz="2800" b="1" dirty="0">
                <a:solidFill>
                  <a:srgbClr val="438CCB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(shí jiān)</a:t>
            </a:r>
            <a:endParaRPr lang="en-US" altLang="zh-CN" sz="2800" b="1" dirty="0">
              <a:solidFill>
                <a:srgbClr val="438CCB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274555" y="4354154"/>
            <a:ext cx="2146300" cy="411333"/>
          </a:xfrm>
          <a:prstGeom prst="roundRect">
            <a:avLst>
              <a:gd name="adj" fmla="val 50000"/>
            </a:avLst>
          </a:prstGeom>
          <a:solidFill>
            <a:srgbClr val="F3D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44401" y="4390460"/>
            <a:ext cx="205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Li Xinyu</a:t>
            </a:r>
            <a:endParaRPr lang="en-US" altLang="zh-CN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8701796" y="4337050"/>
            <a:ext cx="2146300" cy="411333"/>
          </a:xfrm>
          <a:prstGeom prst="roundRect">
            <a:avLst>
              <a:gd name="adj" fmla="val 50000"/>
            </a:avLst>
          </a:prstGeom>
          <a:solidFill>
            <a:srgbClr val="43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93896" y="4379051"/>
            <a:ext cx="205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 10</a:t>
            </a:r>
            <a:r>
              <a:rPr lang="zh-CN" altLang="en-US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pic>
        <p:nvPicPr>
          <p:cNvPr id="12" name="周杰伦 - 甜甜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2841" y="139722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9" grpId="0" animBg="1"/>
      <p:bldP spid="10" grpId="0"/>
      <p:bldP spid="15" grpId="0" animBg="1"/>
      <p:bldP spid="11" grpId="0"/>
      <p:bldP spid="16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1360" y="2894965"/>
            <a:ext cx="30657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因为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743450" y="2065020"/>
            <a:ext cx="264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yīn  wèi 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7095490" y="3588385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because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7560" y="2894965"/>
            <a:ext cx="32867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同学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3990975" y="2122805"/>
            <a:ext cx="3189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 tóng xué 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7345680" y="3572510"/>
            <a:ext cx="2303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classmate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4395" y="2894965"/>
            <a:ext cx="32099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朋友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684395" y="2065020"/>
            <a:ext cx="3466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péng you 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7404100" y="3572510"/>
            <a:ext cx="1555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friend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5385" y="2894965"/>
            <a:ext cx="30841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认识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3926205" y="2065020"/>
            <a:ext cx="2459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rèn  shi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6481445" y="3140710"/>
            <a:ext cx="41421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be acquainted with</a:t>
            </a:r>
            <a:endParaRPr lang="en-US" altLang="zh-CN" sz="3200"/>
          </a:p>
          <a:p>
            <a:r>
              <a:rPr lang="en-US" altLang="zh-CN" sz="3200"/>
              <a:t>to recognize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129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Affirmative+Negative(A-not-A)Questions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705" y="1958975"/>
            <a:ext cx="108172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</a:rPr>
              <a:t>Besides adding the question particle 吗(ma) to a declarative sentence, another common way of forming a question in Chinese is to repeat the verb or adjective in its affirmative and negative form.</a:t>
            </a:r>
            <a:endParaRPr lang="en-US" altLang="zh-CN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Grammar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365" y="1507490"/>
            <a:ext cx="1112456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A:</a:t>
            </a:r>
            <a:r>
              <a:rPr lang="zh-CN" altLang="en-US" sz="3600">
                <a:solidFill>
                  <a:schemeClr val="tx1"/>
                </a:solidFill>
              </a:rPr>
              <a:t>你今天忙不忙？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</a:t>
            </a:r>
            <a:r>
              <a:rPr lang="zh-CN" altLang="en-US" sz="3200">
                <a:solidFill>
                  <a:schemeClr val="tx1"/>
                </a:solidFill>
              </a:rPr>
              <a:t>nǐ jīn tiān máng b</a:t>
            </a:r>
            <a:r>
              <a:rPr lang="en-US" altLang="zh-CN" sz="3200">
                <a:solidFill>
                  <a:schemeClr val="tx1"/>
                </a:solidFill>
              </a:rPr>
              <a:t>u</a:t>
            </a:r>
            <a:r>
              <a:rPr lang="zh-CN" altLang="en-US" sz="3200">
                <a:solidFill>
                  <a:schemeClr val="tx1"/>
                </a:solidFill>
              </a:rPr>
              <a:t> máng ？</a:t>
            </a:r>
            <a:endParaRPr lang="zh-CN" altLang="en-US" sz="40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</a:rPr>
              <a:t>    </a:t>
            </a:r>
            <a:r>
              <a:rPr lang="en-US" altLang="zh-CN" sz="3200">
                <a:solidFill>
                  <a:schemeClr val="tx1"/>
                </a:solidFill>
              </a:rPr>
              <a:t>Are you busy today?</a:t>
            </a:r>
            <a:r>
              <a:rPr lang="zh-CN" altLang="en-US" sz="3200">
                <a:solidFill>
                  <a:schemeClr val="tx1"/>
                </a:solidFill>
              </a:rPr>
              <a:t>   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B:</a:t>
            </a:r>
            <a:r>
              <a:rPr lang="zh-CN" altLang="en-US" sz="3600">
                <a:solidFill>
                  <a:schemeClr val="tx1"/>
                </a:solidFill>
              </a:rPr>
              <a:t>我今天很忙。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</a:t>
            </a:r>
            <a:r>
              <a:rPr lang="zh-CN" altLang="en-US" sz="3200">
                <a:solidFill>
                  <a:schemeClr val="tx1"/>
                </a:solidFill>
              </a:rPr>
              <a:t>wǒ jīn tiān hěn máng</a:t>
            </a:r>
            <a:r>
              <a:rPr lang="en-US" altLang="zh-CN" sz="3200">
                <a:solidFill>
                  <a:schemeClr val="tx1"/>
                </a:solidFill>
              </a:rPr>
              <a:t>.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</a:t>
            </a:r>
            <a:r>
              <a:rPr lang="en-US" altLang="zh-CN" sz="3200">
                <a:solidFill>
                  <a:schemeClr val="tx1"/>
                </a:solidFill>
              </a:rPr>
              <a:t>I am busy today.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Grammar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365" y="1507490"/>
            <a:ext cx="1112456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A:</a:t>
            </a:r>
            <a:r>
              <a:rPr lang="zh-CN" altLang="en-US" sz="3600">
                <a:solidFill>
                  <a:schemeClr val="tx1"/>
                </a:solidFill>
              </a:rPr>
              <a:t>你妈妈喜欢不喜欢吃中国菜？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</a:t>
            </a:r>
            <a:r>
              <a:rPr lang="zh-CN" altLang="en-US" sz="3200">
                <a:solidFill>
                  <a:schemeClr val="tx1"/>
                </a:solidFill>
              </a:rPr>
              <a:t>nǐ mā m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 xǐ hu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n b</a:t>
            </a:r>
            <a:r>
              <a:rPr lang="en-US" altLang="zh-CN" sz="3200">
                <a:solidFill>
                  <a:schemeClr val="tx1"/>
                </a:solidFill>
              </a:rPr>
              <a:t>u</a:t>
            </a:r>
            <a:r>
              <a:rPr lang="zh-CN" altLang="en-US" sz="3200">
                <a:solidFill>
                  <a:schemeClr val="tx1"/>
                </a:solidFill>
              </a:rPr>
              <a:t> xǐ hu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n chī zhōng guó cài ？</a:t>
            </a:r>
            <a:endParaRPr lang="zh-CN" altLang="en-US" sz="4000">
              <a:solidFill>
                <a:schemeClr val="tx1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</a:rPr>
              <a:t>    </a:t>
            </a:r>
            <a:r>
              <a:rPr lang="en-US" altLang="zh-CN" sz="3200">
                <a:solidFill>
                  <a:schemeClr val="tx1"/>
                </a:solidFill>
              </a:rPr>
              <a:t>Does your mother like to eat Chinese food or not?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B:</a:t>
            </a:r>
            <a:r>
              <a:rPr lang="zh-CN" altLang="en-US" sz="3600">
                <a:solidFill>
                  <a:schemeClr val="tx1"/>
                </a:solidFill>
              </a:rPr>
              <a:t>我妈妈不喜欢吃中国菜。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</a:t>
            </a:r>
            <a:r>
              <a:rPr lang="zh-CN" altLang="en-US" sz="3200">
                <a:solidFill>
                  <a:schemeClr val="tx1"/>
                </a:solidFill>
              </a:rPr>
              <a:t>wǒ mā m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 bù xǐ hu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n chī zhōng guó cài 。</a:t>
            </a:r>
            <a:r>
              <a:rPr lang="zh-CN" altLang="en-US" sz="4000">
                <a:solidFill>
                  <a:schemeClr val="tx1"/>
                </a:solidFill>
              </a:rPr>
              <a:t>   </a:t>
            </a:r>
            <a:endParaRPr lang="zh-CN" altLang="en-US" sz="40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My mother doesn`t like to eat Chinese food.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Grammar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365" y="1507490"/>
            <a:ext cx="111245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请问，王律师今天有没有事儿？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zh-CN" altLang="en-US" sz="32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 qǐng wèn，wáng lǜ shī jīn tiān yǒu méi yǒu shìr ？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ym typeface="+mn-ea"/>
              </a:rPr>
              <a:t>   </a:t>
            </a:r>
            <a:r>
              <a:rPr lang="en-US" altLang="zh-CN" sz="2800">
                <a:sym typeface="+mn-ea"/>
              </a:rPr>
              <a:t>Excuse me, does Lawyer Wang have anything to do today or not?</a:t>
            </a:r>
            <a:endParaRPr lang="en-US" altLang="zh-CN" sz="2800">
              <a:solidFill>
                <a:schemeClr val="tx1"/>
              </a:solidFill>
            </a:endParaRPr>
          </a:p>
          <a:p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王律师今天没有事儿。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wáng lǜ shī jīn tiān méi yǒu shìr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 </a:t>
            </a:r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3200">
                <a:sym typeface="+mn-ea"/>
              </a:rPr>
              <a:t>   </a:t>
            </a:r>
            <a:r>
              <a:rPr lang="en-US" altLang="zh-CN" sz="3200">
                <a:sym typeface="+mn-ea"/>
              </a:rPr>
              <a:t>Lawyer Wang is free today.</a:t>
            </a:r>
            <a:endParaRPr lang="en-US" altLang="zh-CN" sz="3200">
              <a:solidFill>
                <a:schemeClr val="tx1"/>
              </a:solidFill>
            </a:endParaRPr>
          </a:p>
          <a:p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129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The adverb </a:t>
            </a:r>
            <a:r>
              <a:rPr lang="zh-CN" altLang="en-US" sz="4000" b="1" dirty="0">
                <a:solidFill>
                  <a:srgbClr val="438CCB"/>
                </a:solidFill>
              </a:rPr>
              <a:t>还</a:t>
            </a:r>
            <a:r>
              <a:rPr lang="en-US" altLang="zh-CN" sz="4000" b="1" dirty="0">
                <a:solidFill>
                  <a:srgbClr val="438CCB"/>
                </a:solidFill>
              </a:rPr>
              <a:t>(hái,also;in addition)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520" y="1691005"/>
            <a:ext cx="108172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</a:rPr>
              <a:t>1</a:t>
            </a:r>
            <a:r>
              <a:rPr lang="zh-CN" altLang="en-US" sz="4000">
                <a:solidFill>
                  <a:schemeClr val="tx1"/>
                </a:solidFill>
              </a:rPr>
              <a:t>、白英爱请高文中和王朋，还请李友。</a:t>
            </a:r>
            <a:endParaRPr lang="zh-CN" altLang="en-US" sz="40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     </a:t>
            </a:r>
            <a:r>
              <a:rPr lang="zh-CN" altLang="en-US" sz="2400">
                <a:solidFill>
                  <a:schemeClr val="tx1"/>
                </a:solidFill>
              </a:rPr>
              <a:t> bái yīng ài qǐng gāo wén zhōng hé wáng péng</a:t>
            </a:r>
            <a:r>
              <a:rPr lang="en-US" altLang="zh-CN" sz="2400">
                <a:solidFill>
                  <a:schemeClr val="tx1"/>
                </a:solidFill>
              </a:rPr>
              <a:t>,</a:t>
            </a:r>
            <a:r>
              <a:rPr lang="zh-CN" altLang="en-US" sz="2400">
                <a:solidFill>
                  <a:schemeClr val="tx1"/>
                </a:solidFill>
              </a:rPr>
              <a:t>hái qǐng lǐ yǒu</a:t>
            </a:r>
            <a:r>
              <a:rPr lang="en-US" altLang="zh-CN" sz="2400">
                <a:solidFill>
                  <a:schemeClr val="tx1"/>
                </a:solidFill>
              </a:rPr>
              <a:t>.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     Bai Ying`ai is inviting Gao Wenzhong and Wang peng, and Li You,too</a:t>
            </a:r>
            <a:endParaRPr lang="zh-CN" altLang="en-US" sz="2400">
              <a:solidFill>
                <a:schemeClr val="tx1"/>
              </a:solidFill>
            </a:endParaRPr>
          </a:p>
          <a:p>
            <a:endParaRPr lang="en-US" altLang="zh-CN" sz="4000">
              <a:solidFill>
                <a:schemeClr val="tx1"/>
              </a:solidFill>
            </a:endParaRPr>
          </a:p>
          <a:p>
            <a:r>
              <a:rPr lang="en-US" altLang="zh-CN" sz="4000">
                <a:solidFill>
                  <a:schemeClr val="tx1"/>
                </a:solidFill>
              </a:rPr>
              <a:t>2</a:t>
            </a:r>
            <a:r>
              <a:rPr lang="zh-CN" altLang="en-US" sz="4000">
                <a:solidFill>
                  <a:schemeClr val="tx1"/>
                </a:solidFill>
              </a:rPr>
              <a:t>、王朋喜欢吃中国菜，还喜欢吃美国菜。</a:t>
            </a:r>
            <a:endParaRPr lang="zh-CN" altLang="en-US" sz="40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       wáng péng xǐ huān chī zhōng guó cài</a:t>
            </a:r>
            <a:r>
              <a:rPr lang="en-US" altLang="zh-CN" sz="2800">
                <a:solidFill>
                  <a:schemeClr val="tx1"/>
                </a:solidFill>
              </a:rPr>
              <a:t>,</a:t>
            </a:r>
            <a:r>
              <a:rPr lang="zh-CN" altLang="en-US" sz="2800">
                <a:solidFill>
                  <a:schemeClr val="tx1"/>
                </a:solidFill>
              </a:rPr>
              <a:t>hái xǐ huān chī měi guó cài</a:t>
            </a:r>
            <a:r>
              <a:rPr lang="en-US" altLang="zh-CN" sz="2800">
                <a:solidFill>
                  <a:schemeClr val="tx1"/>
                </a:solidFill>
              </a:rPr>
              <a:t>.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       Wang Peng likes Chinese food,and American food,too.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129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438CCB"/>
                </a:solidFill>
              </a:rPr>
              <a:t>还</a:t>
            </a:r>
            <a:r>
              <a:rPr lang="en-US" altLang="zh-CN" sz="4000" b="1" dirty="0">
                <a:solidFill>
                  <a:srgbClr val="438CCB"/>
                </a:solidFill>
              </a:rPr>
              <a:t>(</a:t>
            </a:r>
            <a:r>
              <a:rPr lang="en-US" altLang="zh-CN" sz="4000" b="1" dirty="0">
                <a:solidFill>
                  <a:srgbClr val="438CCB"/>
                </a:solidFill>
                <a:sym typeface="+mn-ea"/>
              </a:rPr>
              <a:t>hái)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255" y="2169795"/>
            <a:ext cx="112483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</a:rPr>
              <a:t>也</a:t>
            </a:r>
            <a:r>
              <a:rPr lang="en-US" altLang="zh-CN" sz="4000">
                <a:solidFill>
                  <a:schemeClr val="tx1"/>
                </a:solidFill>
              </a:rPr>
              <a:t>(</a:t>
            </a:r>
            <a:r>
              <a:rPr lang="en-US" altLang="zh-CN" sz="4000">
                <a:sym typeface="+mn-ea"/>
              </a:rPr>
              <a:t>yě)</a:t>
            </a:r>
            <a:r>
              <a:rPr lang="en-US" altLang="zh-CN" sz="4000">
                <a:solidFill>
                  <a:schemeClr val="tx1"/>
                </a:solidFill>
              </a:rPr>
              <a:t>is usually used for Parallel relationships</a:t>
            </a:r>
            <a:endParaRPr lang="en-US" altLang="zh-CN" sz="4000">
              <a:solidFill>
                <a:schemeClr val="tx1"/>
              </a:solidFill>
            </a:endParaRPr>
          </a:p>
          <a:p>
            <a:r>
              <a:rPr lang="zh-CN" altLang="en-US" sz="4000">
                <a:solidFill>
                  <a:schemeClr val="tx1"/>
                </a:solidFill>
              </a:rPr>
              <a:t>还</a:t>
            </a:r>
            <a:r>
              <a:rPr lang="en-US" altLang="zh-CN" sz="4000">
                <a:solidFill>
                  <a:schemeClr val="tx1"/>
                </a:solidFill>
              </a:rPr>
              <a:t>(hái)is mostly used for progressive relationships.</a:t>
            </a:r>
            <a:endParaRPr lang="en-US" altLang="zh-CN" sz="4000">
              <a:solidFill>
                <a:schemeClr val="tx1"/>
              </a:solidFill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89255" y="4112260"/>
            <a:ext cx="3635375" cy="242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68165" y="2766060"/>
            <a:ext cx="3285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现在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022090" y="2065020"/>
            <a:ext cx="4110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xiàn zài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7056120" y="3389630"/>
            <a:ext cx="4467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now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6" name="TextBox 18"/>
          <p:cNvSpPr txBox="1"/>
          <p:nvPr/>
        </p:nvSpPr>
        <p:spPr>
          <a:xfrm>
            <a:off x="2400300" y="701675"/>
            <a:ext cx="8568690" cy="62636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王朋：  白英爱，现在几点？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白英爱：五点三刻。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王朋：  我六点一刻有事儿。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白英爱：你今天很忙，明天忙不忙？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</a:t>
            </a:r>
            <a:r>
              <a:rPr lang="en-US" altLang="zh-CN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:   </a:t>
            </a:r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我今天很忙，可是明天不忙。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有事儿吗？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白英爱：明天我请你吃晚饭，怎么样？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王朋：  你为什么请我吃饭？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白英爱：因为明天是高文中的生日。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王朋：  是吗？好。还请谁？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白英爱：还请我的同学李友。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628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Text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6" name="TextBox 18"/>
          <p:cNvSpPr txBox="1"/>
          <p:nvPr/>
        </p:nvSpPr>
        <p:spPr>
          <a:xfrm>
            <a:off x="1087755" y="1085850"/>
            <a:ext cx="8568690" cy="62636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l"/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  ：那太好了，我认识李友，她也是我的朋友。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明天几点？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白英爱：明天晚上七点半。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王朋  ：好，</a:t>
            </a:r>
            <a:r>
              <a:rPr lang="zh-CN" altLang="en-US" sz="3600" b="1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明天七点半见。</a:t>
            </a:r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3600" b="1" dirty="0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628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Text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68300" y="321945"/>
            <a:ext cx="1129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question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255" y="1631315"/>
            <a:ext cx="112483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1</a:t>
            </a:r>
            <a:r>
              <a:rPr lang="zh-CN" altLang="en-US" sz="3600">
                <a:solidFill>
                  <a:schemeClr val="tx1"/>
                </a:solidFill>
              </a:rPr>
              <a:t>、</a:t>
            </a:r>
            <a:r>
              <a:rPr lang="en-US" altLang="zh-CN" sz="3600">
                <a:solidFill>
                  <a:schemeClr val="tx1"/>
                </a:solidFill>
              </a:rPr>
              <a:t>When is Wang Peng busy?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2</a:t>
            </a:r>
            <a:r>
              <a:rPr lang="zh-CN" altLang="en-US" sz="3600">
                <a:solidFill>
                  <a:schemeClr val="tx1"/>
                </a:solidFill>
              </a:rPr>
              <a:t>、</a:t>
            </a:r>
            <a:r>
              <a:rPr lang="en-US" altLang="zh-CN" sz="3600">
                <a:solidFill>
                  <a:schemeClr val="tx1"/>
                </a:solidFill>
              </a:rPr>
              <a:t>Who else will go to the dinner tomorrow?</a:t>
            </a:r>
            <a:endParaRPr lang="en-US" altLang="zh-CN" sz="3600">
              <a:solidFill>
                <a:schemeClr val="tx1"/>
              </a:solidFill>
            </a:endParaRPr>
          </a:p>
          <a:p>
            <a:r>
              <a:rPr lang="en-US" altLang="zh-CN" sz="3600">
                <a:solidFill>
                  <a:schemeClr val="tx1"/>
                </a:solidFill>
              </a:rPr>
              <a:t>3</a:t>
            </a:r>
            <a:r>
              <a:rPr lang="zh-CN" altLang="en-US" sz="3600">
                <a:solidFill>
                  <a:schemeClr val="tx1"/>
                </a:solidFill>
              </a:rPr>
              <a:t>、</a:t>
            </a:r>
            <a:r>
              <a:rPr lang="en-US" altLang="zh-CN" sz="3600">
                <a:solidFill>
                  <a:schemeClr val="tx1"/>
                </a:solidFill>
              </a:rPr>
              <a:t>Does Bai Ying`ai know Li You? How do you know?</a:t>
            </a:r>
            <a:endParaRPr lang="en-US" altLang="zh-CN" sz="3600">
              <a:solidFill>
                <a:schemeClr val="tx1"/>
              </a:solidFill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89255" y="4112260"/>
            <a:ext cx="3635375" cy="242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ive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024630" y="2160905"/>
            <a:ext cx="5207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</a:rPr>
              <a:t> </a:t>
            </a:r>
            <a:r>
              <a:rPr lang="en-US" altLang="zh-CN" sz="7200">
                <a:solidFill>
                  <a:schemeClr val="tx1"/>
                </a:solidFill>
              </a:rPr>
              <a:t>Language   </a:t>
            </a:r>
            <a:endParaRPr lang="en-US" altLang="zh-CN" sz="7200">
              <a:solidFill>
                <a:schemeClr val="tx1"/>
              </a:solidFill>
            </a:endParaRPr>
          </a:p>
          <a:p>
            <a:r>
              <a:rPr lang="en-US" altLang="zh-CN" sz="7200">
                <a:solidFill>
                  <a:schemeClr val="tx1"/>
                </a:solidFill>
              </a:rPr>
              <a:t>  Practice</a:t>
            </a:r>
            <a:endParaRPr lang="en-US" altLang="zh-CN" sz="7200">
              <a:solidFill>
                <a:schemeClr val="tx1"/>
              </a:solidFill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89255" y="4112260"/>
            <a:ext cx="3635375" cy="242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7155" y="2894965"/>
            <a:ext cx="3285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事</a:t>
            </a:r>
            <a:r>
              <a:rPr lang="en-US" altLang="zh-CN" sz="9600"/>
              <a:t>(</a:t>
            </a:r>
            <a:r>
              <a:rPr lang="zh-CN" altLang="en-US" sz="9600"/>
              <a:t>儿</a:t>
            </a:r>
            <a:r>
              <a:rPr lang="en-US" altLang="zh-CN" sz="9600"/>
              <a:t>)</a:t>
            </a:r>
            <a:endParaRPr lang="en-US" altLang="zh-CN" sz="9600"/>
          </a:p>
        </p:txBody>
      </p:sp>
      <p:sp>
        <p:nvSpPr>
          <p:cNvPr id="10" name="文本框 9"/>
          <p:cNvSpPr txBox="1"/>
          <p:nvPr/>
        </p:nvSpPr>
        <p:spPr>
          <a:xfrm>
            <a:off x="3580765" y="2065020"/>
            <a:ext cx="4110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shì      (r)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6" name="文本框 5"/>
          <p:cNvSpPr txBox="1"/>
          <p:nvPr/>
        </p:nvSpPr>
        <p:spPr>
          <a:xfrm>
            <a:off x="7438390" y="3079750"/>
            <a:ext cx="3102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matter;affair;</a:t>
            </a:r>
            <a:endParaRPr lang="en-US" altLang="zh-CN" sz="3600"/>
          </a:p>
          <a:p>
            <a:r>
              <a:rPr lang="en-US" altLang="zh-CN" sz="3600"/>
              <a:t>event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78730" y="2766060"/>
            <a:ext cx="25749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很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847590" y="2035810"/>
            <a:ext cx="1622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hěn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6470015" y="3389630"/>
            <a:ext cx="1048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very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3795" y="2766060"/>
            <a:ext cx="1595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忙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022090" y="2065020"/>
            <a:ext cx="2852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  máng 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6558915" y="3418205"/>
            <a:ext cx="1038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busy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8565" y="1334135"/>
            <a:ext cx="88652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A:</a:t>
            </a:r>
            <a:r>
              <a:rPr lang="zh-CN" altLang="en-US" sz="4000"/>
              <a:t>我今天很忙，你呢？</a:t>
            </a:r>
            <a:endParaRPr lang="zh-CN" altLang="en-US" sz="4000"/>
          </a:p>
          <a:p>
            <a:r>
              <a:rPr lang="zh-CN" altLang="en-US" sz="4000"/>
              <a:t>   wǒ jīn tiān hěn máng，nǐ ne ？</a:t>
            </a:r>
            <a:endParaRPr lang="zh-CN" altLang="en-US" sz="4000"/>
          </a:p>
          <a:p>
            <a:r>
              <a:rPr lang="zh-CN" altLang="en-US" sz="4000"/>
              <a:t>   I am very busy today, </a:t>
            </a:r>
            <a:r>
              <a:rPr lang="en-US" altLang="zh-CN" sz="4000"/>
              <a:t>How</a:t>
            </a:r>
            <a:r>
              <a:rPr lang="zh-CN" altLang="en-US" sz="4000"/>
              <a:t> about you? </a:t>
            </a:r>
            <a:endParaRPr lang="zh-CN" altLang="en-US" sz="4000"/>
          </a:p>
          <a:p>
            <a:endParaRPr lang="en-US" altLang="zh-CN" sz="4000"/>
          </a:p>
          <a:p>
            <a:r>
              <a:rPr lang="en-US" altLang="zh-CN" sz="4000"/>
              <a:t>B:</a:t>
            </a:r>
            <a:r>
              <a:rPr lang="zh-CN" altLang="en-US" sz="4000"/>
              <a:t>我今天也很忙。</a:t>
            </a:r>
            <a:endParaRPr lang="zh-CN" altLang="en-US" sz="4000"/>
          </a:p>
          <a:p>
            <a:r>
              <a:rPr lang="zh-CN" altLang="en-US" sz="4000"/>
              <a:t>   wǒ jīn tiān yě hěn máng 。</a:t>
            </a:r>
            <a:endParaRPr lang="zh-CN" altLang="en-US" sz="4000"/>
          </a:p>
          <a:p>
            <a:r>
              <a:rPr lang="zh-CN" altLang="en-US" sz="4000"/>
              <a:t>   I am also very busy today.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5895" y="2766060"/>
            <a:ext cx="3285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晚饭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2303780" y="2074545"/>
            <a:ext cx="4110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wǎn fàn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2715895" y="4334510"/>
            <a:ext cx="2979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dinner</a:t>
            </a:r>
            <a:r>
              <a:rPr lang="zh-CN" altLang="en-US" sz="3200"/>
              <a:t>；</a:t>
            </a:r>
            <a:r>
              <a:rPr lang="en-US" altLang="zh-CN" sz="3200"/>
              <a:t>supper</a:t>
            </a:r>
            <a:endParaRPr lang="en-US" altLang="zh-CN" sz="3200"/>
          </a:p>
        </p:txBody>
      </p:sp>
      <p:sp>
        <p:nvSpPr>
          <p:cNvPr id="6" name="右箭头 5"/>
          <p:cNvSpPr/>
          <p:nvPr/>
        </p:nvSpPr>
        <p:spPr>
          <a:xfrm>
            <a:off x="5623560" y="3245485"/>
            <a:ext cx="1152525" cy="52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76085" y="2673985"/>
            <a:ext cx="47536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早饭</a:t>
            </a:r>
            <a:r>
              <a:rPr lang="en-US" altLang="zh-CN" sz="2800"/>
              <a:t>(zǎo fàn</a:t>
            </a:r>
            <a:r>
              <a:rPr lang="zh-CN" altLang="en-US" sz="2800"/>
              <a:t>）breakfast</a:t>
            </a:r>
            <a:endParaRPr lang="zh-CN" altLang="en-US" sz="2800"/>
          </a:p>
          <a:p>
            <a:r>
              <a:rPr lang="zh-CN" altLang="en-US" sz="5400"/>
              <a:t>午饭</a:t>
            </a:r>
            <a:r>
              <a:rPr lang="en-US" altLang="zh-CN" sz="2800"/>
              <a:t>(wǔ fàn)    lunch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8565" y="1334135"/>
            <a:ext cx="88652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A:</a:t>
            </a:r>
            <a:r>
              <a:rPr lang="zh-CN" altLang="en-US" sz="4000"/>
              <a:t>你几点吃晚饭？</a:t>
            </a:r>
            <a:endParaRPr lang="zh-CN" altLang="en-US" sz="4000"/>
          </a:p>
          <a:p>
            <a:r>
              <a:rPr lang="zh-CN" altLang="en-US" sz="4000"/>
              <a:t>   nǐ jǐ diǎn chī wǎn fàn ？</a:t>
            </a:r>
            <a:endParaRPr lang="zh-CN" altLang="en-US" sz="4000"/>
          </a:p>
          <a:p>
            <a:r>
              <a:rPr lang="zh-CN" altLang="en-US" sz="4000"/>
              <a:t>   What time do you have dinner? </a:t>
            </a:r>
            <a:endParaRPr lang="zh-CN" altLang="en-US" sz="4000"/>
          </a:p>
          <a:p>
            <a:endParaRPr lang="en-US" altLang="zh-CN" sz="4000"/>
          </a:p>
          <a:p>
            <a:r>
              <a:rPr lang="en-US" altLang="zh-CN" sz="4000"/>
              <a:t>B:</a:t>
            </a:r>
            <a:r>
              <a:rPr lang="zh-CN" altLang="en-US" sz="4000"/>
              <a:t>我六点吃晚饭</a:t>
            </a:r>
            <a:r>
              <a:rPr lang="zh-CN" altLang="en-US" sz="4000"/>
              <a:t>。</a:t>
            </a:r>
            <a:endParaRPr lang="zh-CN" altLang="en-US" sz="4000"/>
          </a:p>
          <a:p>
            <a:r>
              <a:rPr lang="zh-CN" altLang="en-US" sz="4000"/>
              <a:t>   wǒ liù diǎn chī wǎn fàn 。</a:t>
            </a:r>
            <a:endParaRPr lang="zh-CN" altLang="en-US" sz="4000"/>
          </a:p>
          <a:p>
            <a:r>
              <a:rPr lang="zh-CN" altLang="en-US" sz="4000"/>
              <a:t>   I have dinner at six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00" y="322022"/>
            <a:ext cx="11455400" cy="6213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4075" r="66601" b="61655"/>
          <a:stretch>
            <a:fillRect/>
          </a:stretch>
        </p:blipFill>
        <p:spPr>
          <a:xfrm>
            <a:off x="368299" y="4229845"/>
            <a:ext cx="3090001" cy="22343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00" y="321945"/>
            <a:ext cx="321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38CCB"/>
                </a:solidFill>
              </a:rPr>
              <a:t>Vocabulary</a:t>
            </a:r>
            <a:endParaRPr lang="en-US" altLang="zh-CN" sz="4000" b="1" dirty="0">
              <a:solidFill>
                <a:srgbClr val="438CC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9845" y="2894965"/>
            <a:ext cx="4054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为什么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4040505" y="2065020"/>
            <a:ext cx="4110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wèi shén me       </a:t>
            </a:r>
            <a:r>
              <a:rPr lang="zh-CN" altLang="en-US" sz="4800"/>
              <a:t>  </a:t>
            </a:r>
            <a:endParaRPr lang="zh-CN" altLang="en-US" sz="4800"/>
          </a:p>
        </p:txBody>
      </p:sp>
      <p:sp>
        <p:nvSpPr>
          <p:cNvPr id="11" name="文本框 10"/>
          <p:cNvSpPr txBox="1"/>
          <p:nvPr/>
        </p:nvSpPr>
        <p:spPr>
          <a:xfrm>
            <a:off x="7682230" y="3533775"/>
            <a:ext cx="1555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why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D03E"/>
      </a:accent1>
      <a:accent2>
        <a:srgbClr val="438CCB"/>
      </a:accent2>
      <a:accent3>
        <a:srgbClr val="F3D03E"/>
      </a:accent3>
      <a:accent4>
        <a:srgbClr val="438CCB"/>
      </a:accent4>
      <a:accent5>
        <a:srgbClr val="F3D03E"/>
      </a:accent5>
      <a:accent6>
        <a:srgbClr val="438CC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2432</Words>
  <Application>WPS 演示</Application>
  <PresentationFormat>宽屏</PresentationFormat>
  <Paragraphs>217</Paragraphs>
  <Slides>23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华文琥珀</vt:lpstr>
      <vt:lpstr>迷你简汉真广标</vt:lpstr>
      <vt:lpstr>幼圆</vt:lpstr>
      <vt:lpstr>等线 Light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54</cp:revision>
  <dcterms:created xsi:type="dcterms:W3CDTF">2018-05-29T03:55:00Z</dcterms:created>
  <dcterms:modified xsi:type="dcterms:W3CDTF">2019-10-08T08:05:30Z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