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  <p:sldId id="261" r:id="rId4"/>
    <p:sldId id="307" r:id="rId5"/>
    <p:sldId id="264" r:id="rId6"/>
    <p:sldId id="262" r:id="rId7"/>
    <p:sldId id="308" r:id="rId8"/>
    <p:sldId id="309" r:id="rId9"/>
    <p:sldId id="283" r:id="rId10"/>
    <p:sldId id="310" r:id="rId11"/>
    <p:sldId id="311" r:id="rId12"/>
    <p:sldId id="312" r:id="rId13"/>
    <p:sldId id="263" r:id="rId14"/>
    <p:sldId id="315" r:id="rId15"/>
    <p:sldId id="265" r:id="rId16"/>
    <p:sldId id="337" r:id="rId17"/>
    <p:sldId id="316" r:id="rId18"/>
    <p:sldId id="317" r:id="rId19"/>
    <p:sldId id="376" r:id="rId20"/>
    <p:sldId id="318" r:id="rId21"/>
    <p:sldId id="313" r:id="rId22"/>
    <p:sldId id="314" r:id="rId23"/>
    <p:sldId id="319" r:id="rId24"/>
    <p:sldId id="320" r:id="rId25"/>
    <p:sldId id="267" r:id="rId26"/>
    <p:sldId id="321" r:id="rId27"/>
    <p:sldId id="322" r:id="rId28"/>
    <p:sldId id="323" r:id="rId29"/>
    <p:sldId id="325" r:id="rId30"/>
    <p:sldId id="327" r:id="rId31"/>
    <p:sldId id="328" r:id="rId32"/>
    <p:sldId id="330" r:id="rId33"/>
    <p:sldId id="329" r:id="rId34"/>
    <p:sldId id="331" r:id="rId35"/>
    <p:sldId id="332" r:id="rId36"/>
    <p:sldId id="334" r:id="rId37"/>
    <p:sldId id="333" r:id="rId38"/>
    <p:sldId id="335" r:id="rId39"/>
    <p:sldId id="336" r:id="rId40"/>
    <p:sldId id="268" r:id="rId41"/>
    <p:sldId id="338" r:id="rId42"/>
    <p:sldId id="266" r:id="rId43"/>
    <p:sldId id="440" r:id="rId44"/>
    <p:sldId id="28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C2F"/>
    <a:srgbClr val="644825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3" autoAdjust="0"/>
    <p:restoredTop sz="94660"/>
  </p:normalViewPr>
  <p:slideViewPr>
    <p:cSldViewPr snapToGrid="0">
      <p:cViewPr>
        <p:scale>
          <a:sx n="37" d="100"/>
          <a:sy n="37" d="100"/>
        </p:scale>
        <p:origin x="179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7" y="-500037"/>
            <a:ext cx="5205984" cy="52059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3053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03071" y="3274845"/>
            <a:ext cx="48602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Greetings</a:t>
            </a:r>
            <a:endParaRPr kumimoji="1" lang="en-US" altLang="zh-CN" sz="8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87172" y="2149699"/>
            <a:ext cx="2926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第一课</a:t>
            </a:r>
            <a:endParaRPr kumimoji="1" lang="zh-CN" altLang="en-US" sz="72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21440224">
            <a:off x="4234397" y="4771186"/>
            <a:ext cx="2817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Are you ready……</a:t>
            </a:r>
            <a:endParaRPr kumimoji="1" lang="zh-CN" altLang="en-US" sz="2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87" y="3348556"/>
            <a:ext cx="1149910" cy="1174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1240658" y="475197"/>
            <a:ext cx="2230606" cy="3157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31" y="5526059"/>
            <a:ext cx="2633472" cy="521208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44930" y="2633980"/>
            <a:ext cx="38887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polite form of request</a:t>
            </a:r>
            <a:endParaRPr kumimoji="1" lang="zh-CN" altLang="en-US" sz="44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22795" y="2706370"/>
            <a:ext cx="48387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to treat or to invite(somebody) </a:t>
            </a:r>
            <a:endParaRPr kumimoji="1" lang="en-US" altLang="zh-CN" sz="44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55" y="4637319"/>
            <a:ext cx="2633472" cy="5212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4655" y="716915"/>
            <a:ext cx="1345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48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请</a:t>
            </a:r>
            <a:endParaRPr kumimoji="1" lang="zh-CN" altLang="en-US" sz="4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8285" y="71755"/>
            <a:ext cx="2009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qǐng  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7" y="279843"/>
            <a:ext cx="7855100" cy="6389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Vocabulary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0" y="1084102"/>
            <a:ext cx="6559296" cy="5439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19215" y="1950085"/>
            <a:ext cx="2009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wèn   </a:t>
            </a:r>
            <a:endParaRPr kumimoji="1" lang="zh-CN" altLang="en-US" sz="6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10985" y="27673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问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97215" y="3353435"/>
            <a:ext cx="2270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</a:rPr>
              <a:t>(to ask)</a:t>
            </a:r>
            <a:endParaRPr lang="en-US" altLang="zh-CN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35" y="652775"/>
            <a:ext cx="5423648" cy="22760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" y="524233"/>
            <a:ext cx="4713522" cy="368489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1991" y="2639408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请  问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4245" y="4209415"/>
            <a:ext cx="93332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 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polite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formula to be used to get someone's attention，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like"excuse me, may I please ask..." 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8" y="5281174"/>
            <a:ext cx="1375336" cy="104321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49755" y="2183130"/>
            <a:ext cx="1868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qǐng wèn 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7" y="279843"/>
            <a:ext cx="7855100" cy="6389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Vocabulary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0" y="1084102"/>
            <a:ext cx="6559296" cy="5439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02605" y="1798320"/>
            <a:ext cx="40824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xiǎo jiě 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18075" y="2752725"/>
            <a:ext cx="37744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</a:t>
            </a:r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小 姐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92515" y="2998470"/>
            <a:ext cx="28022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(Miss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 young lady)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Attention!!!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95" y="-56515"/>
            <a:ext cx="4370070" cy="47682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>
            <a:fillRect/>
          </a:stretch>
        </p:blipFill>
        <p:spPr>
          <a:xfrm>
            <a:off x="1035423" y="1331261"/>
            <a:ext cx="3644153" cy="2267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82445" y="2811780"/>
            <a:ext cx="1389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</a:t>
            </a:r>
            <a:r>
              <a:rPr kumimoji="1" lang="zh-CN" altLang="en-US" sz="3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小 姐</a:t>
            </a:r>
            <a:endParaRPr kumimoji="1" lang="zh-CN" altLang="en-US" sz="32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24" y="3954281"/>
            <a:ext cx="2633472" cy="52120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97000" y="4863465"/>
            <a:ext cx="100247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When we find a word with two third tone syllables.  making the first third tone”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小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“ a second tone. The second syllable ”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姐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“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can also be pronounced in the neutral tone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4483243" y="-388624"/>
            <a:ext cx="3939356" cy="393935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41195" y="2462530"/>
            <a:ext cx="1424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xiǎo jiě</a:t>
            </a:r>
            <a:r>
              <a:rPr kumimoji="1" lang="zh-CN" altLang="en-US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25010" y="3598545"/>
            <a:ext cx="52324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3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xiǎo jiě        xi</a:t>
            </a:r>
            <a:r>
              <a:rPr lang="zh-CN" altLang="en-US" sz="3600">
                <a:sym typeface="+mn-ea"/>
              </a:rPr>
              <a:t>á</a:t>
            </a:r>
            <a:r>
              <a:rPr kumimoji="1" lang="zh-CN" altLang="en-US" sz="3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o jiě  </a:t>
            </a:r>
            <a:endParaRPr lang="zh-CN" altLang="en-US" sz="3200"/>
          </a:p>
          <a:p>
            <a:r>
              <a:rPr kumimoji="1" lang="zh-CN" altLang="en-US" sz="3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</a:t>
            </a:r>
            <a:endParaRPr lang="zh-CN" altLang="en-US" sz="3200"/>
          </a:p>
          <a:p>
            <a:endParaRPr lang="zh-CN" altLang="en-US" sz="3200"/>
          </a:p>
        </p:txBody>
      </p:sp>
      <p:sp>
        <p:nvSpPr>
          <p:cNvPr id="6" name="右箭头 5"/>
          <p:cNvSpPr/>
          <p:nvPr/>
        </p:nvSpPr>
        <p:spPr>
          <a:xfrm>
            <a:off x="6200775" y="3891280"/>
            <a:ext cx="504190" cy="213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7" y="279843"/>
            <a:ext cx="7855100" cy="6389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Vocabulary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0" y="1084102"/>
            <a:ext cx="6559296" cy="5439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87745" y="2293620"/>
            <a:ext cx="3204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jiào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22975" y="2835910"/>
            <a:ext cx="4372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叫 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03465" y="3082290"/>
            <a:ext cx="38576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(to call 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to be called)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7" y="279843"/>
            <a:ext cx="7855100" cy="6389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Vocabulary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0" y="1084102"/>
            <a:ext cx="6559296" cy="5439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87745" y="2293620"/>
            <a:ext cx="3204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shén   me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22975" y="2835910"/>
            <a:ext cx="4372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什 么 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057640" y="3450590"/>
            <a:ext cx="1877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(what)</a:t>
            </a:r>
            <a:endParaRPr lang="en-US" altLang="zh-CN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7" y="279843"/>
            <a:ext cx="7855100" cy="6389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Vocabulary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0" y="1084102"/>
            <a:ext cx="6559296" cy="5439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87745" y="2293620"/>
            <a:ext cx="3204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míng   z</a:t>
            </a:r>
            <a:r>
              <a:rPr kumimoji="1" lang="en-US" altLang="zh-CN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</a:t>
            </a:r>
            <a:r>
              <a:rPr kumimoji="1" lang="zh-CN" altLang="en-US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22975" y="2835910"/>
            <a:ext cx="4372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名 字 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057640" y="3450590"/>
            <a:ext cx="1877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(name)</a:t>
            </a:r>
            <a:endParaRPr lang="en-US" altLang="zh-CN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47">
            <a:off x="1171" y="-278179"/>
            <a:ext cx="11719580" cy="66407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8060" y="2411095"/>
            <a:ext cx="93548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A: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你叫什么名字？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(nǐ jiào shén me míng zi ？)</a:t>
            </a:r>
            <a:endParaRPr kumimoji="1"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What is your name?</a:t>
            </a:r>
            <a:endParaRPr kumimoji="1"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B: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我叫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......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（wǒ jiào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....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）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My name is ....</a:t>
            </a:r>
            <a:endParaRPr kumimoji="1"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endParaRPr kumimoji="1" lang="en-US" altLang="zh-CN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7" y="279843"/>
            <a:ext cx="7855100" cy="6389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Vocabulary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0" y="1084102"/>
            <a:ext cx="6559296" cy="5439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87745" y="2293620"/>
            <a:ext cx="3204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xiān sh</a:t>
            </a:r>
            <a:r>
              <a:rPr kumimoji="1" lang="en-US" altLang="zh-CN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e</a:t>
            </a:r>
            <a:r>
              <a:rPr kumimoji="1" lang="zh-CN" altLang="en-US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ng 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22975" y="2835910"/>
            <a:ext cx="4372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先 生 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92235" y="3061970"/>
            <a:ext cx="33629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(Mr.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husband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teacher)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553">
            <a:off x="1185537" y="50463"/>
            <a:ext cx="2460062" cy="34825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>
            <a:fillRect/>
          </a:stretch>
        </p:blipFill>
        <p:spPr>
          <a:xfrm>
            <a:off x="5966011" y="298165"/>
            <a:ext cx="5221942" cy="32495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0659" y="1815824"/>
            <a:ext cx="316224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Q&amp;A</a:t>
            </a:r>
            <a:endParaRPr kumimoji="1" lang="en-US" altLang="zh-CN" sz="8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6910" y="3735070"/>
            <a:ext cx="9772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How do people greet each other when meeting for the first time?</a:t>
            </a:r>
            <a:endParaRPr kumimoji="1" lang="en-US" altLang="zh-CN" sz="4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7" y="279843"/>
            <a:ext cx="7855100" cy="6389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Vocabulary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0" y="1084102"/>
            <a:ext cx="6559296" cy="5439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85255" y="1891665"/>
            <a:ext cx="2009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guì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10985" y="27673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贵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78800" y="2998470"/>
            <a:ext cx="33159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(honorable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 expensive)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05150" y="4521835"/>
            <a:ext cx="840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guì  </a:t>
            </a:r>
            <a:endParaRPr kumimoji="1" lang="zh-CN" altLang="en-US" sz="2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6125" y="2829560"/>
            <a:ext cx="42602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7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75065" y="4636770"/>
            <a:ext cx="1431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</a:t>
            </a:r>
            <a:r>
              <a:rPr kumimoji="1" lang="zh-CN" altLang="en-US" sz="28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ián yí  </a:t>
            </a:r>
            <a:endParaRPr kumimoji="1" lang="zh-CN" altLang="en-US" sz="2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75065" y="5043805"/>
            <a:ext cx="22148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便宜</a:t>
            </a:r>
            <a:r>
              <a:rPr kumimoji="1" lang="en-US" altLang="zh-CN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(cheap)</a:t>
            </a:r>
            <a:endParaRPr kumimoji="1" lang="en-US" altLang="zh-CN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05150" y="4946650"/>
            <a:ext cx="9251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rPr>
              <a:t>贵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images (1)"/>
          <p:cNvPicPr>
            <a:picLocks noChangeAspect="1"/>
          </p:cNvPicPr>
          <p:nvPr/>
        </p:nvPicPr>
        <p:blipFill>
          <a:blip r:embed="rId3"/>
          <a:srcRect r="41079"/>
          <a:stretch>
            <a:fillRect/>
          </a:stretch>
        </p:blipFill>
        <p:spPr>
          <a:xfrm>
            <a:off x="2033270" y="2355215"/>
            <a:ext cx="2512695" cy="2166620"/>
          </a:xfrm>
          <a:prstGeom prst="rect">
            <a:avLst/>
          </a:prstGeom>
        </p:spPr>
      </p:pic>
      <p:pic>
        <p:nvPicPr>
          <p:cNvPr id="14" name="图片 13" descr="images (1)"/>
          <p:cNvPicPr>
            <a:picLocks noChangeAspect="1"/>
          </p:cNvPicPr>
          <p:nvPr/>
        </p:nvPicPr>
        <p:blipFill>
          <a:blip r:embed="rId3"/>
          <a:srcRect l="52317"/>
          <a:stretch>
            <a:fillRect/>
          </a:stretch>
        </p:blipFill>
        <p:spPr>
          <a:xfrm>
            <a:off x="8615045" y="2004060"/>
            <a:ext cx="2374900" cy="26327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37995" y="3372485"/>
            <a:ext cx="1261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€500</a:t>
            </a:r>
            <a:endParaRPr lang="en-US" altLang="zh-CN" sz="3600"/>
          </a:p>
        </p:txBody>
      </p:sp>
      <p:sp>
        <p:nvSpPr>
          <p:cNvPr id="16" name="文本框 15"/>
          <p:cNvSpPr txBox="1"/>
          <p:nvPr/>
        </p:nvSpPr>
        <p:spPr>
          <a:xfrm>
            <a:off x="8025765" y="3372485"/>
            <a:ext cx="897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€</a:t>
            </a:r>
            <a:r>
              <a:rPr lang="en-US" altLang="zh-CN" sz="3600"/>
              <a:t>10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7" y="297623"/>
            <a:ext cx="7855100" cy="6389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Vocabulary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0" y="1084102"/>
            <a:ext cx="6559296" cy="5439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85255" y="1891665"/>
            <a:ext cx="2009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xìng 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10985" y="27673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姓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59750" y="3418840"/>
            <a:ext cx="3315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(surname)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45" y="329565"/>
            <a:ext cx="5913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Grammar 1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姓（</a:t>
            </a:r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</a:t>
            </a:r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/v</a:t>
            </a:r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)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582789" y="1990199"/>
            <a:ext cx="1321706" cy="13217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9300" y="2327910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The Verb 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姓（xìng ）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57070" y="3231515"/>
            <a:ext cx="71843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：你姓什么？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(nǐ xìng shén me ？)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What is your surname?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B:  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我姓李。（wǒ xìng lǐ ）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My surname is Li.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94" y="-488058"/>
            <a:ext cx="5205984" cy="52059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8340" y="1109980"/>
            <a:ext cx="7856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姓 </a:t>
            </a:r>
            <a:r>
              <a:rPr lang="en-US" altLang="zh-CN" sz="2400"/>
              <a:t>is both a noun and a transitive verb. When it is used as a verb, it must be followed by an object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7267482" y="885807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51375" y="3513455"/>
            <a:ext cx="6989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</a:t>
            </a:r>
            <a:r>
              <a:rPr kumimoji="1" lang="zh-CN" altLang="en-US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 groups of three </a:t>
            </a:r>
            <a:endParaRPr kumimoji="1" lang="zh-CN" altLang="en-US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 this conversation</a:t>
            </a:r>
            <a:endParaRPr kumimoji="1" lang="en-US" altLang="zh-CN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71" y="1476960"/>
            <a:ext cx="1255058" cy="1255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583">
            <a:off x="646662" y="1524939"/>
            <a:ext cx="30861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45" y="329565"/>
            <a:ext cx="5913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Grammar 1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姓（</a:t>
            </a:r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</a:t>
            </a:r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/v</a:t>
            </a:r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)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582789" y="1990199"/>
            <a:ext cx="1321706" cy="13217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9300" y="2327910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The Verb 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姓（xìng ）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65960" y="3231515"/>
            <a:ext cx="78098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：你姓李吗？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(nǐ xìng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lǐ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ma ？)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Is your family name Li?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B:  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我不姓李。（wǒ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ú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xìng lǐ ）     </a:t>
            </a:r>
            <a:r>
              <a:rPr kumimoji="1"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我不姓</a:t>
            </a:r>
            <a:r>
              <a:rPr kumimoji="1"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(X)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My surname is not Li.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94" y="-488058"/>
            <a:ext cx="5205984" cy="52059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8340" y="1109980"/>
            <a:ext cx="7856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姓 </a:t>
            </a:r>
            <a:r>
              <a:rPr lang="en-US" altLang="zh-CN" sz="2400"/>
              <a:t>is usually negated with “</a:t>
            </a:r>
            <a:r>
              <a:rPr lang="zh-CN" altLang="en-US" sz="2400"/>
              <a:t>不</a:t>
            </a:r>
            <a:r>
              <a:rPr lang="en-US" altLang="zh-CN" sz="2400"/>
              <a:t>“</a:t>
            </a:r>
            <a:r>
              <a:rPr lang="zh-CN" altLang="en-US" sz="2400"/>
              <a:t>（bù ）</a:t>
            </a:r>
            <a:endParaRPr lang="zh-CN" altLang="en-US" sz="2400"/>
          </a:p>
        </p:txBody>
      </p:sp>
      <p:sp>
        <p:nvSpPr>
          <p:cNvPr id="6" name="右箭头 5"/>
          <p:cNvSpPr/>
          <p:nvPr/>
        </p:nvSpPr>
        <p:spPr>
          <a:xfrm>
            <a:off x="7442835" y="4853305"/>
            <a:ext cx="504190" cy="213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Attention!!!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95" y="-56515"/>
            <a:ext cx="4370070" cy="47682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>
            <a:fillRect/>
          </a:stretch>
        </p:blipFill>
        <p:spPr>
          <a:xfrm>
            <a:off x="1035423" y="1331261"/>
            <a:ext cx="3644153" cy="2267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82445" y="2811780"/>
            <a:ext cx="1389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</a:t>
            </a:r>
            <a:r>
              <a:rPr kumimoji="1" lang="zh-CN" altLang="en-US" sz="3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不</a:t>
            </a:r>
            <a:endParaRPr kumimoji="1" lang="zh-CN" altLang="en-US" sz="32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24" y="3954281"/>
            <a:ext cx="2633472" cy="52120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97000" y="4863465"/>
            <a:ext cx="100247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When followed by a 4th tone, 不 (bù) changes to 2nd tone (bú).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4483243" y="-388624"/>
            <a:ext cx="3939356" cy="393935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05685" y="2462530"/>
            <a:ext cx="1060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bù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4525010" y="3598545"/>
            <a:ext cx="52324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ym typeface="+mn-ea"/>
              </a:rPr>
              <a:t>bù</a:t>
            </a:r>
            <a:r>
              <a:rPr lang="zh-CN" altLang="en-US" sz="3200">
                <a:sym typeface="+mn-ea"/>
              </a:rPr>
              <a:t>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xìng</a:t>
            </a:r>
            <a:r>
              <a:rPr kumimoji="1" lang="zh-CN" altLang="en-US" sz="3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  </a:t>
            </a:r>
            <a:r>
              <a:rPr kumimoji="1"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ú</a:t>
            </a:r>
            <a:r>
              <a:rPr kumimoji="1" lang="zh-CN" altLang="en-US" sz="3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xìng</a:t>
            </a:r>
            <a:r>
              <a:rPr kumimoji="1" lang="zh-CN" altLang="en-US" sz="3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</a:t>
            </a:r>
            <a:endParaRPr lang="zh-CN" altLang="en-US" sz="3200"/>
          </a:p>
          <a:p>
            <a:r>
              <a:rPr kumimoji="1" lang="zh-CN" altLang="en-US" sz="3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</a:t>
            </a:r>
            <a:endParaRPr lang="zh-CN" altLang="en-US" sz="3200"/>
          </a:p>
          <a:p>
            <a:endParaRPr lang="zh-CN" altLang="en-US" sz="3200"/>
          </a:p>
        </p:txBody>
      </p:sp>
      <p:sp>
        <p:nvSpPr>
          <p:cNvPr id="6" name="右箭头 5"/>
          <p:cNvSpPr/>
          <p:nvPr/>
        </p:nvSpPr>
        <p:spPr>
          <a:xfrm>
            <a:off x="6200775" y="3891280"/>
            <a:ext cx="504190" cy="213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99940" y="4105275"/>
            <a:ext cx="4503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不姓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7267482" y="885807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51375" y="3513455"/>
            <a:ext cx="6989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</a:t>
            </a:r>
            <a:r>
              <a:rPr kumimoji="1" lang="zh-CN" altLang="en-US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 groups of three </a:t>
            </a:r>
            <a:endParaRPr kumimoji="1" lang="zh-CN" altLang="en-US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 this conversation</a:t>
            </a:r>
            <a:endParaRPr kumimoji="1" lang="en-US" altLang="zh-CN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71" y="1476960"/>
            <a:ext cx="1255058" cy="1255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583">
            <a:off x="646662" y="1524939"/>
            <a:ext cx="30861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45" y="329565"/>
            <a:ext cx="5913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Grammar 1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姓（</a:t>
            </a:r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</a:t>
            </a:r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/v</a:t>
            </a:r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)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582789" y="1990199"/>
            <a:ext cx="1321706" cy="13217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9300" y="2327910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The Verb </a:t>
            </a:r>
            <a:r>
              <a:rPr kumimoji="1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姓（xìng ）</a:t>
            </a:r>
            <a:endParaRPr kumimoji="1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29130" y="2973070"/>
            <a:ext cx="83337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：你贵姓？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(nǐ </a:t>
            </a:r>
            <a:r>
              <a:rPr lang="zh-CN" altLang="en-US" sz="3200">
                <a:sym typeface="+mn-ea"/>
              </a:rPr>
              <a:t>guì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xìng？)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What is your surname?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B:  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我姓王。（wǒ xìng wáng ）     </a:t>
            </a:r>
            <a:r>
              <a:rPr kumimoji="1"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我贵姓王</a:t>
            </a:r>
            <a:r>
              <a:rPr kumimoji="1"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(X)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免贵姓王。（miǎn guì xìng wáng ）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My surname is not Wang.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94" y="-488058"/>
            <a:ext cx="5205984" cy="52059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8340" y="1109980"/>
            <a:ext cx="7856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贵姓（guì xìng ）is a respectful or polite expression to ask for someone`s surname</a:t>
            </a:r>
            <a:endParaRPr lang="zh-CN" altLang="en-US" sz="2400"/>
          </a:p>
        </p:txBody>
      </p:sp>
      <p:sp>
        <p:nvSpPr>
          <p:cNvPr id="6" name="右箭头 5"/>
          <p:cNvSpPr/>
          <p:nvPr/>
        </p:nvSpPr>
        <p:spPr>
          <a:xfrm>
            <a:off x="6835775" y="4717415"/>
            <a:ext cx="504190" cy="213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7267482" y="885807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51375" y="3513455"/>
            <a:ext cx="6989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</a:t>
            </a:r>
            <a:r>
              <a:rPr kumimoji="1" lang="zh-CN" altLang="en-US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 groups of three </a:t>
            </a:r>
            <a:endParaRPr kumimoji="1" lang="zh-CN" altLang="en-US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 this conversation</a:t>
            </a:r>
            <a:endParaRPr kumimoji="1" lang="en-US" altLang="zh-CN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71" y="1476960"/>
            <a:ext cx="1255058" cy="1255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583">
            <a:off x="646662" y="1524939"/>
            <a:ext cx="30861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553">
            <a:off x="1185537" y="50463"/>
            <a:ext cx="2460062" cy="34825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>
            <a:fillRect/>
          </a:stretch>
        </p:blipFill>
        <p:spPr>
          <a:xfrm>
            <a:off x="5966011" y="298165"/>
            <a:ext cx="5221942" cy="32495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0659" y="1815824"/>
            <a:ext cx="316224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Q&amp;A</a:t>
            </a:r>
            <a:endParaRPr kumimoji="1" lang="en-US" altLang="zh-CN" sz="8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13175" y="3463925"/>
            <a:ext cx="43694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8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nǐ hǎo </a:t>
            </a:r>
            <a:endParaRPr kumimoji="1" lang="zh-CN" altLang="en-US" sz="8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zh-CN" altLang="en-US" sz="88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你  好</a:t>
            </a:r>
            <a:endParaRPr kumimoji="1" lang="zh-CN" altLang="en-US" sz="8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45" y="329565"/>
            <a:ext cx="5913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Grammar 2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呢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582789" y="2709654"/>
            <a:ext cx="1321706" cy="13217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19605" y="2828925"/>
            <a:ext cx="85299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：请问，你贵姓？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(qǐng wèn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，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nǐ guì xìng  ？)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What is your family name,please?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B:  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我姓李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,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你呢？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（wǒ xìng lǐ，nǐ ne ？ ）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My family name is Li.How about you?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94" y="-488058"/>
            <a:ext cx="5205984" cy="52059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8340" y="1109980"/>
            <a:ext cx="7856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You can use "</a:t>
            </a:r>
            <a:r>
              <a:rPr lang="zh-CN" altLang="en-US" sz="2400"/>
              <a:t>呢</a:t>
            </a:r>
            <a:r>
              <a:rPr lang="en-US" altLang="zh-CN" sz="2400"/>
              <a:t>"</a:t>
            </a:r>
            <a:r>
              <a:rPr lang="zh-CN" altLang="en-US" sz="2400"/>
              <a:t>（ne ）</a:t>
            </a:r>
            <a:r>
              <a:rPr lang="en-US" altLang="zh-CN" sz="2400"/>
              <a:t> at the end of a question to form a question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7267482" y="885807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51375" y="3513455"/>
            <a:ext cx="6989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</a:t>
            </a:r>
            <a:r>
              <a:rPr kumimoji="1" lang="zh-CN" altLang="en-US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 groups of three </a:t>
            </a:r>
            <a:endParaRPr kumimoji="1" lang="zh-CN" altLang="en-US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 this conversation</a:t>
            </a:r>
            <a:endParaRPr kumimoji="1" lang="en-US" altLang="zh-CN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71" y="1476960"/>
            <a:ext cx="1255058" cy="1255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583">
            <a:off x="646662" y="1524939"/>
            <a:ext cx="30861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45" y="329565"/>
            <a:ext cx="5913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Grammar 2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呢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582789" y="2709654"/>
            <a:ext cx="1321706" cy="13217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19605" y="2828925"/>
            <a:ext cx="92208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：你叫什么名字？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(nǐ jiào shén me míng zi ？)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What is your name?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B:  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我叫王朋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,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你呢？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（wǒ jiào wáng péng ，nǐ ne ？ ）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My name is Wang Peng .How about you?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94" y="-488058"/>
            <a:ext cx="5205984" cy="52059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8340" y="1109980"/>
            <a:ext cx="78568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When </a:t>
            </a:r>
            <a:r>
              <a:rPr lang="zh-CN" altLang="en-US" sz="2400"/>
              <a:t>呢（</a:t>
            </a:r>
            <a:r>
              <a:rPr lang="en-US" altLang="zh-CN" sz="2400"/>
              <a:t>ne)</a:t>
            </a:r>
            <a:r>
              <a:rPr lang="en-US" altLang="zh-CN" sz="2400"/>
              <a:t> is used in this way, there must be some context. In each of the two examples about, the context is provided by the preceding sentence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7267482" y="885807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51375" y="3513455"/>
            <a:ext cx="6989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</a:t>
            </a:r>
            <a:r>
              <a:rPr kumimoji="1" lang="zh-CN" altLang="en-US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 groups of three </a:t>
            </a:r>
            <a:endParaRPr kumimoji="1" lang="zh-CN" altLang="en-US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 this conversation</a:t>
            </a:r>
            <a:endParaRPr kumimoji="1" lang="en-US" altLang="zh-CN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71" y="1476960"/>
            <a:ext cx="1255058" cy="1255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583">
            <a:off x="646662" y="1524939"/>
            <a:ext cx="30861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45" y="329565"/>
            <a:ext cx="5913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Grammar 3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叫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582789" y="2709654"/>
            <a:ext cx="1321706" cy="13217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19605" y="2828925"/>
            <a:ext cx="92208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：你叫什么名字？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(nǐ jiào shén me míng zi ？)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What is your name?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B:  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我叫王朋。（wǒ jiào wáng péng ？ ）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My name is Wang Peng .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94" y="-488058"/>
            <a:ext cx="5205984" cy="52059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8340" y="1109980"/>
            <a:ext cx="78568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verb </a:t>
            </a:r>
            <a:r>
              <a:rPr lang="zh-CN" altLang="en-US" sz="2400"/>
              <a:t>叫</a:t>
            </a:r>
            <a:r>
              <a:rPr lang="en-US" altLang="zh-CN" sz="2400"/>
              <a:t>(</a:t>
            </a:r>
            <a:r>
              <a:rPr lang="zh-CN" altLang="en-US" sz="2400"/>
              <a:t>jiào</a:t>
            </a:r>
            <a:r>
              <a:rPr lang="en-US" altLang="zh-CN" sz="2400"/>
              <a:t>) has several meanings. It means "to be called" in this lesson. Like </a:t>
            </a:r>
            <a:r>
              <a:rPr lang="zh-CN" altLang="en-US" sz="2400"/>
              <a:t>姓</a:t>
            </a:r>
            <a:r>
              <a:rPr lang="en-US" altLang="zh-CN" sz="2400"/>
              <a:t>(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xìng</a:t>
            </a: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)</a:t>
            </a:r>
            <a:r>
              <a:rPr lang="en-US" altLang="zh-CN" sz="2400"/>
              <a:t>, it must be followed by an object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7267482" y="885807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51375" y="3513455"/>
            <a:ext cx="6989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</a:t>
            </a:r>
            <a:r>
              <a:rPr kumimoji="1" lang="zh-CN" altLang="en-US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 groups of three </a:t>
            </a:r>
            <a:endParaRPr kumimoji="1" lang="zh-CN" altLang="en-US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 this conversation</a:t>
            </a:r>
            <a:endParaRPr kumimoji="1" lang="en-US" altLang="zh-CN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71" y="1476960"/>
            <a:ext cx="1255058" cy="1255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583">
            <a:off x="646662" y="1524939"/>
            <a:ext cx="30861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45" y="329565"/>
            <a:ext cx="5913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Grammar 3 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叫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582789" y="2709654"/>
            <a:ext cx="1321706" cy="13217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19605" y="2828925"/>
            <a:ext cx="92208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：你叫李生吗？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(nǐ jiào lǐ shēng ma ？)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Is your name Li Sheng?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B:  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我不叫李生。（wǒ bù jiào lǐ shēng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）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My name is not Li Sheng.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94" y="-488058"/>
            <a:ext cx="5205984" cy="52059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8340" y="1109980"/>
            <a:ext cx="7856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叫</a:t>
            </a:r>
            <a:r>
              <a:rPr lang="en-US" altLang="zh-CN" sz="2400"/>
              <a:t>(</a:t>
            </a:r>
            <a:r>
              <a:rPr lang="zh-CN" altLang="en-US" sz="2400"/>
              <a:t>jiào</a:t>
            </a:r>
            <a:r>
              <a:rPr lang="en-US" altLang="zh-CN" sz="2400"/>
              <a:t>) is usually negated with “不“（bù ）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7267482" y="885807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51375" y="3513455"/>
            <a:ext cx="6989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</a:t>
            </a:r>
            <a:r>
              <a:rPr kumimoji="1" lang="zh-CN" altLang="en-US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 groups of three </a:t>
            </a:r>
            <a:endParaRPr kumimoji="1" lang="zh-CN" altLang="en-US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 this conversation</a:t>
            </a:r>
            <a:endParaRPr kumimoji="1" lang="en-US" altLang="zh-CN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71" y="1476960"/>
            <a:ext cx="1255058" cy="1255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583">
            <a:off x="646662" y="1524939"/>
            <a:ext cx="30861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47">
            <a:off x="1171" y="-287069"/>
            <a:ext cx="11719580" cy="664075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35300" y="2980690"/>
            <a:ext cx="7811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Basic word order of Chinese sentences</a:t>
            </a:r>
            <a:endParaRPr kumimoji="1" lang="en-US" altLang="zh-CN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5207" y="3680814"/>
            <a:ext cx="6477052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Subject+Verb+Object</a:t>
            </a:r>
            <a:endParaRPr kumimoji="1" lang="en-US" altLang="zh-CN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endParaRPr kumimoji="1" lang="en-US" altLang="zh-CN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32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statements and questions are the same</a:t>
            </a:r>
            <a:endParaRPr kumimoji="1" lang="en-US" altLang="zh-CN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Text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8950" y="974725"/>
            <a:ext cx="897826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你好！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Woman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：你好！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请问，你贵姓？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Woman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：我姓李。你呢？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 我姓王。李小姐，你叫什么名字？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Woman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：我叫李友。王先生，你叫什么名字？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我叫王朋。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>
            <a:fillRect/>
          </a:stretch>
        </p:blipFill>
        <p:spPr>
          <a:xfrm>
            <a:off x="5777267" y="728346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180000">
            <a:off x="6768465" y="3037840"/>
            <a:ext cx="31159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</a:t>
            </a:r>
            <a:r>
              <a:rPr kumimoji="1" lang="zh-CN" altLang="en-US" sz="8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问</a:t>
            </a:r>
            <a:r>
              <a:rPr kumimoji="1" lang="zh-CN" altLang="en-US" sz="8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好</a:t>
            </a:r>
            <a:endParaRPr kumimoji="1" lang="zh-CN" altLang="en-US" sz="8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03390" y="4708525"/>
            <a:ext cx="50158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Greetings</a:t>
            </a:r>
            <a:endParaRPr kumimoji="1" lang="en-US" altLang="zh-CN" sz="6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240000">
            <a:off x="7442835" y="2618105"/>
            <a:ext cx="42691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wèn hǎo </a:t>
            </a:r>
            <a:endParaRPr kumimoji="1" lang="zh-CN" altLang="en-US" sz="44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" y="3185795"/>
            <a:ext cx="4834890" cy="3267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031" y="412189"/>
            <a:ext cx="394185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Question</a:t>
            </a:r>
            <a:endParaRPr kumimoji="1" lang="en-US" altLang="zh-CN" sz="4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0195" y="4479290"/>
            <a:ext cx="36620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Please read the text to answer the following questions</a:t>
            </a:r>
            <a:endParaRPr kumimoji="1" lang="zh-CN" altLang="en-US" sz="24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86935" y="3092450"/>
            <a:ext cx="67925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2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、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What is the woman`s family name?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19245" y="2570480"/>
            <a:ext cx="8211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1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、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What did the man say first to the woman? 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69840" y="3742055"/>
            <a:ext cx="66236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3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、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What is the man`s full name?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61820" y="1400810"/>
            <a:ext cx="7512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You can discuss it with your group member</a:t>
            </a:r>
            <a:r>
              <a:rPr lang="en-US" altLang="zh-CN" sz="3200"/>
              <a:t>s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>
            <a:fillRect/>
          </a:stretch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1035" y="2706445"/>
            <a:ext cx="280733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Language</a:t>
            </a:r>
            <a:endParaRPr kumimoji="1" lang="en-US" altLang="zh-CN" sz="44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practice</a:t>
            </a:r>
            <a:endParaRPr kumimoji="1" lang="en-US" altLang="zh-CN" sz="44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5" y="0"/>
            <a:ext cx="843053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446693">
            <a:off x="2430145" y="2965450"/>
            <a:ext cx="73317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4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Don`t forget your homework </a:t>
            </a:r>
            <a:endParaRPr kumimoji="1" lang="en-US" altLang="zh-CN" sz="4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 algn="l"/>
            <a:r>
              <a:rPr kumimoji="1" lang="en-US" altLang="zh-CN" sz="4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and </a:t>
            </a:r>
            <a:r>
              <a:rPr kumimoji="1" lang="en-US" altLang="zh-CN" sz="4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Class quizzes!!!</a:t>
            </a:r>
            <a:endParaRPr kumimoji="1" lang="en-US" altLang="zh-CN" sz="2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27" y="4609666"/>
            <a:ext cx="1149910" cy="11743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1300000">
            <a:off x="3857625" y="4714240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Attention!!!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3053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446693">
            <a:off x="2911462" y="3076382"/>
            <a:ext cx="670750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8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Class is over</a:t>
            </a:r>
            <a:endParaRPr kumimoji="1" lang="en-US" altLang="zh-CN" sz="8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27" y="4609666"/>
            <a:ext cx="1149910" cy="11743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rot="21240000">
            <a:off x="3895725" y="4820285"/>
            <a:ext cx="2232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BYE BYE</a:t>
            </a:r>
            <a:endParaRPr lang="en-US" altLang="zh-CN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7" y="279843"/>
            <a:ext cx="7855100" cy="6389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Vocabulary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0" y="1084102"/>
            <a:ext cx="6559296" cy="5439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37350" y="1612900"/>
            <a:ext cx="20091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nǐ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10985" y="27673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你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78800" y="2998470"/>
            <a:ext cx="22701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微软雅黑" panose="020B0503020204020204" pitchFamily="34" charset="-122"/>
                <a:ea typeface="微软雅黑" panose="020B0503020204020204" pitchFamily="34" charset="-122"/>
              </a:rPr>
              <a:t>(you)</a:t>
            </a:r>
            <a:endParaRPr lang="en-US" altLang="zh-CN" sz="6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38680" y="2307590"/>
            <a:ext cx="840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wǒ</a:t>
            </a:r>
            <a:r>
              <a:rPr kumimoji="1" lang="zh-CN" altLang="en-US" sz="28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endParaRPr kumimoji="1" lang="zh-CN" altLang="en-US" sz="2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6125" y="2829560"/>
            <a:ext cx="42602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</a:t>
            </a:r>
            <a:endParaRPr kumimoji="1" lang="zh-CN" altLang="en-US" sz="7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35365" y="2307590"/>
            <a:ext cx="1000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tā </a:t>
            </a:r>
            <a:endParaRPr kumimoji="1" lang="zh-CN" altLang="en-US" sz="2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69960" y="2791460"/>
            <a:ext cx="23361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他 </a:t>
            </a:r>
            <a:r>
              <a:rPr kumimoji="1" lang="en-US" altLang="zh-CN" sz="32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(he)</a:t>
            </a:r>
            <a:endParaRPr kumimoji="1" lang="zh-CN" altLang="en-US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zh-CN" altLang="en-US" sz="32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她 </a:t>
            </a:r>
            <a:r>
              <a:rPr kumimoji="1" lang="en-US" altLang="zh-CN" sz="32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(she)</a:t>
            </a:r>
            <a:endParaRPr kumimoji="1" lang="zh-CN" altLang="en-US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zh-CN" altLang="en-US" sz="32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它 </a:t>
            </a:r>
            <a:r>
              <a:rPr kumimoji="1" lang="en-US" altLang="zh-CN" sz="32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(it)</a:t>
            </a:r>
            <a:endParaRPr kumimoji="1" lang="en-US" altLang="zh-CN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55" y="4637319"/>
            <a:ext cx="2633472" cy="52120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70555" y="3134360"/>
            <a:ext cx="2270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</a:rPr>
              <a:t>(I;me</a:t>
            </a:r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7" y="233488"/>
            <a:ext cx="7855100" cy="6389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Vocabulary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0" y="1084102"/>
            <a:ext cx="6559296" cy="5439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66205" y="1565910"/>
            <a:ext cx="2794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hǎo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9555" y="264414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好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78800" y="2998470"/>
            <a:ext cx="22701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微软雅黑" panose="020B0503020204020204" pitchFamily="34" charset="-122"/>
                <a:ea typeface="微软雅黑" panose="020B0503020204020204" pitchFamily="34" charset="-122"/>
              </a:rPr>
              <a:t>(fine)</a:t>
            </a:r>
            <a:endParaRPr lang="en-US" altLang="zh-CN" sz="6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expression008-o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770" y="4105275"/>
            <a:ext cx="2452370" cy="245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4" y="1876970"/>
            <a:ext cx="2633472" cy="5212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-465418"/>
            <a:ext cx="5205984" cy="52059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ttention</a:t>
            </a:r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!!!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6425" y="2786380"/>
            <a:ext cx="68484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你好≠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You are fine(good)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你好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is 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not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you are fine(good)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59" y="3965746"/>
            <a:ext cx="2633472" cy="5212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9648" y="4875177"/>
            <a:ext cx="487685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你好 is just a greeting, like hi, hello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5285165" y="392180"/>
            <a:ext cx="2674599" cy="267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7" y="279843"/>
            <a:ext cx="7855100" cy="6389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Vocabulary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0" y="1084102"/>
            <a:ext cx="6559296" cy="54397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58890" y="1660525"/>
            <a:ext cx="2009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qǐng</a:t>
            </a:r>
            <a:r>
              <a:rPr kumimoji="1" lang="zh-CN" altLang="en-US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</a:t>
            </a:r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10985" y="2767330"/>
            <a:ext cx="175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请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97215" y="3353435"/>
            <a:ext cx="2270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</a:rPr>
              <a:t>(please)</a:t>
            </a:r>
            <a:endParaRPr lang="en-US" altLang="zh-CN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3738</Words>
  <Application>WPS 演示</Application>
  <PresentationFormat>宽屏</PresentationFormat>
  <Paragraphs>337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HappyZcool-2016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花开盛雪</cp:lastModifiedBy>
  <cp:revision>17</cp:revision>
  <dcterms:created xsi:type="dcterms:W3CDTF">2019-09-15T14:59:00Z</dcterms:created>
  <dcterms:modified xsi:type="dcterms:W3CDTF">2019-09-23T12:15:04Z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