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4" r:id="rId3"/>
    <p:sldId id="268" r:id="rId4"/>
    <p:sldId id="338" r:id="rId5"/>
    <p:sldId id="266" r:id="rId6"/>
    <p:sldId id="437" r:id="rId7"/>
    <p:sldId id="269" r:id="rId8"/>
    <p:sldId id="414" r:id="rId9"/>
    <p:sldId id="415" r:id="rId10"/>
    <p:sldId id="276" r:id="rId11"/>
    <p:sldId id="416" r:id="rId12"/>
    <p:sldId id="423" r:id="rId13"/>
    <p:sldId id="421" r:id="rId14"/>
    <p:sldId id="422" r:id="rId15"/>
    <p:sldId id="424" r:id="rId16"/>
    <p:sldId id="270" r:id="rId17"/>
    <p:sldId id="271" r:id="rId18"/>
    <p:sldId id="417" r:id="rId19"/>
    <p:sldId id="418" r:id="rId20"/>
    <p:sldId id="425" r:id="rId21"/>
    <p:sldId id="426" r:id="rId22"/>
    <p:sldId id="428" r:id="rId23"/>
    <p:sldId id="429" r:id="rId24"/>
    <p:sldId id="430" r:id="rId25"/>
    <p:sldId id="431" r:id="rId26"/>
    <p:sldId id="432" r:id="rId27"/>
    <p:sldId id="433" r:id="rId28"/>
    <p:sldId id="434" r:id="rId29"/>
    <p:sldId id="435" r:id="rId30"/>
    <p:sldId id="436" r:id="rId31"/>
    <p:sldId id="439" r:id="rId32"/>
    <p:sldId id="438" r:id="rId33"/>
    <p:sldId id="440" r:id="rId34"/>
    <p:sldId id="28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5C2F"/>
    <a:srgbClr val="644825"/>
    <a:srgbClr val="C20316"/>
    <a:srgbClr val="C7020C"/>
    <a:srgbClr val="FAEED8"/>
    <a:srgbClr val="FFF9D2"/>
    <a:srgbClr val="E90000"/>
    <a:srgbClr val="9E211B"/>
    <a:srgbClr val="FF9409"/>
    <a:srgbClr val="E3D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3" autoAdjust="0"/>
    <p:restoredTop sz="94660"/>
  </p:normalViewPr>
  <p:slideViewPr>
    <p:cSldViewPr snapToGrid="0">
      <p:cViewPr>
        <p:scale>
          <a:sx n="37" d="100"/>
          <a:sy n="37" d="100"/>
        </p:scale>
        <p:origin x="1790" y="53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3545" cy="6858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1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6.png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4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8.png"/><Relationship Id="rId1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9.png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607" y="-500037"/>
            <a:ext cx="5205984" cy="520598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30535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03071" y="3274845"/>
            <a:ext cx="4860290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Greetings</a:t>
            </a:r>
            <a:endParaRPr kumimoji="1" lang="en-US" altLang="zh-CN" sz="8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987172" y="2149699"/>
            <a:ext cx="2926080" cy="1198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7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第一课</a:t>
            </a:r>
            <a:endParaRPr kumimoji="1" lang="zh-CN" altLang="en-US" sz="72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 rot="21440224">
            <a:off x="4234397" y="4771186"/>
            <a:ext cx="28176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kumimoji="1" lang="en-US" altLang="zh-CN" sz="2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Are you ready……</a:t>
            </a:r>
            <a:endParaRPr kumimoji="1" lang="zh-CN" altLang="en-US" sz="2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787" y="3348556"/>
            <a:ext cx="1149910" cy="117437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9638">
            <a:off x="1240658" y="475197"/>
            <a:ext cx="2230606" cy="315773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8131" y="5526059"/>
            <a:ext cx="2633472" cy="521208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47">
            <a:off x="-8255" y="-290195"/>
            <a:ext cx="12002135" cy="66408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47745" y="4892040"/>
            <a:ext cx="26441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美 国</a:t>
            </a:r>
            <a:endParaRPr lang="zh-CN" altLang="en-US" sz="6000"/>
          </a:p>
        </p:txBody>
      </p:sp>
      <p:sp>
        <p:nvSpPr>
          <p:cNvPr id="9" name="文本框 8"/>
          <p:cNvSpPr txBox="1"/>
          <p:nvPr/>
        </p:nvSpPr>
        <p:spPr>
          <a:xfrm>
            <a:off x="3547745" y="4382770"/>
            <a:ext cx="2083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měi    guó  </a:t>
            </a:r>
            <a:endParaRPr lang="zh-CN" altLang="en-US" sz="3200"/>
          </a:p>
        </p:txBody>
      </p:sp>
      <p:sp>
        <p:nvSpPr>
          <p:cNvPr id="12" name="文本框 11"/>
          <p:cNvSpPr txBox="1"/>
          <p:nvPr/>
        </p:nvSpPr>
        <p:spPr>
          <a:xfrm>
            <a:off x="7599045" y="3461385"/>
            <a:ext cx="24384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纽 约</a:t>
            </a:r>
            <a:endParaRPr lang="zh-CN" altLang="en-US" sz="6000"/>
          </a:p>
        </p:txBody>
      </p:sp>
      <p:sp>
        <p:nvSpPr>
          <p:cNvPr id="13" name="文本框 12"/>
          <p:cNvSpPr txBox="1"/>
          <p:nvPr/>
        </p:nvSpPr>
        <p:spPr>
          <a:xfrm>
            <a:off x="7514590" y="2738755"/>
            <a:ext cx="2083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niǔ    yuē </a:t>
            </a:r>
            <a:r>
              <a:rPr lang="zh-CN" altLang="en-US" sz="3200"/>
              <a:t> </a:t>
            </a:r>
            <a:r>
              <a:rPr lang="zh-CN" altLang="en-US"/>
              <a:t> </a:t>
            </a:r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rcRect t="16780" b="12640"/>
          <a:stretch>
            <a:fillRect/>
          </a:stretch>
        </p:blipFill>
        <p:spPr>
          <a:xfrm>
            <a:off x="3055620" y="2440305"/>
            <a:ext cx="2801620" cy="197739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5370195" y="5253355"/>
            <a:ext cx="1821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America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7693660" y="4663440"/>
            <a:ext cx="17252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New York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47">
            <a:off x="-8255" y="-290195"/>
            <a:ext cx="12002135" cy="664083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47745" y="4892040"/>
            <a:ext cx="26441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捷 克</a:t>
            </a:r>
            <a:endParaRPr lang="zh-CN" altLang="en-US" sz="6000"/>
          </a:p>
        </p:txBody>
      </p:sp>
      <p:sp>
        <p:nvSpPr>
          <p:cNvPr id="9" name="文本框 8"/>
          <p:cNvSpPr txBox="1"/>
          <p:nvPr/>
        </p:nvSpPr>
        <p:spPr>
          <a:xfrm>
            <a:off x="3547745" y="4382770"/>
            <a:ext cx="2083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</a:t>
            </a:r>
            <a:r>
              <a:rPr lang="zh-CN" altLang="en-US" sz="3200"/>
              <a:t>jié      kè   </a:t>
            </a:r>
            <a:endParaRPr lang="zh-CN" altLang="en-US" sz="3200"/>
          </a:p>
        </p:txBody>
      </p:sp>
      <p:sp>
        <p:nvSpPr>
          <p:cNvPr id="10" name="文本框 9"/>
          <p:cNvSpPr txBox="1"/>
          <p:nvPr/>
        </p:nvSpPr>
        <p:spPr>
          <a:xfrm>
            <a:off x="5809615" y="2643505"/>
            <a:ext cx="5362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What is the capital of </a:t>
            </a:r>
            <a:r>
              <a:rPr lang="en-US" altLang="zh-CN" sz="3200"/>
              <a:t>Czech</a:t>
            </a:r>
            <a:r>
              <a:rPr lang="zh-CN" altLang="en-US" sz="3200"/>
              <a:t>?</a:t>
            </a:r>
            <a:endParaRPr lang="zh-CN" altLang="en-US" sz="3200"/>
          </a:p>
        </p:txBody>
      </p:sp>
      <p:sp>
        <p:nvSpPr>
          <p:cNvPr id="11" name="下箭头 10"/>
          <p:cNvSpPr/>
          <p:nvPr/>
        </p:nvSpPr>
        <p:spPr>
          <a:xfrm>
            <a:off x="8467090" y="3227070"/>
            <a:ext cx="364490" cy="7200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607935" y="4382770"/>
            <a:ext cx="302641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布拉格</a:t>
            </a:r>
            <a:endParaRPr lang="zh-CN" altLang="en-US" sz="6000"/>
          </a:p>
        </p:txBody>
      </p:sp>
      <p:sp>
        <p:nvSpPr>
          <p:cNvPr id="13" name="文本框 12"/>
          <p:cNvSpPr txBox="1"/>
          <p:nvPr/>
        </p:nvSpPr>
        <p:spPr>
          <a:xfrm>
            <a:off x="7552055" y="3947160"/>
            <a:ext cx="286766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 bù    lā    gé  </a:t>
            </a:r>
            <a:r>
              <a:rPr lang="zh-CN" altLang="en-US" sz="3200"/>
              <a:t> 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5370195" y="5253355"/>
            <a:ext cx="182181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Czech</a:t>
            </a:r>
            <a:endParaRPr lang="en-US" altLang="zh-CN" sz="2800"/>
          </a:p>
        </p:txBody>
      </p:sp>
      <p:sp>
        <p:nvSpPr>
          <p:cNvPr id="5" name="文本框 4"/>
          <p:cNvSpPr txBox="1"/>
          <p:nvPr/>
        </p:nvSpPr>
        <p:spPr>
          <a:xfrm>
            <a:off x="6406515" y="4731385"/>
            <a:ext cx="1426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Prague</a:t>
            </a:r>
            <a:endParaRPr lang="en-US" altLang="zh-CN" sz="28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2305" y="2562225"/>
            <a:ext cx="2607310" cy="18205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>
            <a:fillRect/>
          </a:stretch>
        </p:blipFill>
        <p:spPr>
          <a:xfrm>
            <a:off x="766445" y="553085"/>
            <a:ext cx="11819255" cy="6800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4182036"/>
            <a:ext cx="4572965" cy="1919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341">
            <a:off x="9083675" y="-31750"/>
            <a:ext cx="2346325" cy="2346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2529840"/>
            <a:ext cx="2487930" cy="15557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79850" y="2538095"/>
            <a:ext cx="2083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zhōng guó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79850" y="3020695"/>
            <a:ext cx="19538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中 国</a:t>
            </a:r>
            <a:endParaRPr lang="zh-CN" altLang="en-US" sz="6000"/>
          </a:p>
        </p:txBody>
      </p:sp>
      <p:sp>
        <p:nvSpPr>
          <p:cNvPr id="14" name="文本框 13"/>
          <p:cNvSpPr txBox="1"/>
          <p:nvPr/>
        </p:nvSpPr>
        <p:spPr>
          <a:xfrm>
            <a:off x="4264025" y="4085590"/>
            <a:ext cx="118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China</a:t>
            </a:r>
            <a:endParaRPr lang="en-US" altLang="zh-CN" sz="2800"/>
          </a:p>
        </p:txBody>
      </p:sp>
      <p:sp>
        <p:nvSpPr>
          <p:cNvPr id="6" name="加号 5"/>
          <p:cNvSpPr/>
          <p:nvPr/>
        </p:nvSpPr>
        <p:spPr>
          <a:xfrm>
            <a:off x="5833745" y="3121660"/>
            <a:ext cx="831215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64960" y="3020695"/>
            <a:ext cx="11029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人</a:t>
            </a:r>
            <a:endParaRPr lang="zh-CN" altLang="en-US" sz="6000"/>
          </a:p>
        </p:txBody>
      </p:sp>
      <p:sp>
        <p:nvSpPr>
          <p:cNvPr id="11" name="文本框 10"/>
          <p:cNvSpPr txBox="1"/>
          <p:nvPr/>
        </p:nvSpPr>
        <p:spPr>
          <a:xfrm>
            <a:off x="6821170" y="2538095"/>
            <a:ext cx="96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rén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64960" y="4085590"/>
            <a:ext cx="118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people</a:t>
            </a:r>
            <a:endParaRPr lang="en-US" altLang="zh-CN" sz="2800"/>
          </a:p>
        </p:txBody>
      </p:sp>
      <p:sp>
        <p:nvSpPr>
          <p:cNvPr id="13" name="等于号 12"/>
          <p:cNvSpPr/>
          <p:nvPr/>
        </p:nvSpPr>
        <p:spPr>
          <a:xfrm>
            <a:off x="7496810" y="3194685"/>
            <a:ext cx="888365" cy="468630"/>
          </a:xfrm>
          <a:prstGeom prst="mathEqual">
            <a:avLst>
              <a:gd name="adj1" fmla="val 23520"/>
              <a:gd name="adj2" fmla="val 17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69630" y="2921635"/>
            <a:ext cx="34772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 </a:t>
            </a:r>
            <a:r>
              <a:rPr lang="zh-CN" altLang="en-US" sz="6000"/>
              <a:t>中 国 人</a:t>
            </a:r>
            <a:endParaRPr lang="zh-CN" altLang="en-US" sz="6000"/>
          </a:p>
        </p:txBody>
      </p:sp>
      <p:sp>
        <p:nvSpPr>
          <p:cNvPr id="16" name="文本框 15"/>
          <p:cNvSpPr txBox="1"/>
          <p:nvPr/>
        </p:nvSpPr>
        <p:spPr>
          <a:xfrm>
            <a:off x="8575675" y="2538095"/>
            <a:ext cx="29057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zhōng guó   </a:t>
            </a:r>
            <a:r>
              <a:rPr lang="zh-CN" altLang="en-US" sz="3200">
                <a:sym typeface="+mn-ea"/>
              </a:rPr>
              <a:t>rén</a:t>
            </a:r>
            <a:r>
              <a:rPr lang="zh-CN" altLang="en-US">
                <a:sym typeface="+mn-ea"/>
              </a:rPr>
              <a:t> </a:t>
            </a:r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469630" y="3869690"/>
            <a:ext cx="362712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   Chinese</a:t>
            </a:r>
            <a:endParaRPr lang="en-US" altLang="zh-CN" sz="2800"/>
          </a:p>
          <a:p>
            <a:r>
              <a:rPr lang="en-US" altLang="zh-CN" sz="2800"/>
              <a:t>  Chinese people 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>
            <a:fillRect/>
          </a:stretch>
        </p:blipFill>
        <p:spPr>
          <a:xfrm>
            <a:off x="766445" y="553085"/>
            <a:ext cx="11819255" cy="6800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4182036"/>
            <a:ext cx="4572965" cy="1919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341">
            <a:off x="9083675" y="-31750"/>
            <a:ext cx="2346325" cy="23463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3355" y="2529840"/>
            <a:ext cx="2487930" cy="155575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3879850" y="2538095"/>
            <a:ext cx="2083435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>
                <a:sym typeface="+mn-ea"/>
              </a:rPr>
              <a:t>  </a:t>
            </a:r>
            <a:r>
              <a:rPr lang="zh-CN" altLang="en-US" sz="3200">
                <a:sym typeface="+mn-ea"/>
              </a:rPr>
              <a:t>běi    jīng</a:t>
            </a:r>
            <a:r>
              <a:rPr lang="zh-CN" altLang="en-US">
                <a:sym typeface="+mn-ea"/>
              </a:rPr>
              <a:t> 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3879850" y="3020695"/>
            <a:ext cx="19538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北 京</a:t>
            </a:r>
            <a:endParaRPr lang="zh-CN" altLang="en-US" sz="6000"/>
          </a:p>
        </p:txBody>
      </p:sp>
      <p:sp>
        <p:nvSpPr>
          <p:cNvPr id="14" name="文本框 13"/>
          <p:cNvSpPr txBox="1"/>
          <p:nvPr/>
        </p:nvSpPr>
        <p:spPr>
          <a:xfrm>
            <a:off x="4264025" y="4085590"/>
            <a:ext cx="118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Beijing</a:t>
            </a:r>
            <a:endParaRPr lang="en-US" altLang="zh-CN" sz="2800"/>
          </a:p>
        </p:txBody>
      </p:sp>
      <p:sp>
        <p:nvSpPr>
          <p:cNvPr id="6" name="加号 5"/>
          <p:cNvSpPr/>
          <p:nvPr/>
        </p:nvSpPr>
        <p:spPr>
          <a:xfrm>
            <a:off x="5833745" y="3121660"/>
            <a:ext cx="831215" cy="8128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664960" y="3020695"/>
            <a:ext cx="11029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人</a:t>
            </a:r>
            <a:endParaRPr lang="zh-CN" altLang="en-US" sz="6000"/>
          </a:p>
        </p:txBody>
      </p:sp>
      <p:sp>
        <p:nvSpPr>
          <p:cNvPr id="11" name="文本框 10"/>
          <p:cNvSpPr txBox="1"/>
          <p:nvPr/>
        </p:nvSpPr>
        <p:spPr>
          <a:xfrm>
            <a:off x="6821170" y="2538095"/>
            <a:ext cx="9601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sym typeface="+mn-ea"/>
              </a:rPr>
              <a:t>rén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664960" y="4085590"/>
            <a:ext cx="118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people</a:t>
            </a:r>
            <a:endParaRPr lang="en-US" altLang="zh-CN" sz="2800"/>
          </a:p>
        </p:txBody>
      </p:sp>
      <p:sp>
        <p:nvSpPr>
          <p:cNvPr id="13" name="等于号 12"/>
          <p:cNvSpPr/>
          <p:nvPr/>
        </p:nvSpPr>
        <p:spPr>
          <a:xfrm>
            <a:off x="7496810" y="3194685"/>
            <a:ext cx="888365" cy="468630"/>
          </a:xfrm>
          <a:prstGeom prst="mathEqual">
            <a:avLst>
              <a:gd name="adj1" fmla="val 23520"/>
              <a:gd name="adj2" fmla="val 175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8469630" y="2921635"/>
            <a:ext cx="347726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000"/>
              <a:t> </a:t>
            </a:r>
            <a:r>
              <a:rPr lang="zh-CN" altLang="en-US" sz="6000"/>
              <a:t>北 京</a:t>
            </a:r>
            <a:r>
              <a:rPr lang="zh-CN" altLang="en-US" sz="6000"/>
              <a:t> 人</a:t>
            </a:r>
            <a:endParaRPr lang="zh-CN" altLang="en-US" sz="6000"/>
          </a:p>
        </p:txBody>
      </p:sp>
      <p:sp>
        <p:nvSpPr>
          <p:cNvPr id="16" name="文本框 15"/>
          <p:cNvSpPr txBox="1"/>
          <p:nvPr/>
        </p:nvSpPr>
        <p:spPr>
          <a:xfrm>
            <a:off x="8575675" y="2538095"/>
            <a:ext cx="2905760" cy="8604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   </a:t>
            </a:r>
            <a:r>
              <a:rPr lang="zh-CN" altLang="en-US" sz="3200">
                <a:sym typeface="+mn-ea"/>
              </a:rPr>
              <a:t>běi    jīng   </a:t>
            </a:r>
            <a:r>
              <a:rPr lang="zh-CN" altLang="en-US" sz="3200">
                <a:sym typeface="+mn-ea"/>
              </a:rPr>
              <a:t>rén</a:t>
            </a:r>
            <a:r>
              <a:rPr lang="zh-CN" altLang="en-US">
                <a:sym typeface="+mn-ea"/>
              </a:rPr>
              <a:t> </a:t>
            </a:r>
            <a:endParaRPr lang="zh-CN" altLang="en-US"/>
          </a:p>
          <a:p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8296910" y="4035425"/>
            <a:ext cx="318452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          from Beijing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70"/>
          <a:stretch>
            <a:fillRect/>
          </a:stretch>
        </p:blipFill>
        <p:spPr>
          <a:xfrm>
            <a:off x="436306" y="488016"/>
            <a:ext cx="11501568" cy="680037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Answer!!!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82" y="4182036"/>
            <a:ext cx="4572965" cy="191909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8341">
            <a:off x="8918389" y="274800"/>
            <a:ext cx="2879165" cy="28791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2818130" y="2569210"/>
            <a:ext cx="673735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我是</a:t>
            </a:r>
            <a:r>
              <a:rPr lang="en-US" altLang="zh-CN" sz="5400"/>
              <a:t>__________</a:t>
            </a:r>
            <a:r>
              <a:rPr lang="zh-CN" altLang="en-US" sz="5400"/>
              <a:t>人。</a:t>
            </a:r>
            <a:endParaRPr lang="zh-CN" altLang="en-US" sz="5400"/>
          </a:p>
        </p:txBody>
      </p:sp>
      <p:sp>
        <p:nvSpPr>
          <p:cNvPr id="7" name="文本框 6"/>
          <p:cNvSpPr txBox="1"/>
          <p:nvPr/>
        </p:nvSpPr>
        <p:spPr>
          <a:xfrm>
            <a:off x="2927985" y="3566160"/>
            <a:ext cx="7578090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 For example:</a:t>
            </a:r>
            <a:r>
              <a:rPr lang="zh-CN" altLang="en-US" sz="3600"/>
              <a:t>我是中国人。</a:t>
            </a:r>
            <a:endParaRPr lang="zh-CN" altLang="en-US" sz="3600"/>
          </a:p>
          <a:p>
            <a:r>
              <a:rPr lang="zh-CN" altLang="en-US" sz="3600"/>
              <a:t>                        </a:t>
            </a:r>
            <a:r>
              <a:rPr lang="zh-CN" altLang="en-US" sz="3600">
                <a:sym typeface="+mn-ea"/>
              </a:rPr>
              <a:t>wǒ shì zhōng guó rén 。</a:t>
            </a:r>
            <a:endParaRPr lang="zh-CN" altLang="en-US" sz="3600"/>
          </a:p>
          <a:p>
            <a:r>
              <a:rPr lang="zh-CN" altLang="en-US" sz="3600">
                <a:sym typeface="+mn-ea"/>
              </a:rPr>
              <a:t>                         I am Chinese.</a:t>
            </a:r>
            <a:endParaRPr lang="zh-CN" altLang="en-US" sz="3600"/>
          </a:p>
          <a:p>
            <a:endParaRPr lang="zh-CN" altLang="en-US" sz="3600"/>
          </a:p>
          <a:p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>
            <a:fillRect/>
          </a:stretch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6497320" y="2829560"/>
            <a:ext cx="43116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72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Grammar</a:t>
            </a:r>
            <a:endParaRPr kumimoji="1" lang="en-US" altLang="zh-CN" sz="72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843" r="-15306" b="-843"/>
          <a:stretch>
            <a:fillRect/>
          </a:stretch>
        </p:blipFill>
        <p:spPr>
          <a:xfrm flipH="1">
            <a:off x="-720725" y="1913255"/>
            <a:ext cx="4681220" cy="5107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164353" y="2282911"/>
            <a:ext cx="4876852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你是老师吗？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nǐ shì lǎo shī ma 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Are you a teacher?</a:t>
            </a:r>
            <a:endParaRPr kumimoji="1"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：我是老师。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wǒ shì lǎo shī 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 am a teacher.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329565"/>
            <a:ext cx="3914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The Verb </a:t>
            </a:r>
            <a:r>
              <a:rPr lang="zh-CN" altLang="en-US" sz="3600"/>
              <a:t>是（shì ）</a:t>
            </a:r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545465" y="1129665"/>
            <a:ext cx="1133348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In Chinese,是 is a verb which can be used to link two units that are in some way equivalent. These two units can be noun, pronouns, or noun phrases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843" r="-15306" b="-843"/>
          <a:stretch>
            <a:fillRect/>
          </a:stretch>
        </p:blipFill>
        <p:spPr>
          <a:xfrm flipH="1">
            <a:off x="-720725" y="1913255"/>
            <a:ext cx="4681220" cy="5107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5332730" y="1198880"/>
            <a:ext cx="573659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：李友是学生吗？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L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ǐ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Y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ǒu shì xué sh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e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ng ma 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Is Li You a student?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：李友是学生。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L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ǐ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Y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ǒu shì xué sh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e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ng 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Li You is a student.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329565"/>
            <a:ext cx="3914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The Verb </a:t>
            </a:r>
            <a:r>
              <a:rPr lang="zh-CN" altLang="en-US" sz="3600"/>
              <a:t>是（shì ）</a:t>
            </a:r>
            <a:endParaRPr lang="zh-CN" altLang="en-US" sz="360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341" y="1299376"/>
            <a:ext cx="3875148" cy="1626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843" r="-15306" b="-843"/>
          <a:stretch>
            <a:fillRect/>
          </a:stretch>
        </p:blipFill>
        <p:spPr>
          <a:xfrm flipH="1">
            <a:off x="-720725" y="1913255"/>
            <a:ext cx="4681220" cy="5107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781550" y="1913255"/>
            <a:ext cx="727710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：王朋是美国人吗？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áng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éng shì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ěiguó rén ma 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Is Wang Peng an American?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：王朋不是美国人。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áng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éng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ú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shì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ěiguó rén 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Wang Peng is not American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.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329565"/>
            <a:ext cx="39141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The Verb </a:t>
            </a:r>
            <a:r>
              <a:rPr lang="zh-CN" altLang="en-US" sz="3600"/>
              <a:t>是（shì ）</a:t>
            </a:r>
            <a:endParaRPr lang="zh-CN" altLang="en-US" sz="3600"/>
          </a:p>
        </p:txBody>
      </p:sp>
      <p:sp>
        <p:nvSpPr>
          <p:cNvPr id="11" name="文本框 10"/>
          <p:cNvSpPr txBox="1"/>
          <p:nvPr/>
        </p:nvSpPr>
        <p:spPr>
          <a:xfrm>
            <a:off x="545465" y="1129665"/>
            <a:ext cx="113334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是（</a:t>
            </a:r>
            <a:r>
              <a:rPr lang="zh-CN" altLang="en-US" sz="2800">
                <a:sym typeface="+mn-ea"/>
              </a:rPr>
              <a:t>shì）</a:t>
            </a:r>
            <a:r>
              <a:rPr lang="en-US" altLang="zh-CN" sz="2800">
                <a:sym typeface="+mn-ea"/>
              </a:rPr>
              <a:t>is usually negated with </a:t>
            </a:r>
            <a:r>
              <a:rPr lang="zh-CN" altLang="en-US" sz="2800">
                <a:sym typeface="+mn-ea"/>
              </a:rPr>
              <a:t>不（bù ）</a:t>
            </a:r>
            <a:r>
              <a:rPr lang="en-US" altLang="zh-CN" sz="2800">
                <a:sym typeface="+mn-ea"/>
              </a:rPr>
              <a:t>.</a:t>
            </a:r>
            <a:endParaRPr lang="en-US" altLang="zh-CN" sz="2800"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843" r="-15306" b="-843"/>
          <a:stretch>
            <a:fillRect/>
          </a:stretch>
        </p:blipFill>
        <p:spPr>
          <a:xfrm flipH="1">
            <a:off x="-720725" y="1913255"/>
            <a:ext cx="4681220" cy="5107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20540" y="974725"/>
            <a:ext cx="7155815" cy="738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Question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         你是老师吗？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nǐ shì lǎo shī ma ？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Are you a teacher?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Affirmative answer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：我是老师。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 wǒ shì lǎo shī 。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 am a teacher.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Negative answer:   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我不是老师。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wǒ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ú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shì lǎo shī 。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 am not a teacher.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329565"/>
            <a:ext cx="7941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Questions Ending with </a:t>
            </a:r>
            <a:r>
              <a:rPr lang="zh-CN" altLang="en-US" sz="3600"/>
              <a:t>吗（</a:t>
            </a:r>
            <a:r>
              <a:rPr lang="en-US" altLang="zh-CN" sz="3600"/>
              <a:t>ma)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Text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8950" y="974725"/>
            <a:ext cx="897826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你好！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Woman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：你好！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请问，你贵姓？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Woman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：我姓李。你呢？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 我姓王。李小姐，你叫什么名字？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Woman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：我叫李友。王先生，你叫什么名字？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我叫王朋。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843" r="-15306" b="-843"/>
          <a:stretch>
            <a:fillRect/>
          </a:stretch>
        </p:blipFill>
        <p:spPr>
          <a:xfrm flipH="1">
            <a:off x="-423545" y="1782445"/>
            <a:ext cx="3010535" cy="5107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2882900" y="974725"/>
            <a:ext cx="8507730" cy="7385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Question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         你姓王吗？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nǐ xìng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áng ma ？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Is your family name Wang?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Affirmative answer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：我姓王。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 wǒ xìng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áng 。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My family name is Wang.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Negative answer:   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我不姓王。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wǒ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ú 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xìng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W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áng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。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                         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My family name is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not Wang.</a:t>
            </a:r>
            <a:endParaRPr kumimoji="1"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329565"/>
            <a:ext cx="79413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/>
              <a:t>Questions Ending with </a:t>
            </a:r>
            <a:r>
              <a:rPr lang="zh-CN" altLang="en-US" sz="3600"/>
              <a:t>吗（</a:t>
            </a:r>
            <a:r>
              <a:rPr lang="en-US" altLang="zh-CN" sz="3600"/>
              <a:t>ma)</a:t>
            </a:r>
            <a:endParaRPr lang="en-US" altLang="zh-CN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843" r="-15306" b="-843"/>
          <a:stretch>
            <a:fillRect/>
          </a:stretch>
        </p:blipFill>
        <p:spPr>
          <a:xfrm flipH="1">
            <a:off x="-720725" y="1913255"/>
            <a:ext cx="4681220" cy="5107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89120" y="1203325"/>
            <a:ext cx="727710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：你是北京人吗？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nǐ shì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ěijīng rén ma 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Are you from Beijing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?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：我不是北京人。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wǒ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ú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shì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ěijīng rén 。     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 am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not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from Beijing.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329565"/>
            <a:ext cx="8557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The Negative Adverb </a:t>
            </a:r>
            <a:r>
              <a:rPr lang="zh-CN" altLang="en-US" sz="3600">
                <a:sym typeface="+mn-ea"/>
              </a:rPr>
              <a:t>不（bù ）</a:t>
            </a:r>
            <a:endParaRPr lang="zh-CN" altLang="en-US" sz="3600"/>
          </a:p>
          <a:p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843" r="-15306" b="-843"/>
          <a:stretch>
            <a:fillRect/>
          </a:stretch>
        </p:blipFill>
        <p:spPr>
          <a:xfrm flipH="1">
            <a:off x="-720725" y="1913255"/>
            <a:ext cx="4681220" cy="5107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389120" y="1203325"/>
            <a:ext cx="727710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：李友是中国人吗？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L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ǐ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Y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ǒu shì zhōng guó rén ma 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Is Li You Chinese?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：李友不是中国人。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L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ǐ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Y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ǒu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ú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shì zhōng guó rén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Li You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is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not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Chinese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.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329565"/>
            <a:ext cx="8557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The Negative Adverb </a:t>
            </a:r>
            <a:r>
              <a:rPr lang="zh-CN" altLang="en-US" sz="3600">
                <a:sym typeface="+mn-ea"/>
              </a:rPr>
              <a:t>不（bù ）</a:t>
            </a:r>
            <a:endParaRPr lang="zh-CN" altLang="en-US" sz="3600"/>
          </a:p>
          <a:p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843" r="-15306" b="-843"/>
          <a:stretch>
            <a:fillRect/>
          </a:stretch>
        </p:blipFill>
        <p:spPr>
          <a:xfrm flipH="1">
            <a:off x="-720725" y="1913255"/>
            <a:ext cx="4681220" cy="5107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74490" y="1193800"/>
            <a:ext cx="803402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：老师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姓王吗？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lǎo shī xìng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W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áng ma 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Is the teacher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`s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surname Wang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?</a:t>
            </a:r>
            <a:endParaRPr kumimoji="1"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：老师不姓王。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lǎo shī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ú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xìng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W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áng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T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he teacher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`s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surname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is not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Wang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.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125730" y="329565"/>
            <a:ext cx="8557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The Negative Adverb </a:t>
            </a:r>
            <a:r>
              <a:rPr lang="zh-CN" altLang="en-US" sz="3600">
                <a:sym typeface="+mn-ea"/>
              </a:rPr>
              <a:t>不（bù ）</a:t>
            </a:r>
            <a:endParaRPr lang="zh-CN" altLang="en-US" sz="3600"/>
          </a:p>
          <a:p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6" t="843" r="-15306" b="-843"/>
          <a:stretch>
            <a:fillRect/>
          </a:stretch>
        </p:blipFill>
        <p:spPr>
          <a:xfrm flipH="1">
            <a:off x="-720725" y="1913255"/>
            <a:ext cx="4681220" cy="51079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4174490" y="1193800"/>
            <a:ext cx="803402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：你叫李中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nǐ jiào lǐ zhōng ma 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 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Are you 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name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Li Zhong?</a:t>
            </a:r>
            <a:endParaRPr kumimoji="1" lang="en-US" altLang="zh-CN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：我不叫李中。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wǒ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b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ú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jiào lǐ zhōng 。   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    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My name is not Li Zhong.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-125730" y="329565"/>
            <a:ext cx="8557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The Negative Adverb </a:t>
            </a:r>
            <a:r>
              <a:rPr lang="zh-CN" altLang="en-US" sz="3600">
                <a:sym typeface="+mn-ea"/>
              </a:rPr>
              <a:t>不（bù ）</a:t>
            </a:r>
            <a:endParaRPr lang="zh-CN" altLang="en-US" sz="3600"/>
          </a:p>
          <a:p>
            <a:endParaRPr lang="zh-CN" altLang="en-US" sz="36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38760" y="1959610"/>
            <a:ext cx="613664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王朋是学生。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áng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éng shì xué sh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e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ng。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Wang Peng is a student.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李友是学生。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L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ǐ 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Y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ǒu shì xué sh</a:t>
            </a: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e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ng。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Li You is a student.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329565"/>
            <a:ext cx="8557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The Adverb </a:t>
            </a:r>
            <a:r>
              <a:rPr lang="zh-CN" altLang="en-US" sz="3600">
                <a:sym typeface="+mn-ea"/>
              </a:rPr>
              <a:t>也</a:t>
            </a:r>
            <a:r>
              <a:rPr lang="zh-CN" altLang="en-US" sz="3600">
                <a:sym typeface="+mn-ea"/>
              </a:rPr>
              <a:t>（yě ）</a:t>
            </a:r>
            <a:endParaRPr lang="zh-CN" altLang="en-US" sz="3600"/>
          </a:p>
          <a:p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393700" y="1006475"/>
            <a:ext cx="116173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The adverb 也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yě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/>
              <a:t>basically means "too" or "also." The adverb 也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ym typeface="+mn-ea"/>
              </a:rPr>
              <a:t>yě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/>
              <a:t> </a:t>
            </a:r>
            <a:r>
              <a:rPr lang="zh-CN" altLang="en-US" sz="2800">
                <a:solidFill>
                  <a:srgbClr val="FF0000"/>
                </a:solidFill>
              </a:rPr>
              <a:t>cannot</a:t>
            </a:r>
            <a:r>
              <a:rPr lang="zh-CN" altLang="en-US" sz="2800"/>
              <a:t> be put before the subject or at very end of a sentence. </a:t>
            </a:r>
            <a:endParaRPr lang="zh-CN" altLang="en-US" sz="2800"/>
          </a:p>
        </p:txBody>
      </p:sp>
      <p:sp>
        <p:nvSpPr>
          <p:cNvPr id="6" name="右箭头 5"/>
          <p:cNvSpPr/>
          <p:nvPr/>
        </p:nvSpPr>
        <p:spPr>
          <a:xfrm>
            <a:off x="4532630" y="4253865"/>
            <a:ext cx="1326515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6375400" y="3313430"/>
            <a:ext cx="52578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王朋是学生，李友</a:t>
            </a:r>
            <a:r>
              <a:rPr lang="zh-CN" altLang="en-US" sz="3200">
                <a:solidFill>
                  <a:srgbClr val="FF0000"/>
                </a:solidFill>
              </a:rPr>
              <a:t>也</a:t>
            </a:r>
            <a:r>
              <a:rPr lang="zh-CN" altLang="en-US" sz="3200"/>
              <a:t>是学生。</a:t>
            </a:r>
            <a:endParaRPr lang="zh-CN" altLang="en-US" sz="3200"/>
          </a:p>
          <a:p>
            <a:r>
              <a:rPr lang="en-US" altLang="zh-CN" sz="3200"/>
              <a:t>W</a:t>
            </a:r>
            <a:r>
              <a:rPr lang="zh-CN" altLang="en-US" sz="3200"/>
              <a:t>áng </a:t>
            </a:r>
            <a:r>
              <a:rPr lang="en-US" altLang="zh-CN" sz="3200"/>
              <a:t>P</a:t>
            </a:r>
            <a:r>
              <a:rPr lang="zh-CN" altLang="en-US" sz="3200"/>
              <a:t>éng shì xué sh</a:t>
            </a:r>
            <a:r>
              <a:rPr lang="en-US" altLang="zh-CN" sz="3200"/>
              <a:t>e</a:t>
            </a:r>
            <a:r>
              <a:rPr lang="zh-CN" altLang="en-US" sz="3200"/>
              <a:t>ng ，</a:t>
            </a:r>
            <a:r>
              <a:rPr lang="en-US" altLang="zh-CN" sz="3200"/>
              <a:t>L</a:t>
            </a:r>
            <a:r>
              <a:rPr lang="zh-CN" altLang="en-US" sz="3200"/>
              <a:t>ǐ </a:t>
            </a:r>
            <a:r>
              <a:rPr lang="en-US" altLang="zh-CN" sz="3200"/>
              <a:t>Y</a:t>
            </a:r>
            <a:r>
              <a:rPr lang="zh-CN" altLang="en-US" sz="3200"/>
              <a:t>ǒu yě shì xué sh</a:t>
            </a:r>
            <a:r>
              <a:rPr lang="en-US" altLang="zh-CN" sz="3200"/>
              <a:t>e</a:t>
            </a:r>
            <a:r>
              <a:rPr lang="zh-CN" altLang="en-US" sz="3200"/>
              <a:t>ng 。</a:t>
            </a:r>
            <a:endParaRPr lang="zh-CN" altLang="en-US" sz="3200"/>
          </a:p>
          <a:p>
            <a:r>
              <a:rPr lang="en-US" altLang="zh-CN" sz="3200"/>
              <a:t>Wang Peng is a student, Li You is a student, too.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329565"/>
            <a:ext cx="8557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The Adverb </a:t>
            </a:r>
            <a:r>
              <a:rPr lang="zh-CN" altLang="en-US" sz="3600">
                <a:sym typeface="+mn-ea"/>
              </a:rPr>
              <a:t>也</a:t>
            </a:r>
            <a:r>
              <a:rPr lang="zh-CN" altLang="en-US" sz="3600">
                <a:sym typeface="+mn-ea"/>
              </a:rPr>
              <a:t>（yě ）</a:t>
            </a:r>
            <a:endParaRPr lang="zh-CN" altLang="en-US" sz="3600"/>
          </a:p>
          <a:p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393700" y="1006475"/>
            <a:ext cx="116173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The adverb 也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yě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/>
              <a:t>basically means "too" or "also." The adverb 也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ym typeface="+mn-ea"/>
              </a:rPr>
              <a:t>yě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/>
              <a:t> </a:t>
            </a:r>
            <a:r>
              <a:rPr lang="zh-CN" altLang="en-US" sz="2800">
                <a:solidFill>
                  <a:srgbClr val="FF0000"/>
                </a:solidFill>
              </a:rPr>
              <a:t>cannot</a:t>
            </a:r>
            <a:r>
              <a:rPr lang="zh-CN" altLang="en-US" sz="2800"/>
              <a:t> be put before the subject or at very end of a sentence. </a:t>
            </a:r>
            <a:endParaRPr lang="zh-CN" altLang="en-US" sz="2800"/>
          </a:p>
        </p:txBody>
      </p:sp>
      <p:sp>
        <p:nvSpPr>
          <p:cNvPr id="6" name="右箭头 5"/>
          <p:cNvSpPr/>
          <p:nvPr/>
        </p:nvSpPr>
        <p:spPr>
          <a:xfrm>
            <a:off x="5374005" y="3422015"/>
            <a:ext cx="6096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16205" y="2481580"/>
            <a:ext cx="5257800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王朋是学生，李友</a:t>
            </a:r>
            <a:r>
              <a:rPr lang="zh-CN" altLang="en-US" sz="3200">
                <a:solidFill>
                  <a:srgbClr val="FF0000"/>
                </a:solidFill>
              </a:rPr>
              <a:t>也</a:t>
            </a:r>
            <a:r>
              <a:rPr lang="zh-CN" altLang="en-US" sz="3200"/>
              <a:t>是学生。</a:t>
            </a:r>
            <a:endParaRPr lang="zh-CN" altLang="en-US" sz="3200"/>
          </a:p>
          <a:p>
            <a:r>
              <a:rPr lang="en-US" altLang="zh-CN" sz="3200"/>
              <a:t>W</a:t>
            </a:r>
            <a:r>
              <a:rPr lang="zh-CN" altLang="en-US" sz="3200"/>
              <a:t>áng </a:t>
            </a:r>
            <a:r>
              <a:rPr lang="en-US" altLang="zh-CN" sz="3200"/>
              <a:t>P</a:t>
            </a:r>
            <a:r>
              <a:rPr lang="zh-CN" altLang="en-US" sz="3200"/>
              <a:t>éng shì xué sh</a:t>
            </a:r>
            <a:r>
              <a:rPr lang="en-US" altLang="zh-CN" sz="3200"/>
              <a:t>e</a:t>
            </a:r>
            <a:r>
              <a:rPr lang="zh-CN" altLang="en-US" sz="3200"/>
              <a:t>ng ，</a:t>
            </a:r>
            <a:r>
              <a:rPr lang="en-US" altLang="zh-CN" sz="3200"/>
              <a:t>L</a:t>
            </a:r>
            <a:r>
              <a:rPr lang="zh-CN" altLang="en-US" sz="3200"/>
              <a:t>ǐ </a:t>
            </a:r>
            <a:r>
              <a:rPr lang="en-US" altLang="zh-CN" sz="3200"/>
              <a:t>Y</a:t>
            </a:r>
            <a:r>
              <a:rPr lang="zh-CN" altLang="en-US" sz="3200"/>
              <a:t>ǒu yě shì xué sh</a:t>
            </a:r>
            <a:r>
              <a:rPr lang="en-US" altLang="zh-CN" sz="3200"/>
              <a:t>e</a:t>
            </a:r>
            <a:r>
              <a:rPr lang="zh-CN" altLang="en-US" sz="3200"/>
              <a:t>ng 。</a:t>
            </a:r>
            <a:endParaRPr lang="zh-CN" altLang="en-US" sz="3200"/>
          </a:p>
          <a:p>
            <a:r>
              <a:rPr lang="en-US" altLang="zh-CN" sz="3200"/>
              <a:t>Wang Peng is a student, Li You is a student, too.</a:t>
            </a:r>
            <a:endParaRPr lang="en-US" altLang="zh-CN" sz="3200"/>
          </a:p>
        </p:txBody>
      </p:sp>
      <p:sp>
        <p:nvSpPr>
          <p:cNvPr id="4" name="文本框 3"/>
          <p:cNvSpPr txBox="1"/>
          <p:nvPr/>
        </p:nvSpPr>
        <p:spPr>
          <a:xfrm>
            <a:off x="6151880" y="2326005"/>
            <a:ext cx="585978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王朋是学生，李友是学生</a:t>
            </a:r>
            <a:r>
              <a:rPr lang="zh-CN" altLang="en-US" sz="3200">
                <a:solidFill>
                  <a:srgbClr val="FF0000"/>
                </a:solidFill>
              </a:rPr>
              <a:t>也</a:t>
            </a:r>
            <a:r>
              <a:rPr lang="zh-CN" altLang="en-US" sz="3200"/>
              <a:t>。</a:t>
            </a:r>
            <a:r>
              <a:rPr lang="en-US" altLang="zh-CN" sz="3200">
                <a:solidFill>
                  <a:srgbClr val="FF0000"/>
                </a:solidFill>
              </a:rPr>
              <a:t>X</a:t>
            </a:r>
            <a:endParaRPr lang="zh-CN" altLang="en-US" sz="3200">
              <a:solidFill>
                <a:srgbClr val="FF0000"/>
              </a:solidFill>
            </a:endParaRPr>
          </a:p>
          <a:p>
            <a:r>
              <a:rPr lang="en-US" altLang="zh-CN" sz="3200">
                <a:sym typeface="+mn-ea"/>
              </a:rPr>
              <a:t>W</a:t>
            </a:r>
            <a:r>
              <a:rPr lang="zh-CN" altLang="en-US" sz="3200">
                <a:sym typeface="+mn-ea"/>
              </a:rPr>
              <a:t>áng </a:t>
            </a:r>
            <a:r>
              <a:rPr lang="en-US" altLang="zh-CN" sz="3200">
                <a:sym typeface="+mn-ea"/>
              </a:rPr>
              <a:t>P</a:t>
            </a:r>
            <a:r>
              <a:rPr lang="zh-CN" altLang="en-US" sz="3200">
                <a:sym typeface="+mn-ea"/>
              </a:rPr>
              <a:t>éng shì xué sh</a:t>
            </a:r>
            <a:r>
              <a:rPr lang="en-US" altLang="zh-CN" sz="3200">
                <a:sym typeface="+mn-ea"/>
              </a:rPr>
              <a:t>e</a:t>
            </a:r>
            <a:r>
              <a:rPr lang="zh-CN" altLang="en-US" sz="3200">
                <a:sym typeface="+mn-ea"/>
              </a:rPr>
              <a:t>ng ，</a:t>
            </a:r>
            <a:r>
              <a:rPr lang="en-US" altLang="zh-CN" sz="3200">
                <a:sym typeface="+mn-ea"/>
              </a:rPr>
              <a:t>L</a:t>
            </a:r>
            <a:r>
              <a:rPr lang="zh-CN" altLang="en-US" sz="3200">
                <a:sym typeface="+mn-ea"/>
              </a:rPr>
              <a:t>ǐ </a:t>
            </a:r>
            <a:r>
              <a:rPr lang="en-US" altLang="zh-CN" sz="3200">
                <a:sym typeface="+mn-ea"/>
              </a:rPr>
              <a:t>Y</a:t>
            </a:r>
            <a:r>
              <a:rPr lang="zh-CN" altLang="en-US" sz="3200">
                <a:sym typeface="+mn-ea"/>
              </a:rPr>
              <a:t>ǒu  shì xué sh</a:t>
            </a:r>
            <a:r>
              <a:rPr lang="en-US" altLang="zh-CN" sz="3200">
                <a:sym typeface="+mn-ea"/>
              </a:rPr>
              <a:t>e</a:t>
            </a:r>
            <a:r>
              <a:rPr lang="zh-CN" altLang="en-US" sz="3200">
                <a:sym typeface="+mn-ea"/>
              </a:rPr>
              <a:t>ng </a:t>
            </a:r>
            <a:r>
              <a:rPr lang="zh-CN" altLang="en-US" sz="3200">
                <a:sym typeface="+mn-ea"/>
              </a:rPr>
              <a:t>yě</a:t>
            </a:r>
            <a:r>
              <a:rPr lang="zh-CN" altLang="en-US" sz="3200">
                <a:sym typeface="+mn-ea"/>
              </a:rPr>
              <a:t>。</a:t>
            </a:r>
            <a:endParaRPr lang="zh-CN" altLang="en-US" sz="3200"/>
          </a:p>
          <a:p>
            <a:r>
              <a:rPr lang="zh-CN" altLang="en-US" sz="3200"/>
              <a:t>王朋是学生，</a:t>
            </a:r>
            <a:r>
              <a:rPr lang="zh-CN" altLang="en-US" sz="3200">
                <a:solidFill>
                  <a:srgbClr val="FF0000"/>
                </a:solidFill>
              </a:rPr>
              <a:t>也</a:t>
            </a:r>
            <a:r>
              <a:rPr lang="zh-CN" altLang="en-US" sz="3200"/>
              <a:t>李友是学生。</a:t>
            </a:r>
            <a:r>
              <a:rPr lang="en-US" altLang="zh-CN" sz="3200">
                <a:solidFill>
                  <a:srgbClr val="FF0000"/>
                </a:solidFill>
              </a:rPr>
              <a:t>X</a:t>
            </a:r>
            <a:endParaRPr lang="zh-CN" altLang="en-US" sz="3200">
              <a:solidFill>
                <a:srgbClr val="FF0000"/>
              </a:solidFill>
            </a:endParaRPr>
          </a:p>
          <a:p>
            <a:r>
              <a:rPr lang="en-US" altLang="zh-CN" sz="3200">
                <a:sym typeface="+mn-ea"/>
              </a:rPr>
              <a:t>W</a:t>
            </a:r>
            <a:r>
              <a:rPr lang="zh-CN" altLang="en-US" sz="3200">
                <a:sym typeface="+mn-ea"/>
              </a:rPr>
              <a:t>áng </a:t>
            </a:r>
            <a:r>
              <a:rPr lang="en-US" altLang="zh-CN" sz="3200">
                <a:sym typeface="+mn-ea"/>
              </a:rPr>
              <a:t>P</a:t>
            </a:r>
            <a:r>
              <a:rPr lang="zh-CN" altLang="en-US" sz="3200">
                <a:sym typeface="+mn-ea"/>
              </a:rPr>
              <a:t>éng shì xué sh</a:t>
            </a:r>
            <a:r>
              <a:rPr lang="en-US" altLang="zh-CN" sz="3200">
                <a:sym typeface="+mn-ea"/>
              </a:rPr>
              <a:t>e</a:t>
            </a:r>
            <a:r>
              <a:rPr lang="zh-CN" altLang="en-US" sz="3200">
                <a:sym typeface="+mn-ea"/>
              </a:rPr>
              <a:t>ng ，</a:t>
            </a:r>
            <a:r>
              <a:rPr lang="zh-CN" altLang="en-US" sz="3200">
                <a:sym typeface="+mn-ea"/>
              </a:rPr>
              <a:t>yě </a:t>
            </a:r>
            <a:r>
              <a:rPr lang="en-US" altLang="zh-CN" sz="3200">
                <a:sym typeface="+mn-ea"/>
              </a:rPr>
              <a:t>L</a:t>
            </a:r>
            <a:r>
              <a:rPr lang="zh-CN" altLang="en-US" sz="3200">
                <a:sym typeface="+mn-ea"/>
              </a:rPr>
              <a:t>ǐ </a:t>
            </a:r>
            <a:r>
              <a:rPr lang="en-US" altLang="zh-CN" sz="3200">
                <a:sym typeface="+mn-ea"/>
              </a:rPr>
              <a:t>Y</a:t>
            </a:r>
            <a:r>
              <a:rPr lang="zh-CN" altLang="en-US" sz="3200">
                <a:sym typeface="+mn-ea"/>
              </a:rPr>
              <a:t>ǒu  shì xué sh</a:t>
            </a:r>
            <a:r>
              <a:rPr lang="en-US" altLang="zh-CN" sz="3200">
                <a:sym typeface="+mn-ea"/>
              </a:rPr>
              <a:t>e</a:t>
            </a:r>
            <a:r>
              <a:rPr lang="zh-CN" altLang="en-US" sz="3200">
                <a:sym typeface="+mn-ea"/>
              </a:rPr>
              <a:t>ng 。</a:t>
            </a:r>
            <a:endParaRPr lang="zh-CN" altLang="en-US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kumimoji="1" lang="zh-CN" altLang="en-US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8760" y="329565"/>
            <a:ext cx="85572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600">
                <a:sym typeface="+mn-ea"/>
              </a:rPr>
              <a:t>The Adverb </a:t>
            </a:r>
            <a:r>
              <a:rPr lang="zh-CN" altLang="en-US" sz="3600">
                <a:sym typeface="+mn-ea"/>
              </a:rPr>
              <a:t>也</a:t>
            </a:r>
            <a:r>
              <a:rPr lang="zh-CN" altLang="en-US" sz="3600">
                <a:sym typeface="+mn-ea"/>
              </a:rPr>
              <a:t>（yě ）</a:t>
            </a:r>
            <a:endParaRPr lang="zh-CN" altLang="en-US" sz="3600"/>
          </a:p>
          <a:p>
            <a:endParaRPr lang="zh-CN" altLang="en-US" sz="3600"/>
          </a:p>
        </p:txBody>
      </p:sp>
      <p:sp>
        <p:nvSpPr>
          <p:cNvPr id="5" name="文本框 4"/>
          <p:cNvSpPr txBox="1"/>
          <p:nvPr/>
        </p:nvSpPr>
        <p:spPr>
          <a:xfrm>
            <a:off x="393700" y="1006475"/>
            <a:ext cx="1161732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When the adverb 也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ym typeface="+mn-ea"/>
              </a:rPr>
              <a:t>yě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/>
              <a:t> is used together with the negative adverb 不</a:t>
            </a:r>
            <a:r>
              <a:rPr lang="en-US" altLang="zh-CN" sz="2800"/>
              <a:t>(</a:t>
            </a:r>
            <a:r>
              <a:rPr lang="zh-CN" altLang="en-US" sz="2800">
                <a:sym typeface="+mn-ea"/>
              </a:rPr>
              <a:t>bù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/>
              <a:t>, 也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ym typeface="+mn-ea"/>
              </a:rPr>
              <a:t>yě</a:t>
            </a:r>
            <a:r>
              <a:rPr lang="en-US" altLang="zh-CN" sz="2800">
                <a:sym typeface="+mn-ea"/>
              </a:rPr>
              <a:t>)</a:t>
            </a:r>
            <a:r>
              <a:rPr lang="zh-CN" altLang="en-US" sz="2800"/>
              <a:t> is placed </a:t>
            </a:r>
            <a:r>
              <a:rPr lang="zh-CN" altLang="en-US" sz="2800">
                <a:solidFill>
                  <a:srgbClr val="FF0000"/>
                </a:solidFill>
              </a:rPr>
              <a:t>before</a:t>
            </a:r>
            <a:r>
              <a:rPr lang="zh-CN" altLang="en-US" sz="2800"/>
              <a:t> </a:t>
            </a:r>
            <a:r>
              <a:rPr lang="zh-CN" altLang="en-US" sz="2800">
                <a:sym typeface="+mn-ea"/>
              </a:rPr>
              <a:t>不</a:t>
            </a:r>
            <a:r>
              <a:rPr lang="en-US" altLang="zh-CN" sz="2800">
                <a:sym typeface="+mn-ea"/>
              </a:rPr>
              <a:t>(</a:t>
            </a:r>
            <a:r>
              <a:rPr lang="zh-CN" altLang="en-US" sz="2800">
                <a:sym typeface="+mn-ea"/>
              </a:rPr>
              <a:t>bù</a:t>
            </a:r>
            <a:r>
              <a:rPr lang="en-US" altLang="zh-CN" sz="2800">
                <a:sym typeface="+mn-ea"/>
              </a:rPr>
              <a:t>)</a:t>
            </a:r>
            <a:endParaRPr lang="zh-CN" altLang="en-US" sz="2800"/>
          </a:p>
        </p:txBody>
      </p:sp>
      <p:sp>
        <p:nvSpPr>
          <p:cNvPr id="6" name="右箭头 5"/>
          <p:cNvSpPr/>
          <p:nvPr/>
        </p:nvSpPr>
        <p:spPr>
          <a:xfrm>
            <a:off x="5897245" y="3590290"/>
            <a:ext cx="609600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6534150" y="1878330"/>
            <a:ext cx="536511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王朋不是纽约人，李友</a:t>
            </a:r>
            <a:r>
              <a:rPr lang="zh-CN" altLang="en-US" sz="3200">
                <a:solidFill>
                  <a:srgbClr val="FF0000"/>
                </a:solidFill>
              </a:rPr>
              <a:t>也</a:t>
            </a:r>
            <a:r>
              <a:rPr lang="zh-CN" altLang="en-US" sz="3200"/>
              <a:t>不是纽约人。</a:t>
            </a:r>
            <a:endParaRPr lang="zh-CN" altLang="en-US" sz="3200"/>
          </a:p>
          <a:p>
            <a:endParaRPr lang="en-US" altLang="zh-CN" sz="3200">
              <a:sym typeface="+mn-ea"/>
            </a:endParaRPr>
          </a:p>
          <a:p>
            <a:r>
              <a:rPr lang="en-US" altLang="zh-CN" sz="3200">
                <a:sym typeface="+mn-ea"/>
              </a:rPr>
              <a:t>W</a:t>
            </a:r>
            <a:r>
              <a:rPr lang="zh-CN" altLang="en-US" sz="3200">
                <a:sym typeface="+mn-ea"/>
              </a:rPr>
              <a:t>áng </a:t>
            </a:r>
            <a:r>
              <a:rPr lang="en-US" altLang="zh-CN" sz="3200">
                <a:sym typeface="+mn-ea"/>
              </a:rPr>
              <a:t>P</a:t>
            </a:r>
            <a:r>
              <a:rPr lang="zh-CN" altLang="en-US" sz="3200">
                <a:sym typeface="+mn-ea"/>
              </a:rPr>
              <a:t>éng </a:t>
            </a:r>
            <a:r>
              <a:rPr kumimoji="1" lang="en-US" altLang="zh-CN" sz="3200" dirty="0">
                <a:ea typeface="微软雅黑" panose="020B0503020204020204" pitchFamily="34" charset="-122"/>
                <a:cs typeface="+mn-lt"/>
                <a:sym typeface="+mn-ea"/>
              </a:rPr>
              <a:t>b</a:t>
            </a:r>
            <a:r>
              <a:rPr kumimoji="1" lang="zh-CN" altLang="en-US" sz="3200" dirty="0">
                <a:ea typeface="微软雅黑" panose="020B0503020204020204" pitchFamily="34" charset="-122"/>
                <a:cs typeface="+mn-lt"/>
                <a:sym typeface="+mn-ea"/>
              </a:rPr>
              <a:t>ú</a:t>
            </a:r>
            <a:r>
              <a:rPr lang="zh-CN" altLang="en-US" sz="3200">
                <a:cs typeface="+mn-lt"/>
                <a:sym typeface="+mn-ea"/>
              </a:rPr>
              <a:t> shì niǔ yuē rén ，</a:t>
            </a:r>
            <a:r>
              <a:rPr lang="en-US" altLang="zh-CN" sz="3200">
                <a:cs typeface="+mn-lt"/>
                <a:sym typeface="+mn-ea"/>
              </a:rPr>
              <a:t>L</a:t>
            </a:r>
            <a:r>
              <a:rPr lang="zh-CN" altLang="en-US" sz="3200">
                <a:cs typeface="+mn-lt"/>
                <a:sym typeface="+mn-ea"/>
              </a:rPr>
              <a:t>ǐ </a:t>
            </a:r>
            <a:r>
              <a:rPr lang="en-US" altLang="zh-CN" sz="3200">
                <a:cs typeface="+mn-lt"/>
                <a:sym typeface="+mn-ea"/>
              </a:rPr>
              <a:t>Y</a:t>
            </a:r>
            <a:r>
              <a:rPr lang="zh-CN" altLang="en-US" sz="3200">
                <a:cs typeface="+mn-lt"/>
                <a:sym typeface="+mn-ea"/>
              </a:rPr>
              <a:t>ǒu </a:t>
            </a:r>
            <a:r>
              <a:rPr lang="zh-CN" altLang="en-US" sz="3200">
                <a:sym typeface="+mn-ea"/>
              </a:rPr>
              <a:t>yě </a:t>
            </a:r>
            <a:r>
              <a:rPr kumimoji="1" lang="en-US" altLang="zh-CN" sz="3200" dirty="0">
                <a:ea typeface="微软雅黑" panose="020B0503020204020204" pitchFamily="34" charset="-122"/>
                <a:cs typeface="+mn-lt"/>
                <a:sym typeface="+mn-ea"/>
              </a:rPr>
              <a:t>b</a:t>
            </a:r>
            <a:r>
              <a:rPr kumimoji="1" lang="zh-CN" altLang="en-US" sz="3200" dirty="0">
                <a:ea typeface="微软雅黑" panose="020B0503020204020204" pitchFamily="34" charset="-122"/>
                <a:cs typeface="+mn-lt"/>
                <a:sym typeface="+mn-ea"/>
              </a:rPr>
              <a:t>ú</a:t>
            </a:r>
            <a:r>
              <a:rPr lang="zh-CN" altLang="en-US" sz="3200">
                <a:cs typeface="+mn-lt"/>
                <a:sym typeface="+mn-ea"/>
              </a:rPr>
              <a:t> shì niǔ yuē rén 。</a:t>
            </a:r>
            <a:endParaRPr lang="zh-CN" altLang="en-US" sz="3200">
              <a:cs typeface="+mn-lt"/>
              <a:sym typeface="+mn-ea"/>
            </a:endParaRPr>
          </a:p>
          <a:p>
            <a:endParaRPr lang="en-US" altLang="zh-CN" sz="3200">
              <a:cs typeface="+mn-lt"/>
              <a:sym typeface="+mn-ea"/>
            </a:endParaRPr>
          </a:p>
          <a:p>
            <a:r>
              <a:rPr lang="en-US" altLang="zh-CN" sz="3200">
                <a:cs typeface="+mn-lt"/>
                <a:sym typeface="+mn-ea"/>
              </a:rPr>
              <a:t>(Wang Peng is not from New York</a:t>
            </a:r>
            <a:r>
              <a:rPr lang="zh-CN" altLang="en-US" sz="3200">
                <a:cs typeface="+mn-lt"/>
                <a:sym typeface="+mn-ea"/>
              </a:rPr>
              <a:t>，</a:t>
            </a:r>
            <a:r>
              <a:rPr lang="en-US" altLang="zh-CN" sz="3200">
                <a:cs typeface="+mn-lt"/>
                <a:sym typeface="+mn-ea"/>
              </a:rPr>
              <a:t>Li You is not from New York</a:t>
            </a:r>
            <a:r>
              <a:rPr lang="zh-CN" altLang="en-US" sz="3200">
                <a:cs typeface="+mn-lt"/>
                <a:sym typeface="+mn-ea"/>
              </a:rPr>
              <a:t>，</a:t>
            </a:r>
            <a:r>
              <a:rPr lang="en-US" altLang="zh-CN" sz="3200">
                <a:cs typeface="+mn-lt"/>
                <a:sym typeface="+mn-ea"/>
              </a:rPr>
              <a:t>either.)</a:t>
            </a:r>
            <a:endParaRPr lang="zh-CN" altLang="en-US" sz="3200">
              <a:cs typeface="+mn-lt"/>
            </a:endParaRPr>
          </a:p>
          <a:p>
            <a:endParaRPr lang="zh-CN" altLang="en-US" sz="3200">
              <a:cs typeface="+mn-lt"/>
            </a:endParaRPr>
          </a:p>
          <a:p>
            <a:endParaRPr lang="zh-CN" altLang="en-US" sz="3200"/>
          </a:p>
        </p:txBody>
      </p:sp>
      <p:sp>
        <p:nvSpPr>
          <p:cNvPr id="3" name="文本框 2"/>
          <p:cNvSpPr txBox="1"/>
          <p:nvPr/>
        </p:nvSpPr>
        <p:spPr>
          <a:xfrm>
            <a:off x="238760" y="2207895"/>
            <a:ext cx="5661660" cy="40309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>
                <a:cs typeface="+mn-lt"/>
              </a:rPr>
              <a:t>王朋不是纽约人。</a:t>
            </a:r>
            <a:endParaRPr lang="zh-CN" altLang="en-US" sz="3200">
              <a:cs typeface="+mn-lt"/>
            </a:endParaRPr>
          </a:p>
          <a:p>
            <a:r>
              <a:rPr lang="en-US" altLang="zh-CN" sz="3200">
                <a:cs typeface="+mn-lt"/>
              </a:rPr>
              <a:t>W</a:t>
            </a:r>
            <a:r>
              <a:rPr lang="zh-CN" altLang="en-US" sz="3200">
                <a:cs typeface="+mn-lt"/>
              </a:rPr>
              <a:t>áng </a:t>
            </a:r>
            <a:r>
              <a:rPr lang="en-US" altLang="zh-CN" sz="3200">
                <a:cs typeface="+mn-lt"/>
              </a:rPr>
              <a:t>P</a:t>
            </a:r>
            <a:r>
              <a:rPr lang="zh-CN" altLang="en-US" sz="3200">
                <a:cs typeface="+mn-lt"/>
              </a:rPr>
              <a:t>éng </a:t>
            </a:r>
            <a:r>
              <a:rPr kumimoji="1" lang="en-US" altLang="zh-CN" sz="3200" dirty="0">
                <a:ea typeface="微软雅黑" panose="020B0503020204020204" pitchFamily="34" charset="-122"/>
                <a:cs typeface="+mn-lt"/>
                <a:sym typeface="+mn-ea"/>
              </a:rPr>
              <a:t>b</a:t>
            </a:r>
            <a:r>
              <a:rPr kumimoji="1" lang="zh-CN" altLang="en-US" sz="3200" dirty="0">
                <a:ea typeface="微软雅黑" panose="020B0503020204020204" pitchFamily="34" charset="-122"/>
                <a:cs typeface="+mn-lt"/>
                <a:sym typeface="+mn-ea"/>
              </a:rPr>
              <a:t>ú</a:t>
            </a:r>
            <a:r>
              <a:rPr lang="zh-CN" altLang="en-US" sz="3200">
                <a:cs typeface="+mn-lt"/>
              </a:rPr>
              <a:t> shì niǔ yuē rén 。</a:t>
            </a:r>
            <a:endParaRPr lang="zh-CN" altLang="en-US" sz="3200">
              <a:cs typeface="+mn-lt"/>
            </a:endParaRPr>
          </a:p>
          <a:p>
            <a:r>
              <a:rPr lang="en-US" altLang="zh-CN" sz="3200">
                <a:cs typeface="+mn-lt"/>
              </a:rPr>
              <a:t>Wang Peng is not from New York.</a:t>
            </a:r>
            <a:endParaRPr lang="zh-CN" altLang="en-US" sz="3200">
              <a:cs typeface="+mn-lt"/>
            </a:endParaRPr>
          </a:p>
          <a:p>
            <a:endParaRPr lang="zh-CN" altLang="en-US" sz="3200">
              <a:cs typeface="+mn-lt"/>
            </a:endParaRPr>
          </a:p>
          <a:p>
            <a:r>
              <a:rPr lang="zh-CN" altLang="en-US" sz="3200">
                <a:cs typeface="+mn-lt"/>
              </a:rPr>
              <a:t>李友不是纽约人。</a:t>
            </a:r>
            <a:endParaRPr lang="zh-CN" altLang="en-US" sz="3200">
              <a:cs typeface="+mn-lt"/>
            </a:endParaRPr>
          </a:p>
          <a:p>
            <a:r>
              <a:rPr lang="en-US" altLang="zh-CN" sz="3200">
                <a:cs typeface="+mn-lt"/>
                <a:sym typeface="+mn-ea"/>
              </a:rPr>
              <a:t>L</a:t>
            </a:r>
            <a:r>
              <a:rPr lang="zh-CN" altLang="en-US" sz="3200">
                <a:cs typeface="+mn-lt"/>
                <a:sym typeface="+mn-ea"/>
              </a:rPr>
              <a:t>ǐ </a:t>
            </a:r>
            <a:r>
              <a:rPr lang="en-US" altLang="zh-CN" sz="3200">
                <a:cs typeface="+mn-lt"/>
                <a:sym typeface="+mn-ea"/>
              </a:rPr>
              <a:t>Y</a:t>
            </a:r>
            <a:r>
              <a:rPr lang="zh-CN" altLang="en-US" sz="3200">
                <a:cs typeface="+mn-lt"/>
                <a:sym typeface="+mn-ea"/>
              </a:rPr>
              <a:t>ǒu </a:t>
            </a:r>
            <a:r>
              <a:rPr kumimoji="1" lang="en-US" altLang="zh-CN" sz="3200" dirty="0">
                <a:ea typeface="微软雅黑" panose="020B0503020204020204" pitchFamily="34" charset="-122"/>
                <a:cs typeface="+mn-lt"/>
                <a:sym typeface="+mn-ea"/>
              </a:rPr>
              <a:t>b</a:t>
            </a:r>
            <a:r>
              <a:rPr kumimoji="1" lang="zh-CN" altLang="en-US" sz="3200" dirty="0">
                <a:ea typeface="微软雅黑" panose="020B0503020204020204" pitchFamily="34" charset="-122"/>
                <a:cs typeface="+mn-lt"/>
                <a:sym typeface="+mn-ea"/>
              </a:rPr>
              <a:t>ú</a:t>
            </a:r>
            <a:r>
              <a:rPr lang="zh-CN" altLang="en-US" sz="3200">
                <a:cs typeface="+mn-lt"/>
                <a:sym typeface="+mn-ea"/>
              </a:rPr>
              <a:t> shì niǔ yuē rén 。</a:t>
            </a:r>
            <a:endParaRPr lang="zh-CN" altLang="en-US" sz="3200">
              <a:cs typeface="+mn-lt"/>
              <a:sym typeface="+mn-ea"/>
            </a:endParaRPr>
          </a:p>
          <a:p>
            <a:r>
              <a:rPr lang="en-US" altLang="zh-CN" sz="3200">
                <a:cs typeface="+mn-lt"/>
                <a:sym typeface="+mn-ea"/>
              </a:rPr>
              <a:t>Li You is not from New York.</a:t>
            </a:r>
            <a:endParaRPr lang="zh-CN" altLang="en-US" sz="3200">
              <a:cs typeface="+mn-lt"/>
            </a:endParaRPr>
          </a:p>
          <a:p>
            <a:endParaRPr lang="zh-CN" altLang="en-US" sz="3200">
              <a:cs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3875" y="637585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Text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57630" y="1647190"/>
            <a:ext cx="897826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Woman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：王先生，你是老师吗？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我不是老师，我是学生。李友，你呢？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Woman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：我也是学生。你是中国人吗？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      是。我是北京人，你是美国人吗？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>
              <a:lnSpc>
                <a:spcPct val="150000"/>
              </a:lnSpc>
            </a:pPr>
            <a:r>
              <a:rPr kumimoji="1" lang="en-US" altLang="zh-CN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Woman</a:t>
            </a:r>
            <a:r>
              <a:rPr kumimoji="1" lang="zh-CN" altLang="en-US" sz="32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：是，我是纽约人。</a:t>
            </a:r>
            <a:endParaRPr kumimoji="1"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" y="3185795"/>
            <a:ext cx="4834890" cy="3267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031" y="412189"/>
            <a:ext cx="394185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Question</a:t>
            </a:r>
            <a:endParaRPr kumimoji="1" lang="en-US" altLang="zh-CN" sz="4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0195" y="4479290"/>
            <a:ext cx="36620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Please read the text to answer the following questions</a:t>
            </a:r>
            <a:endParaRPr kumimoji="1" lang="zh-CN" altLang="en-US" sz="24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86935" y="3092450"/>
            <a:ext cx="67925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2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、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What is Miss Li`s nationality?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19245" y="2570480"/>
            <a:ext cx="8211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1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、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Is Mr.Wang a teacher?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69840" y="3742055"/>
            <a:ext cx="66236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3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、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What is Mr.Wang`s nationality?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61820" y="1400810"/>
            <a:ext cx="7512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You can discuss it with your group member</a:t>
            </a:r>
            <a:r>
              <a:rPr lang="en-US" altLang="zh-CN" sz="3200"/>
              <a:t>s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55" y="3185795"/>
            <a:ext cx="4834890" cy="326707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11031" y="412189"/>
            <a:ext cx="3941857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Question</a:t>
            </a:r>
            <a:endParaRPr kumimoji="1" lang="en-US" altLang="zh-CN" sz="4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560195" y="4479290"/>
            <a:ext cx="366204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24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Please read the text to answer the following questions</a:t>
            </a:r>
            <a:endParaRPr kumimoji="1" lang="zh-CN" altLang="en-US" sz="24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86935" y="3092450"/>
            <a:ext cx="679259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2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、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What is the woman`s family name?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119245" y="2570480"/>
            <a:ext cx="821118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1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、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What did the man say first to the woman? 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5069840" y="3742055"/>
            <a:ext cx="662368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3</a:t>
            </a:r>
            <a:r>
              <a:rPr kumimoji="1"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、</a:t>
            </a:r>
            <a:r>
              <a:rPr kumimoji="1"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What is the man`s full name?</a:t>
            </a:r>
            <a:endParaRPr kumimoji="1" lang="en-US" altLang="zh-CN" sz="2800" dirty="0"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861820" y="1400810"/>
            <a:ext cx="751205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You can discuss it with your group member</a:t>
            </a:r>
            <a:r>
              <a:rPr lang="en-US" altLang="zh-CN" sz="3200"/>
              <a:t>s</a:t>
            </a:r>
            <a:endParaRPr lang="en-US" altLang="zh-CN" sz="32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1" grpId="0"/>
      <p:bldP spid="1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>
            <a:fillRect/>
          </a:stretch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1035" y="2706445"/>
            <a:ext cx="280733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Language</a:t>
            </a:r>
            <a:endParaRPr kumimoji="1" lang="en-US" altLang="zh-CN" sz="44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practice</a:t>
            </a:r>
            <a:endParaRPr kumimoji="1" lang="en-US" altLang="zh-CN" sz="44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7267482" y="885807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51375" y="3513455"/>
            <a:ext cx="6989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</a:t>
            </a:r>
            <a:r>
              <a:rPr kumimoji="1" lang="zh-CN" altLang="en-US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 groups of three </a:t>
            </a:r>
            <a:endParaRPr kumimoji="1" lang="zh-CN" altLang="en-US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 this conversation</a:t>
            </a:r>
            <a:endParaRPr kumimoji="1" lang="en-US" altLang="zh-CN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71" y="1476960"/>
            <a:ext cx="1255058" cy="1255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583">
            <a:off x="646662" y="1524939"/>
            <a:ext cx="30861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525" y="0"/>
            <a:ext cx="843053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446693">
            <a:off x="2430145" y="2965450"/>
            <a:ext cx="733171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kumimoji="1" lang="en-US" altLang="zh-CN" sz="4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Don`t forget your homework </a:t>
            </a:r>
            <a:endParaRPr kumimoji="1" lang="en-US" altLang="zh-CN" sz="40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pPr algn="l"/>
            <a:r>
              <a:rPr kumimoji="1" lang="en-US" altLang="zh-CN" sz="4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and </a:t>
            </a:r>
            <a:r>
              <a:rPr kumimoji="1" lang="en-US" altLang="zh-CN" sz="40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  <a:sym typeface="+mn-ea"/>
              </a:rPr>
              <a:t>Class quizzes!!!</a:t>
            </a:r>
            <a:endParaRPr kumimoji="1" lang="en-US" altLang="zh-CN" sz="2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27" y="4609666"/>
            <a:ext cx="1149910" cy="1174376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 rot="21300000">
            <a:off x="3857625" y="4714240"/>
            <a:ext cx="24295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Attention!!!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8430535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 rot="21446693">
            <a:off x="2911462" y="3076382"/>
            <a:ext cx="670750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88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Class is over</a:t>
            </a:r>
            <a:endParaRPr kumimoji="1" lang="en-US" altLang="zh-CN" sz="88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427" y="4609666"/>
            <a:ext cx="1149910" cy="1174376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 rot="21240000">
            <a:off x="3895725" y="4820285"/>
            <a:ext cx="223266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400"/>
              <a:t>BYE BYE</a:t>
            </a:r>
            <a:endParaRPr lang="en-US" altLang="zh-CN" sz="4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r="6732" b="25294"/>
          <a:stretch>
            <a:fillRect/>
          </a:stretch>
        </p:blipFill>
        <p:spPr>
          <a:xfrm>
            <a:off x="5795682" y="685801"/>
            <a:ext cx="6396318" cy="3980329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7311035" y="2706445"/>
            <a:ext cx="2807335" cy="14452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Language</a:t>
            </a:r>
            <a:endParaRPr kumimoji="1" lang="en-US" altLang="zh-CN" sz="44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4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 practice</a:t>
            </a:r>
            <a:endParaRPr kumimoji="1" lang="en-US" altLang="zh-CN" sz="44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825" y="1043761"/>
            <a:ext cx="6559296" cy="54397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489" y="329610"/>
            <a:ext cx="7855100" cy="638989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1955" y="329610"/>
            <a:ext cx="3941857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0351">
            <a:off x="7267482" y="885807"/>
            <a:ext cx="3120875" cy="243736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651375" y="3513455"/>
            <a:ext cx="698944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I</a:t>
            </a:r>
            <a:r>
              <a:rPr kumimoji="1" lang="zh-CN" altLang="en-US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n groups of three </a:t>
            </a:r>
            <a:endParaRPr kumimoji="1" lang="zh-CN" altLang="en-US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r>
              <a:rPr kumimoji="1" lang="en-US" altLang="zh-CN" sz="40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practice this conversation</a:t>
            </a:r>
            <a:endParaRPr kumimoji="1" lang="en-US" altLang="zh-CN" sz="40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771" y="1476960"/>
            <a:ext cx="1255058" cy="1255058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66583">
            <a:off x="646662" y="1524939"/>
            <a:ext cx="3086100" cy="4368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45" y="329565"/>
            <a:ext cx="9603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Part2:Asking about someone`s nationality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95" y="974725"/>
            <a:ext cx="7210425" cy="5866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85" y="1384300"/>
            <a:ext cx="6311900" cy="5234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48705" y="2773680"/>
            <a:ext cx="322135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老师</a:t>
            </a:r>
            <a:endParaRPr kumimoji="1" lang="zh-CN" altLang="en-US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endParaRPr kumimoji="1" lang="zh-CN" altLang="en-US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48675" y="3420110"/>
            <a:ext cx="2604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（</a:t>
            </a:r>
            <a:r>
              <a:rPr lang="en-US" altLang="zh-CN" sz="4400"/>
              <a:t>teacher)</a:t>
            </a:r>
            <a:endParaRPr lang="en-US" altLang="zh-CN" sz="4400"/>
          </a:p>
        </p:txBody>
      </p:sp>
      <p:sp>
        <p:nvSpPr>
          <p:cNvPr id="8" name="文本框 7"/>
          <p:cNvSpPr txBox="1"/>
          <p:nvPr/>
        </p:nvSpPr>
        <p:spPr>
          <a:xfrm>
            <a:off x="6353810" y="1913890"/>
            <a:ext cx="2811780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600"/>
              <a:t>lǎo shī</a:t>
            </a:r>
            <a:r>
              <a:rPr lang="zh-CN" altLang="en-US" sz="5400"/>
              <a:t> </a:t>
            </a:r>
            <a:endParaRPr lang="zh-CN" altLang="en-US" sz="5400"/>
          </a:p>
        </p:txBody>
      </p:sp>
      <p:sp>
        <p:nvSpPr>
          <p:cNvPr id="15" name="文本框 14"/>
          <p:cNvSpPr txBox="1"/>
          <p:nvPr/>
        </p:nvSpPr>
        <p:spPr>
          <a:xfrm>
            <a:off x="6353810" y="4418965"/>
            <a:ext cx="454025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我是你們的老師。</a:t>
            </a:r>
            <a:endParaRPr lang="zh-CN" altLang="en-US" sz="3200"/>
          </a:p>
          <a:p>
            <a:r>
              <a:rPr lang="zh-CN" altLang="en-US" sz="3200"/>
              <a:t>wǒ shì nǐ men </a:t>
            </a:r>
            <a:r>
              <a:rPr lang="en-US" altLang="zh-CN" sz="3200"/>
              <a:t>de </a:t>
            </a:r>
            <a:r>
              <a:rPr lang="zh-CN" altLang="en-US" sz="3200"/>
              <a:t>lǎo shī 。</a:t>
            </a:r>
            <a:endParaRPr lang="zh-CN" altLang="en-US" sz="3200"/>
          </a:p>
          <a:p>
            <a:r>
              <a:rPr lang="zh-CN" altLang="en-US" sz="3200"/>
              <a:t>I am your teacher.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45" y="329565"/>
            <a:ext cx="9603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Part2:Asking about someone`s nationality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895" y="974725"/>
            <a:ext cx="7210425" cy="5866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85" y="1384300"/>
            <a:ext cx="6311900" cy="5234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148705" y="2773680"/>
            <a:ext cx="3221355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学生</a:t>
            </a:r>
            <a:endParaRPr kumimoji="1" lang="zh-CN" altLang="en-US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endParaRPr kumimoji="1" lang="zh-CN" altLang="en-US" sz="32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8439150" y="3420110"/>
            <a:ext cx="2604770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（</a:t>
            </a:r>
            <a:r>
              <a:rPr lang="en-US" altLang="zh-CN" sz="4400"/>
              <a:t>student</a:t>
            </a:r>
            <a:r>
              <a:rPr lang="en-US" altLang="zh-CN" sz="4400"/>
              <a:t>)</a:t>
            </a:r>
            <a:endParaRPr lang="en-US" altLang="zh-CN" sz="4400"/>
          </a:p>
        </p:txBody>
      </p:sp>
      <p:sp>
        <p:nvSpPr>
          <p:cNvPr id="8" name="文本框 7"/>
          <p:cNvSpPr txBox="1"/>
          <p:nvPr/>
        </p:nvSpPr>
        <p:spPr>
          <a:xfrm>
            <a:off x="5979160" y="1923415"/>
            <a:ext cx="328803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xué sh</a:t>
            </a:r>
            <a:r>
              <a:rPr lang="en-US" altLang="zh-CN" sz="5400"/>
              <a:t>e</a:t>
            </a:r>
            <a:r>
              <a:rPr lang="zh-CN" altLang="en-US" sz="5400"/>
              <a:t>ng  </a:t>
            </a:r>
            <a:endParaRPr lang="zh-CN" altLang="en-US" sz="5400"/>
          </a:p>
        </p:txBody>
      </p:sp>
      <p:sp>
        <p:nvSpPr>
          <p:cNvPr id="15" name="文本框 14"/>
          <p:cNvSpPr txBox="1"/>
          <p:nvPr/>
        </p:nvSpPr>
        <p:spPr>
          <a:xfrm>
            <a:off x="6353810" y="4418965"/>
            <a:ext cx="482981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你们是我的学生。</a:t>
            </a:r>
            <a:endParaRPr lang="zh-CN" altLang="en-US" sz="3200"/>
          </a:p>
          <a:p>
            <a:r>
              <a:rPr lang="zh-CN" altLang="en-US" sz="3200"/>
              <a:t>nǐ men shì wǒ de xué shēng 。</a:t>
            </a:r>
            <a:endParaRPr lang="zh-CN" altLang="en-US" sz="3200"/>
          </a:p>
          <a:p>
            <a:r>
              <a:rPr lang="zh-CN" altLang="en-US" sz="3200"/>
              <a:t>You are my students.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21945" y="329565"/>
            <a:ext cx="96037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sz="3600" dirty="0">
                <a:solidFill>
                  <a:srgbClr val="64482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Part2:Asking about someone`s nationality</a:t>
            </a:r>
            <a:endParaRPr kumimoji="1" lang="en-US" altLang="zh-CN" sz="3600" dirty="0">
              <a:solidFill>
                <a:srgbClr val="64482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965" y="974725"/>
            <a:ext cx="7210425" cy="586613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485" y="1384300"/>
            <a:ext cx="6311900" cy="523494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012940" y="2845435"/>
            <a:ext cx="2530475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9600" dirty="0">
                <a:solidFill>
                  <a:srgbClr val="805C2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appyZcool-2016" charset="-122"/>
              </a:rPr>
              <a:t>人</a:t>
            </a:r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  <a:p>
            <a:endParaRPr kumimoji="1" lang="zh-CN" altLang="en-US" sz="9600" dirty="0">
              <a:solidFill>
                <a:srgbClr val="805C2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appyZcool-2016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7962900" y="2973705"/>
            <a:ext cx="2679700" cy="1445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4400"/>
              <a:t>（</a:t>
            </a:r>
            <a:r>
              <a:rPr lang="en-US" altLang="zh-CN" sz="4400"/>
              <a:t>people</a:t>
            </a:r>
            <a:endParaRPr lang="en-US" altLang="zh-CN" sz="4400"/>
          </a:p>
          <a:p>
            <a:r>
              <a:rPr lang="en-US" altLang="zh-CN" sz="4400"/>
              <a:t>     person)</a:t>
            </a:r>
            <a:endParaRPr lang="en-US" altLang="zh-CN" sz="4400"/>
          </a:p>
        </p:txBody>
      </p:sp>
      <p:sp>
        <p:nvSpPr>
          <p:cNvPr id="8" name="文本框 7"/>
          <p:cNvSpPr txBox="1"/>
          <p:nvPr/>
        </p:nvSpPr>
        <p:spPr>
          <a:xfrm>
            <a:off x="7092315" y="1923415"/>
            <a:ext cx="147447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5400"/>
              <a:t>rén  </a:t>
            </a:r>
            <a:endParaRPr lang="zh-CN" altLang="en-US" sz="5400"/>
          </a:p>
        </p:txBody>
      </p:sp>
      <p:sp>
        <p:nvSpPr>
          <p:cNvPr id="15" name="文本框 14"/>
          <p:cNvSpPr txBox="1"/>
          <p:nvPr/>
        </p:nvSpPr>
        <p:spPr>
          <a:xfrm>
            <a:off x="6353810" y="4418965"/>
            <a:ext cx="4829810" cy="18453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我是中国人。</a:t>
            </a:r>
            <a:endParaRPr lang="zh-CN" altLang="en-US" sz="3200"/>
          </a:p>
          <a:p>
            <a:r>
              <a:rPr lang="zh-CN" altLang="en-US" sz="3200"/>
              <a:t>wǒ shì zhōng guó rén 。</a:t>
            </a:r>
            <a:endParaRPr lang="zh-CN" altLang="en-US" sz="3200"/>
          </a:p>
          <a:p>
            <a:r>
              <a:rPr lang="zh-CN" altLang="en-US" sz="3200"/>
              <a:t>I am Chinese.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1647">
            <a:off x="-8354" y="-268654"/>
            <a:ext cx="11719580" cy="664075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1985" y="2437765"/>
            <a:ext cx="2814320" cy="1759585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547745" y="4892040"/>
            <a:ext cx="264414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中 国</a:t>
            </a:r>
            <a:endParaRPr lang="zh-CN" altLang="en-US" sz="6000"/>
          </a:p>
        </p:txBody>
      </p:sp>
      <p:sp>
        <p:nvSpPr>
          <p:cNvPr id="9" name="文本框 8"/>
          <p:cNvSpPr txBox="1"/>
          <p:nvPr/>
        </p:nvSpPr>
        <p:spPr>
          <a:xfrm>
            <a:off x="3547745" y="4382770"/>
            <a:ext cx="2083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zhōng guó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996940" y="2643505"/>
            <a:ext cx="53625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/>
              <a:t>What is the capital of China?</a:t>
            </a:r>
            <a:endParaRPr lang="zh-CN" altLang="en-US" sz="3200"/>
          </a:p>
        </p:txBody>
      </p:sp>
      <p:sp>
        <p:nvSpPr>
          <p:cNvPr id="11" name="下箭头 10"/>
          <p:cNvSpPr/>
          <p:nvPr/>
        </p:nvSpPr>
        <p:spPr>
          <a:xfrm>
            <a:off x="8434705" y="3291205"/>
            <a:ext cx="364490" cy="9061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663815" y="4546600"/>
            <a:ext cx="243840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6000"/>
              <a:t>北 京</a:t>
            </a:r>
            <a:endParaRPr lang="zh-CN" altLang="en-US" sz="6000"/>
          </a:p>
        </p:txBody>
      </p:sp>
      <p:sp>
        <p:nvSpPr>
          <p:cNvPr id="13" name="文本框 12"/>
          <p:cNvSpPr txBox="1"/>
          <p:nvPr/>
        </p:nvSpPr>
        <p:spPr>
          <a:xfrm>
            <a:off x="7663815" y="4133215"/>
            <a:ext cx="20834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3200"/>
              <a:t>  </a:t>
            </a:r>
            <a:r>
              <a:rPr lang="zh-CN" altLang="en-US" sz="3200"/>
              <a:t>běi    jīng </a:t>
            </a:r>
            <a:r>
              <a:rPr lang="zh-CN" altLang="en-US"/>
              <a:t> </a:t>
            </a:r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344160" y="5278120"/>
            <a:ext cx="118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China</a:t>
            </a:r>
            <a:endParaRPr lang="en-US" altLang="zh-CN" sz="2800"/>
          </a:p>
        </p:txBody>
      </p:sp>
      <p:sp>
        <p:nvSpPr>
          <p:cNvPr id="15" name="文本框 14"/>
          <p:cNvSpPr txBox="1"/>
          <p:nvPr/>
        </p:nvSpPr>
        <p:spPr>
          <a:xfrm>
            <a:off x="6530340" y="4792980"/>
            <a:ext cx="11861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800"/>
              <a:t>Beijing</a:t>
            </a:r>
            <a:endParaRPr lang="en-US" altLang="zh-CN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4958</Words>
  <Application>WPS 演示</Application>
  <PresentationFormat>宽屏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HappyZcool-2016</vt:lpstr>
      <vt:lpstr>Arial Unicode MS</vt:lpstr>
      <vt:lpstr>Calibri</vt:lpstr>
      <vt:lpstr>等线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花开盛雪</cp:lastModifiedBy>
  <cp:revision>18</cp:revision>
  <dcterms:created xsi:type="dcterms:W3CDTF">2019-09-15T14:59:00Z</dcterms:created>
  <dcterms:modified xsi:type="dcterms:W3CDTF">2019-09-24T09:16:28Z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2052-11.1.0.8976</vt:lpwstr>
  </property>
</Properties>
</file>