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62" r:id="rId3"/>
    <p:sldId id="552" r:id="rId4"/>
    <p:sldId id="259" r:id="rId5"/>
    <p:sldId id="295" r:id="rId6"/>
    <p:sldId id="468" r:id="rId7"/>
    <p:sldId id="472" r:id="rId8"/>
    <p:sldId id="474" r:id="rId9"/>
    <p:sldId id="475" r:id="rId10"/>
    <p:sldId id="476" r:id="rId11"/>
    <p:sldId id="478" r:id="rId12"/>
    <p:sldId id="479" r:id="rId13"/>
    <p:sldId id="480" r:id="rId14"/>
    <p:sldId id="384" r:id="rId15"/>
    <p:sldId id="322" r:id="rId16"/>
    <p:sldId id="470" r:id="rId17"/>
    <p:sldId id="469" r:id="rId18"/>
    <p:sldId id="453" r:id="rId19"/>
    <p:sldId id="454" r:id="rId20"/>
    <p:sldId id="481" r:id="rId21"/>
    <p:sldId id="484" r:id="rId22"/>
    <p:sldId id="486" r:id="rId23"/>
    <p:sldId id="485" r:id="rId24"/>
    <p:sldId id="488" r:id="rId25"/>
    <p:sldId id="440" r:id="rId26"/>
    <p:sldId id="441" r:id="rId27"/>
    <p:sldId id="483" r:id="rId28"/>
    <p:sldId id="442" r:id="rId29"/>
    <p:sldId id="443" r:id="rId30"/>
    <p:sldId id="487" r:id="rId31"/>
    <p:sldId id="447" r:id="rId32"/>
    <p:sldId id="446" r:id="rId33"/>
    <p:sldId id="490" r:id="rId34"/>
    <p:sldId id="449" r:id="rId35"/>
    <p:sldId id="450" r:id="rId36"/>
    <p:sldId id="451" r:id="rId37"/>
    <p:sldId id="452" r:id="rId38"/>
    <p:sldId id="319" r:id="rId39"/>
    <p:sldId id="320" r:id="rId40"/>
    <p:sldId id="321" r:id="rId41"/>
    <p:sldId id="275" r:id="rId42"/>
    <p:sldId id="269" r:id="rId43"/>
    <p:sldId id="274" r:id="rId44"/>
    <p:sldId id="296" r:id="rId45"/>
    <p:sldId id="272" r:id="rId46"/>
    <p:sldId id="297" r:id="rId47"/>
    <p:sldId id="267" r:id="rId48"/>
    <p:sldId id="298" r:id="rId49"/>
    <p:sldId id="299" r:id="rId50"/>
    <p:sldId id="300" r:id="rId51"/>
    <p:sldId id="301" r:id="rId52"/>
    <p:sldId id="455" r:id="rId53"/>
    <p:sldId id="456" r:id="rId54"/>
    <p:sldId id="458" r:id="rId55"/>
    <p:sldId id="459" r:id="rId56"/>
  </p:sldIdLst>
  <p:sldSz cx="9144000" cy="5143500" type="screen16x9"/>
  <p:notesSz cx="6858000" cy="9144000"/>
  <p:embeddedFontLst>
    <p:embeddedFont>
      <p:font typeface="云书法手书建刚心之蝉语简" panose="02010604000101010101" pitchFamily="2" charset="-122"/>
      <p:regular r:id="rId60"/>
    </p:embeddedFont>
    <p:embeddedFont>
      <p:font typeface="Calibri" panose="020F0502020204030204" charset="0"/>
      <p:regular r:id="rId61"/>
      <p:bold r:id="rId62"/>
      <p:italic r:id="rId63"/>
      <p:boldItalic r:id="rId64"/>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BDCDA"/>
    <a:srgbClr val="4B8083"/>
    <a:srgbClr val="126EBA"/>
    <a:srgbClr val="0E58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79" autoAdjust="0"/>
  </p:normalViewPr>
  <p:slideViewPr>
    <p:cSldViewPr>
      <p:cViewPr>
        <p:scale>
          <a:sx n="66" d="100"/>
          <a:sy n="66" d="100"/>
        </p:scale>
        <p:origin x="-523" y="-384"/>
      </p:cViewPr>
      <p:guideLst>
        <p:guide orient="horz" pos="1540"/>
        <p:guide pos="2854"/>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4" Type="http://schemas.openxmlformats.org/officeDocument/2006/relationships/font" Target="fonts/font5.fntdata"/><Relationship Id="rId63" Type="http://schemas.openxmlformats.org/officeDocument/2006/relationships/font" Target="fonts/font4.fntdata"/><Relationship Id="rId62" Type="http://schemas.openxmlformats.org/officeDocument/2006/relationships/font" Target="fonts/font3.fntdata"/><Relationship Id="rId61" Type="http://schemas.openxmlformats.org/officeDocument/2006/relationships/font" Target="fonts/font2.fntdata"/><Relationship Id="rId60" Type="http://schemas.openxmlformats.org/officeDocument/2006/relationships/font" Target="fonts/font1.fntdata"/><Relationship Id="rId6" Type="http://schemas.openxmlformats.org/officeDocument/2006/relationships/slide" Target="slides/slide4.xml"/><Relationship Id="rId59" Type="http://schemas.openxmlformats.org/officeDocument/2006/relationships/tableStyles" Target="tableStyles.xml"/><Relationship Id="rId58" Type="http://schemas.openxmlformats.org/officeDocument/2006/relationships/viewProps" Target="viewProps.xml"/><Relationship Id="rId57" Type="http://schemas.openxmlformats.org/officeDocument/2006/relationships/presProps" Target="presProps.xml"/><Relationship Id="rId56" Type="http://schemas.openxmlformats.org/officeDocument/2006/relationships/slide" Target="slides/slide54.xml"/><Relationship Id="rId55" Type="http://schemas.openxmlformats.org/officeDocument/2006/relationships/slide" Target="slides/slide53.xml"/><Relationship Id="rId54" Type="http://schemas.openxmlformats.org/officeDocument/2006/relationships/slide" Target="slides/slide52.xml"/><Relationship Id="rId53" Type="http://schemas.openxmlformats.org/officeDocument/2006/relationships/slide" Target="slides/slide51.xml"/><Relationship Id="rId52" Type="http://schemas.openxmlformats.org/officeDocument/2006/relationships/slide" Target="slides/slide50.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05979"/>
            <a:ext cx="6019800" cy="4388644"/>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png"/><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2" Type="http://schemas.openxmlformats.org/officeDocument/2006/relationships/slideLayout" Target="../slideLayouts/slideLayout1.xml"/><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5.png"/><Relationship Id="rId1"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5.png"/><Relationship Id="rId1" Type="http://schemas.openxmlformats.org/officeDocument/2006/relationships/image" Target="../media/image14.jpe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3.png"/><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5.png"/><Relationship Id="rId1"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5.png"/><Relationship Id="rId1" Type="http://schemas.openxmlformats.org/officeDocument/2006/relationships/image" Target="../media/image14.jpe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4.png"/><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image" Target="../media/image12.jpe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image" Target="../media/image12.jpe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5.png"/><Relationship Id="rId1" Type="http://schemas.openxmlformats.org/officeDocument/2006/relationships/image" Target="../media/image14.jpe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6.png"/><Relationship Id="rId3" Type="http://schemas.openxmlformats.org/officeDocument/2006/relationships/image" Target="../media/image13.png"/><Relationship Id="rId2" Type="http://schemas.openxmlformats.org/officeDocument/2006/relationships/image" Target="../media/image20.png"/><Relationship Id="rId1" Type="http://schemas.openxmlformats.org/officeDocument/2006/relationships/image" Target="../media/image19.jpe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5.png"/><Relationship Id="rId1" Type="http://schemas.openxmlformats.org/officeDocument/2006/relationships/image" Target="../media/image14.jpe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7.png"/><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image" Target="../media/image12.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5.png"/><Relationship Id="rId1" Type="http://schemas.openxmlformats.org/officeDocument/2006/relationships/image" Target="../media/image14.jpe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8.png"/><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image" Target="../media/image12.jpe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9.png"/><Relationship Id="rId2" Type="http://schemas.openxmlformats.org/officeDocument/2006/relationships/image" Target="../media/image15.png"/><Relationship Id="rId1" Type="http://schemas.openxmlformats.org/officeDocument/2006/relationships/image" Target="../media/image14.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5.png"/><Relationship Id="rId1" Type="http://schemas.openxmlformats.org/officeDocument/2006/relationships/image" Target="../media/image14.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5.png"/><Relationship Id="rId1" Type="http://schemas.openxmlformats.org/officeDocument/2006/relationships/image" Target="../media/image14.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5.png"/><Relationship Id="rId1" Type="http://schemas.openxmlformats.org/officeDocument/2006/relationships/image" Target="../media/image14.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5.png"/><Relationship Id="rId1" Type="http://schemas.openxmlformats.org/officeDocument/2006/relationships/image" Target="../media/image14.jpe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image" Target="../media/image12.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5.png"/><Relationship Id="rId1" Type="http://schemas.openxmlformats.org/officeDocument/2006/relationships/image" Target="../media/image14.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5.png"/><Relationship Id="rId1" Type="http://schemas.openxmlformats.org/officeDocument/2006/relationships/image" Target="../media/image14.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5.png"/><Relationship Id="rId1" Type="http://schemas.openxmlformats.org/officeDocument/2006/relationships/image" Target="../media/image14.jpeg"/></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image" Target="../media/image12.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5.png"/><Relationship Id="rId1" Type="http://schemas.openxmlformats.org/officeDocument/2006/relationships/image" Target="../media/image14.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5.png"/><Relationship Id="rId1" Type="http://schemas.openxmlformats.org/officeDocument/2006/relationships/image" Target="../media/image14.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5.png"/><Relationship Id="rId1" Type="http://schemas.openxmlformats.org/officeDocument/2006/relationships/image" Target="../media/image14.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5.png"/><Relationship Id="rId1" Type="http://schemas.openxmlformats.org/officeDocument/2006/relationships/image" Target="../media/image14.jpeg"/></Relationships>
</file>

<file path=ppt/slides/_rels/slide3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xml"/><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image" Target="../media/image12.jpeg"/></Relationships>
</file>

<file path=ppt/slides/_rels/slide3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2.xml"/><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image" Target="../media/image12.jpeg"/></Relationships>
</file>

<file path=ppt/slides/_rels/slide3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3.xml"/><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image" Target="../media/image12.jpe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jpeg"/></Relationships>
</file>

<file path=ppt/slides/_rels/slide4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3.png"/><Relationship Id="rId2" Type="http://schemas.openxmlformats.org/officeDocument/2006/relationships/image" Target="../media/image20.png"/><Relationship Id="rId1" Type="http://schemas.openxmlformats.org/officeDocument/2006/relationships/image" Target="../media/image19.jpeg"/></Relationships>
</file>

<file path=ppt/slides/_rels/slide4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3.png"/><Relationship Id="rId2" Type="http://schemas.openxmlformats.org/officeDocument/2006/relationships/image" Target="../media/image20.png"/><Relationship Id="rId1" Type="http://schemas.openxmlformats.org/officeDocument/2006/relationships/image" Target="../media/image30.jpeg"/></Relationships>
</file>

<file path=ppt/slides/_rels/slide4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3.png"/><Relationship Id="rId2" Type="http://schemas.openxmlformats.org/officeDocument/2006/relationships/image" Target="../media/image20.png"/><Relationship Id="rId1" Type="http://schemas.openxmlformats.org/officeDocument/2006/relationships/image" Target="../media/image31.jpeg"/></Relationships>
</file>

<file path=ppt/slides/_rels/slide4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3.png"/><Relationship Id="rId2" Type="http://schemas.openxmlformats.org/officeDocument/2006/relationships/image" Target="../media/image20.png"/><Relationship Id="rId1" Type="http://schemas.openxmlformats.org/officeDocument/2006/relationships/image" Target="../media/image31.jpeg"/></Relationships>
</file>

<file path=ppt/slides/_rels/slide4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3.png"/><Relationship Id="rId2" Type="http://schemas.openxmlformats.org/officeDocument/2006/relationships/image" Target="../media/image20.png"/><Relationship Id="rId1" Type="http://schemas.openxmlformats.org/officeDocument/2006/relationships/image" Target="../media/image32.jpeg"/></Relationships>
</file>

<file path=ppt/slides/_rels/slide4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3.png"/><Relationship Id="rId2" Type="http://schemas.openxmlformats.org/officeDocument/2006/relationships/image" Target="../media/image20.png"/><Relationship Id="rId1" Type="http://schemas.openxmlformats.org/officeDocument/2006/relationships/image" Target="../media/image30.jpe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0.png"/><Relationship Id="rId1" Type="http://schemas.openxmlformats.org/officeDocument/2006/relationships/image" Target="../media/image33.jpeg"/></Relationships>
</file>

<file path=ppt/slides/_rels/slide4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3.png"/><Relationship Id="rId2" Type="http://schemas.openxmlformats.org/officeDocument/2006/relationships/image" Target="../media/image20.png"/><Relationship Id="rId1" Type="http://schemas.openxmlformats.org/officeDocument/2006/relationships/image" Target="../media/image30.jpeg"/></Relationships>
</file>

<file path=ppt/slides/_rels/slide4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3.png"/><Relationship Id="rId2" Type="http://schemas.openxmlformats.org/officeDocument/2006/relationships/image" Target="../media/image20.png"/><Relationship Id="rId1" Type="http://schemas.openxmlformats.org/officeDocument/2006/relationships/image" Target="../media/image30.jpeg"/></Relationships>
</file>

<file path=ppt/slides/_rels/slide4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3.png"/><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image" Target="../media/image34.jpe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7.png"/><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image" Target="../media/image12.jpe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0.png"/><Relationship Id="rId1" Type="http://schemas.openxmlformats.org/officeDocument/2006/relationships/image" Target="../media/image33.jpeg"/></Relationships>
</file>

<file path=ppt/slides/_rels/slide5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image" Target="../media/image12.jpeg"/></Relationships>
</file>

<file path=ppt/slides/_rels/slide5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image" Target="../media/image12.jpeg"/></Relationships>
</file>

<file path=ppt/slides/_rels/slide5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3.png"/><Relationship Id="rId2" Type="http://schemas.openxmlformats.org/officeDocument/2006/relationships/image" Target="../media/image20.png"/><Relationship Id="rId1" Type="http://schemas.openxmlformats.org/officeDocument/2006/relationships/image" Target="../media/image35.jpeg"/></Relationships>
</file>

<file path=ppt/slides/_rels/slide5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3.png"/><Relationship Id="rId3" Type="http://schemas.openxmlformats.org/officeDocument/2006/relationships/image" Target="../media/image20.png"/><Relationship Id="rId2" Type="http://schemas.openxmlformats.org/officeDocument/2006/relationships/image" Target="../media/image37.png"/><Relationship Id="rId1" Type="http://schemas.openxmlformats.org/officeDocument/2006/relationships/image" Target="../media/image36.jpe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image" Target="../media/image14.jpe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1.png"/><Relationship Id="rId3" Type="http://schemas.openxmlformats.org/officeDocument/2006/relationships/image" Target="../media/image13.png"/><Relationship Id="rId2" Type="http://schemas.openxmlformats.org/officeDocument/2006/relationships/image" Target="../media/image20.png"/><Relationship Id="rId1"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5.png"/><Relationship Id="rId1" Type="http://schemas.openxmlformats.org/officeDocument/2006/relationships/image" Target="../media/image14.jpe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2.png"/><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r="1561"/>
          <a:stretch>
            <a:fillRect/>
          </a:stretch>
        </p:blipFill>
        <p:spPr>
          <a:xfrm>
            <a:off x="0" y="0"/>
            <a:ext cx="9144000" cy="5162187"/>
          </a:xfrm>
          <a:prstGeom prst="rect">
            <a:avLst/>
          </a:prstGeom>
        </p:spPr>
      </p:pic>
      <p:grpSp>
        <p:nvGrpSpPr>
          <p:cNvPr id="22" name="组合 21"/>
          <p:cNvGrpSpPr/>
          <p:nvPr/>
        </p:nvGrpSpPr>
        <p:grpSpPr>
          <a:xfrm>
            <a:off x="1477203" y="-250843"/>
            <a:ext cx="6053426" cy="3182633"/>
            <a:chOff x="1477203" y="-250843"/>
            <a:chExt cx="6053426" cy="3182633"/>
          </a:xfrm>
        </p:grpSpPr>
        <p:pic>
          <p:nvPicPr>
            <p:cNvPr id="19" name="图片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3711" y="-250843"/>
              <a:ext cx="3855101" cy="3182633"/>
            </a:xfrm>
            <a:prstGeom prst="rect">
              <a:avLst/>
            </a:prstGeom>
          </p:spPr>
        </p:pic>
        <p:pic>
          <p:nvPicPr>
            <p:cNvPr id="20"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7203" y="235417"/>
              <a:ext cx="2677094" cy="2210112"/>
            </a:xfrm>
            <a:prstGeom prst="rect">
              <a:avLst/>
            </a:prstGeom>
          </p:spPr>
        </p:pic>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432692" y="834304"/>
              <a:ext cx="2097937" cy="1731981"/>
            </a:xfrm>
            <a:prstGeom prst="rect">
              <a:avLst/>
            </a:prstGeom>
          </p:spPr>
        </p:pic>
      </p:grpSp>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83867" y="3548843"/>
            <a:ext cx="940859" cy="564515"/>
          </a:xfrm>
          <a:prstGeom prst="rect">
            <a:avLst/>
          </a:prstGeom>
        </p:spPr>
      </p:pic>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837725">
            <a:off x="4326744" y="4065942"/>
            <a:ext cx="398422" cy="239053"/>
          </a:xfrm>
          <a:prstGeom prst="rect">
            <a:avLst/>
          </a:prstGeom>
        </p:spPr>
      </p:pic>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9277" y="3548843"/>
            <a:ext cx="940859" cy="564515"/>
          </a:xfrm>
          <a:prstGeom prst="rect">
            <a:avLst/>
          </a:prstGeom>
        </p:spPr>
      </p:pic>
      <p:pic>
        <p:nvPicPr>
          <p:cNvPr id="4" name="图片 3"/>
          <p:cNvPicPr>
            <a:picLocks noChangeAspect="1"/>
          </p:cNvPicPr>
          <p:nvPr/>
        </p:nvPicPr>
        <p:blipFill rotWithShape="1">
          <a:blip r:embed="rId6">
            <a:extLst>
              <a:ext uri="{28A0092B-C50C-407E-A947-70E740481C1C}">
                <a14:useLocalDpi xmlns:a14="http://schemas.microsoft.com/office/drawing/2010/main" val="0"/>
              </a:ext>
            </a:extLst>
          </a:blip>
          <a:srcRect l="33426" t="59410" r="28803" b="9189"/>
          <a:stretch>
            <a:fillRect/>
          </a:stretch>
        </p:blipFill>
        <p:spPr>
          <a:xfrm>
            <a:off x="3056623" y="2997841"/>
            <a:ext cx="3453331" cy="1614866"/>
          </a:xfrm>
          <a:prstGeom prst="rect">
            <a:avLst/>
          </a:prstGeom>
        </p:spPr>
      </p:pic>
      <p:grpSp>
        <p:nvGrpSpPr>
          <p:cNvPr id="32" name="组合 31"/>
          <p:cNvGrpSpPr/>
          <p:nvPr/>
        </p:nvGrpSpPr>
        <p:grpSpPr>
          <a:xfrm rot="18489853">
            <a:off x="2704843" y="2281670"/>
            <a:ext cx="5072006" cy="2342049"/>
            <a:chOff x="1997173" y="2295658"/>
            <a:chExt cx="5786473" cy="2671961"/>
          </a:xfrm>
        </p:grpSpPr>
        <p:pic>
          <p:nvPicPr>
            <p:cNvPr id="27" name="图片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74413">
              <a:off x="1997173" y="2816752"/>
              <a:ext cx="1637152" cy="847332"/>
            </a:xfrm>
            <a:prstGeom prst="rect">
              <a:avLst/>
            </a:prstGeom>
          </p:spPr>
        </p:pic>
        <p:pic>
          <p:nvPicPr>
            <p:cNvPr id="28" name="图片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23941" y="4316798"/>
              <a:ext cx="1330355" cy="650821"/>
            </a:xfrm>
            <a:prstGeom prst="rect">
              <a:avLst/>
            </a:prstGeom>
          </p:spPr>
        </p:pic>
        <p:pic>
          <p:nvPicPr>
            <p:cNvPr id="29" name="图片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74413">
              <a:off x="4906954" y="4385127"/>
              <a:ext cx="794698" cy="411308"/>
            </a:xfrm>
            <a:prstGeom prst="rect">
              <a:avLst/>
            </a:prstGeom>
          </p:spPr>
        </p:pic>
        <p:pic>
          <p:nvPicPr>
            <p:cNvPr id="30" name="图片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708569">
              <a:off x="5952388" y="3737534"/>
              <a:ext cx="1831258" cy="895867"/>
            </a:xfrm>
            <a:prstGeom prst="rect">
              <a:avLst/>
            </a:prstGeom>
          </p:spPr>
        </p:pic>
        <p:pic>
          <p:nvPicPr>
            <p:cNvPr id="31" name="图片 3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708569" flipH="1" flipV="1">
              <a:off x="6293773" y="2295658"/>
              <a:ext cx="1345298" cy="658131"/>
            </a:xfrm>
            <a:prstGeom prst="rect">
              <a:avLst/>
            </a:prstGeom>
          </p:spPr>
        </p:pic>
      </p:grpSp>
      <p:sp>
        <p:nvSpPr>
          <p:cNvPr id="3" name="TextBox 2"/>
          <p:cNvSpPr txBox="1"/>
          <p:nvPr/>
        </p:nvSpPr>
        <p:spPr>
          <a:xfrm>
            <a:off x="5432180" y="2128277"/>
            <a:ext cx="1682115" cy="521970"/>
          </a:xfrm>
          <a:prstGeom prst="rect">
            <a:avLst/>
          </a:prstGeom>
          <a:noFill/>
        </p:spPr>
        <p:txBody>
          <a:bodyPr wrap="none" rtlCol="0">
            <a:spAutoFit/>
          </a:bodyPr>
          <a:lstStyle/>
          <a:p>
            <a:pPr algn="l"/>
            <a:r>
              <a:rPr lang="zh-CN" altLang="en-US" sz="2800" spc="300">
                <a:solidFill>
                  <a:schemeClr val="bg1"/>
                </a:solidFill>
                <a:latin typeface="云书法手书建刚心之蝉语简" panose="02010604000101010101" pitchFamily="2" charset="-122"/>
                <a:ea typeface="云书法手书建刚心之蝉语简" panose="02010604000101010101" pitchFamily="2" charset="-122"/>
              </a:rPr>
              <a:t>ài hào </a:t>
            </a:r>
            <a:endParaRPr lang="zh-CN" altLang="en-US" sz="2800" spc="300">
              <a:solidFill>
                <a:schemeClr val="bg1"/>
              </a:solidFill>
              <a:latin typeface="云书法手书建刚心之蝉语简" panose="02010604000101010101" pitchFamily="2" charset="-122"/>
              <a:ea typeface="云书法手书建刚心之蝉语简" panose="02010604000101010101" pitchFamily="2" charset="-122"/>
            </a:endParaRPr>
          </a:p>
        </p:txBody>
      </p:sp>
      <p:sp>
        <p:nvSpPr>
          <p:cNvPr id="6" name="TextBox 5"/>
          <p:cNvSpPr txBox="1"/>
          <p:nvPr/>
        </p:nvSpPr>
        <p:spPr>
          <a:xfrm>
            <a:off x="3632360" y="1021596"/>
            <a:ext cx="2200910" cy="768350"/>
          </a:xfrm>
          <a:prstGeom prst="rect">
            <a:avLst/>
          </a:prstGeom>
          <a:noFill/>
        </p:spPr>
        <p:txBody>
          <a:bodyPr wrap="none" rtlCol="0">
            <a:spAutoFit/>
          </a:bodyPr>
          <a:lstStyle/>
          <a:p>
            <a:r>
              <a:rPr lang="en-US" altLang="zh-CN" sz="4400">
                <a:solidFill>
                  <a:schemeClr val="bg1"/>
                </a:solidFill>
                <a:latin typeface="云书法手书建刚心之蝉语简" panose="02010604000101010101" pitchFamily="2" charset="-122"/>
                <a:ea typeface="云书法手书建刚心之蝉语简" panose="02010604000101010101" pitchFamily="2" charset="-122"/>
              </a:rPr>
              <a:t>Hobbies</a:t>
            </a:r>
            <a:endParaRPr lang="en-US" altLang="zh-CN" sz="4400">
              <a:solidFill>
                <a:schemeClr val="bg1"/>
              </a:solidFill>
              <a:latin typeface="云书法手书建刚心之蝉语简" panose="02010604000101010101" pitchFamily="2" charset="-122"/>
              <a:ea typeface="云书法手书建刚心之蝉语简" panose="02010604000101010101" pitchFamily="2" charset="-122"/>
            </a:endParaRPr>
          </a:p>
        </p:txBody>
      </p:sp>
      <p:sp>
        <p:nvSpPr>
          <p:cNvPr id="7" name="TextBox 6"/>
          <p:cNvSpPr txBox="1"/>
          <p:nvPr/>
        </p:nvSpPr>
        <p:spPr>
          <a:xfrm>
            <a:off x="3675610" y="1790054"/>
            <a:ext cx="2011680" cy="1198880"/>
          </a:xfrm>
          <a:prstGeom prst="rect">
            <a:avLst/>
          </a:prstGeom>
          <a:noFill/>
        </p:spPr>
        <p:txBody>
          <a:bodyPr wrap="none" rtlCol="0">
            <a:spAutoFit/>
          </a:bodyPr>
          <a:lstStyle/>
          <a:p>
            <a:r>
              <a:rPr lang="zh-CN" altLang="en-US" sz="7200">
                <a:solidFill>
                  <a:schemeClr val="bg1"/>
                </a:solidFill>
                <a:latin typeface="云书法手书建刚心之蝉语简" panose="02010604000101010101" pitchFamily="2" charset="-122"/>
                <a:ea typeface="云书法手书建刚心之蝉语简" panose="02010604000101010101" pitchFamily="2" charset="-122"/>
              </a:rPr>
              <a:t>爱好</a:t>
            </a:r>
            <a:endParaRPr lang="zh-CN" altLang="en-US" sz="7200">
              <a:solidFill>
                <a:schemeClr val="bg1"/>
              </a:solidFill>
              <a:latin typeface="云书法手书建刚心之蝉语简" panose="02010604000101010101" pitchFamily="2" charset="-122"/>
              <a:ea typeface="云书法手书建刚心之蝉语简" panose="02010604000101010101" pitchFamily="2" charset="-122"/>
            </a:endParaRPr>
          </a:p>
        </p:txBody>
      </p:sp>
      <p:sp>
        <p:nvSpPr>
          <p:cNvPr id="5" name="文本框 4"/>
          <p:cNvSpPr txBox="1"/>
          <p:nvPr/>
        </p:nvSpPr>
        <p:spPr>
          <a:xfrm>
            <a:off x="551815" y="3804285"/>
            <a:ext cx="1283970" cy="368300"/>
          </a:xfrm>
          <a:prstGeom prst="rect">
            <a:avLst/>
          </a:prstGeom>
          <a:noFill/>
        </p:spPr>
        <p:txBody>
          <a:bodyPr wrap="square" rtlCol="0">
            <a:spAutoFit/>
          </a:bodyPr>
          <a:p>
            <a:r>
              <a:rPr lang="en-US" altLang="zh-CN">
                <a:solidFill>
                  <a:schemeClr val="bg1"/>
                </a:solidFill>
              </a:rPr>
              <a:t>LI XINYU</a:t>
            </a:r>
            <a:endParaRPr lang="en-US" altLang="zh-CN">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Effect transition="in" filter="fade">
                                      <p:cBhvr>
                                        <p:cTn id="13" dur="10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1000"/>
                                        <p:tgtEl>
                                          <p:spTgt spid="32"/>
                                        </p:tgtEl>
                                      </p:cBhvr>
                                    </p:animEffect>
                                  </p:childTnLst>
                                </p:cTn>
                              </p:par>
                              <p:par>
                                <p:cTn id="17" presetID="6" presetClass="emph" presetSubtype="0" fill="hold" nodeType="withEffect">
                                  <p:stCondLst>
                                    <p:cond delay="0"/>
                                  </p:stCondLst>
                                  <p:childTnLst>
                                    <p:animScale>
                                      <p:cBhvr>
                                        <p:cTn id="18" dur="1000" fill="hold"/>
                                        <p:tgtEl>
                                          <p:spTgt spid="32"/>
                                        </p:tgtEl>
                                      </p:cBhvr>
                                      <p:by x="150000" y="150000"/>
                                    </p:animScale>
                                  </p:childTnLst>
                                </p:cTn>
                              </p:par>
                              <p:par>
                                <p:cTn id="19" presetID="8" presetClass="emph" presetSubtype="0" fill="hold" nodeType="withEffect">
                                  <p:stCondLst>
                                    <p:cond delay="0"/>
                                  </p:stCondLst>
                                  <p:childTnLst>
                                    <p:animRot by="5400000">
                                      <p:cBhvr>
                                        <p:cTn id="20" dur="1000" fill="hold"/>
                                        <p:tgtEl>
                                          <p:spTgt spid="32"/>
                                        </p:tgtEl>
                                        <p:attrNameLst>
                                          <p:attrName>r</p:attrName>
                                        </p:attrNameLst>
                                      </p:cBhvr>
                                    </p:animRo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42" presetClass="entr" presetSubtype="0"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750"/>
                                        <p:tgtEl>
                                          <p:spTgt spid="23"/>
                                        </p:tgtEl>
                                      </p:cBhvr>
                                    </p:animEffect>
                                    <p:anim calcmode="lin" valueType="num">
                                      <p:cBhvr>
                                        <p:cTn id="31" dur="750" fill="hold"/>
                                        <p:tgtEl>
                                          <p:spTgt spid="23"/>
                                        </p:tgtEl>
                                        <p:attrNameLst>
                                          <p:attrName>ppt_x</p:attrName>
                                        </p:attrNameLst>
                                      </p:cBhvr>
                                      <p:tavLst>
                                        <p:tav tm="0">
                                          <p:val>
                                            <p:strVal val="#ppt_x"/>
                                          </p:val>
                                        </p:tav>
                                        <p:tav tm="100000">
                                          <p:val>
                                            <p:strVal val="#ppt_x"/>
                                          </p:val>
                                        </p:tav>
                                      </p:tavLst>
                                    </p:anim>
                                    <p:anim calcmode="lin" valueType="num">
                                      <p:cBhvr>
                                        <p:cTn id="32" dur="750" fill="hold"/>
                                        <p:tgtEl>
                                          <p:spTgt spid="23"/>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25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750"/>
                                        <p:tgtEl>
                                          <p:spTgt spid="24"/>
                                        </p:tgtEl>
                                      </p:cBhvr>
                                    </p:animEffect>
                                    <p:anim calcmode="lin" valueType="num">
                                      <p:cBhvr>
                                        <p:cTn id="36" dur="750" fill="hold"/>
                                        <p:tgtEl>
                                          <p:spTgt spid="24"/>
                                        </p:tgtEl>
                                        <p:attrNameLst>
                                          <p:attrName>ppt_x</p:attrName>
                                        </p:attrNameLst>
                                      </p:cBhvr>
                                      <p:tavLst>
                                        <p:tav tm="0">
                                          <p:val>
                                            <p:strVal val="#ppt_x"/>
                                          </p:val>
                                        </p:tav>
                                        <p:tav tm="100000">
                                          <p:val>
                                            <p:strVal val="#ppt_x"/>
                                          </p:val>
                                        </p:tav>
                                      </p:tavLst>
                                    </p:anim>
                                    <p:anim calcmode="lin" valueType="num">
                                      <p:cBhvr>
                                        <p:cTn id="37" dur="750" fill="hold"/>
                                        <p:tgtEl>
                                          <p:spTgt spid="24"/>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50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750"/>
                                        <p:tgtEl>
                                          <p:spTgt spid="25"/>
                                        </p:tgtEl>
                                      </p:cBhvr>
                                    </p:animEffect>
                                    <p:anim calcmode="lin" valueType="num">
                                      <p:cBhvr>
                                        <p:cTn id="41" dur="750" fill="hold"/>
                                        <p:tgtEl>
                                          <p:spTgt spid="25"/>
                                        </p:tgtEl>
                                        <p:attrNameLst>
                                          <p:attrName>ppt_x</p:attrName>
                                        </p:attrNameLst>
                                      </p:cBhvr>
                                      <p:tavLst>
                                        <p:tav tm="0">
                                          <p:val>
                                            <p:strVal val="#ppt_x"/>
                                          </p:val>
                                        </p:tav>
                                        <p:tav tm="100000">
                                          <p:val>
                                            <p:strVal val="#ppt_x"/>
                                          </p:val>
                                        </p:tav>
                                      </p:tavLst>
                                    </p:anim>
                                    <p:anim calcmode="lin" valueType="num">
                                      <p:cBhvr>
                                        <p:cTn id="42" dur="750" fill="hold"/>
                                        <p:tgtEl>
                                          <p:spTgt spid="25"/>
                                        </p:tgtEl>
                                        <p:attrNameLst>
                                          <p:attrName>ppt_y</p:attrName>
                                        </p:attrNameLst>
                                      </p:cBhvr>
                                      <p:tavLst>
                                        <p:tav tm="0">
                                          <p:val>
                                            <p:strVal val="#ppt_y+.1"/>
                                          </p:val>
                                        </p:tav>
                                        <p:tav tm="100000">
                                          <p:val>
                                            <p:strVal val="#ppt_y"/>
                                          </p:val>
                                        </p:tav>
                                      </p:tavLst>
                                    </p:anim>
                                  </p:childTnLst>
                                </p:cTn>
                              </p:par>
                              <p:par>
                                <p:cTn id="43" presetID="10" presetClass="entr" presetSubtype="0" fill="hold" nodeType="withEffect">
                                  <p:stCondLst>
                                    <p:cond delay="25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1173" t="2518" b="18829"/>
          <a:stretch>
            <a:fillRect/>
          </a:stretch>
        </p:blipFill>
        <p:spPr>
          <a:xfrm>
            <a:off x="0" y="0"/>
            <a:ext cx="9144000" cy="5143500"/>
          </a:xfrm>
          <a:prstGeom prst="rect">
            <a:avLst/>
          </a:prstGeom>
        </p:spPr>
      </p:pic>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l="19363" t="8650" r="16705" b="2899"/>
          <a:stretch>
            <a:fillRect/>
          </a:stretch>
        </p:blipFill>
        <p:spPr>
          <a:xfrm>
            <a:off x="1770927" y="208344"/>
            <a:ext cx="5845215" cy="4548851"/>
          </a:xfrm>
          <a:prstGeom prst="rect">
            <a:avLst/>
          </a:prstGeom>
        </p:spPr>
      </p:pic>
      <p:sp>
        <p:nvSpPr>
          <p:cNvPr id="3" name="文本框 2"/>
          <p:cNvSpPr txBox="1"/>
          <p:nvPr/>
        </p:nvSpPr>
        <p:spPr>
          <a:xfrm>
            <a:off x="3472815" y="1972310"/>
            <a:ext cx="2197735" cy="1198880"/>
          </a:xfrm>
          <a:prstGeom prst="rect">
            <a:avLst/>
          </a:prstGeom>
          <a:noFill/>
        </p:spPr>
        <p:txBody>
          <a:bodyPr wrap="square" rtlCol="0">
            <a:spAutoFit/>
          </a:bodyPr>
          <a:p>
            <a:r>
              <a:rPr lang="en-US" altLang="zh-CN" sz="7200"/>
              <a:t>  </a:t>
            </a:r>
            <a:r>
              <a:rPr lang="zh-CN" altLang="en-US" sz="7200"/>
              <a:t>听</a:t>
            </a:r>
            <a:endParaRPr lang="zh-CN" altLang="en-US" sz="7200"/>
          </a:p>
        </p:txBody>
      </p:sp>
      <p:sp>
        <p:nvSpPr>
          <p:cNvPr id="5" name="文本框 4"/>
          <p:cNvSpPr txBox="1"/>
          <p:nvPr/>
        </p:nvSpPr>
        <p:spPr>
          <a:xfrm>
            <a:off x="3472815" y="1302385"/>
            <a:ext cx="2298065" cy="706755"/>
          </a:xfrm>
          <a:prstGeom prst="rect">
            <a:avLst/>
          </a:prstGeom>
          <a:noFill/>
        </p:spPr>
        <p:txBody>
          <a:bodyPr wrap="square" rtlCol="0">
            <a:spAutoFit/>
          </a:bodyPr>
          <a:p>
            <a:r>
              <a:rPr lang="en-US" altLang="zh-CN" sz="4000"/>
              <a:t>    tīng   </a:t>
            </a:r>
            <a:r>
              <a:rPr lang="zh-CN" altLang="en-US" sz="4000"/>
              <a:t>  </a:t>
            </a:r>
            <a:endParaRPr lang="zh-CN" altLang="en-US" sz="4000"/>
          </a:p>
        </p:txBody>
      </p:sp>
      <p:sp>
        <p:nvSpPr>
          <p:cNvPr id="6" name="文本框 5"/>
          <p:cNvSpPr txBox="1"/>
          <p:nvPr/>
        </p:nvSpPr>
        <p:spPr>
          <a:xfrm>
            <a:off x="3177540" y="3057525"/>
            <a:ext cx="2197735" cy="583565"/>
          </a:xfrm>
          <a:prstGeom prst="rect">
            <a:avLst/>
          </a:prstGeom>
          <a:noFill/>
        </p:spPr>
        <p:txBody>
          <a:bodyPr wrap="square" rtlCol="0">
            <a:spAutoFit/>
          </a:bodyPr>
          <a:p>
            <a:r>
              <a:rPr lang="en-US" altLang="zh-CN" sz="2400"/>
              <a:t>       </a:t>
            </a:r>
            <a:r>
              <a:rPr lang="en-US" altLang="zh-CN" sz="3200"/>
              <a:t> to listen</a:t>
            </a:r>
            <a:endParaRPr lang="en-US" altLang="zh-CN" sz="320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1173" t="2518" b="18829"/>
          <a:stretch>
            <a:fillRect/>
          </a:stretch>
        </p:blipFill>
        <p:spPr>
          <a:xfrm>
            <a:off x="0" y="0"/>
            <a:ext cx="9144000" cy="5143500"/>
          </a:xfrm>
          <a:prstGeom prst="rect">
            <a:avLst/>
          </a:prstGeom>
        </p:spPr>
      </p:pic>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l="19363" t="8650" r="16705" b="2899"/>
          <a:stretch>
            <a:fillRect/>
          </a:stretch>
        </p:blipFill>
        <p:spPr>
          <a:xfrm>
            <a:off x="1770927" y="208344"/>
            <a:ext cx="5845215" cy="4548851"/>
          </a:xfrm>
          <a:prstGeom prst="rect">
            <a:avLst/>
          </a:prstGeom>
        </p:spPr>
      </p:pic>
      <p:sp>
        <p:nvSpPr>
          <p:cNvPr id="3" name="文本框 2"/>
          <p:cNvSpPr txBox="1"/>
          <p:nvPr/>
        </p:nvSpPr>
        <p:spPr>
          <a:xfrm>
            <a:off x="3472815" y="2096135"/>
            <a:ext cx="2197735" cy="1198880"/>
          </a:xfrm>
          <a:prstGeom prst="rect">
            <a:avLst/>
          </a:prstGeom>
          <a:noFill/>
        </p:spPr>
        <p:txBody>
          <a:bodyPr wrap="square" rtlCol="0">
            <a:spAutoFit/>
          </a:bodyPr>
          <a:p>
            <a:r>
              <a:rPr lang="zh-CN" altLang="en-US" sz="7200"/>
              <a:t>音乐</a:t>
            </a:r>
            <a:endParaRPr lang="zh-CN" altLang="en-US" sz="7200"/>
          </a:p>
        </p:txBody>
      </p:sp>
      <p:sp>
        <p:nvSpPr>
          <p:cNvPr id="5" name="文本框 4"/>
          <p:cNvSpPr txBox="1"/>
          <p:nvPr/>
        </p:nvSpPr>
        <p:spPr>
          <a:xfrm>
            <a:off x="3483610" y="1497330"/>
            <a:ext cx="2298065" cy="706755"/>
          </a:xfrm>
          <a:prstGeom prst="rect">
            <a:avLst/>
          </a:prstGeom>
          <a:noFill/>
        </p:spPr>
        <p:txBody>
          <a:bodyPr wrap="square" rtlCol="0">
            <a:spAutoFit/>
          </a:bodyPr>
          <a:p>
            <a:r>
              <a:rPr lang="en-US" altLang="zh-CN" sz="4000"/>
              <a:t> yīn yuè </a:t>
            </a:r>
            <a:endParaRPr lang="en-US" altLang="zh-CN" sz="4000"/>
          </a:p>
        </p:txBody>
      </p:sp>
      <p:sp>
        <p:nvSpPr>
          <p:cNvPr id="6" name="文本框 5"/>
          <p:cNvSpPr txBox="1"/>
          <p:nvPr/>
        </p:nvSpPr>
        <p:spPr>
          <a:xfrm>
            <a:off x="3765550" y="3215640"/>
            <a:ext cx="1613535" cy="583565"/>
          </a:xfrm>
          <a:prstGeom prst="rect">
            <a:avLst/>
          </a:prstGeom>
          <a:noFill/>
        </p:spPr>
        <p:txBody>
          <a:bodyPr wrap="square" rtlCol="0">
            <a:spAutoFit/>
          </a:bodyPr>
          <a:p>
            <a:r>
              <a:rPr lang="en-US" altLang="zh-CN" sz="2800"/>
              <a:t>  </a:t>
            </a:r>
            <a:r>
              <a:rPr lang="en-US" altLang="zh-CN" sz="3200"/>
              <a:t>music</a:t>
            </a:r>
            <a:endParaRPr lang="en-US" altLang="zh-CN" sz="320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915" t="6002" r="915" b="11897"/>
          <a:stretch>
            <a:fillRect/>
          </a:stretch>
        </p:blipFill>
        <p:spPr>
          <a:xfrm>
            <a:off x="-81023" y="0"/>
            <a:ext cx="9225024" cy="5143500"/>
          </a:xfrm>
          <a:prstGeom prst="rect">
            <a:avLst/>
          </a:prstGeo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197" y="-812626"/>
            <a:ext cx="7318584" cy="6041960"/>
          </a:xfrm>
          <a:prstGeom prst="rect">
            <a:avLst/>
          </a:prstGeom>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755576" y="876871"/>
            <a:ext cx="848717" cy="525828"/>
          </a:xfrm>
          <a:prstGeom prst="rect">
            <a:avLst/>
          </a:prstGeom>
        </p:spPr>
      </p:pic>
      <p:pic>
        <p:nvPicPr>
          <p:cNvPr id="9" name="图片 8"/>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1023064" y="2610893"/>
            <a:ext cx="1162457" cy="720208"/>
          </a:xfrm>
          <a:prstGeom prst="rect">
            <a:avLst/>
          </a:prstGeom>
        </p:spPr>
      </p:pic>
      <p:pic>
        <p:nvPicPr>
          <p:cNvPr id="10" name="图片 9"/>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6876256" y="1179742"/>
            <a:ext cx="1008112" cy="624582"/>
          </a:xfrm>
          <a:prstGeom prst="rect">
            <a:avLst/>
          </a:prstGeom>
        </p:spPr>
      </p:pic>
      <p:pic>
        <p:nvPicPr>
          <p:cNvPr id="11" name="图片 10"/>
          <p:cNvPicPr>
            <a:picLocks noChangeAspect="1"/>
          </p:cNvPicPr>
          <p:nvPr/>
        </p:nvPicPr>
        <p:blipFill rotWithShape="1">
          <a:blip r:embed="rId3" cstate="print">
            <a:extLst>
              <a:ext uri="{28A0092B-C50C-407E-A947-70E740481C1C}">
                <a14:useLocalDpi xmlns:a14="http://schemas.microsoft.com/office/drawing/2010/main" val="0"/>
              </a:ext>
            </a:extLst>
          </a:blip>
          <a:srcRect l="39619" t="53591" r="41815" b="25960"/>
          <a:stretch>
            <a:fillRect/>
          </a:stretch>
        </p:blipFill>
        <p:spPr>
          <a:xfrm>
            <a:off x="6516216" y="2509833"/>
            <a:ext cx="720080" cy="446130"/>
          </a:xfrm>
          <a:prstGeom prst="rect">
            <a:avLst/>
          </a:prstGeom>
        </p:spPr>
      </p:pic>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39619" t="53591" r="41815" b="25960"/>
          <a:stretch>
            <a:fillRect/>
          </a:stretch>
        </p:blipFill>
        <p:spPr>
          <a:xfrm>
            <a:off x="459854" y="3795886"/>
            <a:ext cx="720080" cy="44613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5539460" y="4018951"/>
            <a:ext cx="1336796" cy="828221"/>
          </a:xfrm>
          <a:prstGeom prst="rect">
            <a:avLst/>
          </a:prstGeom>
        </p:spPr>
      </p:pic>
      <p:sp>
        <p:nvSpPr>
          <p:cNvPr id="6" name="文本框 5"/>
          <p:cNvSpPr txBox="1"/>
          <p:nvPr/>
        </p:nvSpPr>
        <p:spPr>
          <a:xfrm>
            <a:off x="1908810" y="1230630"/>
            <a:ext cx="3995420" cy="2430145"/>
          </a:xfrm>
          <a:prstGeom prst="rect">
            <a:avLst/>
          </a:prstGeom>
          <a:noFill/>
        </p:spPr>
        <p:txBody>
          <a:bodyPr wrap="square" rtlCol="0">
            <a:spAutoFit/>
          </a:bodyPr>
          <a:p>
            <a:r>
              <a:rPr lang="en-US" altLang="zh-CN" sz="4000">
                <a:solidFill>
                  <a:schemeClr val="bg1"/>
                </a:solidFill>
              </a:rPr>
              <a:t> tīng yīn yuè</a:t>
            </a:r>
            <a:endParaRPr lang="en-US" altLang="zh-CN" sz="4000">
              <a:solidFill>
                <a:schemeClr val="bg1"/>
              </a:solidFill>
            </a:endParaRPr>
          </a:p>
          <a:p>
            <a:r>
              <a:rPr lang="zh-CN" altLang="en-US" sz="7200">
                <a:solidFill>
                  <a:schemeClr val="bg1"/>
                </a:solidFill>
              </a:rPr>
              <a:t>听音乐</a:t>
            </a:r>
            <a:r>
              <a:rPr lang="zh-CN" altLang="en-US" sz="4000">
                <a:solidFill>
                  <a:schemeClr val="bg1"/>
                </a:solidFill>
              </a:rPr>
              <a:t>listen to music</a:t>
            </a:r>
            <a:endParaRPr lang="zh-CN" altLang="en-US" sz="4000">
              <a:solidFill>
                <a:schemeClr val="bg1"/>
              </a:solidFill>
            </a:endParaRPr>
          </a:p>
        </p:txBody>
      </p:sp>
      <p:pic>
        <p:nvPicPr>
          <p:cNvPr id="3" name="图片 2"/>
          <p:cNvPicPr>
            <a:picLocks noChangeAspect="1"/>
          </p:cNvPicPr>
          <p:nvPr/>
        </p:nvPicPr>
        <p:blipFill>
          <a:blip r:embed="rId4"/>
          <a:stretch>
            <a:fillRect/>
          </a:stretch>
        </p:blipFill>
        <p:spPr>
          <a:xfrm>
            <a:off x="6102985" y="2284095"/>
            <a:ext cx="2376805" cy="26682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par>
                                <p:cTn id="11" presetID="0" presetClass="path" presetSubtype="0" accel="50000" decel="50000" fill="hold" nodeType="withEffect">
                                  <p:stCondLst>
                                    <p:cond delay="0"/>
                                  </p:stCondLst>
                                  <p:childTnLst>
                                    <p:animMotion origin="layout" path="M -0.00521 -3.18196E-7 C -0.00486 0.03058 -0.0092 0.05437 0.00139 0.07507 C 0.00295 0.07816 0.00434 0.08341 0.00608 0.08588 C 0.00782 0.08866 0.01042 0.08743 0.01268 0.08804 C 0.01545 0.09144 0.01858 0.09299 0.0217 0.09453 C 0.02431 0.097 0.02587 0.09793 0.029 0.09886 C 0.03108 0.10164 0.03316 0.10195 0.03559 0.10318 C 0.03837 0.10658 0.04723 0.11029 0.05087 0.11183 C 0.05157 0.11276 0.05226 0.1143 0.05295 0.11492 C 0.05486 0.11616 0.05868 0.11708 0.05868 0.11708 C 0.0599 0.11832 0.06129 0.11894 0.0625 0.12048 C 0.06823 0.12635 0.06372 0.12357 0.06823 0.12573 C 0.07136 0.12975 0.07414 0.13438 0.07709 0.13871 C 0.08004 0.14273 0.08473 0.1452 0.08716 0.14952 C 0.08889 0.1523 0.09236 0.15755 0.09393 0.16126 C 0.09653 0.16744 0.09306 0.16188 0.09723 0.16991 C 0.09879 0.173 0.10104 0.17578 0.10295 0.17856 C 0.10452 0.18814 0.10695 0.20297 0.1125 0.20636 C 0.11407 0.21131 0.11545 0.21625 0.11806 0.21934 C 0.1191 0.22088 0.12136 0.22366 0.12136 0.22397 C 0.12361 0.23046 0.12101 0.22366 0.12483 0.22922 C 0.12726 0.23293 0.12882 0.23695 0.13195 0.2388 C 0.13351 0.24313 0.13559 0.24374 0.1382 0.24529 C 0.14063 0.24838 0.14323 0.24869 0.14601 0.24961 C 0.14879 0.25363 0.15174 0.25394 0.15504 0.2561 C 0.16094 0.25981 0.16528 0.26228 0.17188 0.26352 C 0.17257 0.26382 0.17414 0.26475 0.17414 0.26475 " pathEditMode="relative" rAng="0" ptsTypes="ffffffffffffffffffffffffffA">
                                      <p:cBhvr>
                                        <p:cTn id="12" dur="2000" spd="-100000" fill="hold"/>
                                        <p:tgtEl>
                                          <p:spTgt spid="8"/>
                                        </p:tgtEl>
                                        <p:attrNameLst>
                                          <p:attrName>ppt_x</p:attrName>
                                          <p:attrName>ppt_y</p:attrName>
                                        </p:attrNameLst>
                                      </p:cBhvr>
                                      <p:rCtr x="8767" y="13222"/>
                                    </p:animMotion>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par>
                                <p:cTn id="16" presetID="0" presetClass="path" presetSubtype="0" accel="50000" decel="50000" fill="hold" nodeType="withEffect">
                                  <p:stCondLst>
                                    <p:cond delay="0"/>
                                  </p:stCondLst>
                                  <p:childTnLst>
                                    <p:animMotion origin="layout" path="M -0.00382 -0.00402 C -0.00365 0.00123 -0.0073 0.00556 0.00191 0.00927 C 0.00329 0.00958 0.00451 0.0105 0.00607 0.01112 C 0.00763 0.01143 0.00989 0.01143 0.0118 0.01143 C 0.01423 0.01205 0.01701 0.01236 0.01979 0.01266 C 0.02204 0.01297 0.02343 0.01328 0.02621 0.01328 C 0.02795 0.0139 0.02986 0.0139 0.03194 0.01421 C 0.03437 0.01483 0.04218 0.01544 0.04531 0.01575 C 0.046 0.01575 0.04652 0.01606 0.04722 0.01606 C 0.04878 0.01637 0.05225 0.01668 0.05225 0.01699 C 0.05329 0.01668 0.05451 0.01699 0.05555 0.0173 C 0.06059 0.01823 0.05659 0.01761 0.06059 0.01823 C 0.06336 0.01884 0.06579 0.01977 0.0684 0.02039 C 0.071 0.02101 0.075 0.02162 0.07725 0.02224 C 0.07864 0.02286 0.08177 0.02379 0.08316 0.0244 C 0.08541 0.02564 0.08246 0.0244 0.08611 0.02595 C 0.0875 0.02657 0.08941 0.02688 0.09114 0.02749 C 0.09236 0.02935 0.09461 0.03182 0.09947 0.03244 C 0.10086 0.03336 0.10208 0.03429 0.10434 0.0346 C 0.1052 0.03491 0.10729 0.03553 0.10729 0.03583 C 0.1092 0.03676 0.10694 0.03553 0.11024 0.03645 C 0.11232 0.03707 0.11371 0.038 0.11649 0.03831 C 0.11788 0.03892 0.11979 0.03892 0.12204 0.03923 C 0.12413 0.03985 0.12638 0.03985 0.12881 0.04016 C 0.13125 0.04078 0.13385 0.04078 0.1368 0.04139 C 0.14201 0.04201 0.14583 0.04232 0.15156 0.04263 C 0.15225 0.04263 0.15364 0.04294 0.15364 0.04325 " pathEditMode="relative" rAng="0" ptsTypes="ffffffffffffffffffffffffffA">
                                      <p:cBhvr>
                                        <p:cTn id="17" dur="2000" spd="-100000" fill="hold"/>
                                        <p:tgtEl>
                                          <p:spTgt spid="9"/>
                                        </p:tgtEl>
                                        <p:attrNameLst>
                                          <p:attrName>ppt_x</p:attrName>
                                          <p:attrName>ppt_y</p:attrName>
                                        </p:attrNameLst>
                                      </p:cBhvr>
                                      <p:rCtr x="7691" y="2348"/>
                                    </p:animMotion>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2000"/>
                                        <p:tgtEl>
                                          <p:spTgt spid="10"/>
                                        </p:tgtEl>
                                      </p:cBhvr>
                                    </p:animEffect>
                                  </p:childTnLst>
                                </p:cTn>
                              </p:par>
                              <p:par>
                                <p:cTn id="21" presetID="0" presetClass="path" presetSubtype="0" accel="50000" decel="50000" fill="hold" nodeType="withEffect">
                                  <p:stCondLst>
                                    <p:cond delay="0"/>
                                  </p:stCondLst>
                                  <p:childTnLst>
                                    <p:animMotion origin="layout" path="M -0.00104 3.8616E-7 C -0.00104 0.03491 -0.00347 0.06364 0.00295 0.08835 C 0.00399 0.09021 0.00486 0.09639 0.0059 0.1004 C 0.00695 0.10256 0.00868 0.10256 0.0099 0.10256 C 0.01163 0.10658 0.01372 0.10874 0.01563 0.1109 C 0.01719 0.11276 0.01823 0.11492 0.02014 0.11492 C 0.02136 0.11894 0.02274 0.11894 0.02413 0.1211 C 0.02587 0.12512 0.03142 0.12944 0.03368 0.13129 C 0.0342 0.13129 0.03455 0.13346 0.03507 0.13346 C 0.03611 0.13531 0.03854 0.13747 0.03854 0.13964 C 0.03924 0.13747 0.04011 0.13964 0.04097 0.14149 C 0.04445 0.14767 0.04167 0.14365 0.04445 0.14767 C 0.04653 0.15199 0.04809 0.15817 0.05 0.16219 C 0.05191 0.1662 0.05469 0.17053 0.05625 0.17454 C 0.05729 0.17856 0.05955 0.18474 0.06042 0.18875 C 0.06198 0.1971 0.0599 0.18875 0.0625 0.19926 C 0.06354 0.20327 0.06493 0.20544 0.06615 0.20945 C 0.06701 0.22181 0.06858 0.23818 0.07205 0.2422 C 0.07292 0.24838 0.07379 0.25456 0.07552 0.25672 C 0.07604 0.25888 0.07761 0.2629 0.07761 0.26506 C 0.07882 0.27093 0.07726 0.2629 0.07969 0.26908 C 0.08108 0.27309 0.08212 0.27927 0.08403 0.28143 C 0.08507 0.28545 0.08646 0.28545 0.08802 0.28761 C 0.08941 0.29163 0.09097 0.29163 0.09271 0.29379 C 0.09445 0.29781 0.09636 0.29781 0.09844 0.30182 C 0.10208 0.30615 0.10486 0.308 0.10886 0.31016 C 0.10938 0.31016 0.11042 0.31233 0.11042 0.31418 " pathEditMode="relative" rAng="0" ptsTypes="ffffffffffffffffffffffffffA">
                                      <p:cBhvr>
                                        <p:cTn id="22" dur="2000" spd="-100000" fill="hold"/>
                                        <p:tgtEl>
                                          <p:spTgt spid="10"/>
                                        </p:tgtEl>
                                        <p:attrNameLst>
                                          <p:attrName>ppt_x</p:attrName>
                                          <p:attrName>ppt_y</p:attrName>
                                        </p:attrNameLst>
                                      </p:cBhvr>
                                      <p:rCtr x="5451" y="15601"/>
                                    </p:animMotion>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2000"/>
                                        <p:tgtEl>
                                          <p:spTgt spid="11"/>
                                        </p:tgtEl>
                                      </p:cBhvr>
                                    </p:animEffect>
                                  </p:childTnLst>
                                </p:cTn>
                              </p:par>
                              <p:par>
                                <p:cTn id="26" presetID="0" presetClass="path" presetSubtype="0" accel="50000" decel="50000" fill="hold" nodeType="withEffect">
                                  <p:stCondLst>
                                    <p:cond delay="0"/>
                                  </p:stCondLst>
                                  <p:childTnLst>
                                    <p:animMotion origin="layout" path="M -4.16667E-6 -1.90609E-6 C -4.16667E-6 0.04603 0.00191 0.08434 -0.00295 0.11709 C -0.00364 0.11956 -0.00434 0.12759 -0.00503 0.13284 C -0.00572 0.13593 -0.00711 0.13593 -0.00798 0.13593 C -0.0092 0.14118 -0.01076 0.14396 -0.01215 0.14674 C -0.01319 0.14921 -0.01406 0.1523 -0.01545 0.1523 C -0.01632 0.15756 -0.01736 0.15756 -0.0184 0.16034 C -0.01961 0.16559 -0.02361 0.17146 -0.02534 0.17393 C -0.02569 0.17393 -0.02586 0.17671 -0.02638 0.17671 C -0.02708 0.17918 -0.02882 0.18196 -0.02882 0.18505 C -0.02934 0.18196 -0.03003 0.18505 -0.03055 0.18752 C -0.03316 0.19555 -0.03107 0.1903 -0.03316 0.19555 C -0.03472 0.20142 -0.03576 0.20946 -0.03715 0.21471 C -0.03854 0.22027 -0.04062 0.22583 -0.04184 0.23108 C -0.04253 0.23664 -0.04427 0.24467 -0.04479 0.24992 C -0.046 0.26105 -0.04444 0.24992 -0.04635 0.26383 C -0.04704 0.26939 -0.04809 0.27217 -0.04895 0.27742 C -0.04965 0.29379 -0.05086 0.31542 -0.05329 0.32098 C -0.05399 0.32901 -0.05451 0.33735 -0.0559 0.34013 C -0.05625 0.34291 -0.05729 0.34816 -0.05729 0.35125 C -0.05833 0.35898 -0.05711 0.34816 -0.05885 0.3565 C -0.05989 0.36176 -0.06059 0.3701 -0.06215 0.37288 C -0.06284 0.37813 -0.06388 0.37813 -0.06493 0.38122 C -0.06597 0.38647 -0.06718 0.38647 -0.0684 0.38925 C -0.06961 0.3945 -0.071 0.3945 -0.07257 0.39975 C -0.07517 0.40562 -0.07725 0.4081 -0.0802 0.41088 C -0.08055 0.41088 -0.08125 0.41397 -0.08125 0.41644 " pathEditMode="relative" rAng="0" ptsTypes="ffffffffffffffffffffffffffA">
                                      <p:cBhvr>
                                        <p:cTn id="27" dur="2000" spd="-100000" fill="hold"/>
                                        <p:tgtEl>
                                          <p:spTgt spid="11"/>
                                        </p:tgtEl>
                                        <p:attrNameLst>
                                          <p:attrName>ppt_x</p:attrName>
                                          <p:attrName>ppt_y</p:attrName>
                                        </p:attrNameLst>
                                      </p:cBhvr>
                                      <p:rCtr x="-3976" y="20822"/>
                                    </p:animMotion>
                                  </p:childTnLst>
                                </p:cTn>
                              </p:par>
                              <p:par>
                                <p:cTn id="28" presetID="10"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2000"/>
                                        <p:tgtEl>
                                          <p:spTgt spid="12"/>
                                        </p:tgtEl>
                                      </p:cBhvr>
                                    </p:animEffect>
                                  </p:childTnLst>
                                </p:cTn>
                              </p:par>
                              <p:par>
                                <p:cTn id="31" presetID="0" presetClass="path" presetSubtype="0" accel="50000" decel="50000" fill="hold" nodeType="withEffect">
                                  <p:stCondLst>
                                    <p:cond delay="0"/>
                                  </p:stCondLst>
                                  <p:childTnLst>
                                    <p:animMotion origin="layout" path="M 0.00417 3.18196E-6 C 0.00417 0.01668 0.00191 0.03089 0.00782 0.04294 C 0.00868 0.04386 0.00938 0.04664 0.01025 0.0485 C 0.01111 0.04973 0.01285 0.04973 0.01389 0.04973 C 0.01545 0.05159 0.01736 0.05282 0.01893 0.05375 C 0.02032 0.05468 0.02136 0.05591 0.02292 0.05591 C 0.02414 0.05777 0.02535 0.05777 0.02657 0.05869 C 0.02813 0.06055 0.03299 0.06271 0.03507 0.06364 C 0.03542 0.06364 0.03577 0.06487 0.03629 0.06487 C 0.03716 0.06549 0.03924 0.06673 0.03924 0.06765 C 0.03993 0.06673 0.0408 0.06765 0.04132 0.06858 C 0.04462 0.07167 0.04202 0.06981 0.04462 0.07167 C 0.04653 0.07383 0.04775 0.07661 0.04948 0.07877 C 0.05122 0.08063 0.05365 0.08279 0.05521 0.08464 C 0.05608 0.08681 0.05816 0.08959 0.05868 0.09175 C 0.06025 0.09576 0.05834 0.09175 0.06059 0.09669 C 0.06146 0.09885 0.06285 0.09978 0.06389 0.10163 C 0.06476 0.10781 0.06615 0.11554 0.0691 0.1177 C 0.06997 0.12079 0.07066 0.12357 0.07223 0.1248 C 0.07275 0.12573 0.07396 0.12758 0.07396 0.12882 C 0.07535 0.1316 0.07379 0.12758 0.07587 0.13067 C 0.07726 0.13284 0.07795 0.13562 0.07986 0.13685 C 0.08073 0.13871 0.08212 0.13871 0.08334 0.13994 C 0.08455 0.14179 0.08611 0.14179 0.0875 0.14272 C 0.08907 0.14458 0.0908 0.14458 0.09271 0.14674 C 0.09584 0.1489 0.09827 0.14983 0.10191 0.15075 C 0.10243 0.15075 0.1033 0.15199 0.1033 0.15292 " pathEditMode="relative" rAng="0" ptsTypes="ffffffffffffffffffffffffffA">
                                      <p:cBhvr>
                                        <p:cTn id="32" dur="2000" spd="-100000" fill="hold"/>
                                        <p:tgtEl>
                                          <p:spTgt spid="12"/>
                                        </p:tgtEl>
                                        <p:attrNameLst>
                                          <p:attrName>ppt_x</p:attrName>
                                          <p:attrName>ppt_y</p:attrName>
                                        </p:attrNameLst>
                                      </p:cBhvr>
                                      <p:rCtr x="4844" y="7631"/>
                                    </p:animMotion>
                                  </p:childTnLst>
                                </p:cTn>
                              </p:par>
                              <p:par>
                                <p:cTn id="33" presetID="10"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2000"/>
                                        <p:tgtEl>
                                          <p:spTgt spid="13"/>
                                        </p:tgtEl>
                                      </p:cBhvr>
                                    </p:animEffect>
                                  </p:childTnLst>
                                </p:cTn>
                              </p:par>
                              <p:par>
                                <p:cTn id="36" presetID="0" presetClass="path" presetSubtype="0" accel="50000" decel="50000" fill="hold" nodeType="withEffect">
                                  <p:stCondLst>
                                    <p:cond delay="0"/>
                                  </p:stCondLst>
                                  <p:childTnLst>
                                    <p:animMotion origin="layout" path="M -4.44444E-6 3.59592E-6 C 0.00018 -0.00989 -0.00277 -0.01823 0.00487 -0.02503 C 0.00608 -0.02564 0.00712 -0.0275 0.00834 -0.02873 C 0.00973 -0.02935 0.01164 -0.02935 0.0132 -0.02935 C 0.01528 -0.03028 0.01754 -0.0309 0.01997 -0.03151 C 0.02188 -0.03213 0.02309 -0.03275 0.02535 -0.03275 C 0.02691 -0.03399 0.02848 -0.03399 0.03021 -0.0346 C 0.0323 -0.03553 0.03889 -0.03677 0.0415 -0.03738 C 0.04202 -0.03738 0.04254 -0.038 0.04306 -0.038 C 0.04445 -0.03862 0.04723 -0.03924 0.04723 -0.03955 C 0.04827 -0.03924 0.04914 -0.03955 0.05 -0.04016 C 0.05434 -0.04202 0.05105 -0.04078 0.05434 -0.04202 C 0.0566 -0.04325 0.05869 -0.0448 0.06094 -0.04603 C 0.06303 -0.04727 0.0665 -0.04851 0.06841 -0.04943 C 0.06962 -0.05067 0.07223 -0.05252 0.07327 -0.05376 C 0.07518 -0.05592 0.07275 -0.05376 0.07587 -0.05654 C 0.07709 -0.05777 0.07865 -0.05839 0.08004 -0.05932 C 0.08108 -0.06302 0.08299 -0.06766 0.08716 -0.06889 C 0.0882 -0.07044 0.08924 -0.07229 0.09115 -0.07291 C 0.09184 -0.07353 0.09375 -0.07446 0.09375 -0.07507 C 0.09532 -0.07693 0.09341 -0.07446 0.09619 -0.07631 C 0.09792 -0.07754 0.09914 -0.07909 0.10139 -0.07971 C 0.10261 -0.08094 0.10417 -0.08094 0.10608 -0.08156 C 0.10782 -0.0828 0.10973 -0.0828 0.11181 -0.08341 C 0.11389 -0.08434 0.11598 -0.08434 0.11858 -0.08558 C 0.12292 -0.08681 0.12622 -0.08743 0.13091 -0.08805 C 0.1316 -0.08805 0.13282 -0.08867 0.13282 -0.08897 " pathEditMode="relative" rAng="0" ptsTypes="ffffffffffffffffffffffffffA">
                                      <p:cBhvr>
                                        <p:cTn id="37" dur="2000" spd="-100000" fill="hold"/>
                                        <p:tgtEl>
                                          <p:spTgt spid="13"/>
                                        </p:tgtEl>
                                        <p:attrNameLst>
                                          <p:attrName>ppt_x</p:attrName>
                                          <p:attrName>ppt_y</p:attrName>
                                        </p:attrNameLst>
                                      </p:cBhvr>
                                      <p:rCtr x="6493" y="-44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1173" t="2518" b="18829"/>
          <a:stretch>
            <a:fillRect/>
          </a:stretch>
        </p:blipFill>
        <p:spPr>
          <a:xfrm>
            <a:off x="0" y="0"/>
            <a:ext cx="9144000" cy="5143500"/>
          </a:xfrm>
          <a:prstGeom prst="rect">
            <a:avLst/>
          </a:prstGeom>
        </p:spPr>
      </p:pic>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l="19363" t="8650" r="16705" b="2899"/>
          <a:stretch>
            <a:fillRect/>
          </a:stretch>
        </p:blipFill>
        <p:spPr>
          <a:xfrm>
            <a:off x="1770927" y="208344"/>
            <a:ext cx="5845215" cy="4548851"/>
          </a:xfrm>
          <a:prstGeom prst="rect">
            <a:avLst/>
          </a:prstGeom>
        </p:spPr>
      </p:pic>
      <p:sp>
        <p:nvSpPr>
          <p:cNvPr id="3" name="文本框 2"/>
          <p:cNvSpPr txBox="1"/>
          <p:nvPr/>
        </p:nvSpPr>
        <p:spPr>
          <a:xfrm>
            <a:off x="3472815" y="1972310"/>
            <a:ext cx="2197735" cy="1198880"/>
          </a:xfrm>
          <a:prstGeom prst="rect">
            <a:avLst/>
          </a:prstGeom>
          <a:noFill/>
        </p:spPr>
        <p:txBody>
          <a:bodyPr wrap="square" rtlCol="0">
            <a:spAutoFit/>
          </a:bodyPr>
          <a:p>
            <a:r>
              <a:rPr lang="en-US" altLang="zh-CN" sz="7200"/>
              <a:t>  </a:t>
            </a:r>
            <a:r>
              <a:rPr lang="zh-CN" altLang="en-US" sz="7200"/>
              <a:t>看</a:t>
            </a:r>
            <a:endParaRPr lang="zh-CN" altLang="en-US" sz="7200"/>
          </a:p>
        </p:txBody>
      </p:sp>
      <p:sp>
        <p:nvSpPr>
          <p:cNvPr id="5" name="文本框 4"/>
          <p:cNvSpPr txBox="1"/>
          <p:nvPr/>
        </p:nvSpPr>
        <p:spPr>
          <a:xfrm>
            <a:off x="3472815" y="1302385"/>
            <a:ext cx="2298065" cy="706755"/>
          </a:xfrm>
          <a:prstGeom prst="rect">
            <a:avLst/>
          </a:prstGeom>
          <a:noFill/>
        </p:spPr>
        <p:txBody>
          <a:bodyPr wrap="square" rtlCol="0">
            <a:spAutoFit/>
          </a:bodyPr>
          <a:p>
            <a:r>
              <a:rPr lang="en-US" altLang="zh-CN" sz="4000"/>
              <a:t>    kàn  </a:t>
            </a:r>
            <a:r>
              <a:rPr lang="zh-CN" altLang="en-US" sz="4000"/>
              <a:t>  </a:t>
            </a:r>
            <a:endParaRPr lang="zh-CN" altLang="en-US" sz="4000"/>
          </a:p>
        </p:txBody>
      </p:sp>
      <p:sp>
        <p:nvSpPr>
          <p:cNvPr id="6" name="文本框 5"/>
          <p:cNvSpPr txBox="1"/>
          <p:nvPr/>
        </p:nvSpPr>
        <p:spPr>
          <a:xfrm>
            <a:off x="3333115" y="3057525"/>
            <a:ext cx="2477770" cy="1198880"/>
          </a:xfrm>
          <a:prstGeom prst="rect">
            <a:avLst/>
          </a:prstGeom>
          <a:noFill/>
        </p:spPr>
        <p:txBody>
          <a:bodyPr wrap="square" rtlCol="0">
            <a:spAutoFit/>
          </a:bodyPr>
          <a:p>
            <a:r>
              <a:rPr lang="en-US" altLang="zh-CN" sz="2400"/>
              <a:t>        to watch;</a:t>
            </a:r>
            <a:endParaRPr lang="en-US" altLang="zh-CN" sz="2400"/>
          </a:p>
          <a:p>
            <a:r>
              <a:rPr lang="zh-CN" altLang="en-US" sz="2400"/>
              <a:t>        </a:t>
            </a:r>
            <a:r>
              <a:rPr lang="en-US" altLang="zh-CN" sz="2400"/>
              <a:t>to look;</a:t>
            </a:r>
            <a:endParaRPr lang="en-US" altLang="zh-CN" sz="2400"/>
          </a:p>
          <a:p>
            <a:r>
              <a:rPr lang="en-US" altLang="zh-CN" sz="2400"/>
              <a:t>        to read</a:t>
            </a:r>
            <a:endParaRPr lang="en-US" altLang="zh-CN" sz="240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1173" t="2518" b="18829"/>
          <a:stretch>
            <a:fillRect/>
          </a:stretch>
        </p:blipFill>
        <p:spPr>
          <a:xfrm>
            <a:off x="0" y="0"/>
            <a:ext cx="9144000" cy="5143500"/>
          </a:xfrm>
          <a:prstGeom prst="rect">
            <a:avLst/>
          </a:prstGeom>
        </p:spPr>
      </p:pic>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l="19363" t="8650" r="16705" b="2899"/>
          <a:stretch>
            <a:fillRect/>
          </a:stretch>
        </p:blipFill>
        <p:spPr>
          <a:xfrm>
            <a:off x="1770927" y="208344"/>
            <a:ext cx="5845215" cy="4548851"/>
          </a:xfrm>
          <a:prstGeom prst="rect">
            <a:avLst/>
          </a:prstGeom>
        </p:spPr>
      </p:pic>
      <p:sp>
        <p:nvSpPr>
          <p:cNvPr id="3" name="文本框 2"/>
          <p:cNvSpPr txBox="1"/>
          <p:nvPr/>
        </p:nvSpPr>
        <p:spPr>
          <a:xfrm>
            <a:off x="3472815" y="2096135"/>
            <a:ext cx="2197735" cy="1198880"/>
          </a:xfrm>
          <a:prstGeom prst="rect">
            <a:avLst/>
          </a:prstGeom>
          <a:noFill/>
        </p:spPr>
        <p:txBody>
          <a:bodyPr wrap="square" rtlCol="0">
            <a:spAutoFit/>
          </a:bodyPr>
          <a:p>
            <a:r>
              <a:rPr lang="zh-CN" altLang="en-US" sz="7200"/>
              <a:t>电视</a:t>
            </a:r>
            <a:endParaRPr lang="zh-CN" altLang="en-US" sz="7200"/>
          </a:p>
        </p:txBody>
      </p:sp>
      <p:sp>
        <p:nvSpPr>
          <p:cNvPr id="5" name="文本框 4"/>
          <p:cNvSpPr txBox="1"/>
          <p:nvPr/>
        </p:nvSpPr>
        <p:spPr>
          <a:xfrm>
            <a:off x="3483610" y="1497330"/>
            <a:ext cx="2298065" cy="706755"/>
          </a:xfrm>
          <a:prstGeom prst="rect">
            <a:avLst/>
          </a:prstGeom>
          <a:noFill/>
        </p:spPr>
        <p:txBody>
          <a:bodyPr wrap="square" rtlCol="0">
            <a:spAutoFit/>
          </a:bodyPr>
          <a:p>
            <a:r>
              <a:rPr lang="en-US" altLang="zh-CN" sz="4000"/>
              <a:t> diàn shì</a:t>
            </a:r>
            <a:r>
              <a:rPr lang="zh-CN" altLang="en-US" sz="4000"/>
              <a:t>  </a:t>
            </a:r>
            <a:endParaRPr lang="zh-CN" altLang="en-US" sz="4000"/>
          </a:p>
        </p:txBody>
      </p:sp>
      <p:sp>
        <p:nvSpPr>
          <p:cNvPr id="6" name="文本框 5"/>
          <p:cNvSpPr txBox="1"/>
          <p:nvPr/>
        </p:nvSpPr>
        <p:spPr>
          <a:xfrm>
            <a:off x="3765550" y="3215640"/>
            <a:ext cx="1613535" cy="521970"/>
          </a:xfrm>
          <a:prstGeom prst="rect">
            <a:avLst/>
          </a:prstGeom>
          <a:noFill/>
        </p:spPr>
        <p:txBody>
          <a:bodyPr wrap="square" rtlCol="0">
            <a:spAutoFit/>
          </a:bodyPr>
          <a:p>
            <a:r>
              <a:rPr lang="en-US" altLang="zh-CN" sz="2800"/>
              <a:t>television</a:t>
            </a:r>
            <a:endParaRPr lang="en-US" altLang="zh-CN" sz="280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915" t="6002" r="915" b="11897"/>
          <a:stretch>
            <a:fillRect/>
          </a:stretch>
        </p:blipFill>
        <p:spPr>
          <a:xfrm>
            <a:off x="-81023" y="0"/>
            <a:ext cx="9225024" cy="5143500"/>
          </a:xfrm>
          <a:prstGeom prst="rect">
            <a:avLst/>
          </a:prstGeo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197" y="-812626"/>
            <a:ext cx="7318584" cy="6041960"/>
          </a:xfrm>
          <a:prstGeom prst="rect">
            <a:avLst/>
          </a:prstGeom>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755576" y="876871"/>
            <a:ext cx="848717" cy="525828"/>
          </a:xfrm>
          <a:prstGeom prst="rect">
            <a:avLst/>
          </a:prstGeom>
        </p:spPr>
      </p:pic>
      <p:pic>
        <p:nvPicPr>
          <p:cNvPr id="9" name="图片 8"/>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1023064" y="2610893"/>
            <a:ext cx="1162457" cy="720208"/>
          </a:xfrm>
          <a:prstGeom prst="rect">
            <a:avLst/>
          </a:prstGeom>
        </p:spPr>
      </p:pic>
      <p:pic>
        <p:nvPicPr>
          <p:cNvPr id="10" name="图片 9"/>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6876256" y="1179742"/>
            <a:ext cx="1008112" cy="624582"/>
          </a:xfrm>
          <a:prstGeom prst="rect">
            <a:avLst/>
          </a:prstGeom>
        </p:spPr>
      </p:pic>
      <p:pic>
        <p:nvPicPr>
          <p:cNvPr id="11" name="图片 10"/>
          <p:cNvPicPr>
            <a:picLocks noChangeAspect="1"/>
          </p:cNvPicPr>
          <p:nvPr/>
        </p:nvPicPr>
        <p:blipFill rotWithShape="1">
          <a:blip r:embed="rId3" cstate="print">
            <a:extLst>
              <a:ext uri="{28A0092B-C50C-407E-A947-70E740481C1C}">
                <a14:useLocalDpi xmlns:a14="http://schemas.microsoft.com/office/drawing/2010/main" val="0"/>
              </a:ext>
            </a:extLst>
          </a:blip>
          <a:srcRect l="39619" t="53591" r="41815" b="25960"/>
          <a:stretch>
            <a:fillRect/>
          </a:stretch>
        </p:blipFill>
        <p:spPr>
          <a:xfrm>
            <a:off x="6516216" y="2509833"/>
            <a:ext cx="720080" cy="446130"/>
          </a:xfrm>
          <a:prstGeom prst="rect">
            <a:avLst/>
          </a:prstGeom>
        </p:spPr>
      </p:pic>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39619" t="53591" r="41815" b="25960"/>
          <a:stretch>
            <a:fillRect/>
          </a:stretch>
        </p:blipFill>
        <p:spPr>
          <a:xfrm>
            <a:off x="459854" y="3795886"/>
            <a:ext cx="720080" cy="44613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5539460" y="4018951"/>
            <a:ext cx="1336796" cy="828221"/>
          </a:xfrm>
          <a:prstGeom prst="rect">
            <a:avLst/>
          </a:prstGeom>
        </p:spPr>
      </p:pic>
      <p:pic>
        <p:nvPicPr>
          <p:cNvPr id="5" name="图片 4"/>
          <p:cNvPicPr>
            <a:picLocks noChangeAspect="1"/>
          </p:cNvPicPr>
          <p:nvPr/>
        </p:nvPicPr>
        <p:blipFill>
          <a:blip r:embed="rId4"/>
          <a:stretch>
            <a:fillRect/>
          </a:stretch>
        </p:blipFill>
        <p:spPr>
          <a:xfrm>
            <a:off x="5457825" y="2835910"/>
            <a:ext cx="2733040" cy="1960245"/>
          </a:xfrm>
          <a:prstGeom prst="rect">
            <a:avLst/>
          </a:prstGeom>
        </p:spPr>
      </p:pic>
      <p:sp>
        <p:nvSpPr>
          <p:cNvPr id="6" name="文本框 5"/>
          <p:cNvSpPr txBox="1"/>
          <p:nvPr/>
        </p:nvSpPr>
        <p:spPr>
          <a:xfrm>
            <a:off x="1908810" y="1230630"/>
            <a:ext cx="2950845" cy="2430145"/>
          </a:xfrm>
          <a:prstGeom prst="rect">
            <a:avLst/>
          </a:prstGeom>
          <a:noFill/>
        </p:spPr>
        <p:txBody>
          <a:bodyPr wrap="square" rtlCol="0">
            <a:spAutoFit/>
          </a:bodyPr>
          <a:p>
            <a:r>
              <a:rPr lang="en-US" altLang="zh-CN" sz="4000">
                <a:solidFill>
                  <a:schemeClr val="bg1"/>
                </a:solidFill>
              </a:rPr>
              <a:t> </a:t>
            </a:r>
            <a:r>
              <a:rPr lang="zh-CN" altLang="en-US" sz="4000">
                <a:solidFill>
                  <a:schemeClr val="bg1"/>
                </a:solidFill>
              </a:rPr>
              <a:t>kàn diàn shì</a:t>
            </a:r>
            <a:endParaRPr lang="zh-CN" altLang="en-US" sz="4000">
              <a:solidFill>
                <a:schemeClr val="bg1"/>
              </a:solidFill>
            </a:endParaRPr>
          </a:p>
          <a:p>
            <a:r>
              <a:rPr lang="zh-CN" altLang="en-US" sz="7200">
                <a:solidFill>
                  <a:schemeClr val="bg1"/>
                </a:solidFill>
              </a:rPr>
              <a:t>看电视</a:t>
            </a:r>
            <a:endParaRPr lang="zh-CN" altLang="en-US" sz="7200">
              <a:solidFill>
                <a:schemeClr val="bg1"/>
              </a:solidFill>
            </a:endParaRPr>
          </a:p>
          <a:p>
            <a:r>
              <a:rPr lang="zh-CN" altLang="en-US" sz="4000">
                <a:solidFill>
                  <a:schemeClr val="bg1"/>
                </a:solidFill>
              </a:rPr>
              <a:t>    watch TV</a:t>
            </a:r>
            <a:endParaRPr lang="zh-CN" altLang="en-US" sz="400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par>
                                <p:cTn id="11" presetID="0" presetClass="path" presetSubtype="0" accel="50000" decel="50000" fill="hold" nodeType="withEffect">
                                  <p:stCondLst>
                                    <p:cond delay="0"/>
                                  </p:stCondLst>
                                  <p:childTnLst>
                                    <p:animMotion origin="layout" path="M -0.00521 -3.18196E-7 C -0.00486 0.03058 -0.0092 0.05437 0.00139 0.07507 C 0.00295 0.07816 0.00434 0.08341 0.00608 0.08588 C 0.00782 0.08866 0.01042 0.08743 0.01268 0.08804 C 0.01545 0.09144 0.01858 0.09299 0.0217 0.09453 C 0.02431 0.097 0.02587 0.09793 0.029 0.09886 C 0.03108 0.10164 0.03316 0.10195 0.03559 0.10318 C 0.03837 0.10658 0.04723 0.11029 0.05087 0.11183 C 0.05157 0.11276 0.05226 0.1143 0.05295 0.11492 C 0.05486 0.11616 0.05868 0.11708 0.05868 0.11708 C 0.0599 0.11832 0.06129 0.11894 0.0625 0.12048 C 0.06823 0.12635 0.06372 0.12357 0.06823 0.12573 C 0.07136 0.12975 0.07414 0.13438 0.07709 0.13871 C 0.08004 0.14273 0.08473 0.1452 0.08716 0.14952 C 0.08889 0.1523 0.09236 0.15755 0.09393 0.16126 C 0.09653 0.16744 0.09306 0.16188 0.09723 0.16991 C 0.09879 0.173 0.10104 0.17578 0.10295 0.17856 C 0.10452 0.18814 0.10695 0.20297 0.1125 0.20636 C 0.11407 0.21131 0.11545 0.21625 0.11806 0.21934 C 0.1191 0.22088 0.12136 0.22366 0.12136 0.22397 C 0.12361 0.23046 0.12101 0.22366 0.12483 0.22922 C 0.12726 0.23293 0.12882 0.23695 0.13195 0.2388 C 0.13351 0.24313 0.13559 0.24374 0.1382 0.24529 C 0.14063 0.24838 0.14323 0.24869 0.14601 0.24961 C 0.14879 0.25363 0.15174 0.25394 0.15504 0.2561 C 0.16094 0.25981 0.16528 0.26228 0.17188 0.26352 C 0.17257 0.26382 0.17414 0.26475 0.17414 0.26475 " pathEditMode="relative" rAng="0" ptsTypes="ffffffffffffffffffffffffffA">
                                      <p:cBhvr>
                                        <p:cTn id="12" dur="2000" spd="-100000" fill="hold"/>
                                        <p:tgtEl>
                                          <p:spTgt spid="8"/>
                                        </p:tgtEl>
                                        <p:attrNameLst>
                                          <p:attrName>ppt_x</p:attrName>
                                          <p:attrName>ppt_y</p:attrName>
                                        </p:attrNameLst>
                                      </p:cBhvr>
                                      <p:rCtr x="8767" y="13222"/>
                                    </p:animMotion>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par>
                                <p:cTn id="16" presetID="0" presetClass="path" presetSubtype="0" accel="50000" decel="50000" fill="hold" nodeType="withEffect">
                                  <p:stCondLst>
                                    <p:cond delay="0"/>
                                  </p:stCondLst>
                                  <p:childTnLst>
                                    <p:animMotion origin="layout" path="M -0.00382 -0.00402 C -0.00365 0.00123 -0.0073 0.00556 0.00191 0.00927 C 0.00329 0.00958 0.00451 0.0105 0.00607 0.01112 C 0.00763 0.01143 0.00989 0.01143 0.0118 0.01143 C 0.01423 0.01205 0.01701 0.01236 0.01979 0.01266 C 0.02204 0.01297 0.02343 0.01328 0.02621 0.01328 C 0.02795 0.0139 0.02986 0.0139 0.03194 0.01421 C 0.03437 0.01483 0.04218 0.01544 0.04531 0.01575 C 0.046 0.01575 0.04652 0.01606 0.04722 0.01606 C 0.04878 0.01637 0.05225 0.01668 0.05225 0.01699 C 0.05329 0.01668 0.05451 0.01699 0.05555 0.0173 C 0.06059 0.01823 0.05659 0.01761 0.06059 0.01823 C 0.06336 0.01884 0.06579 0.01977 0.0684 0.02039 C 0.071 0.02101 0.075 0.02162 0.07725 0.02224 C 0.07864 0.02286 0.08177 0.02379 0.08316 0.0244 C 0.08541 0.02564 0.08246 0.0244 0.08611 0.02595 C 0.0875 0.02657 0.08941 0.02688 0.09114 0.02749 C 0.09236 0.02935 0.09461 0.03182 0.09947 0.03244 C 0.10086 0.03336 0.10208 0.03429 0.10434 0.0346 C 0.1052 0.03491 0.10729 0.03553 0.10729 0.03583 C 0.1092 0.03676 0.10694 0.03553 0.11024 0.03645 C 0.11232 0.03707 0.11371 0.038 0.11649 0.03831 C 0.11788 0.03892 0.11979 0.03892 0.12204 0.03923 C 0.12413 0.03985 0.12638 0.03985 0.12881 0.04016 C 0.13125 0.04078 0.13385 0.04078 0.1368 0.04139 C 0.14201 0.04201 0.14583 0.04232 0.15156 0.04263 C 0.15225 0.04263 0.15364 0.04294 0.15364 0.04325 " pathEditMode="relative" rAng="0" ptsTypes="ffffffffffffffffffffffffffA">
                                      <p:cBhvr>
                                        <p:cTn id="17" dur="2000" spd="-100000" fill="hold"/>
                                        <p:tgtEl>
                                          <p:spTgt spid="9"/>
                                        </p:tgtEl>
                                        <p:attrNameLst>
                                          <p:attrName>ppt_x</p:attrName>
                                          <p:attrName>ppt_y</p:attrName>
                                        </p:attrNameLst>
                                      </p:cBhvr>
                                      <p:rCtr x="7691" y="2348"/>
                                    </p:animMotion>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2000"/>
                                        <p:tgtEl>
                                          <p:spTgt spid="10"/>
                                        </p:tgtEl>
                                      </p:cBhvr>
                                    </p:animEffect>
                                  </p:childTnLst>
                                </p:cTn>
                              </p:par>
                              <p:par>
                                <p:cTn id="21" presetID="0" presetClass="path" presetSubtype="0" accel="50000" decel="50000" fill="hold" nodeType="withEffect">
                                  <p:stCondLst>
                                    <p:cond delay="0"/>
                                  </p:stCondLst>
                                  <p:childTnLst>
                                    <p:animMotion origin="layout" path="M -0.00104 3.8616E-7 C -0.00104 0.03491 -0.00347 0.06364 0.00295 0.08835 C 0.00399 0.09021 0.00486 0.09639 0.0059 0.1004 C 0.00695 0.10256 0.00868 0.10256 0.0099 0.10256 C 0.01163 0.10658 0.01372 0.10874 0.01563 0.1109 C 0.01719 0.11276 0.01823 0.11492 0.02014 0.11492 C 0.02136 0.11894 0.02274 0.11894 0.02413 0.1211 C 0.02587 0.12512 0.03142 0.12944 0.03368 0.13129 C 0.0342 0.13129 0.03455 0.13346 0.03507 0.13346 C 0.03611 0.13531 0.03854 0.13747 0.03854 0.13964 C 0.03924 0.13747 0.04011 0.13964 0.04097 0.14149 C 0.04445 0.14767 0.04167 0.14365 0.04445 0.14767 C 0.04653 0.15199 0.04809 0.15817 0.05 0.16219 C 0.05191 0.1662 0.05469 0.17053 0.05625 0.17454 C 0.05729 0.17856 0.05955 0.18474 0.06042 0.18875 C 0.06198 0.1971 0.0599 0.18875 0.0625 0.19926 C 0.06354 0.20327 0.06493 0.20544 0.06615 0.20945 C 0.06701 0.22181 0.06858 0.23818 0.07205 0.2422 C 0.07292 0.24838 0.07379 0.25456 0.07552 0.25672 C 0.07604 0.25888 0.07761 0.2629 0.07761 0.26506 C 0.07882 0.27093 0.07726 0.2629 0.07969 0.26908 C 0.08108 0.27309 0.08212 0.27927 0.08403 0.28143 C 0.08507 0.28545 0.08646 0.28545 0.08802 0.28761 C 0.08941 0.29163 0.09097 0.29163 0.09271 0.29379 C 0.09445 0.29781 0.09636 0.29781 0.09844 0.30182 C 0.10208 0.30615 0.10486 0.308 0.10886 0.31016 C 0.10938 0.31016 0.11042 0.31233 0.11042 0.31418 " pathEditMode="relative" rAng="0" ptsTypes="ffffffffffffffffffffffffffA">
                                      <p:cBhvr>
                                        <p:cTn id="22" dur="2000" spd="-100000" fill="hold"/>
                                        <p:tgtEl>
                                          <p:spTgt spid="10"/>
                                        </p:tgtEl>
                                        <p:attrNameLst>
                                          <p:attrName>ppt_x</p:attrName>
                                          <p:attrName>ppt_y</p:attrName>
                                        </p:attrNameLst>
                                      </p:cBhvr>
                                      <p:rCtr x="5451" y="15601"/>
                                    </p:animMotion>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2000"/>
                                        <p:tgtEl>
                                          <p:spTgt spid="11"/>
                                        </p:tgtEl>
                                      </p:cBhvr>
                                    </p:animEffect>
                                  </p:childTnLst>
                                </p:cTn>
                              </p:par>
                              <p:par>
                                <p:cTn id="26" presetID="0" presetClass="path" presetSubtype="0" accel="50000" decel="50000" fill="hold" nodeType="withEffect">
                                  <p:stCondLst>
                                    <p:cond delay="0"/>
                                  </p:stCondLst>
                                  <p:childTnLst>
                                    <p:animMotion origin="layout" path="M -4.16667E-6 -1.90609E-6 C -4.16667E-6 0.04603 0.00191 0.08434 -0.00295 0.11709 C -0.00364 0.11956 -0.00434 0.12759 -0.00503 0.13284 C -0.00572 0.13593 -0.00711 0.13593 -0.00798 0.13593 C -0.0092 0.14118 -0.01076 0.14396 -0.01215 0.14674 C -0.01319 0.14921 -0.01406 0.1523 -0.01545 0.1523 C -0.01632 0.15756 -0.01736 0.15756 -0.0184 0.16034 C -0.01961 0.16559 -0.02361 0.17146 -0.02534 0.17393 C -0.02569 0.17393 -0.02586 0.17671 -0.02638 0.17671 C -0.02708 0.17918 -0.02882 0.18196 -0.02882 0.18505 C -0.02934 0.18196 -0.03003 0.18505 -0.03055 0.18752 C -0.03316 0.19555 -0.03107 0.1903 -0.03316 0.19555 C -0.03472 0.20142 -0.03576 0.20946 -0.03715 0.21471 C -0.03854 0.22027 -0.04062 0.22583 -0.04184 0.23108 C -0.04253 0.23664 -0.04427 0.24467 -0.04479 0.24992 C -0.046 0.26105 -0.04444 0.24992 -0.04635 0.26383 C -0.04704 0.26939 -0.04809 0.27217 -0.04895 0.27742 C -0.04965 0.29379 -0.05086 0.31542 -0.05329 0.32098 C -0.05399 0.32901 -0.05451 0.33735 -0.0559 0.34013 C -0.05625 0.34291 -0.05729 0.34816 -0.05729 0.35125 C -0.05833 0.35898 -0.05711 0.34816 -0.05885 0.3565 C -0.05989 0.36176 -0.06059 0.3701 -0.06215 0.37288 C -0.06284 0.37813 -0.06388 0.37813 -0.06493 0.38122 C -0.06597 0.38647 -0.06718 0.38647 -0.0684 0.38925 C -0.06961 0.3945 -0.071 0.3945 -0.07257 0.39975 C -0.07517 0.40562 -0.07725 0.4081 -0.0802 0.41088 C -0.08055 0.41088 -0.08125 0.41397 -0.08125 0.41644 " pathEditMode="relative" rAng="0" ptsTypes="ffffffffffffffffffffffffffA">
                                      <p:cBhvr>
                                        <p:cTn id="27" dur="2000" spd="-100000" fill="hold"/>
                                        <p:tgtEl>
                                          <p:spTgt spid="11"/>
                                        </p:tgtEl>
                                        <p:attrNameLst>
                                          <p:attrName>ppt_x</p:attrName>
                                          <p:attrName>ppt_y</p:attrName>
                                        </p:attrNameLst>
                                      </p:cBhvr>
                                      <p:rCtr x="-3976" y="20822"/>
                                    </p:animMotion>
                                  </p:childTnLst>
                                </p:cTn>
                              </p:par>
                              <p:par>
                                <p:cTn id="28" presetID="10"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2000"/>
                                        <p:tgtEl>
                                          <p:spTgt spid="12"/>
                                        </p:tgtEl>
                                      </p:cBhvr>
                                    </p:animEffect>
                                  </p:childTnLst>
                                </p:cTn>
                              </p:par>
                              <p:par>
                                <p:cTn id="31" presetID="0" presetClass="path" presetSubtype="0" accel="50000" decel="50000" fill="hold" nodeType="withEffect">
                                  <p:stCondLst>
                                    <p:cond delay="0"/>
                                  </p:stCondLst>
                                  <p:childTnLst>
                                    <p:animMotion origin="layout" path="M 0.00417 3.18196E-6 C 0.00417 0.01668 0.00191 0.03089 0.00782 0.04294 C 0.00868 0.04386 0.00938 0.04664 0.01025 0.0485 C 0.01111 0.04973 0.01285 0.04973 0.01389 0.04973 C 0.01545 0.05159 0.01736 0.05282 0.01893 0.05375 C 0.02032 0.05468 0.02136 0.05591 0.02292 0.05591 C 0.02414 0.05777 0.02535 0.05777 0.02657 0.05869 C 0.02813 0.06055 0.03299 0.06271 0.03507 0.06364 C 0.03542 0.06364 0.03577 0.06487 0.03629 0.06487 C 0.03716 0.06549 0.03924 0.06673 0.03924 0.06765 C 0.03993 0.06673 0.0408 0.06765 0.04132 0.06858 C 0.04462 0.07167 0.04202 0.06981 0.04462 0.07167 C 0.04653 0.07383 0.04775 0.07661 0.04948 0.07877 C 0.05122 0.08063 0.05365 0.08279 0.05521 0.08464 C 0.05608 0.08681 0.05816 0.08959 0.05868 0.09175 C 0.06025 0.09576 0.05834 0.09175 0.06059 0.09669 C 0.06146 0.09885 0.06285 0.09978 0.06389 0.10163 C 0.06476 0.10781 0.06615 0.11554 0.0691 0.1177 C 0.06997 0.12079 0.07066 0.12357 0.07223 0.1248 C 0.07275 0.12573 0.07396 0.12758 0.07396 0.12882 C 0.07535 0.1316 0.07379 0.12758 0.07587 0.13067 C 0.07726 0.13284 0.07795 0.13562 0.07986 0.13685 C 0.08073 0.13871 0.08212 0.13871 0.08334 0.13994 C 0.08455 0.14179 0.08611 0.14179 0.0875 0.14272 C 0.08907 0.14458 0.0908 0.14458 0.09271 0.14674 C 0.09584 0.1489 0.09827 0.14983 0.10191 0.15075 C 0.10243 0.15075 0.1033 0.15199 0.1033 0.15292 " pathEditMode="relative" rAng="0" ptsTypes="ffffffffffffffffffffffffffA">
                                      <p:cBhvr>
                                        <p:cTn id="32" dur="2000" spd="-100000" fill="hold"/>
                                        <p:tgtEl>
                                          <p:spTgt spid="12"/>
                                        </p:tgtEl>
                                        <p:attrNameLst>
                                          <p:attrName>ppt_x</p:attrName>
                                          <p:attrName>ppt_y</p:attrName>
                                        </p:attrNameLst>
                                      </p:cBhvr>
                                      <p:rCtr x="4844" y="7631"/>
                                    </p:animMotion>
                                  </p:childTnLst>
                                </p:cTn>
                              </p:par>
                              <p:par>
                                <p:cTn id="33" presetID="10"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2000"/>
                                        <p:tgtEl>
                                          <p:spTgt spid="13"/>
                                        </p:tgtEl>
                                      </p:cBhvr>
                                    </p:animEffect>
                                  </p:childTnLst>
                                </p:cTn>
                              </p:par>
                              <p:par>
                                <p:cTn id="36" presetID="0" presetClass="path" presetSubtype="0" accel="50000" decel="50000" fill="hold" nodeType="withEffect">
                                  <p:stCondLst>
                                    <p:cond delay="0"/>
                                  </p:stCondLst>
                                  <p:childTnLst>
                                    <p:animMotion origin="layout" path="M -4.44444E-6 3.59592E-6 C 0.00018 -0.00989 -0.00277 -0.01823 0.00487 -0.02503 C 0.00608 -0.02564 0.00712 -0.0275 0.00834 -0.02873 C 0.00973 -0.02935 0.01164 -0.02935 0.0132 -0.02935 C 0.01528 -0.03028 0.01754 -0.0309 0.01997 -0.03151 C 0.02188 -0.03213 0.02309 -0.03275 0.02535 -0.03275 C 0.02691 -0.03399 0.02848 -0.03399 0.03021 -0.0346 C 0.0323 -0.03553 0.03889 -0.03677 0.0415 -0.03738 C 0.04202 -0.03738 0.04254 -0.038 0.04306 -0.038 C 0.04445 -0.03862 0.04723 -0.03924 0.04723 -0.03955 C 0.04827 -0.03924 0.04914 -0.03955 0.05 -0.04016 C 0.05434 -0.04202 0.05105 -0.04078 0.05434 -0.04202 C 0.0566 -0.04325 0.05869 -0.0448 0.06094 -0.04603 C 0.06303 -0.04727 0.0665 -0.04851 0.06841 -0.04943 C 0.06962 -0.05067 0.07223 -0.05252 0.07327 -0.05376 C 0.07518 -0.05592 0.07275 -0.05376 0.07587 -0.05654 C 0.07709 -0.05777 0.07865 -0.05839 0.08004 -0.05932 C 0.08108 -0.06302 0.08299 -0.06766 0.08716 -0.06889 C 0.0882 -0.07044 0.08924 -0.07229 0.09115 -0.07291 C 0.09184 -0.07353 0.09375 -0.07446 0.09375 -0.07507 C 0.09532 -0.07693 0.09341 -0.07446 0.09619 -0.07631 C 0.09792 -0.07754 0.09914 -0.07909 0.10139 -0.07971 C 0.10261 -0.08094 0.10417 -0.08094 0.10608 -0.08156 C 0.10782 -0.0828 0.10973 -0.0828 0.11181 -0.08341 C 0.11389 -0.08434 0.11598 -0.08434 0.11858 -0.08558 C 0.12292 -0.08681 0.12622 -0.08743 0.13091 -0.08805 C 0.1316 -0.08805 0.13282 -0.08867 0.13282 -0.08897 " pathEditMode="relative" rAng="0" ptsTypes="ffffffffffffffffffffffffffA">
                                      <p:cBhvr>
                                        <p:cTn id="37" dur="2000" spd="-100000" fill="hold"/>
                                        <p:tgtEl>
                                          <p:spTgt spid="13"/>
                                        </p:tgtEl>
                                        <p:attrNameLst>
                                          <p:attrName>ppt_x</p:attrName>
                                          <p:attrName>ppt_y</p:attrName>
                                        </p:attrNameLst>
                                      </p:cBhvr>
                                      <p:rCtr x="6493" y="-44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915" t="6002" r="915" b="11897"/>
          <a:stretch>
            <a:fillRect/>
          </a:stretch>
        </p:blipFill>
        <p:spPr>
          <a:xfrm>
            <a:off x="-81023" y="0"/>
            <a:ext cx="9225024" cy="5143500"/>
          </a:xfrm>
          <a:prstGeom prst="rect">
            <a:avLst/>
          </a:prstGeo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197" y="-812626"/>
            <a:ext cx="7318584" cy="6041960"/>
          </a:xfrm>
          <a:prstGeom prst="rect">
            <a:avLst/>
          </a:prstGeom>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755576" y="876871"/>
            <a:ext cx="848717" cy="525828"/>
          </a:xfrm>
          <a:prstGeom prst="rect">
            <a:avLst/>
          </a:prstGeom>
        </p:spPr>
      </p:pic>
      <p:pic>
        <p:nvPicPr>
          <p:cNvPr id="9" name="图片 8"/>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1023064" y="2610893"/>
            <a:ext cx="1162457" cy="720208"/>
          </a:xfrm>
          <a:prstGeom prst="rect">
            <a:avLst/>
          </a:prstGeom>
        </p:spPr>
      </p:pic>
      <p:pic>
        <p:nvPicPr>
          <p:cNvPr id="10" name="图片 9"/>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6876256" y="1179742"/>
            <a:ext cx="1008112" cy="624582"/>
          </a:xfrm>
          <a:prstGeom prst="rect">
            <a:avLst/>
          </a:prstGeom>
        </p:spPr>
      </p:pic>
      <p:pic>
        <p:nvPicPr>
          <p:cNvPr id="11" name="图片 10"/>
          <p:cNvPicPr>
            <a:picLocks noChangeAspect="1"/>
          </p:cNvPicPr>
          <p:nvPr/>
        </p:nvPicPr>
        <p:blipFill rotWithShape="1">
          <a:blip r:embed="rId3" cstate="print">
            <a:extLst>
              <a:ext uri="{28A0092B-C50C-407E-A947-70E740481C1C}">
                <a14:useLocalDpi xmlns:a14="http://schemas.microsoft.com/office/drawing/2010/main" val="0"/>
              </a:ext>
            </a:extLst>
          </a:blip>
          <a:srcRect l="39619" t="53591" r="41815" b="25960"/>
          <a:stretch>
            <a:fillRect/>
          </a:stretch>
        </p:blipFill>
        <p:spPr>
          <a:xfrm>
            <a:off x="6516216" y="2509833"/>
            <a:ext cx="720080" cy="446130"/>
          </a:xfrm>
          <a:prstGeom prst="rect">
            <a:avLst/>
          </a:prstGeom>
        </p:spPr>
      </p:pic>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39619" t="53591" r="41815" b="25960"/>
          <a:stretch>
            <a:fillRect/>
          </a:stretch>
        </p:blipFill>
        <p:spPr>
          <a:xfrm>
            <a:off x="459854" y="3795886"/>
            <a:ext cx="720080" cy="44613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5539460" y="4018951"/>
            <a:ext cx="1336796" cy="828221"/>
          </a:xfrm>
          <a:prstGeom prst="rect">
            <a:avLst/>
          </a:prstGeom>
        </p:spPr>
      </p:pic>
      <p:sp>
        <p:nvSpPr>
          <p:cNvPr id="4" name="文本框 3"/>
          <p:cNvSpPr txBox="1"/>
          <p:nvPr/>
        </p:nvSpPr>
        <p:spPr>
          <a:xfrm>
            <a:off x="1179830" y="1342390"/>
            <a:ext cx="7531100" cy="2676525"/>
          </a:xfrm>
          <a:prstGeom prst="rect">
            <a:avLst/>
          </a:prstGeom>
          <a:noFill/>
        </p:spPr>
        <p:txBody>
          <a:bodyPr wrap="square" rtlCol="0">
            <a:spAutoFit/>
          </a:bodyPr>
          <a:p>
            <a:r>
              <a:rPr lang="en-US" altLang="zh-CN" sz="2800">
                <a:solidFill>
                  <a:schemeClr val="bg1"/>
                </a:solidFill>
              </a:rPr>
              <a:t>A</a:t>
            </a:r>
            <a:r>
              <a:rPr lang="zh-CN" altLang="en-US" sz="2800">
                <a:solidFill>
                  <a:schemeClr val="bg1"/>
                </a:solidFill>
              </a:rPr>
              <a:t>：你喜欢看电视吗？</a:t>
            </a:r>
            <a:endParaRPr lang="zh-CN" altLang="en-US" sz="2800">
              <a:solidFill>
                <a:schemeClr val="bg1"/>
              </a:solidFill>
            </a:endParaRPr>
          </a:p>
          <a:p>
            <a:r>
              <a:rPr lang="zh-CN" altLang="en-US" sz="2800">
                <a:solidFill>
                  <a:schemeClr val="bg1"/>
                </a:solidFill>
              </a:rPr>
              <a:t>        </a:t>
            </a:r>
            <a:r>
              <a:rPr lang="en-US" altLang="zh-CN" sz="2800">
                <a:solidFill>
                  <a:schemeClr val="bg1"/>
                </a:solidFill>
              </a:rPr>
              <a:t>n</a:t>
            </a:r>
            <a:r>
              <a:rPr lang="zh-CN" altLang="en-US" sz="2800">
                <a:solidFill>
                  <a:schemeClr val="bg1"/>
                </a:solidFill>
                <a:sym typeface="+mn-ea"/>
              </a:rPr>
              <a:t>ǐ</a:t>
            </a:r>
            <a:r>
              <a:rPr lang="zh-CN" altLang="en-US" sz="2800">
                <a:solidFill>
                  <a:schemeClr val="bg1"/>
                </a:solidFill>
              </a:rPr>
              <a:t> xǐ hu</a:t>
            </a:r>
            <a:r>
              <a:rPr lang="en-US" altLang="zh-CN" sz="2800">
                <a:solidFill>
                  <a:schemeClr val="bg1"/>
                </a:solidFill>
              </a:rPr>
              <a:t>a</a:t>
            </a:r>
            <a:r>
              <a:rPr lang="zh-CN" altLang="en-US" sz="2800">
                <a:solidFill>
                  <a:schemeClr val="bg1"/>
                </a:solidFill>
              </a:rPr>
              <a:t>n </a:t>
            </a:r>
            <a:r>
              <a:rPr lang="zh-CN" altLang="en-US" sz="2800">
                <a:solidFill>
                  <a:schemeClr val="bg1"/>
                </a:solidFill>
                <a:sym typeface="+mn-ea"/>
              </a:rPr>
              <a:t>kàn diàn shì </a:t>
            </a:r>
            <a:r>
              <a:rPr lang="en-US" altLang="zh-CN" sz="2800">
                <a:solidFill>
                  <a:schemeClr val="bg1"/>
                </a:solidFill>
                <a:sym typeface="+mn-ea"/>
              </a:rPr>
              <a:t>ma</a:t>
            </a:r>
            <a:r>
              <a:rPr lang="zh-CN" altLang="en-US" sz="2800">
                <a:solidFill>
                  <a:schemeClr val="bg1"/>
                </a:solidFill>
              </a:rPr>
              <a:t>？</a:t>
            </a:r>
            <a:endParaRPr lang="zh-CN" altLang="en-US" sz="2800">
              <a:solidFill>
                <a:schemeClr val="bg1"/>
              </a:solidFill>
            </a:endParaRPr>
          </a:p>
          <a:p>
            <a:r>
              <a:rPr lang="zh-CN" altLang="en-US" sz="2800">
                <a:solidFill>
                  <a:schemeClr val="bg1"/>
                </a:solidFill>
              </a:rPr>
              <a:t>        Do you like to watch TV?</a:t>
            </a:r>
            <a:endParaRPr lang="zh-CN" altLang="en-US" sz="2800">
              <a:solidFill>
                <a:schemeClr val="bg1"/>
              </a:solidFill>
            </a:endParaRPr>
          </a:p>
          <a:p>
            <a:r>
              <a:rPr lang="en-US" altLang="zh-CN" sz="2800">
                <a:solidFill>
                  <a:schemeClr val="bg1"/>
                </a:solidFill>
              </a:rPr>
              <a:t>B</a:t>
            </a:r>
            <a:r>
              <a:rPr lang="zh-CN" altLang="en-US" sz="2800">
                <a:solidFill>
                  <a:schemeClr val="bg1"/>
                </a:solidFill>
              </a:rPr>
              <a:t>：我喜欢看电视。</a:t>
            </a:r>
            <a:endParaRPr lang="zh-CN" altLang="en-US" sz="2800">
              <a:solidFill>
                <a:schemeClr val="bg1"/>
              </a:solidFill>
            </a:endParaRPr>
          </a:p>
          <a:p>
            <a:r>
              <a:rPr lang="zh-CN" altLang="en-US" sz="2800">
                <a:solidFill>
                  <a:schemeClr val="bg1"/>
                </a:solidFill>
              </a:rPr>
              <a:t>       </a:t>
            </a:r>
            <a:r>
              <a:rPr lang="zh-CN" altLang="en-US" sz="2800">
                <a:solidFill>
                  <a:schemeClr val="bg1"/>
                </a:solidFill>
                <a:sym typeface="+mn-ea"/>
              </a:rPr>
              <a:t>wǒ xǐ hu</a:t>
            </a:r>
            <a:r>
              <a:rPr lang="en-US" altLang="zh-CN" sz="2800">
                <a:solidFill>
                  <a:schemeClr val="bg1"/>
                </a:solidFill>
                <a:sym typeface="+mn-ea"/>
              </a:rPr>
              <a:t>a</a:t>
            </a:r>
            <a:r>
              <a:rPr lang="zh-CN" altLang="en-US" sz="2800">
                <a:solidFill>
                  <a:schemeClr val="bg1"/>
                </a:solidFill>
                <a:sym typeface="+mn-ea"/>
              </a:rPr>
              <a:t>n </a:t>
            </a:r>
            <a:r>
              <a:rPr lang="zh-CN" altLang="en-US" sz="2800">
                <a:solidFill>
                  <a:schemeClr val="bg1"/>
                </a:solidFill>
                <a:sym typeface="+mn-ea"/>
              </a:rPr>
              <a:t>kàn diàn shì</a:t>
            </a:r>
            <a:r>
              <a:rPr lang="en-US" altLang="zh-CN" sz="2800">
                <a:solidFill>
                  <a:schemeClr val="bg1"/>
                </a:solidFill>
                <a:sym typeface="+mn-ea"/>
              </a:rPr>
              <a:t>.</a:t>
            </a:r>
            <a:endParaRPr lang="en-US" altLang="zh-CN" sz="2800">
              <a:solidFill>
                <a:schemeClr val="bg1"/>
              </a:solidFill>
              <a:sym typeface="+mn-ea"/>
            </a:endParaRPr>
          </a:p>
          <a:p>
            <a:r>
              <a:rPr lang="en-US" altLang="zh-CN" sz="2800">
                <a:solidFill>
                  <a:schemeClr val="bg1"/>
                </a:solidFill>
                <a:sym typeface="+mn-ea"/>
              </a:rPr>
              <a:t>       I like to watch TV.</a:t>
            </a:r>
            <a:r>
              <a:rPr lang="zh-CN" altLang="en-US" sz="2400">
                <a:solidFill>
                  <a:schemeClr val="bg1"/>
                </a:solidFill>
              </a:rPr>
              <a:t> </a:t>
            </a:r>
            <a:endParaRPr lang="zh-CN" altLang="en-US" sz="240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par>
                                <p:cTn id="11" presetID="0" presetClass="path" presetSubtype="0" accel="50000" decel="50000" fill="hold" nodeType="withEffect">
                                  <p:stCondLst>
                                    <p:cond delay="0"/>
                                  </p:stCondLst>
                                  <p:childTnLst>
                                    <p:animMotion origin="layout" path="M -0.00521 -3.18196E-7 C -0.00486 0.03058 -0.0092 0.05437 0.00139 0.07507 C 0.00295 0.07816 0.00434 0.08341 0.00608 0.08588 C 0.00782 0.08866 0.01042 0.08743 0.01268 0.08804 C 0.01545 0.09144 0.01858 0.09299 0.0217 0.09453 C 0.02431 0.097 0.02587 0.09793 0.029 0.09886 C 0.03108 0.10164 0.03316 0.10195 0.03559 0.10318 C 0.03837 0.10658 0.04723 0.11029 0.05087 0.11183 C 0.05157 0.11276 0.05226 0.1143 0.05295 0.11492 C 0.05486 0.11616 0.05868 0.11708 0.05868 0.11708 C 0.0599 0.11832 0.06129 0.11894 0.0625 0.12048 C 0.06823 0.12635 0.06372 0.12357 0.06823 0.12573 C 0.07136 0.12975 0.07414 0.13438 0.07709 0.13871 C 0.08004 0.14273 0.08473 0.1452 0.08716 0.14952 C 0.08889 0.1523 0.09236 0.15755 0.09393 0.16126 C 0.09653 0.16744 0.09306 0.16188 0.09723 0.16991 C 0.09879 0.173 0.10104 0.17578 0.10295 0.17856 C 0.10452 0.18814 0.10695 0.20297 0.1125 0.20636 C 0.11407 0.21131 0.11545 0.21625 0.11806 0.21934 C 0.1191 0.22088 0.12136 0.22366 0.12136 0.22397 C 0.12361 0.23046 0.12101 0.22366 0.12483 0.22922 C 0.12726 0.23293 0.12882 0.23695 0.13195 0.2388 C 0.13351 0.24313 0.13559 0.24374 0.1382 0.24529 C 0.14063 0.24838 0.14323 0.24869 0.14601 0.24961 C 0.14879 0.25363 0.15174 0.25394 0.15504 0.2561 C 0.16094 0.25981 0.16528 0.26228 0.17188 0.26352 C 0.17257 0.26382 0.17414 0.26475 0.17414 0.26475 " pathEditMode="relative" rAng="0" ptsTypes="ffffffffffffffffffffffffffA">
                                      <p:cBhvr>
                                        <p:cTn id="12" dur="2000" spd="-100000" fill="hold"/>
                                        <p:tgtEl>
                                          <p:spTgt spid="8"/>
                                        </p:tgtEl>
                                        <p:attrNameLst>
                                          <p:attrName>ppt_x</p:attrName>
                                          <p:attrName>ppt_y</p:attrName>
                                        </p:attrNameLst>
                                      </p:cBhvr>
                                      <p:rCtr x="8767" y="13222"/>
                                    </p:animMotion>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par>
                                <p:cTn id="16" presetID="0" presetClass="path" presetSubtype="0" accel="50000" decel="50000" fill="hold" nodeType="withEffect">
                                  <p:stCondLst>
                                    <p:cond delay="0"/>
                                  </p:stCondLst>
                                  <p:childTnLst>
                                    <p:animMotion origin="layout" path="M -0.00382 -0.00402 C -0.00365 0.00123 -0.0073 0.00556 0.00191 0.00927 C 0.00329 0.00958 0.00451 0.0105 0.00607 0.01112 C 0.00763 0.01143 0.00989 0.01143 0.0118 0.01143 C 0.01423 0.01205 0.01701 0.01236 0.01979 0.01266 C 0.02204 0.01297 0.02343 0.01328 0.02621 0.01328 C 0.02795 0.0139 0.02986 0.0139 0.03194 0.01421 C 0.03437 0.01483 0.04218 0.01544 0.04531 0.01575 C 0.046 0.01575 0.04652 0.01606 0.04722 0.01606 C 0.04878 0.01637 0.05225 0.01668 0.05225 0.01699 C 0.05329 0.01668 0.05451 0.01699 0.05555 0.0173 C 0.06059 0.01823 0.05659 0.01761 0.06059 0.01823 C 0.06336 0.01884 0.06579 0.01977 0.0684 0.02039 C 0.071 0.02101 0.075 0.02162 0.07725 0.02224 C 0.07864 0.02286 0.08177 0.02379 0.08316 0.0244 C 0.08541 0.02564 0.08246 0.0244 0.08611 0.02595 C 0.0875 0.02657 0.08941 0.02688 0.09114 0.02749 C 0.09236 0.02935 0.09461 0.03182 0.09947 0.03244 C 0.10086 0.03336 0.10208 0.03429 0.10434 0.0346 C 0.1052 0.03491 0.10729 0.03553 0.10729 0.03583 C 0.1092 0.03676 0.10694 0.03553 0.11024 0.03645 C 0.11232 0.03707 0.11371 0.038 0.11649 0.03831 C 0.11788 0.03892 0.11979 0.03892 0.12204 0.03923 C 0.12413 0.03985 0.12638 0.03985 0.12881 0.04016 C 0.13125 0.04078 0.13385 0.04078 0.1368 0.04139 C 0.14201 0.04201 0.14583 0.04232 0.15156 0.04263 C 0.15225 0.04263 0.15364 0.04294 0.15364 0.04325 " pathEditMode="relative" rAng="0" ptsTypes="ffffffffffffffffffffffffffA">
                                      <p:cBhvr>
                                        <p:cTn id="17" dur="2000" spd="-100000" fill="hold"/>
                                        <p:tgtEl>
                                          <p:spTgt spid="9"/>
                                        </p:tgtEl>
                                        <p:attrNameLst>
                                          <p:attrName>ppt_x</p:attrName>
                                          <p:attrName>ppt_y</p:attrName>
                                        </p:attrNameLst>
                                      </p:cBhvr>
                                      <p:rCtr x="7691" y="2348"/>
                                    </p:animMotion>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2000"/>
                                        <p:tgtEl>
                                          <p:spTgt spid="10"/>
                                        </p:tgtEl>
                                      </p:cBhvr>
                                    </p:animEffect>
                                  </p:childTnLst>
                                </p:cTn>
                              </p:par>
                              <p:par>
                                <p:cTn id="21" presetID="0" presetClass="path" presetSubtype="0" accel="50000" decel="50000" fill="hold" nodeType="withEffect">
                                  <p:stCondLst>
                                    <p:cond delay="0"/>
                                  </p:stCondLst>
                                  <p:childTnLst>
                                    <p:animMotion origin="layout" path="M -0.00104 3.8616E-7 C -0.00104 0.03491 -0.00347 0.06364 0.00295 0.08835 C 0.00399 0.09021 0.00486 0.09639 0.0059 0.1004 C 0.00695 0.10256 0.00868 0.10256 0.0099 0.10256 C 0.01163 0.10658 0.01372 0.10874 0.01563 0.1109 C 0.01719 0.11276 0.01823 0.11492 0.02014 0.11492 C 0.02136 0.11894 0.02274 0.11894 0.02413 0.1211 C 0.02587 0.12512 0.03142 0.12944 0.03368 0.13129 C 0.0342 0.13129 0.03455 0.13346 0.03507 0.13346 C 0.03611 0.13531 0.03854 0.13747 0.03854 0.13964 C 0.03924 0.13747 0.04011 0.13964 0.04097 0.14149 C 0.04445 0.14767 0.04167 0.14365 0.04445 0.14767 C 0.04653 0.15199 0.04809 0.15817 0.05 0.16219 C 0.05191 0.1662 0.05469 0.17053 0.05625 0.17454 C 0.05729 0.17856 0.05955 0.18474 0.06042 0.18875 C 0.06198 0.1971 0.0599 0.18875 0.0625 0.19926 C 0.06354 0.20327 0.06493 0.20544 0.06615 0.20945 C 0.06701 0.22181 0.06858 0.23818 0.07205 0.2422 C 0.07292 0.24838 0.07379 0.25456 0.07552 0.25672 C 0.07604 0.25888 0.07761 0.2629 0.07761 0.26506 C 0.07882 0.27093 0.07726 0.2629 0.07969 0.26908 C 0.08108 0.27309 0.08212 0.27927 0.08403 0.28143 C 0.08507 0.28545 0.08646 0.28545 0.08802 0.28761 C 0.08941 0.29163 0.09097 0.29163 0.09271 0.29379 C 0.09445 0.29781 0.09636 0.29781 0.09844 0.30182 C 0.10208 0.30615 0.10486 0.308 0.10886 0.31016 C 0.10938 0.31016 0.11042 0.31233 0.11042 0.31418 " pathEditMode="relative" rAng="0" ptsTypes="ffffffffffffffffffffffffffA">
                                      <p:cBhvr>
                                        <p:cTn id="22" dur="2000" spd="-100000" fill="hold"/>
                                        <p:tgtEl>
                                          <p:spTgt spid="10"/>
                                        </p:tgtEl>
                                        <p:attrNameLst>
                                          <p:attrName>ppt_x</p:attrName>
                                          <p:attrName>ppt_y</p:attrName>
                                        </p:attrNameLst>
                                      </p:cBhvr>
                                      <p:rCtr x="5451" y="15601"/>
                                    </p:animMotion>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2000"/>
                                        <p:tgtEl>
                                          <p:spTgt spid="11"/>
                                        </p:tgtEl>
                                      </p:cBhvr>
                                    </p:animEffect>
                                  </p:childTnLst>
                                </p:cTn>
                              </p:par>
                              <p:par>
                                <p:cTn id="26" presetID="0" presetClass="path" presetSubtype="0" accel="50000" decel="50000" fill="hold" nodeType="withEffect">
                                  <p:stCondLst>
                                    <p:cond delay="0"/>
                                  </p:stCondLst>
                                  <p:childTnLst>
                                    <p:animMotion origin="layout" path="M -4.16667E-6 -1.90609E-6 C -4.16667E-6 0.04603 0.00191 0.08434 -0.00295 0.11709 C -0.00364 0.11956 -0.00434 0.12759 -0.00503 0.13284 C -0.00572 0.13593 -0.00711 0.13593 -0.00798 0.13593 C -0.0092 0.14118 -0.01076 0.14396 -0.01215 0.14674 C -0.01319 0.14921 -0.01406 0.1523 -0.01545 0.1523 C -0.01632 0.15756 -0.01736 0.15756 -0.0184 0.16034 C -0.01961 0.16559 -0.02361 0.17146 -0.02534 0.17393 C -0.02569 0.17393 -0.02586 0.17671 -0.02638 0.17671 C -0.02708 0.17918 -0.02882 0.18196 -0.02882 0.18505 C -0.02934 0.18196 -0.03003 0.18505 -0.03055 0.18752 C -0.03316 0.19555 -0.03107 0.1903 -0.03316 0.19555 C -0.03472 0.20142 -0.03576 0.20946 -0.03715 0.21471 C -0.03854 0.22027 -0.04062 0.22583 -0.04184 0.23108 C -0.04253 0.23664 -0.04427 0.24467 -0.04479 0.24992 C -0.046 0.26105 -0.04444 0.24992 -0.04635 0.26383 C -0.04704 0.26939 -0.04809 0.27217 -0.04895 0.27742 C -0.04965 0.29379 -0.05086 0.31542 -0.05329 0.32098 C -0.05399 0.32901 -0.05451 0.33735 -0.0559 0.34013 C -0.05625 0.34291 -0.05729 0.34816 -0.05729 0.35125 C -0.05833 0.35898 -0.05711 0.34816 -0.05885 0.3565 C -0.05989 0.36176 -0.06059 0.3701 -0.06215 0.37288 C -0.06284 0.37813 -0.06388 0.37813 -0.06493 0.38122 C -0.06597 0.38647 -0.06718 0.38647 -0.0684 0.38925 C -0.06961 0.3945 -0.071 0.3945 -0.07257 0.39975 C -0.07517 0.40562 -0.07725 0.4081 -0.0802 0.41088 C -0.08055 0.41088 -0.08125 0.41397 -0.08125 0.41644 " pathEditMode="relative" rAng="0" ptsTypes="ffffffffffffffffffffffffffA">
                                      <p:cBhvr>
                                        <p:cTn id="27" dur="2000" spd="-100000" fill="hold"/>
                                        <p:tgtEl>
                                          <p:spTgt spid="11"/>
                                        </p:tgtEl>
                                        <p:attrNameLst>
                                          <p:attrName>ppt_x</p:attrName>
                                          <p:attrName>ppt_y</p:attrName>
                                        </p:attrNameLst>
                                      </p:cBhvr>
                                      <p:rCtr x="-3976" y="20822"/>
                                    </p:animMotion>
                                  </p:childTnLst>
                                </p:cTn>
                              </p:par>
                              <p:par>
                                <p:cTn id="28" presetID="10"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2000"/>
                                        <p:tgtEl>
                                          <p:spTgt spid="12"/>
                                        </p:tgtEl>
                                      </p:cBhvr>
                                    </p:animEffect>
                                  </p:childTnLst>
                                </p:cTn>
                              </p:par>
                              <p:par>
                                <p:cTn id="31" presetID="0" presetClass="path" presetSubtype="0" accel="50000" decel="50000" fill="hold" nodeType="withEffect">
                                  <p:stCondLst>
                                    <p:cond delay="0"/>
                                  </p:stCondLst>
                                  <p:childTnLst>
                                    <p:animMotion origin="layout" path="M 0.00417 3.18196E-6 C 0.00417 0.01668 0.00191 0.03089 0.00782 0.04294 C 0.00868 0.04386 0.00938 0.04664 0.01025 0.0485 C 0.01111 0.04973 0.01285 0.04973 0.01389 0.04973 C 0.01545 0.05159 0.01736 0.05282 0.01893 0.05375 C 0.02032 0.05468 0.02136 0.05591 0.02292 0.05591 C 0.02414 0.05777 0.02535 0.05777 0.02657 0.05869 C 0.02813 0.06055 0.03299 0.06271 0.03507 0.06364 C 0.03542 0.06364 0.03577 0.06487 0.03629 0.06487 C 0.03716 0.06549 0.03924 0.06673 0.03924 0.06765 C 0.03993 0.06673 0.0408 0.06765 0.04132 0.06858 C 0.04462 0.07167 0.04202 0.06981 0.04462 0.07167 C 0.04653 0.07383 0.04775 0.07661 0.04948 0.07877 C 0.05122 0.08063 0.05365 0.08279 0.05521 0.08464 C 0.05608 0.08681 0.05816 0.08959 0.05868 0.09175 C 0.06025 0.09576 0.05834 0.09175 0.06059 0.09669 C 0.06146 0.09885 0.06285 0.09978 0.06389 0.10163 C 0.06476 0.10781 0.06615 0.11554 0.0691 0.1177 C 0.06997 0.12079 0.07066 0.12357 0.07223 0.1248 C 0.07275 0.12573 0.07396 0.12758 0.07396 0.12882 C 0.07535 0.1316 0.07379 0.12758 0.07587 0.13067 C 0.07726 0.13284 0.07795 0.13562 0.07986 0.13685 C 0.08073 0.13871 0.08212 0.13871 0.08334 0.13994 C 0.08455 0.14179 0.08611 0.14179 0.0875 0.14272 C 0.08907 0.14458 0.0908 0.14458 0.09271 0.14674 C 0.09584 0.1489 0.09827 0.14983 0.10191 0.15075 C 0.10243 0.15075 0.1033 0.15199 0.1033 0.15292 " pathEditMode="relative" rAng="0" ptsTypes="ffffffffffffffffffffffffffA">
                                      <p:cBhvr>
                                        <p:cTn id="32" dur="2000" spd="-100000" fill="hold"/>
                                        <p:tgtEl>
                                          <p:spTgt spid="12"/>
                                        </p:tgtEl>
                                        <p:attrNameLst>
                                          <p:attrName>ppt_x</p:attrName>
                                          <p:attrName>ppt_y</p:attrName>
                                        </p:attrNameLst>
                                      </p:cBhvr>
                                      <p:rCtr x="4844" y="7631"/>
                                    </p:animMotion>
                                  </p:childTnLst>
                                </p:cTn>
                              </p:par>
                              <p:par>
                                <p:cTn id="33" presetID="10"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2000"/>
                                        <p:tgtEl>
                                          <p:spTgt spid="13"/>
                                        </p:tgtEl>
                                      </p:cBhvr>
                                    </p:animEffect>
                                  </p:childTnLst>
                                </p:cTn>
                              </p:par>
                              <p:par>
                                <p:cTn id="36" presetID="0" presetClass="path" presetSubtype="0" accel="50000" decel="50000" fill="hold" nodeType="withEffect">
                                  <p:stCondLst>
                                    <p:cond delay="0"/>
                                  </p:stCondLst>
                                  <p:childTnLst>
                                    <p:animMotion origin="layout" path="M -4.44444E-6 3.59592E-6 C 0.00018 -0.00989 -0.00277 -0.01823 0.00487 -0.02503 C 0.00608 -0.02564 0.00712 -0.0275 0.00834 -0.02873 C 0.00973 -0.02935 0.01164 -0.02935 0.0132 -0.02935 C 0.01528 -0.03028 0.01754 -0.0309 0.01997 -0.03151 C 0.02188 -0.03213 0.02309 -0.03275 0.02535 -0.03275 C 0.02691 -0.03399 0.02848 -0.03399 0.03021 -0.0346 C 0.0323 -0.03553 0.03889 -0.03677 0.0415 -0.03738 C 0.04202 -0.03738 0.04254 -0.038 0.04306 -0.038 C 0.04445 -0.03862 0.04723 -0.03924 0.04723 -0.03955 C 0.04827 -0.03924 0.04914 -0.03955 0.05 -0.04016 C 0.05434 -0.04202 0.05105 -0.04078 0.05434 -0.04202 C 0.0566 -0.04325 0.05869 -0.0448 0.06094 -0.04603 C 0.06303 -0.04727 0.0665 -0.04851 0.06841 -0.04943 C 0.06962 -0.05067 0.07223 -0.05252 0.07327 -0.05376 C 0.07518 -0.05592 0.07275 -0.05376 0.07587 -0.05654 C 0.07709 -0.05777 0.07865 -0.05839 0.08004 -0.05932 C 0.08108 -0.06302 0.08299 -0.06766 0.08716 -0.06889 C 0.0882 -0.07044 0.08924 -0.07229 0.09115 -0.07291 C 0.09184 -0.07353 0.09375 -0.07446 0.09375 -0.07507 C 0.09532 -0.07693 0.09341 -0.07446 0.09619 -0.07631 C 0.09792 -0.07754 0.09914 -0.07909 0.10139 -0.07971 C 0.10261 -0.08094 0.10417 -0.08094 0.10608 -0.08156 C 0.10782 -0.0828 0.10973 -0.0828 0.11181 -0.08341 C 0.11389 -0.08434 0.11598 -0.08434 0.11858 -0.08558 C 0.12292 -0.08681 0.12622 -0.08743 0.13091 -0.08805 C 0.1316 -0.08805 0.13282 -0.08867 0.13282 -0.08897 " pathEditMode="relative" rAng="0" ptsTypes="ffffffffffffffffffffffffffA">
                                      <p:cBhvr>
                                        <p:cTn id="37" dur="2000" spd="-100000" fill="hold"/>
                                        <p:tgtEl>
                                          <p:spTgt spid="13"/>
                                        </p:tgtEl>
                                        <p:attrNameLst>
                                          <p:attrName>ppt_x</p:attrName>
                                          <p:attrName>ppt_y</p:attrName>
                                        </p:attrNameLst>
                                      </p:cBhvr>
                                      <p:rCtr x="6493" y="-44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1173" t="2518" b="18829"/>
          <a:stretch>
            <a:fillRect/>
          </a:stretch>
        </p:blipFill>
        <p:spPr>
          <a:xfrm>
            <a:off x="0" y="0"/>
            <a:ext cx="9144000" cy="5143500"/>
          </a:xfrm>
          <a:prstGeom prst="rect">
            <a:avLst/>
          </a:prstGeom>
        </p:spPr>
      </p:pic>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l="19363" t="8650" r="16705" b="2899"/>
          <a:stretch>
            <a:fillRect/>
          </a:stretch>
        </p:blipFill>
        <p:spPr>
          <a:xfrm>
            <a:off x="1770927" y="208344"/>
            <a:ext cx="5845215" cy="4548851"/>
          </a:xfrm>
          <a:prstGeom prst="rect">
            <a:avLst/>
          </a:prstGeom>
        </p:spPr>
      </p:pic>
      <p:sp>
        <p:nvSpPr>
          <p:cNvPr id="3" name="文本框 2"/>
          <p:cNvSpPr txBox="1"/>
          <p:nvPr/>
        </p:nvSpPr>
        <p:spPr>
          <a:xfrm>
            <a:off x="3472815" y="1883410"/>
            <a:ext cx="2197735" cy="1198880"/>
          </a:xfrm>
          <a:prstGeom prst="rect">
            <a:avLst/>
          </a:prstGeom>
          <a:noFill/>
        </p:spPr>
        <p:txBody>
          <a:bodyPr wrap="square" rtlCol="0">
            <a:spAutoFit/>
          </a:bodyPr>
          <a:p>
            <a:r>
              <a:rPr lang="en-US" altLang="zh-CN" sz="7200"/>
              <a:t>  </a:t>
            </a:r>
            <a:r>
              <a:rPr lang="zh-CN" altLang="en-US" sz="7200"/>
              <a:t>电</a:t>
            </a:r>
            <a:endParaRPr lang="zh-CN" altLang="en-US" sz="7200"/>
          </a:p>
        </p:txBody>
      </p:sp>
      <p:sp>
        <p:nvSpPr>
          <p:cNvPr id="5" name="文本框 4"/>
          <p:cNvSpPr txBox="1"/>
          <p:nvPr/>
        </p:nvSpPr>
        <p:spPr>
          <a:xfrm>
            <a:off x="3472815" y="1302385"/>
            <a:ext cx="2298065" cy="706755"/>
          </a:xfrm>
          <a:prstGeom prst="rect">
            <a:avLst/>
          </a:prstGeom>
          <a:noFill/>
        </p:spPr>
        <p:txBody>
          <a:bodyPr wrap="square" rtlCol="0">
            <a:spAutoFit/>
          </a:bodyPr>
          <a:p>
            <a:r>
              <a:rPr lang="en-US" altLang="zh-CN" sz="4000"/>
              <a:t>    </a:t>
            </a:r>
            <a:r>
              <a:rPr lang="en-US" altLang="zh-CN" sz="4000">
                <a:sym typeface="+mn-ea"/>
              </a:rPr>
              <a:t>diàn</a:t>
            </a:r>
            <a:r>
              <a:rPr lang="en-US" altLang="zh-CN" sz="4000"/>
              <a:t>  </a:t>
            </a:r>
            <a:r>
              <a:rPr lang="zh-CN" altLang="en-US" sz="4000"/>
              <a:t>  </a:t>
            </a:r>
            <a:endParaRPr lang="zh-CN" altLang="en-US" sz="4000"/>
          </a:p>
        </p:txBody>
      </p:sp>
      <p:sp>
        <p:nvSpPr>
          <p:cNvPr id="6" name="文本框 5"/>
          <p:cNvSpPr txBox="1"/>
          <p:nvPr/>
        </p:nvSpPr>
        <p:spPr>
          <a:xfrm>
            <a:off x="3145790" y="3035935"/>
            <a:ext cx="2477770" cy="521970"/>
          </a:xfrm>
          <a:prstGeom prst="rect">
            <a:avLst/>
          </a:prstGeom>
          <a:noFill/>
        </p:spPr>
        <p:txBody>
          <a:bodyPr wrap="square" rtlCol="0">
            <a:spAutoFit/>
          </a:bodyPr>
          <a:p>
            <a:r>
              <a:rPr lang="en-US" altLang="zh-CN" sz="2400"/>
              <a:t>       </a:t>
            </a:r>
            <a:r>
              <a:rPr lang="en-US" altLang="zh-CN" sz="2800"/>
              <a:t> electricity</a:t>
            </a:r>
            <a:endParaRPr lang="en-US" altLang="zh-CN" sz="2800"/>
          </a:p>
        </p:txBody>
      </p:sp>
      <p:pic>
        <p:nvPicPr>
          <p:cNvPr id="7" name="图片 6"/>
          <p:cNvPicPr>
            <a:picLocks noChangeAspect="1"/>
          </p:cNvPicPr>
          <p:nvPr/>
        </p:nvPicPr>
        <p:blipFill>
          <a:blip r:embed="rId3"/>
          <a:stretch>
            <a:fillRect/>
          </a:stretch>
        </p:blipFill>
        <p:spPr>
          <a:xfrm>
            <a:off x="6910705" y="3562350"/>
            <a:ext cx="1872615" cy="15811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1173" t="2518" b="18829"/>
          <a:stretch>
            <a:fillRect/>
          </a:stretch>
        </p:blipFill>
        <p:spPr>
          <a:xfrm>
            <a:off x="0" y="0"/>
            <a:ext cx="9144000" cy="5143500"/>
          </a:xfrm>
          <a:prstGeom prst="rect">
            <a:avLst/>
          </a:prstGeom>
        </p:spPr>
      </p:pic>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l="19363" t="8650" r="16705" b="2899"/>
          <a:stretch>
            <a:fillRect/>
          </a:stretch>
        </p:blipFill>
        <p:spPr>
          <a:xfrm>
            <a:off x="1770927" y="208344"/>
            <a:ext cx="5845215" cy="4548851"/>
          </a:xfrm>
          <a:prstGeom prst="rect">
            <a:avLst/>
          </a:prstGeom>
        </p:spPr>
      </p:pic>
      <p:sp>
        <p:nvSpPr>
          <p:cNvPr id="3" name="文本框 2"/>
          <p:cNvSpPr txBox="1"/>
          <p:nvPr/>
        </p:nvSpPr>
        <p:spPr>
          <a:xfrm>
            <a:off x="3472815" y="1972310"/>
            <a:ext cx="2197735" cy="1198880"/>
          </a:xfrm>
          <a:prstGeom prst="rect">
            <a:avLst/>
          </a:prstGeom>
          <a:noFill/>
        </p:spPr>
        <p:txBody>
          <a:bodyPr wrap="square" rtlCol="0">
            <a:spAutoFit/>
          </a:bodyPr>
          <a:p>
            <a:r>
              <a:rPr lang="en-US" altLang="zh-CN" sz="7200"/>
              <a:t>  </a:t>
            </a:r>
            <a:r>
              <a:rPr lang="zh-CN" altLang="en-US" sz="7200"/>
              <a:t>视</a:t>
            </a:r>
            <a:endParaRPr lang="zh-CN" altLang="en-US" sz="7200"/>
          </a:p>
        </p:txBody>
      </p:sp>
      <p:sp>
        <p:nvSpPr>
          <p:cNvPr id="5" name="文本框 4"/>
          <p:cNvSpPr txBox="1"/>
          <p:nvPr/>
        </p:nvSpPr>
        <p:spPr>
          <a:xfrm>
            <a:off x="3472815" y="1302385"/>
            <a:ext cx="2298065" cy="706755"/>
          </a:xfrm>
          <a:prstGeom prst="rect">
            <a:avLst/>
          </a:prstGeom>
          <a:noFill/>
        </p:spPr>
        <p:txBody>
          <a:bodyPr wrap="square" rtlCol="0">
            <a:spAutoFit/>
          </a:bodyPr>
          <a:p>
            <a:r>
              <a:rPr lang="en-US" altLang="zh-CN" sz="4000"/>
              <a:t>     </a:t>
            </a:r>
            <a:r>
              <a:rPr lang="en-US" altLang="zh-CN" sz="4000">
                <a:sym typeface="+mn-ea"/>
              </a:rPr>
              <a:t>shì</a:t>
            </a:r>
            <a:r>
              <a:rPr lang="en-US" altLang="zh-CN" sz="4000"/>
              <a:t>  </a:t>
            </a:r>
            <a:r>
              <a:rPr lang="zh-CN" altLang="en-US" sz="4000"/>
              <a:t>  </a:t>
            </a:r>
            <a:endParaRPr lang="zh-CN" altLang="en-US" sz="4000"/>
          </a:p>
        </p:txBody>
      </p:sp>
      <p:sp>
        <p:nvSpPr>
          <p:cNvPr id="6" name="文本框 5"/>
          <p:cNvSpPr txBox="1"/>
          <p:nvPr/>
        </p:nvSpPr>
        <p:spPr>
          <a:xfrm>
            <a:off x="3333115" y="3057525"/>
            <a:ext cx="2477770" cy="583565"/>
          </a:xfrm>
          <a:prstGeom prst="rect">
            <a:avLst/>
          </a:prstGeom>
          <a:noFill/>
        </p:spPr>
        <p:txBody>
          <a:bodyPr wrap="square" rtlCol="0">
            <a:spAutoFit/>
          </a:bodyPr>
          <a:p>
            <a:r>
              <a:rPr lang="en-US" altLang="zh-CN" sz="2400"/>
              <a:t>         </a:t>
            </a:r>
            <a:r>
              <a:rPr lang="en-US" altLang="zh-CN" sz="3200"/>
              <a:t>vision</a:t>
            </a:r>
            <a:endParaRPr lang="en-US" altLang="zh-CN" sz="320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1532" t="6661" r="1532" b="11614"/>
          <a:stretch>
            <a:fillRect/>
          </a:stretch>
        </p:blipFill>
        <p:spPr>
          <a:xfrm>
            <a:off x="0" y="0"/>
            <a:ext cx="9144000" cy="5143500"/>
          </a:xfrm>
          <a:prstGeom prst="rect">
            <a:avLst/>
          </a:prstGeom>
        </p:spPr>
      </p:pic>
      <p:grpSp>
        <p:nvGrpSpPr>
          <p:cNvPr id="10" name="组合 9"/>
          <p:cNvGrpSpPr/>
          <p:nvPr/>
        </p:nvGrpSpPr>
        <p:grpSpPr>
          <a:xfrm>
            <a:off x="-1997140" y="-884634"/>
            <a:ext cx="13841948" cy="7055990"/>
            <a:chOff x="-1997140" y="-884634"/>
            <a:chExt cx="13841948" cy="705599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884634"/>
              <a:ext cx="6552728" cy="6552728"/>
            </a:xfrm>
            <a:prstGeom prst="rect">
              <a:avLst/>
            </a:prstGeom>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664" y="-381372"/>
              <a:ext cx="6552728" cy="6552728"/>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884634"/>
              <a:ext cx="6552728" cy="6552728"/>
            </a:xfrm>
            <a:prstGeom prst="rect">
              <a:avLst/>
            </a:prstGeom>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624" y="-704614"/>
              <a:ext cx="6552728" cy="6552728"/>
            </a:xfrm>
            <a:prstGeom prst="rect">
              <a:avLst/>
            </a:prstGeo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7140" y="-884634"/>
              <a:ext cx="6552728" cy="6552728"/>
            </a:xfrm>
            <a:prstGeom prst="rect">
              <a:avLst/>
            </a:prstGeom>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3888" y="-781422"/>
              <a:ext cx="6552728" cy="6552728"/>
            </a:xfrm>
            <a:prstGeom prst="rect">
              <a:avLst/>
            </a:prstGeom>
          </p:spPr>
        </p:pic>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2080" y="-795144"/>
              <a:ext cx="6552728" cy="6552728"/>
            </a:xfrm>
            <a:prstGeom prst="rect">
              <a:avLst/>
            </a:prstGeom>
          </p:spPr>
        </p:pic>
      </p:grpSp>
      <p:pic>
        <p:nvPicPr>
          <p:cNvPr id="14" name="图片 13"/>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755576" y="876871"/>
            <a:ext cx="848717" cy="525828"/>
          </a:xfrm>
          <a:prstGeom prst="rect">
            <a:avLst/>
          </a:prstGeom>
        </p:spPr>
      </p:pic>
      <p:pic>
        <p:nvPicPr>
          <p:cNvPr id="15" name="图片 14"/>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174347" y="1845503"/>
            <a:ext cx="1162457" cy="720208"/>
          </a:xfrm>
          <a:prstGeom prst="rect">
            <a:avLst/>
          </a:prstGeom>
        </p:spPr>
      </p:pic>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7840188" y="1402699"/>
            <a:ext cx="1008112" cy="624582"/>
          </a:xfrm>
          <a:prstGeom prst="rect">
            <a:avLst/>
          </a:prstGeom>
        </p:spPr>
      </p:pic>
      <p:pic>
        <p:nvPicPr>
          <p:cNvPr id="17" name="图片 16"/>
          <p:cNvPicPr>
            <a:picLocks noChangeAspect="1"/>
          </p:cNvPicPr>
          <p:nvPr/>
        </p:nvPicPr>
        <p:blipFill rotWithShape="1">
          <a:blip r:embed="rId3" cstate="print">
            <a:extLst>
              <a:ext uri="{28A0092B-C50C-407E-A947-70E740481C1C}">
                <a14:useLocalDpi xmlns:a14="http://schemas.microsoft.com/office/drawing/2010/main" val="0"/>
              </a:ext>
            </a:extLst>
          </a:blip>
          <a:srcRect l="39619" t="53591" r="41815" b="25960"/>
          <a:stretch>
            <a:fillRect/>
          </a:stretch>
        </p:blipFill>
        <p:spPr>
          <a:xfrm>
            <a:off x="7840188" y="1804216"/>
            <a:ext cx="720080" cy="446130"/>
          </a:xfrm>
          <a:prstGeom prst="rect">
            <a:avLst/>
          </a:prstGeom>
        </p:spPr>
      </p:pic>
      <p:pic>
        <p:nvPicPr>
          <p:cNvPr id="18" name="图片 17"/>
          <p:cNvPicPr>
            <a:picLocks noChangeAspect="1"/>
          </p:cNvPicPr>
          <p:nvPr/>
        </p:nvPicPr>
        <p:blipFill rotWithShape="1">
          <a:blip r:embed="rId3" cstate="print">
            <a:extLst>
              <a:ext uri="{28A0092B-C50C-407E-A947-70E740481C1C}">
                <a14:useLocalDpi xmlns:a14="http://schemas.microsoft.com/office/drawing/2010/main" val="0"/>
              </a:ext>
            </a:extLst>
          </a:blip>
          <a:srcRect l="39619" t="53591" r="41815" b="25960"/>
          <a:stretch>
            <a:fillRect/>
          </a:stretch>
        </p:blipFill>
        <p:spPr>
          <a:xfrm>
            <a:off x="919184" y="1759477"/>
            <a:ext cx="720080" cy="446130"/>
          </a:xfrm>
          <a:prstGeom prst="rect">
            <a:avLst/>
          </a:prstGeom>
        </p:spPr>
      </p:pic>
      <p:pic>
        <p:nvPicPr>
          <p:cNvPr id="19" name="图片 18"/>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7675846" y="2536983"/>
            <a:ext cx="1336796" cy="828221"/>
          </a:xfrm>
          <a:prstGeom prst="rect">
            <a:avLst/>
          </a:prstGeom>
        </p:spPr>
      </p:pic>
      <p:sp>
        <p:nvSpPr>
          <p:cNvPr id="13" name="文本框 12"/>
          <p:cNvSpPr txBox="1"/>
          <p:nvPr/>
        </p:nvSpPr>
        <p:spPr>
          <a:xfrm>
            <a:off x="2658110" y="1804035"/>
            <a:ext cx="6190615" cy="2306955"/>
          </a:xfrm>
          <a:prstGeom prst="rect">
            <a:avLst/>
          </a:prstGeom>
          <a:noFill/>
        </p:spPr>
        <p:txBody>
          <a:bodyPr wrap="square" rtlCol="0">
            <a:spAutoFit/>
          </a:bodyPr>
          <a:p>
            <a:r>
              <a:rPr lang="en-US" altLang="zh-CN" sz="2400">
                <a:solidFill>
                  <a:schemeClr val="bg1"/>
                </a:solidFill>
                <a:sym typeface="+mn-ea"/>
              </a:rPr>
              <a:t>         </a:t>
            </a:r>
            <a:r>
              <a:rPr lang="zh-CN" altLang="en-US" sz="3200">
                <a:solidFill>
                  <a:schemeClr val="bg1"/>
                </a:solidFill>
                <a:sym typeface="+mn-ea"/>
              </a:rPr>
              <a:t>他的视觉很敏锐。</a:t>
            </a:r>
            <a:endParaRPr lang="zh-CN" altLang="en-US" sz="3200">
              <a:solidFill>
                <a:schemeClr val="bg1"/>
              </a:solidFill>
            </a:endParaRPr>
          </a:p>
          <a:p>
            <a:r>
              <a:rPr lang="zh-CN" altLang="en-US" sz="3200">
                <a:solidFill>
                  <a:schemeClr val="bg1"/>
                </a:solidFill>
                <a:sym typeface="+mn-ea"/>
              </a:rPr>
              <a:t>       tā de shì jué hěn mǐn ruì 。</a:t>
            </a:r>
            <a:r>
              <a:rPr lang="zh-CN" altLang="en-US" sz="3200">
                <a:solidFill>
                  <a:schemeClr val="bg1"/>
                </a:solidFill>
              </a:rPr>
              <a:t>            </a:t>
            </a:r>
            <a:endParaRPr lang="zh-CN" altLang="en-US" sz="3200">
              <a:solidFill>
                <a:schemeClr val="bg1"/>
              </a:solidFill>
            </a:endParaRPr>
          </a:p>
          <a:p>
            <a:r>
              <a:rPr lang="zh-CN" altLang="en-US" sz="3200">
                <a:solidFill>
                  <a:schemeClr val="bg1"/>
                </a:solidFill>
              </a:rPr>
              <a:t>       His vision is very sharp</a:t>
            </a:r>
            <a:endParaRPr lang="zh-CN" altLang="en-US" sz="3200">
              <a:solidFill>
                <a:schemeClr val="bg1"/>
              </a:solidFill>
            </a:endParaRPr>
          </a:p>
          <a:p>
            <a:r>
              <a:rPr lang="zh-CN" altLang="en-US" sz="2400">
                <a:solidFill>
                  <a:schemeClr val="bg1"/>
                </a:solidFill>
                <a:sym typeface="+mn-ea"/>
              </a:rPr>
              <a:t>       </a:t>
            </a:r>
            <a:endParaRPr lang="zh-CN" altLang="en-US" sz="2400">
              <a:solidFill>
                <a:schemeClr val="bg1"/>
              </a:solidFill>
            </a:endParaRPr>
          </a:p>
          <a:p>
            <a:endParaRPr lang="zh-CN" altLang="en-US" sz="2400">
              <a:solidFill>
                <a:schemeClr val="bg1"/>
              </a:solidFill>
            </a:endParaRPr>
          </a:p>
        </p:txBody>
      </p:sp>
      <p:pic>
        <p:nvPicPr>
          <p:cNvPr id="11" name="图片 10"/>
          <p:cNvPicPr>
            <a:picLocks noChangeAspect="1"/>
          </p:cNvPicPr>
          <p:nvPr/>
        </p:nvPicPr>
        <p:blipFill>
          <a:blip r:embed="rId4"/>
          <a:stretch>
            <a:fillRect/>
          </a:stretch>
        </p:blipFill>
        <p:spPr>
          <a:xfrm>
            <a:off x="1095375" y="1893570"/>
            <a:ext cx="1727200" cy="11747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2000"/>
                                        <p:tgtEl>
                                          <p:spTgt spid="14"/>
                                        </p:tgtEl>
                                      </p:cBhvr>
                                    </p:animEffect>
                                  </p:childTnLst>
                                </p:cTn>
                              </p:par>
                              <p:par>
                                <p:cTn id="11" presetID="0" presetClass="path" presetSubtype="0" accel="50000" decel="50000" fill="hold" nodeType="withEffect">
                                  <p:stCondLst>
                                    <p:cond delay="0"/>
                                  </p:stCondLst>
                                  <p:childTnLst>
                                    <p:animMotion origin="layout" path="M -0.00521 -3.18196E-7 C -0.00486 0.03058 -0.0092 0.05437 0.00139 0.07507 C 0.00295 0.07816 0.00434 0.08341 0.00608 0.08588 C 0.00782 0.08866 0.01042 0.08743 0.01268 0.08804 C 0.01545 0.09144 0.01858 0.09299 0.0217 0.09453 C 0.02431 0.097 0.02587 0.09793 0.029 0.09886 C 0.03108 0.10164 0.03316 0.10195 0.03559 0.10318 C 0.03837 0.10658 0.04723 0.11029 0.05087 0.11183 C 0.05157 0.11276 0.05226 0.1143 0.05295 0.11492 C 0.05486 0.11616 0.05868 0.11708 0.05868 0.11708 C 0.0599 0.11832 0.06129 0.11894 0.0625 0.12048 C 0.06823 0.12635 0.06372 0.12357 0.06823 0.12573 C 0.07136 0.12975 0.07414 0.13438 0.07709 0.13871 C 0.08004 0.14273 0.08473 0.1452 0.08716 0.14952 C 0.08889 0.1523 0.09236 0.15755 0.09393 0.16126 C 0.09653 0.16744 0.09306 0.16188 0.09723 0.16991 C 0.09879 0.173 0.10104 0.17578 0.10295 0.17856 C 0.10452 0.18814 0.10695 0.20297 0.1125 0.20636 C 0.11407 0.21131 0.11545 0.21625 0.11806 0.21934 C 0.1191 0.22088 0.12136 0.22366 0.12136 0.22397 C 0.12361 0.23046 0.12101 0.22366 0.12483 0.22922 C 0.12726 0.23293 0.12882 0.23695 0.13195 0.2388 C 0.13351 0.24313 0.13559 0.24374 0.1382 0.24529 C 0.14063 0.24838 0.14323 0.24869 0.14601 0.24961 C 0.14879 0.25363 0.15174 0.25394 0.15504 0.2561 C 0.16094 0.25981 0.16528 0.26228 0.17188 0.26352 C 0.17257 0.26382 0.17414 0.26475 0.17414 0.26475 " pathEditMode="relative" rAng="0" ptsTypes="ffffffffffffffffffffffffffA">
                                      <p:cBhvr>
                                        <p:cTn id="12" dur="2000" spd="-100000" fill="hold"/>
                                        <p:tgtEl>
                                          <p:spTgt spid="14"/>
                                        </p:tgtEl>
                                        <p:attrNameLst>
                                          <p:attrName>ppt_x</p:attrName>
                                          <p:attrName>ppt_y</p:attrName>
                                        </p:attrNameLst>
                                      </p:cBhvr>
                                      <p:rCtr x="8767" y="13222"/>
                                    </p:animMotion>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2000"/>
                                        <p:tgtEl>
                                          <p:spTgt spid="15"/>
                                        </p:tgtEl>
                                      </p:cBhvr>
                                    </p:animEffect>
                                  </p:childTnLst>
                                </p:cTn>
                              </p:par>
                              <p:par>
                                <p:cTn id="16" presetID="0" presetClass="path" presetSubtype="0" accel="50000" decel="50000" fill="hold" nodeType="withEffect">
                                  <p:stCondLst>
                                    <p:cond delay="0"/>
                                  </p:stCondLst>
                                  <p:childTnLst>
                                    <p:animMotion origin="layout" path="M -0.00382 -0.00402 C -0.00365 0.00123 -0.0073 0.00556 0.00191 0.00927 C 0.00329 0.00958 0.00451 0.0105 0.00607 0.01112 C 0.00763 0.01143 0.00989 0.01143 0.0118 0.01143 C 0.01423 0.01205 0.01701 0.01236 0.01979 0.01266 C 0.02204 0.01297 0.02343 0.01328 0.02621 0.01328 C 0.02795 0.0139 0.02986 0.0139 0.03194 0.01421 C 0.03437 0.01483 0.04218 0.01544 0.04531 0.01575 C 0.046 0.01575 0.04652 0.01606 0.04722 0.01606 C 0.04878 0.01637 0.05225 0.01668 0.05225 0.01699 C 0.05329 0.01668 0.05451 0.01699 0.05555 0.0173 C 0.06059 0.01823 0.05659 0.01761 0.06059 0.01823 C 0.06336 0.01884 0.06579 0.01977 0.0684 0.02039 C 0.071 0.02101 0.075 0.02162 0.07725 0.02224 C 0.07864 0.02286 0.08177 0.02379 0.08316 0.0244 C 0.08541 0.02564 0.08246 0.0244 0.08611 0.02595 C 0.0875 0.02657 0.08941 0.02688 0.09114 0.02749 C 0.09236 0.02935 0.09461 0.03182 0.09947 0.03244 C 0.10086 0.03336 0.10208 0.03429 0.10434 0.0346 C 0.1052 0.03491 0.10729 0.03553 0.10729 0.03583 C 0.1092 0.03676 0.10694 0.03553 0.11024 0.03645 C 0.11232 0.03707 0.11371 0.038 0.11649 0.03831 C 0.11788 0.03892 0.11979 0.03892 0.12204 0.03923 C 0.12413 0.03985 0.12638 0.03985 0.12881 0.04016 C 0.13125 0.04078 0.13385 0.04078 0.1368 0.04139 C 0.14201 0.04201 0.14583 0.04232 0.15156 0.04263 C 0.15225 0.04263 0.15364 0.04294 0.15364 0.04325 " pathEditMode="relative" rAng="0" ptsTypes="ffffffffffffffffffffffffffA">
                                      <p:cBhvr>
                                        <p:cTn id="17" dur="2000" spd="-100000" fill="hold"/>
                                        <p:tgtEl>
                                          <p:spTgt spid="15"/>
                                        </p:tgtEl>
                                        <p:attrNameLst>
                                          <p:attrName>ppt_x</p:attrName>
                                          <p:attrName>ppt_y</p:attrName>
                                        </p:attrNameLst>
                                      </p:cBhvr>
                                      <p:rCtr x="7691" y="2348"/>
                                    </p:animMotion>
                                  </p:childTnLst>
                                </p:cTn>
                              </p:par>
                              <p:par>
                                <p:cTn id="18" presetID="10"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2000"/>
                                        <p:tgtEl>
                                          <p:spTgt spid="16"/>
                                        </p:tgtEl>
                                      </p:cBhvr>
                                    </p:animEffect>
                                  </p:childTnLst>
                                </p:cTn>
                              </p:par>
                              <p:par>
                                <p:cTn id="21" presetID="0" presetClass="path" presetSubtype="0" accel="50000" decel="50000" fill="hold" nodeType="withEffect">
                                  <p:stCondLst>
                                    <p:cond delay="0"/>
                                  </p:stCondLst>
                                  <p:childTnLst>
                                    <p:animMotion origin="layout" path="M -0.00104 3.8616E-7 C -0.00104 0.03491 -0.00347 0.06364 0.00295 0.08835 C 0.00399 0.09021 0.00486 0.09639 0.0059 0.1004 C 0.00695 0.10256 0.00868 0.10256 0.0099 0.10256 C 0.01163 0.10658 0.01372 0.10874 0.01563 0.1109 C 0.01719 0.11276 0.01823 0.11492 0.02014 0.11492 C 0.02136 0.11894 0.02274 0.11894 0.02413 0.1211 C 0.02587 0.12512 0.03142 0.12944 0.03368 0.13129 C 0.0342 0.13129 0.03455 0.13346 0.03507 0.13346 C 0.03611 0.13531 0.03854 0.13747 0.03854 0.13964 C 0.03924 0.13747 0.04011 0.13964 0.04097 0.14149 C 0.04445 0.14767 0.04167 0.14365 0.04445 0.14767 C 0.04653 0.15199 0.04809 0.15817 0.05 0.16219 C 0.05191 0.1662 0.05469 0.17053 0.05625 0.17454 C 0.05729 0.17856 0.05955 0.18474 0.06042 0.18875 C 0.06198 0.1971 0.0599 0.18875 0.0625 0.19926 C 0.06354 0.20327 0.06493 0.20544 0.06615 0.20945 C 0.06701 0.22181 0.06858 0.23818 0.07205 0.2422 C 0.07292 0.24838 0.07379 0.25456 0.07552 0.25672 C 0.07604 0.25888 0.07761 0.2629 0.07761 0.26506 C 0.07882 0.27093 0.07726 0.2629 0.07969 0.26908 C 0.08108 0.27309 0.08212 0.27927 0.08403 0.28143 C 0.08507 0.28545 0.08646 0.28545 0.08802 0.28761 C 0.08941 0.29163 0.09097 0.29163 0.09271 0.29379 C 0.09445 0.29781 0.09636 0.29781 0.09844 0.30182 C 0.10208 0.30615 0.10486 0.308 0.10886 0.31016 C 0.10938 0.31016 0.11042 0.31233 0.11042 0.31418 " pathEditMode="relative" rAng="0" ptsTypes="ffffffffffffffffffffffffffA">
                                      <p:cBhvr>
                                        <p:cTn id="22" dur="2000" spd="-100000" fill="hold"/>
                                        <p:tgtEl>
                                          <p:spTgt spid="16"/>
                                        </p:tgtEl>
                                        <p:attrNameLst>
                                          <p:attrName>ppt_x</p:attrName>
                                          <p:attrName>ppt_y</p:attrName>
                                        </p:attrNameLst>
                                      </p:cBhvr>
                                      <p:rCtr x="5451" y="15601"/>
                                    </p:animMotion>
                                  </p:childTnLst>
                                </p:cTn>
                              </p:par>
                              <p:par>
                                <p:cTn id="23" presetID="10"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2000"/>
                                        <p:tgtEl>
                                          <p:spTgt spid="17"/>
                                        </p:tgtEl>
                                      </p:cBhvr>
                                    </p:animEffect>
                                  </p:childTnLst>
                                </p:cTn>
                              </p:par>
                              <p:par>
                                <p:cTn id="26" presetID="0" presetClass="path" presetSubtype="0" accel="50000" decel="50000" fill="hold" nodeType="withEffect">
                                  <p:stCondLst>
                                    <p:cond delay="0"/>
                                  </p:stCondLst>
                                  <p:childTnLst>
                                    <p:animMotion origin="layout" path="M -4.16667E-6 -1.90609E-6 C -4.16667E-6 0.04603 0.00191 0.08434 -0.00295 0.11709 C -0.00364 0.11956 -0.00434 0.12759 -0.00503 0.13284 C -0.00572 0.13593 -0.00711 0.13593 -0.00798 0.13593 C -0.0092 0.14118 -0.01076 0.14396 -0.01215 0.14674 C -0.01319 0.14921 -0.01406 0.1523 -0.01545 0.1523 C -0.01632 0.15756 -0.01736 0.15756 -0.0184 0.16034 C -0.01961 0.16559 -0.02361 0.17146 -0.02534 0.17393 C -0.02569 0.17393 -0.02586 0.17671 -0.02638 0.17671 C -0.02708 0.17918 -0.02882 0.18196 -0.02882 0.18505 C -0.02934 0.18196 -0.03003 0.18505 -0.03055 0.18752 C -0.03316 0.19555 -0.03107 0.1903 -0.03316 0.19555 C -0.03472 0.20142 -0.03576 0.20946 -0.03715 0.21471 C -0.03854 0.22027 -0.04062 0.22583 -0.04184 0.23108 C -0.04253 0.23664 -0.04427 0.24467 -0.04479 0.24992 C -0.046 0.26105 -0.04444 0.24992 -0.04635 0.26383 C -0.04704 0.26939 -0.04809 0.27217 -0.04895 0.27742 C -0.04965 0.29379 -0.05086 0.31542 -0.05329 0.32098 C -0.05399 0.32901 -0.05451 0.33735 -0.0559 0.34013 C -0.05625 0.34291 -0.05729 0.34816 -0.05729 0.35125 C -0.05833 0.35898 -0.05711 0.34816 -0.05885 0.3565 C -0.05989 0.36176 -0.06059 0.3701 -0.06215 0.37288 C -0.06284 0.37813 -0.06388 0.37813 -0.06493 0.38122 C -0.06597 0.38647 -0.06718 0.38647 -0.0684 0.38925 C -0.06961 0.3945 -0.071 0.3945 -0.07257 0.39975 C -0.07517 0.40562 -0.07725 0.4081 -0.0802 0.41088 C -0.08055 0.41088 -0.08125 0.41397 -0.08125 0.41644 " pathEditMode="relative" rAng="0" ptsTypes="ffffffffffffffffffffffffffA">
                                      <p:cBhvr>
                                        <p:cTn id="27" dur="2000" spd="-100000" fill="hold"/>
                                        <p:tgtEl>
                                          <p:spTgt spid="17"/>
                                        </p:tgtEl>
                                        <p:attrNameLst>
                                          <p:attrName>ppt_x</p:attrName>
                                          <p:attrName>ppt_y</p:attrName>
                                        </p:attrNameLst>
                                      </p:cBhvr>
                                      <p:rCtr x="-3976" y="20822"/>
                                    </p:animMotion>
                                  </p:childTnLst>
                                </p:cTn>
                              </p:par>
                              <p:par>
                                <p:cTn id="28" presetID="10"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2000"/>
                                        <p:tgtEl>
                                          <p:spTgt spid="18"/>
                                        </p:tgtEl>
                                      </p:cBhvr>
                                    </p:animEffect>
                                  </p:childTnLst>
                                </p:cTn>
                              </p:par>
                              <p:par>
                                <p:cTn id="31" presetID="0" presetClass="path" presetSubtype="0" accel="50000" decel="50000" fill="hold" nodeType="withEffect">
                                  <p:stCondLst>
                                    <p:cond delay="0"/>
                                  </p:stCondLst>
                                  <p:childTnLst>
                                    <p:animMotion origin="layout" path="M 0.00417 3.18196E-6 C 0.00417 0.01668 0.00191 0.03089 0.00782 0.04294 C 0.00868 0.04386 0.00938 0.04664 0.01025 0.0485 C 0.01111 0.04973 0.01285 0.04973 0.01389 0.04973 C 0.01545 0.05159 0.01736 0.05282 0.01893 0.05375 C 0.02032 0.05468 0.02136 0.05591 0.02292 0.05591 C 0.02414 0.05777 0.02535 0.05777 0.02657 0.05869 C 0.02813 0.06055 0.03299 0.06271 0.03507 0.06364 C 0.03542 0.06364 0.03577 0.06487 0.03629 0.06487 C 0.03716 0.06549 0.03924 0.06673 0.03924 0.06765 C 0.03993 0.06673 0.0408 0.06765 0.04132 0.06858 C 0.04462 0.07167 0.04202 0.06981 0.04462 0.07167 C 0.04653 0.07383 0.04775 0.07661 0.04948 0.07877 C 0.05122 0.08063 0.05365 0.08279 0.05521 0.08464 C 0.05608 0.08681 0.05816 0.08959 0.05868 0.09175 C 0.06025 0.09576 0.05834 0.09175 0.06059 0.09669 C 0.06146 0.09885 0.06285 0.09978 0.06389 0.10163 C 0.06476 0.10781 0.06615 0.11554 0.0691 0.1177 C 0.06997 0.12079 0.07066 0.12357 0.07223 0.1248 C 0.07275 0.12573 0.07396 0.12758 0.07396 0.12882 C 0.07535 0.1316 0.07379 0.12758 0.07587 0.13067 C 0.07726 0.13284 0.07795 0.13562 0.07986 0.13685 C 0.08073 0.13871 0.08212 0.13871 0.08334 0.13994 C 0.08455 0.14179 0.08611 0.14179 0.0875 0.14272 C 0.08907 0.14458 0.0908 0.14458 0.09271 0.14674 C 0.09584 0.1489 0.09827 0.14983 0.10191 0.15075 C 0.10243 0.15075 0.1033 0.15199 0.1033 0.15292 " pathEditMode="relative" rAng="0" ptsTypes="ffffffffffffffffffffffffffA">
                                      <p:cBhvr>
                                        <p:cTn id="32" dur="2000" spd="-100000" fill="hold"/>
                                        <p:tgtEl>
                                          <p:spTgt spid="18"/>
                                        </p:tgtEl>
                                        <p:attrNameLst>
                                          <p:attrName>ppt_x</p:attrName>
                                          <p:attrName>ppt_y</p:attrName>
                                        </p:attrNameLst>
                                      </p:cBhvr>
                                      <p:rCtr x="4844" y="7631"/>
                                    </p:animMotion>
                                  </p:childTnLst>
                                </p:cTn>
                              </p:par>
                              <p:par>
                                <p:cTn id="33" presetID="10"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2000"/>
                                        <p:tgtEl>
                                          <p:spTgt spid="19"/>
                                        </p:tgtEl>
                                      </p:cBhvr>
                                    </p:animEffect>
                                  </p:childTnLst>
                                </p:cTn>
                              </p:par>
                              <p:par>
                                <p:cTn id="36" presetID="0" presetClass="path" presetSubtype="0" accel="50000" decel="50000" fill="hold" nodeType="withEffect">
                                  <p:stCondLst>
                                    <p:cond delay="0"/>
                                  </p:stCondLst>
                                  <p:childTnLst>
                                    <p:animMotion origin="layout" path="M -0.00278 -0.0068 C -0.0026 -0.01669 -0.00556 -0.02503 0.00208 -0.03182 C 0.0033 -0.03244 0.00434 -0.03429 0.00556 -0.03553 C 0.00694 -0.03615 0.00885 -0.03615 0.01042 -0.03615 C 0.0125 -0.03707 0.01476 -0.03769 0.01719 -0.03831 C 0.0191 -0.03893 0.02031 -0.03955 0.02257 -0.03955 C 0.02413 -0.04078 0.02569 -0.04078 0.02743 -0.0414 C 0.02951 -0.04233 0.03611 -0.04356 0.03871 -0.04418 C 0.03924 -0.04418 0.03976 -0.0448 0.04028 -0.0448 C 0.04167 -0.04542 0.04444 -0.04603 0.04444 -0.04634 C 0.04549 -0.04603 0.04635 -0.04634 0.04722 -0.04696 C 0.05156 -0.04881 0.04826 -0.04758 0.05156 -0.04881 C 0.05382 -0.05005 0.0559 -0.05159 0.05816 -0.05283 C 0.06024 -0.05407 0.06371 -0.0553 0.06562 -0.05623 C 0.06684 -0.05746 0.06944 -0.05932 0.07049 -0.06055 C 0.0724 -0.06272 0.06996 -0.06055 0.07309 -0.06333 C 0.07431 -0.06457 0.07587 -0.06519 0.07726 -0.06611 C 0.0783 -0.06982 0.08021 -0.07445 0.08437 -0.07569 C 0.08542 -0.07723 0.08646 -0.07909 0.08837 -0.07971 C 0.08906 -0.08032 0.09097 -0.08125 0.09097 -0.08187 C 0.09253 -0.08372 0.09062 -0.08125 0.0934 -0.0831 C 0.09514 -0.08434 0.09635 -0.08588 0.09861 -0.0865 C 0.09983 -0.08774 0.10139 -0.08774 0.1033 -0.08836 C 0.10503 -0.08959 0.10694 -0.08959 0.10903 -0.09021 C 0.11111 -0.09114 0.11319 -0.09114 0.1158 -0.09237 C 0.12014 -0.09361 0.12344 -0.09423 0.12812 -0.09484 C 0.12882 -0.09484 0.13003 -0.09546 0.13003 -0.09577 " pathEditMode="relative" rAng="0" ptsTypes="ffffffffffffffffffffffffffA">
                                      <p:cBhvr>
                                        <p:cTn id="37" dur="2000" spd="-100000" fill="hold"/>
                                        <p:tgtEl>
                                          <p:spTgt spid="19"/>
                                        </p:tgtEl>
                                        <p:attrNameLst>
                                          <p:attrName>ppt_x</p:attrName>
                                          <p:attrName>ppt_y</p:attrName>
                                        </p:attrNameLst>
                                      </p:cBhvr>
                                      <p:rCtr x="6493" y="-44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915" t="6002" r="915" b="11897"/>
          <a:stretch>
            <a:fillRect/>
          </a:stretch>
        </p:blipFill>
        <p:spPr>
          <a:xfrm>
            <a:off x="-81023" y="0"/>
            <a:ext cx="9225024" cy="5143500"/>
          </a:xfrm>
          <a:prstGeom prst="rect">
            <a:avLst/>
          </a:prstGeo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197" y="-812626"/>
            <a:ext cx="7318584" cy="6041960"/>
          </a:xfrm>
          <a:prstGeom prst="rect">
            <a:avLst/>
          </a:prstGeom>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755576" y="876871"/>
            <a:ext cx="848717" cy="525828"/>
          </a:xfrm>
          <a:prstGeom prst="rect">
            <a:avLst/>
          </a:prstGeom>
        </p:spPr>
      </p:pic>
      <p:pic>
        <p:nvPicPr>
          <p:cNvPr id="9" name="图片 8"/>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1023064" y="2610893"/>
            <a:ext cx="1162457" cy="720208"/>
          </a:xfrm>
          <a:prstGeom prst="rect">
            <a:avLst/>
          </a:prstGeom>
        </p:spPr>
      </p:pic>
      <p:pic>
        <p:nvPicPr>
          <p:cNvPr id="10" name="图片 9"/>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6876256" y="1179742"/>
            <a:ext cx="1008112" cy="624582"/>
          </a:xfrm>
          <a:prstGeom prst="rect">
            <a:avLst/>
          </a:prstGeom>
        </p:spPr>
      </p:pic>
      <p:pic>
        <p:nvPicPr>
          <p:cNvPr id="11" name="图片 10"/>
          <p:cNvPicPr>
            <a:picLocks noChangeAspect="1"/>
          </p:cNvPicPr>
          <p:nvPr/>
        </p:nvPicPr>
        <p:blipFill rotWithShape="1">
          <a:blip r:embed="rId3" cstate="print">
            <a:extLst>
              <a:ext uri="{28A0092B-C50C-407E-A947-70E740481C1C}">
                <a14:useLocalDpi xmlns:a14="http://schemas.microsoft.com/office/drawing/2010/main" val="0"/>
              </a:ext>
            </a:extLst>
          </a:blip>
          <a:srcRect l="39619" t="53591" r="41815" b="25960"/>
          <a:stretch>
            <a:fillRect/>
          </a:stretch>
        </p:blipFill>
        <p:spPr>
          <a:xfrm>
            <a:off x="6516216" y="2509833"/>
            <a:ext cx="720080" cy="446130"/>
          </a:xfrm>
          <a:prstGeom prst="rect">
            <a:avLst/>
          </a:prstGeom>
        </p:spPr>
      </p:pic>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39619" t="53591" r="41815" b="25960"/>
          <a:stretch>
            <a:fillRect/>
          </a:stretch>
        </p:blipFill>
        <p:spPr>
          <a:xfrm>
            <a:off x="459854" y="3795886"/>
            <a:ext cx="720080" cy="44613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5539460" y="4018951"/>
            <a:ext cx="1336796" cy="828221"/>
          </a:xfrm>
          <a:prstGeom prst="rect">
            <a:avLst/>
          </a:prstGeom>
        </p:spPr>
      </p:pic>
      <p:sp>
        <p:nvSpPr>
          <p:cNvPr id="4" name="文本框 3"/>
          <p:cNvSpPr txBox="1"/>
          <p:nvPr/>
        </p:nvSpPr>
        <p:spPr>
          <a:xfrm>
            <a:off x="1604645" y="812800"/>
            <a:ext cx="5725160" cy="3784600"/>
          </a:xfrm>
          <a:prstGeom prst="rect">
            <a:avLst/>
          </a:prstGeom>
          <a:noFill/>
        </p:spPr>
        <p:txBody>
          <a:bodyPr wrap="square" rtlCol="0">
            <a:spAutoFit/>
          </a:bodyPr>
          <a:p>
            <a:r>
              <a:rPr lang="zh-CN" altLang="en-US" sz="2400">
                <a:solidFill>
                  <a:srgbClr val="0BDCDA"/>
                </a:solidFill>
              </a:rPr>
              <a:t>On October 29</a:t>
            </a:r>
            <a:r>
              <a:rPr lang="zh-CN" altLang="en-US" sz="2400">
                <a:solidFill>
                  <a:schemeClr val="bg1"/>
                </a:solidFill>
              </a:rPr>
              <a:t>, we will </a:t>
            </a:r>
            <a:r>
              <a:rPr lang="zh-CN" altLang="en-US" sz="2400">
                <a:solidFill>
                  <a:srgbClr val="0BDCDA"/>
                </a:solidFill>
              </a:rPr>
              <a:t>review</a:t>
            </a:r>
            <a:r>
              <a:rPr lang="zh-CN" altLang="en-US" sz="2400">
                <a:solidFill>
                  <a:schemeClr val="bg1"/>
                </a:solidFill>
              </a:rPr>
              <a:t> 1-5 lessons. </a:t>
            </a:r>
            <a:r>
              <a:rPr lang="zh-CN" altLang="en-US" sz="2400">
                <a:solidFill>
                  <a:srgbClr val="0BDCDA"/>
                </a:solidFill>
              </a:rPr>
              <a:t>On October 30</a:t>
            </a:r>
            <a:r>
              <a:rPr lang="zh-CN" altLang="en-US" sz="2400">
                <a:solidFill>
                  <a:schemeClr val="bg1"/>
                </a:solidFill>
              </a:rPr>
              <a:t>, we will have a </a:t>
            </a:r>
            <a:r>
              <a:rPr lang="zh-CN" altLang="en-US" sz="2400">
                <a:solidFill>
                  <a:srgbClr val="0BDCDA"/>
                </a:solidFill>
              </a:rPr>
              <a:t>paper-based examination</a:t>
            </a:r>
            <a:r>
              <a:rPr lang="zh-CN" altLang="en-US" sz="2400">
                <a:solidFill>
                  <a:schemeClr val="bg1"/>
                </a:solidFill>
              </a:rPr>
              <a:t>, which includes listening, reading pinyin to write Chinese characters, reorganizing sentences, translating English into Chinese, and reading comprehension. </a:t>
            </a:r>
            <a:r>
              <a:rPr lang="zh-CN" altLang="en-US" sz="2400">
                <a:solidFill>
                  <a:srgbClr val="0BDCDA"/>
                </a:solidFill>
              </a:rPr>
              <a:t>20% of the final exam questions will be the same as those in this paper</a:t>
            </a:r>
            <a:r>
              <a:rPr lang="zh-CN" altLang="en-US" sz="2400">
                <a:solidFill>
                  <a:schemeClr val="bg1"/>
                </a:solidFill>
              </a:rPr>
              <a:t>. Please don't be absent!!!</a:t>
            </a:r>
            <a:endParaRPr lang="zh-CN" altLang="en-US" sz="2400">
              <a:solidFill>
                <a:schemeClr val="bg1"/>
              </a:solidFill>
            </a:endParaRPr>
          </a:p>
          <a:p>
            <a:endParaRPr lang="zh-CN" altLang="en-US" sz="240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par>
                                <p:cTn id="11" presetID="0" presetClass="path" presetSubtype="0" accel="50000" decel="50000" fill="hold" nodeType="withEffect">
                                  <p:stCondLst>
                                    <p:cond delay="0"/>
                                  </p:stCondLst>
                                  <p:childTnLst>
                                    <p:animMotion origin="layout" path="M -0.00521 -3.18196E-7 C -0.00486 0.03058 -0.0092 0.05437 0.00139 0.07507 C 0.00295 0.07816 0.00434 0.08341 0.00608 0.08588 C 0.00782 0.08866 0.01042 0.08743 0.01268 0.08804 C 0.01545 0.09144 0.01858 0.09299 0.0217 0.09453 C 0.02431 0.097 0.02587 0.09793 0.029 0.09886 C 0.03108 0.10164 0.03316 0.10195 0.03559 0.10318 C 0.03837 0.10658 0.04723 0.11029 0.05087 0.11183 C 0.05157 0.11276 0.05226 0.1143 0.05295 0.11492 C 0.05486 0.11616 0.05868 0.11708 0.05868 0.11708 C 0.0599 0.11832 0.06129 0.11894 0.0625 0.12048 C 0.06823 0.12635 0.06372 0.12357 0.06823 0.12573 C 0.07136 0.12975 0.07414 0.13438 0.07709 0.13871 C 0.08004 0.14273 0.08473 0.1452 0.08716 0.14952 C 0.08889 0.1523 0.09236 0.15755 0.09393 0.16126 C 0.09653 0.16744 0.09306 0.16188 0.09723 0.16991 C 0.09879 0.173 0.10104 0.17578 0.10295 0.17856 C 0.10452 0.18814 0.10695 0.20297 0.1125 0.20636 C 0.11407 0.21131 0.11545 0.21625 0.11806 0.21934 C 0.1191 0.22088 0.12136 0.22366 0.12136 0.22397 C 0.12361 0.23046 0.12101 0.22366 0.12483 0.22922 C 0.12726 0.23293 0.12882 0.23695 0.13195 0.2388 C 0.13351 0.24313 0.13559 0.24374 0.1382 0.24529 C 0.14063 0.24838 0.14323 0.24869 0.14601 0.24961 C 0.14879 0.25363 0.15174 0.25394 0.15504 0.2561 C 0.16094 0.25981 0.16528 0.26228 0.17188 0.26352 C 0.17257 0.26382 0.17414 0.26475 0.17414 0.26475 " pathEditMode="relative" rAng="0" ptsTypes="ffffffffffffffffffffffffffA">
                                      <p:cBhvr>
                                        <p:cTn id="12" dur="2000" spd="-100000" fill="hold"/>
                                        <p:tgtEl>
                                          <p:spTgt spid="8"/>
                                        </p:tgtEl>
                                        <p:attrNameLst>
                                          <p:attrName>ppt_x</p:attrName>
                                          <p:attrName>ppt_y</p:attrName>
                                        </p:attrNameLst>
                                      </p:cBhvr>
                                      <p:rCtr x="8767" y="13222"/>
                                    </p:animMotion>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par>
                                <p:cTn id="16" presetID="0" presetClass="path" presetSubtype="0" accel="50000" decel="50000" fill="hold" nodeType="withEffect">
                                  <p:stCondLst>
                                    <p:cond delay="0"/>
                                  </p:stCondLst>
                                  <p:childTnLst>
                                    <p:animMotion origin="layout" path="M -0.00382 -0.00402 C -0.00365 0.00123 -0.0073 0.00556 0.00191 0.00927 C 0.00329 0.00958 0.00451 0.0105 0.00607 0.01112 C 0.00763 0.01143 0.00989 0.01143 0.0118 0.01143 C 0.01423 0.01205 0.01701 0.01236 0.01979 0.01266 C 0.02204 0.01297 0.02343 0.01328 0.02621 0.01328 C 0.02795 0.0139 0.02986 0.0139 0.03194 0.01421 C 0.03437 0.01483 0.04218 0.01544 0.04531 0.01575 C 0.046 0.01575 0.04652 0.01606 0.04722 0.01606 C 0.04878 0.01637 0.05225 0.01668 0.05225 0.01699 C 0.05329 0.01668 0.05451 0.01699 0.05555 0.0173 C 0.06059 0.01823 0.05659 0.01761 0.06059 0.01823 C 0.06336 0.01884 0.06579 0.01977 0.0684 0.02039 C 0.071 0.02101 0.075 0.02162 0.07725 0.02224 C 0.07864 0.02286 0.08177 0.02379 0.08316 0.0244 C 0.08541 0.02564 0.08246 0.0244 0.08611 0.02595 C 0.0875 0.02657 0.08941 0.02688 0.09114 0.02749 C 0.09236 0.02935 0.09461 0.03182 0.09947 0.03244 C 0.10086 0.03336 0.10208 0.03429 0.10434 0.0346 C 0.1052 0.03491 0.10729 0.03553 0.10729 0.03583 C 0.1092 0.03676 0.10694 0.03553 0.11024 0.03645 C 0.11232 0.03707 0.11371 0.038 0.11649 0.03831 C 0.11788 0.03892 0.11979 0.03892 0.12204 0.03923 C 0.12413 0.03985 0.12638 0.03985 0.12881 0.04016 C 0.13125 0.04078 0.13385 0.04078 0.1368 0.04139 C 0.14201 0.04201 0.14583 0.04232 0.15156 0.04263 C 0.15225 0.04263 0.15364 0.04294 0.15364 0.04325 " pathEditMode="relative" rAng="0" ptsTypes="ffffffffffffffffffffffffffA">
                                      <p:cBhvr>
                                        <p:cTn id="17" dur="2000" spd="-100000" fill="hold"/>
                                        <p:tgtEl>
                                          <p:spTgt spid="9"/>
                                        </p:tgtEl>
                                        <p:attrNameLst>
                                          <p:attrName>ppt_x</p:attrName>
                                          <p:attrName>ppt_y</p:attrName>
                                        </p:attrNameLst>
                                      </p:cBhvr>
                                      <p:rCtr x="7691" y="2348"/>
                                    </p:animMotion>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2000"/>
                                        <p:tgtEl>
                                          <p:spTgt spid="10"/>
                                        </p:tgtEl>
                                      </p:cBhvr>
                                    </p:animEffect>
                                  </p:childTnLst>
                                </p:cTn>
                              </p:par>
                              <p:par>
                                <p:cTn id="21" presetID="0" presetClass="path" presetSubtype="0" accel="50000" decel="50000" fill="hold" nodeType="withEffect">
                                  <p:stCondLst>
                                    <p:cond delay="0"/>
                                  </p:stCondLst>
                                  <p:childTnLst>
                                    <p:animMotion origin="layout" path="M -0.00104 3.8616E-7 C -0.00104 0.03491 -0.00347 0.06364 0.00295 0.08835 C 0.00399 0.09021 0.00486 0.09639 0.0059 0.1004 C 0.00695 0.10256 0.00868 0.10256 0.0099 0.10256 C 0.01163 0.10658 0.01372 0.10874 0.01563 0.1109 C 0.01719 0.11276 0.01823 0.11492 0.02014 0.11492 C 0.02136 0.11894 0.02274 0.11894 0.02413 0.1211 C 0.02587 0.12512 0.03142 0.12944 0.03368 0.13129 C 0.0342 0.13129 0.03455 0.13346 0.03507 0.13346 C 0.03611 0.13531 0.03854 0.13747 0.03854 0.13964 C 0.03924 0.13747 0.04011 0.13964 0.04097 0.14149 C 0.04445 0.14767 0.04167 0.14365 0.04445 0.14767 C 0.04653 0.15199 0.04809 0.15817 0.05 0.16219 C 0.05191 0.1662 0.05469 0.17053 0.05625 0.17454 C 0.05729 0.17856 0.05955 0.18474 0.06042 0.18875 C 0.06198 0.1971 0.0599 0.18875 0.0625 0.19926 C 0.06354 0.20327 0.06493 0.20544 0.06615 0.20945 C 0.06701 0.22181 0.06858 0.23818 0.07205 0.2422 C 0.07292 0.24838 0.07379 0.25456 0.07552 0.25672 C 0.07604 0.25888 0.07761 0.2629 0.07761 0.26506 C 0.07882 0.27093 0.07726 0.2629 0.07969 0.26908 C 0.08108 0.27309 0.08212 0.27927 0.08403 0.28143 C 0.08507 0.28545 0.08646 0.28545 0.08802 0.28761 C 0.08941 0.29163 0.09097 0.29163 0.09271 0.29379 C 0.09445 0.29781 0.09636 0.29781 0.09844 0.30182 C 0.10208 0.30615 0.10486 0.308 0.10886 0.31016 C 0.10938 0.31016 0.11042 0.31233 0.11042 0.31418 " pathEditMode="relative" rAng="0" ptsTypes="ffffffffffffffffffffffffffA">
                                      <p:cBhvr>
                                        <p:cTn id="22" dur="2000" spd="-100000" fill="hold"/>
                                        <p:tgtEl>
                                          <p:spTgt spid="10"/>
                                        </p:tgtEl>
                                        <p:attrNameLst>
                                          <p:attrName>ppt_x</p:attrName>
                                          <p:attrName>ppt_y</p:attrName>
                                        </p:attrNameLst>
                                      </p:cBhvr>
                                      <p:rCtr x="5451" y="15601"/>
                                    </p:animMotion>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2000"/>
                                        <p:tgtEl>
                                          <p:spTgt spid="11"/>
                                        </p:tgtEl>
                                      </p:cBhvr>
                                    </p:animEffect>
                                  </p:childTnLst>
                                </p:cTn>
                              </p:par>
                              <p:par>
                                <p:cTn id="26" presetID="0" presetClass="path" presetSubtype="0" accel="50000" decel="50000" fill="hold" nodeType="withEffect">
                                  <p:stCondLst>
                                    <p:cond delay="0"/>
                                  </p:stCondLst>
                                  <p:childTnLst>
                                    <p:animMotion origin="layout" path="M -4.16667E-6 -1.90609E-6 C -4.16667E-6 0.04603 0.00191 0.08434 -0.00295 0.11709 C -0.00364 0.11956 -0.00434 0.12759 -0.00503 0.13284 C -0.00572 0.13593 -0.00711 0.13593 -0.00798 0.13593 C -0.0092 0.14118 -0.01076 0.14396 -0.01215 0.14674 C -0.01319 0.14921 -0.01406 0.1523 -0.01545 0.1523 C -0.01632 0.15756 -0.01736 0.15756 -0.0184 0.16034 C -0.01961 0.16559 -0.02361 0.17146 -0.02534 0.17393 C -0.02569 0.17393 -0.02586 0.17671 -0.02638 0.17671 C -0.02708 0.17918 -0.02882 0.18196 -0.02882 0.18505 C -0.02934 0.18196 -0.03003 0.18505 -0.03055 0.18752 C -0.03316 0.19555 -0.03107 0.1903 -0.03316 0.19555 C -0.03472 0.20142 -0.03576 0.20946 -0.03715 0.21471 C -0.03854 0.22027 -0.04062 0.22583 -0.04184 0.23108 C -0.04253 0.23664 -0.04427 0.24467 -0.04479 0.24992 C -0.046 0.26105 -0.04444 0.24992 -0.04635 0.26383 C -0.04704 0.26939 -0.04809 0.27217 -0.04895 0.27742 C -0.04965 0.29379 -0.05086 0.31542 -0.05329 0.32098 C -0.05399 0.32901 -0.05451 0.33735 -0.0559 0.34013 C -0.05625 0.34291 -0.05729 0.34816 -0.05729 0.35125 C -0.05833 0.35898 -0.05711 0.34816 -0.05885 0.3565 C -0.05989 0.36176 -0.06059 0.3701 -0.06215 0.37288 C -0.06284 0.37813 -0.06388 0.37813 -0.06493 0.38122 C -0.06597 0.38647 -0.06718 0.38647 -0.0684 0.38925 C -0.06961 0.3945 -0.071 0.3945 -0.07257 0.39975 C -0.07517 0.40562 -0.07725 0.4081 -0.0802 0.41088 C -0.08055 0.41088 -0.08125 0.41397 -0.08125 0.41644 " pathEditMode="relative" rAng="0" ptsTypes="ffffffffffffffffffffffffffA">
                                      <p:cBhvr>
                                        <p:cTn id="27" dur="2000" spd="-100000" fill="hold"/>
                                        <p:tgtEl>
                                          <p:spTgt spid="11"/>
                                        </p:tgtEl>
                                        <p:attrNameLst>
                                          <p:attrName>ppt_x</p:attrName>
                                          <p:attrName>ppt_y</p:attrName>
                                        </p:attrNameLst>
                                      </p:cBhvr>
                                      <p:rCtr x="-3976" y="20822"/>
                                    </p:animMotion>
                                  </p:childTnLst>
                                </p:cTn>
                              </p:par>
                              <p:par>
                                <p:cTn id="28" presetID="10"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2000"/>
                                        <p:tgtEl>
                                          <p:spTgt spid="12"/>
                                        </p:tgtEl>
                                      </p:cBhvr>
                                    </p:animEffect>
                                  </p:childTnLst>
                                </p:cTn>
                              </p:par>
                              <p:par>
                                <p:cTn id="31" presetID="0" presetClass="path" presetSubtype="0" accel="50000" decel="50000" fill="hold" nodeType="withEffect">
                                  <p:stCondLst>
                                    <p:cond delay="0"/>
                                  </p:stCondLst>
                                  <p:childTnLst>
                                    <p:animMotion origin="layout" path="M 0.00417 3.18196E-6 C 0.00417 0.01668 0.00191 0.03089 0.00782 0.04294 C 0.00868 0.04386 0.00938 0.04664 0.01025 0.0485 C 0.01111 0.04973 0.01285 0.04973 0.01389 0.04973 C 0.01545 0.05159 0.01736 0.05282 0.01893 0.05375 C 0.02032 0.05468 0.02136 0.05591 0.02292 0.05591 C 0.02414 0.05777 0.02535 0.05777 0.02657 0.05869 C 0.02813 0.06055 0.03299 0.06271 0.03507 0.06364 C 0.03542 0.06364 0.03577 0.06487 0.03629 0.06487 C 0.03716 0.06549 0.03924 0.06673 0.03924 0.06765 C 0.03993 0.06673 0.0408 0.06765 0.04132 0.06858 C 0.04462 0.07167 0.04202 0.06981 0.04462 0.07167 C 0.04653 0.07383 0.04775 0.07661 0.04948 0.07877 C 0.05122 0.08063 0.05365 0.08279 0.05521 0.08464 C 0.05608 0.08681 0.05816 0.08959 0.05868 0.09175 C 0.06025 0.09576 0.05834 0.09175 0.06059 0.09669 C 0.06146 0.09885 0.06285 0.09978 0.06389 0.10163 C 0.06476 0.10781 0.06615 0.11554 0.0691 0.1177 C 0.06997 0.12079 0.07066 0.12357 0.07223 0.1248 C 0.07275 0.12573 0.07396 0.12758 0.07396 0.12882 C 0.07535 0.1316 0.07379 0.12758 0.07587 0.13067 C 0.07726 0.13284 0.07795 0.13562 0.07986 0.13685 C 0.08073 0.13871 0.08212 0.13871 0.08334 0.13994 C 0.08455 0.14179 0.08611 0.14179 0.0875 0.14272 C 0.08907 0.14458 0.0908 0.14458 0.09271 0.14674 C 0.09584 0.1489 0.09827 0.14983 0.10191 0.15075 C 0.10243 0.15075 0.1033 0.15199 0.1033 0.15292 " pathEditMode="relative" rAng="0" ptsTypes="ffffffffffffffffffffffffffA">
                                      <p:cBhvr>
                                        <p:cTn id="32" dur="2000" spd="-100000" fill="hold"/>
                                        <p:tgtEl>
                                          <p:spTgt spid="12"/>
                                        </p:tgtEl>
                                        <p:attrNameLst>
                                          <p:attrName>ppt_x</p:attrName>
                                          <p:attrName>ppt_y</p:attrName>
                                        </p:attrNameLst>
                                      </p:cBhvr>
                                      <p:rCtr x="4844" y="7631"/>
                                    </p:animMotion>
                                  </p:childTnLst>
                                </p:cTn>
                              </p:par>
                              <p:par>
                                <p:cTn id="33" presetID="10"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2000"/>
                                        <p:tgtEl>
                                          <p:spTgt spid="13"/>
                                        </p:tgtEl>
                                      </p:cBhvr>
                                    </p:animEffect>
                                  </p:childTnLst>
                                </p:cTn>
                              </p:par>
                              <p:par>
                                <p:cTn id="36" presetID="0" presetClass="path" presetSubtype="0" accel="50000" decel="50000" fill="hold" nodeType="withEffect">
                                  <p:stCondLst>
                                    <p:cond delay="0"/>
                                  </p:stCondLst>
                                  <p:childTnLst>
                                    <p:animMotion origin="layout" path="M -4.44444E-6 3.59592E-6 C 0.00018 -0.00989 -0.00277 -0.01823 0.00487 -0.02503 C 0.00608 -0.02564 0.00712 -0.0275 0.00834 -0.02873 C 0.00973 -0.02935 0.01164 -0.02935 0.0132 -0.02935 C 0.01528 -0.03028 0.01754 -0.0309 0.01997 -0.03151 C 0.02188 -0.03213 0.02309 -0.03275 0.02535 -0.03275 C 0.02691 -0.03399 0.02848 -0.03399 0.03021 -0.0346 C 0.0323 -0.03553 0.03889 -0.03677 0.0415 -0.03738 C 0.04202 -0.03738 0.04254 -0.038 0.04306 -0.038 C 0.04445 -0.03862 0.04723 -0.03924 0.04723 -0.03955 C 0.04827 -0.03924 0.04914 -0.03955 0.05 -0.04016 C 0.05434 -0.04202 0.05105 -0.04078 0.05434 -0.04202 C 0.0566 -0.04325 0.05869 -0.0448 0.06094 -0.04603 C 0.06303 -0.04727 0.0665 -0.04851 0.06841 -0.04943 C 0.06962 -0.05067 0.07223 -0.05252 0.07327 -0.05376 C 0.07518 -0.05592 0.07275 -0.05376 0.07587 -0.05654 C 0.07709 -0.05777 0.07865 -0.05839 0.08004 -0.05932 C 0.08108 -0.06302 0.08299 -0.06766 0.08716 -0.06889 C 0.0882 -0.07044 0.08924 -0.07229 0.09115 -0.07291 C 0.09184 -0.07353 0.09375 -0.07446 0.09375 -0.07507 C 0.09532 -0.07693 0.09341 -0.07446 0.09619 -0.07631 C 0.09792 -0.07754 0.09914 -0.07909 0.10139 -0.07971 C 0.10261 -0.08094 0.10417 -0.08094 0.10608 -0.08156 C 0.10782 -0.0828 0.10973 -0.0828 0.11181 -0.08341 C 0.11389 -0.08434 0.11598 -0.08434 0.11858 -0.08558 C 0.12292 -0.08681 0.12622 -0.08743 0.13091 -0.08805 C 0.1316 -0.08805 0.13282 -0.08867 0.13282 -0.08897 " pathEditMode="relative" rAng="0" ptsTypes="ffffffffffffffffffffffffffA">
                                      <p:cBhvr>
                                        <p:cTn id="37" dur="2000" spd="-100000" fill="hold"/>
                                        <p:tgtEl>
                                          <p:spTgt spid="13"/>
                                        </p:tgtEl>
                                        <p:attrNameLst>
                                          <p:attrName>ppt_x</p:attrName>
                                          <p:attrName>ppt_y</p:attrName>
                                        </p:attrNameLst>
                                      </p:cBhvr>
                                      <p:rCtr x="6493" y="-44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1173" t="2518" b="18829"/>
          <a:stretch>
            <a:fillRect/>
          </a:stretch>
        </p:blipFill>
        <p:spPr>
          <a:xfrm>
            <a:off x="0" y="0"/>
            <a:ext cx="9144000" cy="5143500"/>
          </a:xfrm>
          <a:prstGeom prst="rect">
            <a:avLst/>
          </a:prstGeom>
        </p:spPr>
      </p:pic>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l="19363" t="8650" r="16705" b="2899"/>
          <a:stretch>
            <a:fillRect/>
          </a:stretch>
        </p:blipFill>
        <p:spPr>
          <a:xfrm>
            <a:off x="1770927" y="208344"/>
            <a:ext cx="5845215" cy="4548851"/>
          </a:xfrm>
          <a:prstGeom prst="rect">
            <a:avLst/>
          </a:prstGeom>
        </p:spPr>
      </p:pic>
      <p:sp>
        <p:nvSpPr>
          <p:cNvPr id="3" name="文本框 2"/>
          <p:cNvSpPr txBox="1"/>
          <p:nvPr/>
        </p:nvSpPr>
        <p:spPr>
          <a:xfrm>
            <a:off x="3472815" y="2096135"/>
            <a:ext cx="2197735" cy="1198880"/>
          </a:xfrm>
          <a:prstGeom prst="rect">
            <a:avLst/>
          </a:prstGeom>
          <a:noFill/>
        </p:spPr>
        <p:txBody>
          <a:bodyPr wrap="square" rtlCol="0">
            <a:spAutoFit/>
          </a:bodyPr>
          <a:p>
            <a:r>
              <a:rPr lang="zh-CN" altLang="en-US" sz="7200"/>
              <a:t>电影</a:t>
            </a:r>
            <a:endParaRPr lang="zh-CN" altLang="en-US" sz="7200"/>
          </a:p>
        </p:txBody>
      </p:sp>
      <p:sp>
        <p:nvSpPr>
          <p:cNvPr id="5" name="文本框 4"/>
          <p:cNvSpPr txBox="1"/>
          <p:nvPr/>
        </p:nvSpPr>
        <p:spPr>
          <a:xfrm>
            <a:off x="3483610" y="1497330"/>
            <a:ext cx="2298065" cy="706755"/>
          </a:xfrm>
          <a:prstGeom prst="rect">
            <a:avLst/>
          </a:prstGeom>
          <a:noFill/>
        </p:spPr>
        <p:txBody>
          <a:bodyPr wrap="square" rtlCol="0">
            <a:spAutoFit/>
          </a:bodyPr>
          <a:p>
            <a:r>
              <a:rPr lang="en-US" altLang="zh-CN" sz="4000"/>
              <a:t>diàn yǐng </a:t>
            </a:r>
            <a:endParaRPr lang="en-US" altLang="zh-CN" sz="4000"/>
          </a:p>
        </p:txBody>
      </p:sp>
      <p:sp>
        <p:nvSpPr>
          <p:cNvPr id="6" name="文本框 5"/>
          <p:cNvSpPr txBox="1"/>
          <p:nvPr/>
        </p:nvSpPr>
        <p:spPr>
          <a:xfrm>
            <a:off x="3765550" y="3215640"/>
            <a:ext cx="1613535" cy="583565"/>
          </a:xfrm>
          <a:prstGeom prst="rect">
            <a:avLst/>
          </a:prstGeom>
          <a:noFill/>
        </p:spPr>
        <p:txBody>
          <a:bodyPr wrap="square" rtlCol="0">
            <a:spAutoFit/>
          </a:bodyPr>
          <a:p>
            <a:r>
              <a:rPr lang="en-US" altLang="zh-CN" sz="2800"/>
              <a:t>  </a:t>
            </a:r>
            <a:r>
              <a:rPr lang="en-US" altLang="zh-CN" sz="3200"/>
              <a:t>movie</a:t>
            </a:r>
            <a:endParaRPr lang="en-US" altLang="zh-CN" sz="320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915" t="6002" r="915" b="11897"/>
          <a:stretch>
            <a:fillRect/>
          </a:stretch>
        </p:blipFill>
        <p:spPr>
          <a:xfrm>
            <a:off x="-81023" y="0"/>
            <a:ext cx="9225024" cy="5143500"/>
          </a:xfrm>
          <a:prstGeom prst="rect">
            <a:avLst/>
          </a:prstGeo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197" y="-812626"/>
            <a:ext cx="7318584" cy="6041960"/>
          </a:xfrm>
          <a:prstGeom prst="rect">
            <a:avLst/>
          </a:prstGeom>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755576" y="876871"/>
            <a:ext cx="848717" cy="525828"/>
          </a:xfrm>
          <a:prstGeom prst="rect">
            <a:avLst/>
          </a:prstGeom>
        </p:spPr>
      </p:pic>
      <p:pic>
        <p:nvPicPr>
          <p:cNvPr id="9" name="图片 8"/>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1023064" y="2610893"/>
            <a:ext cx="1162457" cy="720208"/>
          </a:xfrm>
          <a:prstGeom prst="rect">
            <a:avLst/>
          </a:prstGeom>
        </p:spPr>
      </p:pic>
      <p:pic>
        <p:nvPicPr>
          <p:cNvPr id="10" name="图片 9"/>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6876256" y="1179742"/>
            <a:ext cx="1008112" cy="624582"/>
          </a:xfrm>
          <a:prstGeom prst="rect">
            <a:avLst/>
          </a:prstGeom>
        </p:spPr>
      </p:pic>
      <p:pic>
        <p:nvPicPr>
          <p:cNvPr id="11" name="图片 10"/>
          <p:cNvPicPr>
            <a:picLocks noChangeAspect="1"/>
          </p:cNvPicPr>
          <p:nvPr/>
        </p:nvPicPr>
        <p:blipFill rotWithShape="1">
          <a:blip r:embed="rId3" cstate="print">
            <a:extLst>
              <a:ext uri="{28A0092B-C50C-407E-A947-70E740481C1C}">
                <a14:useLocalDpi xmlns:a14="http://schemas.microsoft.com/office/drawing/2010/main" val="0"/>
              </a:ext>
            </a:extLst>
          </a:blip>
          <a:srcRect l="39619" t="53591" r="41815" b="25960"/>
          <a:stretch>
            <a:fillRect/>
          </a:stretch>
        </p:blipFill>
        <p:spPr>
          <a:xfrm>
            <a:off x="6516216" y="2509833"/>
            <a:ext cx="720080" cy="446130"/>
          </a:xfrm>
          <a:prstGeom prst="rect">
            <a:avLst/>
          </a:prstGeom>
        </p:spPr>
      </p:pic>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39619" t="53591" r="41815" b="25960"/>
          <a:stretch>
            <a:fillRect/>
          </a:stretch>
        </p:blipFill>
        <p:spPr>
          <a:xfrm>
            <a:off x="459854" y="3795886"/>
            <a:ext cx="720080" cy="44613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5539460" y="4018951"/>
            <a:ext cx="1336796" cy="828221"/>
          </a:xfrm>
          <a:prstGeom prst="rect">
            <a:avLst/>
          </a:prstGeom>
        </p:spPr>
      </p:pic>
      <p:sp>
        <p:nvSpPr>
          <p:cNvPr id="6" name="文本框 5"/>
          <p:cNvSpPr txBox="1"/>
          <p:nvPr/>
        </p:nvSpPr>
        <p:spPr>
          <a:xfrm>
            <a:off x="1440180" y="1287780"/>
            <a:ext cx="3822700" cy="2430145"/>
          </a:xfrm>
          <a:prstGeom prst="rect">
            <a:avLst/>
          </a:prstGeom>
          <a:noFill/>
        </p:spPr>
        <p:txBody>
          <a:bodyPr wrap="square" rtlCol="0">
            <a:spAutoFit/>
          </a:bodyPr>
          <a:p>
            <a:r>
              <a:rPr lang="en-US" altLang="zh-CN" sz="4000">
                <a:solidFill>
                  <a:schemeClr val="bg1"/>
                </a:solidFill>
              </a:rPr>
              <a:t> </a:t>
            </a:r>
            <a:r>
              <a:rPr lang="zh-CN" altLang="en-US" sz="4000">
                <a:solidFill>
                  <a:schemeClr val="bg1"/>
                </a:solidFill>
              </a:rPr>
              <a:t>kàn </a:t>
            </a:r>
            <a:r>
              <a:rPr lang="en-US" altLang="zh-CN" sz="4000">
                <a:solidFill>
                  <a:schemeClr val="bg1"/>
                </a:solidFill>
                <a:sym typeface="+mn-ea"/>
              </a:rPr>
              <a:t>diàn yǐng</a:t>
            </a:r>
            <a:r>
              <a:rPr lang="zh-CN" altLang="en-US" sz="4000">
                <a:solidFill>
                  <a:schemeClr val="bg1"/>
                </a:solidFill>
              </a:rPr>
              <a:t> </a:t>
            </a:r>
            <a:endParaRPr lang="zh-CN" altLang="en-US" sz="4000">
              <a:solidFill>
                <a:schemeClr val="bg1"/>
              </a:solidFill>
            </a:endParaRPr>
          </a:p>
          <a:p>
            <a:r>
              <a:rPr lang="zh-CN" altLang="en-US" sz="7200">
                <a:solidFill>
                  <a:schemeClr val="bg1"/>
                </a:solidFill>
              </a:rPr>
              <a:t>看电影</a:t>
            </a:r>
            <a:endParaRPr lang="zh-CN" altLang="en-US" sz="7200">
              <a:solidFill>
                <a:schemeClr val="bg1"/>
              </a:solidFill>
            </a:endParaRPr>
          </a:p>
          <a:p>
            <a:r>
              <a:rPr lang="zh-CN" altLang="en-US" sz="4000">
                <a:solidFill>
                  <a:schemeClr val="bg1"/>
                </a:solidFill>
              </a:rPr>
              <a:t> watch movie</a:t>
            </a:r>
            <a:endParaRPr lang="zh-CN" altLang="en-US" sz="4000">
              <a:solidFill>
                <a:schemeClr val="bg1"/>
              </a:solidFill>
            </a:endParaRPr>
          </a:p>
        </p:txBody>
      </p:sp>
      <p:pic>
        <p:nvPicPr>
          <p:cNvPr id="3" name="图片 2"/>
          <p:cNvPicPr>
            <a:picLocks noChangeAspect="1"/>
          </p:cNvPicPr>
          <p:nvPr/>
        </p:nvPicPr>
        <p:blipFill>
          <a:blip r:embed="rId4"/>
          <a:stretch>
            <a:fillRect/>
          </a:stretch>
        </p:blipFill>
        <p:spPr>
          <a:xfrm>
            <a:off x="5213985" y="2261235"/>
            <a:ext cx="3138170" cy="17576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par>
                                <p:cTn id="11" presetID="0" presetClass="path" presetSubtype="0" accel="50000" decel="50000" fill="hold" nodeType="withEffect">
                                  <p:stCondLst>
                                    <p:cond delay="0"/>
                                  </p:stCondLst>
                                  <p:childTnLst>
                                    <p:animMotion origin="layout" path="M -0.00521 -3.18196E-7 C -0.00486 0.03058 -0.0092 0.05437 0.00139 0.07507 C 0.00295 0.07816 0.00434 0.08341 0.00608 0.08588 C 0.00782 0.08866 0.01042 0.08743 0.01268 0.08804 C 0.01545 0.09144 0.01858 0.09299 0.0217 0.09453 C 0.02431 0.097 0.02587 0.09793 0.029 0.09886 C 0.03108 0.10164 0.03316 0.10195 0.03559 0.10318 C 0.03837 0.10658 0.04723 0.11029 0.05087 0.11183 C 0.05157 0.11276 0.05226 0.1143 0.05295 0.11492 C 0.05486 0.11616 0.05868 0.11708 0.05868 0.11708 C 0.0599 0.11832 0.06129 0.11894 0.0625 0.12048 C 0.06823 0.12635 0.06372 0.12357 0.06823 0.12573 C 0.07136 0.12975 0.07414 0.13438 0.07709 0.13871 C 0.08004 0.14273 0.08473 0.1452 0.08716 0.14952 C 0.08889 0.1523 0.09236 0.15755 0.09393 0.16126 C 0.09653 0.16744 0.09306 0.16188 0.09723 0.16991 C 0.09879 0.173 0.10104 0.17578 0.10295 0.17856 C 0.10452 0.18814 0.10695 0.20297 0.1125 0.20636 C 0.11407 0.21131 0.11545 0.21625 0.11806 0.21934 C 0.1191 0.22088 0.12136 0.22366 0.12136 0.22397 C 0.12361 0.23046 0.12101 0.22366 0.12483 0.22922 C 0.12726 0.23293 0.12882 0.23695 0.13195 0.2388 C 0.13351 0.24313 0.13559 0.24374 0.1382 0.24529 C 0.14063 0.24838 0.14323 0.24869 0.14601 0.24961 C 0.14879 0.25363 0.15174 0.25394 0.15504 0.2561 C 0.16094 0.25981 0.16528 0.26228 0.17188 0.26352 C 0.17257 0.26382 0.17414 0.26475 0.17414 0.26475 " pathEditMode="relative" rAng="0" ptsTypes="ffffffffffffffffffffffffffA">
                                      <p:cBhvr>
                                        <p:cTn id="12" dur="2000" spd="-100000" fill="hold"/>
                                        <p:tgtEl>
                                          <p:spTgt spid="8"/>
                                        </p:tgtEl>
                                        <p:attrNameLst>
                                          <p:attrName>ppt_x</p:attrName>
                                          <p:attrName>ppt_y</p:attrName>
                                        </p:attrNameLst>
                                      </p:cBhvr>
                                      <p:rCtr x="8767" y="13222"/>
                                    </p:animMotion>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par>
                                <p:cTn id="16" presetID="0" presetClass="path" presetSubtype="0" accel="50000" decel="50000" fill="hold" nodeType="withEffect">
                                  <p:stCondLst>
                                    <p:cond delay="0"/>
                                  </p:stCondLst>
                                  <p:childTnLst>
                                    <p:animMotion origin="layout" path="M -0.00382 -0.00402 C -0.00365 0.00123 -0.0073 0.00556 0.00191 0.00927 C 0.00329 0.00958 0.00451 0.0105 0.00607 0.01112 C 0.00763 0.01143 0.00989 0.01143 0.0118 0.01143 C 0.01423 0.01205 0.01701 0.01236 0.01979 0.01266 C 0.02204 0.01297 0.02343 0.01328 0.02621 0.01328 C 0.02795 0.0139 0.02986 0.0139 0.03194 0.01421 C 0.03437 0.01483 0.04218 0.01544 0.04531 0.01575 C 0.046 0.01575 0.04652 0.01606 0.04722 0.01606 C 0.04878 0.01637 0.05225 0.01668 0.05225 0.01699 C 0.05329 0.01668 0.05451 0.01699 0.05555 0.0173 C 0.06059 0.01823 0.05659 0.01761 0.06059 0.01823 C 0.06336 0.01884 0.06579 0.01977 0.0684 0.02039 C 0.071 0.02101 0.075 0.02162 0.07725 0.02224 C 0.07864 0.02286 0.08177 0.02379 0.08316 0.0244 C 0.08541 0.02564 0.08246 0.0244 0.08611 0.02595 C 0.0875 0.02657 0.08941 0.02688 0.09114 0.02749 C 0.09236 0.02935 0.09461 0.03182 0.09947 0.03244 C 0.10086 0.03336 0.10208 0.03429 0.10434 0.0346 C 0.1052 0.03491 0.10729 0.03553 0.10729 0.03583 C 0.1092 0.03676 0.10694 0.03553 0.11024 0.03645 C 0.11232 0.03707 0.11371 0.038 0.11649 0.03831 C 0.11788 0.03892 0.11979 0.03892 0.12204 0.03923 C 0.12413 0.03985 0.12638 0.03985 0.12881 0.04016 C 0.13125 0.04078 0.13385 0.04078 0.1368 0.04139 C 0.14201 0.04201 0.14583 0.04232 0.15156 0.04263 C 0.15225 0.04263 0.15364 0.04294 0.15364 0.04325 " pathEditMode="relative" rAng="0" ptsTypes="ffffffffffffffffffffffffffA">
                                      <p:cBhvr>
                                        <p:cTn id="17" dur="2000" spd="-100000" fill="hold"/>
                                        <p:tgtEl>
                                          <p:spTgt spid="9"/>
                                        </p:tgtEl>
                                        <p:attrNameLst>
                                          <p:attrName>ppt_x</p:attrName>
                                          <p:attrName>ppt_y</p:attrName>
                                        </p:attrNameLst>
                                      </p:cBhvr>
                                      <p:rCtr x="7691" y="2348"/>
                                    </p:animMotion>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2000"/>
                                        <p:tgtEl>
                                          <p:spTgt spid="10"/>
                                        </p:tgtEl>
                                      </p:cBhvr>
                                    </p:animEffect>
                                  </p:childTnLst>
                                </p:cTn>
                              </p:par>
                              <p:par>
                                <p:cTn id="21" presetID="0" presetClass="path" presetSubtype="0" accel="50000" decel="50000" fill="hold" nodeType="withEffect">
                                  <p:stCondLst>
                                    <p:cond delay="0"/>
                                  </p:stCondLst>
                                  <p:childTnLst>
                                    <p:animMotion origin="layout" path="M -0.00104 3.8616E-7 C -0.00104 0.03491 -0.00347 0.06364 0.00295 0.08835 C 0.00399 0.09021 0.00486 0.09639 0.0059 0.1004 C 0.00695 0.10256 0.00868 0.10256 0.0099 0.10256 C 0.01163 0.10658 0.01372 0.10874 0.01563 0.1109 C 0.01719 0.11276 0.01823 0.11492 0.02014 0.11492 C 0.02136 0.11894 0.02274 0.11894 0.02413 0.1211 C 0.02587 0.12512 0.03142 0.12944 0.03368 0.13129 C 0.0342 0.13129 0.03455 0.13346 0.03507 0.13346 C 0.03611 0.13531 0.03854 0.13747 0.03854 0.13964 C 0.03924 0.13747 0.04011 0.13964 0.04097 0.14149 C 0.04445 0.14767 0.04167 0.14365 0.04445 0.14767 C 0.04653 0.15199 0.04809 0.15817 0.05 0.16219 C 0.05191 0.1662 0.05469 0.17053 0.05625 0.17454 C 0.05729 0.17856 0.05955 0.18474 0.06042 0.18875 C 0.06198 0.1971 0.0599 0.18875 0.0625 0.19926 C 0.06354 0.20327 0.06493 0.20544 0.06615 0.20945 C 0.06701 0.22181 0.06858 0.23818 0.07205 0.2422 C 0.07292 0.24838 0.07379 0.25456 0.07552 0.25672 C 0.07604 0.25888 0.07761 0.2629 0.07761 0.26506 C 0.07882 0.27093 0.07726 0.2629 0.07969 0.26908 C 0.08108 0.27309 0.08212 0.27927 0.08403 0.28143 C 0.08507 0.28545 0.08646 0.28545 0.08802 0.28761 C 0.08941 0.29163 0.09097 0.29163 0.09271 0.29379 C 0.09445 0.29781 0.09636 0.29781 0.09844 0.30182 C 0.10208 0.30615 0.10486 0.308 0.10886 0.31016 C 0.10938 0.31016 0.11042 0.31233 0.11042 0.31418 " pathEditMode="relative" rAng="0" ptsTypes="ffffffffffffffffffffffffffA">
                                      <p:cBhvr>
                                        <p:cTn id="22" dur="2000" spd="-100000" fill="hold"/>
                                        <p:tgtEl>
                                          <p:spTgt spid="10"/>
                                        </p:tgtEl>
                                        <p:attrNameLst>
                                          <p:attrName>ppt_x</p:attrName>
                                          <p:attrName>ppt_y</p:attrName>
                                        </p:attrNameLst>
                                      </p:cBhvr>
                                      <p:rCtr x="5451" y="15601"/>
                                    </p:animMotion>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2000"/>
                                        <p:tgtEl>
                                          <p:spTgt spid="11"/>
                                        </p:tgtEl>
                                      </p:cBhvr>
                                    </p:animEffect>
                                  </p:childTnLst>
                                </p:cTn>
                              </p:par>
                              <p:par>
                                <p:cTn id="26" presetID="0" presetClass="path" presetSubtype="0" accel="50000" decel="50000" fill="hold" nodeType="withEffect">
                                  <p:stCondLst>
                                    <p:cond delay="0"/>
                                  </p:stCondLst>
                                  <p:childTnLst>
                                    <p:animMotion origin="layout" path="M -4.16667E-6 -1.90609E-6 C -4.16667E-6 0.04603 0.00191 0.08434 -0.00295 0.11709 C -0.00364 0.11956 -0.00434 0.12759 -0.00503 0.13284 C -0.00572 0.13593 -0.00711 0.13593 -0.00798 0.13593 C -0.0092 0.14118 -0.01076 0.14396 -0.01215 0.14674 C -0.01319 0.14921 -0.01406 0.1523 -0.01545 0.1523 C -0.01632 0.15756 -0.01736 0.15756 -0.0184 0.16034 C -0.01961 0.16559 -0.02361 0.17146 -0.02534 0.17393 C -0.02569 0.17393 -0.02586 0.17671 -0.02638 0.17671 C -0.02708 0.17918 -0.02882 0.18196 -0.02882 0.18505 C -0.02934 0.18196 -0.03003 0.18505 -0.03055 0.18752 C -0.03316 0.19555 -0.03107 0.1903 -0.03316 0.19555 C -0.03472 0.20142 -0.03576 0.20946 -0.03715 0.21471 C -0.03854 0.22027 -0.04062 0.22583 -0.04184 0.23108 C -0.04253 0.23664 -0.04427 0.24467 -0.04479 0.24992 C -0.046 0.26105 -0.04444 0.24992 -0.04635 0.26383 C -0.04704 0.26939 -0.04809 0.27217 -0.04895 0.27742 C -0.04965 0.29379 -0.05086 0.31542 -0.05329 0.32098 C -0.05399 0.32901 -0.05451 0.33735 -0.0559 0.34013 C -0.05625 0.34291 -0.05729 0.34816 -0.05729 0.35125 C -0.05833 0.35898 -0.05711 0.34816 -0.05885 0.3565 C -0.05989 0.36176 -0.06059 0.3701 -0.06215 0.37288 C -0.06284 0.37813 -0.06388 0.37813 -0.06493 0.38122 C -0.06597 0.38647 -0.06718 0.38647 -0.0684 0.38925 C -0.06961 0.3945 -0.071 0.3945 -0.07257 0.39975 C -0.07517 0.40562 -0.07725 0.4081 -0.0802 0.41088 C -0.08055 0.41088 -0.08125 0.41397 -0.08125 0.41644 " pathEditMode="relative" rAng="0" ptsTypes="ffffffffffffffffffffffffffA">
                                      <p:cBhvr>
                                        <p:cTn id="27" dur="2000" spd="-100000" fill="hold"/>
                                        <p:tgtEl>
                                          <p:spTgt spid="11"/>
                                        </p:tgtEl>
                                        <p:attrNameLst>
                                          <p:attrName>ppt_x</p:attrName>
                                          <p:attrName>ppt_y</p:attrName>
                                        </p:attrNameLst>
                                      </p:cBhvr>
                                      <p:rCtr x="-3976" y="20822"/>
                                    </p:animMotion>
                                  </p:childTnLst>
                                </p:cTn>
                              </p:par>
                              <p:par>
                                <p:cTn id="28" presetID="10"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2000"/>
                                        <p:tgtEl>
                                          <p:spTgt spid="12"/>
                                        </p:tgtEl>
                                      </p:cBhvr>
                                    </p:animEffect>
                                  </p:childTnLst>
                                </p:cTn>
                              </p:par>
                              <p:par>
                                <p:cTn id="31" presetID="0" presetClass="path" presetSubtype="0" accel="50000" decel="50000" fill="hold" nodeType="withEffect">
                                  <p:stCondLst>
                                    <p:cond delay="0"/>
                                  </p:stCondLst>
                                  <p:childTnLst>
                                    <p:animMotion origin="layout" path="M 0.00417 3.18196E-6 C 0.00417 0.01668 0.00191 0.03089 0.00782 0.04294 C 0.00868 0.04386 0.00938 0.04664 0.01025 0.0485 C 0.01111 0.04973 0.01285 0.04973 0.01389 0.04973 C 0.01545 0.05159 0.01736 0.05282 0.01893 0.05375 C 0.02032 0.05468 0.02136 0.05591 0.02292 0.05591 C 0.02414 0.05777 0.02535 0.05777 0.02657 0.05869 C 0.02813 0.06055 0.03299 0.06271 0.03507 0.06364 C 0.03542 0.06364 0.03577 0.06487 0.03629 0.06487 C 0.03716 0.06549 0.03924 0.06673 0.03924 0.06765 C 0.03993 0.06673 0.0408 0.06765 0.04132 0.06858 C 0.04462 0.07167 0.04202 0.06981 0.04462 0.07167 C 0.04653 0.07383 0.04775 0.07661 0.04948 0.07877 C 0.05122 0.08063 0.05365 0.08279 0.05521 0.08464 C 0.05608 0.08681 0.05816 0.08959 0.05868 0.09175 C 0.06025 0.09576 0.05834 0.09175 0.06059 0.09669 C 0.06146 0.09885 0.06285 0.09978 0.06389 0.10163 C 0.06476 0.10781 0.06615 0.11554 0.0691 0.1177 C 0.06997 0.12079 0.07066 0.12357 0.07223 0.1248 C 0.07275 0.12573 0.07396 0.12758 0.07396 0.12882 C 0.07535 0.1316 0.07379 0.12758 0.07587 0.13067 C 0.07726 0.13284 0.07795 0.13562 0.07986 0.13685 C 0.08073 0.13871 0.08212 0.13871 0.08334 0.13994 C 0.08455 0.14179 0.08611 0.14179 0.0875 0.14272 C 0.08907 0.14458 0.0908 0.14458 0.09271 0.14674 C 0.09584 0.1489 0.09827 0.14983 0.10191 0.15075 C 0.10243 0.15075 0.1033 0.15199 0.1033 0.15292 " pathEditMode="relative" rAng="0" ptsTypes="ffffffffffffffffffffffffffA">
                                      <p:cBhvr>
                                        <p:cTn id="32" dur="2000" spd="-100000" fill="hold"/>
                                        <p:tgtEl>
                                          <p:spTgt spid="12"/>
                                        </p:tgtEl>
                                        <p:attrNameLst>
                                          <p:attrName>ppt_x</p:attrName>
                                          <p:attrName>ppt_y</p:attrName>
                                        </p:attrNameLst>
                                      </p:cBhvr>
                                      <p:rCtr x="4844" y="7631"/>
                                    </p:animMotion>
                                  </p:childTnLst>
                                </p:cTn>
                              </p:par>
                              <p:par>
                                <p:cTn id="33" presetID="10"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2000"/>
                                        <p:tgtEl>
                                          <p:spTgt spid="13"/>
                                        </p:tgtEl>
                                      </p:cBhvr>
                                    </p:animEffect>
                                  </p:childTnLst>
                                </p:cTn>
                              </p:par>
                              <p:par>
                                <p:cTn id="36" presetID="0" presetClass="path" presetSubtype="0" accel="50000" decel="50000" fill="hold" nodeType="withEffect">
                                  <p:stCondLst>
                                    <p:cond delay="0"/>
                                  </p:stCondLst>
                                  <p:childTnLst>
                                    <p:animMotion origin="layout" path="M -4.44444E-6 3.59592E-6 C 0.00018 -0.00989 -0.00277 -0.01823 0.00487 -0.02503 C 0.00608 -0.02564 0.00712 -0.0275 0.00834 -0.02873 C 0.00973 -0.02935 0.01164 -0.02935 0.0132 -0.02935 C 0.01528 -0.03028 0.01754 -0.0309 0.01997 -0.03151 C 0.02188 -0.03213 0.02309 -0.03275 0.02535 -0.03275 C 0.02691 -0.03399 0.02848 -0.03399 0.03021 -0.0346 C 0.0323 -0.03553 0.03889 -0.03677 0.0415 -0.03738 C 0.04202 -0.03738 0.04254 -0.038 0.04306 -0.038 C 0.04445 -0.03862 0.04723 -0.03924 0.04723 -0.03955 C 0.04827 -0.03924 0.04914 -0.03955 0.05 -0.04016 C 0.05434 -0.04202 0.05105 -0.04078 0.05434 -0.04202 C 0.0566 -0.04325 0.05869 -0.0448 0.06094 -0.04603 C 0.06303 -0.04727 0.0665 -0.04851 0.06841 -0.04943 C 0.06962 -0.05067 0.07223 -0.05252 0.07327 -0.05376 C 0.07518 -0.05592 0.07275 -0.05376 0.07587 -0.05654 C 0.07709 -0.05777 0.07865 -0.05839 0.08004 -0.05932 C 0.08108 -0.06302 0.08299 -0.06766 0.08716 -0.06889 C 0.0882 -0.07044 0.08924 -0.07229 0.09115 -0.07291 C 0.09184 -0.07353 0.09375 -0.07446 0.09375 -0.07507 C 0.09532 -0.07693 0.09341 -0.07446 0.09619 -0.07631 C 0.09792 -0.07754 0.09914 -0.07909 0.10139 -0.07971 C 0.10261 -0.08094 0.10417 -0.08094 0.10608 -0.08156 C 0.10782 -0.0828 0.10973 -0.0828 0.11181 -0.08341 C 0.11389 -0.08434 0.11598 -0.08434 0.11858 -0.08558 C 0.12292 -0.08681 0.12622 -0.08743 0.13091 -0.08805 C 0.1316 -0.08805 0.13282 -0.08867 0.13282 -0.08897 " pathEditMode="relative" rAng="0" ptsTypes="ffffffffffffffffffffffffffA">
                                      <p:cBhvr>
                                        <p:cTn id="37" dur="2000" spd="-100000" fill="hold"/>
                                        <p:tgtEl>
                                          <p:spTgt spid="13"/>
                                        </p:tgtEl>
                                        <p:attrNameLst>
                                          <p:attrName>ppt_x</p:attrName>
                                          <p:attrName>ppt_y</p:attrName>
                                        </p:attrNameLst>
                                      </p:cBhvr>
                                      <p:rCtr x="6493" y="-44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1173" t="2518" b="18829"/>
          <a:stretch>
            <a:fillRect/>
          </a:stretch>
        </p:blipFill>
        <p:spPr>
          <a:xfrm>
            <a:off x="0" y="0"/>
            <a:ext cx="9144000" cy="5143500"/>
          </a:xfrm>
          <a:prstGeom prst="rect">
            <a:avLst/>
          </a:prstGeom>
        </p:spPr>
      </p:pic>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l="19363" t="8650" r="16705" b="2899"/>
          <a:stretch>
            <a:fillRect/>
          </a:stretch>
        </p:blipFill>
        <p:spPr>
          <a:xfrm>
            <a:off x="1770927" y="208344"/>
            <a:ext cx="5845215" cy="4548851"/>
          </a:xfrm>
          <a:prstGeom prst="rect">
            <a:avLst/>
          </a:prstGeom>
        </p:spPr>
      </p:pic>
      <p:sp>
        <p:nvSpPr>
          <p:cNvPr id="3" name="文本框 2"/>
          <p:cNvSpPr txBox="1"/>
          <p:nvPr/>
        </p:nvSpPr>
        <p:spPr>
          <a:xfrm>
            <a:off x="3472815" y="1972310"/>
            <a:ext cx="2197735" cy="1198880"/>
          </a:xfrm>
          <a:prstGeom prst="rect">
            <a:avLst/>
          </a:prstGeom>
          <a:noFill/>
        </p:spPr>
        <p:txBody>
          <a:bodyPr wrap="square" rtlCol="0">
            <a:spAutoFit/>
          </a:bodyPr>
          <a:p>
            <a:r>
              <a:rPr lang="en-US" altLang="zh-CN" sz="7200"/>
              <a:t>  </a:t>
            </a:r>
            <a:r>
              <a:rPr lang="zh-CN" altLang="en-US" sz="7200"/>
              <a:t>影</a:t>
            </a:r>
            <a:endParaRPr lang="zh-CN" altLang="en-US" sz="7200"/>
          </a:p>
        </p:txBody>
      </p:sp>
      <p:sp>
        <p:nvSpPr>
          <p:cNvPr id="5" name="文本框 4"/>
          <p:cNvSpPr txBox="1"/>
          <p:nvPr/>
        </p:nvSpPr>
        <p:spPr>
          <a:xfrm>
            <a:off x="3472815" y="1358900"/>
            <a:ext cx="2298065" cy="706755"/>
          </a:xfrm>
          <a:prstGeom prst="rect">
            <a:avLst/>
          </a:prstGeom>
          <a:noFill/>
        </p:spPr>
        <p:txBody>
          <a:bodyPr wrap="square" rtlCol="0">
            <a:spAutoFit/>
          </a:bodyPr>
          <a:p>
            <a:r>
              <a:rPr lang="en-US" altLang="zh-CN" sz="4000"/>
              <a:t>    </a:t>
            </a:r>
            <a:r>
              <a:rPr lang="en-US" altLang="zh-CN" sz="4000">
                <a:sym typeface="+mn-ea"/>
              </a:rPr>
              <a:t>yǐng</a:t>
            </a:r>
            <a:r>
              <a:rPr lang="en-US" altLang="zh-CN" sz="4000"/>
              <a:t>     </a:t>
            </a:r>
            <a:r>
              <a:rPr lang="zh-CN" altLang="en-US" sz="4000"/>
              <a:t>  </a:t>
            </a:r>
            <a:endParaRPr lang="zh-CN" altLang="en-US" sz="4000"/>
          </a:p>
        </p:txBody>
      </p:sp>
      <p:sp>
        <p:nvSpPr>
          <p:cNvPr id="6" name="文本框 5"/>
          <p:cNvSpPr txBox="1"/>
          <p:nvPr/>
        </p:nvSpPr>
        <p:spPr>
          <a:xfrm>
            <a:off x="3472815" y="3035300"/>
            <a:ext cx="1802130" cy="583565"/>
          </a:xfrm>
          <a:prstGeom prst="rect">
            <a:avLst/>
          </a:prstGeom>
          <a:noFill/>
        </p:spPr>
        <p:txBody>
          <a:bodyPr wrap="square" rtlCol="0">
            <a:spAutoFit/>
          </a:bodyPr>
          <a:p>
            <a:r>
              <a:rPr lang="en-US" altLang="zh-CN" sz="2400"/>
              <a:t>    </a:t>
            </a:r>
            <a:r>
              <a:rPr lang="en-US" altLang="zh-CN" sz="3200"/>
              <a:t>shadow</a:t>
            </a:r>
            <a:endParaRPr lang="en-US" altLang="zh-CN" sz="320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915" t="6002" r="915" b="11897"/>
          <a:stretch>
            <a:fillRect/>
          </a:stretch>
        </p:blipFill>
        <p:spPr>
          <a:xfrm>
            <a:off x="-81023" y="0"/>
            <a:ext cx="9225024" cy="5143500"/>
          </a:xfrm>
          <a:prstGeom prst="rect">
            <a:avLst/>
          </a:prstGeo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197" y="-812626"/>
            <a:ext cx="7318584" cy="6041960"/>
          </a:xfrm>
          <a:prstGeom prst="rect">
            <a:avLst/>
          </a:prstGeom>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755576" y="876871"/>
            <a:ext cx="848717" cy="525828"/>
          </a:xfrm>
          <a:prstGeom prst="rect">
            <a:avLst/>
          </a:prstGeom>
        </p:spPr>
      </p:pic>
      <p:pic>
        <p:nvPicPr>
          <p:cNvPr id="9" name="图片 8"/>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1023064" y="2610893"/>
            <a:ext cx="1162457" cy="720208"/>
          </a:xfrm>
          <a:prstGeom prst="rect">
            <a:avLst/>
          </a:prstGeom>
        </p:spPr>
      </p:pic>
      <p:pic>
        <p:nvPicPr>
          <p:cNvPr id="10" name="图片 9"/>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6876256" y="1179742"/>
            <a:ext cx="1008112" cy="624582"/>
          </a:xfrm>
          <a:prstGeom prst="rect">
            <a:avLst/>
          </a:prstGeom>
        </p:spPr>
      </p:pic>
      <p:pic>
        <p:nvPicPr>
          <p:cNvPr id="11" name="图片 10"/>
          <p:cNvPicPr>
            <a:picLocks noChangeAspect="1"/>
          </p:cNvPicPr>
          <p:nvPr/>
        </p:nvPicPr>
        <p:blipFill rotWithShape="1">
          <a:blip r:embed="rId3" cstate="print">
            <a:extLst>
              <a:ext uri="{28A0092B-C50C-407E-A947-70E740481C1C}">
                <a14:useLocalDpi xmlns:a14="http://schemas.microsoft.com/office/drawing/2010/main" val="0"/>
              </a:ext>
            </a:extLst>
          </a:blip>
          <a:srcRect l="39619" t="53591" r="41815" b="25960"/>
          <a:stretch>
            <a:fillRect/>
          </a:stretch>
        </p:blipFill>
        <p:spPr>
          <a:xfrm>
            <a:off x="6516216" y="2509833"/>
            <a:ext cx="720080" cy="446130"/>
          </a:xfrm>
          <a:prstGeom prst="rect">
            <a:avLst/>
          </a:prstGeom>
        </p:spPr>
      </p:pic>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39619" t="53591" r="41815" b="25960"/>
          <a:stretch>
            <a:fillRect/>
          </a:stretch>
        </p:blipFill>
        <p:spPr>
          <a:xfrm>
            <a:off x="459854" y="3795886"/>
            <a:ext cx="720080" cy="44613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5539460" y="4018951"/>
            <a:ext cx="1336796" cy="828221"/>
          </a:xfrm>
          <a:prstGeom prst="rect">
            <a:avLst/>
          </a:prstGeom>
        </p:spPr>
      </p:pic>
      <p:sp>
        <p:nvSpPr>
          <p:cNvPr id="6" name="文本框 5"/>
          <p:cNvSpPr txBox="1"/>
          <p:nvPr/>
        </p:nvSpPr>
        <p:spPr>
          <a:xfrm>
            <a:off x="1440180" y="1287780"/>
            <a:ext cx="3822700" cy="2430145"/>
          </a:xfrm>
          <a:prstGeom prst="rect">
            <a:avLst/>
          </a:prstGeom>
          <a:noFill/>
        </p:spPr>
        <p:txBody>
          <a:bodyPr wrap="square" rtlCol="0">
            <a:spAutoFit/>
          </a:bodyPr>
          <a:p>
            <a:r>
              <a:rPr lang="en-US" altLang="zh-CN" sz="4000">
                <a:solidFill>
                  <a:schemeClr val="bg1"/>
                </a:solidFill>
              </a:rPr>
              <a:t>      guāng</a:t>
            </a:r>
            <a:r>
              <a:rPr lang="zh-CN" altLang="en-US" sz="4000">
                <a:solidFill>
                  <a:schemeClr val="bg1"/>
                </a:solidFill>
              </a:rPr>
              <a:t> </a:t>
            </a:r>
            <a:endParaRPr lang="zh-CN" altLang="en-US" sz="4000">
              <a:solidFill>
                <a:schemeClr val="bg1"/>
              </a:solidFill>
            </a:endParaRPr>
          </a:p>
          <a:p>
            <a:r>
              <a:rPr lang="zh-CN" altLang="en-US" sz="7200">
                <a:solidFill>
                  <a:schemeClr val="bg1"/>
                </a:solidFill>
              </a:rPr>
              <a:t>    光</a:t>
            </a:r>
            <a:endParaRPr lang="zh-CN" altLang="en-US" sz="7200">
              <a:solidFill>
                <a:schemeClr val="bg1"/>
              </a:solidFill>
            </a:endParaRPr>
          </a:p>
          <a:p>
            <a:r>
              <a:rPr lang="zh-CN" altLang="en-US" sz="4000">
                <a:solidFill>
                  <a:schemeClr val="bg1"/>
                </a:solidFill>
              </a:rPr>
              <a:t>        </a:t>
            </a:r>
            <a:r>
              <a:rPr lang="en-US" altLang="zh-CN" sz="4000">
                <a:solidFill>
                  <a:schemeClr val="bg1"/>
                </a:solidFill>
              </a:rPr>
              <a:t>light</a:t>
            </a:r>
            <a:endParaRPr lang="en-US" altLang="zh-CN" sz="4000">
              <a:solidFill>
                <a:schemeClr val="bg1"/>
              </a:solidFill>
            </a:endParaRPr>
          </a:p>
        </p:txBody>
      </p:sp>
      <p:pic>
        <p:nvPicPr>
          <p:cNvPr id="4" name="图片 3"/>
          <p:cNvPicPr>
            <a:picLocks noChangeAspect="1"/>
          </p:cNvPicPr>
          <p:nvPr/>
        </p:nvPicPr>
        <p:blipFill>
          <a:blip r:embed="rId4"/>
          <a:stretch>
            <a:fillRect/>
          </a:stretch>
        </p:blipFill>
        <p:spPr>
          <a:xfrm>
            <a:off x="4714875" y="1497330"/>
            <a:ext cx="2521585" cy="25215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par>
                                <p:cTn id="11" presetID="0" presetClass="path" presetSubtype="0" accel="50000" decel="50000" fill="hold" nodeType="withEffect">
                                  <p:stCondLst>
                                    <p:cond delay="0"/>
                                  </p:stCondLst>
                                  <p:childTnLst>
                                    <p:animMotion origin="layout" path="M -0.00521 -3.18196E-7 C -0.00486 0.03058 -0.0092 0.05437 0.00139 0.07507 C 0.00295 0.07816 0.00434 0.08341 0.00608 0.08588 C 0.00782 0.08866 0.01042 0.08743 0.01268 0.08804 C 0.01545 0.09144 0.01858 0.09299 0.0217 0.09453 C 0.02431 0.097 0.02587 0.09793 0.029 0.09886 C 0.03108 0.10164 0.03316 0.10195 0.03559 0.10318 C 0.03837 0.10658 0.04723 0.11029 0.05087 0.11183 C 0.05157 0.11276 0.05226 0.1143 0.05295 0.11492 C 0.05486 0.11616 0.05868 0.11708 0.05868 0.11708 C 0.0599 0.11832 0.06129 0.11894 0.0625 0.12048 C 0.06823 0.12635 0.06372 0.12357 0.06823 0.12573 C 0.07136 0.12975 0.07414 0.13438 0.07709 0.13871 C 0.08004 0.14273 0.08473 0.1452 0.08716 0.14952 C 0.08889 0.1523 0.09236 0.15755 0.09393 0.16126 C 0.09653 0.16744 0.09306 0.16188 0.09723 0.16991 C 0.09879 0.173 0.10104 0.17578 0.10295 0.17856 C 0.10452 0.18814 0.10695 0.20297 0.1125 0.20636 C 0.11407 0.21131 0.11545 0.21625 0.11806 0.21934 C 0.1191 0.22088 0.12136 0.22366 0.12136 0.22397 C 0.12361 0.23046 0.12101 0.22366 0.12483 0.22922 C 0.12726 0.23293 0.12882 0.23695 0.13195 0.2388 C 0.13351 0.24313 0.13559 0.24374 0.1382 0.24529 C 0.14063 0.24838 0.14323 0.24869 0.14601 0.24961 C 0.14879 0.25363 0.15174 0.25394 0.15504 0.2561 C 0.16094 0.25981 0.16528 0.26228 0.17188 0.26352 C 0.17257 0.26382 0.17414 0.26475 0.17414 0.26475 " pathEditMode="relative" rAng="0" ptsTypes="ffffffffffffffffffffffffffA">
                                      <p:cBhvr>
                                        <p:cTn id="12" dur="2000" spd="-100000" fill="hold"/>
                                        <p:tgtEl>
                                          <p:spTgt spid="8"/>
                                        </p:tgtEl>
                                        <p:attrNameLst>
                                          <p:attrName>ppt_x</p:attrName>
                                          <p:attrName>ppt_y</p:attrName>
                                        </p:attrNameLst>
                                      </p:cBhvr>
                                      <p:rCtr x="8767" y="13222"/>
                                    </p:animMotion>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par>
                                <p:cTn id="16" presetID="0" presetClass="path" presetSubtype="0" accel="50000" decel="50000" fill="hold" nodeType="withEffect">
                                  <p:stCondLst>
                                    <p:cond delay="0"/>
                                  </p:stCondLst>
                                  <p:childTnLst>
                                    <p:animMotion origin="layout" path="M -0.00382 -0.00402 C -0.00365 0.00123 -0.0073 0.00556 0.00191 0.00927 C 0.00329 0.00958 0.00451 0.0105 0.00607 0.01112 C 0.00763 0.01143 0.00989 0.01143 0.0118 0.01143 C 0.01423 0.01205 0.01701 0.01236 0.01979 0.01266 C 0.02204 0.01297 0.02343 0.01328 0.02621 0.01328 C 0.02795 0.0139 0.02986 0.0139 0.03194 0.01421 C 0.03437 0.01483 0.04218 0.01544 0.04531 0.01575 C 0.046 0.01575 0.04652 0.01606 0.04722 0.01606 C 0.04878 0.01637 0.05225 0.01668 0.05225 0.01699 C 0.05329 0.01668 0.05451 0.01699 0.05555 0.0173 C 0.06059 0.01823 0.05659 0.01761 0.06059 0.01823 C 0.06336 0.01884 0.06579 0.01977 0.0684 0.02039 C 0.071 0.02101 0.075 0.02162 0.07725 0.02224 C 0.07864 0.02286 0.08177 0.02379 0.08316 0.0244 C 0.08541 0.02564 0.08246 0.0244 0.08611 0.02595 C 0.0875 0.02657 0.08941 0.02688 0.09114 0.02749 C 0.09236 0.02935 0.09461 0.03182 0.09947 0.03244 C 0.10086 0.03336 0.10208 0.03429 0.10434 0.0346 C 0.1052 0.03491 0.10729 0.03553 0.10729 0.03583 C 0.1092 0.03676 0.10694 0.03553 0.11024 0.03645 C 0.11232 0.03707 0.11371 0.038 0.11649 0.03831 C 0.11788 0.03892 0.11979 0.03892 0.12204 0.03923 C 0.12413 0.03985 0.12638 0.03985 0.12881 0.04016 C 0.13125 0.04078 0.13385 0.04078 0.1368 0.04139 C 0.14201 0.04201 0.14583 0.04232 0.15156 0.04263 C 0.15225 0.04263 0.15364 0.04294 0.15364 0.04325 " pathEditMode="relative" rAng="0" ptsTypes="ffffffffffffffffffffffffffA">
                                      <p:cBhvr>
                                        <p:cTn id="17" dur="2000" spd="-100000" fill="hold"/>
                                        <p:tgtEl>
                                          <p:spTgt spid="9"/>
                                        </p:tgtEl>
                                        <p:attrNameLst>
                                          <p:attrName>ppt_x</p:attrName>
                                          <p:attrName>ppt_y</p:attrName>
                                        </p:attrNameLst>
                                      </p:cBhvr>
                                      <p:rCtr x="7691" y="2348"/>
                                    </p:animMotion>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2000"/>
                                        <p:tgtEl>
                                          <p:spTgt spid="10"/>
                                        </p:tgtEl>
                                      </p:cBhvr>
                                    </p:animEffect>
                                  </p:childTnLst>
                                </p:cTn>
                              </p:par>
                              <p:par>
                                <p:cTn id="21" presetID="0" presetClass="path" presetSubtype="0" accel="50000" decel="50000" fill="hold" nodeType="withEffect">
                                  <p:stCondLst>
                                    <p:cond delay="0"/>
                                  </p:stCondLst>
                                  <p:childTnLst>
                                    <p:animMotion origin="layout" path="M -0.00104 3.8616E-7 C -0.00104 0.03491 -0.00347 0.06364 0.00295 0.08835 C 0.00399 0.09021 0.00486 0.09639 0.0059 0.1004 C 0.00695 0.10256 0.00868 0.10256 0.0099 0.10256 C 0.01163 0.10658 0.01372 0.10874 0.01563 0.1109 C 0.01719 0.11276 0.01823 0.11492 0.02014 0.11492 C 0.02136 0.11894 0.02274 0.11894 0.02413 0.1211 C 0.02587 0.12512 0.03142 0.12944 0.03368 0.13129 C 0.0342 0.13129 0.03455 0.13346 0.03507 0.13346 C 0.03611 0.13531 0.03854 0.13747 0.03854 0.13964 C 0.03924 0.13747 0.04011 0.13964 0.04097 0.14149 C 0.04445 0.14767 0.04167 0.14365 0.04445 0.14767 C 0.04653 0.15199 0.04809 0.15817 0.05 0.16219 C 0.05191 0.1662 0.05469 0.17053 0.05625 0.17454 C 0.05729 0.17856 0.05955 0.18474 0.06042 0.18875 C 0.06198 0.1971 0.0599 0.18875 0.0625 0.19926 C 0.06354 0.20327 0.06493 0.20544 0.06615 0.20945 C 0.06701 0.22181 0.06858 0.23818 0.07205 0.2422 C 0.07292 0.24838 0.07379 0.25456 0.07552 0.25672 C 0.07604 0.25888 0.07761 0.2629 0.07761 0.26506 C 0.07882 0.27093 0.07726 0.2629 0.07969 0.26908 C 0.08108 0.27309 0.08212 0.27927 0.08403 0.28143 C 0.08507 0.28545 0.08646 0.28545 0.08802 0.28761 C 0.08941 0.29163 0.09097 0.29163 0.09271 0.29379 C 0.09445 0.29781 0.09636 0.29781 0.09844 0.30182 C 0.10208 0.30615 0.10486 0.308 0.10886 0.31016 C 0.10938 0.31016 0.11042 0.31233 0.11042 0.31418 " pathEditMode="relative" rAng="0" ptsTypes="ffffffffffffffffffffffffffA">
                                      <p:cBhvr>
                                        <p:cTn id="22" dur="2000" spd="-100000" fill="hold"/>
                                        <p:tgtEl>
                                          <p:spTgt spid="10"/>
                                        </p:tgtEl>
                                        <p:attrNameLst>
                                          <p:attrName>ppt_x</p:attrName>
                                          <p:attrName>ppt_y</p:attrName>
                                        </p:attrNameLst>
                                      </p:cBhvr>
                                      <p:rCtr x="5451" y="15601"/>
                                    </p:animMotion>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2000"/>
                                        <p:tgtEl>
                                          <p:spTgt spid="11"/>
                                        </p:tgtEl>
                                      </p:cBhvr>
                                    </p:animEffect>
                                  </p:childTnLst>
                                </p:cTn>
                              </p:par>
                              <p:par>
                                <p:cTn id="26" presetID="0" presetClass="path" presetSubtype="0" accel="50000" decel="50000" fill="hold" nodeType="withEffect">
                                  <p:stCondLst>
                                    <p:cond delay="0"/>
                                  </p:stCondLst>
                                  <p:childTnLst>
                                    <p:animMotion origin="layout" path="M -4.16667E-6 -1.90609E-6 C -4.16667E-6 0.04603 0.00191 0.08434 -0.00295 0.11709 C -0.00364 0.11956 -0.00434 0.12759 -0.00503 0.13284 C -0.00572 0.13593 -0.00711 0.13593 -0.00798 0.13593 C -0.0092 0.14118 -0.01076 0.14396 -0.01215 0.14674 C -0.01319 0.14921 -0.01406 0.1523 -0.01545 0.1523 C -0.01632 0.15756 -0.01736 0.15756 -0.0184 0.16034 C -0.01961 0.16559 -0.02361 0.17146 -0.02534 0.17393 C -0.02569 0.17393 -0.02586 0.17671 -0.02638 0.17671 C -0.02708 0.17918 -0.02882 0.18196 -0.02882 0.18505 C -0.02934 0.18196 -0.03003 0.18505 -0.03055 0.18752 C -0.03316 0.19555 -0.03107 0.1903 -0.03316 0.19555 C -0.03472 0.20142 -0.03576 0.20946 -0.03715 0.21471 C -0.03854 0.22027 -0.04062 0.22583 -0.04184 0.23108 C -0.04253 0.23664 -0.04427 0.24467 -0.04479 0.24992 C -0.046 0.26105 -0.04444 0.24992 -0.04635 0.26383 C -0.04704 0.26939 -0.04809 0.27217 -0.04895 0.27742 C -0.04965 0.29379 -0.05086 0.31542 -0.05329 0.32098 C -0.05399 0.32901 -0.05451 0.33735 -0.0559 0.34013 C -0.05625 0.34291 -0.05729 0.34816 -0.05729 0.35125 C -0.05833 0.35898 -0.05711 0.34816 -0.05885 0.3565 C -0.05989 0.36176 -0.06059 0.3701 -0.06215 0.37288 C -0.06284 0.37813 -0.06388 0.37813 -0.06493 0.38122 C -0.06597 0.38647 -0.06718 0.38647 -0.0684 0.38925 C -0.06961 0.3945 -0.071 0.3945 -0.07257 0.39975 C -0.07517 0.40562 -0.07725 0.4081 -0.0802 0.41088 C -0.08055 0.41088 -0.08125 0.41397 -0.08125 0.41644 " pathEditMode="relative" rAng="0" ptsTypes="ffffffffffffffffffffffffffA">
                                      <p:cBhvr>
                                        <p:cTn id="27" dur="2000" spd="-100000" fill="hold"/>
                                        <p:tgtEl>
                                          <p:spTgt spid="11"/>
                                        </p:tgtEl>
                                        <p:attrNameLst>
                                          <p:attrName>ppt_x</p:attrName>
                                          <p:attrName>ppt_y</p:attrName>
                                        </p:attrNameLst>
                                      </p:cBhvr>
                                      <p:rCtr x="-3976" y="20822"/>
                                    </p:animMotion>
                                  </p:childTnLst>
                                </p:cTn>
                              </p:par>
                              <p:par>
                                <p:cTn id="28" presetID="10"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2000"/>
                                        <p:tgtEl>
                                          <p:spTgt spid="12"/>
                                        </p:tgtEl>
                                      </p:cBhvr>
                                    </p:animEffect>
                                  </p:childTnLst>
                                </p:cTn>
                              </p:par>
                              <p:par>
                                <p:cTn id="31" presetID="0" presetClass="path" presetSubtype="0" accel="50000" decel="50000" fill="hold" nodeType="withEffect">
                                  <p:stCondLst>
                                    <p:cond delay="0"/>
                                  </p:stCondLst>
                                  <p:childTnLst>
                                    <p:animMotion origin="layout" path="M 0.00417 3.18196E-6 C 0.00417 0.01668 0.00191 0.03089 0.00782 0.04294 C 0.00868 0.04386 0.00938 0.04664 0.01025 0.0485 C 0.01111 0.04973 0.01285 0.04973 0.01389 0.04973 C 0.01545 0.05159 0.01736 0.05282 0.01893 0.05375 C 0.02032 0.05468 0.02136 0.05591 0.02292 0.05591 C 0.02414 0.05777 0.02535 0.05777 0.02657 0.05869 C 0.02813 0.06055 0.03299 0.06271 0.03507 0.06364 C 0.03542 0.06364 0.03577 0.06487 0.03629 0.06487 C 0.03716 0.06549 0.03924 0.06673 0.03924 0.06765 C 0.03993 0.06673 0.0408 0.06765 0.04132 0.06858 C 0.04462 0.07167 0.04202 0.06981 0.04462 0.07167 C 0.04653 0.07383 0.04775 0.07661 0.04948 0.07877 C 0.05122 0.08063 0.05365 0.08279 0.05521 0.08464 C 0.05608 0.08681 0.05816 0.08959 0.05868 0.09175 C 0.06025 0.09576 0.05834 0.09175 0.06059 0.09669 C 0.06146 0.09885 0.06285 0.09978 0.06389 0.10163 C 0.06476 0.10781 0.06615 0.11554 0.0691 0.1177 C 0.06997 0.12079 0.07066 0.12357 0.07223 0.1248 C 0.07275 0.12573 0.07396 0.12758 0.07396 0.12882 C 0.07535 0.1316 0.07379 0.12758 0.07587 0.13067 C 0.07726 0.13284 0.07795 0.13562 0.07986 0.13685 C 0.08073 0.13871 0.08212 0.13871 0.08334 0.13994 C 0.08455 0.14179 0.08611 0.14179 0.0875 0.14272 C 0.08907 0.14458 0.0908 0.14458 0.09271 0.14674 C 0.09584 0.1489 0.09827 0.14983 0.10191 0.15075 C 0.10243 0.15075 0.1033 0.15199 0.1033 0.15292 " pathEditMode="relative" rAng="0" ptsTypes="ffffffffffffffffffffffffffA">
                                      <p:cBhvr>
                                        <p:cTn id="32" dur="2000" spd="-100000" fill="hold"/>
                                        <p:tgtEl>
                                          <p:spTgt spid="12"/>
                                        </p:tgtEl>
                                        <p:attrNameLst>
                                          <p:attrName>ppt_x</p:attrName>
                                          <p:attrName>ppt_y</p:attrName>
                                        </p:attrNameLst>
                                      </p:cBhvr>
                                      <p:rCtr x="4844" y="7631"/>
                                    </p:animMotion>
                                  </p:childTnLst>
                                </p:cTn>
                              </p:par>
                              <p:par>
                                <p:cTn id="33" presetID="10"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2000"/>
                                        <p:tgtEl>
                                          <p:spTgt spid="13"/>
                                        </p:tgtEl>
                                      </p:cBhvr>
                                    </p:animEffect>
                                  </p:childTnLst>
                                </p:cTn>
                              </p:par>
                              <p:par>
                                <p:cTn id="36" presetID="0" presetClass="path" presetSubtype="0" accel="50000" decel="50000" fill="hold" nodeType="withEffect">
                                  <p:stCondLst>
                                    <p:cond delay="0"/>
                                  </p:stCondLst>
                                  <p:childTnLst>
                                    <p:animMotion origin="layout" path="M -4.44444E-6 3.59592E-6 C 0.00018 -0.00989 -0.00277 -0.01823 0.00487 -0.02503 C 0.00608 -0.02564 0.00712 -0.0275 0.00834 -0.02873 C 0.00973 -0.02935 0.01164 -0.02935 0.0132 -0.02935 C 0.01528 -0.03028 0.01754 -0.0309 0.01997 -0.03151 C 0.02188 -0.03213 0.02309 -0.03275 0.02535 -0.03275 C 0.02691 -0.03399 0.02848 -0.03399 0.03021 -0.0346 C 0.0323 -0.03553 0.03889 -0.03677 0.0415 -0.03738 C 0.04202 -0.03738 0.04254 -0.038 0.04306 -0.038 C 0.04445 -0.03862 0.04723 -0.03924 0.04723 -0.03955 C 0.04827 -0.03924 0.04914 -0.03955 0.05 -0.04016 C 0.05434 -0.04202 0.05105 -0.04078 0.05434 -0.04202 C 0.0566 -0.04325 0.05869 -0.0448 0.06094 -0.04603 C 0.06303 -0.04727 0.0665 -0.04851 0.06841 -0.04943 C 0.06962 -0.05067 0.07223 -0.05252 0.07327 -0.05376 C 0.07518 -0.05592 0.07275 -0.05376 0.07587 -0.05654 C 0.07709 -0.05777 0.07865 -0.05839 0.08004 -0.05932 C 0.08108 -0.06302 0.08299 -0.06766 0.08716 -0.06889 C 0.0882 -0.07044 0.08924 -0.07229 0.09115 -0.07291 C 0.09184 -0.07353 0.09375 -0.07446 0.09375 -0.07507 C 0.09532 -0.07693 0.09341 -0.07446 0.09619 -0.07631 C 0.09792 -0.07754 0.09914 -0.07909 0.10139 -0.07971 C 0.10261 -0.08094 0.10417 -0.08094 0.10608 -0.08156 C 0.10782 -0.0828 0.10973 -0.0828 0.11181 -0.08341 C 0.11389 -0.08434 0.11598 -0.08434 0.11858 -0.08558 C 0.12292 -0.08681 0.12622 -0.08743 0.13091 -0.08805 C 0.1316 -0.08805 0.13282 -0.08867 0.13282 -0.08897 " pathEditMode="relative" rAng="0" ptsTypes="ffffffffffffffffffffffffffA">
                                      <p:cBhvr>
                                        <p:cTn id="37" dur="2000" spd="-100000" fill="hold"/>
                                        <p:tgtEl>
                                          <p:spTgt spid="13"/>
                                        </p:tgtEl>
                                        <p:attrNameLst>
                                          <p:attrName>ppt_x</p:attrName>
                                          <p:attrName>ppt_y</p:attrName>
                                        </p:attrNameLst>
                                      </p:cBhvr>
                                      <p:rCtr x="6493" y="-44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1173" t="2518" b="18829"/>
          <a:stretch>
            <a:fillRect/>
          </a:stretch>
        </p:blipFill>
        <p:spPr>
          <a:xfrm>
            <a:off x="0" y="0"/>
            <a:ext cx="9144000" cy="5143500"/>
          </a:xfrm>
          <a:prstGeom prst="rect">
            <a:avLst/>
          </a:prstGeom>
        </p:spPr>
      </p:pic>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l="19363" t="8650" r="16705" b="2899"/>
          <a:stretch>
            <a:fillRect/>
          </a:stretch>
        </p:blipFill>
        <p:spPr>
          <a:xfrm>
            <a:off x="1770927" y="208344"/>
            <a:ext cx="5845215" cy="4548851"/>
          </a:xfrm>
          <a:prstGeom prst="rect">
            <a:avLst/>
          </a:prstGeom>
        </p:spPr>
      </p:pic>
      <p:sp>
        <p:nvSpPr>
          <p:cNvPr id="3" name="文本框 2"/>
          <p:cNvSpPr txBox="1"/>
          <p:nvPr/>
        </p:nvSpPr>
        <p:spPr>
          <a:xfrm>
            <a:off x="3472815" y="1972310"/>
            <a:ext cx="2197735" cy="1198880"/>
          </a:xfrm>
          <a:prstGeom prst="rect">
            <a:avLst/>
          </a:prstGeom>
          <a:noFill/>
        </p:spPr>
        <p:txBody>
          <a:bodyPr wrap="square" rtlCol="0">
            <a:spAutoFit/>
          </a:bodyPr>
          <a:p>
            <a:r>
              <a:rPr lang="en-US" altLang="zh-CN" sz="7200"/>
              <a:t>  </a:t>
            </a:r>
            <a:r>
              <a:rPr lang="zh-CN" altLang="en-US" sz="7200"/>
              <a:t>书</a:t>
            </a:r>
            <a:endParaRPr lang="zh-CN" altLang="en-US" sz="7200"/>
          </a:p>
        </p:txBody>
      </p:sp>
      <p:sp>
        <p:nvSpPr>
          <p:cNvPr id="5" name="文本框 4"/>
          <p:cNvSpPr txBox="1"/>
          <p:nvPr/>
        </p:nvSpPr>
        <p:spPr>
          <a:xfrm>
            <a:off x="3472815" y="1302385"/>
            <a:ext cx="2298065" cy="706755"/>
          </a:xfrm>
          <a:prstGeom prst="rect">
            <a:avLst/>
          </a:prstGeom>
          <a:noFill/>
        </p:spPr>
        <p:txBody>
          <a:bodyPr wrap="square" rtlCol="0">
            <a:spAutoFit/>
          </a:bodyPr>
          <a:p>
            <a:r>
              <a:rPr lang="en-US" altLang="zh-CN" sz="4000"/>
              <a:t>    shū    </a:t>
            </a:r>
            <a:r>
              <a:rPr lang="zh-CN" altLang="en-US" sz="4000"/>
              <a:t>  </a:t>
            </a:r>
            <a:endParaRPr lang="zh-CN" altLang="en-US" sz="4000"/>
          </a:p>
        </p:txBody>
      </p:sp>
      <p:sp>
        <p:nvSpPr>
          <p:cNvPr id="6" name="文本框 5"/>
          <p:cNvSpPr txBox="1"/>
          <p:nvPr/>
        </p:nvSpPr>
        <p:spPr>
          <a:xfrm>
            <a:off x="3333115" y="3042920"/>
            <a:ext cx="2477770" cy="583565"/>
          </a:xfrm>
          <a:prstGeom prst="rect">
            <a:avLst/>
          </a:prstGeom>
          <a:noFill/>
        </p:spPr>
        <p:txBody>
          <a:bodyPr wrap="square" rtlCol="0">
            <a:spAutoFit/>
          </a:bodyPr>
          <a:p>
            <a:r>
              <a:rPr lang="en-US" altLang="zh-CN" sz="2400"/>
              <a:t>         </a:t>
            </a:r>
            <a:r>
              <a:rPr lang="en-US" altLang="zh-CN" sz="3200"/>
              <a:t>book</a:t>
            </a:r>
            <a:endParaRPr lang="en-US" altLang="zh-CN" sz="3200"/>
          </a:p>
        </p:txBody>
      </p:sp>
      <p:pic>
        <p:nvPicPr>
          <p:cNvPr id="7" name="图片 6"/>
          <p:cNvPicPr>
            <a:picLocks noChangeAspect="1"/>
          </p:cNvPicPr>
          <p:nvPr/>
        </p:nvPicPr>
        <p:blipFill>
          <a:blip r:embed="rId3"/>
          <a:srcRect b="6791"/>
          <a:stretch>
            <a:fillRect/>
          </a:stretch>
        </p:blipFill>
        <p:spPr>
          <a:xfrm>
            <a:off x="6636385" y="3351530"/>
            <a:ext cx="2267585" cy="16992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1173" t="2518" b="18829"/>
          <a:stretch>
            <a:fillRect/>
          </a:stretch>
        </p:blipFill>
        <p:spPr>
          <a:xfrm>
            <a:off x="0" y="0"/>
            <a:ext cx="9144000" cy="5143500"/>
          </a:xfrm>
          <a:prstGeom prst="rect">
            <a:avLst/>
          </a:prstGeom>
        </p:spPr>
      </p:pic>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l="19363" t="8650" r="16705" b="2899"/>
          <a:stretch>
            <a:fillRect/>
          </a:stretch>
        </p:blipFill>
        <p:spPr>
          <a:xfrm>
            <a:off x="1770927" y="208344"/>
            <a:ext cx="5845215" cy="4548851"/>
          </a:xfrm>
          <a:prstGeom prst="rect">
            <a:avLst/>
          </a:prstGeom>
        </p:spPr>
      </p:pic>
      <p:sp>
        <p:nvSpPr>
          <p:cNvPr id="3" name="文本框 2"/>
          <p:cNvSpPr txBox="1"/>
          <p:nvPr/>
        </p:nvSpPr>
        <p:spPr>
          <a:xfrm>
            <a:off x="3472815" y="1972310"/>
            <a:ext cx="2197735" cy="1198880"/>
          </a:xfrm>
          <a:prstGeom prst="rect">
            <a:avLst/>
          </a:prstGeom>
          <a:noFill/>
        </p:spPr>
        <p:txBody>
          <a:bodyPr wrap="square" rtlCol="0">
            <a:spAutoFit/>
          </a:bodyPr>
          <a:p>
            <a:r>
              <a:rPr lang="en-US" altLang="zh-CN" sz="7200"/>
              <a:t>  </a:t>
            </a:r>
            <a:r>
              <a:rPr lang="zh-CN" altLang="en-US" sz="7200"/>
              <a:t>对</a:t>
            </a:r>
            <a:endParaRPr lang="zh-CN" altLang="en-US" sz="7200"/>
          </a:p>
        </p:txBody>
      </p:sp>
      <p:sp>
        <p:nvSpPr>
          <p:cNvPr id="5" name="文本框 4"/>
          <p:cNvSpPr txBox="1"/>
          <p:nvPr/>
        </p:nvSpPr>
        <p:spPr>
          <a:xfrm>
            <a:off x="3472815" y="1358900"/>
            <a:ext cx="2298065" cy="706755"/>
          </a:xfrm>
          <a:prstGeom prst="rect">
            <a:avLst/>
          </a:prstGeom>
          <a:noFill/>
        </p:spPr>
        <p:txBody>
          <a:bodyPr wrap="square" rtlCol="0">
            <a:spAutoFit/>
          </a:bodyPr>
          <a:p>
            <a:r>
              <a:rPr lang="en-US" altLang="zh-CN" sz="4000"/>
              <a:t>    duì     </a:t>
            </a:r>
            <a:r>
              <a:rPr lang="zh-CN" altLang="en-US" sz="4000"/>
              <a:t>  </a:t>
            </a:r>
            <a:endParaRPr lang="zh-CN" altLang="en-US" sz="4000"/>
          </a:p>
        </p:txBody>
      </p:sp>
      <p:sp>
        <p:nvSpPr>
          <p:cNvPr id="6" name="文本框 5"/>
          <p:cNvSpPr txBox="1"/>
          <p:nvPr/>
        </p:nvSpPr>
        <p:spPr>
          <a:xfrm>
            <a:off x="2760345" y="3057525"/>
            <a:ext cx="2910205" cy="583565"/>
          </a:xfrm>
          <a:prstGeom prst="rect">
            <a:avLst/>
          </a:prstGeom>
          <a:noFill/>
        </p:spPr>
        <p:txBody>
          <a:bodyPr wrap="square" rtlCol="0">
            <a:spAutoFit/>
          </a:bodyPr>
          <a:p>
            <a:r>
              <a:rPr lang="en-US" altLang="zh-CN" sz="2400"/>
              <a:t>         </a:t>
            </a:r>
            <a:r>
              <a:rPr lang="en-US" altLang="zh-CN" sz="3200"/>
              <a:t>right;correct</a:t>
            </a:r>
            <a:endParaRPr lang="en-US" altLang="zh-CN" sz="320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1173" t="2518" b="18829"/>
          <a:stretch>
            <a:fillRect/>
          </a:stretch>
        </p:blipFill>
        <p:spPr>
          <a:xfrm>
            <a:off x="0" y="0"/>
            <a:ext cx="9144000" cy="5143500"/>
          </a:xfrm>
          <a:prstGeom prst="rect">
            <a:avLst/>
          </a:prstGeom>
        </p:spPr>
      </p:pic>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l="19363" t="8650" r="16705" b="2899"/>
          <a:stretch>
            <a:fillRect/>
          </a:stretch>
        </p:blipFill>
        <p:spPr>
          <a:xfrm>
            <a:off x="1770927" y="208344"/>
            <a:ext cx="5845215" cy="4548851"/>
          </a:xfrm>
          <a:prstGeom prst="rect">
            <a:avLst/>
          </a:prstGeom>
        </p:spPr>
      </p:pic>
      <p:sp>
        <p:nvSpPr>
          <p:cNvPr id="3" name="文本框 2"/>
          <p:cNvSpPr txBox="1"/>
          <p:nvPr/>
        </p:nvSpPr>
        <p:spPr>
          <a:xfrm>
            <a:off x="3472815" y="1972310"/>
            <a:ext cx="2197735" cy="1198880"/>
          </a:xfrm>
          <a:prstGeom prst="rect">
            <a:avLst/>
          </a:prstGeom>
          <a:noFill/>
        </p:spPr>
        <p:txBody>
          <a:bodyPr wrap="square" rtlCol="0">
            <a:spAutoFit/>
          </a:bodyPr>
          <a:p>
            <a:r>
              <a:rPr lang="en-US" altLang="zh-CN" sz="7200"/>
              <a:t>  </a:t>
            </a:r>
            <a:r>
              <a:rPr lang="zh-CN" altLang="en-US" sz="7200"/>
              <a:t>错</a:t>
            </a:r>
            <a:endParaRPr lang="zh-CN" altLang="en-US" sz="7200"/>
          </a:p>
        </p:txBody>
      </p:sp>
      <p:sp>
        <p:nvSpPr>
          <p:cNvPr id="5" name="文本框 4"/>
          <p:cNvSpPr txBox="1"/>
          <p:nvPr/>
        </p:nvSpPr>
        <p:spPr>
          <a:xfrm>
            <a:off x="3472815" y="1302385"/>
            <a:ext cx="2298065" cy="706755"/>
          </a:xfrm>
          <a:prstGeom prst="rect">
            <a:avLst/>
          </a:prstGeom>
          <a:noFill/>
        </p:spPr>
        <p:txBody>
          <a:bodyPr wrap="square" rtlCol="0">
            <a:spAutoFit/>
          </a:bodyPr>
          <a:p>
            <a:r>
              <a:rPr lang="en-US" altLang="zh-CN" sz="4000"/>
              <a:t>    </a:t>
            </a:r>
            <a:r>
              <a:rPr lang="zh-CN" altLang="en-US" sz="4000">
                <a:sym typeface="+mn-ea"/>
              </a:rPr>
              <a:t>cuò</a:t>
            </a:r>
            <a:r>
              <a:rPr lang="zh-CN" altLang="en-US" sz="4000"/>
              <a:t>  </a:t>
            </a:r>
            <a:endParaRPr lang="zh-CN" altLang="en-US" sz="4000"/>
          </a:p>
        </p:txBody>
      </p:sp>
      <p:sp>
        <p:nvSpPr>
          <p:cNvPr id="6" name="文本框 5"/>
          <p:cNvSpPr txBox="1"/>
          <p:nvPr/>
        </p:nvSpPr>
        <p:spPr>
          <a:xfrm>
            <a:off x="3642995" y="3042920"/>
            <a:ext cx="2477770" cy="583565"/>
          </a:xfrm>
          <a:prstGeom prst="rect">
            <a:avLst/>
          </a:prstGeom>
          <a:noFill/>
        </p:spPr>
        <p:txBody>
          <a:bodyPr wrap="square" rtlCol="0">
            <a:spAutoFit/>
          </a:bodyPr>
          <a:p>
            <a:r>
              <a:rPr lang="en-US" altLang="zh-CN" sz="2400"/>
              <a:t>    </a:t>
            </a:r>
            <a:r>
              <a:rPr lang="en-US" altLang="zh-CN" sz="3200"/>
              <a:t>wrong</a:t>
            </a:r>
            <a:endParaRPr lang="en-US" altLang="zh-CN" sz="320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1173" t="2518" b="18829"/>
          <a:stretch>
            <a:fillRect/>
          </a:stretch>
        </p:blipFill>
        <p:spPr>
          <a:xfrm>
            <a:off x="0" y="0"/>
            <a:ext cx="9144000" cy="5143500"/>
          </a:xfrm>
          <a:prstGeom prst="rect">
            <a:avLst/>
          </a:prstGeom>
        </p:spPr>
      </p:pic>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l="19363" t="8650" r="16705" b="2899"/>
          <a:stretch>
            <a:fillRect/>
          </a:stretch>
        </p:blipFill>
        <p:spPr>
          <a:xfrm>
            <a:off x="1770927" y="208344"/>
            <a:ext cx="5845215" cy="4548851"/>
          </a:xfrm>
          <a:prstGeom prst="rect">
            <a:avLst/>
          </a:prstGeom>
        </p:spPr>
      </p:pic>
      <p:sp>
        <p:nvSpPr>
          <p:cNvPr id="3" name="文本框 2"/>
          <p:cNvSpPr txBox="1"/>
          <p:nvPr/>
        </p:nvSpPr>
        <p:spPr>
          <a:xfrm>
            <a:off x="3472815" y="2096135"/>
            <a:ext cx="2197735" cy="1198880"/>
          </a:xfrm>
          <a:prstGeom prst="rect">
            <a:avLst/>
          </a:prstGeom>
          <a:noFill/>
        </p:spPr>
        <p:txBody>
          <a:bodyPr wrap="square" rtlCol="0">
            <a:spAutoFit/>
          </a:bodyPr>
          <a:p>
            <a:r>
              <a:rPr lang="zh-CN" altLang="en-US" sz="7200"/>
              <a:t>有的</a:t>
            </a:r>
            <a:endParaRPr lang="zh-CN" altLang="en-US" sz="7200"/>
          </a:p>
        </p:txBody>
      </p:sp>
      <p:sp>
        <p:nvSpPr>
          <p:cNvPr id="5" name="文本框 4"/>
          <p:cNvSpPr txBox="1"/>
          <p:nvPr/>
        </p:nvSpPr>
        <p:spPr>
          <a:xfrm>
            <a:off x="3483610" y="1497330"/>
            <a:ext cx="2298065" cy="706755"/>
          </a:xfrm>
          <a:prstGeom prst="rect">
            <a:avLst/>
          </a:prstGeom>
          <a:noFill/>
        </p:spPr>
        <p:txBody>
          <a:bodyPr wrap="square" rtlCol="0">
            <a:spAutoFit/>
          </a:bodyPr>
          <a:p>
            <a:r>
              <a:rPr lang="en-US" altLang="zh-CN" sz="4000"/>
              <a:t> yǒu  de </a:t>
            </a:r>
            <a:endParaRPr lang="en-US" altLang="zh-CN" sz="4000"/>
          </a:p>
        </p:txBody>
      </p:sp>
      <p:sp>
        <p:nvSpPr>
          <p:cNvPr id="6" name="文本框 5"/>
          <p:cNvSpPr txBox="1"/>
          <p:nvPr/>
        </p:nvSpPr>
        <p:spPr>
          <a:xfrm>
            <a:off x="3765550" y="3215640"/>
            <a:ext cx="1613535" cy="583565"/>
          </a:xfrm>
          <a:prstGeom prst="rect">
            <a:avLst/>
          </a:prstGeom>
          <a:noFill/>
        </p:spPr>
        <p:txBody>
          <a:bodyPr wrap="square" rtlCol="0">
            <a:spAutoFit/>
          </a:bodyPr>
          <a:p>
            <a:r>
              <a:rPr lang="en-US" altLang="zh-CN" sz="2800"/>
              <a:t>  </a:t>
            </a:r>
            <a:r>
              <a:rPr lang="en-US" altLang="zh-CN" sz="3200"/>
              <a:t>some</a:t>
            </a:r>
            <a:endParaRPr lang="en-US" altLang="zh-CN" sz="320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1173" t="2518" b="18829"/>
          <a:stretch>
            <a:fillRect/>
          </a:stretch>
        </p:blipFill>
        <p:spPr>
          <a:xfrm>
            <a:off x="0" y="0"/>
            <a:ext cx="9144000" cy="5143500"/>
          </a:xfrm>
          <a:prstGeom prst="rect">
            <a:avLst/>
          </a:prstGeom>
        </p:spPr>
      </p:pic>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l="19363" t="8650" r="16705" b="2899"/>
          <a:stretch>
            <a:fillRect/>
          </a:stretch>
        </p:blipFill>
        <p:spPr>
          <a:xfrm>
            <a:off x="1770927" y="208344"/>
            <a:ext cx="5845215" cy="4548851"/>
          </a:xfrm>
          <a:prstGeom prst="rect">
            <a:avLst/>
          </a:prstGeom>
        </p:spPr>
      </p:pic>
      <p:sp>
        <p:nvSpPr>
          <p:cNvPr id="3" name="文本框 2"/>
          <p:cNvSpPr txBox="1"/>
          <p:nvPr/>
        </p:nvSpPr>
        <p:spPr>
          <a:xfrm>
            <a:off x="3482975" y="1883410"/>
            <a:ext cx="2197735" cy="1198880"/>
          </a:xfrm>
          <a:prstGeom prst="rect">
            <a:avLst/>
          </a:prstGeom>
          <a:noFill/>
        </p:spPr>
        <p:txBody>
          <a:bodyPr wrap="square" rtlCol="0">
            <a:spAutoFit/>
          </a:bodyPr>
          <a:p>
            <a:r>
              <a:rPr lang="zh-CN" altLang="en-US" sz="7200"/>
              <a:t>时候</a:t>
            </a:r>
            <a:endParaRPr lang="zh-CN" altLang="en-US" sz="7200"/>
          </a:p>
        </p:txBody>
      </p:sp>
      <p:sp>
        <p:nvSpPr>
          <p:cNvPr id="5" name="文本框 4"/>
          <p:cNvSpPr txBox="1"/>
          <p:nvPr/>
        </p:nvSpPr>
        <p:spPr>
          <a:xfrm>
            <a:off x="3472815" y="1288415"/>
            <a:ext cx="2298065" cy="706755"/>
          </a:xfrm>
          <a:prstGeom prst="rect">
            <a:avLst/>
          </a:prstGeom>
          <a:noFill/>
        </p:spPr>
        <p:txBody>
          <a:bodyPr wrap="square" rtlCol="0">
            <a:spAutoFit/>
          </a:bodyPr>
          <a:p>
            <a:r>
              <a:rPr lang="en-US" altLang="zh-CN" sz="4000"/>
              <a:t> shí  hou </a:t>
            </a:r>
            <a:endParaRPr lang="en-US" altLang="zh-CN" sz="4000"/>
          </a:p>
        </p:txBody>
      </p:sp>
      <p:sp>
        <p:nvSpPr>
          <p:cNvPr id="6" name="文本框 5"/>
          <p:cNvSpPr txBox="1"/>
          <p:nvPr/>
        </p:nvSpPr>
        <p:spPr>
          <a:xfrm>
            <a:off x="3540125" y="3006725"/>
            <a:ext cx="2609215" cy="1198880"/>
          </a:xfrm>
          <a:prstGeom prst="rect">
            <a:avLst/>
          </a:prstGeom>
          <a:noFill/>
        </p:spPr>
        <p:txBody>
          <a:bodyPr wrap="square" rtlCol="0">
            <a:spAutoFit/>
          </a:bodyPr>
          <a:p>
            <a:r>
              <a:rPr lang="en-US" altLang="zh-CN" sz="2400"/>
              <a:t>(a point in)time;</a:t>
            </a:r>
            <a:endParaRPr lang="en-US" altLang="zh-CN" sz="2400"/>
          </a:p>
          <a:p>
            <a:r>
              <a:rPr lang="en-US" altLang="zh-CN" sz="2400"/>
              <a:t>moment;</a:t>
            </a:r>
            <a:endParaRPr lang="en-US" altLang="zh-CN" sz="2400"/>
          </a:p>
          <a:p>
            <a:r>
              <a:rPr lang="en-US" altLang="zh-CN" sz="2400"/>
              <a:t>(a duration of)time</a:t>
            </a:r>
            <a:endParaRPr lang="en-US" altLang="zh-CN" sz="240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915" t="6002" r="915" b="11897"/>
          <a:stretch>
            <a:fillRect/>
          </a:stretch>
        </p:blipFill>
        <p:spPr>
          <a:xfrm>
            <a:off x="-81023" y="0"/>
            <a:ext cx="9225024" cy="5143500"/>
          </a:xfrm>
          <a:prstGeom prst="rect">
            <a:avLst/>
          </a:prstGeo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197" y="-812626"/>
            <a:ext cx="7318584" cy="6041960"/>
          </a:xfrm>
          <a:prstGeom prst="rect">
            <a:avLst/>
          </a:prstGeom>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755576" y="876871"/>
            <a:ext cx="848717" cy="525828"/>
          </a:xfrm>
          <a:prstGeom prst="rect">
            <a:avLst/>
          </a:prstGeom>
        </p:spPr>
      </p:pic>
      <p:pic>
        <p:nvPicPr>
          <p:cNvPr id="9" name="图片 8"/>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1023064" y="2610893"/>
            <a:ext cx="1162457" cy="720208"/>
          </a:xfrm>
          <a:prstGeom prst="rect">
            <a:avLst/>
          </a:prstGeom>
        </p:spPr>
      </p:pic>
      <p:pic>
        <p:nvPicPr>
          <p:cNvPr id="10" name="图片 9"/>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6876256" y="1179742"/>
            <a:ext cx="1008112" cy="624582"/>
          </a:xfrm>
          <a:prstGeom prst="rect">
            <a:avLst/>
          </a:prstGeom>
        </p:spPr>
      </p:pic>
      <p:pic>
        <p:nvPicPr>
          <p:cNvPr id="11" name="图片 10"/>
          <p:cNvPicPr>
            <a:picLocks noChangeAspect="1"/>
          </p:cNvPicPr>
          <p:nvPr/>
        </p:nvPicPr>
        <p:blipFill rotWithShape="1">
          <a:blip r:embed="rId3" cstate="print">
            <a:extLst>
              <a:ext uri="{28A0092B-C50C-407E-A947-70E740481C1C}">
                <a14:useLocalDpi xmlns:a14="http://schemas.microsoft.com/office/drawing/2010/main" val="0"/>
              </a:ext>
            </a:extLst>
          </a:blip>
          <a:srcRect l="39619" t="53591" r="41815" b="25960"/>
          <a:stretch>
            <a:fillRect/>
          </a:stretch>
        </p:blipFill>
        <p:spPr>
          <a:xfrm>
            <a:off x="6516216" y="2509833"/>
            <a:ext cx="720080" cy="446130"/>
          </a:xfrm>
          <a:prstGeom prst="rect">
            <a:avLst/>
          </a:prstGeom>
        </p:spPr>
      </p:pic>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39619" t="53591" r="41815" b="25960"/>
          <a:stretch>
            <a:fillRect/>
          </a:stretch>
        </p:blipFill>
        <p:spPr>
          <a:xfrm>
            <a:off x="459854" y="3795886"/>
            <a:ext cx="720080" cy="44613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5539460" y="4018951"/>
            <a:ext cx="1336796" cy="828221"/>
          </a:xfrm>
          <a:prstGeom prst="rect">
            <a:avLst/>
          </a:prstGeom>
        </p:spPr>
      </p:pic>
      <p:sp>
        <p:nvSpPr>
          <p:cNvPr id="6" name="文本框 5"/>
          <p:cNvSpPr txBox="1"/>
          <p:nvPr/>
        </p:nvSpPr>
        <p:spPr>
          <a:xfrm>
            <a:off x="2596515" y="1280795"/>
            <a:ext cx="6235065" cy="2430145"/>
          </a:xfrm>
          <a:prstGeom prst="rect">
            <a:avLst/>
          </a:prstGeom>
          <a:noFill/>
        </p:spPr>
        <p:txBody>
          <a:bodyPr wrap="square" rtlCol="0">
            <a:spAutoFit/>
          </a:bodyPr>
          <a:p>
            <a:r>
              <a:rPr lang="en-US" altLang="zh-CN" sz="4000">
                <a:solidFill>
                  <a:schemeClr val="bg1"/>
                </a:solidFill>
              </a:rPr>
              <a:t> yǒu  de  shí  hou </a:t>
            </a:r>
            <a:r>
              <a:rPr lang="zh-CN" altLang="en-US" sz="4000">
                <a:solidFill>
                  <a:schemeClr val="bg1"/>
                </a:solidFill>
              </a:rPr>
              <a:t> </a:t>
            </a:r>
            <a:endParaRPr lang="zh-CN" altLang="en-US" sz="4000">
              <a:solidFill>
                <a:schemeClr val="bg1"/>
              </a:solidFill>
            </a:endParaRPr>
          </a:p>
          <a:p>
            <a:r>
              <a:rPr lang="zh-CN" altLang="en-US" sz="7200">
                <a:solidFill>
                  <a:schemeClr val="bg1"/>
                </a:solidFill>
              </a:rPr>
              <a:t>有的时候</a:t>
            </a:r>
            <a:endParaRPr lang="zh-CN" altLang="en-US" sz="7200">
              <a:solidFill>
                <a:schemeClr val="bg1"/>
              </a:solidFill>
            </a:endParaRPr>
          </a:p>
          <a:p>
            <a:r>
              <a:rPr lang="zh-CN" altLang="en-US" sz="4000">
                <a:solidFill>
                  <a:schemeClr val="bg1"/>
                </a:solidFill>
              </a:rPr>
              <a:t>    </a:t>
            </a:r>
            <a:r>
              <a:rPr lang="en-US" altLang="zh-CN" sz="4000">
                <a:solidFill>
                  <a:schemeClr val="bg1"/>
                </a:solidFill>
              </a:rPr>
              <a:t>sometimes</a:t>
            </a:r>
            <a:endParaRPr lang="en-US" altLang="zh-CN" sz="400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par>
                                <p:cTn id="11" presetID="0" presetClass="path" presetSubtype="0" accel="50000" decel="50000" fill="hold" nodeType="withEffect">
                                  <p:stCondLst>
                                    <p:cond delay="0"/>
                                  </p:stCondLst>
                                  <p:childTnLst>
                                    <p:animMotion origin="layout" path="M -0.00521 -3.18196E-7 C -0.00486 0.03058 -0.0092 0.05437 0.00139 0.07507 C 0.00295 0.07816 0.00434 0.08341 0.00608 0.08588 C 0.00782 0.08866 0.01042 0.08743 0.01268 0.08804 C 0.01545 0.09144 0.01858 0.09299 0.0217 0.09453 C 0.02431 0.097 0.02587 0.09793 0.029 0.09886 C 0.03108 0.10164 0.03316 0.10195 0.03559 0.10318 C 0.03837 0.10658 0.04723 0.11029 0.05087 0.11183 C 0.05157 0.11276 0.05226 0.1143 0.05295 0.11492 C 0.05486 0.11616 0.05868 0.11708 0.05868 0.11708 C 0.0599 0.11832 0.06129 0.11894 0.0625 0.12048 C 0.06823 0.12635 0.06372 0.12357 0.06823 0.12573 C 0.07136 0.12975 0.07414 0.13438 0.07709 0.13871 C 0.08004 0.14273 0.08473 0.1452 0.08716 0.14952 C 0.08889 0.1523 0.09236 0.15755 0.09393 0.16126 C 0.09653 0.16744 0.09306 0.16188 0.09723 0.16991 C 0.09879 0.173 0.10104 0.17578 0.10295 0.17856 C 0.10452 0.18814 0.10695 0.20297 0.1125 0.20636 C 0.11407 0.21131 0.11545 0.21625 0.11806 0.21934 C 0.1191 0.22088 0.12136 0.22366 0.12136 0.22397 C 0.12361 0.23046 0.12101 0.22366 0.12483 0.22922 C 0.12726 0.23293 0.12882 0.23695 0.13195 0.2388 C 0.13351 0.24313 0.13559 0.24374 0.1382 0.24529 C 0.14063 0.24838 0.14323 0.24869 0.14601 0.24961 C 0.14879 0.25363 0.15174 0.25394 0.15504 0.2561 C 0.16094 0.25981 0.16528 0.26228 0.17188 0.26352 C 0.17257 0.26382 0.17414 0.26475 0.17414 0.26475 " pathEditMode="relative" rAng="0" ptsTypes="ffffffffffffffffffffffffffA">
                                      <p:cBhvr>
                                        <p:cTn id="12" dur="2000" spd="-100000" fill="hold"/>
                                        <p:tgtEl>
                                          <p:spTgt spid="8"/>
                                        </p:tgtEl>
                                        <p:attrNameLst>
                                          <p:attrName>ppt_x</p:attrName>
                                          <p:attrName>ppt_y</p:attrName>
                                        </p:attrNameLst>
                                      </p:cBhvr>
                                      <p:rCtr x="8767" y="13222"/>
                                    </p:animMotion>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par>
                                <p:cTn id="16" presetID="0" presetClass="path" presetSubtype="0" accel="50000" decel="50000" fill="hold" nodeType="withEffect">
                                  <p:stCondLst>
                                    <p:cond delay="0"/>
                                  </p:stCondLst>
                                  <p:childTnLst>
                                    <p:animMotion origin="layout" path="M -0.00382 -0.00402 C -0.00365 0.00123 -0.0073 0.00556 0.00191 0.00927 C 0.00329 0.00958 0.00451 0.0105 0.00607 0.01112 C 0.00763 0.01143 0.00989 0.01143 0.0118 0.01143 C 0.01423 0.01205 0.01701 0.01236 0.01979 0.01266 C 0.02204 0.01297 0.02343 0.01328 0.02621 0.01328 C 0.02795 0.0139 0.02986 0.0139 0.03194 0.01421 C 0.03437 0.01483 0.04218 0.01544 0.04531 0.01575 C 0.046 0.01575 0.04652 0.01606 0.04722 0.01606 C 0.04878 0.01637 0.05225 0.01668 0.05225 0.01699 C 0.05329 0.01668 0.05451 0.01699 0.05555 0.0173 C 0.06059 0.01823 0.05659 0.01761 0.06059 0.01823 C 0.06336 0.01884 0.06579 0.01977 0.0684 0.02039 C 0.071 0.02101 0.075 0.02162 0.07725 0.02224 C 0.07864 0.02286 0.08177 0.02379 0.08316 0.0244 C 0.08541 0.02564 0.08246 0.0244 0.08611 0.02595 C 0.0875 0.02657 0.08941 0.02688 0.09114 0.02749 C 0.09236 0.02935 0.09461 0.03182 0.09947 0.03244 C 0.10086 0.03336 0.10208 0.03429 0.10434 0.0346 C 0.1052 0.03491 0.10729 0.03553 0.10729 0.03583 C 0.1092 0.03676 0.10694 0.03553 0.11024 0.03645 C 0.11232 0.03707 0.11371 0.038 0.11649 0.03831 C 0.11788 0.03892 0.11979 0.03892 0.12204 0.03923 C 0.12413 0.03985 0.12638 0.03985 0.12881 0.04016 C 0.13125 0.04078 0.13385 0.04078 0.1368 0.04139 C 0.14201 0.04201 0.14583 0.04232 0.15156 0.04263 C 0.15225 0.04263 0.15364 0.04294 0.15364 0.04325 " pathEditMode="relative" rAng="0" ptsTypes="ffffffffffffffffffffffffffA">
                                      <p:cBhvr>
                                        <p:cTn id="17" dur="2000" spd="-100000" fill="hold"/>
                                        <p:tgtEl>
                                          <p:spTgt spid="9"/>
                                        </p:tgtEl>
                                        <p:attrNameLst>
                                          <p:attrName>ppt_x</p:attrName>
                                          <p:attrName>ppt_y</p:attrName>
                                        </p:attrNameLst>
                                      </p:cBhvr>
                                      <p:rCtr x="7691" y="2348"/>
                                    </p:animMotion>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2000"/>
                                        <p:tgtEl>
                                          <p:spTgt spid="10"/>
                                        </p:tgtEl>
                                      </p:cBhvr>
                                    </p:animEffect>
                                  </p:childTnLst>
                                </p:cTn>
                              </p:par>
                              <p:par>
                                <p:cTn id="21" presetID="0" presetClass="path" presetSubtype="0" accel="50000" decel="50000" fill="hold" nodeType="withEffect">
                                  <p:stCondLst>
                                    <p:cond delay="0"/>
                                  </p:stCondLst>
                                  <p:childTnLst>
                                    <p:animMotion origin="layout" path="M -0.00104 3.8616E-7 C -0.00104 0.03491 -0.00347 0.06364 0.00295 0.08835 C 0.00399 0.09021 0.00486 0.09639 0.0059 0.1004 C 0.00695 0.10256 0.00868 0.10256 0.0099 0.10256 C 0.01163 0.10658 0.01372 0.10874 0.01563 0.1109 C 0.01719 0.11276 0.01823 0.11492 0.02014 0.11492 C 0.02136 0.11894 0.02274 0.11894 0.02413 0.1211 C 0.02587 0.12512 0.03142 0.12944 0.03368 0.13129 C 0.0342 0.13129 0.03455 0.13346 0.03507 0.13346 C 0.03611 0.13531 0.03854 0.13747 0.03854 0.13964 C 0.03924 0.13747 0.04011 0.13964 0.04097 0.14149 C 0.04445 0.14767 0.04167 0.14365 0.04445 0.14767 C 0.04653 0.15199 0.04809 0.15817 0.05 0.16219 C 0.05191 0.1662 0.05469 0.17053 0.05625 0.17454 C 0.05729 0.17856 0.05955 0.18474 0.06042 0.18875 C 0.06198 0.1971 0.0599 0.18875 0.0625 0.19926 C 0.06354 0.20327 0.06493 0.20544 0.06615 0.20945 C 0.06701 0.22181 0.06858 0.23818 0.07205 0.2422 C 0.07292 0.24838 0.07379 0.25456 0.07552 0.25672 C 0.07604 0.25888 0.07761 0.2629 0.07761 0.26506 C 0.07882 0.27093 0.07726 0.2629 0.07969 0.26908 C 0.08108 0.27309 0.08212 0.27927 0.08403 0.28143 C 0.08507 0.28545 0.08646 0.28545 0.08802 0.28761 C 0.08941 0.29163 0.09097 0.29163 0.09271 0.29379 C 0.09445 0.29781 0.09636 0.29781 0.09844 0.30182 C 0.10208 0.30615 0.10486 0.308 0.10886 0.31016 C 0.10938 0.31016 0.11042 0.31233 0.11042 0.31418 " pathEditMode="relative" rAng="0" ptsTypes="ffffffffffffffffffffffffffA">
                                      <p:cBhvr>
                                        <p:cTn id="22" dur="2000" spd="-100000" fill="hold"/>
                                        <p:tgtEl>
                                          <p:spTgt spid="10"/>
                                        </p:tgtEl>
                                        <p:attrNameLst>
                                          <p:attrName>ppt_x</p:attrName>
                                          <p:attrName>ppt_y</p:attrName>
                                        </p:attrNameLst>
                                      </p:cBhvr>
                                      <p:rCtr x="5451" y="15601"/>
                                    </p:animMotion>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2000"/>
                                        <p:tgtEl>
                                          <p:spTgt spid="11"/>
                                        </p:tgtEl>
                                      </p:cBhvr>
                                    </p:animEffect>
                                  </p:childTnLst>
                                </p:cTn>
                              </p:par>
                              <p:par>
                                <p:cTn id="26" presetID="0" presetClass="path" presetSubtype="0" accel="50000" decel="50000" fill="hold" nodeType="withEffect">
                                  <p:stCondLst>
                                    <p:cond delay="0"/>
                                  </p:stCondLst>
                                  <p:childTnLst>
                                    <p:animMotion origin="layout" path="M -4.16667E-6 -1.90609E-6 C -4.16667E-6 0.04603 0.00191 0.08434 -0.00295 0.11709 C -0.00364 0.11956 -0.00434 0.12759 -0.00503 0.13284 C -0.00572 0.13593 -0.00711 0.13593 -0.00798 0.13593 C -0.0092 0.14118 -0.01076 0.14396 -0.01215 0.14674 C -0.01319 0.14921 -0.01406 0.1523 -0.01545 0.1523 C -0.01632 0.15756 -0.01736 0.15756 -0.0184 0.16034 C -0.01961 0.16559 -0.02361 0.17146 -0.02534 0.17393 C -0.02569 0.17393 -0.02586 0.17671 -0.02638 0.17671 C -0.02708 0.17918 -0.02882 0.18196 -0.02882 0.18505 C -0.02934 0.18196 -0.03003 0.18505 -0.03055 0.18752 C -0.03316 0.19555 -0.03107 0.1903 -0.03316 0.19555 C -0.03472 0.20142 -0.03576 0.20946 -0.03715 0.21471 C -0.03854 0.22027 -0.04062 0.22583 -0.04184 0.23108 C -0.04253 0.23664 -0.04427 0.24467 -0.04479 0.24992 C -0.046 0.26105 -0.04444 0.24992 -0.04635 0.26383 C -0.04704 0.26939 -0.04809 0.27217 -0.04895 0.27742 C -0.04965 0.29379 -0.05086 0.31542 -0.05329 0.32098 C -0.05399 0.32901 -0.05451 0.33735 -0.0559 0.34013 C -0.05625 0.34291 -0.05729 0.34816 -0.05729 0.35125 C -0.05833 0.35898 -0.05711 0.34816 -0.05885 0.3565 C -0.05989 0.36176 -0.06059 0.3701 -0.06215 0.37288 C -0.06284 0.37813 -0.06388 0.37813 -0.06493 0.38122 C -0.06597 0.38647 -0.06718 0.38647 -0.0684 0.38925 C -0.06961 0.3945 -0.071 0.3945 -0.07257 0.39975 C -0.07517 0.40562 -0.07725 0.4081 -0.0802 0.41088 C -0.08055 0.41088 -0.08125 0.41397 -0.08125 0.41644 " pathEditMode="relative" rAng="0" ptsTypes="ffffffffffffffffffffffffffA">
                                      <p:cBhvr>
                                        <p:cTn id="27" dur="2000" spd="-100000" fill="hold"/>
                                        <p:tgtEl>
                                          <p:spTgt spid="11"/>
                                        </p:tgtEl>
                                        <p:attrNameLst>
                                          <p:attrName>ppt_x</p:attrName>
                                          <p:attrName>ppt_y</p:attrName>
                                        </p:attrNameLst>
                                      </p:cBhvr>
                                      <p:rCtr x="-3976" y="20822"/>
                                    </p:animMotion>
                                  </p:childTnLst>
                                </p:cTn>
                              </p:par>
                              <p:par>
                                <p:cTn id="28" presetID="10"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2000"/>
                                        <p:tgtEl>
                                          <p:spTgt spid="12"/>
                                        </p:tgtEl>
                                      </p:cBhvr>
                                    </p:animEffect>
                                  </p:childTnLst>
                                </p:cTn>
                              </p:par>
                              <p:par>
                                <p:cTn id="31" presetID="0" presetClass="path" presetSubtype="0" accel="50000" decel="50000" fill="hold" nodeType="withEffect">
                                  <p:stCondLst>
                                    <p:cond delay="0"/>
                                  </p:stCondLst>
                                  <p:childTnLst>
                                    <p:animMotion origin="layout" path="M 0.00417 3.18196E-6 C 0.00417 0.01668 0.00191 0.03089 0.00782 0.04294 C 0.00868 0.04386 0.00938 0.04664 0.01025 0.0485 C 0.01111 0.04973 0.01285 0.04973 0.01389 0.04973 C 0.01545 0.05159 0.01736 0.05282 0.01893 0.05375 C 0.02032 0.05468 0.02136 0.05591 0.02292 0.05591 C 0.02414 0.05777 0.02535 0.05777 0.02657 0.05869 C 0.02813 0.06055 0.03299 0.06271 0.03507 0.06364 C 0.03542 0.06364 0.03577 0.06487 0.03629 0.06487 C 0.03716 0.06549 0.03924 0.06673 0.03924 0.06765 C 0.03993 0.06673 0.0408 0.06765 0.04132 0.06858 C 0.04462 0.07167 0.04202 0.06981 0.04462 0.07167 C 0.04653 0.07383 0.04775 0.07661 0.04948 0.07877 C 0.05122 0.08063 0.05365 0.08279 0.05521 0.08464 C 0.05608 0.08681 0.05816 0.08959 0.05868 0.09175 C 0.06025 0.09576 0.05834 0.09175 0.06059 0.09669 C 0.06146 0.09885 0.06285 0.09978 0.06389 0.10163 C 0.06476 0.10781 0.06615 0.11554 0.0691 0.1177 C 0.06997 0.12079 0.07066 0.12357 0.07223 0.1248 C 0.07275 0.12573 0.07396 0.12758 0.07396 0.12882 C 0.07535 0.1316 0.07379 0.12758 0.07587 0.13067 C 0.07726 0.13284 0.07795 0.13562 0.07986 0.13685 C 0.08073 0.13871 0.08212 0.13871 0.08334 0.13994 C 0.08455 0.14179 0.08611 0.14179 0.0875 0.14272 C 0.08907 0.14458 0.0908 0.14458 0.09271 0.14674 C 0.09584 0.1489 0.09827 0.14983 0.10191 0.15075 C 0.10243 0.15075 0.1033 0.15199 0.1033 0.15292 " pathEditMode="relative" rAng="0" ptsTypes="ffffffffffffffffffffffffffA">
                                      <p:cBhvr>
                                        <p:cTn id="32" dur="2000" spd="-100000" fill="hold"/>
                                        <p:tgtEl>
                                          <p:spTgt spid="12"/>
                                        </p:tgtEl>
                                        <p:attrNameLst>
                                          <p:attrName>ppt_x</p:attrName>
                                          <p:attrName>ppt_y</p:attrName>
                                        </p:attrNameLst>
                                      </p:cBhvr>
                                      <p:rCtr x="4844" y="7631"/>
                                    </p:animMotion>
                                  </p:childTnLst>
                                </p:cTn>
                              </p:par>
                              <p:par>
                                <p:cTn id="33" presetID="10"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2000"/>
                                        <p:tgtEl>
                                          <p:spTgt spid="13"/>
                                        </p:tgtEl>
                                      </p:cBhvr>
                                    </p:animEffect>
                                  </p:childTnLst>
                                </p:cTn>
                              </p:par>
                              <p:par>
                                <p:cTn id="36" presetID="0" presetClass="path" presetSubtype="0" accel="50000" decel="50000" fill="hold" nodeType="withEffect">
                                  <p:stCondLst>
                                    <p:cond delay="0"/>
                                  </p:stCondLst>
                                  <p:childTnLst>
                                    <p:animMotion origin="layout" path="M -4.44444E-6 3.59592E-6 C 0.00018 -0.00989 -0.00277 -0.01823 0.00487 -0.02503 C 0.00608 -0.02564 0.00712 -0.0275 0.00834 -0.02873 C 0.00973 -0.02935 0.01164 -0.02935 0.0132 -0.02935 C 0.01528 -0.03028 0.01754 -0.0309 0.01997 -0.03151 C 0.02188 -0.03213 0.02309 -0.03275 0.02535 -0.03275 C 0.02691 -0.03399 0.02848 -0.03399 0.03021 -0.0346 C 0.0323 -0.03553 0.03889 -0.03677 0.0415 -0.03738 C 0.04202 -0.03738 0.04254 -0.038 0.04306 -0.038 C 0.04445 -0.03862 0.04723 -0.03924 0.04723 -0.03955 C 0.04827 -0.03924 0.04914 -0.03955 0.05 -0.04016 C 0.05434 -0.04202 0.05105 -0.04078 0.05434 -0.04202 C 0.0566 -0.04325 0.05869 -0.0448 0.06094 -0.04603 C 0.06303 -0.04727 0.0665 -0.04851 0.06841 -0.04943 C 0.06962 -0.05067 0.07223 -0.05252 0.07327 -0.05376 C 0.07518 -0.05592 0.07275 -0.05376 0.07587 -0.05654 C 0.07709 -0.05777 0.07865 -0.05839 0.08004 -0.05932 C 0.08108 -0.06302 0.08299 -0.06766 0.08716 -0.06889 C 0.0882 -0.07044 0.08924 -0.07229 0.09115 -0.07291 C 0.09184 -0.07353 0.09375 -0.07446 0.09375 -0.07507 C 0.09532 -0.07693 0.09341 -0.07446 0.09619 -0.07631 C 0.09792 -0.07754 0.09914 -0.07909 0.10139 -0.07971 C 0.10261 -0.08094 0.10417 -0.08094 0.10608 -0.08156 C 0.10782 -0.0828 0.10973 -0.0828 0.11181 -0.08341 C 0.11389 -0.08434 0.11598 -0.08434 0.11858 -0.08558 C 0.12292 -0.08681 0.12622 -0.08743 0.13091 -0.08805 C 0.1316 -0.08805 0.13282 -0.08867 0.13282 -0.08897 " pathEditMode="relative" rAng="0" ptsTypes="ffffffffffffffffffffffffffA">
                                      <p:cBhvr>
                                        <p:cTn id="37" dur="2000" spd="-100000" fill="hold"/>
                                        <p:tgtEl>
                                          <p:spTgt spid="13"/>
                                        </p:tgtEl>
                                        <p:attrNameLst>
                                          <p:attrName>ppt_x</p:attrName>
                                          <p:attrName>ppt_y</p:attrName>
                                        </p:attrNameLst>
                                      </p:cBhvr>
                                      <p:rCtr x="6493" y="-44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1173" t="2518" b="18829"/>
          <a:stretch>
            <a:fillRect/>
          </a:stretch>
        </p:blipFill>
        <p:spPr>
          <a:xfrm>
            <a:off x="0" y="0"/>
            <a:ext cx="9144000" cy="5143500"/>
          </a:xfrm>
          <a:prstGeom prst="rect">
            <a:avLst/>
          </a:prstGeom>
        </p:spPr>
      </p:pic>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l="19363" t="8650" r="16705" b="2899"/>
          <a:stretch>
            <a:fillRect/>
          </a:stretch>
        </p:blipFill>
        <p:spPr>
          <a:xfrm>
            <a:off x="1770927" y="208344"/>
            <a:ext cx="5845215" cy="4548851"/>
          </a:xfrm>
          <a:prstGeom prst="rect">
            <a:avLst/>
          </a:prstGeom>
        </p:spPr>
      </p:pic>
      <p:sp>
        <p:nvSpPr>
          <p:cNvPr id="3" name="文本框 2"/>
          <p:cNvSpPr txBox="1"/>
          <p:nvPr/>
        </p:nvSpPr>
        <p:spPr>
          <a:xfrm>
            <a:off x="3472815" y="2096135"/>
            <a:ext cx="2197735" cy="1198880"/>
          </a:xfrm>
          <a:prstGeom prst="rect">
            <a:avLst/>
          </a:prstGeom>
          <a:noFill/>
        </p:spPr>
        <p:txBody>
          <a:bodyPr wrap="square" rtlCol="0">
            <a:spAutoFit/>
          </a:bodyPr>
          <a:p>
            <a:r>
              <a:rPr lang="zh-CN" altLang="en-US" sz="7200"/>
              <a:t>周末</a:t>
            </a:r>
            <a:endParaRPr lang="zh-CN" altLang="en-US" sz="7200"/>
          </a:p>
        </p:txBody>
      </p:sp>
      <p:sp>
        <p:nvSpPr>
          <p:cNvPr id="5" name="文本框 4"/>
          <p:cNvSpPr txBox="1"/>
          <p:nvPr/>
        </p:nvSpPr>
        <p:spPr>
          <a:xfrm>
            <a:off x="3483610" y="1497330"/>
            <a:ext cx="2298065" cy="706755"/>
          </a:xfrm>
          <a:prstGeom prst="rect">
            <a:avLst/>
          </a:prstGeom>
          <a:noFill/>
        </p:spPr>
        <p:txBody>
          <a:bodyPr wrap="square" rtlCol="0">
            <a:spAutoFit/>
          </a:bodyPr>
          <a:p>
            <a:r>
              <a:rPr lang="zh-CN" altLang="en-US" sz="4000"/>
              <a:t>zhōu mò </a:t>
            </a:r>
            <a:endParaRPr lang="zh-CN" altLang="en-US" sz="4000"/>
          </a:p>
        </p:txBody>
      </p:sp>
      <p:sp>
        <p:nvSpPr>
          <p:cNvPr id="6" name="文本框 5"/>
          <p:cNvSpPr txBox="1"/>
          <p:nvPr/>
        </p:nvSpPr>
        <p:spPr>
          <a:xfrm>
            <a:off x="3714750" y="3230245"/>
            <a:ext cx="1713865" cy="521970"/>
          </a:xfrm>
          <a:prstGeom prst="rect">
            <a:avLst/>
          </a:prstGeom>
          <a:noFill/>
        </p:spPr>
        <p:txBody>
          <a:bodyPr wrap="square" rtlCol="0">
            <a:spAutoFit/>
          </a:bodyPr>
          <a:p>
            <a:r>
              <a:rPr lang="en-US" altLang="zh-CN" sz="2800"/>
              <a:t>weekend</a:t>
            </a:r>
            <a:endParaRPr lang="en-US" altLang="zh-CN" sz="280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1173" t="2518" b="18829"/>
          <a:stretch>
            <a:fillRect/>
          </a:stretch>
        </p:blipFill>
        <p:spPr>
          <a:xfrm>
            <a:off x="0" y="0"/>
            <a:ext cx="9144000" cy="5143500"/>
          </a:xfrm>
          <a:prstGeom prst="rect">
            <a:avLst/>
          </a:prstGeom>
        </p:spPr>
      </p:pic>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l="19363" t="8650" r="16705" b="2899"/>
          <a:stretch>
            <a:fillRect/>
          </a:stretch>
        </p:blipFill>
        <p:spPr>
          <a:xfrm>
            <a:off x="1770927" y="208344"/>
            <a:ext cx="5845215" cy="4548851"/>
          </a:xfrm>
          <a:prstGeom prst="rect">
            <a:avLst/>
          </a:prstGeom>
        </p:spPr>
      </p:pic>
      <p:sp>
        <p:nvSpPr>
          <p:cNvPr id="3" name="文本框 2"/>
          <p:cNvSpPr txBox="1"/>
          <p:nvPr/>
        </p:nvSpPr>
        <p:spPr>
          <a:xfrm>
            <a:off x="3472815" y="1972310"/>
            <a:ext cx="2197735" cy="1198880"/>
          </a:xfrm>
          <a:prstGeom prst="rect">
            <a:avLst/>
          </a:prstGeom>
          <a:noFill/>
        </p:spPr>
        <p:txBody>
          <a:bodyPr wrap="square" rtlCol="0">
            <a:spAutoFit/>
          </a:bodyPr>
          <a:p>
            <a:r>
              <a:rPr lang="en-US" altLang="zh-CN" sz="7200"/>
              <a:t>  </a:t>
            </a:r>
            <a:r>
              <a:rPr lang="zh-CN" altLang="en-US" sz="7200"/>
              <a:t>那</a:t>
            </a:r>
            <a:endParaRPr lang="zh-CN" altLang="en-US" sz="7200"/>
          </a:p>
        </p:txBody>
      </p:sp>
      <p:sp>
        <p:nvSpPr>
          <p:cNvPr id="5" name="文本框 4"/>
          <p:cNvSpPr txBox="1"/>
          <p:nvPr/>
        </p:nvSpPr>
        <p:spPr>
          <a:xfrm>
            <a:off x="3472815" y="1358900"/>
            <a:ext cx="2298065" cy="706755"/>
          </a:xfrm>
          <a:prstGeom prst="rect">
            <a:avLst/>
          </a:prstGeom>
          <a:noFill/>
        </p:spPr>
        <p:txBody>
          <a:bodyPr wrap="square" rtlCol="0">
            <a:spAutoFit/>
          </a:bodyPr>
          <a:p>
            <a:r>
              <a:rPr lang="en-US" altLang="zh-CN" sz="4000"/>
              <a:t>     nà      </a:t>
            </a:r>
            <a:r>
              <a:rPr lang="zh-CN" altLang="en-US" sz="4000"/>
              <a:t>  </a:t>
            </a:r>
            <a:endParaRPr lang="zh-CN" altLang="en-US" sz="4000"/>
          </a:p>
        </p:txBody>
      </p:sp>
      <p:sp>
        <p:nvSpPr>
          <p:cNvPr id="6" name="文本框 5"/>
          <p:cNvSpPr txBox="1"/>
          <p:nvPr/>
        </p:nvSpPr>
        <p:spPr>
          <a:xfrm>
            <a:off x="3004185" y="3049905"/>
            <a:ext cx="3696335" cy="521970"/>
          </a:xfrm>
          <a:prstGeom prst="rect">
            <a:avLst/>
          </a:prstGeom>
          <a:noFill/>
        </p:spPr>
        <p:txBody>
          <a:bodyPr wrap="square" rtlCol="0">
            <a:spAutoFit/>
          </a:bodyPr>
          <a:p>
            <a:r>
              <a:rPr lang="en-US" altLang="zh-CN" sz="2400"/>
              <a:t>   </a:t>
            </a:r>
            <a:r>
              <a:rPr lang="en-US" altLang="zh-CN" sz="2800"/>
              <a:t> in that case;then</a:t>
            </a:r>
            <a:endParaRPr lang="en-US" altLang="zh-CN" sz="280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1173" t="2518" b="18829"/>
          <a:stretch>
            <a:fillRect/>
          </a:stretch>
        </p:blipFill>
        <p:spPr>
          <a:xfrm>
            <a:off x="0" y="0"/>
            <a:ext cx="9144000" cy="5143500"/>
          </a:xfrm>
          <a:prstGeom prst="rect">
            <a:avLst/>
          </a:prstGeom>
        </p:spPr>
      </p:pic>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l="19363" t="8650" r="16705" b="2899"/>
          <a:stretch>
            <a:fillRect/>
          </a:stretch>
        </p:blipFill>
        <p:spPr>
          <a:xfrm>
            <a:off x="1770927" y="208344"/>
            <a:ext cx="5845215" cy="4548851"/>
          </a:xfrm>
          <a:prstGeom prst="rect">
            <a:avLst/>
          </a:prstGeom>
        </p:spPr>
      </p:pic>
      <p:sp>
        <p:nvSpPr>
          <p:cNvPr id="3" name="文本框 2"/>
          <p:cNvSpPr txBox="1"/>
          <p:nvPr/>
        </p:nvSpPr>
        <p:spPr>
          <a:xfrm>
            <a:off x="3472815" y="2096135"/>
            <a:ext cx="2197735" cy="1198880"/>
          </a:xfrm>
          <a:prstGeom prst="rect">
            <a:avLst/>
          </a:prstGeom>
          <a:noFill/>
        </p:spPr>
        <p:txBody>
          <a:bodyPr wrap="square" rtlCol="0">
            <a:spAutoFit/>
          </a:bodyPr>
          <a:p>
            <a:r>
              <a:rPr lang="zh-CN" altLang="en-US" sz="7200"/>
              <a:t>常常</a:t>
            </a:r>
            <a:endParaRPr lang="zh-CN" altLang="en-US" sz="7200"/>
          </a:p>
        </p:txBody>
      </p:sp>
      <p:sp>
        <p:nvSpPr>
          <p:cNvPr id="5" name="文本框 4"/>
          <p:cNvSpPr txBox="1"/>
          <p:nvPr/>
        </p:nvSpPr>
        <p:spPr>
          <a:xfrm>
            <a:off x="3065780" y="1468755"/>
            <a:ext cx="3479165" cy="706755"/>
          </a:xfrm>
          <a:prstGeom prst="rect">
            <a:avLst/>
          </a:prstGeom>
          <a:noFill/>
        </p:spPr>
        <p:txBody>
          <a:bodyPr wrap="square" rtlCol="0">
            <a:spAutoFit/>
          </a:bodyPr>
          <a:p>
            <a:r>
              <a:rPr lang="en-US" altLang="zh-CN" sz="4000"/>
              <a:t>cháng cháng  </a:t>
            </a:r>
            <a:endParaRPr lang="en-US" altLang="zh-CN" sz="4000"/>
          </a:p>
        </p:txBody>
      </p:sp>
      <p:sp>
        <p:nvSpPr>
          <p:cNvPr id="6" name="文本框 5"/>
          <p:cNvSpPr txBox="1"/>
          <p:nvPr/>
        </p:nvSpPr>
        <p:spPr>
          <a:xfrm>
            <a:off x="3765550" y="3215640"/>
            <a:ext cx="1613535" cy="521970"/>
          </a:xfrm>
          <a:prstGeom prst="rect">
            <a:avLst/>
          </a:prstGeom>
          <a:noFill/>
        </p:spPr>
        <p:txBody>
          <a:bodyPr wrap="square" rtlCol="0">
            <a:spAutoFit/>
          </a:bodyPr>
          <a:p>
            <a:r>
              <a:rPr lang="en-US" altLang="zh-CN" sz="2800"/>
              <a:t>  often</a:t>
            </a:r>
            <a:endParaRPr lang="en-US" altLang="zh-CN" sz="320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915" t="6002" r="915" b="11897"/>
          <a:stretch>
            <a:fillRect/>
          </a:stretch>
        </p:blipFill>
        <p:spPr>
          <a:xfrm>
            <a:off x="-81023" y="0"/>
            <a:ext cx="9225024" cy="5143500"/>
          </a:xfrm>
          <a:prstGeom prst="rect">
            <a:avLst/>
          </a:prstGeo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197" y="-812626"/>
            <a:ext cx="7318584" cy="6041960"/>
          </a:xfrm>
          <a:prstGeom prst="rect">
            <a:avLst/>
          </a:prstGeom>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755576" y="876871"/>
            <a:ext cx="848717" cy="525828"/>
          </a:xfrm>
          <a:prstGeom prst="rect">
            <a:avLst/>
          </a:prstGeom>
        </p:spPr>
      </p:pic>
      <p:pic>
        <p:nvPicPr>
          <p:cNvPr id="9" name="图片 8"/>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1023064" y="2610893"/>
            <a:ext cx="1162457" cy="720208"/>
          </a:xfrm>
          <a:prstGeom prst="rect">
            <a:avLst/>
          </a:prstGeom>
        </p:spPr>
      </p:pic>
      <p:pic>
        <p:nvPicPr>
          <p:cNvPr id="10" name="图片 9"/>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6876256" y="1179742"/>
            <a:ext cx="1008112" cy="624582"/>
          </a:xfrm>
          <a:prstGeom prst="rect">
            <a:avLst/>
          </a:prstGeom>
        </p:spPr>
      </p:pic>
      <p:pic>
        <p:nvPicPr>
          <p:cNvPr id="11" name="图片 10"/>
          <p:cNvPicPr>
            <a:picLocks noChangeAspect="1"/>
          </p:cNvPicPr>
          <p:nvPr/>
        </p:nvPicPr>
        <p:blipFill rotWithShape="1">
          <a:blip r:embed="rId3" cstate="print">
            <a:extLst>
              <a:ext uri="{28A0092B-C50C-407E-A947-70E740481C1C}">
                <a14:useLocalDpi xmlns:a14="http://schemas.microsoft.com/office/drawing/2010/main" val="0"/>
              </a:ext>
            </a:extLst>
          </a:blip>
          <a:srcRect l="39619" t="53591" r="41815" b="25960"/>
          <a:stretch>
            <a:fillRect/>
          </a:stretch>
        </p:blipFill>
        <p:spPr>
          <a:xfrm>
            <a:off x="6516216" y="2509833"/>
            <a:ext cx="720080" cy="446130"/>
          </a:xfrm>
          <a:prstGeom prst="rect">
            <a:avLst/>
          </a:prstGeom>
        </p:spPr>
      </p:pic>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39619" t="53591" r="41815" b="25960"/>
          <a:stretch>
            <a:fillRect/>
          </a:stretch>
        </p:blipFill>
        <p:spPr>
          <a:xfrm>
            <a:off x="459854" y="3795886"/>
            <a:ext cx="720080" cy="44613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5539460" y="4018951"/>
            <a:ext cx="1336796" cy="828221"/>
          </a:xfrm>
          <a:prstGeom prst="rect">
            <a:avLst/>
          </a:prstGeom>
        </p:spPr>
      </p:pic>
      <p:sp>
        <p:nvSpPr>
          <p:cNvPr id="6" name="文本框 5"/>
          <p:cNvSpPr txBox="1"/>
          <p:nvPr/>
        </p:nvSpPr>
        <p:spPr>
          <a:xfrm>
            <a:off x="2596515" y="1280795"/>
            <a:ext cx="6235065" cy="706755"/>
          </a:xfrm>
          <a:prstGeom prst="rect">
            <a:avLst/>
          </a:prstGeom>
          <a:noFill/>
        </p:spPr>
        <p:txBody>
          <a:bodyPr wrap="square" rtlCol="0">
            <a:spAutoFit/>
          </a:bodyPr>
          <a:p>
            <a:r>
              <a:rPr lang="en-US" altLang="zh-CN" sz="4000">
                <a:solidFill>
                  <a:schemeClr val="bg1"/>
                </a:solidFill>
              </a:rPr>
              <a:t> </a:t>
            </a:r>
            <a:endParaRPr lang="en-US" altLang="zh-CN" sz="4000">
              <a:solidFill>
                <a:schemeClr val="bg1"/>
              </a:solidFill>
            </a:endParaRPr>
          </a:p>
        </p:txBody>
      </p:sp>
      <p:sp>
        <p:nvSpPr>
          <p:cNvPr id="3" name="文本框 2"/>
          <p:cNvSpPr txBox="1"/>
          <p:nvPr/>
        </p:nvSpPr>
        <p:spPr>
          <a:xfrm>
            <a:off x="872490" y="1280795"/>
            <a:ext cx="8086090" cy="3046095"/>
          </a:xfrm>
          <a:prstGeom prst="rect">
            <a:avLst/>
          </a:prstGeom>
          <a:noFill/>
        </p:spPr>
        <p:txBody>
          <a:bodyPr wrap="square" rtlCol="0">
            <a:spAutoFit/>
          </a:bodyPr>
          <a:p>
            <a:r>
              <a:rPr lang="en-US" altLang="zh-CN" sz="3200">
                <a:solidFill>
                  <a:schemeClr val="bg1"/>
                </a:solidFill>
              </a:rPr>
              <a:t>A</a:t>
            </a:r>
            <a:r>
              <a:rPr lang="zh-CN" altLang="en-US" sz="3200">
                <a:solidFill>
                  <a:schemeClr val="bg1"/>
                </a:solidFill>
              </a:rPr>
              <a:t>：你周末常常做什么？</a:t>
            </a:r>
            <a:endParaRPr lang="zh-CN" altLang="en-US" sz="3200">
              <a:solidFill>
                <a:schemeClr val="bg1"/>
              </a:solidFill>
            </a:endParaRPr>
          </a:p>
          <a:p>
            <a:r>
              <a:rPr lang="zh-CN" altLang="en-US" sz="3200">
                <a:solidFill>
                  <a:schemeClr val="bg1"/>
                </a:solidFill>
              </a:rPr>
              <a:t>       nǐ zhōu mò cháng cháng zuò shé</a:t>
            </a:r>
            <a:r>
              <a:rPr lang="en-US" altLang="zh-CN" sz="3200">
                <a:solidFill>
                  <a:schemeClr val="bg1"/>
                </a:solidFill>
              </a:rPr>
              <a:t>n</a:t>
            </a:r>
            <a:r>
              <a:rPr lang="zh-CN" altLang="en-US" sz="3200">
                <a:solidFill>
                  <a:schemeClr val="bg1"/>
                </a:solidFill>
              </a:rPr>
              <a:t> me ？</a:t>
            </a:r>
            <a:endParaRPr lang="zh-CN" altLang="en-US" sz="3200">
              <a:solidFill>
                <a:schemeClr val="bg1"/>
              </a:solidFill>
            </a:endParaRPr>
          </a:p>
          <a:p>
            <a:r>
              <a:rPr lang="zh-CN" altLang="en-US" sz="3200">
                <a:solidFill>
                  <a:schemeClr val="bg1"/>
                </a:solidFill>
              </a:rPr>
              <a:t>       What do you often do on weekends?</a:t>
            </a:r>
            <a:endParaRPr lang="zh-CN" altLang="en-US" sz="3200">
              <a:solidFill>
                <a:schemeClr val="bg1"/>
              </a:solidFill>
            </a:endParaRPr>
          </a:p>
          <a:p>
            <a:r>
              <a:rPr lang="en-US" altLang="zh-CN" sz="3200">
                <a:solidFill>
                  <a:schemeClr val="bg1"/>
                </a:solidFill>
              </a:rPr>
              <a:t>B</a:t>
            </a:r>
            <a:r>
              <a:rPr lang="zh-CN" altLang="en-US" sz="3200">
                <a:solidFill>
                  <a:schemeClr val="bg1"/>
                </a:solidFill>
              </a:rPr>
              <a:t>：我周末常常看电影。</a:t>
            </a:r>
            <a:endParaRPr lang="zh-CN" altLang="en-US" sz="3200">
              <a:solidFill>
                <a:schemeClr val="bg1"/>
              </a:solidFill>
            </a:endParaRPr>
          </a:p>
          <a:p>
            <a:r>
              <a:rPr lang="zh-CN" altLang="en-US" sz="3200">
                <a:solidFill>
                  <a:schemeClr val="bg1"/>
                </a:solidFill>
              </a:rPr>
              <a:t>       wǒ zhōu mò cháng cháng kàn diàn yǐng</a:t>
            </a:r>
            <a:r>
              <a:rPr lang="en-US" altLang="zh-CN" sz="3200">
                <a:solidFill>
                  <a:schemeClr val="bg1"/>
                </a:solidFill>
              </a:rPr>
              <a:t>.</a:t>
            </a:r>
            <a:endParaRPr lang="en-US" altLang="zh-CN" sz="3200">
              <a:solidFill>
                <a:schemeClr val="bg1"/>
              </a:solidFill>
            </a:endParaRPr>
          </a:p>
          <a:p>
            <a:r>
              <a:rPr lang="en-US" altLang="zh-CN" sz="3200">
                <a:solidFill>
                  <a:schemeClr val="bg1"/>
                </a:solidFill>
              </a:rPr>
              <a:t>       I often watch movies on weekends.</a:t>
            </a:r>
            <a:endParaRPr lang="en-US" altLang="zh-CN" sz="320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par>
                                <p:cTn id="11" presetID="0" presetClass="path" presetSubtype="0" accel="50000" decel="50000" fill="hold" nodeType="withEffect">
                                  <p:stCondLst>
                                    <p:cond delay="0"/>
                                  </p:stCondLst>
                                  <p:childTnLst>
                                    <p:animMotion origin="layout" path="M -0.00521 -3.18196E-7 C -0.00486 0.03058 -0.0092 0.05437 0.00139 0.07507 C 0.00295 0.07816 0.00434 0.08341 0.00608 0.08588 C 0.00782 0.08866 0.01042 0.08743 0.01268 0.08804 C 0.01545 0.09144 0.01858 0.09299 0.0217 0.09453 C 0.02431 0.097 0.02587 0.09793 0.029 0.09886 C 0.03108 0.10164 0.03316 0.10195 0.03559 0.10318 C 0.03837 0.10658 0.04723 0.11029 0.05087 0.11183 C 0.05157 0.11276 0.05226 0.1143 0.05295 0.11492 C 0.05486 0.11616 0.05868 0.11708 0.05868 0.11708 C 0.0599 0.11832 0.06129 0.11894 0.0625 0.12048 C 0.06823 0.12635 0.06372 0.12357 0.06823 0.12573 C 0.07136 0.12975 0.07414 0.13438 0.07709 0.13871 C 0.08004 0.14273 0.08473 0.1452 0.08716 0.14952 C 0.08889 0.1523 0.09236 0.15755 0.09393 0.16126 C 0.09653 0.16744 0.09306 0.16188 0.09723 0.16991 C 0.09879 0.173 0.10104 0.17578 0.10295 0.17856 C 0.10452 0.18814 0.10695 0.20297 0.1125 0.20636 C 0.11407 0.21131 0.11545 0.21625 0.11806 0.21934 C 0.1191 0.22088 0.12136 0.22366 0.12136 0.22397 C 0.12361 0.23046 0.12101 0.22366 0.12483 0.22922 C 0.12726 0.23293 0.12882 0.23695 0.13195 0.2388 C 0.13351 0.24313 0.13559 0.24374 0.1382 0.24529 C 0.14063 0.24838 0.14323 0.24869 0.14601 0.24961 C 0.14879 0.25363 0.15174 0.25394 0.15504 0.2561 C 0.16094 0.25981 0.16528 0.26228 0.17188 0.26352 C 0.17257 0.26382 0.17414 0.26475 0.17414 0.26475 " pathEditMode="relative" rAng="0" ptsTypes="ffffffffffffffffffffffffffA">
                                      <p:cBhvr>
                                        <p:cTn id="12" dur="2000" spd="-100000" fill="hold"/>
                                        <p:tgtEl>
                                          <p:spTgt spid="8"/>
                                        </p:tgtEl>
                                        <p:attrNameLst>
                                          <p:attrName>ppt_x</p:attrName>
                                          <p:attrName>ppt_y</p:attrName>
                                        </p:attrNameLst>
                                      </p:cBhvr>
                                      <p:rCtr x="8767" y="13222"/>
                                    </p:animMotion>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par>
                                <p:cTn id="16" presetID="0" presetClass="path" presetSubtype="0" accel="50000" decel="50000" fill="hold" nodeType="withEffect">
                                  <p:stCondLst>
                                    <p:cond delay="0"/>
                                  </p:stCondLst>
                                  <p:childTnLst>
                                    <p:animMotion origin="layout" path="M -0.00382 -0.00402 C -0.00365 0.00123 -0.0073 0.00556 0.00191 0.00927 C 0.00329 0.00958 0.00451 0.0105 0.00607 0.01112 C 0.00763 0.01143 0.00989 0.01143 0.0118 0.01143 C 0.01423 0.01205 0.01701 0.01236 0.01979 0.01266 C 0.02204 0.01297 0.02343 0.01328 0.02621 0.01328 C 0.02795 0.0139 0.02986 0.0139 0.03194 0.01421 C 0.03437 0.01483 0.04218 0.01544 0.04531 0.01575 C 0.046 0.01575 0.04652 0.01606 0.04722 0.01606 C 0.04878 0.01637 0.05225 0.01668 0.05225 0.01699 C 0.05329 0.01668 0.05451 0.01699 0.05555 0.0173 C 0.06059 0.01823 0.05659 0.01761 0.06059 0.01823 C 0.06336 0.01884 0.06579 0.01977 0.0684 0.02039 C 0.071 0.02101 0.075 0.02162 0.07725 0.02224 C 0.07864 0.02286 0.08177 0.02379 0.08316 0.0244 C 0.08541 0.02564 0.08246 0.0244 0.08611 0.02595 C 0.0875 0.02657 0.08941 0.02688 0.09114 0.02749 C 0.09236 0.02935 0.09461 0.03182 0.09947 0.03244 C 0.10086 0.03336 0.10208 0.03429 0.10434 0.0346 C 0.1052 0.03491 0.10729 0.03553 0.10729 0.03583 C 0.1092 0.03676 0.10694 0.03553 0.11024 0.03645 C 0.11232 0.03707 0.11371 0.038 0.11649 0.03831 C 0.11788 0.03892 0.11979 0.03892 0.12204 0.03923 C 0.12413 0.03985 0.12638 0.03985 0.12881 0.04016 C 0.13125 0.04078 0.13385 0.04078 0.1368 0.04139 C 0.14201 0.04201 0.14583 0.04232 0.15156 0.04263 C 0.15225 0.04263 0.15364 0.04294 0.15364 0.04325 " pathEditMode="relative" rAng="0" ptsTypes="ffffffffffffffffffffffffffA">
                                      <p:cBhvr>
                                        <p:cTn id="17" dur="2000" spd="-100000" fill="hold"/>
                                        <p:tgtEl>
                                          <p:spTgt spid="9"/>
                                        </p:tgtEl>
                                        <p:attrNameLst>
                                          <p:attrName>ppt_x</p:attrName>
                                          <p:attrName>ppt_y</p:attrName>
                                        </p:attrNameLst>
                                      </p:cBhvr>
                                      <p:rCtr x="7691" y="2348"/>
                                    </p:animMotion>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2000"/>
                                        <p:tgtEl>
                                          <p:spTgt spid="10"/>
                                        </p:tgtEl>
                                      </p:cBhvr>
                                    </p:animEffect>
                                  </p:childTnLst>
                                </p:cTn>
                              </p:par>
                              <p:par>
                                <p:cTn id="21" presetID="0" presetClass="path" presetSubtype="0" accel="50000" decel="50000" fill="hold" nodeType="withEffect">
                                  <p:stCondLst>
                                    <p:cond delay="0"/>
                                  </p:stCondLst>
                                  <p:childTnLst>
                                    <p:animMotion origin="layout" path="M -0.00104 3.8616E-7 C -0.00104 0.03491 -0.00347 0.06364 0.00295 0.08835 C 0.00399 0.09021 0.00486 0.09639 0.0059 0.1004 C 0.00695 0.10256 0.00868 0.10256 0.0099 0.10256 C 0.01163 0.10658 0.01372 0.10874 0.01563 0.1109 C 0.01719 0.11276 0.01823 0.11492 0.02014 0.11492 C 0.02136 0.11894 0.02274 0.11894 0.02413 0.1211 C 0.02587 0.12512 0.03142 0.12944 0.03368 0.13129 C 0.0342 0.13129 0.03455 0.13346 0.03507 0.13346 C 0.03611 0.13531 0.03854 0.13747 0.03854 0.13964 C 0.03924 0.13747 0.04011 0.13964 0.04097 0.14149 C 0.04445 0.14767 0.04167 0.14365 0.04445 0.14767 C 0.04653 0.15199 0.04809 0.15817 0.05 0.16219 C 0.05191 0.1662 0.05469 0.17053 0.05625 0.17454 C 0.05729 0.17856 0.05955 0.18474 0.06042 0.18875 C 0.06198 0.1971 0.0599 0.18875 0.0625 0.19926 C 0.06354 0.20327 0.06493 0.20544 0.06615 0.20945 C 0.06701 0.22181 0.06858 0.23818 0.07205 0.2422 C 0.07292 0.24838 0.07379 0.25456 0.07552 0.25672 C 0.07604 0.25888 0.07761 0.2629 0.07761 0.26506 C 0.07882 0.27093 0.07726 0.2629 0.07969 0.26908 C 0.08108 0.27309 0.08212 0.27927 0.08403 0.28143 C 0.08507 0.28545 0.08646 0.28545 0.08802 0.28761 C 0.08941 0.29163 0.09097 0.29163 0.09271 0.29379 C 0.09445 0.29781 0.09636 0.29781 0.09844 0.30182 C 0.10208 0.30615 0.10486 0.308 0.10886 0.31016 C 0.10938 0.31016 0.11042 0.31233 0.11042 0.31418 " pathEditMode="relative" rAng="0" ptsTypes="ffffffffffffffffffffffffffA">
                                      <p:cBhvr>
                                        <p:cTn id="22" dur="2000" spd="-100000" fill="hold"/>
                                        <p:tgtEl>
                                          <p:spTgt spid="10"/>
                                        </p:tgtEl>
                                        <p:attrNameLst>
                                          <p:attrName>ppt_x</p:attrName>
                                          <p:attrName>ppt_y</p:attrName>
                                        </p:attrNameLst>
                                      </p:cBhvr>
                                      <p:rCtr x="5451" y="15601"/>
                                    </p:animMotion>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2000"/>
                                        <p:tgtEl>
                                          <p:spTgt spid="11"/>
                                        </p:tgtEl>
                                      </p:cBhvr>
                                    </p:animEffect>
                                  </p:childTnLst>
                                </p:cTn>
                              </p:par>
                              <p:par>
                                <p:cTn id="26" presetID="0" presetClass="path" presetSubtype="0" accel="50000" decel="50000" fill="hold" nodeType="withEffect">
                                  <p:stCondLst>
                                    <p:cond delay="0"/>
                                  </p:stCondLst>
                                  <p:childTnLst>
                                    <p:animMotion origin="layout" path="M -4.16667E-6 -1.90609E-6 C -4.16667E-6 0.04603 0.00191 0.08434 -0.00295 0.11709 C -0.00364 0.11956 -0.00434 0.12759 -0.00503 0.13284 C -0.00572 0.13593 -0.00711 0.13593 -0.00798 0.13593 C -0.0092 0.14118 -0.01076 0.14396 -0.01215 0.14674 C -0.01319 0.14921 -0.01406 0.1523 -0.01545 0.1523 C -0.01632 0.15756 -0.01736 0.15756 -0.0184 0.16034 C -0.01961 0.16559 -0.02361 0.17146 -0.02534 0.17393 C -0.02569 0.17393 -0.02586 0.17671 -0.02638 0.17671 C -0.02708 0.17918 -0.02882 0.18196 -0.02882 0.18505 C -0.02934 0.18196 -0.03003 0.18505 -0.03055 0.18752 C -0.03316 0.19555 -0.03107 0.1903 -0.03316 0.19555 C -0.03472 0.20142 -0.03576 0.20946 -0.03715 0.21471 C -0.03854 0.22027 -0.04062 0.22583 -0.04184 0.23108 C -0.04253 0.23664 -0.04427 0.24467 -0.04479 0.24992 C -0.046 0.26105 -0.04444 0.24992 -0.04635 0.26383 C -0.04704 0.26939 -0.04809 0.27217 -0.04895 0.27742 C -0.04965 0.29379 -0.05086 0.31542 -0.05329 0.32098 C -0.05399 0.32901 -0.05451 0.33735 -0.0559 0.34013 C -0.05625 0.34291 -0.05729 0.34816 -0.05729 0.35125 C -0.05833 0.35898 -0.05711 0.34816 -0.05885 0.3565 C -0.05989 0.36176 -0.06059 0.3701 -0.06215 0.37288 C -0.06284 0.37813 -0.06388 0.37813 -0.06493 0.38122 C -0.06597 0.38647 -0.06718 0.38647 -0.0684 0.38925 C -0.06961 0.3945 -0.071 0.3945 -0.07257 0.39975 C -0.07517 0.40562 -0.07725 0.4081 -0.0802 0.41088 C -0.08055 0.41088 -0.08125 0.41397 -0.08125 0.41644 " pathEditMode="relative" rAng="0" ptsTypes="ffffffffffffffffffffffffffA">
                                      <p:cBhvr>
                                        <p:cTn id="27" dur="2000" spd="-100000" fill="hold"/>
                                        <p:tgtEl>
                                          <p:spTgt spid="11"/>
                                        </p:tgtEl>
                                        <p:attrNameLst>
                                          <p:attrName>ppt_x</p:attrName>
                                          <p:attrName>ppt_y</p:attrName>
                                        </p:attrNameLst>
                                      </p:cBhvr>
                                      <p:rCtr x="-3976" y="20822"/>
                                    </p:animMotion>
                                  </p:childTnLst>
                                </p:cTn>
                              </p:par>
                              <p:par>
                                <p:cTn id="28" presetID="10"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2000"/>
                                        <p:tgtEl>
                                          <p:spTgt spid="12"/>
                                        </p:tgtEl>
                                      </p:cBhvr>
                                    </p:animEffect>
                                  </p:childTnLst>
                                </p:cTn>
                              </p:par>
                              <p:par>
                                <p:cTn id="31" presetID="0" presetClass="path" presetSubtype="0" accel="50000" decel="50000" fill="hold" nodeType="withEffect">
                                  <p:stCondLst>
                                    <p:cond delay="0"/>
                                  </p:stCondLst>
                                  <p:childTnLst>
                                    <p:animMotion origin="layout" path="M 0.00417 3.18196E-6 C 0.00417 0.01668 0.00191 0.03089 0.00782 0.04294 C 0.00868 0.04386 0.00938 0.04664 0.01025 0.0485 C 0.01111 0.04973 0.01285 0.04973 0.01389 0.04973 C 0.01545 0.05159 0.01736 0.05282 0.01893 0.05375 C 0.02032 0.05468 0.02136 0.05591 0.02292 0.05591 C 0.02414 0.05777 0.02535 0.05777 0.02657 0.05869 C 0.02813 0.06055 0.03299 0.06271 0.03507 0.06364 C 0.03542 0.06364 0.03577 0.06487 0.03629 0.06487 C 0.03716 0.06549 0.03924 0.06673 0.03924 0.06765 C 0.03993 0.06673 0.0408 0.06765 0.04132 0.06858 C 0.04462 0.07167 0.04202 0.06981 0.04462 0.07167 C 0.04653 0.07383 0.04775 0.07661 0.04948 0.07877 C 0.05122 0.08063 0.05365 0.08279 0.05521 0.08464 C 0.05608 0.08681 0.05816 0.08959 0.05868 0.09175 C 0.06025 0.09576 0.05834 0.09175 0.06059 0.09669 C 0.06146 0.09885 0.06285 0.09978 0.06389 0.10163 C 0.06476 0.10781 0.06615 0.11554 0.0691 0.1177 C 0.06997 0.12079 0.07066 0.12357 0.07223 0.1248 C 0.07275 0.12573 0.07396 0.12758 0.07396 0.12882 C 0.07535 0.1316 0.07379 0.12758 0.07587 0.13067 C 0.07726 0.13284 0.07795 0.13562 0.07986 0.13685 C 0.08073 0.13871 0.08212 0.13871 0.08334 0.13994 C 0.08455 0.14179 0.08611 0.14179 0.0875 0.14272 C 0.08907 0.14458 0.0908 0.14458 0.09271 0.14674 C 0.09584 0.1489 0.09827 0.14983 0.10191 0.15075 C 0.10243 0.15075 0.1033 0.15199 0.1033 0.15292 " pathEditMode="relative" rAng="0" ptsTypes="ffffffffffffffffffffffffffA">
                                      <p:cBhvr>
                                        <p:cTn id="32" dur="2000" spd="-100000" fill="hold"/>
                                        <p:tgtEl>
                                          <p:spTgt spid="12"/>
                                        </p:tgtEl>
                                        <p:attrNameLst>
                                          <p:attrName>ppt_x</p:attrName>
                                          <p:attrName>ppt_y</p:attrName>
                                        </p:attrNameLst>
                                      </p:cBhvr>
                                      <p:rCtr x="4844" y="7631"/>
                                    </p:animMotion>
                                  </p:childTnLst>
                                </p:cTn>
                              </p:par>
                              <p:par>
                                <p:cTn id="33" presetID="10"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2000"/>
                                        <p:tgtEl>
                                          <p:spTgt spid="13"/>
                                        </p:tgtEl>
                                      </p:cBhvr>
                                    </p:animEffect>
                                  </p:childTnLst>
                                </p:cTn>
                              </p:par>
                              <p:par>
                                <p:cTn id="36" presetID="0" presetClass="path" presetSubtype="0" accel="50000" decel="50000" fill="hold" nodeType="withEffect">
                                  <p:stCondLst>
                                    <p:cond delay="0"/>
                                  </p:stCondLst>
                                  <p:childTnLst>
                                    <p:animMotion origin="layout" path="M -4.44444E-6 3.59592E-6 C 0.00018 -0.00989 -0.00277 -0.01823 0.00487 -0.02503 C 0.00608 -0.02564 0.00712 -0.0275 0.00834 -0.02873 C 0.00973 -0.02935 0.01164 -0.02935 0.0132 -0.02935 C 0.01528 -0.03028 0.01754 -0.0309 0.01997 -0.03151 C 0.02188 -0.03213 0.02309 -0.03275 0.02535 -0.03275 C 0.02691 -0.03399 0.02848 -0.03399 0.03021 -0.0346 C 0.0323 -0.03553 0.03889 -0.03677 0.0415 -0.03738 C 0.04202 -0.03738 0.04254 -0.038 0.04306 -0.038 C 0.04445 -0.03862 0.04723 -0.03924 0.04723 -0.03955 C 0.04827 -0.03924 0.04914 -0.03955 0.05 -0.04016 C 0.05434 -0.04202 0.05105 -0.04078 0.05434 -0.04202 C 0.0566 -0.04325 0.05869 -0.0448 0.06094 -0.04603 C 0.06303 -0.04727 0.0665 -0.04851 0.06841 -0.04943 C 0.06962 -0.05067 0.07223 -0.05252 0.07327 -0.05376 C 0.07518 -0.05592 0.07275 -0.05376 0.07587 -0.05654 C 0.07709 -0.05777 0.07865 -0.05839 0.08004 -0.05932 C 0.08108 -0.06302 0.08299 -0.06766 0.08716 -0.06889 C 0.0882 -0.07044 0.08924 -0.07229 0.09115 -0.07291 C 0.09184 -0.07353 0.09375 -0.07446 0.09375 -0.07507 C 0.09532 -0.07693 0.09341 -0.07446 0.09619 -0.07631 C 0.09792 -0.07754 0.09914 -0.07909 0.10139 -0.07971 C 0.10261 -0.08094 0.10417 -0.08094 0.10608 -0.08156 C 0.10782 -0.0828 0.10973 -0.0828 0.11181 -0.08341 C 0.11389 -0.08434 0.11598 -0.08434 0.11858 -0.08558 C 0.12292 -0.08681 0.12622 -0.08743 0.13091 -0.08805 C 0.1316 -0.08805 0.13282 -0.08867 0.13282 -0.08897 " pathEditMode="relative" rAng="0" ptsTypes="ffffffffffffffffffffffffffA">
                                      <p:cBhvr>
                                        <p:cTn id="37" dur="2000" spd="-100000" fill="hold"/>
                                        <p:tgtEl>
                                          <p:spTgt spid="13"/>
                                        </p:tgtEl>
                                        <p:attrNameLst>
                                          <p:attrName>ppt_x</p:attrName>
                                          <p:attrName>ppt_y</p:attrName>
                                        </p:attrNameLst>
                                      </p:cBhvr>
                                      <p:rCtr x="6493" y="-44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1173" t="2518" b="18829"/>
          <a:stretch>
            <a:fillRect/>
          </a:stretch>
        </p:blipFill>
        <p:spPr>
          <a:xfrm>
            <a:off x="0" y="0"/>
            <a:ext cx="9144000" cy="5143500"/>
          </a:xfrm>
          <a:prstGeom prst="rect">
            <a:avLst/>
          </a:prstGeom>
        </p:spPr>
      </p:pic>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l="19363" t="8650" r="16705" b="2899"/>
          <a:stretch>
            <a:fillRect/>
          </a:stretch>
        </p:blipFill>
        <p:spPr>
          <a:xfrm>
            <a:off x="1770927" y="208344"/>
            <a:ext cx="5845215" cy="4548851"/>
          </a:xfrm>
          <a:prstGeom prst="rect">
            <a:avLst/>
          </a:prstGeom>
        </p:spPr>
      </p:pic>
      <p:sp>
        <p:nvSpPr>
          <p:cNvPr id="3" name="文本框 2"/>
          <p:cNvSpPr txBox="1"/>
          <p:nvPr/>
        </p:nvSpPr>
        <p:spPr>
          <a:xfrm>
            <a:off x="3472815" y="2096135"/>
            <a:ext cx="2197735" cy="1198880"/>
          </a:xfrm>
          <a:prstGeom prst="rect">
            <a:avLst/>
          </a:prstGeom>
          <a:noFill/>
        </p:spPr>
        <p:txBody>
          <a:bodyPr wrap="square" rtlCol="0">
            <a:spAutoFit/>
          </a:bodyPr>
          <a:p>
            <a:r>
              <a:rPr lang="zh-CN" altLang="en-US" sz="7200"/>
              <a:t>外国</a:t>
            </a:r>
            <a:endParaRPr lang="zh-CN" altLang="en-US" sz="7200"/>
          </a:p>
        </p:txBody>
      </p:sp>
      <p:sp>
        <p:nvSpPr>
          <p:cNvPr id="5" name="文本框 4"/>
          <p:cNvSpPr txBox="1"/>
          <p:nvPr/>
        </p:nvSpPr>
        <p:spPr>
          <a:xfrm>
            <a:off x="3065780" y="1468755"/>
            <a:ext cx="3479165" cy="706755"/>
          </a:xfrm>
          <a:prstGeom prst="rect">
            <a:avLst/>
          </a:prstGeom>
          <a:noFill/>
        </p:spPr>
        <p:txBody>
          <a:bodyPr wrap="square" rtlCol="0">
            <a:spAutoFit/>
          </a:bodyPr>
          <a:p>
            <a:r>
              <a:rPr lang="en-US" altLang="zh-CN" sz="4000"/>
              <a:t>    wài guó   </a:t>
            </a:r>
            <a:endParaRPr lang="en-US" altLang="zh-CN" sz="4000"/>
          </a:p>
        </p:txBody>
      </p:sp>
      <p:sp>
        <p:nvSpPr>
          <p:cNvPr id="6" name="文本框 5"/>
          <p:cNvSpPr txBox="1"/>
          <p:nvPr/>
        </p:nvSpPr>
        <p:spPr>
          <a:xfrm>
            <a:off x="3260725" y="3222625"/>
            <a:ext cx="3089910" cy="521970"/>
          </a:xfrm>
          <a:prstGeom prst="rect">
            <a:avLst/>
          </a:prstGeom>
          <a:noFill/>
        </p:spPr>
        <p:txBody>
          <a:bodyPr wrap="square" rtlCol="0">
            <a:spAutoFit/>
          </a:bodyPr>
          <a:p>
            <a:r>
              <a:rPr lang="en-US" altLang="zh-CN" sz="2800"/>
              <a:t> foreign country</a:t>
            </a:r>
            <a:endParaRPr lang="en-US" altLang="zh-CN" sz="320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1173" t="2518" b="18829"/>
          <a:stretch>
            <a:fillRect/>
          </a:stretch>
        </p:blipFill>
        <p:spPr>
          <a:xfrm>
            <a:off x="0" y="0"/>
            <a:ext cx="9144000" cy="5143500"/>
          </a:xfrm>
          <a:prstGeom prst="rect">
            <a:avLst/>
          </a:prstGeom>
        </p:spPr>
      </p:pic>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l="19363" t="8650" r="16705" b="2899"/>
          <a:stretch>
            <a:fillRect/>
          </a:stretch>
        </p:blipFill>
        <p:spPr>
          <a:xfrm>
            <a:off x="1770927" y="208344"/>
            <a:ext cx="5845215" cy="4548851"/>
          </a:xfrm>
          <a:prstGeom prst="rect">
            <a:avLst/>
          </a:prstGeom>
        </p:spPr>
      </p:pic>
      <p:sp>
        <p:nvSpPr>
          <p:cNvPr id="3" name="文本框 2"/>
          <p:cNvSpPr txBox="1"/>
          <p:nvPr/>
        </p:nvSpPr>
        <p:spPr>
          <a:xfrm>
            <a:off x="3473450" y="1958975"/>
            <a:ext cx="2197735" cy="1198880"/>
          </a:xfrm>
          <a:prstGeom prst="rect">
            <a:avLst/>
          </a:prstGeom>
          <a:noFill/>
        </p:spPr>
        <p:txBody>
          <a:bodyPr wrap="square" rtlCol="0">
            <a:spAutoFit/>
          </a:bodyPr>
          <a:p>
            <a:r>
              <a:rPr lang="zh-CN" altLang="en-US" sz="7200"/>
              <a:t>请客</a:t>
            </a:r>
            <a:endParaRPr lang="zh-CN" altLang="en-US" sz="7200"/>
          </a:p>
        </p:txBody>
      </p:sp>
      <p:sp>
        <p:nvSpPr>
          <p:cNvPr id="5" name="文本框 4"/>
          <p:cNvSpPr txBox="1"/>
          <p:nvPr/>
        </p:nvSpPr>
        <p:spPr>
          <a:xfrm>
            <a:off x="3066415" y="1339215"/>
            <a:ext cx="3479165" cy="706755"/>
          </a:xfrm>
          <a:prstGeom prst="rect">
            <a:avLst/>
          </a:prstGeom>
          <a:noFill/>
        </p:spPr>
        <p:txBody>
          <a:bodyPr wrap="square" rtlCol="0">
            <a:spAutoFit/>
          </a:bodyPr>
          <a:p>
            <a:r>
              <a:rPr lang="en-US" altLang="zh-CN" sz="4000"/>
              <a:t>    qǐng  kè    </a:t>
            </a:r>
            <a:endParaRPr lang="en-US" altLang="zh-CN" sz="4000"/>
          </a:p>
        </p:txBody>
      </p:sp>
      <p:sp>
        <p:nvSpPr>
          <p:cNvPr id="6" name="文本框 5"/>
          <p:cNvSpPr txBox="1"/>
          <p:nvPr/>
        </p:nvSpPr>
        <p:spPr>
          <a:xfrm>
            <a:off x="3261360" y="2948940"/>
            <a:ext cx="3089910" cy="1260475"/>
          </a:xfrm>
          <a:prstGeom prst="rect">
            <a:avLst/>
          </a:prstGeom>
          <a:noFill/>
        </p:spPr>
        <p:txBody>
          <a:bodyPr wrap="square" rtlCol="0">
            <a:spAutoFit/>
          </a:bodyPr>
          <a:p>
            <a:r>
              <a:rPr lang="en-US" altLang="zh-CN" sz="2800"/>
              <a:t> </a:t>
            </a:r>
            <a:r>
              <a:rPr lang="en-US" altLang="zh-CN" sz="2400"/>
              <a:t>to invite someone</a:t>
            </a:r>
            <a:endParaRPr lang="en-US" altLang="zh-CN" sz="2400"/>
          </a:p>
          <a:p>
            <a:r>
              <a:rPr lang="en-US" altLang="zh-CN" sz="2400"/>
              <a:t>(to dinner,coffee,etc.);</a:t>
            </a:r>
            <a:endParaRPr lang="en-US" altLang="zh-CN" sz="2400"/>
          </a:p>
          <a:p>
            <a:r>
              <a:rPr lang="en-US" altLang="zh-CN" sz="2400"/>
              <a:t>to play the host</a:t>
            </a:r>
            <a:endParaRPr lang="en-US" altLang="zh-CN" sz="240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1173" t="2518" b="18829"/>
          <a:stretch>
            <a:fillRect/>
          </a:stretch>
        </p:blipFill>
        <p:spPr>
          <a:xfrm>
            <a:off x="0" y="0"/>
            <a:ext cx="9144000" cy="5143500"/>
          </a:xfrm>
          <a:prstGeom prst="rect">
            <a:avLst/>
          </a:prstGeom>
        </p:spPr>
      </p:pic>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l="19363" t="8650" r="16705" b="2899"/>
          <a:stretch>
            <a:fillRect/>
          </a:stretch>
        </p:blipFill>
        <p:spPr>
          <a:xfrm>
            <a:off x="1770927" y="208344"/>
            <a:ext cx="5845215" cy="4548851"/>
          </a:xfrm>
          <a:prstGeom prst="rect">
            <a:avLst/>
          </a:prstGeom>
        </p:spPr>
      </p:pic>
      <p:sp>
        <p:nvSpPr>
          <p:cNvPr id="3" name="文本框 2"/>
          <p:cNvSpPr txBox="1"/>
          <p:nvPr/>
        </p:nvSpPr>
        <p:spPr>
          <a:xfrm>
            <a:off x="3472815" y="2096135"/>
            <a:ext cx="2197735" cy="1198880"/>
          </a:xfrm>
          <a:prstGeom prst="rect">
            <a:avLst/>
          </a:prstGeom>
          <a:noFill/>
        </p:spPr>
        <p:txBody>
          <a:bodyPr wrap="square" rtlCol="0">
            <a:spAutoFit/>
          </a:bodyPr>
          <a:p>
            <a:r>
              <a:rPr lang="zh-CN" altLang="en-US" sz="7200"/>
              <a:t>昨天</a:t>
            </a:r>
            <a:endParaRPr lang="zh-CN" altLang="en-US" sz="7200"/>
          </a:p>
        </p:txBody>
      </p:sp>
      <p:sp>
        <p:nvSpPr>
          <p:cNvPr id="5" name="文本框 4"/>
          <p:cNvSpPr txBox="1"/>
          <p:nvPr/>
        </p:nvSpPr>
        <p:spPr>
          <a:xfrm>
            <a:off x="3065780" y="1468755"/>
            <a:ext cx="3479165" cy="706755"/>
          </a:xfrm>
          <a:prstGeom prst="rect">
            <a:avLst/>
          </a:prstGeom>
          <a:noFill/>
        </p:spPr>
        <p:txBody>
          <a:bodyPr wrap="square" rtlCol="0">
            <a:spAutoFit/>
          </a:bodyPr>
          <a:p>
            <a:r>
              <a:rPr lang="en-US" altLang="zh-CN" sz="4000"/>
              <a:t>    zuó tiān   </a:t>
            </a:r>
            <a:endParaRPr lang="en-US" altLang="zh-CN" sz="4000"/>
          </a:p>
        </p:txBody>
      </p:sp>
      <p:sp>
        <p:nvSpPr>
          <p:cNvPr id="6" name="文本框 5"/>
          <p:cNvSpPr txBox="1"/>
          <p:nvPr/>
        </p:nvSpPr>
        <p:spPr>
          <a:xfrm>
            <a:off x="3260725" y="3222625"/>
            <a:ext cx="2470150" cy="521970"/>
          </a:xfrm>
          <a:prstGeom prst="rect">
            <a:avLst/>
          </a:prstGeom>
          <a:noFill/>
        </p:spPr>
        <p:txBody>
          <a:bodyPr wrap="square" rtlCol="0">
            <a:spAutoFit/>
          </a:bodyPr>
          <a:p>
            <a:r>
              <a:rPr lang="en-US" altLang="zh-CN" sz="2800"/>
              <a:t>     yesterday</a:t>
            </a:r>
            <a:endParaRPr lang="en-US" altLang="zh-CN" sz="320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1173" t="2518" b="18829"/>
          <a:stretch>
            <a:fillRect/>
          </a:stretch>
        </p:blipFill>
        <p:spPr>
          <a:xfrm>
            <a:off x="0" y="0"/>
            <a:ext cx="9144000" cy="5143500"/>
          </a:xfrm>
          <a:prstGeom prst="rect">
            <a:avLst/>
          </a:prstGeom>
        </p:spPr>
      </p:pic>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l="19363" t="8650" r="16705" b="2899"/>
          <a:stretch>
            <a:fillRect/>
          </a:stretch>
        </p:blipFill>
        <p:spPr>
          <a:xfrm>
            <a:off x="1770927" y="208344"/>
            <a:ext cx="5845215" cy="4548851"/>
          </a:xfrm>
          <a:prstGeom prst="rect">
            <a:avLst/>
          </a:prstGeom>
        </p:spPr>
      </p:pic>
      <p:sp>
        <p:nvSpPr>
          <p:cNvPr id="3" name="文本框 2"/>
          <p:cNvSpPr txBox="1"/>
          <p:nvPr/>
        </p:nvSpPr>
        <p:spPr>
          <a:xfrm>
            <a:off x="3472815" y="2132330"/>
            <a:ext cx="2197735" cy="1198880"/>
          </a:xfrm>
          <a:prstGeom prst="rect">
            <a:avLst/>
          </a:prstGeom>
          <a:noFill/>
        </p:spPr>
        <p:txBody>
          <a:bodyPr wrap="square" rtlCol="0">
            <a:spAutoFit/>
          </a:bodyPr>
          <a:p>
            <a:r>
              <a:rPr lang="zh-CN" altLang="en-US" sz="7200"/>
              <a:t>所以</a:t>
            </a:r>
            <a:endParaRPr lang="zh-CN" altLang="en-US" sz="7200"/>
          </a:p>
        </p:txBody>
      </p:sp>
      <p:sp>
        <p:nvSpPr>
          <p:cNvPr id="5" name="文本框 4"/>
          <p:cNvSpPr txBox="1"/>
          <p:nvPr/>
        </p:nvSpPr>
        <p:spPr>
          <a:xfrm>
            <a:off x="3065780" y="1468755"/>
            <a:ext cx="3479165" cy="706755"/>
          </a:xfrm>
          <a:prstGeom prst="rect">
            <a:avLst/>
          </a:prstGeom>
          <a:noFill/>
        </p:spPr>
        <p:txBody>
          <a:bodyPr wrap="square" rtlCol="0">
            <a:spAutoFit/>
          </a:bodyPr>
          <a:p>
            <a:r>
              <a:rPr lang="en-US" altLang="zh-CN" sz="4000"/>
              <a:t>     suǒ  yǐ   </a:t>
            </a:r>
            <a:endParaRPr lang="en-US" altLang="zh-CN" sz="4000"/>
          </a:p>
        </p:txBody>
      </p:sp>
      <p:sp>
        <p:nvSpPr>
          <p:cNvPr id="6" name="文本框 5"/>
          <p:cNvSpPr txBox="1"/>
          <p:nvPr/>
        </p:nvSpPr>
        <p:spPr>
          <a:xfrm>
            <a:off x="3260725" y="3222625"/>
            <a:ext cx="2470150" cy="583565"/>
          </a:xfrm>
          <a:prstGeom prst="rect">
            <a:avLst/>
          </a:prstGeom>
          <a:noFill/>
        </p:spPr>
        <p:txBody>
          <a:bodyPr wrap="square" rtlCol="0">
            <a:spAutoFit/>
          </a:bodyPr>
          <a:p>
            <a:r>
              <a:rPr lang="en-US" altLang="zh-CN" sz="2800"/>
              <a:t>            </a:t>
            </a:r>
            <a:r>
              <a:rPr lang="en-US" altLang="zh-CN" sz="3200"/>
              <a:t>so</a:t>
            </a:r>
            <a:endParaRPr lang="en-US" altLang="zh-CN" sz="320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915" t="6002" r="915" b="11897"/>
          <a:stretch>
            <a:fillRect/>
          </a:stretch>
        </p:blipFill>
        <p:spPr>
          <a:xfrm>
            <a:off x="-81023" y="0"/>
            <a:ext cx="9225024" cy="5143500"/>
          </a:xfrm>
          <a:prstGeom prst="rect">
            <a:avLst/>
          </a:prstGeo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197" y="-812626"/>
            <a:ext cx="7318584" cy="6041960"/>
          </a:xfrm>
          <a:prstGeom prst="rect">
            <a:avLst/>
          </a:prstGeom>
        </p:spPr>
      </p:pic>
      <p:pic>
        <p:nvPicPr>
          <p:cNvPr id="9" name="图片 8"/>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1023064" y="2610893"/>
            <a:ext cx="1162457" cy="720208"/>
          </a:xfrm>
          <a:prstGeom prst="rect">
            <a:avLst/>
          </a:prstGeom>
        </p:spPr>
      </p:pic>
      <p:pic>
        <p:nvPicPr>
          <p:cNvPr id="10" name="图片 9"/>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6876256" y="1179742"/>
            <a:ext cx="1008112" cy="624582"/>
          </a:xfrm>
          <a:prstGeom prst="rect">
            <a:avLst/>
          </a:prstGeom>
        </p:spPr>
      </p:pic>
      <p:pic>
        <p:nvPicPr>
          <p:cNvPr id="11" name="图片 10"/>
          <p:cNvPicPr>
            <a:picLocks noChangeAspect="1"/>
          </p:cNvPicPr>
          <p:nvPr/>
        </p:nvPicPr>
        <p:blipFill rotWithShape="1">
          <a:blip r:embed="rId3" cstate="print">
            <a:extLst>
              <a:ext uri="{28A0092B-C50C-407E-A947-70E740481C1C}">
                <a14:useLocalDpi xmlns:a14="http://schemas.microsoft.com/office/drawing/2010/main" val="0"/>
              </a:ext>
            </a:extLst>
          </a:blip>
          <a:srcRect l="39619" t="53591" r="41815" b="25960"/>
          <a:stretch>
            <a:fillRect/>
          </a:stretch>
        </p:blipFill>
        <p:spPr>
          <a:xfrm>
            <a:off x="6516216" y="2509833"/>
            <a:ext cx="720080" cy="446130"/>
          </a:xfrm>
          <a:prstGeom prst="rect">
            <a:avLst/>
          </a:prstGeom>
        </p:spPr>
      </p:pic>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39619" t="53591" r="41815" b="25960"/>
          <a:stretch>
            <a:fillRect/>
          </a:stretch>
        </p:blipFill>
        <p:spPr>
          <a:xfrm>
            <a:off x="459854" y="3795886"/>
            <a:ext cx="720080" cy="44613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7736560" y="3980851"/>
            <a:ext cx="1336796" cy="828221"/>
          </a:xfrm>
          <a:prstGeom prst="rect">
            <a:avLst/>
          </a:prstGeom>
        </p:spPr>
      </p:pic>
      <p:sp>
        <p:nvSpPr>
          <p:cNvPr id="4" name="文本框 3"/>
          <p:cNvSpPr txBox="1"/>
          <p:nvPr/>
        </p:nvSpPr>
        <p:spPr>
          <a:xfrm>
            <a:off x="1446530" y="812800"/>
            <a:ext cx="6169660" cy="829945"/>
          </a:xfrm>
          <a:prstGeom prst="rect">
            <a:avLst/>
          </a:prstGeom>
          <a:noFill/>
        </p:spPr>
        <p:txBody>
          <a:bodyPr wrap="square" rtlCol="0">
            <a:spAutoFit/>
          </a:bodyPr>
          <a:p>
            <a:endParaRPr lang="zh-CN" altLang="en-US" sz="2400">
              <a:solidFill>
                <a:schemeClr val="bg1"/>
              </a:solidFill>
            </a:endParaRPr>
          </a:p>
          <a:p>
            <a:endParaRPr lang="zh-CN" altLang="en-US" sz="2400">
              <a:solidFill>
                <a:schemeClr val="bg1"/>
              </a:solidFill>
            </a:endParaRPr>
          </a:p>
        </p:txBody>
      </p:sp>
      <p:sp>
        <p:nvSpPr>
          <p:cNvPr id="3" name="文本框 2"/>
          <p:cNvSpPr txBox="1"/>
          <p:nvPr/>
        </p:nvSpPr>
        <p:spPr>
          <a:xfrm>
            <a:off x="749300" y="604520"/>
            <a:ext cx="7494905" cy="460375"/>
          </a:xfrm>
          <a:prstGeom prst="rect">
            <a:avLst/>
          </a:prstGeom>
          <a:noFill/>
        </p:spPr>
        <p:txBody>
          <a:bodyPr wrap="square" rtlCol="0">
            <a:spAutoFit/>
          </a:bodyPr>
          <a:p>
            <a:r>
              <a:rPr lang="en-US" altLang="zh-CN" sz="2400">
                <a:solidFill>
                  <a:schemeClr val="bg1"/>
                </a:solidFill>
              </a:rPr>
              <a:t>The basic word order in a Chinese sentence is as follow.</a:t>
            </a:r>
            <a:endParaRPr lang="en-US" altLang="zh-CN" sz="2400">
              <a:solidFill>
                <a:schemeClr val="bg1"/>
              </a:solidFill>
            </a:endParaRPr>
          </a:p>
        </p:txBody>
      </p:sp>
      <p:graphicFrame>
        <p:nvGraphicFramePr>
          <p:cNvPr id="5" name="表格 4"/>
          <p:cNvGraphicFramePr/>
          <p:nvPr>
            <p:custDataLst>
              <p:tags r:id="rId4"/>
            </p:custDataLst>
          </p:nvPr>
        </p:nvGraphicFramePr>
        <p:xfrm>
          <a:off x="673100" y="1290955"/>
          <a:ext cx="7853680" cy="2559050"/>
        </p:xfrm>
        <a:graphic>
          <a:graphicData uri="http://schemas.openxmlformats.org/drawingml/2006/table">
            <a:tbl>
              <a:tblPr firstRow="1" bandRow="1">
                <a:tableStyleId>{5C22544A-7EE6-4342-B048-85BDC9FD1C3A}</a:tableStyleId>
              </a:tblPr>
              <a:tblGrid>
                <a:gridCol w="2172335"/>
                <a:gridCol w="2157730"/>
                <a:gridCol w="1048385"/>
                <a:gridCol w="2475230"/>
              </a:tblGrid>
              <a:tr h="914400">
                <a:tc>
                  <a:txBody>
                    <a:bodyPr/>
                    <a:p>
                      <a:pPr>
                        <a:buNone/>
                      </a:pPr>
                      <a:r>
                        <a:rPr lang="en-US" altLang="zh-CN"/>
                        <a:t>           Subject</a:t>
                      </a:r>
                      <a:endParaRPr lang="en-US" altLang="zh-CN"/>
                    </a:p>
                    <a:p>
                      <a:pPr>
                        <a:buNone/>
                      </a:pPr>
                      <a:r>
                        <a:rPr lang="en-US" altLang="zh-CN"/>
                        <a:t>(agent of the action) </a:t>
                      </a:r>
                      <a:endParaRPr lang="en-US" altLang="zh-CN"/>
                    </a:p>
                  </a:txBody>
                  <a:tcPr/>
                </a:tc>
                <a:tc>
                  <a:txBody>
                    <a:bodyPr/>
                    <a:p>
                      <a:pPr>
                        <a:buNone/>
                      </a:pPr>
                      <a:r>
                        <a:rPr lang="en-US" altLang="zh-CN"/>
                        <a:t>        Adverbial </a:t>
                      </a:r>
                      <a:endParaRPr lang="en-US" altLang="zh-CN"/>
                    </a:p>
                    <a:p>
                      <a:pPr>
                        <a:buNone/>
                      </a:pPr>
                      <a:r>
                        <a:rPr lang="en-US" altLang="zh-CN"/>
                        <a:t>(time,place,manner,ect)</a:t>
                      </a:r>
                      <a:endParaRPr lang="en-US" altLang="zh-CN"/>
                    </a:p>
                  </a:txBody>
                  <a:tcPr/>
                </a:tc>
                <a:tc>
                  <a:txBody>
                    <a:bodyPr/>
                    <a:p>
                      <a:pPr>
                        <a:buNone/>
                      </a:pPr>
                      <a:r>
                        <a:rPr lang="en-US" altLang="zh-CN"/>
                        <a:t>  Verb</a:t>
                      </a:r>
                      <a:endParaRPr lang="en-US" altLang="zh-CN"/>
                    </a:p>
                  </a:txBody>
                  <a:tcPr/>
                </a:tc>
                <a:tc>
                  <a:txBody>
                    <a:bodyPr/>
                    <a:p>
                      <a:pPr>
                        <a:buNone/>
                      </a:pPr>
                      <a:r>
                        <a:rPr lang="en-US" altLang="zh-CN"/>
                        <a:t>            object</a:t>
                      </a:r>
                      <a:endParaRPr lang="en-US" altLang="zh-CN"/>
                    </a:p>
                    <a:p>
                      <a:pPr>
                        <a:buNone/>
                      </a:pPr>
                      <a:r>
                        <a:rPr lang="en-US" altLang="zh-CN"/>
                        <a:t>(receiver of the action)</a:t>
                      </a:r>
                      <a:endParaRPr lang="en-US" altLang="zh-CN"/>
                    </a:p>
                  </a:txBody>
                  <a:tcPr/>
                </a:tc>
              </a:tr>
              <a:tr h="452120">
                <a:tc>
                  <a:txBody>
                    <a:bodyPr/>
                    <a:p>
                      <a:pPr>
                        <a:buNone/>
                      </a:pPr>
                      <a:r>
                        <a:rPr lang="en-US" altLang="zh-CN"/>
                        <a:t>          Subj.</a:t>
                      </a:r>
                      <a:endParaRPr lang="en-US" altLang="zh-CN"/>
                    </a:p>
                  </a:txBody>
                  <a:tcPr/>
                </a:tc>
                <a:tc>
                  <a:txBody>
                    <a:bodyPr/>
                    <a:p>
                      <a:pPr>
                        <a:buNone/>
                      </a:pPr>
                      <a:r>
                        <a:rPr lang="en-US" altLang="zh-CN"/>
                        <a:t>      Adverbial</a:t>
                      </a:r>
                      <a:endParaRPr lang="en-US" altLang="zh-CN"/>
                    </a:p>
                  </a:txBody>
                  <a:tcPr/>
                </a:tc>
                <a:tc>
                  <a:txBody>
                    <a:bodyPr/>
                    <a:p>
                      <a:pPr>
                        <a:buNone/>
                      </a:pPr>
                      <a:r>
                        <a:rPr lang="en-US" altLang="zh-CN"/>
                        <a:t>  Verb</a:t>
                      </a:r>
                      <a:endParaRPr lang="en-US" altLang="zh-CN"/>
                    </a:p>
                  </a:txBody>
                  <a:tcPr/>
                </a:tc>
                <a:tc>
                  <a:txBody>
                    <a:bodyPr/>
                    <a:p>
                      <a:pPr>
                        <a:buNone/>
                      </a:pPr>
                      <a:r>
                        <a:rPr lang="en-US" altLang="zh-CN"/>
                        <a:t>                Obj.</a:t>
                      </a:r>
                      <a:endParaRPr lang="en-US" altLang="zh-CN"/>
                    </a:p>
                  </a:txBody>
                  <a:tcPr/>
                </a:tc>
              </a:tr>
              <a:tr h="452120">
                <a:tc>
                  <a:txBody>
                    <a:bodyPr/>
                    <a:p>
                      <a:pPr>
                        <a:buNone/>
                      </a:pPr>
                      <a:r>
                        <a:rPr lang="en-US" altLang="zh-CN"/>
                        <a:t>         </a:t>
                      </a:r>
                      <a:r>
                        <a:rPr lang="zh-CN" altLang="en-US"/>
                        <a:t>王朋</a:t>
                      </a:r>
                      <a:endParaRPr lang="zh-CN" altLang="en-US"/>
                    </a:p>
                  </a:txBody>
                  <a:tcPr/>
                </a:tc>
                <a:tc>
                  <a:txBody>
                    <a:bodyPr/>
                    <a:p>
                      <a:pPr>
                        <a:buNone/>
                      </a:pPr>
                      <a:r>
                        <a:rPr lang="en-US" altLang="zh-CN"/>
                        <a:t>     </a:t>
                      </a:r>
                      <a:r>
                        <a:rPr lang="zh-CN" altLang="en-US"/>
                        <a:t>周末</a:t>
                      </a:r>
                      <a:r>
                        <a:rPr lang="en-US" altLang="zh-CN"/>
                        <a:t>/</a:t>
                      </a:r>
                      <a:r>
                        <a:rPr lang="zh-CN" altLang="en-US"/>
                        <a:t>常常</a:t>
                      </a:r>
                      <a:endParaRPr lang="zh-CN" altLang="en-US"/>
                    </a:p>
                  </a:txBody>
                  <a:tcPr/>
                </a:tc>
                <a:tc>
                  <a:txBody>
                    <a:bodyPr/>
                    <a:p>
                      <a:pPr>
                        <a:buNone/>
                      </a:pPr>
                      <a:r>
                        <a:rPr lang="en-US" altLang="zh-CN"/>
                        <a:t>    </a:t>
                      </a:r>
                      <a:r>
                        <a:rPr lang="zh-CN" altLang="en-US"/>
                        <a:t>听</a:t>
                      </a:r>
                      <a:endParaRPr lang="zh-CN" altLang="en-US"/>
                    </a:p>
                  </a:txBody>
                  <a:tcPr/>
                </a:tc>
                <a:tc>
                  <a:txBody>
                    <a:bodyPr/>
                    <a:p>
                      <a:pPr>
                        <a:buNone/>
                      </a:pPr>
                      <a:r>
                        <a:rPr lang="en-US" altLang="zh-CN"/>
                        <a:t>               </a:t>
                      </a:r>
                      <a:r>
                        <a:rPr lang="zh-CN" altLang="en-US"/>
                        <a:t>音乐</a:t>
                      </a:r>
                      <a:endParaRPr lang="zh-CN" altLang="en-US"/>
                    </a:p>
                  </a:txBody>
                  <a:tcPr/>
                </a:tc>
              </a:tr>
              <a:tr h="740410">
                <a:tc>
                  <a:txBody>
                    <a:bodyPr/>
                    <a:p>
                      <a:pPr>
                        <a:buNone/>
                      </a:pPr>
                      <a:r>
                        <a:rPr lang="en-US" altLang="zh-CN"/>
                        <a:t>    </a:t>
                      </a:r>
                      <a:r>
                        <a:rPr lang="zh-CN" altLang="en-US"/>
                        <a:t>wáng péng  </a:t>
                      </a:r>
                      <a:endParaRPr lang="zh-CN" altLang="en-US"/>
                    </a:p>
                  </a:txBody>
                  <a:tcPr/>
                </a:tc>
                <a:tc>
                  <a:txBody>
                    <a:bodyPr/>
                    <a:p>
                      <a:pPr>
                        <a:buNone/>
                      </a:pPr>
                      <a:r>
                        <a:rPr lang="en-US" altLang="zh-CN"/>
                        <a:t>     </a:t>
                      </a:r>
                      <a:r>
                        <a:rPr lang="zh-CN" altLang="en-US"/>
                        <a:t>zhōu mò /</a:t>
                      </a:r>
                      <a:endParaRPr lang="zh-CN" altLang="en-US"/>
                    </a:p>
                    <a:p>
                      <a:pPr>
                        <a:buNone/>
                      </a:pPr>
                      <a:r>
                        <a:rPr lang="zh-CN" altLang="en-US"/>
                        <a:t>     cháng cháng </a:t>
                      </a:r>
                      <a:endParaRPr lang="zh-CN" altLang="en-US"/>
                    </a:p>
                  </a:txBody>
                  <a:tcPr/>
                </a:tc>
                <a:tc>
                  <a:txBody>
                    <a:bodyPr/>
                    <a:p>
                      <a:pPr>
                        <a:buNone/>
                      </a:pPr>
                      <a:r>
                        <a:rPr lang="en-US" altLang="zh-CN"/>
                        <a:t>   </a:t>
                      </a:r>
                      <a:r>
                        <a:rPr lang="zh-CN" altLang="en-US"/>
                        <a:t>tīng </a:t>
                      </a:r>
                      <a:endParaRPr lang="zh-CN" altLang="en-US"/>
                    </a:p>
                  </a:txBody>
                  <a:tcPr/>
                </a:tc>
                <a:tc>
                  <a:txBody>
                    <a:bodyPr/>
                    <a:p>
                      <a:pPr>
                        <a:buNone/>
                      </a:pPr>
                      <a:r>
                        <a:rPr lang="en-US" altLang="zh-CN"/>
                        <a:t>             </a:t>
                      </a:r>
                      <a:r>
                        <a:rPr lang="zh-CN" altLang="en-US"/>
                        <a:t>yīn yuè  </a:t>
                      </a:r>
                      <a:endParaRPr lang="zh-CN" altLang="en-US"/>
                    </a:p>
                  </a:txBody>
                  <a:tcPr/>
                </a:tc>
              </a:tr>
            </a:tbl>
          </a:graphicData>
        </a:graphic>
      </p:graphicFrame>
      <p:sp>
        <p:nvSpPr>
          <p:cNvPr id="6" name="文本框 5"/>
          <p:cNvSpPr txBox="1"/>
          <p:nvPr/>
        </p:nvSpPr>
        <p:spPr>
          <a:xfrm>
            <a:off x="1022985" y="4055110"/>
            <a:ext cx="7913370" cy="521970"/>
          </a:xfrm>
          <a:prstGeom prst="rect">
            <a:avLst/>
          </a:prstGeom>
          <a:noFill/>
        </p:spPr>
        <p:txBody>
          <a:bodyPr wrap="square" rtlCol="0">
            <a:spAutoFit/>
          </a:bodyPr>
          <a:p>
            <a:r>
              <a:rPr lang="en-US" altLang="zh-CN" sz="2800">
                <a:solidFill>
                  <a:schemeClr val="bg1"/>
                </a:solidFill>
              </a:rPr>
              <a:t>Wang Peng often listens to music on weekends.</a:t>
            </a:r>
            <a:endParaRPr lang="en-US" altLang="zh-CN" sz="280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par>
                                <p:cTn id="11" presetID="0" presetClass="path" presetSubtype="0" accel="50000" decel="50000" fill="hold" nodeType="withEffect">
                                  <p:stCondLst>
                                    <p:cond delay="0"/>
                                  </p:stCondLst>
                                  <p:childTnLst>
                                    <p:animMotion origin="layout" path="M -0.00382 -0.00402 C -0.00365 0.00123 -0.0073 0.00556 0.00191 0.00927 C 0.00329 0.00958 0.00451 0.0105 0.00607 0.01112 C 0.00763 0.01143 0.00989 0.01143 0.0118 0.01143 C 0.01423 0.01205 0.01701 0.01236 0.01979 0.01266 C 0.02204 0.01297 0.02343 0.01328 0.02621 0.01328 C 0.02795 0.0139 0.02986 0.0139 0.03194 0.01421 C 0.03437 0.01483 0.04218 0.01544 0.04531 0.01575 C 0.046 0.01575 0.04652 0.01606 0.04722 0.01606 C 0.04878 0.01637 0.05225 0.01668 0.05225 0.01699 C 0.05329 0.01668 0.05451 0.01699 0.05555 0.0173 C 0.06059 0.01823 0.05659 0.01761 0.06059 0.01823 C 0.06336 0.01884 0.06579 0.01977 0.0684 0.02039 C 0.071 0.02101 0.075 0.02162 0.07725 0.02224 C 0.07864 0.02286 0.08177 0.02379 0.08316 0.0244 C 0.08541 0.02564 0.08246 0.0244 0.08611 0.02595 C 0.0875 0.02657 0.08941 0.02688 0.09114 0.02749 C 0.09236 0.02935 0.09461 0.03182 0.09947 0.03244 C 0.10086 0.03336 0.10208 0.03429 0.10434 0.0346 C 0.1052 0.03491 0.10729 0.03553 0.10729 0.03583 C 0.1092 0.03676 0.10694 0.03553 0.11024 0.03645 C 0.11232 0.03707 0.11371 0.038 0.11649 0.03831 C 0.11788 0.03892 0.11979 0.03892 0.12204 0.03923 C 0.12413 0.03985 0.12638 0.03985 0.12881 0.04016 C 0.13125 0.04078 0.13385 0.04078 0.1368 0.04139 C 0.14201 0.04201 0.14583 0.04232 0.15156 0.04263 C 0.15225 0.04263 0.15364 0.04294 0.15364 0.04325 " pathEditMode="relative" rAng="0" ptsTypes="ffffffffffffffffffffffffffA">
                                      <p:cBhvr>
                                        <p:cTn id="12" dur="2000" spd="-100000" fill="hold"/>
                                        <p:tgtEl>
                                          <p:spTgt spid="9"/>
                                        </p:tgtEl>
                                        <p:attrNameLst>
                                          <p:attrName>ppt_x</p:attrName>
                                          <p:attrName>ppt_y</p:attrName>
                                        </p:attrNameLst>
                                      </p:cBhvr>
                                      <p:rCtr x="7691" y="2348"/>
                                    </p:animMotion>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2000"/>
                                        <p:tgtEl>
                                          <p:spTgt spid="10"/>
                                        </p:tgtEl>
                                      </p:cBhvr>
                                    </p:animEffect>
                                  </p:childTnLst>
                                </p:cTn>
                              </p:par>
                              <p:par>
                                <p:cTn id="16" presetID="0" presetClass="path" presetSubtype="0" accel="50000" decel="50000" fill="hold" nodeType="withEffect">
                                  <p:stCondLst>
                                    <p:cond delay="0"/>
                                  </p:stCondLst>
                                  <p:childTnLst>
                                    <p:animMotion origin="layout" path="M -0.00104 3.8616E-7 C -0.00104 0.03491 -0.00347 0.06364 0.00295 0.08835 C 0.00399 0.09021 0.00486 0.09639 0.0059 0.1004 C 0.00695 0.10256 0.00868 0.10256 0.0099 0.10256 C 0.01163 0.10658 0.01372 0.10874 0.01563 0.1109 C 0.01719 0.11276 0.01823 0.11492 0.02014 0.11492 C 0.02136 0.11894 0.02274 0.11894 0.02413 0.1211 C 0.02587 0.12512 0.03142 0.12944 0.03368 0.13129 C 0.0342 0.13129 0.03455 0.13346 0.03507 0.13346 C 0.03611 0.13531 0.03854 0.13747 0.03854 0.13964 C 0.03924 0.13747 0.04011 0.13964 0.04097 0.14149 C 0.04445 0.14767 0.04167 0.14365 0.04445 0.14767 C 0.04653 0.15199 0.04809 0.15817 0.05 0.16219 C 0.05191 0.1662 0.05469 0.17053 0.05625 0.17454 C 0.05729 0.17856 0.05955 0.18474 0.06042 0.18875 C 0.06198 0.1971 0.0599 0.18875 0.0625 0.19926 C 0.06354 0.20327 0.06493 0.20544 0.06615 0.20945 C 0.06701 0.22181 0.06858 0.23818 0.07205 0.2422 C 0.07292 0.24838 0.07379 0.25456 0.07552 0.25672 C 0.07604 0.25888 0.07761 0.2629 0.07761 0.26506 C 0.07882 0.27093 0.07726 0.2629 0.07969 0.26908 C 0.08108 0.27309 0.08212 0.27927 0.08403 0.28143 C 0.08507 0.28545 0.08646 0.28545 0.08802 0.28761 C 0.08941 0.29163 0.09097 0.29163 0.09271 0.29379 C 0.09445 0.29781 0.09636 0.29781 0.09844 0.30182 C 0.10208 0.30615 0.10486 0.308 0.10886 0.31016 C 0.10938 0.31016 0.11042 0.31233 0.11042 0.31418 " pathEditMode="relative" rAng="0" ptsTypes="ffffffffffffffffffffffffffA">
                                      <p:cBhvr>
                                        <p:cTn id="17" dur="2000" spd="-100000" fill="hold"/>
                                        <p:tgtEl>
                                          <p:spTgt spid="10"/>
                                        </p:tgtEl>
                                        <p:attrNameLst>
                                          <p:attrName>ppt_x</p:attrName>
                                          <p:attrName>ppt_y</p:attrName>
                                        </p:attrNameLst>
                                      </p:cBhvr>
                                      <p:rCtr x="5451" y="15601"/>
                                    </p:animMotion>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2000"/>
                                        <p:tgtEl>
                                          <p:spTgt spid="11"/>
                                        </p:tgtEl>
                                      </p:cBhvr>
                                    </p:animEffect>
                                  </p:childTnLst>
                                </p:cTn>
                              </p:par>
                              <p:par>
                                <p:cTn id="21" presetID="0" presetClass="path" presetSubtype="0" accel="50000" decel="50000" fill="hold" nodeType="withEffect">
                                  <p:stCondLst>
                                    <p:cond delay="0"/>
                                  </p:stCondLst>
                                  <p:childTnLst>
                                    <p:animMotion origin="layout" path="M -4.16667E-6 -1.90609E-6 C -4.16667E-6 0.04603 0.00191 0.08434 -0.00295 0.11709 C -0.00364 0.11956 -0.00434 0.12759 -0.00503 0.13284 C -0.00572 0.13593 -0.00711 0.13593 -0.00798 0.13593 C -0.0092 0.14118 -0.01076 0.14396 -0.01215 0.14674 C -0.01319 0.14921 -0.01406 0.1523 -0.01545 0.1523 C -0.01632 0.15756 -0.01736 0.15756 -0.0184 0.16034 C -0.01961 0.16559 -0.02361 0.17146 -0.02534 0.17393 C -0.02569 0.17393 -0.02586 0.17671 -0.02638 0.17671 C -0.02708 0.17918 -0.02882 0.18196 -0.02882 0.18505 C -0.02934 0.18196 -0.03003 0.18505 -0.03055 0.18752 C -0.03316 0.19555 -0.03107 0.1903 -0.03316 0.19555 C -0.03472 0.20142 -0.03576 0.20946 -0.03715 0.21471 C -0.03854 0.22027 -0.04062 0.22583 -0.04184 0.23108 C -0.04253 0.23664 -0.04427 0.24467 -0.04479 0.24992 C -0.046 0.26105 -0.04444 0.24992 -0.04635 0.26383 C -0.04704 0.26939 -0.04809 0.27217 -0.04895 0.27742 C -0.04965 0.29379 -0.05086 0.31542 -0.05329 0.32098 C -0.05399 0.32901 -0.05451 0.33735 -0.0559 0.34013 C -0.05625 0.34291 -0.05729 0.34816 -0.05729 0.35125 C -0.05833 0.35898 -0.05711 0.34816 -0.05885 0.3565 C -0.05989 0.36176 -0.06059 0.3701 -0.06215 0.37288 C -0.06284 0.37813 -0.06388 0.37813 -0.06493 0.38122 C -0.06597 0.38647 -0.06718 0.38647 -0.0684 0.38925 C -0.06961 0.3945 -0.071 0.3945 -0.07257 0.39975 C -0.07517 0.40562 -0.07725 0.4081 -0.0802 0.41088 C -0.08055 0.41088 -0.08125 0.41397 -0.08125 0.41644 " pathEditMode="relative" rAng="0" ptsTypes="ffffffffffffffffffffffffffA">
                                      <p:cBhvr>
                                        <p:cTn id="22" dur="2000" spd="-100000" fill="hold"/>
                                        <p:tgtEl>
                                          <p:spTgt spid="11"/>
                                        </p:tgtEl>
                                        <p:attrNameLst>
                                          <p:attrName>ppt_x</p:attrName>
                                          <p:attrName>ppt_y</p:attrName>
                                        </p:attrNameLst>
                                      </p:cBhvr>
                                      <p:rCtr x="-3976" y="20822"/>
                                    </p:animMotion>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2000"/>
                                        <p:tgtEl>
                                          <p:spTgt spid="12"/>
                                        </p:tgtEl>
                                      </p:cBhvr>
                                    </p:animEffect>
                                  </p:childTnLst>
                                </p:cTn>
                              </p:par>
                              <p:par>
                                <p:cTn id="26" presetID="0" presetClass="path" presetSubtype="0" accel="50000" decel="50000" fill="hold" nodeType="withEffect">
                                  <p:stCondLst>
                                    <p:cond delay="0"/>
                                  </p:stCondLst>
                                  <p:childTnLst>
                                    <p:animMotion origin="layout" path="M 0.00417 3.18196E-6 C 0.00417 0.01668 0.00191 0.03089 0.00782 0.04294 C 0.00868 0.04386 0.00938 0.04664 0.01025 0.0485 C 0.01111 0.04973 0.01285 0.04973 0.01389 0.04973 C 0.01545 0.05159 0.01736 0.05282 0.01893 0.05375 C 0.02032 0.05468 0.02136 0.05591 0.02292 0.05591 C 0.02414 0.05777 0.02535 0.05777 0.02657 0.05869 C 0.02813 0.06055 0.03299 0.06271 0.03507 0.06364 C 0.03542 0.06364 0.03577 0.06487 0.03629 0.06487 C 0.03716 0.06549 0.03924 0.06673 0.03924 0.06765 C 0.03993 0.06673 0.0408 0.06765 0.04132 0.06858 C 0.04462 0.07167 0.04202 0.06981 0.04462 0.07167 C 0.04653 0.07383 0.04775 0.07661 0.04948 0.07877 C 0.05122 0.08063 0.05365 0.08279 0.05521 0.08464 C 0.05608 0.08681 0.05816 0.08959 0.05868 0.09175 C 0.06025 0.09576 0.05834 0.09175 0.06059 0.09669 C 0.06146 0.09885 0.06285 0.09978 0.06389 0.10163 C 0.06476 0.10781 0.06615 0.11554 0.0691 0.1177 C 0.06997 0.12079 0.07066 0.12357 0.07223 0.1248 C 0.07275 0.12573 0.07396 0.12758 0.07396 0.12882 C 0.07535 0.1316 0.07379 0.12758 0.07587 0.13067 C 0.07726 0.13284 0.07795 0.13562 0.07986 0.13685 C 0.08073 0.13871 0.08212 0.13871 0.08334 0.13994 C 0.08455 0.14179 0.08611 0.14179 0.0875 0.14272 C 0.08907 0.14458 0.0908 0.14458 0.09271 0.14674 C 0.09584 0.1489 0.09827 0.14983 0.10191 0.15075 C 0.10243 0.15075 0.1033 0.15199 0.1033 0.15292 " pathEditMode="relative" rAng="0" ptsTypes="ffffffffffffffffffffffffffA">
                                      <p:cBhvr>
                                        <p:cTn id="27" dur="2000" spd="-100000" fill="hold"/>
                                        <p:tgtEl>
                                          <p:spTgt spid="12"/>
                                        </p:tgtEl>
                                        <p:attrNameLst>
                                          <p:attrName>ppt_x</p:attrName>
                                          <p:attrName>ppt_y</p:attrName>
                                        </p:attrNameLst>
                                      </p:cBhvr>
                                      <p:rCtr x="4844" y="7631"/>
                                    </p:animMotion>
                                  </p:childTnLst>
                                </p:cTn>
                              </p:par>
                              <p:par>
                                <p:cTn id="28" presetID="10"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2000"/>
                                        <p:tgtEl>
                                          <p:spTgt spid="13"/>
                                        </p:tgtEl>
                                      </p:cBhvr>
                                    </p:animEffect>
                                  </p:childTnLst>
                                </p:cTn>
                              </p:par>
                              <p:par>
                                <p:cTn id="31" presetID="0" presetClass="path" presetSubtype="0" accel="50000" decel="50000" fill="hold" nodeType="withEffect">
                                  <p:stCondLst>
                                    <p:cond delay="0"/>
                                  </p:stCondLst>
                                  <p:childTnLst>
                                    <p:animMotion origin="layout" path="M -4.44444E-6 3.59592E-6 C 0.00018 -0.00989 -0.00277 -0.01823 0.00487 -0.02503 C 0.00608 -0.02564 0.00712 -0.0275 0.00834 -0.02873 C 0.00973 -0.02935 0.01164 -0.02935 0.0132 -0.02935 C 0.01528 -0.03028 0.01754 -0.0309 0.01997 -0.03151 C 0.02188 -0.03213 0.02309 -0.03275 0.02535 -0.03275 C 0.02691 -0.03399 0.02848 -0.03399 0.03021 -0.0346 C 0.0323 -0.03553 0.03889 -0.03677 0.0415 -0.03738 C 0.04202 -0.03738 0.04254 -0.038 0.04306 -0.038 C 0.04445 -0.03862 0.04723 -0.03924 0.04723 -0.03955 C 0.04827 -0.03924 0.04914 -0.03955 0.05 -0.04016 C 0.05434 -0.04202 0.05105 -0.04078 0.05434 -0.04202 C 0.0566 -0.04325 0.05869 -0.0448 0.06094 -0.04603 C 0.06303 -0.04727 0.0665 -0.04851 0.06841 -0.04943 C 0.06962 -0.05067 0.07223 -0.05252 0.07327 -0.05376 C 0.07518 -0.05592 0.07275 -0.05376 0.07587 -0.05654 C 0.07709 -0.05777 0.07865 -0.05839 0.08004 -0.05932 C 0.08108 -0.06302 0.08299 -0.06766 0.08716 -0.06889 C 0.0882 -0.07044 0.08924 -0.07229 0.09115 -0.07291 C 0.09184 -0.07353 0.09375 -0.07446 0.09375 -0.07507 C 0.09532 -0.07693 0.09341 -0.07446 0.09619 -0.07631 C 0.09792 -0.07754 0.09914 -0.07909 0.10139 -0.07971 C 0.10261 -0.08094 0.10417 -0.08094 0.10608 -0.08156 C 0.10782 -0.0828 0.10973 -0.0828 0.11181 -0.08341 C 0.11389 -0.08434 0.11598 -0.08434 0.11858 -0.08558 C 0.12292 -0.08681 0.12622 -0.08743 0.13091 -0.08805 C 0.1316 -0.08805 0.13282 -0.08867 0.13282 -0.08897 " pathEditMode="relative" rAng="0" ptsTypes="ffffffffffffffffffffffffffA">
                                      <p:cBhvr>
                                        <p:cTn id="32" dur="2000" spd="-100000" fill="hold"/>
                                        <p:tgtEl>
                                          <p:spTgt spid="13"/>
                                        </p:tgtEl>
                                        <p:attrNameLst>
                                          <p:attrName>ppt_x</p:attrName>
                                          <p:attrName>ppt_y</p:attrName>
                                        </p:attrNameLst>
                                      </p:cBhvr>
                                      <p:rCtr x="6493" y="-44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915" t="6002" r="915" b="11897"/>
          <a:stretch>
            <a:fillRect/>
          </a:stretch>
        </p:blipFill>
        <p:spPr>
          <a:xfrm>
            <a:off x="-81023" y="0"/>
            <a:ext cx="9225024" cy="5143500"/>
          </a:xfrm>
          <a:prstGeom prst="rect">
            <a:avLst/>
          </a:prstGeo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197" y="-812626"/>
            <a:ext cx="7318584" cy="6041960"/>
          </a:xfrm>
          <a:prstGeom prst="rect">
            <a:avLst/>
          </a:prstGeom>
        </p:spPr>
      </p:pic>
      <p:pic>
        <p:nvPicPr>
          <p:cNvPr id="9" name="图片 8"/>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1023064" y="2610893"/>
            <a:ext cx="1162457" cy="720208"/>
          </a:xfrm>
          <a:prstGeom prst="rect">
            <a:avLst/>
          </a:prstGeom>
        </p:spPr>
      </p:pic>
      <p:pic>
        <p:nvPicPr>
          <p:cNvPr id="10" name="图片 9"/>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6876256" y="1179742"/>
            <a:ext cx="1008112" cy="624582"/>
          </a:xfrm>
          <a:prstGeom prst="rect">
            <a:avLst/>
          </a:prstGeom>
        </p:spPr>
      </p:pic>
      <p:pic>
        <p:nvPicPr>
          <p:cNvPr id="11" name="图片 10"/>
          <p:cNvPicPr>
            <a:picLocks noChangeAspect="1"/>
          </p:cNvPicPr>
          <p:nvPr/>
        </p:nvPicPr>
        <p:blipFill rotWithShape="1">
          <a:blip r:embed="rId3" cstate="print">
            <a:extLst>
              <a:ext uri="{28A0092B-C50C-407E-A947-70E740481C1C}">
                <a14:useLocalDpi xmlns:a14="http://schemas.microsoft.com/office/drawing/2010/main" val="0"/>
              </a:ext>
            </a:extLst>
          </a:blip>
          <a:srcRect l="39619" t="53591" r="41815" b="25960"/>
          <a:stretch>
            <a:fillRect/>
          </a:stretch>
        </p:blipFill>
        <p:spPr>
          <a:xfrm>
            <a:off x="6516216" y="2509833"/>
            <a:ext cx="720080" cy="446130"/>
          </a:xfrm>
          <a:prstGeom prst="rect">
            <a:avLst/>
          </a:prstGeom>
        </p:spPr>
      </p:pic>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39619" t="53591" r="41815" b="25960"/>
          <a:stretch>
            <a:fillRect/>
          </a:stretch>
        </p:blipFill>
        <p:spPr>
          <a:xfrm>
            <a:off x="459854" y="3795886"/>
            <a:ext cx="720080" cy="44613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7736560" y="3980851"/>
            <a:ext cx="1336796" cy="828221"/>
          </a:xfrm>
          <a:prstGeom prst="rect">
            <a:avLst/>
          </a:prstGeom>
        </p:spPr>
      </p:pic>
      <p:sp>
        <p:nvSpPr>
          <p:cNvPr id="4" name="文本框 3"/>
          <p:cNvSpPr txBox="1"/>
          <p:nvPr/>
        </p:nvSpPr>
        <p:spPr>
          <a:xfrm>
            <a:off x="1446530" y="812800"/>
            <a:ext cx="6169660" cy="829945"/>
          </a:xfrm>
          <a:prstGeom prst="rect">
            <a:avLst/>
          </a:prstGeom>
          <a:noFill/>
        </p:spPr>
        <p:txBody>
          <a:bodyPr wrap="square" rtlCol="0">
            <a:spAutoFit/>
          </a:bodyPr>
          <a:p>
            <a:endParaRPr lang="zh-CN" altLang="en-US" sz="2400">
              <a:solidFill>
                <a:schemeClr val="bg1"/>
              </a:solidFill>
            </a:endParaRPr>
          </a:p>
          <a:p>
            <a:endParaRPr lang="zh-CN" altLang="en-US" sz="2400">
              <a:solidFill>
                <a:schemeClr val="bg1"/>
              </a:solidFill>
            </a:endParaRPr>
          </a:p>
        </p:txBody>
      </p:sp>
      <p:sp>
        <p:nvSpPr>
          <p:cNvPr id="3" name="文本框 2"/>
          <p:cNvSpPr txBox="1"/>
          <p:nvPr/>
        </p:nvSpPr>
        <p:spPr>
          <a:xfrm>
            <a:off x="749300" y="604520"/>
            <a:ext cx="7494905" cy="460375"/>
          </a:xfrm>
          <a:prstGeom prst="rect">
            <a:avLst/>
          </a:prstGeom>
          <a:noFill/>
        </p:spPr>
        <p:txBody>
          <a:bodyPr wrap="square" rtlCol="0">
            <a:spAutoFit/>
          </a:bodyPr>
          <a:p>
            <a:r>
              <a:rPr lang="en-US" altLang="zh-CN" sz="2400">
                <a:solidFill>
                  <a:schemeClr val="bg1"/>
                </a:solidFill>
              </a:rPr>
              <a:t>The basic word order in a Chinese sentence is as follow.</a:t>
            </a:r>
            <a:endParaRPr lang="en-US" altLang="zh-CN" sz="2400">
              <a:solidFill>
                <a:schemeClr val="bg1"/>
              </a:solidFill>
            </a:endParaRPr>
          </a:p>
        </p:txBody>
      </p:sp>
      <p:graphicFrame>
        <p:nvGraphicFramePr>
          <p:cNvPr id="5" name="表格 4"/>
          <p:cNvGraphicFramePr/>
          <p:nvPr>
            <p:custDataLst>
              <p:tags r:id="rId4"/>
            </p:custDataLst>
          </p:nvPr>
        </p:nvGraphicFramePr>
        <p:xfrm>
          <a:off x="673100" y="1290955"/>
          <a:ext cx="7853680" cy="2444115"/>
        </p:xfrm>
        <a:graphic>
          <a:graphicData uri="http://schemas.openxmlformats.org/drawingml/2006/table">
            <a:tbl>
              <a:tblPr firstRow="1" bandRow="1">
                <a:tableStyleId>{5C22544A-7EE6-4342-B048-85BDC9FD1C3A}</a:tableStyleId>
              </a:tblPr>
              <a:tblGrid>
                <a:gridCol w="2172335"/>
                <a:gridCol w="2157730"/>
                <a:gridCol w="1048385"/>
                <a:gridCol w="2475230"/>
              </a:tblGrid>
              <a:tr h="914400">
                <a:tc>
                  <a:txBody>
                    <a:bodyPr/>
                    <a:p>
                      <a:pPr>
                        <a:buNone/>
                      </a:pPr>
                      <a:r>
                        <a:rPr lang="en-US" altLang="zh-CN"/>
                        <a:t>           Subject</a:t>
                      </a:r>
                      <a:endParaRPr lang="en-US" altLang="zh-CN"/>
                    </a:p>
                    <a:p>
                      <a:pPr>
                        <a:buNone/>
                      </a:pPr>
                      <a:r>
                        <a:rPr lang="en-US" altLang="zh-CN"/>
                        <a:t>(agent of the action) </a:t>
                      </a:r>
                      <a:endParaRPr lang="en-US" altLang="zh-CN"/>
                    </a:p>
                  </a:txBody>
                  <a:tcPr/>
                </a:tc>
                <a:tc>
                  <a:txBody>
                    <a:bodyPr/>
                    <a:p>
                      <a:pPr>
                        <a:buNone/>
                      </a:pPr>
                      <a:r>
                        <a:rPr lang="en-US" altLang="zh-CN"/>
                        <a:t>        Adverbial </a:t>
                      </a:r>
                      <a:endParaRPr lang="en-US" altLang="zh-CN"/>
                    </a:p>
                    <a:p>
                      <a:pPr>
                        <a:buNone/>
                      </a:pPr>
                      <a:r>
                        <a:rPr lang="en-US" altLang="zh-CN"/>
                        <a:t>(time,place,manner,ect)</a:t>
                      </a:r>
                      <a:endParaRPr lang="en-US" altLang="zh-CN"/>
                    </a:p>
                  </a:txBody>
                  <a:tcPr/>
                </a:tc>
                <a:tc>
                  <a:txBody>
                    <a:bodyPr/>
                    <a:p>
                      <a:pPr>
                        <a:buNone/>
                      </a:pPr>
                      <a:r>
                        <a:rPr lang="en-US" altLang="zh-CN"/>
                        <a:t>  Verb</a:t>
                      </a:r>
                      <a:endParaRPr lang="en-US" altLang="zh-CN"/>
                    </a:p>
                  </a:txBody>
                  <a:tcPr/>
                </a:tc>
                <a:tc>
                  <a:txBody>
                    <a:bodyPr/>
                    <a:p>
                      <a:pPr>
                        <a:buNone/>
                      </a:pPr>
                      <a:r>
                        <a:rPr lang="en-US" altLang="zh-CN"/>
                        <a:t>            object</a:t>
                      </a:r>
                      <a:endParaRPr lang="en-US" altLang="zh-CN"/>
                    </a:p>
                    <a:p>
                      <a:pPr>
                        <a:buNone/>
                      </a:pPr>
                      <a:r>
                        <a:rPr lang="en-US" altLang="zh-CN"/>
                        <a:t>(receiver of the action)</a:t>
                      </a:r>
                      <a:endParaRPr lang="en-US" altLang="zh-CN"/>
                    </a:p>
                  </a:txBody>
                  <a:tcPr/>
                </a:tc>
              </a:tr>
              <a:tr h="452120">
                <a:tc>
                  <a:txBody>
                    <a:bodyPr/>
                    <a:p>
                      <a:pPr>
                        <a:buNone/>
                      </a:pPr>
                      <a:r>
                        <a:rPr lang="en-US" altLang="zh-CN"/>
                        <a:t>          Subj.</a:t>
                      </a:r>
                      <a:endParaRPr lang="en-US" altLang="zh-CN"/>
                    </a:p>
                  </a:txBody>
                  <a:tcPr/>
                </a:tc>
                <a:tc>
                  <a:txBody>
                    <a:bodyPr/>
                    <a:p>
                      <a:pPr>
                        <a:buNone/>
                      </a:pPr>
                      <a:r>
                        <a:rPr lang="en-US" altLang="zh-CN"/>
                        <a:t>      Adverbial</a:t>
                      </a:r>
                      <a:endParaRPr lang="en-US" altLang="zh-CN"/>
                    </a:p>
                  </a:txBody>
                  <a:tcPr/>
                </a:tc>
                <a:tc>
                  <a:txBody>
                    <a:bodyPr/>
                    <a:p>
                      <a:pPr>
                        <a:buNone/>
                      </a:pPr>
                      <a:r>
                        <a:rPr lang="en-US" altLang="zh-CN"/>
                        <a:t>  Verb</a:t>
                      </a:r>
                      <a:endParaRPr lang="en-US" altLang="zh-CN"/>
                    </a:p>
                  </a:txBody>
                  <a:tcPr/>
                </a:tc>
                <a:tc>
                  <a:txBody>
                    <a:bodyPr/>
                    <a:p>
                      <a:pPr>
                        <a:buNone/>
                      </a:pPr>
                      <a:r>
                        <a:rPr lang="en-US" altLang="zh-CN"/>
                        <a:t>                Obj.</a:t>
                      </a:r>
                      <a:endParaRPr lang="en-US" altLang="zh-CN"/>
                    </a:p>
                  </a:txBody>
                  <a:tcPr/>
                </a:tc>
              </a:tr>
              <a:tr h="452120">
                <a:tc>
                  <a:txBody>
                    <a:bodyPr/>
                    <a:p>
                      <a:pPr>
                        <a:buNone/>
                      </a:pPr>
                      <a:r>
                        <a:rPr lang="en-US" altLang="zh-CN"/>
                        <a:t>          </a:t>
                      </a:r>
                      <a:r>
                        <a:rPr lang="zh-CN" altLang="en-US"/>
                        <a:t>李友</a:t>
                      </a:r>
                      <a:endParaRPr lang="zh-CN" altLang="en-US"/>
                    </a:p>
                  </a:txBody>
                  <a:tcPr/>
                </a:tc>
                <a:tc>
                  <a:txBody>
                    <a:bodyPr/>
                    <a:p>
                      <a:pPr>
                        <a:buNone/>
                      </a:pPr>
                      <a:r>
                        <a:rPr lang="en-US" altLang="zh-CN"/>
                        <a:t>         </a:t>
                      </a:r>
                      <a:r>
                        <a:rPr lang="zh-CN" altLang="en-US"/>
                        <a:t>明天</a:t>
                      </a:r>
                      <a:endParaRPr lang="zh-CN" altLang="en-US"/>
                    </a:p>
                  </a:txBody>
                  <a:tcPr/>
                </a:tc>
                <a:tc>
                  <a:txBody>
                    <a:bodyPr/>
                    <a:p>
                      <a:pPr>
                        <a:buNone/>
                      </a:pPr>
                      <a:r>
                        <a:rPr lang="en-US" altLang="zh-CN"/>
                        <a:t>    </a:t>
                      </a:r>
                      <a:r>
                        <a:rPr lang="zh-CN" altLang="en-US"/>
                        <a:t>吃</a:t>
                      </a:r>
                      <a:endParaRPr lang="zh-CN" altLang="en-US"/>
                    </a:p>
                  </a:txBody>
                  <a:tcPr/>
                </a:tc>
                <a:tc>
                  <a:txBody>
                    <a:bodyPr/>
                    <a:p>
                      <a:pPr>
                        <a:buNone/>
                      </a:pPr>
                      <a:r>
                        <a:rPr lang="en-US" altLang="zh-CN"/>
                        <a:t>              </a:t>
                      </a:r>
                      <a:r>
                        <a:rPr lang="zh-CN" altLang="en-US"/>
                        <a:t>中国菜</a:t>
                      </a:r>
                      <a:endParaRPr lang="zh-CN" altLang="en-US"/>
                    </a:p>
                  </a:txBody>
                  <a:tcPr/>
                </a:tc>
              </a:tr>
              <a:tr h="625475">
                <a:tc>
                  <a:txBody>
                    <a:bodyPr/>
                    <a:p>
                      <a:pPr>
                        <a:buNone/>
                      </a:pPr>
                      <a:r>
                        <a:rPr lang="en-US" altLang="zh-CN"/>
                        <a:t>          lǐ yǒu </a:t>
                      </a:r>
                      <a:endParaRPr lang="en-US" altLang="zh-CN"/>
                    </a:p>
                  </a:txBody>
                  <a:tcPr/>
                </a:tc>
                <a:tc>
                  <a:txBody>
                    <a:bodyPr/>
                    <a:p>
                      <a:pPr>
                        <a:buNone/>
                      </a:pPr>
                      <a:r>
                        <a:rPr lang="en-US" altLang="zh-CN"/>
                        <a:t>       míng tiān</a:t>
                      </a:r>
                      <a:endParaRPr lang="en-US" altLang="zh-CN"/>
                    </a:p>
                  </a:txBody>
                  <a:tcPr/>
                </a:tc>
                <a:tc>
                  <a:txBody>
                    <a:bodyPr/>
                    <a:p>
                      <a:pPr>
                        <a:buNone/>
                      </a:pPr>
                      <a:r>
                        <a:rPr lang="en-US" altLang="zh-CN"/>
                        <a:t>    chī </a:t>
                      </a:r>
                      <a:r>
                        <a:rPr lang="zh-CN" altLang="en-US"/>
                        <a:t> </a:t>
                      </a:r>
                      <a:endParaRPr lang="zh-CN" altLang="en-US"/>
                    </a:p>
                  </a:txBody>
                  <a:tcPr/>
                </a:tc>
                <a:tc>
                  <a:txBody>
                    <a:bodyPr/>
                    <a:p>
                      <a:pPr>
                        <a:buNone/>
                      </a:pPr>
                      <a:r>
                        <a:rPr lang="en-US" altLang="zh-CN"/>
                        <a:t>         zhōng guó cài </a:t>
                      </a:r>
                      <a:r>
                        <a:rPr lang="zh-CN" altLang="en-US"/>
                        <a:t>  </a:t>
                      </a:r>
                      <a:endParaRPr lang="zh-CN" altLang="en-US"/>
                    </a:p>
                  </a:txBody>
                  <a:tcPr/>
                </a:tc>
              </a:tr>
            </a:tbl>
          </a:graphicData>
        </a:graphic>
      </p:graphicFrame>
      <p:sp>
        <p:nvSpPr>
          <p:cNvPr id="6" name="文本框 5"/>
          <p:cNvSpPr txBox="1"/>
          <p:nvPr/>
        </p:nvSpPr>
        <p:spPr>
          <a:xfrm>
            <a:off x="1022985" y="4055110"/>
            <a:ext cx="7913370" cy="521970"/>
          </a:xfrm>
          <a:prstGeom prst="rect">
            <a:avLst/>
          </a:prstGeom>
          <a:noFill/>
        </p:spPr>
        <p:txBody>
          <a:bodyPr wrap="square" rtlCol="0">
            <a:spAutoFit/>
          </a:bodyPr>
          <a:p>
            <a:r>
              <a:rPr lang="en-US" altLang="zh-CN" sz="2800">
                <a:solidFill>
                  <a:schemeClr val="bg1"/>
                </a:solidFill>
              </a:rPr>
              <a:t>Li You will have Chinese food tomorrow.</a:t>
            </a:r>
            <a:endParaRPr lang="en-US" altLang="zh-CN" sz="280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par>
                                <p:cTn id="11" presetID="0" presetClass="path" presetSubtype="0" accel="50000" decel="50000" fill="hold" nodeType="withEffect">
                                  <p:stCondLst>
                                    <p:cond delay="0"/>
                                  </p:stCondLst>
                                  <p:childTnLst>
                                    <p:animMotion origin="layout" path="M -0.00382 -0.00402 C -0.00365 0.00123 -0.0073 0.00556 0.00191 0.00927 C 0.00329 0.00958 0.00451 0.0105 0.00607 0.01112 C 0.00763 0.01143 0.00989 0.01143 0.0118 0.01143 C 0.01423 0.01205 0.01701 0.01236 0.01979 0.01266 C 0.02204 0.01297 0.02343 0.01328 0.02621 0.01328 C 0.02795 0.0139 0.02986 0.0139 0.03194 0.01421 C 0.03437 0.01483 0.04218 0.01544 0.04531 0.01575 C 0.046 0.01575 0.04652 0.01606 0.04722 0.01606 C 0.04878 0.01637 0.05225 0.01668 0.05225 0.01699 C 0.05329 0.01668 0.05451 0.01699 0.05555 0.0173 C 0.06059 0.01823 0.05659 0.01761 0.06059 0.01823 C 0.06336 0.01884 0.06579 0.01977 0.0684 0.02039 C 0.071 0.02101 0.075 0.02162 0.07725 0.02224 C 0.07864 0.02286 0.08177 0.02379 0.08316 0.0244 C 0.08541 0.02564 0.08246 0.0244 0.08611 0.02595 C 0.0875 0.02657 0.08941 0.02688 0.09114 0.02749 C 0.09236 0.02935 0.09461 0.03182 0.09947 0.03244 C 0.10086 0.03336 0.10208 0.03429 0.10434 0.0346 C 0.1052 0.03491 0.10729 0.03553 0.10729 0.03583 C 0.1092 0.03676 0.10694 0.03553 0.11024 0.03645 C 0.11232 0.03707 0.11371 0.038 0.11649 0.03831 C 0.11788 0.03892 0.11979 0.03892 0.12204 0.03923 C 0.12413 0.03985 0.12638 0.03985 0.12881 0.04016 C 0.13125 0.04078 0.13385 0.04078 0.1368 0.04139 C 0.14201 0.04201 0.14583 0.04232 0.15156 0.04263 C 0.15225 0.04263 0.15364 0.04294 0.15364 0.04325 " pathEditMode="relative" rAng="0" ptsTypes="ffffffffffffffffffffffffffA">
                                      <p:cBhvr>
                                        <p:cTn id="12" dur="2000" spd="-100000" fill="hold"/>
                                        <p:tgtEl>
                                          <p:spTgt spid="9"/>
                                        </p:tgtEl>
                                        <p:attrNameLst>
                                          <p:attrName>ppt_x</p:attrName>
                                          <p:attrName>ppt_y</p:attrName>
                                        </p:attrNameLst>
                                      </p:cBhvr>
                                      <p:rCtr x="7691" y="2348"/>
                                    </p:animMotion>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2000"/>
                                        <p:tgtEl>
                                          <p:spTgt spid="10"/>
                                        </p:tgtEl>
                                      </p:cBhvr>
                                    </p:animEffect>
                                  </p:childTnLst>
                                </p:cTn>
                              </p:par>
                              <p:par>
                                <p:cTn id="16" presetID="0" presetClass="path" presetSubtype="0" accel="50000" decel="50000" fill="hold" nodeType="withEffect">
                                  <p:stCondLst>
                                    <p:cond delay="0"/>
                                  </p:stCondLst>
                                  <p:childTnLst>
                                    <p:animMotion origin="layout" path="M -0.00104 3.8616E-7 C -0.00104 0.03491 -0.00347 0.06364 0.00295 0.08835 C 0.00399 0.09021 0.00486 0.09639 0.0059 0.1004 C 0.00695 0.10256 0.00868 0.10256 0.0099 0.10256 C 0.01163 0.10658 0.01372 0.10874 0.01563 0.1109 C 0.01719 0.11276 0.01823 0.11492 0.02014 0.11492 C 0.02136 0.11894 0.02274 0.11894 0.02413 0.1211 C 0.02587 0.12512 0.03142 0.12944 0.03368 0.13129 C 0.0342 0.13129 0.03455 0.13346 0.03507 0.13346 C 0.03611 0.13531 0.03854 0.13747 0.03854 0.13964 C 0.03924 0.13747 0.04011 0.13964 0.04097 0.14149 C 0.04445 0.14767 0.04167 0.14365 0.04445 0.14767 C 0.04653 0.15199 0.04809 0.15817 0.05 0.16219 C 0.05191 0.1662 0.05469 0.17053 0.05625 0.17454 C 0.05729 0.17856 0.05955 0.18474 0.06042 0.18875 C 0.06198 0.1971 0.0599 0.18875 0.0625 0.19926 C 0.06354 0.20327 0.06493 0.20544 0.06615 0.20945 C 0.06701 0.22181 0.06858 0.23818 0.07205 0.2422 C 0.07292 0.24838 0.07379 0.25456 0.07552 0.25672 C 0.07604 0.25888 0.07761 0.2629 0.07761 0.26506 C 0.07882 0.27093 0.07726 0.2629 0.07969 0.26908 C 0.08108 0.27309 0.08212 0.27927 0.08403 0.28143 C 0.08507 0.28545 0.08646 0.28545 0.08802 0.28761 C 0.08941 0.29163 0.09097 0.29163 0.09271 0.29379 C 0.09445 0.29781 0.09636 0.29781 0.09844 0.30182 C 0.10208 0.30615 0.10486 0.308 0.10886 0.31016 C 0.10938 0.31016 0.11042 0.31233 0.11042 0.31418 " pathEditMode="relative" rAng="0" ptsTypes="ffffffffffffffffffffffffffA">
                                      <p:cBhvr>
                                        <p:cTn id="17" dur="2000" spd="-100000" fill="hold"/>
                                        <p:tgtEl>
                                          <p:spTgt spid="10"/>
                                        </p:tgtEl>
                                        <p:attrNameLst>
                                          <p:attrName>ppt_x</p:attrName>
                                          <p:attrName>ppt_y</p:attrName>
                                        </p:attrNameLst>
                                      </p:cBhvr>
                                      <p:rCtr x="5451" y="15601"/>
                                    </p:animMotion>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2000"/>
                                        <p:tgtEl>
                                          <p:spTgt spid="11"/>
                                        </p:tgtEl>
                                      </p:cBhvr>
                                    </p:animEffect>
                                  </p:childTnLst>
                                </p:cTn>
                              </p:par>
                              <p:par>
                                <p:cTn id="21" presetID="0" presetClass="path" presetSubtype="0" accel="50000" decel="50000" fill="hold" nodeType="withEffect">
                                  <p:stCondLst>
                                    <p:cond delay="0"/>
                                  </p:stCondLst>
                                  <p:childTnLst>
                                    <p:animMotion origin="layout" path="M -4.16667E-6 -1.90609E-6 C -4.16667E-6 0.04603 0.00191 0.08434 -0.00295 0.11709 C -0.00364 0.11956 -0.00434 0.12759 -0.00503 0.13284 C -0.00572 0.13593 -0.00711 0.13593 -0.00798 0.13593 C -0.0092 0.14118 -0.01076 0.14396 -0.01215 0.14674 C -0.01319 0.14921 -0.01406 0.1523 -0.01545 0.1523 C -0.01632 0.15756 -0.01736 0.15756 -0.0184 0.16034 C -0.01961 0.16559 -0.02361 0.17146 -0.02534 0.17393 C -0.02569 0.17393 -0.02586 0.17671 -0.02638 0.17671 C -0.02708 0.17918 -0.02882 0.18196 -0.02882 0.18505 C -0.02934 0.18196 -0.03003 0.18505 -0.03055 0.18752 C -0.03316 0.19555 -0.03107 0.1903 -0.03316 0.19555 C -0.03472 0.20142 -0.03576 0.20946 -0.03715 0.21471 C -0.03854 0.22027 -0.04062 0.22583 -0.04184 0.23108 C -0.04253 0.23664 -0.04427 0.24467 -0.04479 0.24992 C -0.046 0.26105 -0.04444 0.24992 -0.04635 0.26383 C -0.04704 0.26939 -0.04809 0.27217 -0.04895 0.27742 C -0.04965 0.29379 -0.05086 0.31542 -0.05329 0.32098 C -0.05399 0.32901 -0.05451 0.33735 -0.0559 0.34013 C -0.05625 0.34291 -0.05729 0.34816 -0.05729 0.35125 C -0.05833 0.35898 -0.05711 0.34816 -0.05885 0.3565 C -0.05989 0.36176 -0.06059 0.3701 -0.06215 0.37288 C -0.06284 0.37813 -0.06388 0.37813 -0.06493 0.38122 C -0.06597 0.38647 -0.06718 0.38647 -0.0684 0.38925 C -0.06961 0.3945 -0.071 0.3945 -0.07257 0.39975 C -0.07517 0.40562 -0.07725 0.4081 -0.0802 0.41088 C -0.08055 0.41088 -0.08125 0.41397 -0.08125 0.41644 " pathEditMode="relative" rAng="0" ptsTypes="ffffffffffffffffffffffffffA">
                                      <p:cBhvr>
                                        <p:cTn id="22" dur="2000" spd="-100000" fill="hold"/>
                                        <p:tgtEl>
                                          <p:spTgt spid="11"/>
                                        </p:tgtEl>
                                        <p:attrNameLst>
                                          <p:attrName>ppt_x</p:attrName>
                                          <p:attrName>ppt_y</p:attrName>
                                        </p:attrNameLst>
                                      </p:cBhvr>
                                      <p:rCtr x="-3976" y="20822"/>
                                    </p:animMotion>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2000"/>
                                        <p:tgtEl>
                                          <p:spTgt spid="12"/>
                                        </p:tgtEl>
                                      </p:cBhvr>
                                    </p:animEffect>
                                  </p:childTnLst>
                                </p:cTn>
                              </p:par>
                              <p:par>
                                <p:cTn id="26" presetID="0" presetClass="path" presetSubtype="0" accel="50000" decel="50000" fill="hold" nodeType="withEffect">
                                  <p:stCondLst>
                                    <p:cond delay="0"/>
                                  </p:stCondLst>
                                  <p:childTnLst>
                                    <p:animMotion origin="layout" path="M 0.00417 3.18196E-6 C 0.00417 0.01668 0.00191 0.03089 0.00782 0.04294 C 0.00868 0.04386 0.00938 0.04664 0.01025 0.0485 C 0.01111 0.04973 0.01285 0.04973 0.01389 0.04973 C 0.01545 0.05159 0.01736 0.05282 0.01893 0.05375 C 0.02032 0.05468 0.02136 0.05591 0.02292 0.05591 C 0.02414 0.05777 0.02535 0.05777 0.02657 0.05869 C 0.02813 0.06055 0.03299 0.06271 0.03507 0.06364 C 0.03542 0.06364 0.03577 0.06487 0.03629 0.06487 C 0.03716 0.06549 0.03924 0.06673 0.03924 0.06765 C 0.03993 0.06673 0.0408 0.06765 0.04132 0.06858 C 0.04462 0.07167 0.04202 0.06981 0.04462 0.07167 C 0.04653 0.07383 0.04775 0.07661 0.04948 0.07877 C 0.05122 0.08063 0.05365 0.08279 0.05521 0.08464 C 0.05608 0.08681 0.05816 0.08959 0.05868 0.09175 C 0.06025 0.09576 0.05834 0.09175 0.06059 0.09669 C 0.06146 0.09885 0.06285 0.09978 0.06389 0.10163 C 0.06476 0.10781 0.06615 0.11554 0.0691 0.1177 C 0.06997 0.12079 0.07066 0.12357 0.07223 0.1248 C 0.07275 0.12573 0.07396 0.12758 0.07396 0.12882 C 0.07535 0.1316 0.07379 0.12758 0.07587 0.13067 C 0.07726 0.13284 0.07795 0.13562 0.07986 0.13685 C 0.08073 0.13871 0.08212 0.13871 0.08334 0.13994 C 0.08455 0.14179 0.08611 0.14179 0.0875 0.14272 C 0.08907 0.14458 0.0908 0.14458 0.09271 0.14674 C 0.09584 0.1489 0.09827 0.14983 0.10191 0.15075 C 0.10243 0.15075 0.1033 0.15199 0.1033 0.15292 " pathEditMode="relative" rAng="0" ptsTypes="ffffffffffffffffffffffffffA">
                                      <p:cBhvr>
                                        <p:cTn id="27" dur="2000" spd="-100000" fill="hold"/>
                                        <p:tgtEl>
                                          <p:spTgt spid="12"/>
                                        </p:tgtEl>
                                        <p:attrNameLst>
                                          <p:attrName>ppt_x</p:attrName>
                                          <p:attrName>ppt_y</p:attrName>
                                        </p:attrNameLst>
                                      </p:cBhvr>
                                      <p:rCtr x="4844" y="7631"/>
                                    </p:animMotion>
                                  </p:childTnLst>
                                </p:cTn>
                              </p:par>
                              <p:par>
                                <p:cTn id="28" presetID="10"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2000"/>
                                        <p:tgtEl>
                                          <p:spTgt spid="13"/>
                                        </p:tgtEl>
                                      </p:cBhvr>
                                    </p:animEffect>
                                  </p:childTnLst>
                                </p:cTn>
                              </p:par>
                              <p:par>
                                <p:cTn id="31" presetID="0" presetClass="path" presetSubtype="0" accel="50000" decel="50000" fill="hold" nodeType="withEffect">
                                  <p:stCondLst>
                                    <p:cond delay="0"/>
                                  </p:stCondLst>
                                  <p:childTnLst>
                                    <p:animMotion origin="layout" path="M -4.44444E-6 3.59592E-6 C 0.00018 -0.00989 -0.00277 -0.01823 0.00487 -0.02503 C 0.00608 -0.02564 0.00712 -0.0275 0.00834 -0.02873 C 0.00973 -0.02935 0.01164 -0.02935 0.0132 -0.02935 C 0.01528 -0.03028 0.01754 -0.0309 0.01997 -0.03151 C 0.02188 -0.03213 0.02309 -0.03275 0.02535 -0.03275 C 0.02691 -0.03399 0.02848 -0.03399 0.03021 -0.0346 C 0.0323 -0.03553 0.03889 -0.03677 0.0415 -0.03738 C 0.04202 -0.03738 0.04254 -0.038 0.04306 -0.038 C 0.04445 -0.03862 0.04723 -0.03924 0.04723 -0.03955 C 0.04827 -0.03924 0.04914 -0.03955 0.05 -0.04016 C 0.05434 -0.04202 0.05105 -0.04078 0.05434 -0.04202 C 0.0566 -0.04325 0.05869 -0.0448 0.06094 -0.04603 C 0.06303 -0.04727 0.0665 -0.04851 0.06841 -0.04943 C 0.06962 -0.05067 0.07223 -0.05252 0.07327 -0.05376 C 0.07518 -0.05592 0.07275 -0.05376 0.07587 -0.05654 C 0.07709 -0.05777 0.07865 -0.05839 0.08004 -0.05932 C 0.08108 -0.06302 0.08299 -0.06766 0.08716 -0.06889 C 0.0882 -0.07044 0.08924 -0.07229 0.09115 -0.07291 C 0.09184 -0.07353 0.09375 -0.07446 0.09375 -0.07507 C 0.09532 -0.07693 0.09341 -0.07446 0.09619 -0.07631 C 0.09792 -0.07754 0.09914 -0.07909 0.10139 -0.07971 C 0.10261 -0.08094 0.10417 -0.08094 0.10608 -0.08156 C 0.10782 -0.0828 0.10973 -0.0828 0.11181 -0.08341 C 0.11389 -0.08434 0.11598 -0.08434 0.11858 -0.08558 C 0.12292 -0.08681 0.12622 -0.08743 0.13091 -0.08805 C 0.1316 -0.08805 0.13282 -0.08867 0.13282 -0.08897 " pathEditMode="relative" rAng="0" ptsTypes="ffffffffffffffffffffffffffA">
                                      <p:cBhvr>
                                        <p:cTn id="32" dur="2000" spd="-100000" fill="hold"/>
                                        <p:tgtEl>
                                          <p:spTgt spid="13"/>
                                        </p:tgtEl>
                                        <p:attrNameLst>
                                          <p:attrName>ppt_x</p:attrName>
                                          <p:attrName>ppt_y</p:attrName>
                                        </p:attrNameLst>
                                      </p:cBhvr>
                                      <p:rCtr x="6493" y="-44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915" t="6002" r="915" b="11897"/>
          <a:stretch>
            <a:fillRect/>
          </a:stretch>
        </p:blipFill>
        <p:spPr>
          <a:xfrm>
            <a:off x="-81023" y="0"/>
            <a:ext cx="9225024" cy="5143500"/>
          </a:xfrm>
          <a:prstGeom prst="rect">
            <a:avLst/>
          </a:prstGeo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197" y="-812626"/>
            <a:ext cx="7318584" cy="6041960"/>
          </a:xfrm>
          <a:prstGeom prst="rect">
            <a:avLst/>
          </a:prstGeom>
        </p:spPr>
      </p:pic>
      <p:pic>
        <p:nvPicPr>
          <p:cNvPr id="9" name="图片 8"/>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1023064" y="2610893"/>
            <a:ext cx="1162457" cy="720208"/>
          </a:xfrm>
          <a:prstGeom prst="rect">
            <a:avLst/>
          </a:prstGeom>
        </p:spPr>
      </p:pic>
      <p:pic>
        <p:nvPicPr>
          <p:cNvPr id="10" name="图片 9"/>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6876256" y="1179742"/>
            <a:ext cx="1008112" cy="624582"/>
          </a:xfrm>
          <a:prstGeom prst="rect">
            <a:avLst/>
          </a:prstGeom>
        </p:spPr>
      </p:pic>
      <p:pic>
        <p:nvPicPr>
          <p:cNvPr id="11" name="图片 10"/>
          <p:cNvPicPr>
            <a:picLocks noChangeAspect="1"/>
          </p:cNvPicPr>
          <p:nvPr/>
        </p:nvPicPr>
        <p:blipFill rotWithShape="1">
          <a:blip r:embed="rId3" cstate="print">
            <a:extLst>
              <a:ext uri="{28A0092B-C50C-407E-A947-70E740481C1C}">
                <a14:useLocalDpi xmlns:a14="http://schemas.microsoft.com/office/drawing/2010/main" val="0"/>
              </a:ext>
            </a:extLst>
          </a:blip>
          <a:srcRect l="39619" t="53591" r="41815" b="25960"/>
          <a:stretch>
            <a:fillRect/>
          </a:stretch>
        </p:blipFill>
        <p:spPr>
          <a:xfrm>
            <a:off x="6516216" y="2509833"/>
            <a:ext cx="720080" cy="446130"/>
          </a:xfrm>
          <a:prstGeom prst="rect">
            <a:avLst/>
          </a:prstGeom>
        </p:spPr>
      </p:pic>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39619" t="53591" r="41815" b="25960"/>
          <a:stretch>
            <a:fillRect/>
          </a:stretch>
        </p:blipFill>
        <p:spPr>
          <a:xfrm>
            <a:off x="459854" y="3795886"/>
            <a:ext cx="720080" cy="44613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7736560" y="3980851"/>
            <a:ext cx="1336796" cy="828221"/>
          </a:xfrm>
          <a:prstGeom prst="rect">
            <a:avLst/>
          </a:prstGeom>
        </p:spPr>
      </p:pic>
      <p:sp>
        <p:nvSpPr>
          <p:cNvPr id="4" name="文本框 3"/>
          <p:cNvSpPr txBox="1"/>
          <p:nvPr/>
        </p:nvSpPr>
        <p:spPr>
          <a:xfrm>
            <a:off x="1446530" y="812800"/>
            <a:ext cx="6169660" cy="829945"/>
          </a:xfrm>
          <a:prstGeom prst="rect">
            <a:avLst/>
          </a:prstGeom>
          <a:noFill/>
        </p:spPr>
        <p:txBody>
          <a:bodyPr wrap="square" rtlCol="0">
            <a:spAutoFit/>
          </a:bodyPr>
          <a:p>
            <a:endParaRPr lang="zh-CN" altLang="en-US" sz="2400">
              <a:solidFill>
                <a:schemeClr val="bg1"/>
              </a:solidFill>
            </a:endParaRPr>
          </a:p>
          <a:p>
            <a:endParaRPr lang="zh-CN" altLang="en-US" sz="2400">
              <a:solidFill>
                <a:schemeClr val="bg1"/>
              </a:solidFill>
            </a:endParaRPr>
          </a:p>
        </p:txBody>
      </p:sp>
      <p:sp>
        <p:nvSpPr>
          <p:cNvPr id="3" name="文本框 2"/>
          <p:cNvSpPr txBox="1"/>
          <p:nvPr/>
        </p:nvSpPr>
        <p:spPr>
          <a:xfrm>
            <a:off x="749300" y="604520"/>
            <a:ext cx="7494905" cy="460375"/>
          </a:xfrm>
          <a:prstGeom prst="rect">
            <a:avLst/>
          </a:prstGeom>
          <a:noFill/>
        </p:spPr>
        <p:txBody>
          <a:bodyPr wrap="square" rtlCol="0">
            <a:spAutoFit/>
          </a:bodyPr>
          <a:p>
            <a:r>
              <a:rPr lang="en-US" altLang="zh-CN" sz="2400">
                <a:solidFill>
                  <a:schemeClr val="bg1"/>
                </a:solidFill>
              </a:rPr>
              <a:t>The basic word order in a Chinese sentence is as follow.</a:t>
            </a:r>
            <a:endParaRPr lang="en-US" altLang="zh-CN" sz="2400">
              <a:solidFill>
                <a:schemeClr val="bg1"/>
              </a:solidFill>
            </a:endParaRPr>
          </a:p>
        </p:txBody>
      </p:sp>
      <p:graphicFrame>
        <p:nvGraphicFramePr>
          <p:cNvPr id="5" name="表格 4"/>
          <p:cNvGraphicFramePr/>
          <p:nvPr>
            <p:custDataLst>
              <p:tags r:id="rId4"/>
            </p:custDataLst>
          </p:nvPr>
        </p:nvGraphicFramePr>
        <p:xfrm>
          <a:off x="673100" y="1290955"/>
          <a:ext cx="7853680" cy="2444115"/>
        </p:xfrm>
        <a:graphic>
          <a:graphicData uri="http://schemas.openxmlformats.org/drawingml/2006/table">
            <a:tbl>
              <a:tblPr firstRow="1" bandRow="1">
                <a:tableStyleId>{5C22544A-7EE6-4342-B048-85BDC9FD1C3A}</a:tableStyleId>
              </a:tblPr>
              <a:tblGrid>
                <a:gridCol w="2172335"/>
                <a:gridCol w="2157730"/>
                <a:gridCol w="1048385"/>
                <a:gridCol w="2475230"/>
              </a:tblGrid>
              <a:tr h="914400">
                <a:tc>
                  <a:txBody>
                    <a:bodyPr/>
                    <a:p>
                      <a:pPr>
                        <a:buNone/>
                      </a:pPr>
                      <a:r>
                        <a:rPr lang="en-US" altLang="zh-CN"/>
                        <a:t>           Subject</a:t>
                      </a:r>
                      <a:endParaRPr lang="en-US" altLang="zh-CN"/>
                    </a:p>
                    <a:p>
                      <a:pPr>
                        <a:buNone/>
                      </a:pPr>
                      <a:r>
                        <a:rPr lang="en-US" altLang="zh-CN"/>
                        <a:t>(agent of the action) </a:t>
                      </a:r>
                      <a:endParaRPr lang="en-US" altLang="zh-CN"/>
                    </a:p>
                  </a:txBody>
                  <a:tcPr/>
                </a:tc>
                <a:tc>
                  <a:txBody>
                    <a:bodyPr/>
                    <a:p>
                      <a:pPr>
                        <a:buNone/>
                      </a:pPr>
                      <a:r>
                        <a:rPr lang="en-US" altLang="zh-CN"/>
                        <a:t>        Adverbial </a:t>
                      </a:r>
                      <a:endParaRPr lang="en-US" altLang="zh-CN"/>
                    </a:p>
                    <a:p>
                      <a:pPr>
                        <a:buNone/>
                      </a:pPr>
                      <a:r>
                        <a:rPr lang="en-US" altLang="zh-CN"/>
                        <a:t>(time,place,manner,ect)</a:t>
                      </a:r>
                      <a:endParaRPr lang="en-US" altLang="zh-CN"/>
                    </a:p>
                  </a:txBody>
                  <a:tcPr/>
                </a:tc>
                <a:tc>
                  <a:txBody>
                    <a:bodyPr/>
                    <a:p>
                      <a:pPr>
                        <a:buNone/>
                      </a:pPr>
                      <a:r>
                        <a:rPr lang="en-US" altLang="zh-CN"/>
                        <a:t>  Verb</a:t>
                      </a:r>
                      <a:endParaRPr lang="en-US" altLang="zh-CN"/>
                    </a:p>
                  </a:txBody>
                  <a:tcPr/>
                </a:tc>
                <a:tc>
                  <a:txBody>
                    <a:bodyPr/>
                    <a:p>
                      <a:pPr>
                        <a:buNone/>
                      </a:pPr>
                      <a:r>
                        <a:rPr lang="en-US" altLang="zh-CN"/>
                        <a:t>            object</a:t>
                      </a:r>
                      <a:endParaRPr lang="en-US" altLang="zh-CN"/>
                    </a:p>
                    <a:p>
                      <a:pPr>
                        <a:buNone/>
                      </a:pPr>
                      <a:r>
                        <a:rPr lang="en-US" altLang="zh-CN"/>
                        <a:t>(receiver of the action)</a:t>
                      </a:r>
                      <a:endParaRPr lang="en-US" altLang="zh-CN"/>
                    </a:p>
                  </a:txBody>
                  <a:tcPr/>
                </a:tc>
              </a:tr>
              <a:tr h="452120">
                <a:tc>
                  <a:txBody>
                    <a:bodyPr/>
                    <a:p>
                      <a:pPr>
                        <a:buNone/>
                      </a:pPr>
                      <a:r>
                        <a:rPr lang="en-US" altLang="zh-CN"/>
                        <a:t>            Subj.</a:t>
                      </a:r>
                      <a:endParaRPr lang="en-US" altLang="zh-CN"/>
                    </a:p>
                  </a:txBody>
                  <a:tcPr/>
                </a:tc>
                <a:tc>
                  <a:txBody>
                    <a:bodyPr/>
                    <a:p>
                      <a:pPr>
                        <a:buNone/>
                      </a:pPr>
                      <a:r>
                        <a:rPr lang="en-US" altLang="zh-CN"/>
                        <a:t>      Adverbial</a:t>
                      </a:r>
                      <a:endParaRPr lang="en-US" altLang="zh-CN"/>
                    </a:p>
                  </a:txBody>
                  <a:tcPr/>
                </a:tc>
                <a:tc>
                  <a:txBody>
                    <a:bodyPr/>
                    <a:p>
                      <a:pPr>
                        <a:buNone/>
                      </a:pPr>
                      <a:r>
                        <a:rPr lang="en-US" altLang="zh-CN"/>
                        <a:t>  Verb</a:t>
                      </a:r>
                      <a:endParaRPr lang="en-US" altLang="zh-CN"/>
                    </a:p>
                  </a:txBody>
                  <a:tcPr/>
                </a:tc>
                <a:tc>
                  <a:txBody>
                    <a:bodyPr/>
                    <a:p>
                      <a:pPr>
                        <a:buNone/>
                      </a:pPr>
                      <a:r>
                        <a:rPr lang="en-US" altLang="zh-CN"/>
                        <a:t>                Obj.</a:t>
                      </a:r>
                      <a:endParaRPr lang="en-US" altLang="zh-CN"/>
                    </a:p>
                  </a:txBody>
                  <a:tcPr/>
                </a:tc>
              </a:tr>
              <a:tr h="452120">
                <a:tc>
                  <a:txBody>
                    <a:bodyPr/>
                    <a:p>
                      <a:pPr>
                        <a:buNone/>
                      </a:pPr>
                      <a:r>
                        <a:rPr lang="en-US" altLang="zh-CN"/>
                        <a:t>          </a:t>
                      </a:r>
                      <a:r>
                        <a:rPr lang="zh-CN" altLang="en-US"/>
                        <a:t>高文中</a:t>
                      </a:r>
                      <a:endParaRPr lang="zh-CN" altLang="en-US"/>
                    </a:p>
                  </a:txBody>
                  <a:tcPr/>
                </a:tc>
                <a:tc>
                  <a:txBody>
                    <a:bodyPr/>
                    <a:p>
                      <a:pPr>
                        <a:buNone/>
                      </a:pPr>
                      <a:r>
                        <a:rPr lang="en-US" altLang="zh-CN"/>
                        <a:t>  </a:t>
                      </a:r>
                      <a:r>
                        <a:rPr lang="zh-CN" altLang="en-US"/>
                        <a:t>昨天下午五点半</a:t>
                      </a:r>
                      <a:endParaRPr lang="zh-CN" altLang="en-US"/>
                    </a:p>
                  </a:txBody>
                  <a:tcPr/>
                </a:tc>
                <a:tc>
                  <a:txBody>
                    <a:bodyPr/>
                    <a:p>
                      <a:pPr>
                        <a:buNone/>
                      </a:pPr>
                      <a:r>
                        <a:rPr lang="en-US" altLang="zh-CN"/>
                        <a:t>  </a:t>
                      </a:r>
                      <a:r>
                        <a:rPr lang="zh-CN" altLang="en-US"/>
                        <a:t>去看</a:t>
                      </a:r>
                      <a:endParaRPr lang="zh-CN" altLang="en-US"/>
                    </a:p>
                  </a:txBody>
                  <a:tcPr/>
                </a:tc>
                <a:tc>
                  <a:txBody>
                    <a:bodyPr/>
                    <a:p>
                      <a:pPr>
                        <a:buNone/>
                      </a:pPr>
                      <a:r>
                        <a:rPr lang="en-US" altLang="zh-CN"/>
                        <a:t>             </a:t>
                      </a:r>
                      <a:r>
                        <a:rPr lang="zh-CN" altLang="en-US"/>
                        <a:t>外国电影</a:t>
                      </a:r>
                      <a:endParaRPr lang="zh-CN" altLang="en-US"/>
                    </a:p>
                  </a:txBody>
                  <a:tcPr/>
                </a:tc>
              </a:tr>
              <a:tr h="625475">
                <a:tc>
                  <a:txBody>
                    <a:bodyPr/>
                    <a:p>
                      <a:pPr>
                        <a:buNone/>
                      </a:pPr>
                      <a:r>
                        <a:rPr lang="en-US" altLang="zh-CN"/>
                        <a:t>    gāo wén zhōng  </a:t>
                      </a:r>
                      <a:endParaRPr lang="en-US" altLang="zh-CN"/>
                    </a:p>
                  </a:txBody>
                  <a:tcPr/>
                </a:tc>
                <a:tc>
                  <a:txBody>
                    <a:bodyPr/>
                    <a:p>
                      <a:pPr>
                        <a:buNone/>
                      </a:pPr>
                      <a:r>
                        <a:rPr lang="en-US" altLang="zh-CN"/>
                        <a:t> zuó tiān xià wǔ wǔ    </a:t>
                      </a:r>
                      <a:endParaRPr lang="en-US" altLang="zh-CN"/>
                    </a:p>
                    <a:p>
                      <a:pPr>
                        <a:buNone/>
                      </a:pPr>
                      <a:r>
                        <a:rPr lang="en-US" altLang="zh-CN"/>
                        <a:t>         diǎn bàn </a:t>
                      </a:r>
                      <a:endParaRPr lang="en-US" altLang="zh-CN"/>
                    </a:p>
                  </a:txBody>
                  <a:tcPr/>
                </a:tc>
                <a:tc>
                  <a:txBody>
                    <a:bodyPr/>
                    <a:p>
                      <a:pPr>
                        <a:buNone/>
                      </a:pPr>
                      <a:r>
                        <a:rPr lang="en-US" altLang="zh-CN"/>
                        <a:t> qù kàn</a:t>
                      </a:r>
                      <a:endParaRPr lang="en-US" altLang="zh-CN"/>
                    </a:p>
                  </a:txBody>
                  <a:tcPr/>
                </a:tc>
                <a:tc>
                  <a:txBody>
                    <a:bodyPr/>
                    <a:p>
                      <a:pPr>
                        <a:buNone/>
                      </a:pPr>
                      <a:r>
                        <a:rPr lang="en-US" altLang="zh-CN"/>
                        <a:t>      </a:t>
                      </a:r>
                      <a:r>
                        <a:rPr lang="zh-CN" altLang="en-US"/>
                        <a:t>wài guó diàn yǐng </a:t>
                      </a:r>
                      <a:endParaRPr lang="zh-CN" altLang="en-US"/>
                    </a:p>
                  </a:txBody>
                  <a:tcPr/>
                </a:tc>
              </a:tr>
            </a:tbl>
          </a:graphicData>
        </a:graphic>
      </p:graphicFrame>
      <p:sp>
        <p:nvSpPr>
          <p:cNvPr id="6" name="文本框 5"/>
          <p:cNvSpPr txBox="1"/>
          <p:nvPr/>
        </p:nvSpPr>
        <p:spPr>
          <a:xfrm>
            <a:off x="749300" y="3855720"/>
            <a:ext cx="7913370" cy="398780"/>
          </a:xfrm>
          <a:prstGeom prst="rect">
            <a:avLst/>
          </a:prstGeom>
          <a:noFill/>
        </p:spPr>
        <p:txBody>
          <a:bodyPr wrap="square" rtlCol="0">
            <a:spAutoFit/>
          </a:bodyPr>
          <a:p>
            <a:r>
              <a:rPr lang="en-US" altLang="zh-CN" sz="2000">
                <a:solidFill>
                  <a:schemeClr val="bg1"/>
                </a:solidFill>
              </a:rPr>
              <a:t>Gao Wenzhong went to see a foreign movie at 5:30 yesterday aftenoon.</a:t>
            </a:r>
            <a:endParaRPr lang="en-US" altLang="zh-CN" sz="200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par>
                                <p:cTn id="11" presetID="0" presetClass="path" presetSubtype="0" accel="50000" decel="50000" fill="hold" nodeType="withEffect">
                                  <p:stCondLst>
                                    <p:cond delay="0"/>
                                  </p:stCondLst>
                                  <p:childTnLst>
                                    <p:animMotion origin="layout" path="M -0.00382 -0.00402 C -0.00365 0.00123 -0.0073 0.00556 0.00191 0.00927 C 0.00329 0.00958 0.00451 0.0105 0.00607 0.01112 C 0.00763 0.01143 0.00989 0.01143 0.0118 0.01143 C 0.01423 0.01205 0.01701 0.01236 0.01979 0.01266 C 0.02204 0.01297 0.02343 0.01328 0.02621 0.01328 C 0.02795 0.0139 0.02986 0.0139 0.03194 0.01421 C 0.03437 0.01483 0.04218 0.01544 0.04531 0.01575 C 0.046 0.01575 0.04652 0.01606 0.04722 0.01606 C 0.04878 0.01637 0.05225 0.01668 0.05225 0.01699 C 0.05329 0.01668 0.05451 0.01699 0.05555 0.0173 C 0.06059 0.01823 0.05659 0.01761 0.06059 0.01823 C 0.06336 0.01884 0.06579 0.01977 0.0684 0.02039 C 0.071 0.02101 0.075 0.02162 0.07725 0.02224 C 0.07864 0.02286 0.08177 0.02379 0.08316 0.0244 C 0.08541 0.02564 0.08246 0.0244 0.08611 0.02595 C 0.0875 0.02657 0.08941 0.02688 0.09114 0.02749 C 0.09236 0.02935 0.09461 0.03182 0.09947 0.03244 C 0.10086 0.03336 0.10208 0.03429 0.10434 0.0346 C 0.1052 0.03491 0.10729 0.03553 0.10729 0.03583 C 0.1092 0.03676 0.10694 0.03553 0.11024 0.03645 C 0.11232 0.03707 0.11371 0.038 0.11649 0.03831 C 0.11788 0.03892 0.11979 0.03892 0.12204 0.03923 C 0.12413 0.03985 0.12638 0.03985 0.12881 0.04016 C 0.13125 0.04078 0.13385 0.04078 0.1368 0.04139 C 0.14201 0.04201 0.14583 0.04232 0.15156 0.04263 C 0.15225 0.04263 0.15364 0.04294 0.15364 0.04325 " pathEditMode="relative" rAng="0" ptsTypes="ffffffffffffffffffffffffffA">
                                      <p:cBhvr>
                                        <p:cTn id="12" dur="2000" spd="-100000" fill="hold"/>
                                        <p:tgtEl>
                                          <p:spTgt spid="9"/>
                                        </p:tgtEl>
                                        <p:attrNameLst>
                                          <p:attrName>ppt_x</p:attrName>
                                          <p:attrName>ppt_y</p:attrName>
                                        </p:attrNameLst>
                                      </p:cBhvr>
                                      <p:rCtr x="7691" y="2348"/>
                                    </p:animMotion>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2000"/>
                                        <p:tgtEl>
                                          <p:spTgt spid="10"/>
                                        </p:tgtEl>
                                      </p:cBhvr>
                                    </p:animEffect>
                                  </p:childTnLst>
                                </p:cTn>
                              </p:par>
                              <p:par>
                                <p:cTn id="16" presetID="0" presetClass="path" presetSubtype="0" accel="50000" decel="50000" fill="hold" nodeType="withEffect">
                                  <p:stCondLst>
                                    <p:cond delay="0"/>
                                  </p:stCondLst>
                                  <p:childTnLst>
                                    <p:animMotion origin="layout" path="M -0.00104 3.8616E-7 C -0.00104 0.03491 -0.00347 0.06364 0.00295 0.08835 C 0.00399 0.09021 0.00486 0.09639 0.0059 0.1004 C 0.00695 0.10256 0.00868 0.10256 0.0099 0.10256 C 0.01163 0.10658 0.01372 0.10874 0.01563 0.1109 C 0.01719 0.11276 0.01823 0.11492 0.02014 0.11492 C 0.02136 0.11894 0.02274 0.11894 0.02413 0.1211 C 0.02587 0.12512 0.03142 0.12944 0.03368 0.13129 C 0.0342 0.13129 0.03455 0.13346 0.03507 0.13346 C 0.03611 0.13531 0.03854 0.13747 0.03854 0.13964 C 0.03924 0.13747 0.04011 0.13964 0.04097 0.14149 C 0.04445 0.14767 0.04167 0.14365 0.04445 0.14767 C 0.04653 0.15199 0.04809 0.15817 0.05 0.16219 C 0.05191 0.1662 0.05469 0.17053 0.05625 0.17454 C 0.05729 0.17856 0.05955 0.18474 0.06042 0.18875 C 0.06198 0.1971 0.0599 0.18875 0.0625 0.19926 C 0.06354 0.20327 0.06493 0.20544 0.06615 0.20945 C 0.06701 0.22181 0.06858 0.23818 0.07205 0.2422 C 0.07292 0.24838 0.07379 0.25456 0.07552 0.25672 C 0.07604 0.25888 0.07761 0.2629 0.07761 0.26506 C 0.07882 0.27093 0.07726 0.2629 0.07969 0.26908 C 0.08108 0.27309 0.08212 0.27927 0.08403 0.28143 C 0.08507 0.28545 0.08646 0.28545 0.08802 0.28761 C 0.08941 0.29163 0.09097 0.29163 0.09271 0.29379 C 0.09445 0.29781 0.09636 0.29781 0.09844 0.30182 C 0.10208 0.30615 0.10486 0.308 0.10886 0.31016 C 0.10938 0.31016 0.11042 0.31233 0.11042 0.31418 " pathEditMode="relative" rAng="0" ptsTypes="ffffffffffffffffffffffffffA">
                                      <p:cBhvr>
                                        <p:cTn id="17" dur="2000" spd="-100000" fill="hold"/>
                                        <p:tgtEl>
                                          <p:spTgt spid="10"/>
                                        </p:tgtEl>
                                        <p:attrNameLst>
                                          <p:attrName>ppt_x</p:attrName>
                                          <p:attrName>ppt_y</p:attrName>
                                        </p:attrNameLst>
                                      </p:cBhvr>
                                      <p:rCtr x="5451" y="15601"/>
                                    </p:animMotion>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2000"/>
                                        <p:tgtEl>
                                          <p:spTgt spid="11"/>
                                        </p:tgtEl>
                                      </p:cBhvr>
                                    </p:animEffect>
                                  </p:childTnLst>
                                </p:cTn>
                              </p:par>
                              <p:par>
                                <p:cTn id="21" presetID="0" presetClass="path" presetSubtype="0" accel="50000" decel="50000" fill="hold" nodeType="withEffect">
                                  <p:stCondLst>
                                    <p:cond delay="0"/>
                                  </p:stCondLst>
                                  <p:childTnLst>
                                    <p:animMotion origin="layout" path="M -4.16667E-6 -1.90609E-6 C -4.16667E-6 0.04603 0.00191 0.08434 -0.00295 0.11709 C -0.00364 0.11956 -0.00434 0.12759 -0.00503 0.13284 C -0.00572 0.13593 -0.00711 0.13593 -0.00798 0.13593 C -0.0092 0.14118 -0.01076 0.14396 -0.01215 0.14674 C -0.01319 0.14921 -0.01406 0.1523 -0.01545 0.1523 C -0.01632 0.15756 -0.01736 0.15756 -0.0184 0.16034 C -0.01961 0.16559 -0.02361 0.17146 -0.02534 0.17393 C -0.02569 0.17393 -0.02586 0.17671 -0.02638 0.17671 C -0.02708 0.17918 -0.02882 0.18196 -0.02882 0.18505 C -0.02934 0.18196 -0.03003 0.18505 -0.03055 0.18752 C -0.03316 0.19555 -0.03107 0.1903 -0.03316 0.19555 C -0.03472 0.20142 -0.03576 0.20946 -0.03715 0.21471 C -0.03854 0.22027 -0.04062 0.22583 -0.04184 0.23108 C -0.04253 0.23664 -0.04427 0.24467 -0.04479 0.24992 C -0.046 0.26105 -0.04444 0.24992 -0.04635 0.26383 C -0.04704 0.26939 -0.04809 0.27217 -0.04895 0.27742 C -0.04965 0.29379 -0.05086 0.31542 -0.05329 0.32098 C -0.05399 0.32901 -0.05451 0.33735 -0.0559 0.34013 C -0.05625 0.34291 -0.05729 0.34816 -0.05729 0.35125 C -0.05833 0.35898 -0.05711 0.34816 -0.05885 0.3565 C -0.05989 0.36176 -0.06059 0.3701 -0.06215 0.37288 C -0.06284 0.37813 -0.06388 0.37813 -0.06493 0.38122 C -0.06597 0.38647 -0.06718 0.38647 -0.0684 0.38925 C -0.06961 0.3945 -0.071 0.3945 -0.07257 0.39975 C -0.07517 0.40562 -0.07725 0.4081 -0.0802 0.41088 C -0.08055 0.41088 -0.08125 0.41397 -0.08125 0.41644 " pathEditMode="relative" rAng="0" ptsTypes="ffffffffffffffffffffffffffA">
                                      <p:cBhvr>
                                        <p:cTn id="22" dur="2000" spd="-100000" fill="hold"/>
                                        <p:tgtEl>
                                          <p:spTgt spid="11"/>
                                        </p:tgtEl>
                                        <p:attrNameLst>
                                          <p:attrName>ppt_x</p:attrName>
                                          <p:attrName>ppt_y</p:attrName>
                                        </p:attrNameLst>
                                      </p:cBhvr>
                                      <p:rCtr x="-3976" y="20822"/>
                                    </p:animMotion>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2000"/>
                                        <p:tgtEl>
                                          <p:spTgt spid="12"/>
                                        </p:tgtEl>
                                      </p:cBhvr>
                                    </p:animEffect>
                                  </p:childTnLst>
                                </p:cTn>
                              </p:par>
                              <p:par>
                                <p:cTn id="26" presetID="0" presetClass="path" presetSubtype="0" accel="50000" decel="50000" fill="hold" nodeType="withEffect">
                                  <p:stCondLst>
                                    <p:cond delay="0"/>
                                  </p:stCondLst>
                                  <p:childTnLst>
                                    <p:animMotion origin="layout" path="M 0.00417 3.18196E-6 C 0.00417 0.01668 0.00191 0.03089 0.00782 0.04294 C 0.00868 0.04386 0.00938 0.04664 0.01025 0.0485 C 0.01111 0.04973 0.01285 0.04973 0.01389 0.04973 C 0.01545 0.05159 0.01736 0.05282 0.01893 0.05375 C 0.02032 0.05468 0.02136 0.05591 0.02292 0.05591 C 0.02414 0.05777 0.02535 0.05777 0.02657 0.05869 C 0.02813 0.06055 0.03299 0.06271 0.03507 0.06364 C 0.03542 0.06364 0.03577 0.06487 0.03629 0.06487 C 0.03716 0.06549 0.03924 0.06673 0.03924 0.06765 C 0.03993 0.06673 0.0408 0.06765 0.04132 0.06858 C 0.04462 0.07167 0.04202 0.06981 0.04462 0.07167 C 0.04653 0.07383 0.04775 0.07661 0.04948 0.07877 C 0.05122 0.08063 0.05365 0.08279 0.05521 0.08464 C 0.05608 0.08681 0.05816 0.08959 0.05868 0.09175 C 0.06025 0.09576 0.05834 0.09175 0.06059 0.09669 C 0.06146 0.09885 0.06285 0.09978 0.06389 0.10163 C 0.06476 0.10781 0.06615 0.11554 0.0691 0.1177 C 0.06997 0.12079 0.07066 0.12357 0.07223 0.1248 C 0.07275 0.12573 0.07396 0.12758 0.07396 0.12882 C 0.07535 0.1316 0.07379 0.12758 0.07587 0.13067 C 0.07726 0.13284 0.07795 0.13562 0.07986 0.13685 C 0.08073 0.13871 0.08212 0.13871 0.08334 0.13994 C 0.08455 0.14179 0.08611 0.14179 0.0875 0.14272 C 0.08907 0.14458 0.0908 0.14458 0.09271 0.14674 C 0.09584 0.1489 0.09827 0.14983 0.10191 0.15075 C 0.10243 0.15075 0.1033 0.15199 0.1033 0.15292 " pathEditMode="relative" rAng="0" ptsTypes="ffffffffffffffffffffffffffA">
                                      <p:cBhvr>
                                        <p:cTn id="27" dur="2000" spd="-100000" fill="hold"/>
                                        <p:tgtEl>
                                          <p:spTgt spid="12"/>
                                        </p:tgtEl>
                                        <p:attrNameLst>
                                          <p:attrName>ppt_x</p:attrName>
                                          <p:attrName>ppt_y</p:attrName>
                                        </p:attrNameLst>
                                      </p:cBhvr>
                                      <p:rCtr x="4844" y="7631"/>
                                    </p:animMotion>
                                  </p:childTnLst>
                                </p:cTn>
                              </p:par>
                              <p:par>
                                <p:cTn id="28" presetID="10"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2000"/>
                                        <p:tgtEl>
                                          <p:spTgt spid="13"/>
                                        </p:tgtEl>
                                      </p:cBhvr>
                                    </p:animEffect>
                                  </p:childTnLst>
                                </p:cTn>
                              </p:par>
                              <p:par>
                                <p:cTn id="31" presetID="0" presetClass="path" presetSubtype="0" accel="50000" decel="50000" fill="hold" nodeType="withEffect">
                                  <p:stCondLst>
                                    <p:cond delay="0"/>
                                  </p:stCondLst>
                                  <p:childTnLst>
                                    <p:animMotion origin="layout" path="M -4.44444E-6 3.59592E-6 C 0.00018 -0.00989 -0.00277 -0.01823 0.00487 -0.02503 C 0.00608 -0.02564 0.00712 -0.0275 0.00834 -0.02873 C 0.00973 -0.02935 0.01164 -0.02935 0.0132 -0.02935 C 0.01528 -0.03028 0.01754 -0.0309 0.01997 -0.03151 C 0.02188 -0.03213 0.02309 -0.03275 0.02535 -0.03275 C 0.02691 -0.03399 0.02848 -0.03399 0.03021 -0.0346 C 0.0323 -0.03553 0.03889 -0.03677 0.0415 -0.03738 C 0.04202 -0.03738 0.04254 -0.038 0.04306 -0.038 C 0.04445 -0.03862 0.04723 -0.03924 0.04723 -0.03955 C 0.04827 -0.03924 0.04914 -0.03955 0.05 -0.04016 C 0.05434 -0.04202 0.05105 -0.04078 0.05434 -0.04202 C 0.0566 -0.04325 0.05869 -0.0448 0.06094 -0.04603 C 0.06303 -0.04727 0.0665 -0.04851 0.06841 -0.04943 C 0.06962 -0.05067 0.07223 -0.05252 0.07327 -0.05376 C 0.07518 -0.05592 0.07275 -0.05376 0.07587 -0.05654 C 0.07709 -0.05777 0.07865 -0.05839 0.08004 -0.05932 C 0.08108 -0.06302 0.08299 -0.06766 0.08716 -0.06889 C 0.0882 -0.07044 0.08924 -0.07229 0.09115 -0.07291 C 0.09184 -0.07353 0.09375 -0.07446 0.09375 -0.07507 C 0.09532 -0.07693 0.09341 -0.07446 0.09619 -0.07631 C 0.09792 -0.07754 0.09914 -0.07909 0.10139 -0.07971 C 0.10261 -0.08094 0.10417 -0.08094 0.10608 -0.08156 C 0.10782 -0.0828 0.10973 -0.0828 0.11181 -0.08341 C 0.11389 -0.08434 0.11598 -0.08434 0.11858 -0.08558 C 0.12292 -0.08681 0.12622 -0.08743 0.13091 -0.08805 C 0.1316 -0.08805 0.13282 -0.08867 0.13282 -0.08897 " pathEditMode="relative" rAng="0" ptsTypes="ffffffffffffffffffffffffffA">
                                      <p:cBhvr>
                                        <p:cTn id="32" dur="2000" spd="-100000" fill="hold"/>
                                        <p:tgtEl>
                                          <p:spTgt spid="13"/>
                                        </p:tgtEl>
                                        <p:attrNameLst>
                                          <p:attrName>ppt_x</p:attrName>
                                          <p:attrName>ppt_y</p:attrName>
                                        </p:attrNameLst>
                                      </p:cBhvr>
                                      <p:rCtr x="6493" y="-44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1173" t="2518" b="18829"/>
          <a:stretch>
            <a:fillRect/>
          </a:stretch>
        </p:blipFill>
        <p:spPr>
          <a:xfrm>
            <a:off x="0" y="0"/>
            <a:ext cx="9144000" cy="5143500"/>
          </a:xfrm>
          <a:prstGeom prst="rect">
            <a:avLst/>
          </a:prstGeom>
        </p:spPr>
      </p:pic>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l="19363" t="8650" r="16705" b="2899"/>
          <a:stretch>
            <a:fillRect/>
          </a:stretch>
        </p:blipFill>
        <p:spPr>
          <a:xfrm>
            <a:off x="1770927" y="208344"/>
            <a:ext cx="5845215" cy="4548851"/>
          </a:xfrm>
          <a:prstGeom prst="rect">
            <a:avLst/>
          </a:prstGeom>
        </p:spPr>
      </p:pic>
      <p:sp>
        <p:nvSpPr>
          <p:cNvPr id="3" name="文本框 2"/>
          <p:cNvSpPr txBox="1"/>
          <p:nvPr/>
        </p:nvSpPr>
        <p:spPr>
          <a:xfrm>
            <a:off x="3472815" y="2096135"/>
            <a:ext cx="2197735" cy="1198880"/>
          </a:xfrm>
          <a:prstGeom prst="rect">
            <a:avLst/>
          </a:prstGeom>
          <a:noFill/>
        </p:spPr>
        <p:txBody>
          <a:bodyPr wrap="square" rtlCol="0">
            <a:spAutoFit/>
          </a:bodyPr>
          <a:p>
            <a:r>
              <a:rPr lang="zh-CN" altLang="en-US" sz="7200"/>
              <a:t>打球</a:t>
            </a:r>
            <a:endParaRPr lang="zh-CN" altLang="en-US" sz="7200"/>
          </a:p>
        </p:txBody>
      </p:sp>
      <p:sp>
        <p:nvSpPr>
          <p:cNvPr id="5" name="文本框 4"/>
          <p:cNvSpPr txBox="1"/>
          <p:nvPr/>
        </p:nvSpPr>
        <p:spPr>
          <a:xfrm>
            <a:off x="3483610" y="1497330"/>
            <a:ext cx="2298065" cy="706755"/>
          </a:xfrm>
          <a:prstGeom prst="rect">
            <a:avLst/>
          </a:prstGeom>
          <a:noFill/>
        </p:spPr>
        <p:txBody>
          <a:bodyPr wrap="square" rtlCol="0">
            <a:spAutoFit/>
          </a:bodyPr>
          <a:p>
            <a:r>
              <a:rPr lang="en-US" altLang="zh-CN" sz="4000"/>
              <a:t> </a:t>
            </a:r>
            <a:r>
              <a:rPr lang="zh-CN" altLang="en-US" sz="4000"/>
              <a:t>dǎ   qiú  </a:t>
            </a:r>
            <a:endParaRPr lang="zh-CN" altLang="en-US" sz="4000"/>
          </a:p>
        </p:txBody>
      </p:sp>
      <p:sp>
        <p:nvSpPr>
          <p:cNvPr id="6" name="文本框 5"/>
          <p:cNvSpPr txBox="1"/>
          <p:nvPr/>
        </p:nvSpPr>
        <p:spPr>
          <a:xfrm>
            <a:off x="3624580" y="3230245"/>
            <a:ext cx="2138045" cy="521970"/>
          </a:xfrm>
          <a:prstGeom prst="rect">
            <a:avLst/>
          </a:prstGeom>
          <a:noFill/>
        </p:spPr>
        <p:txBody>
          <a:bodyPr wrap="square" rtlCol="0">
            <a:spAutoFit/>
          </a:bodyPr>
          <a:p>
            <a:r>
              <a:rPr lang="en-US" altLang="zh-CN" sz="2800"/>
              <a:t>to play ball</a:t>
            </a:r>
            <a:endParaRPr lang="en-US" altLang="zh-CN" sz="2800"/>
          </a:p>
        </p:txBody>
      </p:sp>
      <p:pic>
        <p:nvPicPr>
          <p:cNvPr id="7" name="图片 6"/>
          <p:cNvPicPr>
            <a:picLocks noChangeAspect="1"/>
          </p:cNvPicPr>
          <p:nvPr/>
        </p:nvPicPr>
        <p:blipFill rotWithShape="1">
          <a:blip r:embed="rId2">
            <a:extLst>
              <a:ext uri="{28A0092B-C50C-407E-A947-70E740481C1C}">
                <a14:useLocalDpi xmlns:a14="http://schemas.microsoft.com/office/drawing/2010/main" val="0"/>
              </a:ext>
            </a:extLst>
          </a:blip>
          <a:srcRect l="19363" t="8650" r="16705" b="2899"/>
          <a:stretch>
            <a:fillRect/>
          </a:stretch>
        </p:blipFill>
        <p:spPr>
          <a:xfrm>
            <a:off x="-374015" y="0"/>
            <a:ext cx="3457575" cy="2691130"/>
          </a:xfrm>
          <a:prstGeom prst="rect">
            <a:avLst/>
          </a:prstGeom>
        </p:spPr>
      </p:pic>
      <p:sp>
        <p:nvSpPr>
          <p:cNvPr id="10" name="文本框 9"/>
          <p:cNvSpPr txBox="1"/>
          <p:nvPr/>
        </p:nvSpPr>
        <p:spPr>
          <a:xfrm>
            <a:off x="775335" y="513715"/>
            <a:ext cx="995680" cy="583565"/>
          </a:xfrm>
          <a:prstGeom prst="rect">
            <a:avLst/>
          </a:prstGeom>
          <a:noFill/>
        </p:spPr>
        <p:txBody>
          <a:bodyPr wrap="square" rtlCol="0">
            <a:spAutoFit/>
          </a:bodyPr>
          <a:p>
            <a:r>
              <a:rPr lang="en-US" altLang="zh-CN" sz="3200">
                <a:sym typeface="+mn-ea"/>
              </a:rPr>
              <a:t> </a:t>
            </a:r>
            <a:r>
              <a:rPr lang="zh-CN" altLang="en-US" sz="3200">
                <a:sym typeface="+mn-ea"/>
              </a:rPr>
              <a:t>dǎ</a:t>
            </a:r>
            <a:endParaRPr lang="zh-CN" altLang="en-US" sz="3200"/>
          </a:p>
        </p:txBody>
      </p:sp>
      <p:sp>
        <p:nvSpPr>
          <p:cNvPr id="9" name="文本框 8"/>
          <p:cNvSpPr txBox="1"/>
          <p:nvPr/>
        </p:nvSpPr>
        <p:spPr>
          <a:xfrm>
            <a:off x="775335" y="962025"/>
            <a:ext cx="873125" cy="922020"/>
          </a:xfrm>
          <a:prstGeom prst="rect">
            <a:avLst/>
          </a:prstGeom>
          <a:noFill/>
        </p:spPr>
        <p:txBody>
          <a:bodyPr wrap="square" rtlCol="0">
            <a:spAutoFit/>
          </a:bodyPr>
          <a:p>
            <a:r>
              <a:rPr lang="zh-CN" altLang="en-US" sz="5400"/>
              <a:t>打</a:t>
            </a:r>
            <a:endParaRPr lang="zh-CN" altLang="en-US" sz="5400"/>
          </a:p>
        </p:txBody>
      </p:sp>
      <p:sp>
        <p:nvSpPr>
          <p:cNvPr id="11" name="文本框 10"/>
          <p:cNvSpPr txBox="1"/>
          <p:nvPr/>
        </p:nvSpPr>
        <p:spPr>
          <a:xfrm>
            <a:off x="774700" y="1746885"/>
            <a:ext cx="996315" cy="460375"/>
          </a:xfrm>
          <a:prstGeom prst="rect">
            <a:avLst/>
          </a:prstGeom>
          <a:noFill/>
        </p:spPr>
        <p:txBody>
          <a:bodyPr wrap="square" rtlCol="0">
            <a:spAutoFit/>
          </a:bodyPr>
          <a:p>
            <a:r>
              <a:rPr lang="en-US" altLang="zh-CN" sz="2400"/>
              <a:t>to hit</a:t>
            </a:r>
            <a:endParaRPr lang="en-US" altLang="zh-CN" sz="2400"/>
          </a:p>
        </p:txBody>
      </p:sp>
      <p:pic>
        <p:nvPicPr>
          <p:cNvPr id="8" name="图片 7"/>
          <p:cNvPicPr>
            <a:picLocks noChangeAspect="1"/>
          </p:cNvPicPr>
          <p:nvPr/>
        </p:nvPicPr>
        <p:blipFill rotWithShape="1">
          <a:blip r:embed="rId2">
            <a:extLst>
              <a:ext uri="{28A0092B-C50C-407E-A947-70E740481C1C}">
                <a14:useLocalDpi xmlns:a14="http://schemas.microsoft.com/office/drawing/2010/main" val="0"/>
              </a:ext>
            </a:extLst>
          </a:blip>
          <a:srcRect l="19363" t="8650" r="16705" b="2899"/>
          <a:stretch>
            <a:fillRect/>
          </a:stretch>
        </p:blipFill>
        <p:spPr>
          <a:xfrm>
            <a:off x="6018530" y="2361565"/>
            <a:ext cx="3519170" cy="2738755"/>
          </a:xfrm>
          <a:prstGeom prst="rect">
            <a:avLst/>
          </a:prstGeom>
        </p:spPr>
      </p:pic>
      <p:sp>
        <p:nvSpPr>
          <p:cNvPr id="14" name="文本框 13"/>
          <p:cNvSpPr txBox="1"/>
          <p:nvPr/>
        </p:nvSpPr>
        <p:spPr>
          <a:xfrm>
            <a:off x="7230745" y="2939415"/>
            <a:ext cx="995680" cy="583565"/>
          </a:xfrm>
          <a:prstGeom prst="rect">
            <a:avLst/>
          </a:prstGeom>
          <a:noFill/>
        </p:spPr>
        <p:txBody>
          <a:bodyPr wrap="square" rtlCol="0">
            <a:spAutoFit/>
          </a:bodyPr>
          <a:p>
            <a:r>
              <a:rPr lang="en-US" altLang="zh-CN" sz="3200">
                <a:sym typeface="+mn-ea"/>
              </a:rPr>
              <a:t> </a:t>
            </a:r>
            <a:r>
              <a:rPr lang="zh-CN" altLang="en-US" sz="3200">
                <a:sym typeface="+mn-ea"/>
              </a:rPr>
              <a:t>qiú</a:t>
            </a:r>
            <a:endParaRPr lang="en-US" altLang="zh-CN" sz="3200"/>
          </a:p>
        </p:txBody>
      </p:sp>
      <p:sp>
        <p:nvSpPr>
          <p:cNvPr id="12" name="文本框 11"/>
          <p:cNvSpPr txBox="1"/>
          <p:nvPr/>
        </p:nvSpPr>
        <p:spPr>
          <a:xfrm>
            <a:off x="7292340" y="3394710"/>
            <a:ext cx="873125" cy="922020"/>
          </a:xfrm>
          <a:prstGeom prst="rect">
            <a:avLst/>
          </a:prstGeom>
          <a:noFill/>
        </p:spPr>
        <p:txBody>
          <a:bodyPr wrap="square" rtlCol="0">
            <a:spAutoFit/>
          </a:bodyPr>
          <a:p>
            <a:r>
              <a:rPr lang="zh-CN" altLang="en-US" sz="5400"/>
              <a:t>球</a:t>
            </a:r>
            <a:endParaRPr lang="zh-CN" altLang="en-US" sz="5400"/>
          </a:p>
        </p:txBody>
      </p:sp>
      <p:sp>
        <p:nvSpPr>
          <p:cNvPr id="15" name="文本框 14"/>
          <p:cNvSpPr txBox="1"/>
          <p:nvPr/>
        </p:nvSpPr>
        <p:spPr>
          <a:xfrm>
            <a:off x="7341870" y="4166235"/>
            <a:ext cx="1019810" cy="460375"/>
          </a:xfrm>
          <a:prstGeom prst="rect">
            <a:avLst/>
          </a:prstGeom>
          <a:noFill/>
        </p:spPr>
        <p:txBody>
          <a:bodyPr wrap="square" rtlCol="0">
            <a:spAutoFit/>
          </a:bodyPr>
          <a:p>
            <a:r>
              <a:rPr lang="en-US" altLang="zh-CN" sz="2400"/>
              <a:t> ball</a:t>
            </a:r>
            <a:endParaRPr lang="en-US" altLang="zh-CN" sz="2400"/>
          </a:p>
        </p:txBody>
      </p:sp>
      <p:pic>
        <p:nvPicPr>
          <p:cNvPr id="13" name="图片 12"/>
          <p:cNvPicPr>
            <a:picLocks noChangeAspect="1"/>
          </p:cNvPicPr>
          <p:nvPr/>
        </p:nvPicPr>
        <p:blipFill>
          <a:blip r:embed="rId3"/>
          <a:stretch>
            <a:fillRect/>
          </a:stretch>
        </p:blipFill>
        <p:spPr>
          <a:xfrm>
            <a:off x="338455" y="3004185"/>
            <a:ext cx="1746250" cy="11620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1532" t="6661" r="1532" b="11614"/>
          <a:stretch>
            <a:fillRect/>
          </a:stretch>
        </p:blipFill>
        <p:spPr>
          <a:xfrm>
            <a:off x="0" y="0"/>
            <a:ext cx="9144000" cy="5143500"/>
          </a:xfrm>
          <a:prstGeom prst="rect">
            <a:avLst/>
          </a:prstGeom>
        </p:spPr>
      </p:pic>
      <p:grpSp>
        <p:nvGrpSpPr>
          <p:cNvPr id="10" name="组合 9"/>
          <p:cNvGrpSpPr/>
          <p:nvPr/>
        </p:nvGrpSpPr>
        <p:grpSpPr>
          <a:xfrm>
            <a:off x="-1997140" y="-884634"/>
            <a:ext cx="13841948" cy="7055990"/>
            <a:chOff x="-1997140" y="-884634"/>
            <a:chExt cx="13841948" cy="705599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884634"/>
              <a:ext cx="6552728" cy="6552728"/>
            </a:xfrm>
            <a:prstGeom prst="rect">
              <a:avLst/>
            </a:prstGeom>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664" y="-381372"/>
              <a:ext cx="6552728" cy="6552728"/>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884634"/>
              <a:ext cx="6552728" cy="6552728"/>
            </a:xfrm>
            <a:prstGeom prst="rect">
              <a:avLst/>
            </a:prstGeom>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624" y="-704614"/>
              <a:ext cx="6552728" cy="6552728"/>
            </a:xfrm>
            <a:prstGeom prst="rect">
              <a:avLst/>
            </a:prstGeo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7140" y="-884634"/>
              <a:ext cx="6552728" cy="6552728"/>
            </a:xfrm>
            <a:prstGeom prst="rect">
              <a:avLst/>
            </a:prstGeom>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3888" y="-781422"/>
              <a:ext cx="6552728" cy="6552728"/>
            </a:xfrm>
            <a:prstGeom prst="rect">
              <a:avLst/>
            </a:prstGeom>
          </p:spPr>
        </p:pic>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2080" y="-795144"/>
              <a:ext cx="6552728" cy="6552728"/>
            </a:xfrm>
            <a:prstGeom prst="rect">
              <a:avLst/>
            </a:prstGeom>
          </p:spPr>
        </p:pic>
      </p:grpSp>
      <p:pic>
        <p:nvPicPr>
          <p:cNvPr id="14" name="图片 13"/>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755576" y="876871"/>
            <a:ext cx="848717" cy="525828"/>
          </a:xfrm>
          <a:prstGeom prst="rect">
            <a:avLst/>
          </a:prstGeom>
        </p:spPr>
      </p:pic>
      <p:pic>
        <p:nvPicPr>
          <p:cNvPr id="15" name="图片 14"/>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174347" y="1845503"/>
            <a:ext cx="1162457" cy="720208"/>
          </a:xfrm>
          <a:prstGeom prst="rect">
            <a:avLst/>
          </a:prstGeom>
        </p:spPr>
      </p:pic>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7840188" y="1402699"/>
            <a:ext cx="1008112" cy="624582"/>
          </a:xfrm>
          <a:prstGeom prst="rect">
            <a:avLst/>
          </a:prstGeom>
        </p:spPr>
      </p:pic>
      <p:pic>
        <p:nvPicPr>
          <p:cNvPr id="17" name="图片 16"/>
          <p:cNvPicPr>
            <a:picLocks noChangeAspect="1"/>
          </p:cNvPicPr>
          <p:nvPr/>
        </p:nvPicPr>
        <p:blipFill rotWithShape="1">
          <a:blip r:embed="rId3" cstate="print">
            <a:extLst>
              <a:ext uri="{28A0092B-C50C-407E-A947-70E740481C1C}">
                <a14:useLocalDpi xmlns:a14="http://schemas.microsoft.com/office/drawing/2010/main" val="0"/>
              </a:ext>
            </a:extLst>
          </a:blip>
          <a:srcRect l="39619" t="53591" r="41815" b="25960"/>
          <a:stretch>
            <a:fillRect/>
          </a:stretch>
        </p:blipFill>
        <p:spPr>
          <a:xfrm>
            <a:off x="7840188" y="1804216"/>
            <a:ext cx="720080" cy="446130"/>
          </a:xfrm>
          <a:prstGeom prst="rect">
            <a:avLst/>
          </a:prstGeom>
        </p:spPr>
      </p:pic>
      <p:pic>
        <p:nvPicPr>
          <p:cNvPr id="18" name="图片 17"/>
          <p:cNvPicPr>
            <a:picLocks noChangeAspect="1"/>
          </p:cNvPicPr>
          <p:nvPr/>
        </p:nvPicPr>
        <p:blipFill rotWithShape="1">
          <a:blip r:embed="rId3" cstate="print">
            <a:extLst>
              <a:ext uri="{28A0092B-C50C-407E-A947-70E740481C1C}">
                <a14:useLocalDpi xmlns:a14="http://schemas.microsoft.com/office/drawing/2010/main" val="0"/>
              </a:ext>
            </a:extLst>
          </a:blip>
          <a:srcRect l="39619" t="53591" r="41815" b="25960"/>
          <a:stretch>
            <a:fillRect/>
          </a:stretch>
        </p:blipFill>
        <p:spPr>
          <a:xfrm>
            <a:off x="919184" y="1759477"/>
            <a:ext cx="720080" cy="446130"/>
          </a:xfrm>
          <a:prstGeom prst="rect">
            <a:avLst/>
          </a:prstGeom>
        </p:spPr>
      </p:pic>
      <p:pic>
        <p:nvPicPr>
          <p:cNvPr id="19" name="图片 18"/>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7675846" y="2536983"/>
            <a:ext cx="1336796" cy="828221"/>
          </a:xfrm>
          <a:prstGeom prst="rect">
            <a:avLst/>
          </a:prstGeom>
        </p:spPr>
      </p:pic>
      <p:sp>
        <p:nvSpPr>
          <p:cNvPr id="13" name="文本框 12"/>
          <p:cNvSpPr txBox="1"/>
          <p:nvPr/>
        </p:nvSpPr>
        <p:spPr>
          <a:xfrm>
            <a:off x="648970" y="1146810"/>
            <a:ext cx="7755890" cy="2676525"/>
          </a:xfrm>
          <a:prstGeom prst="rect">
            <a:avLst/>
          </a:prstGeom>
          <a:noFill/>
        </p:spPr>
        <p:txBody>
          <a:bodyPr wrap="square" rtlCol="0">
            <a:spAutoFit/>
          </a:bodyPr>
          <a:p>
            <a:r>
              <a:rPr lang="zh-CN" altLang="en-US" sz="2400">
                <a:solidFill>
                  <a:schemeClr val="bg1"/>
                </a:solidFill>
              </a:rPr>
              <a:t>In this type of question there can be</a:t>
            </a:r>
            <a:r>
              <a:rPr lang="zh-CN" altLang="en-US" sz="2400">
                <a:gradFill>
                  <a:gsLst>
                    <a:gs pos="50000">
                      <a:srgbClr val="86C9D2"/>
                    </a:gs>
                    <a:gs pos="0">
                      <a:srgbClr val="B6E6EA"/>
                    </a:gs>
                    <a:gs pos="100000">
                      <a:srgbClr val="58A4B4"/>
                    </a:gs>
                  </a:gsLst>
                  <a:lin scaled="1"/>
                </a:gradFill>
              </a:rPr>
              <a:t> </a:t>
            </a:r>
            <a:r>
              <a:rPr lang="zh-CN" altLang="en-US" sz="2400">
                <a:solidFill>
                  <a:srgbClr val="0BDCDA"/>
                </a:solidFill>
              </a:rPr>
              <a:t>no adverbials</a:t>
            </a:r>
            <a:r>
              <a:rPr lang="zh-CN" altLang="en-US" sz="2400">
                <a:gradFill>
                  <a:gsLst>
                    <a:gs pos="45000">
                      <a:srgbClr val="FAE2EF"/>
                    </a:gs>
                    <a:gs pos="100000">
                      <a:srgbClr val="D6CDEA"/>
                    </a:gs>
                    <a:gs pos="0">
                      <a:srgbClr val="FEF8EA"/>
                    </a:gs>
                  </a:gsLst>
                  <a:lin scaled="1"/>
                </a:gradFill>
              </a:rPr>
              <a:t> </a:t>
            </a:r>
            <a:r>
              <a:rPr lang="zh-CN" altLang="en-US" sz="2400">
                <a:solidFill>
                  <a:schemeClr val="bg1"/>
                </a:solidFill>
              </a:rPr>
              <a:t>before the verb </a:t>
            </a:r>
            <a:r>
              <a:rPr lang="zh-CN" altLang="en-US" sz="2400">
                <a:solidFill>
                  <a:srgbClr val="0BDCDA"/>
                </a:solidFill>
              </a:rPr>
              <a:t>other </a:t>
            </a:r>
            <a:r>
              <a:rPr lang="zh-CN" altLang="en-US" sz="2400">
                <a:gradFill>
                  <a:gsLst>
                    <a:gs pos="4000">
                      <a:srgbClr val="00E5D8"/>
                    </a:gs>
                    <a:gs pos="95000">
                      <a:srgbClr val="6F86EB"/>
                    </a:gs>
                  </a:gsLst>
                  <a:path path="circle">
                    <a:fillToRect r="100000" b="100000"/>
                  </a:path>
                  <a:tileRect l="-100000" t="-100000"/>
                </a:gradFill>
              </a:rPr>
              <a:t>than time </a:t>
            </a:r>
            <a:r>
              <a:rPr lang="zh-CN" altLang="en-US" sz="2400">
                <a:solidFill>
                  <a:schemeClr val="bg1"/>
                </a:solidFill>
              </a:rPr>
              <a:t>words as in (1) and (2). If there is an adverbial--such as 很(hěn</a:t>
            </a:r>
            <a:r>
              <a:rPr lang="en-US" altLang="zh-CN" sz="2400">
                <a:solidFill>
                  <a:schemeClr val="bg1"/>
                </a:solidFill>
              </a:rPr>
              <a:t>,very</a:t>
            </a:r>
            <a:r>
              <a:rPr lang="zh-CN" altLang="en-US" sz="2400">
                <a:solidFill>
                  <a:schemeClr val="bg1"/>
                </a:solidFill>
              </a:rPr>
              <a:t>), 都(dōu</a:t>
            </a:r>
            <a:r>
              <a:rPr lang="en-US" altLang="zh-CN" sz="2400">
                <a:solidFill>
                  <a:schemeClr val="bg1"/>
                </a:solidFill>
              </a:rPr>
              <a:t>,all</a:t>
            </a:r>
            <a:r>
              <a:rPr lang="zh-CN" altLang="en-US" sz="2400">
                <a:solidFill>
                  <a:schemeClr val="bg1"/>
                </a:solidFill>
              </a:rPr>
              <a:t>), or 常常(cháng cháng</a:t>
            </a:r>
            <a:r>
              <a:rPr lang="en-US" altLang="zh-CN" sz="2400">
                <a:solidFill>
                  <a:schemeClr val="bg1"/>
                </a:solidFill>
              </a:rPr>
              <a:t>,often</a:t>
            </a:r>
            <a:r>
              <a:rPr lang="zh-CN" altLang="en-US" sz="2400">
                <a:solidFill>
                  <a:schemeClr val="bg1"/>
                </a:solidFill>
              </a:rPr>
              <a:t>)--before the verb, the 吗 type question must be used instead, as in (3),(4), and (5). If there is more than one verb, the question form applies to the first verb, as seen in (6) and (7).</a:t>
            </a:r>
            <a:endParaRPr lang="zh-CN" altLang="en-US" sz="2400">
              <a:solidFill>
                <a:schemeClr val="bg1"/>
              </a:solidFill>
            </a:endParaRPr>
          </a:p>
        </p:txBody>
      </p:sp>
      <p:sp>
        <p:nvSpPr>
          <p:cNvPr id="20" name="文本框 19"/>
          <p:cNvSpPr txBox="1"/>
          <p:nvPr/>
        </p:nvSpPr>
        <p:spPr>
          <a:xfrm>
            <a:off x="384810" y="231775"/>
            <a:ext cx="7454900" cy="521970"/>
          </a:xfrm>
          <a:prstGeom prst="rect">
            <a:avLst/>
          </a:prstGeom>
          <a:noFill/>
        </p:spPr>
        <p:txBody>
          <a:bodyPr wrap="square" rtlCol="0">
            <a:spAutoFit/>
          </a:bodyPr>
          <a:p>
            <a:r>
              <a:rPr lang="en-US" altLang="zh-CN" sz="2800">
                <a:solidFill>
                  <a:schemeClr val="bg1"/>
                </a:solidFill>
              </a:rPr>
              <a:t>Affirmative+Negative(A-not-A) Questions</a:t>
            </a:r>
            <a:endParaRPr lang="en-US" altLang="zh-CN" sz="280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2000"/>
                                        <p:tgtEl>
                                          <p:spTgt spid="14"/>
                                        </p:tgtEl>
                                      </p:cBhvr>
                                    </p:animEffect>
                                  </p:childTnLst>
                                </p:cTn>
                              </p:par>
                              <p:par>
                                <p:cTn id="11" presetID="0" presetClass="path" presetSubtype="0" accel="50000" decel="50000" fill="hold" nodeType="withEffect">
                                  <p:stCondLst>
                                    <p:cond delay="0"/>
                                  </p:stCondLst>
                                  <p:childTnLst>
                                    <p:animMotion origin="layout" path="M -0.00521 -3.18196E-7 C -0.00486 0.03058 -0.0092 0.05437 0.00139 0.07507 C 0.00295 0.07816 0.00434 0.08341 0.00608 0.08588 C 0.00782 0.08866 0.01042 0.08743 0.01268 0.08804 C 0.01545 0.09144 0.01858 0.09299 0.0217 0.09453 C 0.02431 0.097 0.02587 0.09793 0.029 0.09886 C 0.03108 0.10164 0.03316 0.10195 0.03559 0.10318 C 0.03837 0.10658 0.04723 0.11029 0.05087 0.11183 C 0.05157 0.11276 0.05226 0.1143 0.05295 0.11492 C 0.05486 0.11616 0.05868 0.11708 0.05868 0.11708 C 0.0599 0.11832 0.06129 0.11894 0.0625 0.12048 C 0.06823 0.12635 0.06372 0.12357 0.06823 0.12573 C 0.07136 0.12975 0.07414 0.13438 0.07709 0.13871 C 0.08004 0.14273 0.08473 0.1452 0.08716 0.14952 C 0.08889 0.1523 0.09236 0.15755 0.09393 0.16126 C 0.09653 0.16744 0.09306 0.16188 0.09723 0.16991 C 0.09879 0.173 0.10104 0.17578 0.10295 0.17856 C 0.10452 0.18814 0.10695 0.20297 0.1125 0.20636 C 0.11407 0.21131 0.11545 0.21625 0.11806 0.21934 C 0.1191 0.22088 0.12136 0.22366 0.12136 0.22397 C 0.12361 0.23046 0.12101 0.22366 0.12483 0.22922 C 0.12726 0.23293 0.12882 0.23695 0.13195 0.2388 C 0.13351 0.24313 0.13559 0.24374 0.1382 0.24529 C 0.14063 0.24838 0.14323 0.24869 0.14601 0.24961 C 0.14879 0.25363 0.15174 0.25394 0.15504 0.2561 C 0.16094 0.25981 0.16528 0.26228 0.17188 0.26352 C 0.17257 0.26382 0.17414 0.26475 0.17414 0.26475 " pathEditMode="relative" rAng="0" ptsTypes="ffffffffffffffffffffffffffA">
                                      <p:cBhvr>
                                        <p:cTn id="12" dur="2000" spd="-100000" fill="hold"/>
                                        <p:tgtEl>
                                          <p:spTgt spid="14"/>
                                        </p:tgtEl>
                                        <p:attrNameLst>
                                          <p:attrName>ppt_x</p:attrName>
                                          <p:attrName>ppt_y</p:attrName>
                                        </p:attrNameLst>
                                      </p:cBhvr>
                                      <p:rCtr x="8767" y="13222"/>
                                    </p:animMotion>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2000"/>
                                        <p:tgtEl>
                                          <p:spTgt spid="15"/>
                                        </p:tgtEl>
                                      </p:cBhvr>
                                    </p:animEffect>
                                  </p:childTnLst>
                                </p:cTn>
                              </p:par>
                              <p:par>
                                <p:cTn id="16" presetID="0" presetClass="path" presetSubtype="0" accel="50000" decel="50000" fill="hold" nodeType="withEffect">
                                  <p:stCondLst>
                                    <p:cond delay="0"/>
                                  </p:stCondLst>
                                  <p:childTnLst>
                                    <p:animMotion origin="layout" path="M -0.00382 -0.00402 C -0.00365 0.00123 -0.0073 0.00556 0.00191 0.00927 C 0.00329 0.00958 0.00451 0.0105 0.00607 0.01112 C 0.00763 0.01143 0.00989 0.01143 0.0118 0.01143 C 0.01423 0.01205 0.01701 0.01236 0.01979 0.01266 C 0.02204 0.01297 0.02343 0.01328 0.02621 0.01328 C 0.02795 0.0139 0.02986 0.0139 0.03194 0.01421 C 0.03437 0.01483 0.04218 0.01544 0.04531 0.01575 C 0.046 0.01575 0.04652 0.01606 0.04722 0.01606 C 0.04878 0.01637 0.05225 0.01668 0.05225 0.01699 C 0.05329 0.01668 0.05451 0.01699 0.05555 0.0173 C 0.06059 0.01823 0.05659 0.01761 0.06059 0.01823 C 0.06336 0.01884 0.06579 0.01977 0.0684 0.02039 C 0.071 0.02101 0.075 0.02162 0.07725 0.02224 C 0.07864 0.02286 0.08177 0.02379 0.08316 0.0244 C 0.08541 0.02564 0.08246 0.0244 0.08611 0.02595 C 0.0875 0.02657 0.08941 0.02688 0.09114 0.02749 C 0.09236 0.02935 0.09461 0.03182 0.09947 0.03244 C 0.10086 0.03336 0.10208 0.03429 0.10434 0.0346 C 0.1052 0.03491 0.10729 0.03553 0.10729 0.03583 C 0.1092 0.03676 0.10694 0.03553 0.11024 0.03645 C 0.11232 0.03707 0.11371 0.038 0.11649 0.03831 C 0.11788 0.03892 0.11979 0.03892 0.12204 0.03923 C 0.12413 0.03985 0.12638 0.03985 0.12881 0.04016 C 0.13125 0.04078 0.13385 0.04078 0.1368 0.04139 C 0.14201 0.04201 0.14583 0.04232 0.15156 0.04263 C 0.15225 0.04263 0.15364 0.04294 0.15364 0.04325 " pathEditMode="relative" rAng="0" ptsTypes="ffffffffffffffffffffffffffA">
                                      <p:cBhvr>
                                        <p:cTn id="17" dur="2000" spd="-100000" fill="hold"/>
                                        <p:tgtEl>
                                          <p:spTgt spid="15"/>
                                        </p:tgtEl>
                                        <p:attrNameLst>
                                          <p:attrName>ppt_x</p:attrName>
                                          <p:attrName>ppt_y</p:attrName>
                                        </p:attrNameLst>
                                      </p:cBhvr>
                                      <p:rCtr x="7691" y="2348"/>
                                    </p:animMotion>
                                  </p:childTnLst>
                                </p:cTn>
                              </p:par>
                              <p:par>
                                <p:cTn id="18" presetID="10"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2000"/>
                                        <p:tgtEl>
                                          <p:spTgt spid="16"/>
                                        </p:tgtEl>
                                      </p:cBhvr>
                                    </p:animEffect>
                                  </p:childTnLst>
                                </p:cTn>
                              </p:par>
                              <p:par>
                                <p:cTn id="21" presetID="0" presetClass="path" presetSubtype="0" accel="50000" decel="50000" fill="hold" nodeType="withEffect">
                                  <p:stCondLst>
                                    <p:cond delay="0"/>
                                  </p:stCondLst>
                                  <p:childTnLst>
                                    <p:animMotion origin="layout" path="M -0.00104 3.8616E-7 C -0.00104 0.03491 -0.00347 0.06364 0.00295 0.08835 C 0.00399 0.09021 0.00486 0.09639 0.0059 0.1004 C 0.00695 0.10256 0.00868 0.10256 0.0099 0.10256 C 0.01163 0.10658 0.01372 0.10874 0.01563 0.1109 C 0.01719 0.11276 0.01823 0.11492 0.02014 0.11492 C 0.02136 0.11894 0.02274 0.11894 0.02413 0.1211 C 0.02587 0.12512 0.03142 0.12944 0.03368 0.13129 C 0.0342 0.13129 0.03455 0.13346 0.03507 0.13346 C 0.03611 0.13531 0.03854 0.13747 0.03854 0.13964 C 0.03924 0.13747 0.04011 0.13964 0.04097 0.14149 C 0.04445 0.14767 0.04167 0.14365 0.04445 0.14767 C 0.04653 0.15199 0.04809 0.15817 0.05 0.16219 C 0.05191 0.1662 0.05469 0.17053 0.05625 0.17454 C 0.05729 0.17856 0.05955 0.18474 0.06042 0.18875 C 0.06198 0.1971 0.0599 0.18875 0.0625 0.19926 C 0.06354 0.20327 0.06493 0.20544 0.06615 0.20945 C 0.06701 0.22181 0.06858 0.23818 0.07205 0.2422 C 0.07292 0.24838 0.07379 0.25456 0.07552 0.25672 C 0.07604 0.25888 0.07761 0.2629 0.07761 0.26506 C 0.07882 0.27093 0.07726 0.2629 0.07969 0.26908 C 0.08108 0.27309 0.08212 0.27927 0.08403 0.28143 C 0.08507 0.28545 0.08646 0.28545 0.08802 0.28761 C 0.08941 0.29163 0.09097 0.29163 0.09271 0.29379 C 0.09445 0.29781 0.09636 0.29781 0.09844 0.30182 C 0.10208 0.30615 0.10486 0.308 0.10886 0.31016 C 0.10938 0.31016 0.11042 0.31233 0.11042 0.31418 " pathEditMode="relative" rAng="0" ptsTypes="ffffffffffffffffffffffffffA">
                                      <p:cBhvr>
                                        <p:cTn id="22" dur="2000" spd="-100000" fill="hold"/>
                                        <p:tgtEl>
                                          <p:spTgt spid="16"/>
                                        </p:tgtEl>
                                        <p:attrNameLst>
                                          <p:attrName>ppt_x</p:attrName>
                                          <p:attrName>ppt_y</p:attrName>
                                        </p:attrNameLst>
                                      </p:cBhvr>
                                      <p:rCtr x="5451" y="15601"/>
                                    </p:animMotion>
                                  </p:childTnLst>
                                </p:cTn>
                              </p:par>
                              <p:par>
                                <p:cTn id="23" presetID="10"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2000"/>
                                        <p:tgtEl>
                                          <p:spTgt spid="17"/>
                                        </p:tgtEl>
                                      </p:cBhvr>
                                    </p:animEffect>
                                  </p:childTnLst>
                                </p:cTn>
                              </p:par>
                              <p:par>
                                <p:cTn id="26" presetID="0" presetClass="path" presetSubtype="0" accel="50000" decel="50000" fill="hold" nodeType="withEffect">
                                  <p:stCondLst>
                                    <p:cond delay="0"/>
                                  </p:stCondLst>
                                  <p:childTnLst>
                                    <p:animMotion origin="layout" path="M -4.16667E-6 -1.90609E-6 C -4.16667E-6 0.04603 0.00191 0.08434 -0.00295 0.11709 C -0.00364 0.11956 -0.00434 0.12759 -0.00503 0.13284 C -0.00572 0.13593 -0.00711 0.13593 -0.00798 0.13593 C -0.0092 0.14118 -0.01076 0.14396 -0.01215 0.14674 C -0.01319 0.14921 -0.01406 0.1523 -0.01545 0.1523 C -0.01632 0.15756 -0.01736 0.15756 -0.0184 0.16034 C -0.01961 0.16559 -0.02361 0.17146 -0.02534 0.17393 C -0.02569 0.17393 -0.02586 0.17671 -0.02638 0.17671 C -0.02708 0.17918 -0.02882 0.18196 -0.02882 0.18505 C -0.02934 0.18196 -0.03003 0.18505 -0.03055 0.18752 C -0.03316 0.19555 -0.03107 0.1903 -0.03316 0.19555 C -0.03472 0.20142 -0.03576 0.20946 -0.03715 0.21471 C -0.03854 0.22027 -0.04062 0.22583 -0.04184 0.23108 C -0.04253 0.23664 -0.04427 0.24467 -0.04479 0.24992 C -0.046 0.26105 -0.04444 0.24992 -0.04635 0.26383 C -0.04704 0.26939 -0.04809 0.27217 -0.04895 0.27742 C -0.04965 0.29379 -0.05086 0.31542 -0.05329 0.32098 C -0.05399 0.32901 -0.05451 0.33735 -0.0559 0.34013 C -0.05625 0.34291 -0.05729 0.34816 -0.05729 0.35125 C -0.05833 0.35898 -0.05711 0.34816 -0.05885 0.3565 C -0.05989 0.36176 -0.06059 0.3701 -0.06215 0.37288 C -0.06284 0.37813 -0.06388 0.37813 -0.06493 0.38122 C -0.06597 0.38647 -0.06718 0.38647 -0.0684 0.38925 C -0.06961 0.3945 -0.071 0.3945 -0.07257 0.39975 C -0.07517 0.40562 -0.07725 0.4081 -0.0802 0.41088 C -0.08055 0.41088 -0.08125 0.41397 -0.08125 0.41644 " pathEditMode="relative" rAng="0" ptsTypes="ffffffffffffffffffffffffffA">
                                      <p:cBhvr>
                                        <p:cTn id="27" dur="2000" spd="-100000" fill="hold"/>
                                        <p:tgtEl>
                                          <p:spTgt spid="17"/>
                                        </p:tgtEl>
                                        <p:attrNameLst>
                                          <p:attrName>ppt_x</p:attrName>
                                          <p:attrName>ppt_y</p:attrName>
                                        </p:attrNameLst>
                                      </p:cBhvr>
                                      <p:rCtr x="-3976" y="20822"/>
                                    </p:animMotion>
                                  </p:childTnLst>
                                </p:cTn>
                              </p:par>
                              <p:par>
                                <p:cTn id="28" presetID="10"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2000"/>
                                        <p:tgtEl>
                                          <p:spTgt spid="18"/>
                                        </p:tgtEl>
                                      </p:cBhvr>
                                    </p:animEffect>
                                  </p:childTnLst>
                                </p:cTn>
                              </p:par>
                              <p:par>
                                <p:cTn id="31" presetID="0" presetClass="path" presetSubtype="0" accel="50000" decel="50000" fill="hold" nodeType="withEffect">
                                  <p:stCondLst>
                                    <p:cond delay="0"/>
                                  </p:stCondLst>
                                  <p:childTnLst>
                                    <p:animMotion origin="layout" path="M 0.00417 3.18196E-6 C 0.00417 0.01668 0.00191 0.03089 0.00782 0.04294 C 0.00868 0.04386 0.00938 0.04664 0.01025 0.0485 C 0.01111 0.04973 0.01285 0.04973 0.01389 0.04973 C 0.01545 0.05159 0.01736 0.05282 0.01893 0.05375 C 0.02032 0.05468 0.02136 0.05591 0.02292 0.05591 C 0.02414 0.05777 0.02535 0.05777 0.02657 0.05869 C 0.02813 0.06055 0.03299 0.06271 0.03507 0.06364 C 0.03542 0.06364 0.03577 0.06487 0.03629 0.06487 C 0.03716 0.06549 0.03924 0.06673 0.03924 0.06765 C 0.03993 0.06673 0.0408 0.06765 0.04132 0.06858 C 0.04462 0.07167 0.04202 0.06981 0.04462 0.07167 C 0.04653 0.07383 0.04775 0.07661 0.04948 0.07877 C 0.05122 0.08063 0.05365 0.08279 0.05521 0.08464 C 0.05608 0.08681 0.05816 0.08959 0.05868 0.09175 C 0.06025 0.09576 0.05834 0.09175 0.06059 0.09669 C 0.06146 0.09885 0.06285 0.09978 0.06389 0.10163 C 0.06476 0.10781 0.06615 0.11554 0.0691 0.1177 C 0.06997 0.12079 0.07066 0.12357 0.07223 0.1248 C 0.07275 0.12573 0.07396 0.12758 0.07396 0.12882 C 0.07535 0.1316 0.07379 0.12758 0.07587 0.13067 C 0.07726 0.13284 0.07795 0.13562 0.07986 0.13685 C 0.08073 0.13871 0.08212 0.13871 0.08334 0.13994 C 0.08455 0.14179 0.08611 0.14179 0.0875 0.14272 C 0.08907 0.14458 0.0908 0.14458 0.09271 0.14674 C 0.09584 0.1489 0.09827 0.14983 0.10191 0.15075 C 0.10243 0.15075 0.1033 0.15199 0.1033 0.15292 " pathEditMode="relative" rAng="0" ptsTypes="ffffffffffffffffffffffffffA">
                                      <p:cBhvr>
                                        <p:cTn id="32" dur="2000" spd="-100000" fill="hold"/>
                                        <p:tgtEl>
                                          <p:spTgt spid="18"/>
                                        </p:tgtEl>
                                        <p:attrNameLst>
                                          <p:attrName>ppt_x</p:attrName>
                                          <p:attrName>ppt_y</p:attrName>
                                        </p:attrNameLst>
                                      </p:cBhvr>
                                      <p:rCtr x="4844" y="7631"/>
                                    </p:animMotion>
                                  </p:childTnLst>
                                </p:cTn>
                              </p:par>
                              <p:par>
                                <p:cTn id="33" presetID="10"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2000"/>
                                        <p:tgtEl>
                                          <p:spTgt spid="19"/>
                                        </p:tgtEl>
                                      </p:cBhvr>
                                    </p:animEffect>
                                  </p:childTnLst>
                                </p:cTn>
                              </p:par>
                              <p:par>
                                <p:cTn id="36" presetID="0" presetClass="path" presetSubtype="0" accel="50000" decel="50000" fill="hold" nodeType="withEffect">
                                  <p:stCondLst>
                                    <p:cond delay="0"/>
                                  </p:stCondLst>
                                  <p:childTnLst>
                                    <p:animMotion origin="layout" path="M -0.00278 -0.0068 C -0.0026 -0.01669 -0.00556 -0.02503 0.00208 -0.03182 C 0.0033 -0.03244 0.00434 -0.03429 0.00556 -0.03553 C 0.00694 -0.03615 0.00885 -0.03615 0.01042 -0.03615 C 0.0125 -0.03707 0.01476 -0.03769 0.01719 -0.03831 C 0.0191 -0.03893 0.02031 -0.03955 0.02257 -0.03955 C 0.02413 -0.04078 0.02569 -0.04078 0.02743 -0.0414 C 0.02951 -0.04233 0.03611 -0.04356 0.03871 -0.04418 C 0.03924 -0.04418 0.03976 -0.0448 0.04028 -0.0448 C 0.04167 -0.04542 0.04444 -0.04603 0.04444 -0.04634 C 0.04549 -0.04603 0.04635 -0.04634 0.04722 -0.04696 C 0.05156 -0.04881 0.04826 -0.04758 0.05156 -0.04881 C 0.05382 -0.05005 0.0559 -0.05159 0.05816 -0.05283 C 0.06024 -0.05407 0.06371 -0.0553 0.06562 -0.05623 C 0.06684 -0.05746 0.06944 -0.05932 0.07049 -0.06055 C 0.0724 -0.06272 0.06996 -0.06055 0.07309 -0.06333 C 0.07431 -0.06457 0.07587 -0.06519 0.07726 -0.06611 C 0.0783 -0.06982 0.08021 -0.07445 0.08437 -0.07569 C 0.08542 -0.07723 0.08646 -0.07909 0.08837 -0.07971 C 0.08906 -0.08032 0.09097 -0.08125 0.09097 -0.08187 C 0.09253 -0.08372 0.09062 -0.08125 0.0934 -0.0831 C 0.09514 -0.08434 0.09635 -0.08588 0.09861 -0.0865 C 0.09983 -0.08774 0.10139 -0.08774 0.1033 -0.08836 C 0.10503 -0.08959 0.10694 -0.08959 0.10903 -0.09021 C 0.11111 -0.09114 0.11319 -0.09114 0.1158 -0.09237 C 0.12014 -0.09361 0.12344 -0.09423 0.12812 -0.09484 C 0.12882 -0.09484 0.13003 -0.09546 0.13003 -0.09577 " pathEditMode="relative" rAng="0" ptsTypes="ffffffffffffffffffffffffffA">
                                      <p:cBhvr>
                                        <p:cTn id="37" dur="2000" spd="-100000" fill="hold"/>
                                        <p:tgtEl>
                                          <p:spTgt spid="19"/>
                                        </p:tgtEl>
                                        <p:attrNameLst>
                                          <p:attrName>ppt_x</p:attrName>
                                          <p:attrName>ppt_y</p:attrName>
                                        </p:attrNameLst>
                                      </p:cBhvr>
                                      <p:rCtr x="6493" y="-44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1150" t="2617" r="1914" b="15594"/>
          <a:stretch>
            <a:fillRect/>
          </a:stretch>
        </p:blipFill>
        <p:spPr>
          <a:xfrm>
            <a:off x="0" y="0"/>
            <a:ext cx="9144000" cy="5143500"/>
          </a:xfrm>
          <a:prstGeom prst="rect">
            <a:avLst/>
          </a:prstGeom>
        </p:spPr>
      </p:pic>
      <p:grpSp>
        <p:nvGrpSpPr>
          <p:cNvPr id="14" name="组合 13"/>
          <p:cNvGrpSpPr/>
          <p:nvPr/>
        </p:nvGrpSpPr>
        <p:grpSpPr>
          <a:xfrm>
            <a:off x="-2052736" y="-2612826"/>
            <a:ext cx="10470544" cy="9966488"/>
            <a:chOff x="-2052736" y="-2612826"/>
            <a:chExt cx="10470544" cy="9966488"/>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632" y="-2612826"/>
              <a:ext cx="7158176" cy="7158176"/>
            </a:xfrm>
            <a:prstGeom prst="rect">
              <a:avLst/>
            </a:prstGeom>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4704" y="-2468810"/>
              <a:ext cx="7158176" cy="7158176"/>
            </a:xfrm>
            <a:prstGeom prst="rect">
              <a:avLst/>
            </a:prstGeom>
          </p:spPr>
        </p:pic>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2736" y="-31274"/>
              <a:ext cx="7158176" cy="7158176"/>
            </a:xfrm>
            <a:prstGeom prst="rect">
              <a:avLst/>
            </a:prstGeom>
          </p:spPr>
        </p:pic>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1172666"/>
              <a:ext cx="7158176" cy="7158176"/>
            </a:xfrm>
            <a:prstGeom prst="rect">
              <a:avLst/>
            </a:prstGeom>
          </p:spPr>
        </p:pic>
        <p:pic>
          <p:nvPicPr>
            <p:cNvPr id="12"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632" y="195486"/>
              <a:ext cx="7158176" cy="7158176"/>
            </a:xfrm>
            <a:prstGeom prst="rect">
              <a:avLst/>
            </a:prstGeom>
          </p:spPr>
        </p:pic>
      </p:grpSp>
      <p:pic>
        <p:nvPicPr>
          <p:cNvPr id="17" name="图片 16"/>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56321" y="1159557"/>
            <a:ext cx="848717" cy="525828"/>
          </a:xfrm>
          <a:prstGeom prst="rect">
            <a:avLst/>
          </a:prstGeom>
        </p:spPr>
      </p:pic>
      <p:pic>
        <p:nvPicPr>
          <p:cNvPr id="18" name="图片 17"/>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36230" y="1799507"/>
            <a:ext cx="1162457" cy="720208"/>
          </a:xfrm>
          <a:prstGeom prst="rect">
            <a:avLst/>
          </a:prstGeom>
        </p:spPr>
      </p:pic>
      <p:pic>
        <p:nvPicPr>
          <p:cNvPr id="19" name="图片 18"/>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5539460" y="653971"/>
            <a:ext cx="1008112" cy="624582"/>
          </a:xfrm>
          <a:prstGeom prst="rect">
            <a:avLst/>
          </a:prstGeom>
        </p:spPr>
      </p:pic>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l="39619" t="53591" r="41815" b="25960"/>
          <a:stretch>
            <a:fillRect/>
          </a:stretch>
        </p:blipFill>
        <p:spPr>
          <a:xfrm>
            <a:off x="5874685" y="1787097"/>
            <a:ext cx="720080" cy="446130"/>
          </a:xfrm>
          <a:prstGeom prst="rect">
            <a:avLst/>
          </a:prstGeom>
        </p:spPr>
      </p:pic>
      <p:pic>
        <p:nvPicPr>
          <p:cNvPr id="21" name="图片 20"/>
          <p:cNvPicPr>
            <a:picLocks noChangeAspect="1"/>
          </p:cNvPicPr>
          <p:nvPr/>
        </p:nvPicPr>
        <p:blipFill rotWithShape="1">
          <a:blip r:embed="rId3" cstate="print">
            <a:extLst>
              <a:ext uri="{28A0092B-C50C-407E-A947-70E740481C1C}">
                <a14:useLocalDpi xmlns:a14="http://schemas.microsoft.com/office/drawing/2010/main" val="0"/>
              </a:ext>
            </a:extLst>
          </a:blip>
          <a:srcRect l="39619" t="53591" r="41815" b="25960"/>
          <a:stretch>
            <a:fillRect/>
          </a:stretch>
        </p:blipFill>
        <p:spPr>
          <a:xfrm>
            <a:off x="184958" y="4126879"/>
            <a:ext cx="720080" cy="446130"/>
          </a:xfrm>
          <a:prstGeom prst="rect">
            <a:avLst/>
          </a:prstGeom>
        </p:spPr>
      </p:pic>
      <p:pic>
        <p:nvPicPr>
          <p:cNvPr id="22" name="图片 21"/>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5539460" y="4018951"/>
            <a:ext cx="1336796" cy="828221"/>
          </a:xfrm>
          <a:prstGeom prst="rect">
            <a:avLst/>
          </a:prstGeom>
        </p:spPr>
      </p:pic>
      <p:sp>
        <p:nvSpPr>
          <p:cNvPr id="5" name="文本框 4"/>
          <p:cNvSpPr txBox="1"/>
          <p:nvPr/>
        </p:nvSpPr>
        <p:spPr>
          <a:xfrm>
            <a:off x="492125" y="821055"/>
            <a:ext cx="6102350" cy="3107690"/>
          </a:xfrm>
          <a:prstGeom prst="rect">
            <a:avLst/>
          </a:prstGeom>
          <a:noFill/>
        </p:spPr>
        <p:txBody>
          <a:bodyPr wrap="square" rtlCol="0">
            <a:spAutoFit/>
          </a:bodyPr>
          <a:p>
            <a:r>
              <a:rPr lang="en-US" altLang="zh-CN" sz="2800">
                <a:solidFill>
                  <a:schemeClr val="bg1"/>
                </a:solidFill>
              </a:rPr>
              <a:t>1</a:t>
            </a:r>
            <a:r>
              <a:rPr lang="zh-CN" altLang="en-US" sz="2800">
                <a:solidFill>
                  <a:schemeClr val="bg1"/>
                </a:solidFill>
              </a:rPr>
              <a:t>、你明天去不去？</a:t>
            </a:r>
            <a:endParaRPr lang="zh-CN" altLang="en-US" sz="2800">
              <a:solidFill>
                <a:schemeClr val="bg1"/>
              </a:solidFill>
            </a:endParaRPr>
          </a:p>
          <a:p>
            <a:r>
              <a:rPr lang="zh-CN" altLang="en-US" sz="2800">
                <a:solidFill>
                  <a:schemeClr val="bg1"/>
                </a:solidFill>
              </a:rPr>
              <a:t>       nǐ míng tiān qù b</a:t>
            </a:r>
            <a:r>
              <a:rPr lang="en-US" altLang="zh-CN" sz="2800">
                <a:solidFill>
                  <a:schemeClr val="bg1"/>
                </a:solidFill>
              </a:rPr>
              <a:t>u</a:t>
            </a:r>
            <a:r>
              <a:rPr lang="zh-CN" altLang="en-US" sz="2800">
                <a:solidFill>
                  <a:schemeClr val="bg1"/>
                </a:solidFill>
              </a:rPr>
              <a:t> qù ？</a:t>
            </a:r>
            <a:endParaRPr lang="zh-CN" altLang="en-US" sz="2800">
              <a:solidFill>
                <a:schemeClr val="bg1"/>
              </a:solidFill>
            </a:endParaRPr>
          </a:p>
          <a:p>
            <a:r>
              <a:rPr lang="zh-CN" altLang="en-US" sz="2800">
                <a:solidFill>
                  <a:schemeClr val="bg1"/>
                </a:solidFill>
              </a:rPr>
              <a:t>       </a:t>
            </a:r>
            <a:r>
              <a:rPr lang="en-US" altLang="zh-CN" sz="2800">
                <a:solidFill>
                  <a:schemeClr val="bg1"/>
                </a:solidFill>
              </a:rPr>
              <a:t>Are you going tomorrow?</a:t>
            </a:r>
            <a:endParaRPr lang="zh-CN" altLang="en-US" sz="2800">
              <a:solidFill>
                <a:schemeClr val="bg1"/>
              </a:solidFill>
            </a:endParaRPr>
          </a:p>
          <a:p>
            <a:endParaRPr lang="en-US" altLang="zh-CN" sz="2800">
              <a:solidFill>
                <a:schemeClr val="bg1"/>
              </a:solidFill>
            </a:endParaRPr>
          </a:p>
          <a:p>
            <a:r>
              <a:rPr lang="en-US" altLang="zh-CN" sz="2800">
                <a:solidFill>
                  <a:schemeClr val="bg1"/>
                </a:solidFill>
              </a:rPr>
              <a:t>2</a:t>
            </a:r>
            <a:r>
              <a:rPr lang="zh-CN" altLang="en-US" sz="2800">
                <a:solidFill>
                  <a:schemeClr val="bg1"/>
                </a:solidFill>
              </a:rPr>
              <a:t>、她今天晚上看不看电视？</a:t>
            </a:r>
            <a:endParaRPr lang="zh-CN" altLang="en-US" sz="2800">
              <a:solidFill>
                <a:schemeClr val="bg1"/>
              </a:solidFill>
            </a:endParaRPr>
          </a:p>
          <a:p>
            <a:r>
              <a:rPr lang="zh-CN" altLang="en-US" sz="2800">
                <a:solidFill>
                  <a:schemeClr val="bg1"/>
                </a:solidFill>
              </a:rPr>
              <a:t>      </a:t>
            </a:r>
            <a:r>
              <a:rPr lang="zh-CN" altLang="en-US" sz="2400">
                <a:solidFill>
                  <a:schemeClr val="bg1"/>
                </a:solidFill>
              </a:rPr>
              <a:t> tā jīn tiān wǎn sh</a:t>
            </a:r>
            <a:r>
              <a:rPr lang="en-US" altLang="zh-CN" sz="2400">
                <a:solidFill>
                  <a:schemeClr val="bg1"/>
                </a:solidFill>
              </a:rPr>
              <a:t>a</a:t>
            </a:r>
            <a:r>
              <a:rPr lang="zh-CN" altLang="en-US" sz="2400">
                <a:solidFill>
                  <a:schemeClr val="bg1"/>
                </a:solidFill>
              </a:rPr>
              <a:t>ng kàn b</a:t>
            </a:r>
            <a:r>
              <a:rPr lang="en-US" altLang="zh-CN" sz="2400">
                <a:solidFill>
                  <a:schemeClr val="bg1"/>
                </a:solidFill>
              </a:rPr>
              <a:t>u</a:t>
            </a:r>
            <a:r>
              <a:rPr lang="zh-CN" altLang="en-US" sz="2400">
                <a:solidFill>
                  <a:schemeClr val="bg1"/>
                </a:solidFill>
              </a:rPr>
              <a:t> kàn diàn shì ？</a:t>
            </a:r>
            <a:endParaRPr lang="zh-CN" altLang="en-US" sz="2400">
              <a:solidFill>
                <a:schemeClr val="bg1"/>
              </a:solidFill>
            </a:endParaRPr>
          </a:p>
          <a:p>
            <a:r>
              <a:rPr lang="zh-CN" altLang="en-US" sz="2800">
                <a:solidFill>
                  <a:schemeClr val="bg1"/>
                </a:solidFill>
              </a:rPr>
              <a:t>       </a:t>
            </a:r>
            <a:r>
              <a:rPr lang="en-US" altLang="zh-CN" sz="2800">
                <a:solidFill>
                  <a:schemeClr val="bg1"/>
                </a:solidFill>
              </a:rPr>
              <a:t>Is she going to watch TV tonight?</a:t>
            </a:r>
            <a:endParaRPr lang="en-US" altLang="zh-CN" sz="280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2000"/>
                                        <p:tgtEl>
                                          <p:spTgt spid="17"/>
                                        </p:tgtEl>
                                      </p:cBhvr>
                                    </p:animEffect>
                                  </p:childTnLst>
                                </p:cTn>
                              </p:par>
                              <p:par>
                                <p:cTn id="11" presetID="0" presetClass="path" presetSubtype="0" accel="50000" decel="50000" fill="hold" nodeType="withEffect">
                                  <p:stCondLst>
                                    <p:cond delay="0"/>
                                  </p:stCondLst>
                                  <p:childTnLst>
                                    <p:animMotion origin="layout" path="M -0.00521 -3.18196E-7 C -0.00486 0.03058 -0.0092 0.05437 0.00139 0.07507 C 0.00295 0.07816 0.00434 0.08341 0.00608 0.08588 C 0.00782 0.08866 0.01042 0.08743 0.01268 0.08804 C 0.01545 0.09144 0.01858 0.09299 0.0217 0.09453 C 0.02431 0.097 0.02587 0.09793 0.029 0.09886 C 0.03108 0.10164 0.03316 0.10195 0.03559 0.10318 C 0.03837 0.10658 0.04723 0.11029 0.05087 0.11183 C 0.05157 0.11276 0.05226 0.1143 0.05295 0.11492 C 0.05486 0.11616 0.05868 0.11708 0.05868 0.11708 C 0.0599 0.11832 0.06129 0.11894 0.0625 0.12048 C 0.06823 0.12635 0.06372 0.12357 0.06823 0.12573 C 0.07136 0.12975 0.07414 0.13438 0.07709 0.13871 C 0.08004 0.14273 0.08473 0.1452 0.08716 0.14952 C 0.08889 0.1523 0.09236 0.15755 0.09393 0.16126 C 0.09653 0.16744 0.09306 0.16188 0.09723 0.16991 C 0.09879 0.173 0.10104 0.17578 0.10295 0.17856 C 0.10452 0.18814 0.10695 0.20297 0.1125 0.20636 C 0.11407 0.21131 0.11545 0.21625 0.11806 0.21934 C 0.1191 0.22088 0.12136 0.22366 0.12136 0.22397 C 0.12361 0.23046 0.12101 0.22366 0.12483 0.22922 C 0.12726 0.23293 0.12882 0.23695 0.13195 0.2388 C 0.13351 0.24313 0.13559 0.24374 0.1382 0.24529 C 0.14063 0.24838 0.14323 0.24869 0.14601 0.24961 C 0.14879 0.25363 0.15174 0.25394 0.15504 0.2561 C 0.16094 0.25981 0.16528 0.26228 0.17188 0.26352 C 0.17257 0.26382 0.17414 0.26475 0.17414 0.26475 " pathEditMode="relative" rAng="0" ptsTypes="ffffffffffffffffffffffffffA">
                                      <p:cBhvr>
                                        <p:cTn id="12" dur="2000" spd="-100000" fill="hold"/>
                                        <p:tgtEl>
                                          <p:spTgt spid="17"/>
                                        </p:tgtEl>
                                        <p:attrNameLst>
                                          <p:attrName>ppt_x</p:attrName>
                                          <p:attrName>ppt_y</p:attrName>
                                        </p:attrNameLst>
                                      </p:cBhvr>
                                      <p:rCtr x="8767" y="13222"/>
                                    </p:animMotion>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2000"/>
                                        <p:tgtEl>
                                          <p:spTgt spid="18"/>
                                        </p:tgtEl>
                                      </p:cBhvr>
                                    </p:animEffect>
                                  </p:childTnLst>
                                </p:cTn>
                              </p:par>
                              <p:par>
                                <p:cTn id="16" presetID="0" presetClass="path" presetSubtype="0" accel="50000" decel="50000" fill="hold" nodeType="withEffect">
                                  <p:stCondLst>
                                    <p:cond delay="0"/>
                                  </p:stCondLst>
                                  <p:childTnLst>
                                    <p:animMotion origin="layout" path="M -0.00382 -0.00402 C -0.00365 0.00123 -0.0073 0.00556 0.00191 0.00927 C 0.00329 0.00958 0.00451 0.0105 0.00607 0.01112 C 0.00763 0.01143 0.00989 0.01143 0.0118 0.01143 C 0.01423 0.01205 0.01701 0.01236 0.01979 0.01266 C 0.02204 0.01297 0.02343 0.01328 0.02621 0.01328 C 0.02795 0.0139 0.02986 0.0139 0.03194 0.01421 C 0.03437 0.01483 0.04218 0.01544 0.04531 0.01575 C 0.046 0.01575 0.04652 0.01606 0.04722 0.01606 C 0.04878 0.01637 0.05225 0.01668 0.05225 0.01699 C 0.05329 0.01668 0.05451 0.01699 0.05555 0.0173 C 0.06059 0.01823 0.05659 0.01761 0.06059 0.01823 C 0.06336 0.01884 0.06579 0.01977 0.0684 0.02039 C 0.071 0.02101 0.075 0.02162 0.07725 0.02224 C 0.07864 0.02286 0.08177 0.02379 0.08316 0.0244 C 0.08541 0.02564 0.08246 0.0244 0.08611 0.02595 C 0.0875 0.02657 0.08941 0.02688 0.09114 0.02749 C 0.09236 0.02935 0.09461 0.03182 0.09947 0.03244 C 0.10086 0.03336 0.10208 0.03429 0.10434 0.0346 C 0.1052 0.03491 0.10729 0.03553 0.10729 0.03583 C 0.1092 0.03676 0.10694 0.03553 0.11024 0.03645 C 0.11232 0.03707 0.11371 0.038 0.11649 0.03831 C 0.11788 0.03892 0.11979 0.03892 0.12204 0.03923 C 0.12413 0.03985 0.12638 0.03985 0.12881 0.04016 C 0.13125 0.04078 0.13385 0.04078 0.1368 0.04139 C 0.14201 0.04201 0.14583 0.04232 0.15156 0.04263 C 0.15225 0.04263 0.15364 0.04294 0.15364 0.04325 " pathEditMode="relative" rAng="0" ptsTypes="ffffffffffffffffffffffffffA">
                                      <p:cBhvr>
                                        <p:cTn id="17" dur="2000" spd="-100000" fill="hold"/>
                                        <p:tgtEl>
                                          <p:spTgt spid="18"/>
                                        </p:tgtEl>
                                        <p:attrNameLst>
                                          <p:attrName>ppt_x</p:attrName>
                                          <p:attrName>ppt_y</p:attrName>
                                        </p:attrNameLst>
                                      </p:cBhvr>
                                      <p:rCtr x="7691" y="2348"/>
                                    </p:animMotion>
                                  </p:childTnLst>
                                </p:cTn>
                              </p:par>
                              <p:par>
                                <p:cTn id="18" presetID="10" presetClass="entr" presetSubtype="0"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2000"/>
                                        <p:tgtEl>
                                          <p:spTgt spid="19"/>
                                        </p:tgtEl>
                                      </p:cBhvr>
                                    </p:animEffect>
                                  </p:childTnLst>
                                </p:cTn>
                              </p:par>
                              <p:par>
                                <p:cTn id="21" presetID="0" presetClass="path" presetSubtype="0" accel="50000" decel="50000" fill="hold" nodeType="withEffect">
                                  <p:stCondLst>
                                    <p:cond delay="0"/>
                                  </p:stCondLst>
                                  <p:childTnLst>
                                    <p:animMotion origin="layout" path="M -0.00104 3.8616E-7 C -0.00104 0.03491 -0.00347 0.06364 0.00295 0.08835 C 0.00399 0.09021 0.00486 0.09639 0.0059 0.1004 C 0.00695 0.10256 0.00868 0.10256 0.0099 0.10256 C 0.01163 0.10658 0.01372 0.10874 0.01563 0.1109 C 0.01719 0.11276 0.01823 0.11492 0.02014 0.11492 C 0.02136 0.11894 0.02274 0.11894 0.02413 0.1211 C 0.02587 0.12512 0.03142 0.12944 0.03368 0.13129 C 0.0342 0.13129 0.03455 0.13346 0.03507 0.13346 C 0.03611 0.13531 0.03854 0.13747 0.03854 0.13964 C 0.03924 0.13747 0.04011 0.13964 0.04097 0.14149 C 0.04445 0.14767 0.04167 0.14365 0.04445 0.14767 C 0.04653 0.15199 0.04809 0.15817 0.05 0.16219 C 0.05191 0.1662 0.05469 0.17053 0.05625 0.17454 C 0.05729 0.17856 0.05955 0.18474 0.06042 0.18875 C 0.06198 0.1971 0.0599 0.18875 0.0625 0.19926 C 0.06354 0.20327 0.06493 0.20544 0.06615 0.20945 C 0.06701 0.22181 0.06858 0.23818 0.07205 0.2422 C 0.07292 0.24838 0.07379 0.25456 0.07552 0.25672 C 0.07604 0.25888 0.07761 0.2629 0.07761 0.26506 C 0.07882 0.27093 0.07726 0.2629 0.07969 0.26908 C 0.08108 0.27309 0.08212 0.27927 0.08403 0.28143 C 0.08507 0.28545 0.08646 0.28545 0.08802 0.28761 C 0.08941 0.29163 0.09097 0.29163 0.09271 0.29379 C 0.09445 0.29781 0.09636 0.29781 0.09844 0.30182 C 0.10208 0.30615 0.10486 0.308 0.10886 0.31016 C 0.10938 0.31016 0.11042 0.31233 0.11042 0.31418 " pathEditMode="relative" rAng="0" ptsTypes="ffffffffffffffffffffffffffA">
                                      <p:cBhvr>
                                        <p:cTn id="22" dur="2000" spd="-100000" fill="hold"/>
                                        <p:tgtEl>
                                          <p:spTgt spid="19"/>
                                        </p:tgtEl>
                                        <p:attrNameLst>
                                          <p:attrName>ppt_x</p:attrName>
                                          <p:attrName>ppt_y</p:attrName>
                                        </p:attrNameLst>
                                      </p:cBhvr>
                                      <p:rCtr x="5451" y="15601"/>
                                    </p:animMotion>
                                  </p:childTnLst>
                                </p:cTn>
                              </p:par>
                              <p:par>
                                <p:cTn id="23" presetID="10"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2000"/>
                                        <p:tgtEl>
                                          <p:spTgt spid="20"/>
                                        </p:tgtEl>
                                      </p:cBhvr>
                                    </p:animEffect>
                                  </p:childTnLst>
                                </p:cTn>
                              </p:par>
                              <p:par>
                                <p:cTn id="26" presetID="0" presetClass="path" presetSubtype="0" accel="50000" decel="50000" fill="hold" nodeType="withEffect">
                                  <p:stCondLst>
                                    <p:cond delay="0"/>
                                  </p:stCondLst>
                                  <p:childTnLst>
                                    <p:animMotion origin="layout" path="M -4.16667E-6 -1.90609E-6 C -4.16667E-6 0.04603 0.00191 0.08434 -0.00295 0.11709 C -0.00364 0.11956 -0.00434 0.12759 -0.00503 0.13284 C -0.00572 0.13593 -0.00711 0.13593 -0.00798 0.13593 C -0.0092 0.14118 -0.01076 0.14396 -0.01215 0.14674 C -0.01319 0.14921 -0.01406 0.1523 -0.01545 0.1523 C -0.01632 0.15756 -0.01736 0.15756 -0.0184 0.16034 C -0.01961 0.16559 -0.02361 0.17146 -0.02534 0.17393 C -0.02569 0.17393 -0.02586 0.17671 -0.02638 0.17671 C -0.02708 0.17918 -0.02882 0.18196 -0.02882 0.18505 C -0.02934 0.18196 -0.03003 0.18505 -0.03055 0.18752 C -0.03316 0.19555 -0.03107 0.1903 -0.03316 0.19555 C -0.03472 0.20142 -0.03576 0.20946 -0.03715 0.21471 C -0.03854 0.22027 -0.04062 0.22583 -0.04184 0.23108 C -0.04253 0.23664 -0.04427 0.24467 -0.04479 0.24992 C -0.046 0.26105 -0.04444 0.24992 -0.04635 0.26383 C -0.04704 0.26939 -0.04809 0.27217 -0.04895 0.27742 C -0.04965 0.29379 -0.05086 0.31542 -0.05329 0.32098 C -0.05399 0.32901 -0.05451 0.33735 -0.0559 0.34013 C -0.05625 0.34291 -0.05729 0.34816 -0.05729 0.35125 C -0.05833 0.35898 -0.05711 0.34816 -0.05885 0.3565 C -0.05989 0.36176 -0.06059 0.3701 -0.06215 0.37288 C -0.06284 0.37813 -0.06388 0.37813 -0.06493 0.38122 C -0.06597 0.38647 -0.06718 0.38647 -0.0684 0.38925 C -0.06961 0.3945 -0.071 0.3945 -0.07257 0.39975 C -0.07517 0.40562 -0.07725 0.4081 -0.0802 0.41088 C -0.08055 0.41088 -0.08125 0.41397 -0.08125 0.41644 " pathEditMode="relative" rAng="0" ptsTypes="ffffffffffffffffffffffffffA">
                                      <p:cBhvr>
                                        <p:cTn id="27" dur="2000" spd="-100000" fill="hold"/>
                                        <p:tgtEl>
                                          <p:spTgt spid="20"/>
                                        </p:tgtEl>
                                        <p:attrNameLst>
                                          <p:attrName>ppt_x</p:attrName>
                                          <p:attrName>ppt_y</p:attrName>
                                        </p:attrNameLst>
                                      </p:cBhvr>
                                      <p:rCtr x="-3976" y="20822"/>
                                    </p:animMotion>
                                  </p:childTnLst>
                                </p:cTn>
                              </p:par>
                              <p:par>
                                <p:cTn id="28" presetID="10" presetClass="entr" presetSubtype="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2000"/>
                                        <p:tgtEl>
                                          <p:spTgt spid="21"/>
                                        </p:tgtEl>
                                      </p:cBhvr>
                                    </p:animEffect>
                                  </p:childTnLst>
                                </p:cTn>
                              </p:par>
                              <p:par>
                                <p:cTn id="31" presetID="0" presetClass="path" presetSubtype="0" accel="50000" decel="50000" fill="hold" nodeType="withEffect">
                                  <p:stCondLst>
                                    <p:cond delay="0"/>
                                  </p:stCondLst>
                                  <p:childTnLst>
                                    <p:animMotion origin="layout" path="M 0.00417 3.18196E-6 C 0.00417 0.01668 0.00191 0.03089 0.00782 0.04294 C 0.00868 0.04386 0.00938 0.04664 0.01025 0.0485 C 0.01111 0.04973 0.01285 0.04973 0.01389 0.04973 C 0.01545 0.05159 0.01736 0.05282 0.01893 0.05375 C 0.02032 0.05468 0.02136 0.05591 0.02292 0.05591 C 0.02414 0.05777 0.02535 0.05777 0.02657 0.05869 C 0.02813 0.06055 0.03299 0.06271 0.03507 0.06364 C 0.03542 0.06364 0.03577 0.06487 0.03629 0.06487 C 0.03716 0.06549 0.03924 0.06673 0.03924 0.06765 C 0.03993 0.06673 0.0408 0.06765 0.04132 0.06858 C 0.04462 0.07167 0.04202 0.06981 0.04462 0.07167 C 0.04653 0.07383 0.04775 0.07661 0.04948 0.07877 C 0.05122 0.08063 0.05365 0.08279 0.05521 0.08464 C 0.05608 0.08681 0.05816 0.08959 0.05868 0.09175 C 0.06025 0.09576 0.05834 0.09175 0.06059 0.09669 C 0.06146 0.09885 0.06285 0.09978 0.06389 0.10163 C 0.06476 0.10781 0.06615 0.11554 0.0691 0.1177 C 0.06997 0.12079 0.07066 0.12357 0.07223 0.1248 C 0.07275 0.12573 0.07396 0.12758 0.07396 0.12882 C 0.07535 0.1316 0.07379 0.12758 0.07587 0.13067 C 0.07726 0.13284 0.07795 0.13562 0.07986 0.13685 C 0.08073 0.13871 0.08212 0.13871 0.08334 0.13994 C 0.08455 0.14179 0.08611 0.14179 0.0875 0.14272 C 0.08907 0.14458 0.0908 0.14458 0.09271 0.14674 C 0.09584 0.1489 0.09827 0.14983 0.10191 0.15075 C 0.10243 0.15075 0.1033 0.15199 0.1033 0.15292 " pathEditMode="relative" rAng="0" ptsTypes="ffffffffffffffffffffffffffA">
                                      <p:cBhvr>
                                        <p:cTn id="32" dur="2000" spd="-100000" fill="hold"/>
                                        <p:tgtEl>
                                          <p:spTgt spid="21"/>
                                        </p:tgtEl>
                                        <p:attrNameLst>
                                          <p:attrName>ppt_x</p:attrName>
                                          <p:attrName>ppt_y</p:attrName>
                                        </p:attrNameLst>
                                      </p:cBhvr>
                                      <p:rCtr x="4844" y="7631"/>
                                    </p:animMotion>
                                  </p:childTnLst>
                                </p:cTn>
                              </p:par>
                              <p:par>
                                <p:cTn id="33" presetID="10"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2000"/>
                                        <p:tgtEl>
                                          <p:spTgt spid="22"/>
                                        </p:tgtEl>
                                      </p:cBhvr>
                                    </p:animEffect>
                                  </p:childTnLst>
                                </p:cTn>
                              </p:par>
                              <p:par>
                                <p:cTn id="36" presetID="0" presetClass="path" presetSubtype="0" accel="50000" decel="50000" fill="hold" nodeType="withEffect">
                                  <p:stCondLst>
                                    <p:cond delay="0"/>
                                  </p:stCondLst>
                                  <p:childTnLst>
                                    <p:animMotion origin="layout" path="M -4.44444E-6 3.59592E-6 C 0.00018 -0.00989 -0.00277 -0.01823 0.00487 -0.02503 C 0.00608 -0.02564 0.00712 -0.0275 0.00834 -0.02873 C 0.00973 -0.02935 0.01164 -0.02935 0.0132 -0.02935 C 0.01528 -0.03028 0.01754 -0.0309 0.01997 -0.03151 C 0.02188 -0.03213 0.02309 -0.03275 0.02535 -0.03275 C 0.02691 -0.03399 0.02848 -0.03399 0.03021 -0.0346 C 0.0323 -0.03553 0.03889 -0.03677 0.0415 -0.03738 C 0.04202 -0.03738 0.04254 -0.038 0.04306 -0.038 C 0.04445 -0.03862 0.04723 -0.03924 0.04723 -0.03955 C 0.04827 -0.03924 0.04914 -0.03955 0.05 -0.04016 C 0.05434 -0.04202 0.05105 -0.04078 0.05434 -0.04202 C 0.0566 -0.04325 0.05869 -0.0448 0.06094 -0.04603 C 0.06303 -0.04727 0.0665 -0.04851 0.06841 -0.04943 C 0.06962 -0.05067 0.07223 -0.05252 0.07327 -0.05376 C 0.07518 -0.05592 0.07275 -0.05376 0.07587 -0.05654 C 0.07709 -0.05777 0.07865 -0.05839 0.08004 -0.05932 C 0.08108 -0.06302 0.08299 -0.06766 0.08716 -0.06889 C 0.0882 -0.07044 0.08924 -0.07229 0.09115 -0.07291 C 0.09184 -0.07353 0.09375 -0.07446 0.09375 -0.07507 C 0.09532 -0.07693 0.09341 -0.07446 0.09619 -0.07631 C 0.09792 -0.07754 0.09914 -0.07909 0.10139 -0.07971 C 0.10261 -0.08094 0.10417 -0.08094 0.10608 -0.08156 C 0.10782 -0.0828 0.10973 -0.0828 0.11181 -0.08341 C 0.11389 -0.08434 0.11598 -0.08434 0.11858 -0.08558 C 0.12292 -0.08681 0.12622 -0.08743 0.13091 -0.08805 C 0.1316 -0.08805 0.13282 -0.08867 0.13282 -0.08897 " pathEditMode="relative" rAng="0" ptsTypes="ffffffffffffffffffffffffffA">
                                      <p:cBhvr>
                                        <p:cTn id="37" dur="2000" spd="-100000" fill="hold"/>
                                        <p:tgtEl>
                                          <p:spTgt spid="22"/>
                                        </p:tgtEl>
                                        <p:attrNameLst>
                                          <p:attrName>ppt_x</p:attrName>
                                          <p:attrName>ppt_y</p:attrName>
                                        </p:attrNameLst>
                                      </p:cBhvr>
                                      <p:rCtr x="6493" y="-44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l="1766" t="279" r="8808" b="1470"/>
          <a:stretch>
            <a:fillRect/>
          </a:stretch>
        </p:blipFill>
        <p:spPr>
          <a:xfrm>
            <a:off x="0" y="0"/>
            <a:ext cx="9144000" cy="5143500"/>
          </a:xfrm>
          <a:prstGeom prst="rect">
            <a:avLst/>
          </a:prstGeom>
        </p:spPr>
      </p:pic>
      <p:grpSp>
        <p:nvGrpSpPr>
          <p:cNvPr id="11" name="组合 10"/>
          <p:cNvGrpSpPr/>
          <p:nvPr/>
        </p:nvGrpSpPr>
        <p:grpSpPr>
          <a:xfrm>
            <a:off x="-2761639" y="-942739"/>
            <a:ext cx="14499590" cy="7192010"/>
            <a:chOff x="-2907116" y="-4341018"/>
            <a:chExt cx="14499590" cy="719201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7116" y="-4224178"/>
              <a:ext cx="9342755" cy="7075170"/>
            </a:xfrm>
            <a:prstGeom prst="rect">
              <a:avLst/>
            </a:prstGeom>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464" y="-4224178"/>
              <a:ext cx="4883150" cy="6552565"/>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589" y="-4222908"/>
              <a:ext cx="5907405" cy="6552565"/>
            </a:xfrm>
            <a:prstGeom prst="rect">
              <a:avLst/>
            </a:prstGeom>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068" y="-4222731"/>
              <a:ext cx="6552728" cy="6552728"/>
            </a:xfrm>
            <a:prstGeom prst="rect">
              <a:avLst/>
            </a:prstGeo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3688" y="-4249019"/>
              <a:ext cx="6552728" cy="6552728"/>
            </a:xfrm>
            <a:prstGeom prst="rect">
              <a:avLst/>
            </a:prstGeom>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7864" y="-4253915"/>
              <a:ext cx="6552728" cy="6552728"/>
            </a:xfrm>
            <a:prstGeom prst="rect">
              <a:avLst/>
            </a:prstGeom>
          </p:spPr>
        </p:pic>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2104" y="-4249009"/>
              <a:ext cx="6552728" cy="6552728"/>
            </a:xfrm>
            <a:prstGeom prst="rect">
              <a:avLst/>
            </a:prstGeom>
          </p:spPr>
        </p:pic>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3754" y="-4341018"/>
              <a:ext cx="7538720" cy="6684010"/>
            </a:xfrm>
            <a:prstGeom prst="rect">
              <a:avLst/>
            </a:prstGeom>
          </p:spPr>
        </p:pic>
      </p:grpSp>
      <p:pic>
        <p:nvPicPr>
          <p:cNvPr id="14" name="图片 13"/>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482320" y="1581303"/>
            <a:ext cx="848717" cy="525828"/>
          </a:xfrm>
          <a:prstGeom prst="rect">
            <a:avLst/>
          </a:prstGeom>
        </p:spPr>
      </p:pic>
      <p:pic>
        <p:nvPicPr>
          <p:cNvPr id="15" name="图片 14"/>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163991" y="2211646"/>
            <a:ext cx="1162457" cy="720208"/>
          </a:xfrm>
          <a:prstGeom prst="rect">
            <a:avLst/>
          </a:prstGeom>
        </p:spPr>
      </p:pic>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7416316" y="1844217"/>
            <a:ext cx="1008112" cy="624582"/>
          </a:xfrm>
          <a:prstGeom prst="rect">
            <a:avLst/>
          </a:prstGeom>
        </p:spPr>
      </p:pic>
      <p:pic>
        <p:nvPicPr>
          <p:cNvPr id="17" name="图片 16"/>
          <p:cNvPicPr>
            <a:picLocks noChangeAspect="1"/>
          </p:cNvPicPr>
          <p:nvPr/>
        </p:nvPicPr>
        <p:blipFill rotWithShape="1">
          <a:blip r:embed="rId3" cstate="print">
            <a:extLst>
              <a:ext uri="{28A0092B-C50C-407E-A947-70E740481C1C}">
                <a14:useLocalDpi xmlns:a14="http://schemas.microsoft.com/office/drawing/2010/main" val="0"/>
              </a:ext>
            </a:extLst>
          </a:blip>
          <a:srcRect l="39619" t="53591" r="41815" b="25960"/>
          <a:stretch>
            <a:fillRect/>
          </a:stretch>
        </p:blipFill>
        <p:spPr>
          <a:xfrm>
            <a:off x="8423756" y="906458"/>
            <a:ext cx="720080" cy="446130"/>
          </a:xfrm>
          <a:prstGeom prst="rect">
            <a:avLst/>
          </a:prstGeom>
        </p:spPr>
      </p:pic>
      <p:pic>
        <p:nvPicPr>
          <p:cNvPr id="18" name="图片 17"/>
          <p:cNvPicPr>
            <a:picLocks noChangeAspect="1"/>
          </p:cNvPicPr>
          <p:nvPr/>
        </p:nvPicPr>
        <p:blipFill rotWithShape="1">
          <a:blip r:embed="rId3" cstate="print">
            <a:extLst>
              <a:ext uri="{28A0092B-C50C-407E-A947-70E740481C1C}">
                <a14:useLocalDpi xmlns:a14="http://schemas.microsoft.com/office/drawing/2010/main" val="0"/>
              </a:ext>
            </a:extLst>
          </a:blip>
          <a:srcRect l="39619" t="53591" r="41815" b="25960"/>
          <a:stretch>
            <a:fillRect/>
          </a:stretch>
        </p:blipFill>
        <p:spPr>
          <a:xfrm>
            <a:off x="459854" y="3795886"/>
            <a:ext cx="720080" cy="446130"/>
          </a:xfrm>
          <a:prstGeom prst="rect">
            <a:avLst/>
          </a:prstGeom>
        </p:spPr>
      </p:pic>
      <p:pic>
        <p:nvPicPr>
          <p:cNvPr id="19" name="图片 18"/>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7087632" y="3413795"/>
            <a:ext cx="1336796" cy="828221"/>
          </a:xfrm>
          <a:prstGeom prst="rect">
            <a:avLst/>
          </a:prstGeom>
        </p:spPr>
      </p:pic>
      <p:sp>
        <p:nvSpPr>
          <p:cNvPr id="20" name="文本框 19"/>
          <p:cNvSpPr txBox="1"/>
          <p:nvPr/>
        </p:nvSpPr>
        <p:spPr>
          <a:xfrm>
            <a:off x="676275" y="1012825"/>
            <a:ext cx="8573770" cy="3784600"/>
          </a:xfrm>
          <a:prstGeom prst="rect">
            <a:avLst/>
          </a:prstGeom>
          <a:noFill/>
        </p:spPr>
        <p:txBody>
          <a:bodyPr wrap="square" rtlCol="0">
            <a:spAutoFit/>
          </a:bodyPr>
          <a:p>
            <a:r>
              <a:rPr lang="en-US" altLang="zh-CN" sz="2400">
                <a:solidFill>
                  <a:schemeClr val="bg1"/>
                </a:solidFill>
                <a:sym typeface="+mn-ea"/>
              </a:rPr>
              <a:t>3</a:t>
            </a:r>
            <a:r>
              <a:rPr lang="zh-CN" altLang="en-US" sz="2400">
                <a:solidFill>
                  <a:schemeClr val="bg1"/>
                </a:solidFill>
                <a:sym typeface="+mn-ea"/>
              </a:rPr>
              <a:t>、他们都是学生吗？                        他们都是不是学生？</a:t>
            </a:r>
            <a:r>
              <a:rPr lang="en-US" altLang="zh-CN" sz="2400">
                <a:gradFill>
                  <a:gsLst>
                    <a:gs pos="4000">
                      <a:srgbClr val="00E5D8"/>
                    </a:gs>
                    <a:gs pos="95000">
                      <a:srgbClr val="6F86EB"/>
                    </a:gs>
                  </a:gsLst>
                  <a:path path="circle">
                    <a:fillToRect r="100000" b="100000"/>
                  </a:path>
                  <a:tileRect l="-100000" t="-100000"/>
                </a:gradFill>
                <a:sym typeface="+mn-ea"/>
              </a:rPr>
              <a:t>(X)</a:t>
            </a:r>
            <a:r>
              <a:rPr lang="zh-CN" altLang="en-US" sz="2400">
                <a:gradFill>
                  <a:gsLst>
                    <a:gs pos="50000">
                      <a:srgbClr val="86C9D2"/>
                    </a:gs>
                    <a:gs pos="0">
                      <a:srgbClr val="B6E6EA"/>
                    </a:gs>
                    <a:gs pos="100000">
                      <a:srgbClr val="58A4B4"/>
                    </a:gs>
                  </a:gsLst>
                  <a:lin scaled="1"/>
                </a:gradFill>
                <a:sym typeface="+mn-ea"/>
              </a:rPr>
              <a:t>     </a:t>
            </a:r>
            <a:endParaRPr lang="zh-CN" altLang="en-US" sz="2400">
              <a:solidFill>
                <a:schemeClr val="bg1"/>
              </a:solidFill>
            </a:endParaRPr>
          </a:p>
          <a:p>
            <a:r>
              <a:rPr lang="zh-CN" altLang="en-US" sz="2400">
                <a:solidFill>
                  <a:schemeClr val="bg1"/>
                </a:solidFill>
                <a:sym typeface="+mn-ea"/>
              </a:rPr>
              <a:t>       tā men dōu shì xué sh</a:t>
            </a:r>
            <a:r>
              <a:rPr lang="en-US" altLang="zh-CN" sz="2400">
                <a:solidFill>
                  <a:schemeClr val="bg1"/>
                </a:solidFill>
                <a:sym typeface="+mn-ea"/>
              </a:rPr>
              <a:t>e</a:t>
            </a:r>
            <a:r>
              <a:rPr lang="zh-CN" altLang="en-US" sz="2400">
                <a:solidFill>
                  <a:schemeClr val="bg1"/>
                </a:solidFill>
                <a:sym typeface="+mn-ea"/>
              </a:rPr>
              <a:t>ng ma ？</a:t>
            </a:r>
            <a:endParaRPr lang="zh-CN" altLang="en-US" sz="2400">
              <a:solidFill>
                <a:schemeClr val="bg1"/>
              </a:solidFill>
            </a:endParaRPr>
          </a:p>
          <a:p>
            <a:r>
              <a:rPr lang="zh-CN" altLang="en-US" sz="2400">
                <a:solidFill>
                  <a:schemeClr val="bg1"/>
                </a:solidFill>
                <a:sym typeface="+mn-ea"/>
              </a:rPr>
              <a:t>       </a:t>
            </a:r>
            <a:r>
              <a:rPr lang="en-US" altLang="zh-CN" sz="2400">
                <a:solidFill>
                  <a:schemeClr val="bg1"/>
                </a:solidFill>
                <a:sym typeface="+mn-ea"/>
              </a:rPr>
              <a:t>Are they all students?</a:t>
            </a:r>
            <a:endParaRPr lang="zh-CN" altLang="en-US" sz="2400">
              <a:solidFill>
                <a:schemeClr val="bg1"/>
              </a:solidFill>
            </a:endParaRPr>
          </a:p>
          <a:p>
            <a:r>
              <a:rPr lang="en-US" altLang="zh-CN" sz="2400">
                <a:solidFill>
                  <a:schemeClr val="bg1"/>
                </a:solidFill>
                <a:sym typeface="+mn-ea"/>
              </a:rPr>
              <a:t>4</a:t>
            </a:r>
            <a:r>
              <a:rPr lang="zh-CN" altLang="en-US" sz="2400">
                <a:solidFill>
                  <a:schemeClr val="bg1"/>
                </a:solidFill>
                <a:sym typeface="+mn-ea"/>
              </a:rPr>
              <a:t>、你常常看电影吗？                        你常常看不看电影？</a:t>
            </a:r>
            <a:r>
              <a:rPr lang="en-US" altLang="zh-CN" sz="2400">
                <a:gradFill>
                  <a:gsLst>
                    <a:gs pos="4000">
                      <a:srgbClr val="00E5D8"/>
                    </a:gs>
                    <a:gs pos="95000">
                      <a:srgbClr val="6F86EB"/>
                    </a:gs>
                  </a:gsLst>
                  <a:path path="circle">
                    <a:fillToRect r="100000" b="100000"/>
                  </a:path>
                  <a:tileRect l="-100000" t="-100000"/>
                </a:gradFill>
                <a:sym typeface="+mn-ea"/>
              </a:rPr>
              <a:t>(X)</a:t>
            </a:r>
            <a:endParaRPr lang="zh-CN" altLang="en-US" sz="2400">
              <a:gradFill>
                <a:gsLst>
                  <a:gs pos="4000">
                    <a:srgbClr val="2EB8F5"/>
                  </a:gs>
                  <a:gs pos="100000">
                    <a:srgbClr val="8850EC"/>
                  </a:gs>
                </a:gsLst>
                <a:path path="circle">
                  <a:fillToRect r="100000" b="100000"/>
                </a:path>
                <a:tileRect l="-100000" t="-100000"/>
              </a:gradFill>
            </a:endParaRPr>
          </a:p>
          <a:p>
            <a:r>
              <a:rPr lang="zh-CN" altLang="en-US" sz="2400">
                <a:solidFill>
                  <a:schemeClr val="bg1"/>
                </a:solidFill>
                <a:sym typeface="+mn-ea"/>
              </a:rPr>
              <a:t>        nǐ cháng cháng kàn diàn yǐng ma ？</a:t>
            </a:r>
            <a:endParaRPr lang="zh-CN" altLang="en-US" sz="2400">
              <a:solidFill>
                <a:schemeClr val="bg1"/>
              </a:solidFill>
            </a:endParaRPr>
          </a:p>
          <a:p>
            <a:r>
              <a:rPr lang="zh-CN" altLang="en-US" sz="2400">
                <a:solidFill>
                  <a:schemeClr val="bg1"/>
                </a:solidFill>
                <a:sym typeface="+mn-ea"/>
              </a:rPr>
              <a:t>        </a:t>
            </a:r>
            <a:r>
              <a:rPr lang="en-US" altLang="zh-CN" sz="2400">
                <a:solidFill>
                  <a:schemeClr val="bg1"/>
                </a:solidFill>
                <a:sym typeface="+mn-ea"/>
              </a:rPr>
              <a:t>Do you often go to the movies?</a:t>
            </a:r>
            <a:endParaRPr lang="zh-CN" altLang="en-US" sz="2400">
              <a:solidFill>
                <a:schemeClr val="bg1"/>
              </a:solidFill>
            </a:endParaRPr>
          </a:p>
          <a:p>
            <a:r>
              <a:rPr lang="en-US" altLang="zh-CN" sz="2400">
                <a:solidFill>
                  <a:schemeClr val="bg1"/>
                </a:solidFill>
                <a:sym typeface="+mn-ea"/>
              </a:rPr>
              <a:t>5</a:t>
            </a:r>
            <a:r>
              <a:rPr lang="zh-CN" altLang="en-US" sz="2400">
                <a:solidFill>
                  <a:schemeClr val="bg1"/>
                </a:solidFill>
                <a:sym typeface="+mn-ea"/>
              </a:rPr>
              <a:t>、王医生很忙吗？                             王医生很忙不忙？</a:t>
            </a:r>
            <a:r>
              <a:rPr lang="en-US" altLang="zh-CN" sz="2400">
                <a:gradFill>
                  <a:gsLst>
                    <a:gs pos="4000">
                      <a:srgbClr val="00E5D8"/>
                    </a:gs>
                    <a:gs pos="95000">
                      <a:srgbClr val="6F86EB"/>
                    </a:gs>
                  </a:gsLst>
                  <a:path path="circle">
                    <a:fillToRect r="100000" b="100000"/>
                  </a:path>
                  <a:tileRect l="-100000" t="-100000"/>
                </a:gradFill>
                <a:sym typeface="+mn-ea"/>
              </a:rPr>
              <a:t>(X)</a:t>
            </a:r>
            <a:endParaRPr lang="zh-CN" altLang="en-US" sz="2400">
              <a:gradFill>
                <a:gsLst>
                  <a:gs pos="4000">
                    <a:srgbClr val="00E5D8"/>
                  </a:gs>
                  <a:gs pos="95000">
                    <a:srgbClr val="6F86EB"/>
                  </a:gs>
                </a:gsLst>
                <a:path path="circle">
                  <a:fillToRect r="100000" b="100000"/>
                </a:path>
                <a:tileRect l="-100000" t="-100000"/>
              </a:gradFill>
            </a:endParaRPr>
          </a:p>
          <a:p>
            <a:r>
              <a:rPr lang="zh-CN" altLang="en-US" sz="2400">
                <a:solidFill>
                  <a:schemeClr val="bg1"/>
                </a:solidFill>
                <a:sym typeface="+mn-ea"/>
              </a:rPr>
              <a:t>       wáng yī shēng hěn máng ma ？</a:t>
            </a:r>
            <a:endParaRPr lang="zh-CN" altLang="en-US" sz="2400">
              <a:solidFill>
                <a:schemeClr val="bg1"/>
              </a:solidFill>
            </a:endParaRPr>
          </a:p>
          <a:p>
            <a:r>
              <a:rPr lang="zh-CN" altLang="en-US" sz="2400">
                <a:solidFill>
                  <a:schemeClr val="bg1"/>
                </a:solidFill>
                <a:sym typeface="+mn-ea"/>
              </a:rPr>
              <a:t>       </a:t>
            </a:r>
            <a:r>
              <a:rPr lang="en-US" altLang="zh-CN" sz="2400">
                <a:solidFill>
                  <a:schemeClr val="bg1"/>
                </a:solidFill>
                <a:sym typeface="+mn-ea"/>
              </a:rPr>
              <a:t>Is Dr. Wang very busy?</a:t>
            </a:r>
            <a:endParaRPr lang="en-US" altLang="zh-CN" sz="2400">
              <a:solidFill>
                <a:schemeClr val="bg1"/>
              </a:solidFill>
            </a:endParaRPr>
          </a:p>
          <a:p>
            <a:endParaRPr lang="zh-CN" altLang="en-US" sz="2400"/>
          </a:p>
        </p:txBody>
      </p:sp>
      <p:sp>
        <p:nvSpPr>
          <p:cNvPr id="21" name="右箭头 20"/>
          <p:cNvSpPr/>
          <p:nvPr/>
        </p:nvSpPr>
        <p:spPr>
          <a:xfrm>
            <a:off x="4465320" y="1136650"/>
            <a:ext cx="720090"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右箭头 21"/>
          <p:cNvSpPr/>
          <p:nvPr/>
        </p:nvSpPr>
        <p:spPr>
          <a:xfrm>
            <a:off x="4465320" y="2211705"/>
            <a:ext cx="720090"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右箭头 22"/>
          <p:cNvSpPr/>
          <p:nvPr/>
        </p:nvSpPr>
        <p:spPr>
          <a:xfrm>
            <a:off x="4465320" y="3413760"/>
            <a:ext cx="720090"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2000"/>
                                        <p:tgtEl>
                                          <p:spTgt spid="14"/>
                                        </p:tgtEl>
                                      </p:cBhvr>
                                    </p:animEffect>
                                  </p:childTnLst>
                                </p:cTn>
                              </p:par>
                              <p:par>
                                <p:cTn id="11" presetID="0" presetClass="path" presetSubtype="0" accel="50000" decel="50000" fill="hold" nodeType="withEffect">
                                  <p:stCondLst>
                                    <p:cond delay="0"/>
                                  </p:stCondLst>
                                  <p:childTnLst>
                                    <p:animMotion origin="layout" path="M -0.00521 -3.18196E-7 C -0.00486 0.03058 -0.0092 0.05437 0.00139 0.07507 C 0.00295 0.07816 0.00434 0.08341 0.00608 0.08588 C 0.00782 0.08866 0.01042 0.08743 0.01268 0.08804 C 0.01545 0.09144 0.01858 0.09299 0.0217 0.09453 C 0.02431 0.097 0.02587 0.09793 0.029 0.09886 C 0.03108 0.10164 0.03316 0.10195 0.03559 0.10318 C 0.03837 0.10658 0.04723 0.11029 0.05087 0.11183 C 0.05157 0.11276 0.05226 0.1143 0.05295 0.11492 C 0.05486 0.11616 0.05868 0.11708 0.05868 0.11708 C 0.0599 0.11832 0.06129 0.11894 0.0625 0.12048 C 0.06823 0.12635 0.06372 0.12357 0.06823 0.12573 C 0.07136 0.12975 0.07414 0.13438 0.07709 0.13871 C 0.08004 0.14273 0.08473 0.1452 0.08716 0.14952 C 0.08889 0.1523 0.09236 0.15755 0.09393 0.16126 C 0.09653 0.16744 0.09306 0.16188 0.09723 0.16991 C 0.09879 0.173 0.10104 0.17578 0.10295 0.17856 C 0.10452 0.18814 0.10695 0.20297 0.1125 0.20636 C 0.11407 0.21131 0.11545 0.21625 0.11806 0.21934 C 0.1191 0.22088 0.12136 0.22366 0.12136 0.22397 C 0.12361 0.23046 0.12101 0.22366 0.12483 0.22922 C 0.12726 0.23293 0.12882 0.23695 0.13195 0.2388 C 0.13351 0.24313 0.13559 0.24374 0.1382 0.24529 C 0.14063 0.24838 0.14323 0.24869 0.14601 0.24961 C 0.14879 0.25363 0.15174 0.25394 0.15504 0.2561 C 0.16094 0.25981 0.16528 0.26228 0.17188 0.26352 C 0.17257 0.26382 0.17414 0.26475 0.17414 0.26475 " pathEditMode="relative" rAng="0" ptsTypes="ffffffffffffffffffffffffffA">
                                      <p:cBhvr>
                                        <p:cTn id="12" dur="2000" spd="-100000" fill="hold"/>
                                        <p:tgtEl>
                                          <p:spTgt spid="14"/>
                                        </p:tgtEl>
                                        <p:attrNameLst>
                                          <p:attrName>ppt_x</p:attrName>
                                          <p:attrName>ppt_y</p:attrName>
                                        </p:attrNameLst>
                                      </p:cBhvr>
                                      <p:rCtr x="8767" y="13222"/>
                                    </p:animMotion>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2000"/>
                                        <p:tgtEl>
                                          <p:spTgt spid="15"/>
                                        </p:tgtEl>
                                      </p:cBhvr>
                                    </p:animEffect>
                                  </p:childTnLst>
                                </p:cTn>
                              </p:par>
                              <p:par>
                                <p:cTn id="16" presetID="0" presetClass="path" presetSubtype="0" accel="50000" decel="50000" fill="hold" nodeType="withEffect">
                                  <p:stCondLst>
                                    <p:cond delay="0"/>
                                  </p:stCondLst>
                                  <p:childTnLst>
                                    <p:animMotion origin="layout" path="M -0.00382 -0.00402 C -0.00365 0.00123 -0.0073 0.00556 0.00191 0.00927 C 0.00329 0.00958 0.00451 0.0105 0.00607 0.01112 C 0.00763 0.01143 0.00989 0.01143 0.0118 0.01143 C 0.01423 0.01205 0.01701 0.01236 0.01979 0.01266 C 0.02204 0.01297 0.02343 0.01328 0.02621 0.01328 C 0.02795 0.0139 0.02986 0.0139 0.03194 0.01421 C 0.03437 0.01483 0.04218 0.01544 0.04531 0.01575 C 0.046 0.01575 0.04652 0.01606 0.04722 0.01606 C 0.04878 0.01637 0.05225 0.01668 0.05225 0.01699 C 0.05329 0.01668 0.05451 0.01699 0.05555 0.0173 C 0.06059 0.01823 0.05659 0.01761 0.06059 0.01823 C 0.06336 0.01884 0.06579 0.01977 0.0684 0.02039 C 0.071 0.02101 0.075 0.02162 0.07725 0.02224 C 0.07864 0.02286 0.08177 0.02379 0.08316 0.0244 C 0.08541 0.02564 0.08246 0.0244 0.08611 0.02595 C 0.0875 0.02657 0.08941 0.02688 0.09114 0.02749 C 0.09236 0.02935 0.09461 0.03182 0.09947 0.03244 C 0.10086 0.03336 0.10208 0.03429 0.10434 0.0346 C 0.1052 0.03491 0.10729 0.03553 0.10729 0.03583 C 0.1092 0.03676 0.10694 0.03553 0.11024 0.03645 C 0.11232 0.03707 0.11371 0.038 0.11649 0.03831 C 0.11788 0.03892 0.11979 0.03892 0.12204 0.03923 C 0.12413 0.03985 0.12638 0.03985 0.12881 0.04016 C 0.13125 0.04078 0.13385 0.04078 0.1368 0.04139 C 0.14201 0.04201 0.14583 0.04232 0.15156 0.04263 C 0.15225 0.04263 0.15364 0.04294 0.15364 0.04325 " pathEditMode="relative" rAng="0" ptsTypes="ffffffffffffffffffffffffffA">
                                      <p:cBhvr>
                                        <p:cTn id="17" dur="2000" spd="-100000" fill="hold"/>
                                        <p:tgtEl>
                                          <p:spTgt spid="15"/>
                                        </p:tgtEl>
                                        <p:attrNameLst>
                                          <p:attrName>ppt_x</p:attrName>
                                          <p:attrName>ppt_y</p:attrName>
                                        </p:attrNameLst>
                                      </p:cBhvr>
                                      <p:rCtr x="7691" y="2348"/>
                                    </p:animMotion>
                                  </p:childTnLst>
                                </p:cTn>
                              </p:par>
                              <p:par>
                                <p:cTn id="18" presetID="10"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2000"/>
                                        <p:tgtEl>
                                          <p:spTgt spid="16"/>
                                        </p:tgtEl>
                                      </p:cBhvr>
                                    </p:animEffect>
                                  </p:childTnLst>
                                </p:cTn>
                              </p:par>
                              <p:par>
                                <p:cTn id="21" presetID="0" presetClass="path" presetSubtype="0" accel="50000" decel="50000" fill="hold" nodeType="withEffect">
                                  <p:stCondLst>
                                    <p:cond delay="0"/>
                                  </p:stCondLst>
                                  <p:childTnLst>
                                    <p:animMotion origin="layout" path="M -0.00104 3.8616E-7 C -0.00104 0.03491 -0.00347 0.06364 0.00295 0.08835 C 0.00399 0.09021 0.00486 0.09639 0.0059 0.1004 C 0.00695 0.10256 0.00868 0.10256 0.0099 0.10256 C 0.01163 0.10658 0.01372 0.10874 0.01563 0.1109 C 0.01719 0.11276 0.01823 0.11492 0.02014 0.11492 C 0.02136 0.11894 0.02274 0.11894 0.02413 0.1211 C 0.02587 0.12512 0.03142 0.12944 0.03368 0.13129 C 0.0342 0.13129 0.03455 0.13346 0.03507 0.13346 C 0.03611 0.13531 0.03854 0.13747 0.03854 0.13964 C 0.03924 0.13747 0.04011 0.13964 0.04097 0.14149 C 0.04445 0.14767 0.04167 0.14365 0.04445 0.14767 C 0.04653 0.15199 0.04809 0.15817 0.05 0.16219 C 0.05191 0.1662 0.05469 0.17053 0.05625 0.17454 C 0.05729 0.17856 0.05955 0.18474 0.06042 0.18875 C 0.06198 0.1971 0.0599 0.18875 0.0625 0.19926 C 0.06354 0.20327 0.06493 0.20544 0.06615 0.20945 C 0.06701 0.22181 0.06858 0.23818 0.07205 0.2422 C 0.07292 0.24838 0.07379 0.25456 0.07552 0.25672 C 0.07604 0.25888 0.07761 0.2629 0.07761 0.26506 C 0.07882 0.27093 0.07726 0.2629 0.07969 0.26908 C 0.08108 0.27309 0.08212 0.27927 0.08403 0.28143 C 0.08507 0.28545 0.08646 0.28545 0.08802 0.28761 C 0.08941 0.29163 0.09097 0.29163 0.09271 0.29379 C 0.09445 0.29781 0.09636 0.29781 0.09844 0.30182 C 0.10208 0.30615 0.10486 0.308 0.10886 0.31016 C 0.10938 0.31016 0.11042 0.31233 0.11042 0.31418 " pathEditMode="relative" rAng="0" ptsTypes="ffffffffffffffffffffffffffA">
                                      <p:cBhvr>
                                        <p:cTn id="22" dur="2000" spd="-100000" fill="hold"/>
                                        <p:tgtEl>
                                          <p:spTgt spid="16"/>
                                        </p:tgtEl>
                                        <p:attrNameLst>
                                          <p:attrName>ppt_x</p:attrName>
                                          <p:attrName>ppt_y</p:attrName>
                                        </p:attrNameLst>
                                      </p:cBhvr>
                                      <p:rCtr x="5451" y="15601"/>
                                    </p:animMotion>
                                  </p:childTnLst>
                                </p:cTn>
                              </p:par>
                              <p:par>
                                <p:cTn id="23" presetID="10"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2000"/>
                                        <p:tgtEl>
                                          <p:spTgt spid="17"/>
                                        </p:tgtEl>
                                      </p:cBhvr>
                                    </p:animEffect>
                                  </p:childTnLst>
                                </p:cTn>
                              </p:par>
                              <p:par>
                                <p:cTn id="26" presetID="0" presetClass="path" presetSubtype="0" accel="50000" decel="50000" fill="hold" nodeType="withEffect">
                                  <p:stCondLst>
                                    <p:cond delay="0"/>
                                  </p:stCondLst>
                                  <p:childTnLst>
                                    <p:animMotion origin="layout" path="M -4.16667E-6 -1.90609E-6 C -4.16667E-6 0.04603 0.00191 0.08434 -0.00295 0.11709 C -0.00364 0.11956 -0.00434 0.12759 -0.00503 0.13284 C -0.00572 0.13593 -0.00711 0.13593 -0.00798 0.13593 C -0.0092 0.14118 -0.01076 0.14396 -0.01215 0.14674 C -0.01319 0.14921 -0.01406 0.1523 -0.01545 0.1523 C -0.01632 0.15756 -0.01736 0.15756 -0.0184 0.16034 C -0.01961 0.16559 -0.02361 0.17146 -0.02534 0.17393 C -0.02569 0.17393 -0.02586 0.17671 -0.02638 0.17671 C -0.02708 0.17918 -0.02882 0.18196 -0.02882 0.18505 C -0.02934 0.18196 -0.03003 0.18505 -0.03055 0.18752 C -0.03316 0.19555 -0.03107 0.1903 -0.03316 0.19555 C -0.03472 0.20142 -0.03576 0.20946 -0.03715 0.21471 C -0.03854 0.22027 -0.04062 0.22583 -0.04184 0.23108 C -0.04253 0.23664 -0.04427 0.24467 -0.04479 0.24992 C -0.046 0.26105 -0.04444 0.24992 -0.04635 0.26383 C -0.04704 0.26939 -0.04809 0.27217 -0.04895 0.27742 C -0.04965 0.29379 -0.05086 0.31542 -0.05329 0.32098 C -0.05399 0.32901 -0.05451 0.33735 -0.0559 0.34013 C -0.05625 0.34291 -0.05729 0.34816 -0.05729 0.35125 C -0.05833 0.35898 -0.05711 0.34816 -0.05885 0.3565 C -0.05989 0.36176 -0.06059 0.3701 -0.06215 0.37288 C -0.06284 0.37813 -0.06388 0.37813 -0.06493 0.38122 C -0.06597 0.38647 -0.06718 0.38647 -0.0684 0.38925 C -0.06961 0.3945 -0.071 0.3945 -0.07257 0.39975 C -0.07517 0.40562 -0.07725 0.4081 -0.0802 0.41088 C -0.08055 0.41088 -0.08125 0.41397 -0.08125 0.41644 " pathEditMode="relative" rAng="0" ptsTypes="ffffffffffffffffffffffffffA">
                                      <p:cBhvr>
                                        <p:cTn id="27" dur="2000" spd="-100000" fill="hold"/>
                                        <p:tgtEl>
                                          <p:spTgt spid="17"/>
                                        </p:tgtEl>
                                        <p:attrNameLst>
                                          <p:attrName>ppt_x</p:attrName>
                                          <p:attrName>ppt_y</p:attrName>
                                        </p:attrNameLst>
                                      </p:cBhvr>
                                      <p:rCtr x="-3976" y="20822"/>
                                    </p:animMotion>
                                  </p:childTnLst>
                                </p:cTn>
                              </p:par>
                              <p:par>
                                <p:cTn id="28" presetID="10"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2000"/>
                                        <p:tgtEl>
                                          <p:spTgt spid="18"/>
                                        </p:tgtEl>
                                      </p:cBhvr>
                                    </p:animEffect>
                                  </p:childTnLst>
                                </p:cTn>
                              </p:par>
                              <p:par>
                                <p:cTn id="31" presetID="0" presetClass="path" presetSubtype="0" accel="50000" decel="50000" fill="hold" nodeType="withEffect">
                                  <p:stCondLst>
                                    <p:cond delay="0"/>
                                  </p:stCondLst>
                                  <p:childTnLst>
                                    <p:animMotion origin="layout" path="M 0.00417 3.18196E-6 C 0.00417 0.01668 0.00191 0.03089 0.00782 0.04294 C 0.00868 0.04386 0.00938 0.04664 0.01025 0.0485 C 0.01111 0.04973 0.01285 0.04973 0.01389 0.04973 C 0.01545 0.05159 0.01736 0.05282 0.01893 0.05375 C 0.02032 0.05468 0.02136 0.05591 0.02292 0.05591 C 0.02414 0.05777 0.02535 0.05777 0.02657 0.05869 C 0.02813 0.06055 0.03299 0.06271 0.03507 0.06364 C 0.03542 0.06364 0.03577 0.06487 0.03629 0.06487 C 0.03716 0.06549 0.03924 0.06673 0.03924 0.06765 C 0.03993 0.06673 0.0408 0.06765 0.04132 0.06858 C 0.04462 0.07167 0.04202 0.06981 0.04462 0.07167 C 0.04653 0.07383 0.04775 0.07661 0.04948 0.07877 C 0.05122 0.08063 0.05365 0.08279 0.05521 0.08464 C 0.05608 0.08681 0.05816 0.08959 0.05868 0.09175 C 0.06025 0.09576 0.05834 0.09175 0.06059 0.09669 C 0.06146 0.09885 0.06285 0.09978 0.06389 0.10163 C 0.06476 0.10781 0.06615 0.11554 0.0691 0.1177 C 0.06997 0.12079 0.07066 0.12357 0.07223 0.1248 C 0.07275 0.12573 0.07396 0.12758 0.07396 0.12882 C 0.07535 0.1316 0.07379 0.12758 0.07587 0.13067 C 0.07726 0.13284 0.07795 0.13562 0.07986 0.13685 C 0.08073 0.13871 0.08212 0.13871 0.08334 0.13994 C 0.08455 0.14179 0.08611 0.14179 0.0875 0.14272 C 0.08907 0.14458 0.0908 0.14458 0.09271 0.14674 C 0.09584 0.1489 0.09827 0.14983 0.10191 0.15075 C 0.10243 0.15075 0.1033 0.15199 0.1033 0.15292 " pathEditMode="relative" rAng="0" ptsTypes="ffffffffffffffffffffffffffA">
                                      <p:cBhvr>
                                        <p:cTn id="32" dur="2000" spd="-100000" fill="hold"/>
                                        <p:tgtEl>
                                          <p:spTgt spid="18"/>
                                        </p:tgtEl>
                                        <p:attrNameLst>
                                          <p:attrName>ppt_x</p:attrName>
                                          <p:attrName>ppt_y</p:attrName>
                                        </p:attrNameLst>
                                      </p:cBhvr>
                                      <p:rCtr x="4844" y="7631"/>
                                    </p:animMotion>
                                  </p:childTnLst>
                                </p:cTn>
                              </p:par>
                              <p:par>
                                <p:cTn id="33" presetID="10"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2000"/>
                                        <p:tgtEl>
                                          <p:spTgt spid="19"/>
                                        </p:tgtEl>
                                      </p:cBhvr>
                                    </p:animEffect>
                                  </p:childTnLst>
                                </p:cTn>
                              </p:par>
                              <p:par>
                                <p:cTn id="36" presetID="0" presetClass="path" presetSubtype="0" accel="50000" decel="50000" fill="hold" nodeType="withEffect">
                                  <p:stCondLst>
                                    <p:cond delay="0"/>
                                  </p:stCondLst>
                                  <p:childTnLst>
                                    <p:animMotion origin="layout" path="M -4.44444E-6 3.59592E-6 C 0.00018 -0.00989 -0.00277 -0.01823 0.00487 -0.02503 C 0.00608 -0.02564 0.00712 -0.0275 0.00834 -0.02873 C 0.00973 -0.02935 0.01164 -0.02935 0.0132 -0.02935 C 0.01528 -0.03028 0.01754 -0.0309 0.01997 -0.03151 C 0.02188 -0.03213 0.02309 -0.03275 0.02535 -0.03275 C 0.02691 -0.03399 0.02848 -0.03399 0.03021 -0.0346 C 0.0323 -0.03553 0.03889 -0.03677 0.0415 -0.03738 C 0.04202 -0.03738 0.04254 -0.038 0.04306 -0.038 C 0.04445 -0.03862 0.04723 -0.03924 0.04723 -0.03955 C 0.04827 -0.03924 0.04914 -0.03955 0.05 -0.04016 C 0.05434 -0.04202 0.05105 -0.04078 0.05434 -0.04202 C 0.0566 -0.04325 0.05869 -0.0448 0.06094 -0.04603 C 0.06303 -0.04727 0.0665 -0.04851 0.06841 -0.04943 C 0.06962 -0.05067 0.07223 -0.05252 0.07327 -0.05376 C 0.07518 -0.05592 0.07275 -0.05376 0.07587 -0.05654 C 0.07709 -0.05777 0.07865 -0.05839 0.08004 -0.05932 C 0.08108 -0.06302 0.08299 -0.06766 0.08716 -0.06889 C 0.0882 -0.07044 0.08924 -0.07229 0.09115 -0.07291 C 0.09184 -0.07353 0.09375 -0.07446 0.09375 -0.07507 C 0.09532 -0.07693 0.09341 -0.07446 0.09619 -0.07631 C 0.09792 -0.07754 0.09914 -0.07909 0.10139 -0.07971 C 0.10261 -0.08094 0.10417 -0.08094 0.10608 -0.08156 C 0.10782 -0.0828 0.10973 -0.0828 0.11181 -0.08341 C 0.11389 -0.08434 0.11598 -0.08434 0.11858 -0.08558 C 0.12292 -0.08681 0.12622 -0.08743 0.13091 -0.08805 C 0.1316 -0.08805 0.13282 -0.08867 0.13282 -0.08897 " pathEditMode="relative" rAng="0" ptsTypes="ffffffffffffffffffffffffffA">
                                      <p:cBhvr>
                                        <p:cTn id="37" dur="2000" spd="-100000" fill="hold"/>
                                        <p:tgtEl>
                                          <p:spTgt spid="19"/>
                                        </p:tgtEl>
                                        <p:attrNameLst>
                                          <p:attrName>ppt_x</p:attrName>
                                          <p:attrName>ppt_y</p:attrName>
                                        </p:attrNameLst>
                                      </p:cBhvr>
                                      <p:rCtr x="6493" y="-44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l="1766" t="279" r="8808" b="1470"/>
          <a:stretch>
            <a:fillRect/>
          </a:stretch>
        </p:blipFill>
        <p:spPr>
          <a:xfrm>
            <a:off x="0" y="0"/>
            <a:ext cx="9144000" cy="5143500"/>
          </a:xfrm>
          <a:prstGeom prst="rect">
            <a:avLst/>
          </a:prstGeom>
        </p:spPr>
      </p:pic>
      <p:grpSp>
        <p:nvGrpSpPr>
          <p:cNvPr id="11" name="组合 10"/>
          <p:cNvGrpSpPr/>
          <p:nvPr/>
        </p:nvGrpSpPr>
        <p:grpSpPr>
          <a:xfrm>
            <a:off x="-2396490" y="-942975"/>
            <a:ext cx="14134465" cy="7192010"/>
            <a:chOff x="-2907116" y="-4341018"/>
            <a:chExt cx="14499590" cy="719201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7116" y="-4224178"/>
              <a:ext cx="9342755" cy="7075170"/>
            </a:xfrm>
            <a:prstGeom prst="rect">
              <a:avLst/>
            </a:prstGeom>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464" y="-4224178"/>
              <a:ext cx="4883150" cy="6552565"/>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589" y="-4222908"/>
              <a:ext cx="5907405" cy="6552565"/>
            </a:xfrm>
            <a:prstGeom prst="rect">
              <a:avLst/>
            </a:prstGeom>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068" y="-4222731"/>
              <a:ext cx="6552728" cy="6552728"/>
            </a:xfrm>
            <a:prstGeom prst="rect">
              <a:avLst/>
            </a:prstGeo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3688" y="-4249019"/>
              <a:ext cx="6552728" cy="6552728"/>
            </a:xfrm>
            <a:prstGeom prst="rect">
              <a:avLst/>
            </a:prstGeom>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7864" y="-4253915"/>
              <a:ext cx="6552728" cy="6552728"/>
            </a:xfrm>
            <a:prstGeom prst="rect">
              <a:avLst/>
            </a:prstGeom>
          </p:spPr>
        </p:pic>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2104" y="-4249009"/>
              <a:ext cx="6552728" cy="6552728"/>
            </a:xfrm>
            <a:prstGeom prst="rect">
              <a:avLst/>
            </a:prstGeom>
          </p:spPr>
        </p:pic>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3754" y="-4341018"/>
              <a:ext cx="7538720" cy="6684010"/>
            </a:xfrm>
            <a:prstGeom prst="rect">
              <a:avLst/>
            </a:prstGeom>
          </p:spPr>
        </p:pic>
      </p:grpSp>
      <p:pic>
        <p:nvPicPr>
          <p:cNvPr id="14" name="图片 13"/>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482320" y="1581303"/>
            <a:ext cx="848717" cy="525828"/>
          </a:xfrm>
          <a:prstGeom prst="rect">
            <a:avLst/>
          </a:prstGeom>
        </p:spPr>
      </p:pic>
      <p:pic>
        <p:nvPicPr>
          <p:cNvPr id="15" name="图片 14"/>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163991" y="2211646"/>
            <a:ext cx="1162457" cy="720208"/>
          </a:xfrm>
          <a:prstGeom prst="rect">
            <a:avLst/>
          </a:prstGeom>
        </p:spPr>
      </p:pic>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7416316" y="1844217"/>
            <a:ext cx="1008112" cy="624582"/>
          </a:xfrm>
          <a:prstGeom prst="rect">
            <a:avLst/>
          </a:prstGeom>
        </p:spPr>
      </p:pic>
      <p:pic>
        <p:nvPicPr>
          <p:cNvPr id="17" name="图片 16"/>
          <p:cNvPicPr>
            <a:picLocks noChangeAspect="1"/>
          </p:cNvPicPr>
          <p:nvPr/>
        </p:nvPicPr>
        <p:blipFill rotWithShape="1">
          <a:blip r:embed="rId3" cstate="print">
            <a:extLst>
              <a:ext uri="{28A0092B-C50C-407E-A947-70E740481C1C}">
                <a14:useLocalDpi xmlns:a14="http://schemas.microsoft.com/office/drawing/2010/main" val="0"/>
              </a:ext>
            </a:extLst>
          </a:blip>
          <a:srcRect l="39619" t="53591" r="41815" b="25960"/>
          <a:stretch>
            <a:fillRect/>
          </a:stretch>
        </p:blipFill>
        <p:spPr>
          <a:xfrm>
            <a:off x="8423756" y="906458"/>
            <a:ext cx="720080" cy="446130"/>
          </a:xfrm>
          <a:prstGeom prst="rect">
            <a:avLst/>
          </a:prstGeom>
        </p:spPr>
      </p:pic>
      <p:pic>
        <p:nvPicPr>
          <p:cNvPr id="18" name="图片 17"/>
          <p:cNvPicPr>
            <a:picLocks noChangeAspect="1"/>
          </p:cNvPicPr>
          <p:nvPr/>
        </p:nvPicPr>
        <p:blipFill rotWithShape="1">
          <a:blip r:embed="rId3" cstate="print">
            <a:extLst>
              <a:ext uri="{28A0092B-C50C-407E-A947-70E740481C1C}">
                <a14:useLocalDpi xmlns:a14="http://schemas.microsoft.com/office/drawing/2010/main" val="0"/>
              </a:ext>
            </a:extLst>
          </a:blip>
          <a:srcRect l="39619" t="53591" r="41815" b="25960"/>
          <a:stretch>
            <a:fillRect/>
          </a:stretch>
        </p:blipFill>
        <p:spPr>
          <a:xfrm>
            <a:off x="459854" y="3795886"/>
            <a:ext cx="720080" cy="446130"/>
          </a:xfrm>
          <a:prstGeom prst="rect">
            <a:avLst/>
          </a:prstGeom>
        </p:spPr>
      </p:pic>
      <p:pic>
        <p:nvPicPr>
          <p:cNvPr id="19" name="图片 18"/>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7087632" y="3413795"/>
            <a:ext cx="1336796" cy="828221"/>
          </a:xfrm>
          <a:prstGeom prst="rect">
            <a:avLst/>
          </a:prstGeom>
        </p:spPr>
      </p:pic>
      <p:sp>
        <p:nvSpPr>
          <p:cNvPr id="12" name="文本框 11"/>
          <p:cNvSpPr txBox="1"/>
          <p:nvPr/>
        </p:nvSpPr>
        <p:spPr>
          <a:xfrm>
            <a:off x="640080" y="1304290"/>
            <a:ext cx="7863840" cy="2584450"/>
          </a:xfrm>
          <a:prstGeom prst="rect">
            <a:avLst/>
          </a:prstGeom>
          <a:noFill/>
        </p:spPr>
        <p:txBody>
          <a:bodyPr wrap="square" rtlCol="0">
            <a:spAutoFit/>
          </a:bodyPr>
          <a:p>
            <a:r>
              <a:rPr lang="en-US" altLang="zh-CN" sz="2400">
                <a:solidFill>
                  <a:schemeClr val="bg1"/>
                </a:solidFill>
              </a:rPr>
              <a:t>6</a:t>
            </a:r>
            <a:r>
              <a:rPr lang="zh-CN" altLang="en-US" sz="2400">
                <a:solidFill>
                  <a:schemeClr val="bg1"/>
                </a:solidFill>
              </a:rPr>
              <a:t>、你想不想跳舞？                         你想跳不跳舞</a:t>
            </a:r>
            <a:r>
              <a:rPr lang="en-US" altLang="zh-CN" sz="2400">
                <a:solidFill>
                  <a:schemeClr val="bg1"/>
                </a:solidFill>
              </a:rPr>
              <a:t>?</a:t>
            </a:r>
            <a:r>
              <a:rPr lang="en-US" altLang="zh-CN" sz="2400">
                <a:solidFill>
                  <a:srgbClr val="0BDCDA"/>
                </a:solidFill>
              </a:rPr>
              <a:t>(X)</a:t>
            </a:r>
            <a:endParaRPr lang="zh-CN" altLang="en-US" sz="2400">
              <a:solidFill>
                <a:schemeClr val="bg1"/>
              </a:solidFill>
            </a:endParaRPr>
          </a:p>
          <a:p>
            <a:r>
              <a:rPr lang="zh-CN" altLang="en-US" sz="2400">
                <a:solidFill>
                  <a:schemeClr val="bg1"/>
                </a:solidFill>
              </a:rPr>
              <a:t>       nǐ xiǎng b</a:t>
            </a:r>
            <a:r>
              <a:rPr lang="en-US" altLang="zh-CN" sz="2400">
                <a:solidFill>
                  <a:schemeClr val="bg1"/>
                </a:solidFill>
              </a:rPr>
              <a:t>u</a:t>
            </a:r>
            <a:r>
              <a:rPr lang="zh-CN" altLang="en-US" sz="2400">
                <a:solidFill>
                  <a:schemeClr val="bg1"/>
                </a:solidFill>
              </a:rPr>
              <a:t> xiǎng tiào wǔ ？</a:t>
            </a:r>
            <a:endParaRPr lang="zh-CN" altLang="en-US" sz="2400">
              <a:solidFill>
                <a:schemeClr val="bg1"/>
              </a:solidFill>
            </a:endParaRPr>
          </a:p>
          <a:p>
            <a:r>
              <a:rPr lang="zh-CN" altLang="en-US" sz="2400">
                <a:solidFill>
                  <a:schemeClr val="bg1"/>
                </a:solidFill>
              </a:rPr>
              <a:t>       </a:t>
            </a:r>
            <a:r>
              <a:rPr lang="en-US" altLang="zh-CN" sz="2400">
                <a:solidFill>
                  <a:schemeClr val="bg1"/>
                </a:solidFill>
              </a:rPr>
              <a:t>Do you want to dance?</a:t>
            </a:r>
            <a:endParaRPr lang="zh-CN" altLang="en-US" sz="2400">
              <a:solidFill>
                <a:schemeClr val="bg1"/>
              </a:solidFill>
            </a:endParaRPr>
          </a:p>
          <a:p>
            <a:r>
              <a:rPr lang="en-US" altLang="zh-CN" sz="2400">
                <a:solidFill>
                  <a:schemeClr val="bg1"/>
                </a:solidFill>
              </a:rPr>
              <a:t>7</a:t>
            </a:r>
            <a:r>
              <a:rPr lang="zh-CN" altLang="en-US" sz="2400">
                <a:solidFill>
                  <a:schemeClr val="bg1"/>
                </a:solidFill>
              </a:rPr>
              <a:t>、你的同学去不去打球？            你的同学去打不打球</a:t>
            </a:r>
            <a:r>
              <a:rPr lang="en-US" altLang="zh-CN" sz="2400">
                <a:solidFill>
                  <a:schemeClr val="bg1"/>
                </a:solidFill>
              </a:rPr>
              <a:t>?</a:t>
            </a:r>
            <a:r>
              <a:rPr lang="en-US" altLang="zh-CN" sz="2400">
                <a:solidFill>
                  <a:srgbClr val="0BDCDA"/>
                </a:solidFill>
              </a:rPr>
              <a:t>(X)</a:t>
            </a:r>
            <a:endParaRPr lang="zh-CN" altLang="en-US" sz="2400">
              <a:solidFill>
                <a:srgbClr val="0BDCDA"/>
              </a:solidFill>
            </a:endParaRPr>
          </a:p>
          <a:p>
            <a:r>
              <a:rPr lang="zh-CN" altLang="en-US" sz="2400">
                <a:solidFill>
                  <a:schemeClr val="bg1"/>
                </a:solidFill>
              </a:rPr>
              <a:t>       nǐ de tóng xué qù b</a:t>
            </a:r>
            <a:r>
              <a:rPr lang="en-US" altLang="zh-CN" sz="2400">
                <a:solidFill>
                  <a:schemeClr val="bg1"/>
                </a:solidFill>
              </a:rPr>
              <a:t>u</a:t>
            </a:r>
            <a:r>
              <a:rPr lang="zh-CN" altLang="en-US" sz="2400">
                <a:solidFill>
                  <a:schemeClr val="bg1"/>
                </a:solidFill>
              </a:rPr>
              <a:t> qù dǎ qiú ？</a:t>
            </a:r>
            <a:endParaRPr lang="zh-CN" altLang="en-US" sz="2400">
              <a:solidFill>
                <a:schemeClr val="bg1"/>
              </a:solidFill>
            </a:endParaRPr>
          </a:p>
          <a:p>
            <a:r>
              <a:rPr lang="zh-CN" altLang="en-US" sz="2400">
                <a:solidFill>
                  <a:schemeClr val="bg1"/>
                </a:solidFill>
              </a:rPr>
              <a:t>       Does your classmate go to play ball?</a:t>
            </a:r>
            <a:endParaRPr lang="zh-CN" altLang="en-US" sz="2400">
              <a:solidFill>
                <a:schemeClr val="bg1"/>
              </a:solidFill>
            </a:endParaRPr>
          </a:p>
          <a:p>
            <a:r>
              <a:rPr lang="zh-CN" altLang="en-US">
                <a:solidFill>
                  <a:schemeClr val="bg1"/>
                </a:solidFill>
              </a:rPr>
              <a:t>       </a:t>
            </a:r>
            <a:endParaRPr lang="zh-CN" altLang="en-US">
              <a:solidFill>
                <a:schemeClr val="bg1"/>
              </a:solidFill>
            </a:endParaRPr>
          </a:p>
        </p:txBody>
      </p:sp>
      <p:sp>
        <p:nvSpPr>
          <p:cNvPr id="13" name="右箭头 12"/>
          <p:cNvSpPr/>
          <p:nvPr/>
        </p:nvSpPr>
        <p:spPr>
          <a:xfrm>
            <a:off x="4248150" y="1419225"/>
            <a:ext cx="648335"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右箭头 23"/>
          <p:cNvSpPr/>
          <p:nvPr/>
        </p:nvSpPr>
        <p:spPr>
          <a:xfrm>
            <a:off x="4247515" y="2557145"/>
            <a:ext cx="648335"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2000"/>
                                        <p:tgtEl>
                                          <p:spTgt spid="14"/>
                                        </p:tgtEl>
                                      </p:cBhvr>
                                    </p:animEffect>
                                  </p:childTnLst>
                                </p:cTn>
                              </p:par>
                              <p:par>
                                <p:cTn id="11" presetID="0" presetClass="path" presetSubtype="0" accel="50000" decel="50000" fill="hold" nodeType="withEffect">
                                  <p:stCondLst>
                                    <p:cond delay="0"/>
                                  </p:stCondLst>
                                  <p:childTnLst>
                                    <p:animMotion origin="layout" path="M -0.00521 -3.18196E-7 C -0.00486 0.03058 -0.0092 0.05437 0.00139 0.07507 C 0.00295 0.07816 0.00434 0.08341 0.00608 0.08588 C 0.00782 0.08866 0.01042 0.08743 0.01268 0.08804 C 0.01545 0.09144 0.01858 0.09299 0.0217 0.09453 C 0.02431 0.097 0.02587 0.09793 0.029 0.09886 C 0.03108 0.10164 0.03316 0.10195 0.03559 0.10318 C 0.03837 0.10658 0.04723 0.11029 0.05087 0.11183 C 0.05157 0.11276 0.05226 0.1143 0.05295 0.11492 C 0.05486 0.11616 0.05868 0.11708 0.05868 0.11708 C 0.0599 0.11832 0.06129 0.11894 0.0625 0.12048 C 0.06823 0.12635 0.06372 0.12357 0.06823 0.12573 C 0.07136 0.12975 0.07414 0.13438 0.07709 0.13871 C 0.08004 0.14273 0.08473 0.1452 0.08716 0.14952 C 0.08889 0.1523 0.09236 0.15755 0.09393 0.16126 C 0.09653 0.16744 0.09306 0.16188 0.09723 0.16991 C 0.09879 0.173 0.10104 0.17578 0.10295 0.17856 C 0.10452 0.18814 0.10695 0.20297 0.1125 0.20636 C 0.11407 0.21131 0.11545 0.21625 0.11806 0.21934 C 0.1191 0.22088 0.12136 0.22366 0.12136 0.22397 C 0.12361 0.23046 0.12101 0.22366 0.12483 0.22922 C 0.12726 0.23293 0.12882 0.23695 0.13195 0.2388 C 0.13351 0.24313 0.13559 0.24374 0.1382 0.24529 C 0.14063 0.24838 0.14323 0.24869 0.14601 0.24961 C 0.14879 0.25363 0.15174 0.25394 0.15504 0.2561 C 0.16094 0.25981 0.16528 0.26228 0.17188 0.26352 C 0.17257 0.26382 0.17414 0.26475 0.17414 0.26475 " pathEditMode="relative" rAng="0" ptsTypes="ffffffffffffffffffffffffffA">
                                      <p:cBhvr>
                                        <p:cTn id="12" dur="2000" spd="-100000" fill="hold"/>
                                        <p:tgtEl>
                                          <p:spTgt spid="14"/>
                                        </p:tgtEl>
                                        <p:attrNameLst>
                                          <p:attrName>ppt_x</p:attrName>
                                          <p:attrName>ppt_y</p:attrName>
                                        </p:attrNameLst>
                                      </p:cBhvr>
                                      <p:rCtr x="8767" y="13222"/>
                                    </p:animMotion>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2000"/>
                                        <p:tgtEl>
                                          <p:spTgt spid="15"/>
                                        </p:tgtEl>
                                      </p:cBhvr>
                                    </p:animEffect>
                                  </p:childTnLst>
                                </p:cTn>
                              </p:par>
                              <p:par>
                                <p:cTn id="16" presetID="0" presetClass="path" presetSubtype="0" accel="50000" decel="50000" fill="hold" nodeType="withEffect">
                                  <p:stCondLst>
                                    <p:cond delay="0"/>
                                  </p:stCondLst>
                                  <p:childTnLst>
                                    <p:animMotion origin="layout" path="M -0.00382 -0.00402 C -0.00365 0.00123 -0.0073 0.00556 0.00191 0.00927 C 0.00329 0.00958 0.00451 0.0105 0.00607 0.01112 C 0.00763 0.01143 0.00989 0.01143 0.0118 0.01143 C 0.01423 0.01205 0.01701 0.01236 0.01979 0.01266 C 0.02204 0.01297 0.02343 0.01328 0.02621 0.01328 C 0.02795 0.0139 0.02986 0.0139 0.03194 0.01421 C 0.03437 0.01483 0.04218 0.01544 0.04531 0.01575 C 0.046 0.01575 0.04652 0.01606 0.04722 0.01606 C 0.04878 0.01637 0.05225 0.01668 0.05225 0.01699 C 0.05329 0.01668 0.05451 0.01699 0.05555 0.0173 C 0.06059 0.01823 0.05659 0.01761 0.06059 0.01823 C 0.06336 0.01884 0.06579 0.01977 0.0684 0.02039 C 0.071 0.02101 0.075 0.02162 0.07725 0.02224 C 0.07864 0.02286 0.08177 0.02379 0.08316 0.0244 C 0.08541 0.02564 0.08246 0.0244 0.08611 0.02595 C 0.0875 0.02657 0.08941 0.02688 0.09114 0.02749 C 0.09236 0.02935 0.09461 0.03182 0.09947 0.03244 C 0.10086 0.03336 0.10208 0.03429 0.10434 0.0346 C 0.1052 0.03491 0.10729 0.03553 0.10729 0.03583 C 0.1092 0.03676 0.10694 0.03553 0.11024 0.03645 C 0.11232 0.03707 0.11371 0.038 0.11649 0.03831 C 0.11788 0.03892 0.11979 0.03892 0.12204 0.03923 C 0.12413 0.03985 0.12638 0.03985 0.12881 0.04016 C 0.13125 0.04078 0.13385 0.04078 0.1368 0.04139 C 0.14201 0.04201 0.14583 0.04232 0.15156 0.04263 C 0.15225 0.04263 0.15364 0.04294 0.15364 0.04325 " pathEditMode="relative" rAng="0" ptsTypes="ffffffffffffffffffffffffffA">
                                      <p:cBhvr>
                                        <p:cTn id="17" dur="2000" spd="-100000" fill="hold"/>
                                        <p:tgtEl>
                                          <p:spTgt spid="15"/>
                                        </p:tgtEl>
                                        <p:attrNameLst>
                                          <p:attrName>ppt_x</p:attrName>
                                          <p:attrName>ppt_y</p:attrName>
                                        </p:attrNameLst>
                                      </p:cBhvr>
                                      <p:rCtr x="7691" y="2348"/>
                                    </p:animMotion>
                                  </p:childTnLst>
                                </p:cTn>
                              </p:par>
                              <p:par>
                                <p:cTn id="18" presetID="10"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2000"/>
                                        <p:tgtEl>
                                          <p:spTgt spid="16"/>
                                        </p:tgtEl>
                                      </p:cBhvr>
                                    </p:animEffect>
                                  </p:childTnLst>
                                </p:cTn>
                              </p:par>
                              <p:par>
                                <p:cTn id="21" presetID="0" presetClass="path" presetSubtype="0" accel="50000" decel="50000" fill="hold" nodeType="withEffect">
                                  <p:stCondLst>
                                    <p:cond delay="0"/>
                                  </p:stCondLst>
                                  <p:childTnLst>
                                    <p:animMotion origin="layout" path="M -0.00104 3.8616E-7 C -0.00104 0.03491 -0.00347 0.06364 0.00295 0.08835 C 0.00399 0.09021 0.00486 0.09639 0.0059 0.1004 C 0.00695 0.10256 0.00868 0.10256 0.0099 0.10256 C 0.01163 0.10658 0.01372 0.10874 0.01563 0.1109 C 0.01719 0.11276 0.01823 0.11492 0.02014 0.11492 C 0.02136 0.11894 0.02274 0.11894 0.02413 0.1211 C 0.02587 0.12512 0.03142 0.12944 0.03368 0.13129 C 0.0342 0.13129 0.03455 0.13346 0.03507 0.13346 C 0.03611 0.13531 0.03854 0.13747 0.03854 0.13964 C 0.03924 0.13747 0.04011 0.13964 0.04097 0.14149 C 0.04445 0.14767 0.04167 0.14365 0.04445 0.14767 C 0.04653 0.15199 0.04809 0.15817 0.05 0.16219 C 0.05191 0.1662 0.05469 0.17053 0.05625 0.17454 C 0.05729 0.17856 0.05955 0.18474 0.06042 0.18875 C 0.06198 0.1971 0.0599 0.18875 0.0625 0.19926 C 0.06354 0.20327 0.06493 0.20544 0.06615 0.20945 C 0.06701 0.22181 0.06858 0.23818 0.07205 0.2422 C 0.07292 0.24838 0.07379 0.25456 0.07552 0.25672 C 0.07604 0.25888 0.07761 0.2629 0.07761 0.26506 C 0.07882 0.27093 0.07726 0.2629 0.07969 0.26908 C 0.08108 0.27309 0.08212 0.27927 0.08403 0.28143 C 0.08507 0.28545 0.08646 0.28545 0.08802 0.28761 C 0.08941 0.29163 0.09097 0.29163 0.09271 0.29379 C 0.09445 0.29781 0.09636 0.29781 0.09844 0.30182 C 0.10208 0.30615 0.10486 0.308 0.10886 0.31016 C 0.10938 0.31016 0.11042 0.31233 0.11042 0.31418 " pathEditMode="relative" rAng="0" ptsTypes="ffffffffffffffffffffffffffA">
                                      <p:cBhvr>
                                        <p:cTn id="22" dur="2000" spd="-100000" fill="hold"/>
                                        <p:tgtEl>
                                          <p:spTgt spid="16"/>
                                        </p:tgtEl>
                                        <p:attrNameLst>
                                          <p:attrName>ppt_x</p:attrName>
                                          <p:attrName>ppt_y</p:attrName>
                                        </p:attrNameLst>
                                      </p:cBhvr>
                                      <p:rCtr x="5451" y="15601"/>
                                    </p:animMotion>
                                  </p:childTnLst>
                                </p:cTn>
                              </p:par>
                              <p:par>
                                <p:cTn id="23" presetID="10"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2000"/>
                                        <p:tgtEl>
                                          <p:spTgt spid="17"/>
                                        </p:tgtEl>
                                      </p:cBhvr>
                                    </p:animEffect>
                                  </p:childTnLst>
                                </p:cTn>
                              </p:par>
                              <p:par>
                                <p:cTn id="26" presetID="0" presetClass="path" presetSubtype="0" accel="50000" decel="50000" fill="hold" nodeType="withEffect">
                                  <p:stCondLst>
                                    <p:cond delay="0"/>
                                  </p:stCondLst>
                                  <p:childTnLst>
                                    <p:animMotion origin="layout" path="M -4.16667E-6 -1.90609E-6 C -4.16667E-6 0.04603 0.00191 0.08434 -0.00295 0.11709 C -0.00364 0.11956 -0.00434 0.12759 -0.00503 0.13284 C -0.00572 0.13593 -0.00711 0.13593 -0.00798 0.13593 C -0.0092 0.14118 -0.01076 0.14396 -0.01215 0.14674 C -0.01319 0.14921 -0.01406 0.1523 -0.01545 0.1523 C -0.01632 0.15756 -0.01736 0.15756 -0.0184 0.16034 C -0.01961 0.16559 -0.02361 0.17146 -0.02534 0.17393 C -0.02569 0.17393 -0.02586 0.17671 -0.02638 0.17671 C -0.02708 0.17918 -0.02882 0.18196 -0.02882 0.18505 C -0.02934 0.18196 -0.03003 0.18505 -0.03055 0.18752 C -0.03316 0.19555 -0.03107 0.1903 -0.03316 0.19555 C -0.03472 0.20142 -0.03576 0.20946 -0.03715 0.21471 C -0.03854 0.22027 -0.04062 0.22583 -0.04184 0.23108 C -0.04253 0.23664 -0.04427 0.24467 -0.04479 0.24992 C -0.046 0.26105 -0.04444 0.24992 -0.04635 0.26383 C -0.04704 0.26939 -0.04809 0.27217 -0.04895 0.27742 C -0.04965 0.29379 -0.05086 0.31542 -0.05329 0.32098 C -0.05399 0.32901 -0.05451 0.33735 -0.0559 0.34013 C -0.05625 0.34291 -0.05729 0.34816 -0.05729 0.35125 C -0.05833 0.35898 -0.05711 0.34816 -0.05885 0.3565 C -0.05989 0.36176 -0.06059 0.3701 -0.06215 0.37288 C -0.06284 0.37813 -0.06388 0.37813 -0.06493 0.38122 C -0.06597 0.38647 -0.06718 0.38647 -0.0684 0.38925 C -0.06961 0.3945 -0.071 0.3945 -0.07257 0.39975 C -0.07517 0.40562 -0.07725 0.4081 -0.0802 0.41088 C -0.08055 0.41088 -0.08125 0.41397 -0.08125 0.41644 " pathEditMode="relative" rAng="0" ptsTypes="ffffffffffffffffffffffffffA">
                                      <p:cBhvr>
                                        <p:cTn id="27" dur="2000" spd="-100000" fill="hold"/>
                                        <p:tgtEl>
                                          <p:spTgt spid="17"/>
                                        </p:tgtEl>
                                        <p:attrNameLst>
                                          <p:attrName>ppt_x</p:attrName>
                                          <p:attrName>ppt_y</p:attrName>
                                        </p:attrNameLst>
                                      </p:cBhvr>
                                      <p:rCtr x="-3976" y="20822"/>
                                    </p:animMotion>
                                  </p:childTnLst>
                                </p:cTn>
                              </p:par>
                              <p:par>
                                <p:cTn id="28" presetID="10"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2000"/>
                                        <p:tgtEl>
                                          <p:spTgt spid="18"/>
                                        </p:tgtEl>
                                      </p:cBhvr>
                                    </p:animEffect>
                                  </p:childTnLst>
                                </p:cTn>
                              </p:par>
                              <p:par>
                                <p:cTn id="31" presetID="0" presetClass="path" presetSubtype="0" accel="50000" decel="50000" fill="hold" nodeType="withEffect">
                                  <p:stCondLst>
                                    <p:cond delay="0"/>
                                  </p:stCondLst>
                                  <p:childTnLst>
                                    <p:animMotion origin="layout" path="M 0.00417 3.18196E-6 C 0.00417 0.01668 0.00191 0.03089 0.00782 0.04294 C 0.00868 0.04386 0.00938 0.04664 0.01025 0.0485 C 0.01111 0.04973 0.01285 0.04973 0.01389 0.04973 C 0.01545 0.05159 0.01736 0.05282 0.01893 0.05375 C 0.02032 0.05468 0.02136 0.05591 0.02292 0.05591 C 0.02414 0.05777 0.02535 0.05777 0.02657 0.05869 C 0.02813 0.06055 0.03299 0.06271 0.03507 0.06364 C 0.03542 0.06364 0.03577 0.06487 0.03629 0.06487 C 0.03716 0.06549 0.03924 0.06673 0.03924 0.06765 C 0.03993 0.06673 0.0408 0.06765 0.04132 0.06858 C 0.04462 0.07167 0.04202 0.06981 0.04462 0.07167 C 0.04653 0.07383 0.04775 0.07661 0.04948 0.07877 C 0.05122 0.08063 0.05365 0.08279 0.05521 0.08464 C 0.05608 0.08681 0.05816 0.08959 0.05868 0.09175 C 0.06025 0.09576 0.05834 0.09175 0.06059 0.09669 C 0.06146 0.09885 0.06285 0.09978 0.06389 0.10163 C 0.06476 0.10781 0.06615 0.11554 0.0691 0.1177 C 0.06997 0.12079 0.07066 0.12357 0.07223 0.1248 C 0.07275 0.12573 0.07396 0.12758 0.07396 0.12882 C 0.07535 0.1316 0.07379 0.12758 0.07587 0.13067 C 0.07726 0.13284 0.07795 0.13562 0.07986 0.13685 C 0.08073 0.13871 0.08212 0.13871 0.08334 0.13994 C 0.08455 0.14179 0.08611 0.14179 0.0875 0.14272 C 0.08907 0.14458 0.0908 0.14458 0.09271 0.14674 C 0.09584 0.1489 0.09827 0.14983 0.10191 0.15075 C 0.10243 0.15075 0.1033 0.15199 0.1033 0.15292 " pathEditMode="relative" rAng="0" ptsTypes="ffffffffffffffffffffffffffA">
                                      <p:cBhvr>
                                        <p:cTn id="32" dur="2000" spd="-100000" fill="hold"/>
                                        <p:tgtEl>
                                          <p:spTgt spid="18"/>
                                        </p:tgtEl>
                                        <p:attrNameLst>
                                          <p:attrName>ppt_x</p:attrName>
                                          <p:attrName>ppt_y</p:attrName>
                                        </p:attrNameLst>
                                      </p:cBhvr>
                                      <p:rCtr x="4844" y="7631"/>
                                    </p:animMotion>
                                  </p:childTnLst>
                                </p:cTn>
                              </p:par>
                              <p:par>
                                <p:cTn id="33" presetID="10"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2000"/>
                                        <p:tgtEl>
                                          <p:spTgt spid="19"/>
                                        </p:tgtEl>
                                      </p:cBhvr>
                                    </p:animEffect>
                                  </p:childTnLst>
                                </p:cTn>
                              </p:par>
                              <p:par>
                                <p:cTn id="36" presetID="0" presetClass="path" presetSubtype="0" accel="50000" decel="50000" fill="hold" nodeType="withEffect">
                                  <p:stCondLst>
                                    <p:cond delay="0"/>
                                  </p:stCondLst>
                                  <p:childTnLst>
                                    <p:animMotion origin="layout" path="M -4.44444E-6 3.59592E-6 C 0.00018 -0.00989 -0.00277 -0.01823 0.00487 -0.02503 C 0.00608 -0.02564 0.00712 -0.0275 0.00834 -0.02873 C 0.00973 -0.02935 0.01164 -0.02935 0.0132 -0.02935 C 0.01528 -0.03028 0.01754 -0.0309 0.01997 -0.03151 C 0.02188 -0.03213 0.02309 -0.03275 0.02535 -0.03275 C 0.02691 -0.03399 0.02848 -0.03399 0.03021 -0.0346 C 0.0323 -0.03553 0.03889 -0.03677 0.0415 -0.03738 C 0.04202 -0.03738 0.04254 -0.038 0.04306 -0.038 C 0.04445 -0.03862 0.04723 -0.03924 0.04723 -0.03955 C 0.04827 -0.03924 0.04914 -0.03955 0.05 -0.04016 C 0.05434 -0.04202 0.05105 -0.04078 0.05434 -0.04202 C 0.0566 -0.04325 0.05869 -0.0448 0.06094 -0.04603 C 0.06303 -0.04727 0.0665 -0.04851 0.06841 -0.04943 C 0.06962 -0.05067 0.07223 -0.05252 0.07327 -0.05376 C 0.07518 -0.05592 0.07275 -0.05376 0.07587 -0.05654 C 0.07709 -0.05777 0.07865 -0.05839 0.08004 -0.05932 C 0.08108 -0.06302 0.08299 -0.06766 0.08716 -0.06889 C 0.0882 -0.07044 0.08924 -0.07229 0.09115 -0.07291 C 0.09184 -0.07353 0.09375 -0.07446 0.09375 -0.07507 C 0.09532 -0.07693 0.09341 -0.07446 0.09619 -0.07631 C 0.09792 -0.07754 0.09914 -0.07909 0.10139 -0.07971 C 0.10261 -0.08094 0.10417 -0.08094 0.10608 -0.08156 C 0.10782 -0.0828 0.10973 -0.0828 0.11181 -0.08341 C 0.11389 -0.08434 0.11598 -0.08434 0.11858 -0.08558 C 0.12292 -0.08681 0.12622 -0.08743 0.13091 -0.08805 C 0.1316 -0.08805 0.13282 -0.08867 0.13282 -0.08897 " pathEditMode="relative" rAng="0" ptsTypes="ffffffffffffffffffffffffffA">
                                      <p:cBhvr>
                                        <p:cTn id="37" dur="2000" spd="-100000" fill="hold"/>
                                        <p:tgtEl>
                                          <p:spTgt spid="19"/>
                                        </p:tgtEl>
                                        <p:attrNameLst>
                                          <p:attrName>ppt_x</p:attrName>
                                          <p:attrName>ppt_y</p:attrName>
                                        </p:attrNameLst>
                                      </p:cBhvr>
                                      <p:rCtr x="6493" y="-44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6435" t="1737" r="9372" b="1737"/>
          <a:stretch>
            <a:fillRect/>
          </a:stretch>
        </p:blipFill>
        <p:spPr>
          <a:xfrm>
            <a:off x="0" y="-20538"/>
            <a:ext cx="9144000" cy="5143500"/>
          </a:xfrm>
          <a:prstGeom prst="rect">
            <a:avLst/>
          </a:prstGeom>
        </p:spPr>
      </p:pic>
      <p:grpSp>
        <p:nvGrpSpPr>
          <p:cNvPr id="2" name="组合 1"/>
          <p:cNvGrpSpPr/>
          <p:nvPr/>
        </p:nvGrpSpPr>
        <p:grpSpPr>
          <a:xfrm>
            <a:off x="-3223170" y="-1584176"/>
            <a:ext cx="15518548" cy="9447866"/>
            <a:chOff x="-3223170" y="-1584176"/>
            <a:chExt cx="15518548" cy="9447866"/>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0728" y="1131590"/>
              <a:ext cx="6552728" cy="6552728"/>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592" y="1154028"/>
              <a:ext cx="6552728" cy="6552728"/>
            </a:xfrm>
            <a:prstGeom prst="rect">
              <a:avLst/>
            </a:prstGeom>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1310962"/>
              <a:ext cx="6552728" cy="6552728"/>
            </a:xfrm>
            <a:prstGeom prst="rect">
              <a:avLst/>
            </a:prstGeo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1272" y="1287680"/>
              <a:ext cx="6552728" cy="6552728"/>
            </a:xfrm>
            <a:prstGeom prst="rect">
              <a:avLst/>
            </a:prstGeom>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016" y="1131590"/>
              <a:ext cx="6552728" cy="6552728"/>
            </a:xfrm>
            <a:prstGeom prst="rect">
              <a:avLst/>
            </a:prstGeom>
          </p:spPr>
        </p:pic>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0359" y="-1513797"/>
              <a:ext cx="3651870" cy="3651870"/>
            </a:xfrm>
            <a:prstGeom prst="rect">
              <a:avLst/>
            </a:prstGeom>
          </p:spPr>
        </p:pic>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1513797"/>
              <a:ext cx="3651870" cy="3651870"/>
            </a:xfrm>
            <a:prstGeom prst="rect">
              <a:avLst/>
            </a:prstGeom>
          </p:spPr>
        </p:pic>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3688" y="-1513797"/>
              <a:ext cx="3651870" cy="3651870"/>
            </a:xfrm>
            <a:prstGeom prst="rect">
              <a:avLst/>
            </a:prstGeom>
          </p:spPr>
        </p:pic>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4386" y="-1513797"/>
              <a:ext cx="3651870" cy="3651870"/>
            </a:xfrm>
            <a:prstGeom prst="rect">
              <a:avLst/>
            </a:prstGeom>
          </p:spPr>
        </p:pic>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36554" y="-1513797"/>
              <a:ext cx="3651870" cy="3651870"/>
            </a:xfrm>
            <a:prstGeom prst="rect">
              <a:avLst/>
            </a:prstGeom>
          </p:spPr>
        </p:pic>
        <p:pic>
          <p:nvPicPr>
            <p:cNvPr id="14"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92738" y="-1584176"/>
              <a:ext cx="3651870" cy="3651870"/>
            </a:xfrm>
            <a:prstGeom prst="rect">
              <a:avLst/>
            </a:prstGeom>
          </p:spPr>
        </p:pic>
        <p:pic>
          <p:nvPicPr>
            <p:cNvPr id="15" name="图片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3170" y="1257622"/>
              <a:ext cx="6552728" cy="6552728"/>
            </a:xfrm>
            <a:prstGeom prst="rect">
              <a:avLst/>
            </a:prstGeom>
          </p:spPr>
        </p:pic>
        <p:pic>
          <p:nvPicPr>
            <p:cNvPr id="16" name="图片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2650" y="1154370"/>
              <a:ext cx="6552728" cy="6552728"/>
            </a:xfrm>
            <a:prstGeom prst="rect">
              <a:avLst/>
            </a:prstGeom>
          </p:spPr>
        </p:pic>
      </p:grpSp>
      <p:pic>
        <p:nvPicPr>
          <p:cNvPr id="26" name="图片 25"/>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755576" y="876871"/>
            <a:ext cx="848717" cy="525828"/>
          </a:xfrm>
          <a:prstGeom prst="rect">
            <a:avLst/>
          </a:prstGeom>
        </p:spPr>
      </p:pic>
      <p:pic>
        <p:nvPicPr>
          <p:cNvPr id="28" name="图片 27"/>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6589234" y="564580"/>
            <a:ext cx="1008112" cy="624582"/>
          </a:xfrm>
          <a:prstGeom prst="rect">
            <a:avLst/>
          </a:prstGeom>
        </p:spPr>
      </p:pic>
      <p:pic>
        <p:nvPicPr>
          <p:cNvPr id="29" name="图片 28"/>
          <p:cNvPicPr>
            <a:picLocks noChangeAspect="1"/>
          </p:cNvPicPr>
          <p:nvPr/>
        </p:nvPicPr>
        <p:blipFill rotWithShape="1">
          <a:blip r:embed="rId3" cstate="print">
            <a:extLst>
              <a:ext uri="{28A0092B-C50C-407E-A947-70E740481C1C}">
                <a14:useLocalDpi xmlns:a14="http://schemas.microsoft.com/office/drawing/2010/main" val="0"/>
              </a:ext>
            </a:extLst>
          </a:blip>
          <a:srcRect l="39619" t="53591" r="41815" b="25960"/>
          <a:stretch>
            <a:fillRect/>
          </a:stretch>
        </p:blipFill>
        <p:spPr>
          <a:xfrm>
            <a:off x="6373210" y="924277"/>
            <a:ext cx="720080" cy="446130"/>
          </a:xfrm>
          <a:prstGeom prst="rect">
            <a:avLst/>
          </a:prstGeom>
        </p:spPr>
      </p:pic>
      <p:sp>
        <p:nvSpPr>
          <p:cNvPr id="23" name="文本框 22"/>
          <p:cNvSpPr txBox="1"/>
          <p:nvPr/>
        </p:nvSpPr>
        <p:spPr>
          <a:xfrm>
            <a:off x="610870" y="196215"/>
            <a:ext cx="7627620" cy="521970"/>
          </a:xfrm>
          <a:prstGeom prst="rect">
            <a:avLst/>
          </a:prstGeom>
          <a:noFill/>
        </p:spPr>
        <p:txBody>
          <a:bodyPr wrap="square" rtlCol="0">
            <a:spAutoFit/>
          </a:bodyPr>
          <a:p>
            <a:r>
              <a:rPr lang="en-US" altLang="zh-CN" sz="2800">
                <a:solidFill>
                  <a:schemeClr val="bg1"/>
                </a:solidFill>
              </a:rPr>
              <a:t>The Conjunction </a:t>
            </a:r>
            <a:r>
              <a:rPr lang="zh-CN" altLang="en-US" sz="2800">
                <a:solidFill>
                  <a:schemeClr val="bg1"/>
                </a:solidFill>
              </a:rPr>
              <a:t>那</a:t>
            </a:r>
            <a:r>
              <a:rPr lang="en-US" altLang="zh-CN" sz="2800">
                <a:solidFill>
                  <a:schemeClr val="bg1"/>
                </a:solidFill>
              </a:rPr>
              <a:t>(</a:t>
            </a:r>
            <a:r>
              <a:rPr lang="zh-CN" altLang="en-US" sz="2800">
                <a:solidFill>
                  <a:schemeClr val="bg1"/>
                </a:solidFill>
              </a:rPr>
              <a:t>么</a:t>
            </a:r>
            <a:r>
              <a:rPr lang="en-US" altLang="zh-CN" sz="2800">
                <a:solidFill>
                  <a:schemeClr val="bg1"/>
                </a:solidFill>
              </a:rPr>
              <a:t>)(nà me,then; in that case)</a:t>
            </a:r>
            <a:endParaRPr lang="en-US" altLang="zh-CN" sz="2800">
              <a:solidFill>
                <a:schemeClr val="bg1"/>
              </a:solidFill>
            </a:endParaRPr>
          </a:p>
        </p:txBody>
      </p:sp>
      <p:sp>
        <p:nvSpPr>
          <p:cNvPr id="24" name="文本框 23"/>
          <p:cNvSpPr txBox="1"/>
          <p:nvPr/>
        </p:nvSpPr>
        <p:spPr>
          <a:xfrm>
            <a:off x="464185" y="3578225"/>
            <a:ext cx="8497570" cy="1383665"/>
          </a:xfrm>
          <a:prstGeom prst="rect">
            <a:avLst/>
          </a:prstGeom>
          <a:noFill/>
        </p:spPr>
        <p:txBody>
          <a:bodyPr wrap="square" rtlCol="0">
            <a:spAutoFit/>
          </a:bodyPr>
          <a:p>
            <a:r>
              <a:rPr lang="zh-CN" altLang="en-US" sz="2800">
                <a:solidFill>
                  <a:schemeClr val="bg1"/>
                </a:solidFill>
              </a:rPr>
              <a:t>In a dialogue, immediately following a statement by speaker A, speaker B can often start with 那</a:t>
            </a:r>
            <a:r>
              <a:rPr lang="en-US" altLang="zh-CN" sz="2800">
                <a:solidFill>
                  <a:schemeClr val="bg1"/>
                </a:solidFill>
              </a:rPr>
              <a:t>(</a:t>
            </a:r>
            <a:r>
              <a:rPr lang="zh-CN" altLang="en-US" sz="2800">
                <a:solidFill>
                  <a:schemeClr val="bg1"/>
                </a:solidFill>
              </a:rPr>
              <a:t>么</a:t>
            </a:r>
            <a:r>
              <a:rPr lang="en-US" altLang="zh-CN" sz="2800">
                <a:solidFill>
                  <a:schemeClr val="bg1"/>
                </a:solidFill>
              </a:rPr>
              <a:t>)</a:t>
            </a:r>
            <a:r>
              <a:rPr lang="zh-CN" altLang="en-US" sz="2800">
                <a:solidFill>
                  <a:schemeClr val="bg1"/>
                </a:solidFill>
              </a:rPr>
              <a:t>, which links up the sentences by the two speakers.</a:t>
            </a:r>
            <a:endParaRPr lang="zh-CN" altLang="en-US" sz="280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2000"/>
                                        <p:tgtEl>
                                          <p:spTgt spid="26"/>
                                        </p:tgtEl>
                                      </p:cBhvr>
                                    </p:animEffect>
                                  </p:childTnLst>
                                </p:cTn>
                              </p:par>
                              <p:par>
                                <p:cTn id="11" presetID="0" presetClass="path" presetSubtype="0" accel="50000" decel="50000" fill="hold" nodeType="withEffect">
                                  <p:stCondLst>
                                    <p:cond delay="0"/>
                                  </p:stCondLst>
                                  <p:childTnLst>
                                    <p:animMotion origin="layout" path="M -0.00521 -3.18196E-7 C -0.00486 0.03058 -0.0092 0.05437 0.00139 0.07507 C 0.00295 0.07816 0.00434 0.08341 0.00608 0.08588 C 0.00782 0.08866 0.01042 0.08743 0.01268 0.08804 C 0.01545 0.09144 0.01858 0.09299 0.0217 0.09453 C 0.02431 0.097 0.02587 0.09793 0.029 0.09886 C 0.03108 0.10164 0.03316 0.10195 0.03559 0.10318 C 0.03837 0.10658 0.04723 0.11029 0.05087 0.11183 C 0.05157 0.11276 0.05226 0.1143 0.05295 0.11492 C 0.05486 0.11616 0.05868 0.11708 0.05868 0.11708 C 0.0599 0.11832 0.06129 0.11894 0.0625 0.12048 C 0.06823 0.12635 0.06372 0.12357 0.06823 0.12573 C 0.07136 0.12975 0.07414 0.13438 0.07709 0.13871 C 0.08004 0.14273 0.08473 0.1452 0.08716 0.14952 C 0.08889 0.1523 0.09236 0.15755 0.09393 0.16126 C 0.09653 0.16744 0.09306 0.16188 0.09723 0.16991 C 0.09879 0.173 0.10104 0.17578 0.10295 0.17856 C 0.10452 0.18814 0.10695 0.20297 0.1125 0.20636 C 0.11407 0.21131 0.11545 0.21625 0.11806 0.21934 C 0.1191 0.22088 0.12136 0.22366 0.12136 0.22397 C 0.12361 0.23046 0.12101 0.22366 0.12483 0.22922 C 0.12726 0.23293 0.12882 0.23695 0.13195 0.2388 C 0.13351 0.24313 0.13559 0.24374 0.1382 0.24529 C 0.14063 0.24838 0.14323 0.24869 0.14601 0.24961 C 0.14879 0.25363 0.15174 0.25394 0.15504 0.2561 C 0.16094 0.25981 0.16528 0.26228 0.17188 0.26352 C 0.17257 0.26382 0.17414 0.26475 0.17414 0.26475 " pathEditMode="relative" rAng="0" ptsTypes="ffffffffffffffffffffffffffA">
                                      <p:cBhvr>
                                        <p:cTn id="12" dur="2000" spd="-100000" fill="hold"/>
                                        <p:tgtEl>
                                          <p:spTgt spid="26"/>
                                        </p:tgtEl>
                                        <p:attrNameLst>
                                          <p:attrName>ppt_x</p:attrName>
                                          <p:attrName>ppt_y</p:attrName>
                                        </p:attrNameLst>
                                      </p:cBhvr>
                                      <p:rCtr x="8767" y="13222"/>
                                    </p:animMotion>
                                  </p:childTnLst>
                                </p:cTn>
                              </p:par>
                              <p:par>
                                <p:cTn id="13" presetID="10"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2000"/>
                                        <p:tgtEl>
                                          <p:spTgt spid="28"/>
                                        </p:tgtEl>
                                      </p:cBhvr>
                                    </p:animEffect>
                                  </p:childTnLst>
                                </p:cTn>
                              </p:par>
                              <p:par>
                                <p:cTn id="16" presetID="0" presetClass="path" presetSubtype="0" accel="50000" decel="50000" fill="hold" nodeType="withEffect">
                                  <p:stCondLst>
                                    <p:cond delay="0"/>
                                  </p:stCondLst>
                                  <p:childTnLst>
                                    <p:animMotion origin="layout" path="M -0.00104 3.8616E-7 C -0.00104 0.03491 -0.00347 0.06364 0.00295 0.08835 C 0.00399 0.09021 0.00486 0.09639 0.0059 0.1004 C 0.00695 0.10256 0.00868 0.10256 0.0099 0.10256 C 0.01163 0.10658 0.01372 0.10874 0.01563 0.1109 C 0.01719 0.11276 0.01823 0.11492 0.02014 0.11492 C 0.02136 0.11894 0.02274 0.11894 0.02413 0.1211 C 0.02587 0.12512 0.03142 0.12944 0.03368 0.13129 C 0.0342 0.13129 0.03455 0.13346 0.03507 0.13346 C 0.03611 0.13531 0.03854 0.13747 0.03854 0.13964 C 0.03924 0.13747 0.04011 0.13964 0.04097 0.14149 C 0.04445 0.14767 0.04167 0.14365 0.04445 0.14767 C 0.04653 0.15199 0.04809 0.15817 0.05 0.16219 C 0.05191 0.1662 0.05469 0.17053 0.05625 0.17454 C 0.05729 0.17856 0.05955 0.18474 0.06042 0.18875 C 0.06198 0.1971 0.0599 0.18875 0.0625 0.19926 C 0.06354 0.20327 0.06493 0.20544 0.06615 0.20945 C 0.06701 0.22181 0.06858 0.23818 0.07205 0.2422 C 0.07292 0.24838 0.07379 0.25456 0.07552 0.25672 C 0.07604 0.25888 0.07761 0.2629 0.07761 0.26506 C 0.07882 0.27093 0.07726 0.2629 0.07969 0.26908 C 0.08108 0.27309 0.08212 0.27927 0.08403 0.28143 C 0.08507 0.28545 0.08646 0.28545 0.08802 0.28761 C 0.08941 0.29163 0.09097 0.29163 0.09271 0.29379 C 0.09445 0.29781 0.09636 0.29781 0.09844 0.30182 C 0.10208 0.30615 0.10486 0.308 0.10886 0.31016 C 0.10938 0.31016 0.11042 0.31233 0.11042 0.31418 " pathEditMode="relative" rAng="0" ptsTypes="ffffffffffffffffffffffffffA">
                                      <p:cBhvr>
                                        <p:cTn id="17" dur="2000" spd="-100000" fill="hold"/>
                                        <p:tgtEl>
                                          <p:spTgt spid="28"/>
                                        </p:tgtEl>
                                        <p:attrNameLst>
                                          <p:attrName>ppt_x</p:attrName>
                                          <p:attrName>ppt_y</p:attrName>
                                        </p:attrNameLst>
                                      </p:cBhvr>
                                      <p:rCtr x="5451" y="15601"/>
                                    </p:animMotion>
                                  </p:childTnLst>
                                </p:cTn>
                              </p:par>
                              <p:par>
                                <p:cTn id="18" presetID="10"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2000"/>
                                        <p:tgtEl>
                                          <p:spTgt spid="29"/>
                                        </p:tgtEl>
                                      </p:cBhvr>
                                    </p:animEffect>
                                  </p:childTnLst>
                                </p:cTn>
                              </p:par>
                              <p:par>
                                <p:cTn id="21" presetID="0" presetClass="path" presetSubtype="0" accel="50000" decel="50000" fill="hold" nodeType="withEffect">
                                  <p:stCondLst>
                                    <p:cond delay="0"/>
                                  </p:stCondLst>
                                  <p:childTnLst>
                                    <p:animMotion origin="layout" path="M -4.16667E-6 -1.90609E-6 C -4.16667E-6 0.04603 0.00191 0.08434 -0.00295 0.11709 C -0.00364 0.11956 -0.00434 0.12759 -0.00503 0.13284 C -0.00572 0.13593 -0.00711 0.13593 -0.00798 0.13593 C -0.0092 0.14118 -0.01076 0.14396 -0.01215 0.14674 C -0.01319 0.14921 -0.01406 0.1523 -0.01545 0.1523 C -0.01632 0.15756 -0.01736 0.15756 -0.0184 0.16034 C -0.01961 0.16559 -0.02361 0.17146 -0.02534 0.17393 C -0.02569 0.17393 -0.02586 0.17671 -0.02638 0.17671 C -0.02708 0.17918 -0.02882 0.18196 -0.02882 0.18505 C -0.02934 0.18196 -0.03003 0.18505 -0.03055 0.18752 C -0.03316 0.19555 -0.03107 0.1903 -0.03316 0.19555 C -0.03472 0.20142 -0.03576 0.20946 -0.03715 0.21471 C -0.03854 0.22027 -0.04062 0.22583 -0.04184 0.23108 C -0.04253 0.23664 -0.04427 0.24467 -0.04479 0.24992 C -0.046 0.26105 -0.04444 0.24992 -0.04635 0.26383 C -0.04704 0.26939 -0.04809 0.27217 -0.04895 0.27742 C -0.04965 0.29379 -0.05086 0.31542 -0.05329 0.32098 C -0.05399 0.32901 -0.05451 0.33735 -0.0559 0.34013 C -0.05625 0.34291 -0.05729 0.34816 -0.05729 0.35125 C -0.05833 0.35898 -0.05711 0.34816 -0.05885 0.3565 C -0.05989 0.36176 -0.06059 0.3701 -0.06215 0.37288 C -0.06284 0.37813 -0.06388 0.37813 -0.06493 0.38122 C -0.06597 0.38647 -0.06718 0.38647 -0.0684 0.38925 C -0.06961 0.3945 -0.071 0.3945 -0.07257 0.39975 C -0.07517 0.40562 -0.07725 0.4081 -0.0802 0.41088 C -0.08055 0.41088 -0.08125 0.41397 -0.08125 0.41644 " pathEditMode="relative" rAng="0" ptsTypes="ffffffffffffffffffffffffffA">
                                      <p:cBhvr>
                                        <p:cTn id="22" dur="2000" spd="-100000" fill="hold"/>
                                        <p:tgtEl>
                                          <p:spTgt spid="29"/>
                                        </p:tgtEl>
                                        <p:attrNameLst>
                                          <p:attrName>ppt_x</p:attrName>
                                          <p:attrName>ppt_y</p:attrName>
                                        </p:attrNameLst>
                                      </p:cBhvr>
                                      <p:rCtr x="-3976" y="208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1150" t="2617" r="1914" b="15594"/>
          <a:stretch>
            <a:fillRect/>
          </a:stretch>
        </p:blipFill>
        <p:spPr>
          <a:xfrm>
            <a:off x="0" y="0"/>
            <a:ext cx="9144000" cy="5143500"/>
          </a:xfrm>
          <a:prstGeom prst="rect">
            <a:avLst/>
          </a:prstGeom>
        </p:spPr>
      </p:pic>
      <p:grpSp>
        <p:nvGrpSpPr>
          <p:cNvPr id="14" name="组合 13"/>
          <p:cNvGrpSpPr/>
          <p:nvPr/>
        </p:nvGrpSpPr>
        <p:grpSpPr>
          <a:xfrm>
            <a:off x="-2052736" y="-2612826"/>
            <a:ext cx="10470544" cy="9966488"/>
            <a:chOff x="-2052736" y="-2612826"/>
            <a:chExt cx="10470544" cy="9966488"/>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632" y="-2612826"/>
              <a:ext cx="7158176" cy="7158176"/>
            </a:xfrm>
            <a:prstGeom prst="rect">
              <a:avLst/>
            </a:prstGeom>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4704" y="-2468810"/>
              <a:ext cx="7158176" cy="7158176"/>
            </a:xfrm>
            <a:prstGeom prst="rect">
              <a:avLst/>
            </a:prstGeom>
          </p:spPr>
        </p:pic>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2736" y="-31274"/>
              <a:ext cx="7158176" cy="7158176"/>
            </a:xfrm>
            <a:prstGeom prst="rect">
              <a:avLst/>
            </a:prstGeom>
          </p:spPr>
        </p:pic>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1172666"/>
              <a:ext cx="7158176" cy="7158176"/>
            </a:xfrm>
            <a:prstGeom prst="rect">
              <a:avLst/>
            </a:prstGeom>
          </p:spPr>
        </p:pic>
        <p:pic>
          <p:nvPicPr>
            <p:cNvPr id="12"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632" y="195486"/>
              <a:ext cx="7158176" cy="7158176"/>
            </a:xfrm>
            <a:prstGeom prst="rect">
              <a:avLst/>
            </a:prstGeom>
          </p:spPr>
        </p:pic>
      </p:grpSp>
      <p:pic>
        <p:nvPicPr>
          <p:cNvPr id="17" name="图片 16"/>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56321" y="1159557"/>
            <a:ext cx="848717" cy="525828"/>
          </a:xfrm>
          <a:prstGeom prst="rect">
            <a:avLst/>
          </a:prstGeom>
        </p:spPr>
      </p:pic>
      <p:pic>
        <p:nvPicPr>
          <p:cNvPr id="18" name="图片 17"/>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36230" y="1799507"/>
            <a:ext cx="1162457" cy="720208"/>
          </a:xfrm>
          <a:prstGeom prst="rect">
            <a:avLst/>
          </a:prstGeom>
        </p:spPr>
      </p:pic>
      <p:pic>
        <p:nvPicPr>
          <p:cNvPr id="19" name="图片 18"/>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5539460" y="653971"/>
            <a:ext cx="1008112" cy="624582"/>
          </a:xfrm>
          <a:prstGeom prst="rect">
            <a:avLst/>
          </a:prstGeom>
        </p:spPr>
      </p:pic>
      <p:pic>
        <p:nvPicPr>
          <p:cNvPr id="21" name="图片 20"/>
          <p:cNvPicPr>
            <a:picLocks noChangeAspect="1"/>
          </p:cNvPicPr>
          <p:nvPr/>
        </p:nvPicPr>
        <p:blipFill rotWithShape="1">
          <a:blip r:embed="rId3" cstate="print">
            <a:extLst>
              <a:ext uri="{28A0092B-C50C-407E-A947-70E740481C1C}">
                <a14:useLocalDpi xmlns:a14="http://schemas.microsoft.com/office/drawing/2010/main" val="0"/>
              </a:ext>
            </a:extLst>
          </a:blip>
          <a:srcRect l="39619" t="53591" r="41815" b="25960"/>
          <a:stretch>
            <a:fillRect/>
          </a:stretch>
        </p:blipFill>
        <p:spPr>
          <a:xfrm>
            <a:off x="184958" y="4126879"/>
            <a:ext cx="720080" cy="446130"/>
          </a:xfrm>
          <a:prstGeom prst="rect">
            <a:avLst/>
          </a:prstGeom>
        </p:spPr>
      </p:pic>
      <p:pic>
        <p:nvPicPr>
          <p:cNvPr id="22" name="图片 21"/>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5539460" y="4018951"/>
            <a:ext cx="1336796" cy="828221"/>
          </a:xfrm>
          <a:prstGeom prst="rect">
            <a:avLst/>
          </a:prstGeom>
        </p:spPr>
      </p:pic>
      <p:sp>
        <p:nvSpPr>
          <p:cNvPr id="5" name="文本框 4"/>
          <p:cNvSpPr txBox="1"/>
          <p:nvPr/>
        </p:nvSpPr>
        <p:spPr>
          <a:xfrm>
            <a:off x="563245" y="189230"/>
            <a:ext cx="7096760" cy="4954270"/>
          </a:xfrm>
          <a:prstGeom prst="rect">
            <a:avLst/>
          </a:prstGeom>
          <a:noFill/>
        </p:spPr>
        <p:txBody>
          <a:bodyPr wrap="square" rtlCol="0">
            <a:spAutoFit/>
          </a:bodyPr>
          <a:p>
            <a:r>
              <a:rPr lang="en-US" altLang="zh-CN" sz="2400">
                <a:solidFill>
                  <a:schemeClr val="bg1"/>
                </a:solidFill>
                <a:sym typeface="+mn-ea"/>
              </a:rPr>
              <a:t>A:</a:t>
            </a:r>
            <a:r>
              <a:rPr lang="zh-CN" altLang="en-US" sz="2400">
                <a:solidFill>
                  <a:schemeClr val="bg1"/>
                </a:solidFill>
                <a:sym typeface="+mn-ea"/>
              </a:rPr>
              <a:t>今天晚上没事儿。</a:t>
            </a:r>
            <a:endParaRPr lang="zh-CN" altLang="en-US" sz="2400">
              <a:solidFill>
                <a:schemeClr val="bg1"/>
              </a:solidFill>
            </a:endParaRPr>
          </a:p>
          <a:p>
            <a:r>
              <a:rPr lang="zh-CN" altLang="en-US" sz="2400">
                <a:solidFill>
                  <a:schemeClr val="bg1"/>
                </a:solidFill>
                <a:sym typeface="+mn-ea"/>
              </a:rPr>
              <a:t>    jīn tiān wǎn sh</a:t>
            </a:r>
            <a:r>
              <a:rPr lang="en-US" altLang="zh-CN" sz="2400">
                <a:solidFill>
                  <a:schemeClr val="bg1"/>
                </a:solidFill>
                <a:sym typeface="+mn-ea"/>
              </a:rPr>
              <a:t>a</a:t>
            </a:r>
            <a:r>
              <a:rPr lang="zh-CN" altLang="en-US" sz="2400">
                <a:solidFill>
                  <a:schemeClr val="bg1"/>
                </a:solidFill>
                <a:sym typeface="+mn-ea"/>
              </a:rPr>
              <a:t>ng méi shìr </a:t>
            </a:r>
            <a:r>
              <a:rPr lang="en-US" altLang="zh-CN" sz="2400">
                <a:solidFill>
                  <a:schemeClr val="bg1"/>
                </a:solidFill>
                <a:sym typeface="+mn-ea"/>
              </a:rPr>
              <a:t>.</a:t>
            </a:r>
            <a:endParaRPr lang="en-US" altLang="zh-CN" sz="2400">
              <a:solidFill>
                <a:schemeClr val="bg1"/>
              </a:solidFill>
            </a:endParaRPr>
          </a:p>
          <a:p>
            <a:r>
              <a:rPr lang="en-US" altLang="zh-CN" sz="2400">
                <a:solidFill>
                  <a:schemeClr val="bg1"/>
                </a:solidFill>
                <a:sym typeface="+mn-ea"/>
              </a:rPr>
              <a:t>    We have nothing to do tonight.</a:t>
            </a:r>
            <a:endParaRPr lang="zh-CN" altLang="en-US" sz="2400">
              <a:solidFill>
                <a:schemeClr val="bg1"/>
              </a:solidFill>
            </a:endParaRPr>
          </a:p>
          <a:p>
            <a:r>
              <a:rPr lang="en-US" altLang="zh-CN" sz="2400">
                <a:solidFill>
                  <a:schemeClr val="bg1"/>
                </a:solidFill>
                <a:sym typeface="+mn-ea"/>
              </a:rPr>
              <a:t>B:</a:t>
            </a:r>
            <a:r>
              <a:rPr lang="zh-CN" altLang="en-US" sz="2400">
                <a:solidFill>
                  <a:schemeClr val="bg1"/>
                </a:solidFill>
                <a:sym typeface="+mn-ea"/>
              </a:rPr>
              <a:t>那我们去看电影，怎么样？</a:t>
            </a:r>
            <a:endParaRPr lang="zh-CN" altLang="en-US" sz="2400">
              <a:solidFill>
                <a:schemeClr val="bg1"/>
              </a:solidFill>
            </a:endParaRPr>
          </a:p>
          <a:p>
            <a:r>
              <a:rPr lang="zh-CN" altLang="en-US" sz="2400">
                <a:solidFill>
                  <a:schemeClr val="bg1"/>
                </a:solidFill>
                <a:sym typeface="+mn-ea"/>
              </a:rPr>
              <a:t>    nà wǒ men qù kàn diàn yǐng ，zěn me yàng </a:t>
            </a:r>
            <a:r>
              <a:rPr lang="en-US" altLang="zh-CN" sz="2400">
                <a:solidFill>
                  <a:schemeClr val="bg1"/>
                </a:solidFill>
                <a:sym typeface="+mn-ea"/>
              </a:rPr>
              <a:t>?</a:t>
            </a:r>
            <a:endParaRPr lang="en-US" altLang="zh-CN" sz="2400">
              <a:solidFill>
                <a:schemeClr val="bg1"/>
              </a:solidFill>
            </a:endParaRPr>
          </a:p>
          <a:p>
            <a:r>
              <a:rPr lang="en-US" altLang="zh-CN" sz="2400">
                <a:solidFill>
                  <a:schemeClr val="bg1"/>
                </a:solidFill>
                <a:sym typeface="+mn-ea"/>
              </a:rPr>
              <a:t>    In that cases, let`s go to see a movie. How`s that? </a:t>
            </a:r>
            <a:endParaRPr lang="en-US" altLang="zh-CN" sz="2400">
              <a:solidFill>
                <a:schemeClr val="bg1"/>
              </a:solidFill>
            </a:endParaRPr>
          </a:p>
          <a:p>
            <a:r>
              <a:rPr lang="en-US" altLang="zh-CN" sz="2400">
                <a:solidFill>
                  <a:schemeClr val="bg1"/>
                </a:solidFill>
                <a:sym typeface="+mn-ea"/>
              </a:rPr>
              <a:t>A:</a:t>
            </a:r>
            <a:r>
              <a:rPr lang="zh-CN" altLang="en-US" sz="2400">
                <a:solidFill>
                  <a:schemeClr val="bg1"/>
                </a:solidFill>
                <a:sym typeface="+mn-ea"/>
              </a:rPr>
              <a:t>好，我请客。</a:t>
            </a:r>
            <a:endParaRPr lang="zh-CN" altLang="en-US" sz="2400">
              <a:solidFill>
                <a:schemeClr val="bg1"/>
              </a:solidFill>
            </a:endParaRPr>
          </a:p>
          <a:p>
            <a:r>
              <a:rPr lang="zh-CN" altLang="en-US" sz="2400">
                <a:solidFill>
                  <a:schemeClr val="bg1"/>
                </a:solidFill>
                <a:sym typeface="+mn-ea"/>
              </a:rPr>
              <a:t>    hǎo</a:t>
            </a:r>
            <a:r>
              <a:rPr lang="en-US" altLang="zh-CN" sz="2400">
                <a:solidFill>
                  <a:schemeClr val="bg1"/>
                </a:solidFill>
                <a:sym typeface="+mn-ea"/>
              </a:rPr>
              <a:t>,</a:t>
            </a:r>
            <a:r>
              <a:rPr lang="zh-CN" altLang="en-US" sz="2400">
                <a:solidFill>
                  <a:schemeClr val="bg1"/>
                </a:solidFill>
                <a:sym typeface="+mn-ea"/>
              </a:rPr>
              <a:t>wǒ qǐng kè</a:t>
            </a:r>
            <a:r>
              <a:rPr lang="en-US" altLang="zh-CN" sz="2400">
                <a:solidFill>
                  <a:schemeClr val="bg1"/>
                </a:solidFill>
                <a:sym typeface="+mn-ea"/>
              </a:rPr>
              <a:t>.</a:t>
            </a:r>
            <a:endParaRPr lang="en-US" altLang="zh-CN" sz="2400">
              <a:solidFill>
                <a:schemeClr val="bg1"/>
              </a:solidFill>
            </a:endParaRPr>
          </a:p>
          <a:p>
            <a:r>
              <a:rPr lang="en-US" altLang="zh-CN" sz="2400">
                <a:solidFill>
                  <a:schemeClr val="bg1"/>
                </a:solidFill>
                <a:sym typeface="+mn-ea"/>
              </a:rPr>
              <a:t>    Okay,my treat!</a:t>
            </a:r>
            <a:endParaRPr lang="zh-CN" altLang="en-US" sz="2400">
              <a:solidFill>
                <a:schemeClr val="bg1"/>
              </a:solidFill>
            </a:endParaRPr>
          </a:p>
          <a:p>
            <a:r>
              <a:rPr lang="en-US" altLang="zh-CN" sz="2400">
                <a:solidFill>
                  <a:schemeClr val="bg1"/>
                </a:solidFill>
                <a:sym typeface="+mn-ea"/>
              </a:rPr>
              <a:t>B:</a:t>
            </a:r>
            <a:r>
              <a:rPr lang="zh-CN" altLang="en-US" sz="2400">
                <a:solidFill>
                  <a:schemeClr val="bg1"/>
                </a:solidFill>
                <a:sym typeface="+mn-ea"/>
              </a:rPr>
              <a:t>是吗？太好了！</a:t>
            </a:r>
            <a:endParaRPr lang="zh-CN" altLang="en-US" sz="2400">
              <a:solidFill>
                <a:schemeClr val="bg1"/>
              </a:solidFill>
            </a:endParaRPr>
          </a:p>
          <a:p>
            <a:r>
              <a:rPr lang="zh-CN" altLang="en-US" sz="2400">
                <a:solidFill>
                  <a:schemeClr val="bg1"/>
                </a:solidFill>
                <a:sym typeface="+mn-ea"/>
              </a:rPr>
              <a:t>    shì ma ？tài hǎo le ！</a:t>
            </a:r>
            <a:endParaRPr lang="zh-CN" altLang="en-US" sz="2400">
              <a:solidFill>
                <a:schemeClr val="bg1"/>
              </a:solidFill>
            </a:endParaRPr>
          </a:p>
          <a:p>
            <a:r>
              <a:rPr lang="zh-CN" altLang="en-US" sz="2400">
                <a:solidFill>
                  <a:schemeClr val="bg1"/>
                </a:solidFill>
                <a:sym typeface="+mn-ea"/>
              </a:rPr>
              <a:t>    </a:t>
            </a:r>
            <a:r>
              <a:rPr lang="en-US" altLang="zh-CN" sz="2400">
                <a:solidFill>
                  <a:schemeClr val="bg1"/>
                </a:solidFill>
                <a:sym typeface="+mn-ea"/>
              </a:rPr>
              <a:t>Really? Great!</a:t>
            </a:r>
            <a:endParaRPr lang="en-US" altLang="zh-CN" sz="2800">
              <a:solidFill>
                <a:schemeClr val="bg1"/>
              </a:solidFill>
            </a:endParaRPr>
          </a:p>
          <a:p>
            <a:endParaRPr lang="en-US" altLang="zh-CN" sz="280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2000"/>
                                        <p:tgtEl>
                                          <p:spTgt spid="17"/>
                                        </p:tgtEl>
                                      </p:cBhvr>
                                    </p:animEffect>
                                  </p:childTnLst>
                                </p:cTn>
                              </p:par>
                              <p:par>
                                <p:cTn id="11" presetID="0" presetClass="path" presetSubtype="0" accel="50000" decel="50000" fill="hold" nodeType="withEffect">
                                  <p:stCondLst>
                                    <p:cond delay="0"/>
                                  </p:stCondLst>
                                  <p:childTnLst>
                                    <p:animMotion origin="layout" path="M -0.00521 -3.18196E-7 C -0.00486 0.03058 -0.0092 0.05437 0.00139 0.07507 C 0.00295 0.07816 0.00434 0.08341 0.00608 0.08588 C 0.00782 0.08866 0.01042 0.08743 0.01268 0.08804 C 0.01545 0.09144 0.01858 0.09299 0.0217 0.09453 C 0.02431 0.097 0.02587 0.09793 0.029 0.09886 C 0.03108 0.10164 0.03316 0.10195 0.03559 0.10318 C 0.03837 0.10658 0.04723 0.11029 0.05087 0.11183 C 0.05157 0.11276 0.05226 0.1143 0.05295 0.11492 C 0.05486 0.11616 0.05868 0.11708 0.05868 0.11708 C 0.0599 0.11832 0.06129 0.11894 0.0625 0.12048 C 0.06823 0.12635 0.06372 0.12357 0.06823 0.12573 C 0.07136 0.12975 0.07414 0.13438 0.07709 0.13871 C 0.08004 0.14273 0.08473 0.1452 0.08716 0.14952 C 0.08889 0.1523 0.09236 0.15755 0.09393 0.16126 C 0.09653 0.16744 0.09306 0.16188 0.09723 0.16991 C 0.09879 0.173 0.10104 0.17578 0.10295 0.17856 C 0.10452 0.18814 0.10695 0.20297 0.1125 0.20636 C 0.11407 0.21131 0.11545 0.21625 0.11806 0.21934 C 0.1191 0.22088 0.12136 0.22366 0.12136 0.22397 C 0.12361 0.23046 0.12101 0.22366 0.12483 0.22922 C 0.12726 0.23293 0.12882 0.23695 0.13195 0.2388 C 0.13351 0.24313 0.13559 0.24374 0.1382 0.24529 C 0.14063 0.24838 0.14323 0.24869 0.14601 0.24961 C 0.14879 0.25363 0.15174 0.25394 0.15504 0.2561 C 0.16094 0.25981 0.16528 0.26228 0.17188 0.26352 C 0.17257 0.26382 0.17414 0.26475 0.17414 0.26475 " pathEditMode="relative" rAng="0" ptsTypes="ffffffffffffffffffffffffffA">
                                      <p:cBhvr>
                                        <p:cTn id="12" dur="2000" spd="-100000" fill="hold"/>
                                        <p:tgtEl>
                                          <p:spTgt spid="17"/>
                                        </p:tgtEl>
                                        <p:attrNameLst>
                                          <p:attrName>ppt_x</p:attrName>
                                          <p:attrName>ppt_y</p:attrName>
                                        </p:attrNameLst>
                                      </p:cBhvr>
                                      <p:rCtr x="8767" y="13222"/>
                                    </p:animMotion>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2000"/>
                                        <p:tgtEl>
                                          <p:spTgt spid="18"/>
                                        </p:tgtEl>
                                      </p:cBhvr>
                                    </p:animEffect>
                                  </p:childTnLst>
                                </p:cTn>
                              </p:par>
                              <p:par>
                                <p:cTn id="16" presetID="0" presetClass="path" presetSubtype="0" accel="50000" decel="50000" fill="hold" nodeType="withEffect">
                                  <p:stCondLst>
                                    <p:cond delay="0"/>
                                  </p:stCondLst>
                                  <p:childTnLst>
                                    <p:animMotion origin="layout" path="M -0.00382 -0.00402 C -0.00365 0.00123 -0.0073 0.00556 0.00191 0.00927 C 0.00329 0.00958 0.00451 0.0105 0.00607 0.01112 C 0.00763 0.01143 0.00989 0.01143 0.0118 0.01143 C 0.01423 0.01205 0.01701 0.01236 0.01979 0.01266 C 0.02204 0.01297 0.02343 0.01328 0.02621 0.01328 C 0.02795 0.0139 0.02986 0.0139 0.03194 0.01421 C 0.03437 0.01483 0.04218 0.01544 0.04531 0.01575 C 0.046 0.01575 0.04652 0.01606 0.04722 0.01606 C 0.04878 0.01637 0.05225 0.01668 0.05225 0.01699 C 0.05329 0.01668 0.05451 0.01699 0.05555 0.0173 C 0.06059 0.01823 0.05659 0.01761 0.06059 0.01823 C 0.06336 0.01884 0.06579 0.01977 0.0684 0.02039 C 0.071 0.02101 0.075 0.02162 0.07725 0.02224 C 0.07864 0.02286 0.08177 0.02379 0.08316 0.0244 C 0.08541 0.02564 0.08246 0.0244 0.08611 0.02595 C 0.0875 0.02657 0.08941 0.02688 0.09114 0.02749 C 0.09236 0.02935 0.09461 0.03182 0.09947 0.03244 C 0.10086 0.03336 0.10208 0.03429 0.10434 0.0346 C 0.1052 0.03491 0.10729 0.03553 0.10729 0.03583 C 0.1092 0.03676 0.10694 0.03553 0.11024 0.03645 C 0.11232 0.03707 0.11371 0.038 0.11649 0.03831 C 0.11788 0.03892 0.11979 0.03892 0.12204 0.03923 C 0.12413 0.03985 0.12638 0.03985 0.12881 0.04016 C 0.13125 0.04078 0.13385 0.04078 0.1368 0.04139 C 0.14201 0.04201 0.14583 0.04232 0.15156 0.04263 C 0.15225 0.04263 0.15364 0.04294 0.15364 0.04325 " pathEditMode="relative" rAng="0" ptsTypes="ffffffffffffffffffffffffffA">
                                      <p:cBhvr>
                                        <p:cTn id="17" dur="2000" spd="-100000" fill="hold"/>
                                        <p:tgtEl>
                                          <p:spTgt spid="18"/>
                                        </p:tgtEl>
                                        <p:attrNameLst>
                                          <p:attrName>ppt_x</p:attrName>
                                          <p:attrName>ppt_y</p:attrName>
                                        </p:attrNameLst>
                                      </p:cBhvr>
                                      <p:rCtr x="7691" y="2348"/>
                                    </p:animMotion>
                                  </p:childTnLst>
                                </p:cTn>
                              </p:par>
                              <p:par>
                                <p:cTn id="18" presetID="10" presetClass="entr" presetSubtype="0"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2000"/>
                                        <p:tgtEl>
                                          <p:spTgt spid="19"/>
                                        </p:tgtEl>
                                      </p:cBhvr>
                                    </p:animEffect>
                                  </p:childTnLst>
                                </p:cTn>
                              </p:par>
                              <p:par>
                                <p:cTn id="21" presetID="0" presetClass="path" presetSubtype="0" accel="50000" decel="50000" fill="hold" nodeType="withEffect">
                                  <p:stCondLst>
                                    <p:cond delay="0"/>
                                  </p:stCondLst>
                                  <p:childTnLst>
                                    <p:animMotion origin="layout" path="M -0.00104 3.8616E-7 C -0.00104 0.03491 -0.00347 0.06364 0.00295 0.08835 C 0.00399 0.09021 0.00486 0.09639 0.0059 0.1004 C 0.00695 0.10256 0.00868 0.10256 0.0099 0.10256 C 0.01163 0.10658 0.01372 0.10874 0.01563 0.1109 C 0.01719 0.11276 0.01823 0.11492 0.02014 0.11492 C 0.02136 0.11894 0.02274 0.11894 0.02413 0.1211 C 0.02587 0.12512 0.03142 0.12944 0.03368 0.13129 C 0.0342 0.13129 0.03455 0.13346 0.03507 0.13346 C 0.03611 0.13531 0.03854 0.13747 0.03854 0.13964 C 0.03924 0.13747 0.04011 0.13964 0.04097 0.14149 C 0.04445 0.14767 0.04167 0.14365 0.04445 0.14767 C 0.04653 0.15199 0.04809 0.15817 0.05 0.16219 C 0.05191 0.1662 0.05469 0.17053 0.05625 0.17454 C 0.05729 0.17856 0.05955 0.18474 0.06042 0.18875 C 0.06198 0.1971 0.0599 0.18875 0.0625 0.19926 C 0.06354 0.20327 0.06493 0.20544 0.06615 0.20945 C 0.06701 0.22181 0.06858 0.23818 0.07205 0.2422 C 0.07292 0.24838 0.07379 0.25456 0.07552 0.25672 C 0.07604 0.25888 0.07761 0.2629 0.07761 0.26506 C 0.07882 0.27093 0.07726 0.2629 0.07969 0.26908 C 0.08108 0.27309 0.08212 0.27927 0.08403 0.28143 C 0.08507 0.28545 0.08646 0.28545 0.08802 0.28761 C 0.08941 0.29163 0.09097 0.29163 0.09271 0.29379 C 0.09445 0.29781 0.09636 0.29781 0.09844 0.30182 C 0.10208 0.30615 0.10486 0.308 0.10886 0.31016 C 0.10938 0.31016 0.11042 0.31233 0.11042 0.31418 " pathEditMode="relative" rAng="0" ptsTypes="ffffffffffffffffffffffffffA">
                                      <p:cBhvr>
                                        <p:cTn id="22" dur="2000" spd="-100000" fill="hold"/>
                                        <p:tgtEl>
                                          <p:spTgt spid="19"/>
                                        </p:tgtEl>
                                        <p:attrNameLst>
                                          <p:attrName>ppt_x</p:attrName>
                                          <p:attrName>ppt_y</p:attrName>
                                        </p:attrNameLst>
                                      </p:cBhvr>
                                      <p:rCtr x="5451" y="15601"/>
                                    </p:animMotion>
                                  </p:childTnLst>
                                </p:cTn>
                              </p:par>
                              <p:par>
                                <p:cTn id="23" presetID="10"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2000"/>
                                        <p:tgtEl>
                                          <p:spTgt spid="21"/>
                                        </p:tgtEl>
                                      </p:cBhvr>
                                    </p:animEffect>
                                  </p:childTnLst>
                                </p:cTn>
                              </p:par>
                              <p:par>
                                <p:cTn id="26" presetID="0" presetClass="path" presetSubtype="0" accel="50000" decel="50000" fill="hold" nodeType="withEffect">
                                  <p:stCondLst>
                                    <p:cond delay="0"/>
                                  </p:stCondLst>
                                  <p:childTnLst>
                                    <p:animMotion origin="layout" path="M 0.00417 3.18196E-6 C 0.00417 0.01668 0.00191 0.03089 0.00782 0.04294 C 0.00868 0.04386 0.00938 0.04664 0.01025 0.0485 C 0.01111 0.04973 0.01285 0.04973 0.01389 0.04973 C 0.01545 0.05159 0.01736 0.05282 0.01893 0.05375 C 0.02032 0.05468 0.02136 0.05591 0.02292 0.05591 C 0.02414 0.05777 0.02535 0.05777 0.02657 0.05869 C 0.02813 0.06055 0.03299 0.06271 0.03507 0.06364 C 0.03542 0.06364 0.03577 0.06487 0.03629 0.06487 C 0.03716 0.06549 0.03924 0.06673 0.03924 0.06765 C 0.03993 0.06673 0.0408 0.06765 0.04132 0.06858 C 0.04462 0.07167 0.04202 0.06981 0.04462 0.07167 C 0.04653 0.07383 0.04775 0.07661 0.04948 0.07877 C 0.05122 0.08063 0.05365 0.08279 0.05521 0.08464 C 0.05608 0.08681 0.05816 0.08959 0.05868 0.09175 C 0.06025 0.09576 0.05834 0.09175 0.06059 0.09669 C 0.06146 0.09885 0.06285 0.09978 0.06389 0.10163 C 0.06476 0.10781 0.06615 0.11554 0.0691 0.1177 C 0.06997 0.12079 0.07066 0.12357 0.07223 0.1248 C 0.07275 0.12573 0.07396 0.12758 0.07396 0.12882 C 0.07535 0.1316 0.07379 0.12758 0.07587 0.13067 C 0.07726 0.13284 0.07795 0.13562 0.07986 0.13685 C 0.08073 0.13871 0.08212 0.13871 0.08334 0.13994 C 0.08455 0.14179 0.08611 0.14179 0.0875 0.14272 C 0.08907 0.14458 0.0908 0.14458 0.09271 0.14674 C 0.09584 0.1489 0.09827 0.14983 0.10191 0.15075 C 0.10243 0.15075 0.1033 0.15199 0.1033 0.15292 " pathEditMode="relative" rAng="0" ptsTypes="ffffffffffffffffffffffffffA">
                                      <p:cBhvr>
                                        <p:cTn id="27" dur="2000" spd="-100000" fill="hold"/>
                                        <p:tgtEl>
                                          <p:spTgt spid="21"/>
                                        </p:tgtEl>
                                        <p:attrNameLst>
                                          <p:attrName>ppt_x</p:attrName>
                                          <p:attrName>ppt_y</p:attrName>
                                        </p:attrNameLst>
                                      </p:cBhvr>
                                      <p:rCtr x="4844" y="7631"/>
                                    </p:animMotion>
                                  </p:childTnLst>
                                </p:cTn>
                              </p:par>
                              <p:par>
                                <p:cTn id="28" presetID="10" presetClass="entr" presetSubtype="0"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2000"/>
                                        <p:tgtEl>
                                          <p:spTgt spid="22"/>
                                        </p:tgtEl>
                                      </p:cBhvr>
                                    </p:animEffect>
                                  </p:childTnLst>
                                </p:cTn>
                              </p:par>
                              <p:par>
                                <p:cTn id="31" presetID="0" presetClass="path" presetSubtype="0" accel="50000" decel="50000" fill="hold" nodeType="withEffect">
                                  <p:stCondLst>
                                    <p:cond delay="0"/>
                                  </p:stCondLst>
                                  <p:childTnLst>
                                    <p:animMotion origin="layout" path="M -4.44444E-6 3.59592E-6 C 0.00018 -0.00989 -0.00277 -0.01823 0.00487 -0.02503 C 0.00608 -0.02564 0.00712 -0.0275 0.00834 -0.02873 C 0.00973 -0.02935 0.01164 -0.02935 0.0132 -0.02935 C 0.01528 -0.03028 0.01754 -0.0309 0.01997 -0.03151 C 0.02188 -0.03213 0.02309 -0.03275 0.02535 -0.03275 C 0.02691 -0.03399 0.02848 -0.03399 0.03021 -0.0346 C 0.0323 -0.03553 0.03889 -0.03677 0.0415 -0.03738 C 0.04202 -0.03738 0.04254 -0.038 0.04306 -0.038 C 0.04445 -0.03862 0.04723 -0.03924 0.04723 -0.03955 C 0.04827 -0.03924 0.04914 -0.03955 0.05 -0.04016 C 0.05434 -0.04202 0.05105 -0.04078 0.05434 -0.04202 C 0.0566 -0.04325 0.05869 -0.0448 0.06094 -0.04603 C 0.06303 -0.04727 0.0665 -0.04851 0.06841 -0.04943 C 0.06962 -0.05067 0.07223 -0.05252 0.07327 -0.05376 C 0.07518 -0.05592 0.07275 -0.05376 0.07587 -0.05654 C 0.07709 -0.05777 0.07865 -0.05839 0.08004 -0.05932 C 0.08108 -0.06302 0.08299 -0.06766 0.08716 -0.06889 C 0.0882 -0.07044 0.08924 -0.07229 0.09115 -0.07291 C 0.09184 -0.07353 0.09375 -0.07446 0.09375 -0.07507 C 0.09532 -0.07693 0.09341 -0.07446 0.09619 -0.07631 C 0.09792 -0.07754 0.09914 -0.07909 0.10139 -0.07971 C 0.10261 -0.08094 0.10417 -0.08094 0.10608 -0.08156 C 0.10782 -0.0828 0.10973 -0.0828 0.11181 -0.08341 C 0.11389 -0.08434 0.11598 -0.08434 0.11858 -0.08558 C 0.12292 -0.08681 0.12622 -0.08743 0.13091 -0.08805 C 0.1316 -0.08805 0.13282 -0.08867 0.13282 -0.08897 " pathEditMode="relative" rAng="0" ptsTypes="ffffffffffffffffffffffffffA">
                                      <p:cBhvr>
                                        <p:cTn id="32" dur="2000" spd="-100000" fill="hold"/>
                                        <p:tgtEl>
                                          <p:spTgt spid="22"/>
                                        </p:tgtEl>
                                        <p:attrNameLst>
                                          <p:attrName>ppt_x</p:attrName>
                                          <p:attrName>ppt_y</p:attrName>
                                        </p:attrNameLst>
                                      </p:cBhvr>
                                      <p:rCtr x="6493" y="-44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781" t="8471" r="781" b="8471"/>
          <a:stretch>
            <a:fillRect/>
          </a:stretch>
        </p:blipFill>
        <p:spPr>
          <a:xfrm>
            <a:off x="-1" y="0"/>
            <a:ext cx="9144001" cy="5143500"/>
          </a:xfrm>
          <a:prstGeom prst="rect">
            <a:avLst/>
          </a:prstGeom>
        </p:spPr>
      </p:pic>
      <p:grpSp>
        <p:nvGrpSpPr>
          <p:cNvPr id="13" name="组合 12"/>
          <p:cNvGrpSpPr/>
          <p:nvPr/>
        </p:nvGrpSpPr>
        <p:grpSpPr>
          <a:xfrm>
            <a:off x="375920" y="-3276600"/>
            <a:ext cx="11235055" cy="10824845"/>
            <a:chOff x="2267744" y="-3276364"/>
            <a:chExt cx="9937104" cy="10825050"/>
          </a:xfrm>
        </p:grpSpPr>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7744" y="843558"/>
              <a:ext cx="6552728" cy="6552728"/>
            </a:xfrm>
            <a:prstGeom prst="rect">
              <a:avLst/>
            </a:prstGeo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1999" y="995958"/>
              <a:ext cx="6552728" cy="6552728"/>
            </a:xfrm>
            <a:prstGeom prst="rect">
              <a:avLst/>
            </a:prstGeom>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3808" y="-812626"/>
              <a:ext cx="6552728" cy="6552728"/>
            </a:xfrm>
            <a:prstGeom prst="rect">
              <a:avLst/>
            </a:prstGeom>
          </p:spPr>
        </p:pic>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1272" y="-2540818"/>
              <a:ext cx="6552728" cy="6552728"/>
            </a:xfrm>
            <a:prstGeom prst="rect">
              <a:avLst/>
            </a:prstGeom>
          </p:spPr>
        </p:pic>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2568" y="-1604714"/>
              <a:ext cx="6552728" cy="6552728"/>
            </a:xfrm>
            <a:prstGeom prst="rect">
              <a:avLst/>
            </a:prstGeom>
          </p:spPr>
        </p:pic>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0032" y="-3276364"/>
              <a:ext cx="6552728" cy="6552728"/>
            </a:xfrm>
            <a:prstGeom prst="rect">
              <a:avLst/>
            </a:prstGeom>
          </p:spPr>
        </p:pic>
        <p:pic>
          <p:nvPicPr>
            <p:cNvPr id="12"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2120" y="843558"/>
              <a:ext cx="6552728" cy="6552728"/>
            </a:xfrm>
            <a:prstGeom prst="rect">
              <a:avLst/>
            </a:prstGeom>
          </p:spPr>
        </p:pic>
      </p:grpSp>
      <p:sp>
        <p:nvSpPr>
          <p:cNvPr id="4" name="文本框 3"/>
          <p:cNvSpPr txBox="1"/>
          <p:nvPr/>
        </p:nvSpPr>
        <p:spPr>
          <a:xfrm>
            <a:off x="2682240" y="948055"/>
            <a:ext cx="6353175" cy="3476625"/>
          </a:xfrm>
          <a:prstGeom prst="rect">
            <a:avLst/>
          </a:prstGeom>
          <a:noFill/>
        </p:spPr>
        <p:txBody>
          <a:bodyPr wrap="square" rtlCol="0">
            <a:spAutoFit/>
          </a:bodyPr>
          <a:p>
            <a:endParaRPr lang="en-US" altLang="zh-CN" sz="2800">
              <a:solidFill>
                <a:schemeClr val="bg1"/>
              </a:solidFill>
            </a:endParaRPr>
          </a:p>
          <a:p>
            <a:r>
              <a:rPr lang="en-US" altLang="zh-CN" sz="2800">
                <a:solidFill>
                  <a:schemeClr val="bg1"/>
                </a:solidFill>
              </a:rPr>
              <a:t>A:</a:t>
            </a:r>
            <a:r>
              <a:rPr lang="zh-CN" altLang="en-US" sz="2800">
                <a:solidFill>
                  <a:schemeClr val="bg1"/>
                </a:solidFill>
              </a:rPr>
              <a:t>我今天很忙，不想去吃晚饭。</a:t>
            </a:r>
            <a:endParaRPr lang="zh-CN" altLang="en-US" sz="2800">
              <a:solidFill>
                <a:schemeClr val="bg1"/>
              </a:solidFill>
            </a:endParaRPr>
          </a:p>
          <a:p>
            <a:r>
              <a:rPr lang="zh-CN" altLang="en-US" sz="2800">
                <a:solidFill>
                  <a:schemeClr val="bg1"/>
                </a:solidFill>
              </a:rPr>
              <a:t>    </a:t>
            </a:r>
            <a:r>
              <a:rPr lang="zh-CN" altLang="en-US" sz="2400">
                <a:solidFill>
                  <a:schemeClr val="bg1"/>
                </a:solidFill>
              </a:rPr>
              <a:t>wǒ jīn tiān hěn máng</a:t>
            </a:r>
            <a:r>
              <a:rPr lang="en-US" altLang="zh-CN" sz="2400">
                <a:solidFill>
                  <a:schemeClr val="bg1"/>
                </a:solidFill>
              </a:rPr>
              <a:t>,</a:t>
            </a:r>
            <a:r>
              <a:rPr lang="zh-CN" altLang="en-US" sz="2400">
                <a:solidFill>
                  <a:schemeClr val="bg1"/>
                </a:solidFill>
              </a:rPr>
              <a:t>bù xiǎng qù chī </a:t>
            </a:r>
            <a:r>
              <a:rPr lang="en-US" altLang="zh-CN" sz="2400">
                <a:solidFill>
                  <a:schemeClr val="bg1"/>
                </a:solidFill>
              </a:rPr>
              <a:t>w</a:t>
            </a:r>
            <a:r>
              <a:rPr lang="zh-CN" altLang="en-US" sz="2400">
                <a:solidFill>
                  <a:schemeClr val="bg1"/>
                </a:solidFill>
                <a:sym typeface="+mn-ea"/>
              </a:rPr>
              <a:t>ǎ</a:t>
            </a:r>
            <a:r>
              <a:rPr lang="en-US" altLang="zh-CN" sz="2400">
                <a:solidFill>
                  <a:schemeClr val="bg1"/>
                </a:solidFill>
              </a:rPr>
              <a:t>n </a:t>
            </a:r>
            <a:r>
              <a:rPr lang="zh-CN" altLang="en-US" sz="2400">
                <a:solidFill>
                  <a:schemeClr val="bg1"/>
                </a:solidFill>
              </a:rPr>
              <a:t>fàn 。</a:t>
            </a:r>
            <a:endParaRPr lang="zh-CN" altLang="en-US" sz="2400">
              <a:solidFill>
                <a:schemeClr val="bg1"/>
              </a:solidFill>
            </a:endParaRPr>
          </a:p>
          <a:p>
            <a:r>
              <a:rPr lang="zh-CN" altLang="en-US" sz="2400">
                <a:solidFill>
                  <a:schemeClr val="bg1"/>
                </a:solidFill>
              </a:rPr>
              <a:t>    </a:t>
            </a:r>
            <a:r>
              <a:rPr lang="en-US" altLang="zh-CN" sz="2400">
                <a:solidFill>
                  <a:schemeClr val="bg1"/>
                </a:solidFill>
              </a:rPr>
              <a:t>I`m very busy today.I don`t want to go to dinner.</a:t>
            </a:r>
            <a:endParaRPr lang="zh-CN" altLang="en-US" sz="2400">
              <a:solidFill>
                <a:schemeClr val="bg1"/>
              </a:solidFill>
            </a:endParaRPr>
          </a:p>
          <a:p>
            <a:endParaRPr lang="en-US" altLang="zh-CN" sz="2800">
              <a:solidFill>
                <a:schemeClr val="bg1"/>
              </a:solidFill>
            </a:endParaRPr>
          </a:p>
          <a:p>
            <a:r>
              <a:rPr lang="en-US" altLang="zh-CN" sz="2800">
                <a:solidFill>
                  <a:schemeClr val="bg1"/>
                </a:solidFill>
              </a:rPr>
              <a:t>B:</a:t>
            </a:r>
            <a:r>
              <a:rPr lang="zh-CN" altLang="en-US" sz="2800">
                <a:solidFill>
                  <a:schemeClr val="bg1"/>
                </a:solidFill>
              </a:rPr>
              <a:t>那明天呢？</a:t>
            </a:r>
            <a:endParaRPr lang="zh-CN" altLang="en-US" sz="2800">
              <a:solidFill>
                <a:schemeClr val="bg1"/>
              </a:solidFill>
            </a:endParaRPr>
          </a:p>
          <a:p>
            <a:r>
              <a:rPr lang="zh-CN" altLang="en-US" sz="2800">
                <a:solidFill>
                  <a:schemeClr val="bg1"/>
                </a:solidFill>
              </a:rPr>
              <a:t>    nà míng tiān ne ？</a:t>
            </a:r>
            <a:endParaRPr lang="zh-CN" altLang="en-US" sz="2800">
              <a:solidFill>
                <a:schemeClr val="bg1"/>
              </a:solidFill>
            </a:endParaRPr>
          </a:p>
          <a:p>
            <a:r>
              <a:rPr lang="zh-CN" altLang="en-US" sz="2800">
                <a:solidFill>
                  <a:schemeClr val="bg1"/>
                </a:solidFill>
              </a:rPr>
              <a:t>    </a:t>
            </a:r>
            <a:r>
              <a:rPr lang="en-US" altLang="zh-CN" sz="2800">
                <a:solidFill>
                  <a:schemeClr val="bg1"/>
                </a:solidFill>
              </a:rPr>
              <a:t>Then how about tomorrow?</a:t>
            </a:r>
            <a:endParaRPr lang="en-US" altLang="zh-CN" sz="280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1150" t="2617" r="1914" b="15594"/>
          <a:stretch>
            <a:fillRect/>
          </a:stretch>
        </p:blipFill>
        <p:spPr>
          <a:xfrm>
            <a:off x="0" y="0"/>
            <a:ext cx="9144000" cy="5143500"/>
          </a:xfrm>
          <a:prstGeom prst="rect">
            <a:avLst/>
          </a:prstGeom>
        </p:spPr>
      </p:pic>
      <p:grpSp>
        <p:nvGrpSpPr>
          <p:cNvPr id="14" name="组合 13"/>
          <p:cNvGrpSpPr/>
          <p:nvPr/>
        </p:nvGrpSpPr>
        <p:grpSpPr>
          <a:xfrm>
            <a:off x="-2052736" y="-2612826"/>
            <a:ext cx="10470544" cy="9966488"/>
            <a:chOff x="-2052736" y="-2612826"/>
            <a:chExt cx="10470544" cy="9966488"/>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632" y="-2612826"/>
              <a:ext cx="7158176" cy="7158176"/>
            </a:xfrm>
            <a:prstGeom prst="rect">
              <a:avLst/>
            </a:prstGeom>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4704" y="-2468810"/>
              <a:ext cx="7158176" cy="7158176"/>
            </a:xfrm>
            <a:prstGeom prst="rect">
              <a:avLst/>
            </a:prstGeom>
          </p:spPr>
        </p:pic>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2736" y="-31274"/>
              <a:ext cx="7158176" cy="7158176"/>
            </a:xfrm>
            <a:prstGeom prst="rect">
              <a:avLst/>
            </a:prstGeom>
          </p:spPr>
        </p:pic>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1172666"/>
              <a:ext cx="7158176" cy="7158176"/>
            </a:xfrm>
            <a:prstGeom prst="rect">
              <a:avLst/>
            </a:prstGeom>
          </p:spPr>
        </p:pic>
        <p:pic>
          <p:nvPicPr>
            <p:cNvPr id="12"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632" y="195486"/>
              <a:ext cx="7158176" cy="7158176"/>
            </a:xfrm>
            <a:prstGeom prst="rect">
              <a:avLst/>
            </a:prstGeom>
          </p:spPr>
        </p:pic>
      </p:grpSp>
      <p:pic>
        <p:nvPicPr>
          <p:cNvPr id="17" name="图片 16"/>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56321" y="1159557"/>
            <a:ext cx="848717" cy="525828"/>
          </a:xfrm>
          <a:prstGeom prst="rect">
            <a:avLst/>
          </a:prstGeom>
        </p:spPr>
      </p:pic>
      <p:pic>
        <p:nvPicPr>
          <p:cNvPr id="18" name="图片 17"/>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36230" y="1799507"/>
            <a:ext cx="1162457" cy="720208"/>
          </a:xfrm>
          <a:prstGeom prst="rect">
            <a:avLst/>
          </a:prstGeom>
        </p:spPr>
      </p:pic>
      <p:pic>
        <p:nvPicPr>
          <p:cNvPr id="19" name="图片 18"/>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5539460" y="653971"/>
            <a:ext cx="1008112" cy="624582"/>
          </a:xfrm>
          <a:prstGeom prst="rect">
            <a:avLst/>
          </a:prstGeom>
        </p:spPr>
      </p:pic>
      <p:pic>
        <p:nvPicPr>
          <p:cNvPr id="21" name="图片 20"/>
          <p:cNvPicPr>
            <a:picLocks noChangeAspect="1"/>
          </p:cNvPicPr>
          <p:nvPr/>
        </p:nvPicPr>
        <p:blipFill rotWithShape="1">
          <a:blip r:embed="rId3" cstate="print">
            <a:extLst>
              <a:ext uri="{28A0092B-C50C-407E-A947-70E740481C1C}">
                <a14:useLocalDpi xmlns:a14="http://schemas.microsoft.com/office/drawing/2010/main" val="0"/>
              </a:ext>
            </a:extLst>
          </a:blip>
          <a:srcRect l="39619" t="53591" r="41815" b="25960"/>
          <a:stretch>
            <a:fillRect/>
          </a:stretch>
        </p:blipFill>
        <p:spPr>
          <a:xfrm>
            <a:off x="184958" y="4126879"/>
            <a:ext cx="720080" cy="446130"/>
          </a:xfrm>
          <a:prstGeom prst="rect">
            <a:avLst/>
          </a:prstGeom>
        </p:spPr>
      </p:pic>
      <p:pic>
        <p:nvPicPr>
          <p:cNvPr id="22" name="图片 21"/>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5539460" y="4018951"/>
            <a:ext cx="1336796" cy="828221"/>
          </a:xfrm>
          <a:prstGeom prst="rect">
            <a:avLst/>
          </a:prstGeom>
        </p:spPr>
      </p:pic>
      <p:sp>
        <p:nvSpPr>
          <p:cNvPr id="5" name="文本框 4"/>
          <p:cNvSpPr txBox="1"/>
          <p:nvPr/>
        </p:nvSpPr>
        <p:spPr>
          <a:xfrm>
            <a:off x="563245" y="189230"/>
            <a:ext cx="7096760" cy="4523105"/>
          </a:xfrm>
          <a:prstGeom prst="rect">
            <a:avLst/>
          </a:prstGeom>
          <a:noFill/>
        </p:spPr>
        <p:txBody>
          <a:bodyPr wrap="square" rtlCol="0">
            <a:spAutoFit/>
          </a:bodyPr>
          <a:p>
            <a:r>
              <a:rPr lang="en-US" altLang="zh-CN" sz="2400">
                <a:solidFill>
                  <a:schemeClr val="bg1"/>
                </a:solidFill>
                <a:sym typeface="+mn-ea"/>
              </a:rPr>
              <a:t>A:</a:t>
            </a:r>
            <a:r>
              <a:rPr lang="zh-CN" altLang="en-US" sz="2400">
                <a:solidFill>
                  <a:schemeClr val="bg1"/>
                </a:solidFill>
                <a:sym typeface="+mn-ea"/>
              </a:rPr>
              <a:t>你喜欢不喜欢吃美国菜？</a:t>
            </a:r>
            <a:endParaRPr lang="zh-CN" altLang="en-US" sz="2400">
              <a:solidFill>
                <a:schemeClr val="bg1"/>
              </a:solidFill>
              <a:sym typeface="+mn-ea"/>
            </a:endParaRPr>
          </a:p>
          <a:p>
            <a:r>
              <a:rPr lang="zh-CN" altLang="en-US" sz="2400">
                <a:solidFill>
                  <a:schemeClr val="bg1"/>
                </a:solidFill>
                <a:sym typeface="+mn-ea"/>
              </a:rPr>
              <a:t>    nǐ xǐ hu</a:t>
            </a:r>
            <a:r>
              <a:rPr lang="en-US" altLang="zh-CN" sz="2400">
                <a:solidFill>
                  <a:schemeClr val="bg1"/>
                </a:solidFill>
                <a:sym typeface="+mn-ea"/>
              </a:rPr>
              <a:t>a</a:t>
            </a:r>
            <a:r>
              <a:rPr lang="zh-CN" altLang="en-US" sz="2400">
                <a:solidFill>
                  <a:schemeClr val="bg1"/>
                </a:solidFill>
                <a:sym typeface="+mn-ea"/>
              </a:rPr>
              <a:t>n b</a:t>
            </a:r>
            <a:r>
              <a:rPr lang="en-US" altLang="zh-CN" sz="2400">
                <a:solidFill>
                  <a:schemeClr val="bg1"/>
                </a:solidFill>
                <a:sym typeface="+mn-ea"/>
              </a:rPr>
              <a:t>u</a:t>
            </a:r>
            <a:r>
              <a:rPr lang="zh-CN" altLang="en-US" sz="2400">
                <a:solidFill>
                  <a:schemeClr val="bg1"/>
                </a:solidFill>
                <a:sym typeface="+mn-ea"/>
              </a:rPr>
              <a:t> xǐ hu</a:t>
            </a:r>
            <a:r>
              <a:rPr lang="en-US" altLang="zh-CN" sz="2400">
                <a:solidFill>
                  <a:schemeClr val="bg1"/>
                </a:solidFill>
                <a:sym typeface="+mn-ea"/>
              </a:rPr>
              <a:t>a</a:t>
            </a:r>
            <a:r>
              <a:rPr lang="zh-CN" altLang="en-US" sz="2400">
                <a:solidFill>
                  <a:schemeClr val="bg1"/>
                </a:solidFill>
                <a:sym typeface="+mn-ea"/>
              </a:rPr>
              <a:t>n chī měi guó cài ？</a:t>
            </a:r>
            <a:endParaRPr lang="zh-CN" altLang="en-US" sz="2400">
              <a:solidFill>
                <a:schemeClr val="bg1"/>
              </a:solidFill>
              <a:sym typeface="+mn-ea"/>
            </a:endParaRPr>
          </a:p>
          <a:p>
            <a:r>
              <a:rPr lang="zh-CN" altLang="en-US" sz="2400">
                <a:solidFill>
                  <a:schemeClr val="bg1"/>
                </a:solidFill>
                <a:sym typeface="+mn-ea"/>
              </a:rPr>
              <a:t>    </a:t>
            </a:r>
            <a:r>
              <a:rPr lang="en-US" altLang="zh-CN" sz="2400">
                <a:solidFill>
                  <a:schemeClr val="bg1"/>
                </a:solidFill>
                <a:sym typeface="+mn-ea"/>
              </a:rPr>
              <a:t>Do you like to eat American food or not?</a:t>
            </a:r>
            <a:endParaRPr lang="zh-CN" altLang="en-US" sz="2400">
              <a:solidFill>
                <a:schemeClr val="bg1"/>
              </a:solidFill>
              <a:sym typeface="+mn-ea"/>
            </a:endParaRPr>
          </a:p>
          <a:p>
            <a:r>
              <a:rPr lang="en-US" altLang="zh-CN" sz="2400">
                <a:solidFill>
                  <a:schemeClr val="bg1"/>
                </a:solidFill>
                <a:sym typeface="+mn-ea"/>
              </a:rPr>
              <a:t>B:</a:t>
            </a:r>
            <a:r>
              <a:rPr lang="zh-CN" altLang="en-US" sz="2400">
                <a:solidFill>
                  <a:schemeClr val="bg1"/>
                </a:solidFill>
                <a:sym typeface="+mn-ea"/>
              </a:rPr>
              <a:t>不喜欢。</a:t>
            </a:r>
            <a:endParaRPr lang="zh-CN" altLang="en-US" sz="2400">
              <a:solidFill>
                <a:schemeClr val="bg1"/>
              </a:solidFill>
              <a:sym typeface="+mn-ea"/>
            </a:endParaRPr>
          </a:p>
          <a:p>
            <a:r>
              <a:rPr lang="zh-CN" altLang="en-US" sz="2400">
                <a:solidFill>
                  <a:schemeClr val="bg1"/>
                </a:solidFill>
                <a:sym typeface="+mn-ea"/>
              </a:rPr>
              <a:t>    bù xǐ huān</a:t>
            </a:r>
            <a:r>
              <a:rPr lang="en-US" altLang="zh-CN" sz="2400">
                <a:solidFill>
                  <a:schemeClr val="bg1"/>
                </a:solidFill>
                <a:sym typeface="+mn-ea"/>
              </a:rPr>
              <a:t>.</a:t>
            </a:r>
            <a:endParaRPr lang="en-US" altLang="zh-CN" sz="2400">
              <a:solidFill>
                <a:schemeClr val="bg1"/>
              </a:solidFill>
              <a:sym typeface="+mn-ea"/>
            </a:endParaRPr>
          </a:p>
          <a:p>
            <a:r>
              <a:rPr lang="en-US" altLang="zh-CN" sz="2400">
                <a:solidFill>
                  <a:schemeClr val="bg1"/>
                </a:solidFill>
                <a:sym typeface="+mn-ea"/>
              </a:rPr>
              <a:t>    No,I don`t</a:t>
            </a:r>
            <a:endParaRPr lang="zh-CN" altLang="en-US" sz="2400">
              <a:solidFill>
                <a:schemeClr val="bg1"/>
              </a:solidFill>
              <a:sym typeface="+mn-ea"/>
            </a:endParaRPr>
          </a:p>
          <a:p>
            <a:r>
              <a:rPr lang="en-US" altLang="zh-CN" sz="2400">
                <a:solidFill>
                  <a:schemeClr val="bg1"/>
                </a:solidFill>
                <a:sym typeface="+mn-ea"/>
              </a:rPr>
              <a:t>A:</a:t>
            </a:r>
            <a:r>
              <a:rPr lang="zh-CN" altLang="en-US" sz="2400">
                <a:solidFill>
                  <a:schemeClr val="bg1"/>
                </a:solidFill>
                <a:sym typeface="+mn-ea"/>
              </a:rPr>
              <a:t>那我们吃中国菜，怎么样？</a:t>
            </a:r>
            <a:endParaRPr lang="zh-CN" altLang="en-US" sz="2400">
              <a:solidFill>
                <a:schemeClr val="bg1"/>
              </a:solidFill>
              <a:sym typeface="+mn-ea"/>
            </a:endParaRPr>
          </a:p>
          <a:p>
            <a:r>
              <a:rPr lang="zh-CN" altLang="en-US" sz="2400">
                <a:solidFill>
                  <a:schemeClr val="bg1"/>
                </a:solidFill>
                <a:sym typeface="+mn-ea"/>
              </a:rPr>
              <a:t>    nà wǒ men chī zhōng guó cài</a:t>
            </a:r>
            <a:r>
              <a:rPr lang="en-US" altLang="zh-CN" sz="2400">
                <a:solidFill>
                  <a:schemeClr val="bg1"/>
                </a:solidFill>
                <a:sym typeface="+mn-ea"/>
              </a:rPr>
              <a:t>,</a:t>
            </a:r>
            <a:r>
              <a:rPr lang="zh-CN" altLang="en-US" sz="2400">
                <a:solidFill>
                  <a:schemeClr val="bg1"/>
                </a:solidFill>
                <a:sym typeface="+mn-ea"/>
              </a:rPr>
              <a:t>zěn me yàng ？</a:t>
            </a:r>
            <a:endParaRPr lang="zh-CN" altLang="en-US" sz="2400">
              <a:solidFill>
                <a:schemeClr val="bg1"/>
              </a:solidFill>
              <a:sym typeface="+mn-ea"/>
            </a:endParaRPr>
          </a:p>
          <a:p>
            <a:r>
              <a:rPr lang="zh-CN" altLang="en-US" sz="2400">
                <a:solidFill>
                  <a:schemeClr val="bg1"/>
                </a:solidFill>
                <a:sym typeface="+mn-ea"/>
              </a:rPr>
              <a:t>    </a:t>
            </a:r>
            <a:r>
              <a:rPr lang="en-US" altLang="zh-CN" sz="2400">
                <a:solidFill>
                  <a:schemeClr val="bg1"/>
                </a:solidFill>
                <a:sym typeface="+mn-ea"/>
              </a:rPr>
              <a:t>Then let`s cat Chinese food. How`s that?</a:t>
            </a:r>
            <a:endParaRPr lang="zh-CN" altLang="en-US" sz="2400">
              <a:solidFill>
                <a:schemeClr val="bg1"/>
              </a:solidFill>
              <a:sym typeface="+mn-ea"/>
            </a:endParaRPr>
          </a:p>
          <a:p>
            <a:r>
              <a:rPr lang="en-US" altLang="zh-CN" sz="2400">
                <a:solidFill>
                  <a:schemeClr val="bg1"/>
                </a:solidFill>
                <a:sym typeface="+mn-ea"/>
              </a:rPr>
              <a:t>B:</a:t>
            </a:r>
            <a:r>
              <a:rPr lang="zh-CN" altLang="en-US" sz="2400">
                <a:solidFill>
                  <a:schemeClr val="bg1"/>
                </a:solidFill>
                <a:sym typeface="+mn-ea"/>
              </a:rPr>
              <a:t>我也不喜欢。</a:t>
            </a:r>
            <a:endParaRPr lang="zh-CN" altLang="en-US" sz="2400">
              <a:solidFill>
                <a:schemeClr val="bg1"/>
              </a:solidFill>
              <a:sym typeface="+mn-ea"/>
            </a:endParaRPr>
          </a:p>
          <a:p>
            <a:r>
              <a:rPr lang="zh-CN" altLang="en-US" sz="2400">
                <a:solidFill>
                  <a:schemeClr val="bg1"/>
                </a:solidFill>
                <a:sym typeface="+mn-ea"/>
              </a:rPr>
              <a:t>    wǒ yě bù xǐ hu</a:t>
            </a:r>
            <a:r>
              <a:rPr lang="en-US" altLang="zh-CN" sz="2400">
                <a:solidFill>
                  <a:schemeClr val="bg1"/>
                </a:solidFill>
                <a:sym typeface="+mn-ea"/>
              </a:rPr>
              <a:t>a</a:t>
            </a:r>
            <a:r>
              <a:rPr lang="zh-CN" altLang="en-US" sz="2400">
                <a:solidFill>
                  <a:schemeClr val="bg1"/>
                </a:solidFill>
                <a:sym typeface="+mn-ea"/>
              </a:rPr>
              <a:t>n</a:t>
            </a:r>
            <a:r>
              <a:rPr lang="en-US" altLang="zh-CN" sz="2400">
                <a:solidFill>
                  <a:schemeClr val="bg1"/>
                </a:solidFill>
                <a:sym typeface="+mn-ea"/>
              </a:rPr>
              <a:t>.</a:t>
            </a:r>
            <a:endParaRPr lang="en-US" altLang="zh-CN" sz="2400">
              <a:solidFill>
                <a:schemeClr val="bg1"/>
              </a:solidFill>
              <a:sym typeface="+mn-ea"/>
            </a:endParaRPr>
          </a:p>
          <a:p>
            <a:r>
              <a:rPr lang="en-US" altLang="zh-CN" sz="2400">
                <a:solidFill>
                  <a:schemeClr val="bg1"/>
                </a:solidFill>
                <a:sym typeface="+mn-ea"/>
              </a:rPr>
              <a:t>    I don`t like that either.</a:t>
            </a:r>
            <a:endParaRPr lang="en-US" altLang="zh-CN" sz="2400">
              <a:solidFill>
                <a:schemeClr val="bg1"/>
              </a:solidFill>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2000"/>
                                        <p:tgtEl>
                                          <p:spTgt spid="17"/>
                                        </p:tgtEl>
                                      </p:cBhvr>
                                    </p:animEffect>
                                  </p:childTnLst>
                                </p:cTn>
                              </p:par>
                              <p:par>
                                <p:cTn id="11" presetID="0" presetClass="path" presetSubtype="0" accel="50000" decel="50000" fill="hold" nodeType="withEffect">
                                  <p:stCondLst>
                                    <p:cond delay="0"/>
                                  </p:stCondLst>
                                  <p:childTnLst>
                                    <p:animMotion origin="layout" path="M -0.00521 -3.18196E-7 C -0.00486 0.03058 -0.0092 0.05437 0.00139 0.07507 C 0.00295 0.07816 0.00434 0.08341 0.00608 0.08588 C 0.00782 0.08866 0.01042 0.08743 0.01268 0.08804 C 0.01545 0.09144 0.01858 0.09299 0.0217 0.09453 C 0.02431 0.097 0.02587 0.09793 0.029 0.09886 C 0.03108 0.10164 0.03316 0.10195 0.03559 0.10318 C 0.03837 0.10658 0.04723 0.11029 0.05087 0.11183 C 0.05157 0.11276 0.05226 0.1143 0.05295 0.11492 C 0.05486 0.11616 0.05868 0.11708 0.05868 0.11708 C 0.0599 0.11832 0.06129 0.11894 0.0625 0.12048 C 0.06823 0.12635 0.06372 0.12357 0.06823 0.12573 C 0.07136 0.12975 0.07414 0.13438 0.07709 0.13871 C 0.08004 0.14273 0.08473 0.1452 0.08716 0.14952 C 0.08889 0.1523 0.09236 0.15755 0.09393 0.16126 C 0.09653 0.16744 0.09306 0.16188 0.09723 0.16991 C 0.09879 0.173 0.10104 0.17578 0.10295 0.17856 C 0.10452 0.18814 0.10695 0.20297 0.1125 0.20636 C 0.11407 0.21131 0.11545 0.21625 0.11806 0.21934 C 0.1191 0.22088 0.12136 0.22366 0.12136 0.22397 C 0.12361 0.23046 0.12101 0.22366 0.12483 0.22922 C 0.12726 0.23293 0.12882 0.23695 0.13195 0.2388 C 0.13351 0.24313 0.13559 0.24374 0.1382 0.24529 C 0.14063 0.24838 0.14323 0.24869 0.14601 0.24961 C 0.14879 0.25363 0.15174 0.25394 0.15504 0.2561 C 0.16094 0.25981 0.16528 0.26228 0.17188 0.26352 C 0.17257 0.26382 0.17414 0.26475 0.17414 0.26475 " pathEditMode="relative" rAng="0" ptsTypes="ffffffffffffffffffffffffffA">
                                      <p:cBhvr>
                                        <p:cTn id="12" dur="2000" spd="-100000" fill="hold"/>
                                        <p:tgtEl>
                                          <p:spTgt spid="17"/>
                                        </p:tgtEl>
                                        <p:attrNameLst>
                                          <p:attrName>ppt_x</p:attrName>
                                          <p:attrName>ppt_y</p:attrName>
                                        </p:attrNameLst>
                                      </p:cBhvr>
                                      <p:rCtr x="8767" y="13222"/>
                                    </p:animMotion>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2000"/>
                                        <p:tgtEl>
                                          <p:spTgt spid="18"/>
                                        </p:tgtEl>
                                      </p:cBhvr>
                                    </p:animEffect>
                                  </p:childTnLst>
                                </p:cTn>
                              </p:par>
                              <p:par>
                                <p:cTn id="16" presetID="0" presetClass="path" presetSubtype="0" accel="50000" decel="50000" fill="hold" nodeType="withEffect">
                                  <p:stCondLst>
                                    <p:cond delay="0"/>
                                  </p:stCondLst>
                                  <p:childTnLst>
                                    <p:animMotion origin="layout" path="M -0.00382 -0.00402 C -0.00365 0.00123 -0.0073 0.00556 0.00191 0.00927 C 0.00329 0.00958 0.00451 0.0105 0.00607 0.01112 C 0.00763 0.01143 0.00989 0.01143 0.0118 0.01143 C 0.01423 0.01205 0.01701 0.01236 0.01979 0.01266 C 0.02204 0.01297 0.02343 0.01328 0.02621 0.01328 C 0.02795 0.0139 0.02986 0.0139 0.03194 0.01421 C 0.03437 0.01483 0.04218 0.01544 0.04531 0.01575 C 0.046 0.01575 0.04652 0.01606 0.04722 0.01606 C 0.04878 0.01637 0.05225 0.01668 0.05225 0.01699 C 0.05329 0.01668 0.05451 0.01699 0.05555 0.0173 C 0.06059 0.01823 0.05659 0.01761 0.06059 0.01823 C 0.06336 0.01884 0.06579 0.01977 0.0684 0.02039 C 0.071 0.02101 0.075 0.02162 0.07725 0.02224 C 0.07864 0.02286 0.08177 0.02379 0.08316 0.0244 C 0.08541 0.02564 0.08246 0.0244 0.08611 0.02595 C 0.0875 0.02657 0.08941 0.02688 0.09114 0.02749 C 0.09236 0.02935 0.09461 0.03182 0.09947 0.03244 C 0.10086 0.03336 0.10208 0.03429 0.10434 0.0346 C 0.1052 0.03491 0.10729 0.03553 0.10729 0.03583 C 0.1092 0.03676 0.10694 0.03553 0.11024 0.03645 C 0.11232 0.03707 0.11371 0.038 0.11649 0.03831 C 0.11788 0.03892 0.11979 0.03892 0.12204 0.03923 C 0.12413 0.03985 0.12638 0.03985 0.12881 0.04016 C 0.13125 0.04078 0.13385 0.04078 0.1368 0.04139 C 0.14201 0.04201 0.14583 0.04232 0.15156 0.04263 C 0.15225 0.04263 0.15364 0.04294 0.15364 0.04325 " pathEditMode="relative" rAng="0" ptsTypes="ffffffffffffffffffffffffffA">
                                      <p:cBhvr>
                                        <p:cTn id="17" dur="2000" spd="-100000" fill="hold"/>
                                        <p:tgtEl>
                                          <p:spTgt spid="18"/>
                                        </p:tgtEl>
                                        <p:attrNameLst>
                                          <p:attrName>ppt_x</p:attrName>
                                          <p:attrName>ppt_y</p:attrName>
                                        </p:attrNameLst>
                                      </p:cBhvr>
                                      <p:rCtr x="7691" y="2348"/>
                                    </p:animMotion>
                                  </p:childTnLst>
                                </p:cTn>
                              </p:par>
                              <p:par>
                                <p:cTn id="18" presetID="10" presetClass="entr" presetSubtype="0"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2000"/>
                                        <p:tgtEl>
                                          <p:spTgt spid="19"/>
                                        </p:tgtEl>
                                      </p:cBhvr>
                                    </p:animEffect>
                                  </p:childTnLst>
                                </p:cTn>
                              </p:par>
                              <p:par>
                                <p:cTn id="21" presetID="0" presetClass="path" presetSubtype="0" accel="50000" decel="50000" fill="hold" nodeType="withEffect">
                                  <p:stCondLst>
                                    <p:cond delay="0"/>
                                  </p:stCondLst>
                                  <p:childTnLst>
                                    <p:animMotion origin="layout" path="M -0.00104 3.8616E-7 C -0.00104 0.03491 -0.00347 0.06364 0.00295 0.08835 C 0.00399 0.09021 0.00486 0.09639 0.0059 0.1004 C 0.00695 0.10256 0.00868 0.10256 0.0099 0.10256 C 0.01163 0.10658 0.01372 0.10874 0.01563 0.1109 C 0.01719 0.11276 0.01823 0.11492 0.02014 0.11492 C 0.02136 0.11894 0.02274 0.11894 0.02413 0.1211 C 0.02587 0.12512 0.03142 0.12944 0.03368 0.13129 C 0.0342 0.13129 0.03455 0.13346 0.03507 0.13346 C 0.03611 0.13531 0.03854 0.13747 0.03854 0.13964 C 0.03924 0.13747 0.04011 0.13964 0.04097 0.14149 C 0.04445 0.14767 0.04167 0.14365 0.04445 0.14767 C 0.04653 0.15199 0.04809 0.15817 0.05 0.16219 C 0.05191 0.1662 0.05469 0.17053 0.05625 0.17454 C 0.05729 0.17856 0.05955 0.18474 0.06042 0.18875 C 0.06198 0.1971 0.0599 0.18875 0.0625 0.19926 C 0.06354 0.20327 0.06493 0.20544 0.06615 0.20945 C 0.06701 0.22181 0.06858 0.23818 0.07205 0.2422 C 0.07292 0.24838 0.07379 0.25456 0.07552 0.25672 C 0.07604 0.25888 0.07761 0.2629 0.07761 0.26506 C 0.07882 0.27093 0.07726 0.2629 0.07969 0.26908 C 0.08108 0.27309 0.08212 0.27927 0.08403 0.28143 C 0.08507 0.28545 0.08646 0.28545 0.08802 0.28761 C 0.08941 0.29163 0.09097 0.29163 0.09271 0.29379 C 0.09445 0.29781 0.09636 0.29781 0.09844 0.30182 C 0.10208 0.30615 0.10486 0.308 0.10886 0.31016 C 0.10938 0.31016 0.11042 0.31233 0.11042 0.31418 " pathEditMode="relative" rAng="0" ptsTypes="ffffffffffffffffffffffffffA">
                                      <p:cBhvr>
                                        <p:cTn id="22" dur="2000" spd="-100000" fill="hold"/>
                                        <p:tgtEl>
                                          <p:spTgt spid="19"/>
                                        </p:tgtEl>
                                        <p:attrNameLst>
                                          <p:attrName>ppt_x</p:attrName>
                                          <p:attrName>ppt_y</p:attrName>
                                        </p:attrNameLst>
                                      </p:cBhvr>
                                      <p:rCtr x="5451" y="15601"/>
                                    </p:animMotion>
                                  </p:childTnLst>
                                </p:cTn>
                              </p:par>
                              <p:par>
                                <p:cTn id="23" presetID="10"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2000"/>
                                        <p:tgtEl>
                                          <p:spTgt spid="21"/>
                                        </p:tgtEl>
                                      </p:cBhvr>
                                    </p:animEffect>
                                  </p:childTnLst>
                                </p:cTn>
                              </p:par>
                              <p:par>
                                <p:cTn id="26" presetID="0" presetClass="path" presetSubtype="0" accel="50000" decel="50000" fill="hold" nodeType="withEffect">
                                  <p:stCondLst>
                                    <p:cond delay="0"/>
                                  </p:stCondLst>
                                  <p:childTnLst>
                                    <p:animMotion origin="layout" path="M 0.00417 3.18196E-6 C 0.00417 0.01668 0.00191 0.03089 0.00782 0.04294 C 0.00868 0.04386 0.00938 0.04664 0.01025 0.0485 C 0.01111 0.04973 0.01285 0.04973 0.01389 0.04973 C 0.01545 0.05159 0.01736 0.05282 0.01893 0.05375 C 0.02032 0.05468 0.02136 0.05591 0.02292 0.05591 C 0.02414 0.05777 0.02535 0.05777 0.02657 0.05869 C 0.02813 0.06055 0.03299 0.06271 0.03507 0.06364 C 0.03542 0.06364 0.03577 0.06487 0.03629 0.06487 C 0.03716 0.06549 0.03924 0.06673 0.03924 0.06765 C 0.03993 0.06673 0.0408 0.06765 0.04132 0.06858 C 0.04462 0.07167 0.04202 0.06981 0.04462 0.07167 C 0.04653 0.07383 0.04775 0.07661 0.04948 0.07877 C 0.05122 0.08063 0.05365 0.08279 0.05521 0.08464 C 0.05608 0.08681 0.05816 0.08959 0.05868 0.09175 C 0.06025 0.09576 0.05834 0.09175 0.06059 0.09669 C 0.06146 0.09885 0.06285 0.09978 0.06389 0.10163 C 0.06476 0.10781 0.06615 0.11554 0.0691 0.1177 C 0.06997 0.12079 0.07066 0.12357 0.07223 0.1248 C 0.07275 0.12573 0.07396 0.12758 0.07396 0.12882 C 0.07535 0.1316 0.07379 0.12758 0.07587 0.13067 C 0.07726 0.13284 0.07795 0.13562 0.07986 0.13685 C 0.08073 0.13871 0.08212 0.13871 0.08334 0.13994 C 0.08455 0.14179 0.08611 0.14179 0.0875 0.14272 C 0.08907 0.14458 0.0908 0.14458 0.09271 0.14674 C 0.09584 0.1489 0.09827 0.14983 0.10191 0.15075 C 0.10243 0.15075 0.1033 0.15199 0.1033 0.15292 " pathEditMode="relative" rAng="0" ptsTypes="ffffffffffffffffffffffffffA">
                                      <p:cBhvr>
                                        <p:cTn id="27" dur="2000" spd="-100000" fill="hold"/>
                                        <p:tgtEl>
                                          <p:spTgt spid="21"/>
                                        </p:tgtEl>
                                        <p:attrNameLst>
                                          <p:attrName>ppt_x</p:attrName>
                                          <p:attrName>ppt_y</p:attrName>
                                        </p:attrNameLst>
                                      </p:cBhvr>
                                      <p:rCtr x="4844" y="7631"/>
                                    </p:animMotion>
                                  </p:childTnLst>
                                </p:cTn>
                              </p:par>
                              <p:par>
                                <p:cTn id="28" presetID="10" presetClass="entr" presetSubtype="0"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2000"/>
                                        <p:tgtEl>
                                          <p:spTgt spid="22"/>
                                        </p:tgtEl>
                                      </p:cBhvr>
                                    </p:animEffect>
                                  </p:childTnLst>
                                </p:cTn>
                              </p:par>
                              <p:par>
                                <p:cTn id="31" presetID="0" presetClass="path" presetSubtype="0" accel="50000" decel="50000" fill="hold" nodeType="withEffect">
                                  <p:stCondLst>
                                    <p:cond delay="0"/>
                                  </p:stCondLst>
                                  <p:childTnLst>
                                    <p:animMotion origin="layout" path="M -4.44444E-6 3.59592E-6 C 0.00018 -0.00989 -0.00277 -0.01823 0.00487 -0.02503 C 0.00608 -0.02564 0.00712 -0.0275 0.00834 -0.02873 C 0.00973 -0.02935 0.01164 -0.02935 0.0132 -0.02935 C 0.01528 -0.03028 0.01754 -0.0309 0.01997 -0.03151 C 0.02188 -0.03213 0.02309 -0.03275 0.02535 -0.03275 C 0.02691 -0.03399 0.02848 -0.03399 0.03021 -0.0346 C 0.0323 -0.03553 0.03889 -0.03677 0.0415 -0.03738 C 0.04202 -0.03738 0.04254 -0.038 0.04306 -0.038 C 0.04445 -0.03862 0.04723 -0.03924 0.04723 -0.03955 C 0.04827 -0.03924 0.04914 -0.03955 0.05 -0.04016 C 0.05434 -0.04202 0.05105 -0.04078 0.05434 -0.04202 C 0.0566 -0.04325 0.05869 -0.0448 0.06094 -0.04603 C 0.06303 -0.04727 0.0665 -0.04851 0.06841 -0.04943 C 0.06962 -0.05067 0.07223 -0.05252 0.07327 -0.05376 C 0.07518 -0.05592 0.07275 -0.05376 0.07587 -0.05654 C 0.07709 -0.05777 0.07865 -0.05839 0.08004 -0.05932 C 0.08108 -0.06302 0.08299 -0.06766 0.08716 -0.06889 C 0.0882 -0.07044 0.08924 -0.07229 0.09115 -0.07291 C 0.09184 -0.07353 0.09375 -0.07446 0.09375 -0.07507 C 0.09532 -0.07693 0.09341 -0.07446 0.09619 -0.07631 C 0.09792 -0.07754 0.09914 -0.07909 0.10139 -0.07971 C 0.10261 -0.08094 0.10417 -0.08094 0.10608 -0.08156 C 0.10782 -0.0828 0.10973 -0.0828 0.11181 -0.08341 C 0.11389 -0.08434 0.11598 -0.08434 0.11858 -0.08558 C 0.12292 -0.08681 0.12622 -0.08743 0.13091 -0.08805 C 0.1316 -0.08805 0.13282 -0.08867 0.13282 -0.08897 " pathEditMode="relative" rAng="0" ptsTypes="ffffffffffffffffffffffffffA">
                                      <p:cBhvr>
                                        <p:cTn id="32" dur="2000" spd="-100000" fill="hold"/>
                                        <p:tgtEl>
                                          <p:spTgt spid="22"/>
                                        </p:tgtEl>
                                        <p:attrNameLst>
                                          <p:attrName>ppt_x</p:attrName>
                                          <p:attrName>ppt_y</p:attrName>
                                        </p:attrNameLst>
                                      </p:cBhvr>
                                      <p:rCtr x="6493" y="-44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1150" t="2617" r="1914" b="15594"/>
          <a:stretch>
            <a:fillRect/>
          </a:stretch>
        </p:blipFill>
        <p:spPr>
          <a:xfrm>
            <a:off x="0" y="0"/>
            <a:ext cx="9144000" cy="5143500"/>
          </a:xfrm>
          <a:prstGeom prst="rect">
            <a:avLst/>
          </a:prstGeom>
        </p:spPr>
      </p:pic>
      <p:grpSp>
        <p:nvGrpSpPr>
          <p:cNvPr id="14" name="组合 13"/>
          <p:cNvGrpSpPr/>
          <p:nvPr/>
        </p:nvGrpSpPr>
        <p:grpSpPr>
          <a:xfrm>
            <a:off x="-2052736" y="-2612826"/>
            <a:ext cx="10470544" cy="9966488"/>
            <a:chOff x="-2052736" y="-2612826"/>
            <a:chExt cx="10470544" cy="9966488"/>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632" y="-2612826"/>
              <a:ext cx="7158176" cy="7158176"/>
            </a:xfrm>
            <a:prstGeom prst="rect">
              <a:avLst/>
            </a:prstGeom>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4704" y="-2468810"/>
              <a:ext cx="7158176" cy="7158176"/>
            </a:xfrm>
            <a:prstGeom prst="rect">
              <a:avLst/>
            </a:prstGeom>
          </p:spPr>
        </p:pic>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2736" y="-31274"/>
              <a:ext cx="7158176" cy="7158176"/>
            </a:xfrm>
            <a:prstGeom prst="rect">
              <a:avLst/>
            </a:prstGeom>
          </p:spPr>
        </p:pic>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1172666"/>
              <a:ext cx="7158176" cy="7158176"/>
            </a:xfrm>
            <a:prstGeom prst="rect">
              <a:avLst/>
            </a:prstGeom>
          </p:spPr>
        </p:pic>
        <p:pic>
          <p:nvPicPr>
            <p:cNvPr id="12"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632" y="195486"/>
              <a:ext cx="7158176" cy="7158176"/>
            </a:xfrm>
            <a:prstGeom prst="rect">
              <a:avLst/>
            </a:prstGeom>
          </p:spPr>
        </p:pic>
      </p:grpSp>
      <p:pic>
        <p:nvPicPr>
          <p:cNvPr id="17" name="图片 16"/>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56321" y="1159557"/>
            <a:ext cx="848717" cy="525828"/>
          </a:xfrm>
          <a:prstGeom prst="rect">
            <a:avLst/>
          </a:prstGeom>
        </p:spPr>
      </p:pic>
      <p:pic>
        <p:nvPicPr>
          <p:cNvPr id="18" name="图片 17"/>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36230" y="1799507"/>
            <a:ext cx="1162457" cy="720208"/>
          </a:xfrm>
          <a:prstGeom prst="rect">
            <a:avLst/>
          </a:prstGeom>
        </p:spPr>
      </p:pic>
      <p:pic>
        <p:nvPicPr>
          <p:cNvPr id="19" name="图片 18"/>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5539460" y="653971"/>
            <a:ext cx="1008112" cy="624582"/>
          </a:xfrm>
          <a:prstGeom prst="rect">
            <a:avLst/>
          </a:prstGeom>
        </p:spPr>
      </p:pic>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l="39619" t="53591" r="41815" b="25960"/>
          <a:stretch>
            <a:fillRect/>
          </a:stretch>
        </p:blipFill>
        <p:spPr>
          <a:xfrm>
            <a:off x="5874685" y="1787097"/>
            <a:ext cx="720080" cy="446130"/>
          </a:xfrm>
          <a:prstGeom prst="rect">
            <a:avLst/>
          </a:prstGeom>
        </p:spPr>
      </p:pic>
      <p:pic>
        <p:nvPicPr>
          <p:cNvPr id="21" name="图片 20"/>
          <p:cNvPicPr>
            <a:picLocks noChangeAspect="1"/>
          </p:cNvPicPr>
          <p:nvPr/>
        </p:nvPicPr>
        <p:blipFill rotWithShape="1">
          <a:blip r:embed="rId3" cstate="print">
            <a:extLst>
              <a:ext uri="{28A0092B-C50C-407E-A947-70E740481C1C}">
                <a14:useLocalDpi xmlns:a14="http://schemas.microsoft.com/office/drawing/2010/main" val="0"/>
              </a:ext>
            </a:extLst>
          </a:blip>
          <a:srcRect l="39619" t="53591" r="41815" b="25960"/>
          <a:stretch>
            <a:fillRect/>
          </a:stretch>
        </p:blipFill>
        <p:spPr>
          <a:xfrm>
            <a:off x="184958" y="4126879"/>
            <a:ext cx="720080" cy="446130"/>
          </a:xfrm>
          <a:prstGeom prst="rect">
            <a:avLst/>
          </a:prstGeom>
        </p:spPr>
      </p:pic>
      <p:pic>
        <p:nvPicPr>
          <p:cNvPr id="22" name="图片 21"/>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5539460" y="4018951"/>
            <a:ext cx="1336796" cy="828221"/>
          </a:xfrm>
          <a:prstGeom prst="rect">
            <a:avLst/>
          </a:prstGeom>
        </p:spPr>
      </p:pic>
      <p:sp>
        <p:nvSpPr>
          <p:cNvPr id="5" name="文本框 4"/>
          <p:cNvSpPr txBox="1"/>
          <p:nvPr/>
        </p:nvSpPr>
        <p:spPr>
          <a:xfrm>
            <a:off x="321310" y="939165"/>
            <a:ext cx="7007225" cy="3907790"/>
          </a:xfrm>
          <a:prstGeom prst="rect">
            <a:avLst/>
          </a:prstGeom>
          <a:noFill/>
        </p:spPr>
        <p:txBody>
          <a:bodyPr wrap="square" rtlCol="0">
            <a:spAutoFit/>
          </a:bodyPr>
          <a:p>
            <a:r>
              <a:rPr lang="en-US" altLang="zh-CN" sz="2800">
                <a:solidFill>
                  <a:schemeClr val="bg1"/>
                </a:solidFill>
              </a:rPr>
              <a:t>1</a:t>
            </a:r>
            <a:r>
              <a:rPr lang="zh-CN" altLang="en-US" sz="2800">
                <a:solidFill>
                  <a:schemeClr val="bg1"/>
                </a:solidFill>
              </a:rPr>
              <a:t>、明天晚上我们去看电影。</a:t>
            </a:r>
            <a:endParaRPr lang="zh-CN" altLang="en-US" sz="2800">
              <a:solidFill>
                <a:schemeClr val="bg1"/>
              </a:solidFill>
            </a:endParaRPr>
          </a:p>
          <a:p>
            <a:r>
              <a:rPr lang="zh-CN" altLang="en-US" sz="2800">
                <a:solidFill>
                  <a:schemeClr val="bg1"/>
                </a:solidFill>
              </a:rPr>
              <a:t>       </a:t>
            </a:r>
            <a:r>
              <a:rPr lang="zh-CN" altLang="en-US" sz="2400">
                <a:solidFill>
                  <a:schemeClr val="bg1"/>
                </a:solidFill>
              </a:rPr>
              <a:t>míng tiān wǎn sh</a:t>
            </a:r>
            <a:r>
              <a:rPr lang="en-US" altLang="zh-CN" sz="2400">
                <a:solidFill>
                  <a:schemeClr val="bg1"/>
                </a:solidFill>
              </a:rPr>
              <a:t>a</a:t>
            </a:r>
            <a:r>
              <a:rPr lang="zh-CN" altLang="en-US" sz="2400">
                <a:solidFill>
                  <a:schemeClr val="bg1"/>
                </a:solidFill>
              </a:rPr>
              <a:t>ng wǒ men qù kàn diàn yǐng</a:t>
            </a:r>
            <a:r>
              <a:rPr lang="en-US" altLang="zh-CN" sz="2400">
                <a:solidFill>
                  <a:schemeClr val="bg1"/>
                </a:solidFill>
              </a:rPr>
              <a:t>.</a:t>
            </a:r>
            <a:endParaRPr lang="en-US" altLang="zh-CN" sz="2400">
              <a:solidFill>
                <a:schemeClr val="bg1"/>
              </a:solidFill>
            </a:endParaRPr>
          </a:p>
          <a:p>
            <a:r>
              <a:rPr lang="en-US" altLang="zh-CN" sz="2400">
                <a:solidFill>
                  <a:schemeClr val="bg1"/>
                </a:solidFill>
              </a:rPr>
              <a:t>         We are going to see a movie tomorrow night.</a:t>
            </a:r>
            <a:endParaRPr lang="zh-CN" altLang="en-US" sz="2400">
              <a:solidFill>
                <a:schemeClr val="bg1"/>
              </a:solidFill>
            </a:endParaRPr>
          </a:p>
          <a:p>
            <a:r>
              <a:rPr lang="en-US" altLang="zh-CN" sz="2800">
                <a:solidFill>
                  <a:schemeClr val="bg1"/>
                </a:solidFill>
              </a:rPr>
              <a:t>2</a:t>
            </a:r>
            <a:r>
              <a:rPr lang="zh-CN" altLang="en-US" sz="2800">
                <a:solidFill>
                  <a:schemeClr val="bg1"/>
                </a:solidFill>
              </a:rPr>
              <a:t>、晚上我不去跳舞。</a:t>
            </a:r>
            <a:endParaRPr lang="zh-CN" altLang="en-US" sz="2800">
              <a:solidFill>
                <a:schemeClr val="bg1"/>
              </a:solidFill>
            </a:endParaRPr>
          </a:p>
          <a:p>
            <a:r>
              <a:rPr lang="zh-CN" altLang="en-US" sz="2800">
                <a:solidFill>
                  <a:schemeClr val="bg1"/>
                </a:solidFill>
              </a:rPr>
              <a:t>       wǎn sh</a:t>
            </a:r>
            <a:r>
              <a:rPr lang="en-US" altLang="zh-CN" sz="2800">
                <a:solidFill>
                  <a:schemeClr val="bg1"/>
                </a:solidFill>
              </a:rPr>
              <a:t>a</a:t>
            </a:r>
            <a:r>
              <a:rPr lang="zh-CN" altLang="en-US" sz="2800">
                <a:solidFill>
                  <a:schemeClr val="bg1"/>
                </a:solidFill>
              </a:rPr>
              <a:t>ng wǒ </a:t>
            </a:r>
            <a:r>
              <a:rPr lang="en-US" altLang="zh-CN" sz="2800">
                <a:solidFill>
                  <a:schemeClr val="bg1"/>
                </a:solidFill>
              </a:rPr>
              <a:t>bú </a:t>
            </a:r>
            <a:r>
              <a:rPr lang="zh-CN" altLang="en-US" sz="2800">
                <a:solidFill>
                  <a:schemeClr val="bg1"/>
                </a:solidFill>
              </a:rPr>
              <a:t>qù tiào wǔ 。</a:t>
            </a:r>
            <a:endParaRPr lang="zh-CN" altLang="en-US" sz="2800">
              <a:solidFill>
                <a:schemeClr val="bg1"/>
              </a:solidFill>
            </a:endParaRPr>
          </a:p>
          <a:p>
            <a:r>
              <a:rPr lang="zh-CN" altLang="en-US" sz="2800">
                <a:solidFill>
                  <a:schemeClr val="bg1"/>
                </a:solidFill>
              </a:rPr>
              <a:t>        </a:t>
            </a:r>
            <a:r>
              <a:rPr lang="en-US" altLang="zh-CN" sz="2800">
                <a:solidFill>
                  <a:schemeClr val="bg1"/>
                </a:solidFill>
              </a:rPr>
              <a:t>I will not go dancing tonight.</a:t>
            </a:r>
            <a:endParaRPr lang="zh-CN" altLang="en-US" sz="2800">
              <a:solidFill>
                <a:schemeClr val="bg1"/>
              </a:solidFill>
            </a:endParaRPr>
          </a:p>
          <a:p>
            <a:r>
              <a:rPr lang="en-US" altLang="zh-CN" sz="2800">
                <a:solidFill>
                  <a:schemeClr val="bg1"/>
                </a:solidFill>
              </a:rPr>
              <a:t>3</a:t>
            </a:r>
            <a:r>
              <a:rPr lang="zh-CN" altLang="en-US" sz="2800">
                <a:solidFill>
                  <a:schemeClr val="bg1"/>
                </a:solidFill>
              </a:rPr>
              <a:t>、周末我去跳舞，你去不去？</a:t>
            </a:r>
            <a:endParaRPr lang="zh-CN" altLang="en-US" sz="2800">
              <a:solidFill>
                <a:schemeClr val="bg1"/>
              </a:solidFill>
            </a:endParaRPr>
          </a:p>
          <a:p>
            <a:r>
              <a:rPr lang="zh-CN" altLang="en-US" sz="2800">
                <a:solidFill>
                  <a:schemeClr val="bg1"/>
                </a:solidFill>
              </a:rPr>
              <a:t>       zhōu mò wǒ qù tiào wǔ ，nǐ qù b</a:t>
            </a:r>
            <a:r>
              <a:rPr lang="en-US" altLang="zh-CN" sz="2800">
                <a:solidFill>
                  <a:schemeClr val="bg1"/>
                </a:solidFill>
              </a:rPr>
              <a:t>u</a:t>
            </a:r>
            <a:r>
              <a:rPr lang="zh-CN" altLang="en-US" sz="2800">
                <a:solidFill>
                  <a:schemeClr val="bg1"/>
                </a:solidFill>
              </a:rPr>
              <a:t> qù ？</a:t>
            </a:r>
            <a:endParaRPr lang="zh-CN" altLang="en-US" sz="2800">
              <a:solidFill>
                <a:schemeClr val="bg1"/>
              </a:solidFill>
            </a:endParaRPr>
          </a:p>
          <a:p>
            <a:r>
              <a:rPr lang="zh-CN" altLang="en-US" sz="2800">
                <a:solidFill>
                  <a:schemeClr val="bg1"/>
                </a:solidFill>
              </a:rPr>
              <a:t>       </a:t>
            </a:r>
            <a:r>
              <a:rPr lang="en-US" altLang="zh-CN" sz="2800">
                <a:solidFill>
                  <a:schemeClr val="bg1"/>
                </a:solidFill>
              </a:rPr>
              <a:t>I`ll go dancing this weekend. Are you going?</a:t>
            </a:r>
            <a:endParaRPr lang="en-US" altLang="zh-CN" sz="2800">
              <a:solidFill>
                <a:schemeClr val="bg1"/>
              </a:solidFill>
            </a:endParaRPr>
          </a:p>
        </p:txBody>
      </p:sp>
      <p:sp>
        <p:nvSpPr>
          <p:cNvPr id="6" name="文本框 5"/>
          <p:cNvSpPr txBox="1"/>
          <p:nvPr/>
        </p:nvSpPr>
        <p:spPr>
          <a:xfrm>
            <a:off x="0" y="70485"/>
            <a:ext cx="3933190" cy="583565"/>
          </a:xfrm>
          <a:prstGeom prst="rect">
            <a:avLst/>
          </a:prstGeom>
          <a:noFill/>
        </p:spPr>
        <p:txBody>
          <a:bodyPr wrap="square" rtlCol="0">
            <a:spAutoFit/>
          </a:bodyPr>
          <a:p>
            <a:r>
              <a:rPr lang="zh-CN" altLang="en-US" sz="3200">
                <a:solidFill>
                  <a:schemeClr val="bg1"/>
                </a:solidFill>
              </a:rPr>
              <a:t>去</a:t>
            </a:r>
            <a:r>
              <a:rPr lang="en-US" altLang="zh-CN" sz="3200">
                <a:solidFill>
                  <a:schemeClr val="bg1"/>
                </a:solidFill>
              </a:rPr>
              <a:t>(qù , to go)+Action</a:t>
            </a:r>
            <a:endParaRPr lang="en-US" altLang="zh-CN" sz="320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2000"/>
                                        <p:tgtEl>
                                          <p:spTgt spid="17"/>
                                        </p:tgtEl>
                                      </p:cBhvr>
                                    </p:animEffect>
                                  </p:childTnLst>
                                </p:cTn>
                              </p:par>
                              <p:par>
                                <p:cTn id="11" presetID="0" presetClass="path" presetSubtype="0" accel="50000" decel="50000" fill="hold" nodeType="withEffect">
                                  <p:stCondLst>
                                    <p:cond delay="0"/>
                                  </p:stCondLst>
                                  <p:childTnLst>
                                    <p:animMotion origin="layout" path="M -0.00521 -3.18196E-7 C -0.00486 0.03058 -0.0092 0.05437 0.00139 0.07507 C 0.00295 0.07816 0.00434 0.08341 0.00608 0.08588 C 0.00782 0.08866 0.01042 0.08743 0.01268 0.08804 C 0.01545 0.09144 0.01858 0.09299 0.0217 0.09453 C 0.02431 0.097 0.02587 0.09793 0.029 0.09886 C 0.03108 0.10164 0.03316 0.10195 0.03559 0.10318 C 0.03837 0.10658 0.04723 0.11029 0.05087 0.11183 C 0.05157 0.11276 0.05226 0.1143 0.05295 0.11492 C 0.05486 0.11616 0.05868 0.11708 0.05868 0.11708 C 0.0599 0.11832 0.06129 0.11894 0.0625 0.12048 C 0.06823 0.12635 0.06372 0.12357 0.06823 0.12573 C 0.07136 0.12975 0.07414 0.13438 0.07709 0.13871 C 0.08004 0.14273 0.08473 0.1452 0.08716 0.14952 C 0.08889 0.1523 0.09236 0.15755 0.09393 0.16126 C 0.09653 0.16744 0.09306 0.16188 0.09723 0.16991 C 0.09879 0.173 0.10104 0.17578 0.10295 0.17856 C 0.10452 0.18814 0.10695 0.20297 0.1125 0.20636 C 0.11407 0.21131 0.11545 0.21625 0.11806 0.21934 C 0.1191 0.22088 0.12136 0.22366 0.12136 0.22397 C 0.12361 0.23046 0.12101 0.22366 0.12483 0.22922 C 0.12726 0.23293 0.12882 0.23695 0.13195 0.2388 C 0.13351 0.24313 0.13559 0.24374 0.1382 0.24529 C 0.14063 0.24838 0.14323 0.24869 0.14601 0.24961 C 0.14879 0.25363 0.15174 0.25394 0.15504 0.2561 C 0.16094 0.25981 0.16528 0.26228 0.17188 0.26352 C 0.17257 0.26382 0.17414 0.26475 0.17414 0.26475 " pathEditMode="relative" rAng="0" ptsTypes="ffffffffffffffffffffffffffA">
                                      <p:cBhvr>
                                        <p:cTn id="12" dur="2000" spd="-100000" fill="hold"/>
                                        <p:tgtEl>
                                          <p:spTgt spid="17"/>
                                        </p:tgtEl>
                                        <p:attrNameLst>
                                          <p:attrName>ppt_x</p:attrName>
                                          <p:attrName>ppt_y</p:attrName>
                                        </p:attrNameLst>
                                      </p:cBhvr>
                                      <p:rCtr x="8767" y="13222"/>
                                    </p:animMotion>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2000"/>
                                        <p:tgtEl>
                                          <p:spTgt spid="18"/>
                                        </p:tgtEl>
                                      </p:cBhvr>
                                    </p:animEffect>
                                  </p:childTnLst>
                                </p:cTn>
                              </p:par>
                              <p:par>
                                <p:cTn id="16" presetID="0" presetClass="path" presetSubtype="0" accel="50000" decel="50000" fill="hold" nodeType="withEffect">
                                  <p:stCondLst>
                                    <p:cond delay="0"/>
                                  </p:stCondLst>
                                  <p:childTnLst>
                                    <p:animMotion origin="layout" path="M -0.00382 -0.00402 C -0.00365 0.00123 -0.0073 0.00556 0.00191 0.00927 C 0.00329 0.00958 0.00451 0.0105 0.00607 0.01112 C 0.00763 0.01143 0.00989 0.01143 0.0118 0.01143 C 0.01423 0.01205 0.01701 0.01236 0.01979 0.01266 C 0.02204 0.01297 0.02343 0.01328 0.02621 0.01328 C 0.02795 0.0139 0.02986 0.0139 0.03194 0.01421 C 0.03437 0.01483 0.04218 0.01544 0.04531 0.01575 C 0.046 0.01575 0.04652 0.01606 0.04722 0.01606 C 0.04878 0.01637 0.05225 0.01668 0.05225 0.01699 C 0.05329 0.01668 0.05451 0.01699 0.05555 0.0173 C 0.06059 0.01823 0.05659 0.01761 0.06059 0.01823 C 0.06336 0.01884 0.06579 0.01977 0.0684 0.02039 C 0.071 0.02101 0.075 0.02162 0.07725 0.02224 C 0.07864 0.02286 0.08177 0.02379 0.08316 0.0244 C 0.08541 0.02564 0.08246 0.0244 0.08611 0.02595 C 0.0875 0.02657 0.08941 0.02688 0.09114 0.02749 C 0.09236 0.02935 0.09461 0.03182 0.09947 0.03244 C 0.10086 0.03336 0.10208 0.03429 0.10434 0.0346 C 0.1052 0.03491 0.10729 0.03553 0.10729 0.03583 C 0.1092 0.03676 0.10694 0.03553 0.11024 0.03645 C 0.11232 0.03707 0.11371 0.038 0.11649 0.03831 C 0.11788 0.03892 0.11979 0.03892 0.12204 0.03923 C 0.12413 0.03985 0.12638 0.03985 0.12881 0.04016 C 0.13125 0.04078 0.13385 0.04078 0.1368 0.04139 C 0.14201 0.04201 0.14583 0.04232 0.15156 0.04263 C 0.15225 0.04263 0.15364 0.04294 0.15364 0.04325 " pathEditMode="relative" rAng="0" ptsTypes="ffffffffffffffffffffffffffA">
                                      <p:cBhvr>
                                        <p:cTn id="17" dur="2000" spd="-100000" fill="hold"/>
                                        <p:tgtEl>
                                          <p:spTgt spid="18"/>
                                        </p:tgtEl>
                                        <p:attrNameLst>
                                          <p:attrName>ppt_x</p:attrName>
                                          <p:attrName>ppt_y</p:attrName>
                                        </p:attrNameLst>
                                      </p:cBhvr>
                                      <p:rCtr x="7691" y="2348"/>
                                    </p:animMotion>
                                  </p:childTnLst>
                                </p:cTn>
                              </p:par>
                              <p:par>
                                <p:cTn id="18" presetID="10" presetClass="entr" presetSubtype="0"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2000"/>
                                        <p:tgtEl>
                                          <p:spTgt spid="19"/>
                                        </p:tgtEl>
                                      </p:cBhvr>
                                    </p:animEffect>
                                  </p:childTnLst>
                                </p:cTn>
                              </p:par>
                              <p:par>
                                <p:cTn id="21" presetID="0" presetClass="path" presetSubtype="0" accel="50000" decel="50000" fill="hold" nodeType="withEffect">
                                  <p:stCondLst>
                                    <p:cond delay="0"/>
                                  </p:stCondLst>
                                  <p:childTnLst>
                                    <p:animMotion origin="layout" path="M -0.00104 3.8616E-7 C -0.00104 0.03491 -0.00347 0.06364 0.00295 0.08835 C 0.00399 0.09021 0.00486 0.09639 0.0059 0.1004 C 0.00695 0.10256 0.00868 0.10256 0.0099 0.10256 C 0.01163 0.10658 0.01372 0.10874 0.01563 0.1109 C 0.01719 0.11276 0.01823 0.11492 0.02014 0.11492 C 0.02136 0.11894 0.02274 0.11894 0.02413 0.1211 C 0.02587 0.12512 0.03142 0.12944 0.03368 0.13129 C 0.0342 0.13129 0.03455 0.13346 0.03507 0.13346 C 0.03611 0.13531 0.03854 0.13747 0.03854 0.13964 C 0.03924 0.13747 0.04011 0.13964 0.04097 0.14149 C 0.04445 0.14767 0.04167 0.14365 0.04445 0.14767 C 0.04653 0.15199 0.04809 0.15817 0.05 0.16219 C 0.05191 0.1662 0.05469 0.17053 0.05625 0.17454 C 0.05729 0.17856 0.05955 0.18474 0.06042 0.18875 C 0.06198 0.1971 0.0599 0.18875 0.0625 0.19926 C 0.06354 0.20327 0.06493 0.20544 0.06615 0.20945 C 0.06701 0.22181 0.06858 0.23818 0.07205 0.2422 C 0.07292 0.24838 0.07379 0.25456 0.07552 0.25672 C 0.07604 0.25888 0.07761 0.2629 0.07761 0.26506 C 0.07882 0.27093 0.07726 0.2629 0.07969 0.26908 C 0.08108 0.27309 0.08212 0.27927 0.08403 0.28143 C 0.08507 0.28545 0.08646 0.28545 0.08802 0.28761 C 0.08941 0.29163 0.09097 0.29163 0.09271 0.29379 C 0.09445 0.29781 0.09636 0.29781 0.09844 0.30182 C 0.10208 0.30615 0.10486 0.308 0.10886 0.31016 C 0.10938 0.31016 0.11042 0.31233 0.11042 0.31418 " pathEditMode="relative" rAng="0" ptsTypes="ffffffffffffffffffffffffffA">
                                      <p:cBhvr>
                                        <p:cTn id="22" dur="2000" spd="-100000" fill="hold"/>
                                        <p:tgtEl>
                                          <p:spTgt spid="19"/>
                                        </p:tgtEl>
                                        <p:attrNameLst>
                                          <p:attrName>ppt_x</p:attrName>
                                          <p:attrName>ppt_y</p:attrName>
                                        </p:attrNameLst>
                                      </p:cBhvr>
                                      <p:rCtr x="5451" y="15601"/>
                                    </p:animMotion>
                                  </p:childTnLst>
                                </p:cTn>
                              </p:par>
                              <p:par>
                                <p:cTn id="23" presetID="10"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2000"/>
                                        <p:tgtEl>
                                          <p:spTgt spid="20"/>
                                        </p:tgtEl>
                                      </p:cBhvr>
                                    </p:animEffect>
                                  </p:childTnLst>
                                </p:cTn>
                              </p:par>
                              <p:par>
                                <p:cTn id="26" presetID="0" presetClass="path" presetSubtype="0" accel="50000" decel="50000" fill="hold" nodeType="withEffect">
                                  <p:stCondLst>
                                    <p:cond delay="0"/>
                                  </p:stCondLst>
                                  <p:childTnLst>
                                    <p:animMotion origin="layout" path="M -4.16667E-6 -1.90609E-6 C -4.16667E-6 0.04603 0.00191 0.08434 -0.00295 0.11709 C -0.00364 0.11956 -0.00434 0.12759 -0.00503 0.13284 C -0.00572 0.13593 -0.00711 0.13593 -0.00798 0.13593 C -0.0092 0.14118 -0.01076 0.14396 -0.01215 0.14674 C -0.01319 0.14921 -0.01406 0.1523 -0.01545 0.1523 C -0.01632 0.15756 -0.01736 0.15756 -0.0184 0.16034 C -0.01961 0.16559 -0.02361 0.17146 -0.02534 0.17393 C -0.02569 0.17393 -0.02586 0.17671 -0.02638 0.17671 C -0.02708 0.17918 -0.02882 0.18196 -0.02882 0.18505 C -0.02934 0.18196 -0.03003 0.18505 -0.03055 0.18752 C -0.03316 0.19555 -0.03107 0.1903 -0.03316 0.19555 C -0.03472 0.20142 -0.03576 0.20946 -0.03715 0.21471 C -0.03854 0.22027 -0.04062 0.22583 -0.04184 0.23108 C -0.04253 0.23664 -0.04427 0.24467 -0.04479 0.24992 C -0.046 0.26105 -0.04444 0.24992 -0.04635 0.26383 C -0.04704 0.26939 -0.04809 0.27217 -0.04895 0.27742 C -0.04965 0.29379 -0.05086 0.31542 -0.05329 0.32098 C -0.05399 0.32901 -0.05451 0.33735 -0.0559 0.34013 C -0.05625 0.34291 -0.05729 0.34816 -0.05729 0.35125 C -0.05833 0.35898 -0.05711 0.34816 -0.05885 0.3565 C -0.05989 0.36176 -0.06059 0.3701 -0.06215 0.37288 C -0.06284 0.37813 -0.06388 0.37813 -0.06493 0.38122 C -0.06597 0.38647 -0.06718 0.38647 -0.0684 0.38925 C -0.06961 0.3945 -0.071 0.3945 -0.07257 0.39975 C -0.07517 0.40562 -0.07725 0.4081 -0.0802 0.41088 C -0.08055 0.41088 -0.08125 0.41397 -0.08125 0.41644 " pathEditMode="relative" rAng="0" ptsTypes="ffffffffffffffffffffffffffA">
                                      <p:cBhvr>
                                        <p:cTn id="27" dur="2000" spd="-100000" fill="hold"/>
                                        <p:tgtEl>
                                          <p:spTgt spid="20"/>
                                        </p:tgtEl>
                                        <p:attrNameLst>
                                          <p:attrName>ppt_x</p:attrName>
                                          <p:attrName>ppt_y</p:attrName>
                                        </p:attrNameLst>
                                      </p:cBhvr>
                                      <p:rCtr x="-3976" y="20822"/>
                                    </p:animMotion>
                                  </p:childTnLst>
                                </p:cTn>
                              </p:par>
                              <p:par>
                                <p:cTn id="28" presetID="10" presetClass="entr" presetSubtype="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2000"/>
                                        <p:tgtEl>
                                          <p:spTgt spid="21"/>
                                        </p:tgtEl>
                                      </p:cBhvr>
                                    </p:animEffect>
                                  </p:childTnLst>
                                </p:cTn>
                              </p:par>
                              <p:par>
                                <p:cTn id="31" presetID="0" presetClass="path" presetSubtype="0" accel="50000" decel="50000" fill="hold" nodeType="withEffect">
                                  <p:stCondLst>
                                    <p:cond delay="0"/>
                                  </p:stCondLst>
                                  <p:childTnLst>
                                    <p:animMotion origin="layout" path="M 0.00417 3.18196E-6 C 0.00417 0.01668 0.00191 0.03089 0.00782 0.04294 C 0.00868 0.04386 0.00938 0.04664 0.01025 0.0485 C 0.01111 0.04973 0.01285 0.04973 0.01389 0.04973 C 0.01545 0.05159 0.01736 0.05282 0.01893 0.05375 C 0.02032 0.05468 0.02136 0.05591 0.02292 0.05591 C 0.02414 0.05777 0.02535 0.05777 0.02657 0.05869 C 0.02813 0.06055 0.03299 0.06271 0.03507 0.06364 C 0.03542 0.06364 0.03577 0.06487 0.03629 0.06487 C 0.03716 0.06549 0.03924 0.06673 0.03924 0.06765 C 0.03993 0.06673 0.0408 0.06765 0.04132 0.06858 C 0.04462 0.07167 0.04202 0.06981 0.04462 0.07167 C 0.04653 0.07383 0.04775 0.07661 0.04948 0.07877 C 0.05122 0.08063 0.05365 0.08279 0.05521 0.08464 C 0.05608 0.08681 0.05816 0.08959 0.05868 0.09175 C 0.06025 0.09576 0.05834 0.09175 0.06059 0.09669 C 0.06146 0.09885 0.06285 0.09978 0.06389 0.10163 C 0.06476 0.10781 0.06615 0.11554 0.0691 0.1177 C 0.06997 0.12079 0.07066 0.12357 0.07223 0.1248 C 0.07275 0.12573 0.07396 0.12758 0.07396 0.12882 C 0.07535 0.1316 0.07379 0.12758 0.07587 0.13067 C 0.07726 0.13284 0.07795 0.13562 0.07986 0.13685 C 0.08073 0.13871 0.08212 0.13871 0.08334 0.13994 C 0.08455 0.14179 0.08611 0.14179 0.0875 0.14272 C 0.08907 0.14458 0.0908 0.14458 0.09271 0.14674 C 0.09584 0.1489 0.09827 0.14983 0.10191 0.15075 C 0.10243 0.15075 0.1033 0.15199 0.1033 0.15292 " pathEditMode="relative" rAng="0" ptsTypes="ffffffffffffffffffffffffffA">
                                      <p:cBhvr>
                                        <p:cTn id="32" dur="2000" spd="-100000" fill="hold"/>
                                        <p:tgtEl>
                                          <p:spTgt spid="21"/>
                                        </p:tgtEl>
                                        <p:attrNameLst>
                                          <p:attrName>ppt_x</p:attrName>
                                          <p:attrName>ppt_y</p:attrName>
                                        </p:attrNameLst>
                                      </p:cBhvr>
                                      <p:rCtr x="4844" y="7631"/>
                                    </p:animMotion>
                                  </p:childTnLst>
                                </p:cTn>
                              </p:par>
                              <p:par>
                                <p:cTn id="33" presetID="10"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2000"/>
                                        <p:tgtEl>
                                          <p:spTgt spid="22"/>
                                        </p:tgtEl>
                                      </p:cBhvr>
                                    </p:animEffect>
                                  </p:childTnLst>
                                </p:cTn>
                              </p:par>
                              <p:par>
                                <p:cTn id="36" presetID="0" presetClass="path" presetSubtype="0" accel="50000" decel="50000" fill="hold" nodeType="withEffect">
                                  <p:stCondLst>
                                    <p:cond delay="0"/>
                                  </p:stCondLst>
                                  <p:childTnLst>
                                    <p:animMotion origin="layout" path="M -4.44444E-6 3.59592E-6 C 0.00018 -0.00989 -0.00277 -0.01823 0.00487 -0.02503 C 0.00608 -0.02564 0.00712 -0.0275 0.00834 -0.02873 C 0.00973 -0.02935 0.01164 -0.02935 0.0132 -0.02935 C 0.01528 -0.03028 0.01754 -0.0309 0.01997 -0.03151 C 0.02188 -0.03213 0.02309 -0.03275 0.02535 -0.03275 C 0.02691 -0.03399 0.02848 -0.03399 0.03021 -0.0346 C 0.0323 -0.03553 0.03889 -0.03677 0.0415 -0.03738 C 0.04202 -0.03738 0.04254 -0.038 0.04306 -0.038 C 0.04445 -0.03862 0.04723 -0.03924 0.04723 -0.03955 C 0.04827 -0.03924 0.04914 -0.03955 0.05 -0.04016 C 0.05434 -0.04202 0.05105 -0.04078 0.05434 -0.04202 C 0.0566 -0.04325 0.05869 -0.0448 0.06094 -0.04603 C 0.06303 -0.04727 0.0665 -0.04851 0.06841 -0.04943 C 0.06962 -0.05067 0.07223 -0.05252 0.07327 -0.05376 C 0.07518 -0.05592 0.07275 -0.05376 0.07587 -0.05654 C 0.07709 -0.05777 0.07865 -0.05839 0.08004 -0.05932 C 0.08108 -0.06302 0.08299 -0.06766 0.08716 -0.06889 C 0.0882 -0.07044 0.08924 -0.07229 0.09115 -0.07291 C 0.09184 -0.07353 0.09375 -0.07446 0.09375 -0.07507 C 0.09532 -0.07693 0.09341 -0.07446 0.09619 -0.07631 C 0.09792 -0.07754 0.09914 -0.07909 0.10139 -0.07971 C 0.10261 -0.08094 0.10417 -0.08094 0.10608 -0.08156 C 0.10782 -0.0828 0.10973 -0.0828 0.11181 -0.08341 C 0.11389 -0.08434 0.11598 -0.08434 0.11858 -0.08558 C 0.12292 -0.08681 0.12622 -0.08743 0.13091 -0.08805 C 0.1316 -0.08805 0.13282 -0.08867 0.13282 -0.08897 " pathEditMode="relative" rAng="0" ptsTypes="ffffffffffffffffffffffffffA">
                                      <p:cBhvr>
                                        <p:cTn id="37" dur="2000" spd="-100000" fill="hold"/>
                                        <p:tgtEl>
                                          <p:spTgt spid="22"/>
                                        </p:tgtEl>
                                        <p:attrNameLst>
                                          <p:attrName>ppt_x</p:attrName>
                                          <p:attrName>ppt_y</p:attrName>
                                        </p:attrNameLst>
                                      </p:cBhvr>
                                      <p:rCtr x="6493" y="-44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l="1102" t="3007" r="6043" b="3007"/>
          <a:stretch>
            <a:fillRect/>
          </a:stretch>
        </p:blipFill>
        <p:spPr>
          <a:xfrm>
            <a:off x="0" y="0"/>
            <a:ext cx="9144000" cy="5143500"/>
          </a:xfrm>
          <a:prstGeom prst="rect">
            <a:avLst/>
          </a:prstGeom>
        </p:spPr>
      </p:pic>
      <p:grpSp>
        <p:nvGrpSpPr>
          <p:cNvPr id="10" name="组合 9"/>
          <p:cNvGrpSpPr/>
          <p:nvPr/>
        </p:nvGrpSpPr>
        <p:grpSpPr>
          <a:xfrm>
            <a:off x="-2340768" y="-3276364"/>
            <a:ext cx="13969552" cy="11293097"/>
            <a:chOff x="-2340768" y="-3276364"/>
            <a:chExt cx="13969552" cy="11293097"/>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0768" y="-576773"/>
              <a:ext cx="7560840" cy="6241958"/>
            </a:xfrm>
            <a:prstGeom prst="rect">
              <a:avLst/>
            </a:prstGeom>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8927" y="2211710"/>
              <a:ext cx="5146145" cy="4248472"/>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9952" y="915566"/>
              <a:ext cx="7488832" cy="6182510"/>
            </a:xfrm>
            <a:prstGeom prst="rect">
              <a:avLst/>
            </a:prstGeom>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7113" y="-3276364"/>
              <a:ext cx="7488555" cy="7488555"/>
            </a:xfrm>
            <a:prstGeom prst="rect">
              <a:avLst/>
            </a:prstGeo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1552" y="1347614"/>
              <a:ext cx="6552728" cy="6552728"/>
            </a:xfrm>
            <a:prstGeom prst="rect">
              <a:avLst/>
            </a:prstGeom>
          </p:spPr>
        </p:pic>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3836" y="1464005"/>
              <a:ext cx="6552728" cy="6552728"/>
            </a:xfrm>
            <a:prstGeom prst="rect">
              <a:avLst/>
            </a:prstGeom>
          </p:spPr>
        </p:pic>
      </p:grpSp>
      <p:pic>
        <p:nvPicPr>
          <p:cNvPr id="19" name="图片 18"/>
          <p:cNvPicPr>
            <a:picLocks noChangeAspect="1"/>
          </p:cNvPicPr>
          <p:nvPr/>
        </p:nvPicPr>
        <p:blipFill rotWithShape="1">
          <a:blip r:embed="rId4">
            <a:extLst>
              <a:ext uri="{28A0092B-C50C-407E-A947-70E740481C1C}">
                <a14:useLocalDpi xmlns:a14="http://schemas.microsoft.com/office/drawing/2010/main" val="0"/>
              </a:ext>
            </a:extLst>
          </a:blip>
          <a:srcRect l="39619" t="53591" r="41815" b="25960"/>
          <a:stretch>
            <a:fillRect/>
          </a:stretch>
        </p:blipFill>
        <p:spPr>
          <a:xfrm>
            <a:off x="8081507" y="2337003"/>
            <a:ext cx="1008112" cy="624582"/>
          </a:xfrm>
          <a:prstGeom prst="rect">
            <a:avLst/>
          </a:prstGeom>
        </p:spPr>
      </p:pic>
      <p:pic>
        <p:nvPicPr>
          <p:cNvPr id="20" name="图片 19"/>
          <p:cNvPicPr>
            <a:picLocks noChangeAspect="1"/>
          </p:cNvPicPr>
          <p:nvPr/>
        </p:nvPicPr>
        <p:blipFill rotWithShape="1">
          <a:blip r:embed="rId4" cstate="print">
            <a:extLst>
              <a:ext uri="{28A0092B-C50C-407E-A947-70E740481C1C}">
                <a14:useLocalDpi xmlns:a14="http://schemas.microsoft.com/office/drawing/2010/main" val="0"/>
              </a:ext>
            </a:extLst>
          </a:blip>
          <a:srcRect l="39619" t="53591" r="41815" b="25960"/>
          <a:stretch>
            <a:fillRect/>
          </a:stretch>
        </p:blipFill>
        <p:spPr>
          <a:xfrm>
            <a:off x="7524328" y="2387828"/>
            <a:ext cx="720080" cy="446130"/>
          </a:xfrm>
          <a:prstGeom prst="rect">
            <a:avLst/>
          </a:prstGeom>
        </p:spPr>
      </p:pic>
      <p:pic>
        <p:nvPicPr>
          <p:cNvPr id="21" name="图片 20"/>
          <p:cNvPicPr>
            <a:picLocks noChangeAspect="1"/>
          </p:cNvPicPr>
          <p:nvPr/>
        </p:nvPicPr>
        <p:blipFill rotWithShape="1">
          <a:blip r:embed="rId4" cstate="print">
            <a:extLst>
              <a:ext uri="{28A0092B-C50C-407E-A947-70E740481C1C}">
                <a14:useLocalDpi xmlns:a14="http://schemas.microsoft.com/office/drawing/2010/main" val="0"/>
              </a:ext>
            </a:extLst>
          </a:blip>
          <a:srcRect l="39619" t="53591" r="41815" b="25960"/>
          <a:stretch>
            <a:fillRect/>
          </a:stretch>
        </p:blipFill>
        <p:spPr>
          <a:xfrm>
            <a:off x="238665" y="4051730"/>
            <a:ext cx="720080" cy="446130"/>
          </a:xfrm>
          <a:prstGeom prst="rect">
            <a:avLst/>
          </a:prstGeom>
        </p:spPr>
      </p:pic>
      <p:pic>
        <p:nvPicPr>
          <p:cNvPr id="22" name="图片 21"/>
          <p:cNvPicPr>
            <a:picLocks noChangeAspect="1"/>
          </p:cNvPicPr>
          <p:nvPr/>
        </p:nvPicPr>
        <p:blipFill rotWithShape="1">
          <a:blip r:embed="rId4">
            <a:extLst>
              <a:ext uri="{28A0092B-C50C-407E-A947-70E740481C1C}">
                <a14:useLocalDpi xmlns:a14="http://schemas.microsoft.com/office/drawing/2010/main" val="0"/>
              </a:ext>
            </a:extLst>
          </a:blip>
          <a:srcRect l="39619" t="53591" r="41815" b="25960"/>
          <a:stretch>
            <a:fillRect/>
          </a:stretch>
        </p:blipFill>
        <p:spPr>
          <a:xfrm>
            <a:off x="6711914" y="2970997"/>
            <a:ext cx="1336796" cy="828221"/>
          </a:xfrm>
          <a:prstGeom prst="rect">
            <a:avLst/>
          </a:prstGeom>
        </p:spPr>
      </p:pic>
      <p:sp>
        <p:nvSpPr>
          <p:cNvPr id="6" name="文本框 5"/>
          <p:cNvSpPr txBox="1"/>
          <p:nvPr/>
        </p:nvSpPr>
        <p:spPr>
          <a:xfrm>
            <a:off x="0" y="1464310"/>
            <a:ext cx="3933190" cy="1076325"/>
          </a:xfrm>
          <a:prstGeom prst="rect">
            <a:avLst/>
          </a:prstGeom>
          <a:noFill/>
        </p:spPr>
        <p:txBody>
          <a:bodyPr wrap="square" rtlCol="0">
            <a:spAutoFit/>
          </a:bodyPr>
          <a:p>
            <a:r>
              <a:rPr lang="en-US" altLang="zh-CN" sz="3200">
                <a:solidFill>
                  <a:schemeClr val="bg1"/>
                </a:solidFill>
              </a:rPr>
              <a:t>Questions with </a:t>
            </a:r>
            <a:r>
              <a:rPr lang="zh-CN" altLang="en-US" sz="3200">
                <a:solidFill>
                  <a:schemeClr val="bg1"/>
                </a:solidFill>
                <a:sym typeface="+mn-ea"/>
              </a:rPr>
              <a:t>好吗  </a:t>
            </a:r>
            <a:endParaRPr lang="zh-CN" altLang="en-US" sz="3200">
              <a:solidFill>
                <a:schemeClr val="bg1"/>
              </a:solidFill>
              <a:sym typeface="+mn-ea"/>
            </a:endParaRPr>
          </a:p>
          <a:p>
            <a:r>
              <a:rPr lang="en-US" altLang="zh-CN" sz="3200">
                <a:solidFill>
                  <a:schemeClr val="bg1"/>
                </a:solidFill>
                <a:sym typeface="+mn-ea"/>
              </a:rPr>
              <a:t>(hǎo ma)</a:t>
            </a:r>
            <a:r>
              <a:rPr lang="en-US" altLang="zh-CN" sz="3200">
                <a:solidFill>
                  <a:schemeClr val="bg1"/>
                </a:solidFill>
              </a:rPr>
              <a:t> </a:t>
            </a:r>
            <a:endParaRPr lang="en-US" altLang="zh-CN" sz="3200">
              <a:solidFill>
                <a:schemeClr val="bg1"/>
              </a:solidFill>
            </a:endParaRPr>
          </a:p>
        </p:txBody>
      </p:sp>
      <p:sp>
        <p:nvSpPr>
          <p:cNvPr id="23" name="文本框 22"/>
          <p:cNvSpPr txBox="1"/>
          <p:nvPr/>
        </p:nvSpPr>
        <p:spPr>
          <a:xfrm>
            <a:off x="1171575" y="3689350"/>
            <a:ext cx="7000875" cy="368300"/>
          </a:xfrm>
          <a:prstGeom prst="rect">
            <a:avLst/>
          </a:prstGeom>
          <a:noFill/>
        </p:spPr>
        <p:txBody>
          <a:bodyPr wrap="square" rtlCol="0">
            <a:spAutoFit/>
          </a:bodyPr>
          <a:p>
            <a:endParaRPr lang="zh-CN" altLang="en-US">
              <a:solidFill>
                <a:schemeClr val="bg1"/>
              </a:solidFill>
            </a:endParaRPr>
          </a:p>
        </p:txBody>
      </p:sp>
      <p:sp>
        <p:nvSpPr>
          <p:cNvPr id="24" name="文本框 23"/>
          <p:cNvSpPr txBox="1"/>
          <p:nvPr/>
        </p:nvSpPr>
        <p:spPr>
          <a:xfrm>
            <a:off x="830580" y="3391535"/>
            <a:ext cx="7960360" cy="1568450"/>
          </a:xfrm>
          <a:prstGeom prst="rect">
            <a:avLst/>
          </a:prstGeom>
          <a:noFill/>
        </p:spPr>
        <p:txBody>
          <a:bodyPr wrap="square" rtlCol="0">
            <a:spAutoFit/>
          </a:bodyPr>
          <a:p>
            <a:r>
              <a:rPr lang="zh-CN" altLang="en-US" sz="2400">
                <a:solidFill>
                  <a:schemeClr val="bg1"/>
                </a:solidFill>
              </a:rPr>
              <a:t>To solicit someone`s opinion, we can ask 好吗</a:t>
            </a:r>
            <a:r>
              <a:rPr lang="en-US" altLang="zh-CN" sz="2400">
                <a:solidFill>
                  <a:schemeClr val="bg1"/>
                </a:solidFill>
              </a:rPr>
              <a:t>(hǎo ma)</a:t>
            </a:r>
            <a:r>
              <a:rPr lang="zh-CN" altLang="en-US" sz="2400">
                <a:solidFill>
                  <a:schemeClr val="bg1"/>
                </a:solidFill>
              </a:rPr>
              <a:t> after stating an idea or suggestion.</a:t>
            </a:r>
            <a:endParaRPr lang="zh-CN" altLang="en-US" sz="2400">
              <a:solidFill>
                <a:schemeClr val="bg1"/>
              </a:solidFill>
            </a:endParaRPr>
          </a:p>
          <a:p>
            <a:r>
              <a:rPr lang="en-US" altLang="zh-CN" sz="2400">
                <a:solidFill>
                  <a:schemeClr val="bg1"/>
                </a:solidFill>
              </a:rPr>
              <a:t>You will also hear people say </a:t>
            </a:r>
            <a:r>
              <a:rPr lang="zh-CN" altLang="en-US" sz="2400">
                <a:solidFill>
                  <a:schemeClr val="bg1"/>
                </a:solidFill>
              </a:rPr>
              <a:t>好不好</a:t>
            </a:r>
            <a:r>
              <a:rPr lang="en-US" altLang="zh-CN" sz="2400">
                <a:solidFill>
                  <a:schemeClr val="bg1"/>
                </a:solidFill>
              </a:rPr>
              <a:t>(</a:t>
            </a:r>
            <a:r>
              <a:rPr lang="en-US" altLang="zh-CN" sz="2400">
                <a:solidFill>
                  <a:schemeClr val="bg1"/>
                </a:solidFill>
                <a:sym typeface="+mn-ea"/>
              </a:rPr>
              <a:t>hǎo bu hǎo</a:t>
            </a:r>
            <a:r>
              <a:rPr lang="en-US" altLang="zh-CN" sz="2400">
                <a:solidFill>
                  <a:schemeClr val="bg1"/>
                </a:solidFill>
              </a:rPr>
              <a:t>), instead of </a:t>
            </a:r>
            <a:r>
              <a:rPr lang="zh-CN" altLang="en-US" sz="2400">
                <a:solidFill>
                  <a:schemeClr val="bg1"/>
                </a:solidFill>
              </a:rPr>
              <a:t>好吗</a:t>
            </a:r>
            <a:r>
              <a:rPr lang="en-US" altLang="zh-CN" sz="2400">
                <a:solidFill>
                  <a:schemeClr val="bg1"/>
                </a:solidFill>
                <a:sym typeface="+mn-ea"/>
              </a:rPr>
              <a:t>(hǎo ma)</a:t>
            </a:r>
            <a:r>
              <a:rPr lang="zh-CN" altLang="en-US" sz="2400">
                <a:solidFill>
                  <a:schemeClr val="bg1"/>
                </a:solidFill>
                <a:sym typeface="+mn-ea"/>
              </a:rPr>
              <a:t> </a:t>
            </a:r>
            <a:endParaRPr lang="zh-CN" altLang="en-US" sz="240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2000"/>
                                        <p:tgtEl>
                                          <p:spTgt spid="19"/>
                                        </p:tgtEl>
                                      </p:cBhvr>
                                    </p:animEffect>
                                  </p:childTnLst>
                                </p:cTn>
                              </p:par>
                              <p:par>
                                <p:cTn id="11" presetID="0" presetClass="path" presetSubtype="0" accel="50000" decel="50000" fill="hold" nodeType="withEffect">
                                  <p:stCondLst>
                                    <p:cond delay="0"/>
                                  </p:stCondLst>
                                  <p:childTnLst>
                                    <p:animMotion origin="layout" path="M -0.00104 3.8616E-7 C -0.00104 0.03491 -0.00347 0.06364 0.00295 0.08835 C 0.00399 0.09021 0.00486 0.09639 0.0059 0.1004 C 0.00695 0.10256 0.00868 0.10256 0.0099 0.10256 C 0.01163 0.10658 0.01372 0.10874 0.01563 0.1109 C 0.01719 0.11276 0.01823 0.11492 0.02014 0.11492 C 0.02136 0.11894 0.02274 0.11894 0.02413 0.1211 C 0.02587 0.12512 0.03142 0.12944 0.03368 0.13129 C 0.0342 0.13129 0.03455 0.13346 0.03507 0.13346 C 0.03611 0.13531 0.03854 0.13747 0.03854 0.13964 C 0.03924 0.13747 0.04011 0.13964 0.04097 0.14149 C 0.04445 0.14767 0.04167 0.14365 0.04445 0.14767 C 0.04653 0.15199 0.04809 0.15817 0.05 0.16219 C 0.05191 0.1662 0.05469 0.17053 0.05625 0.17454 C 0.05729 0.17856 0.05955 0.18474 0.06042 0.18875 C 0.06198 0.1971 0.0599 0.18875 0.0625 0.19926 C 0.06354 0.20327 0.06493 0.20544 0.06615 0.20945 C 0.06701 0.22181 0.06858 0.23818 0.07205 0.2422 C 0.07292 0.24838 0.07379 0.25456 0.07552 0.25672 C 0.07604 0.25888 0.07761 0.2629 0.07761 0.26506 C 0.07882 0.27093 0.07726 0.2629 0.07969 0.26908 C 0.08108 0.27309 0.08212 0.27927 0.08403 0.28143 C 0.08507 0.28545 0.08646 0.28545 0.08802 0.28761 C 0.08941 0.29163 0.09097 0.29163 0.09271 0.29379 C 0.09445 0.29781 0.09636 0.29781 0.09844 0.30182 C 0.10208 0.30615 0.10486 0.308 0.10886 0.31016 C 0.10938 0.31016 0.11042 0.31233 0.11042 0.31418 " pathEditMode="relative" rAng="0" ptsTypes="ffffffffffffffffffffffffffA">
                                      <p:cBhvr>
                                        <p:cTn id="12" dur="2000" spd="-100000" fill="hold"/>
                                        <p:tgtEl>
                                          <p:spTgt spid="19"/>
                                        </p:tgtEl>
                                        <p:attrNameLst>
                                          <p:attrName>ppt_x</p:attrName>
                                          <p:attrName>ppt_y</p:attrName>
                                        </p:attrNameLst>
                                      </p:cBhvr>
                                      <p:rCtr x="5451" y="15601"/>
                                    </p:animMotion>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2000"/>
                                        <p:tgtEl>
                                          <p:spTgt spid="20"/>
                                        </p:tgtEl>
                                      </p:cBhvr>
                                    </p:animEffect>
                                  </p:childTnLst>
                                </p:cTn>
                              </p:par>
                              <p:par>
                                <p:cTn id="16" presetID="0" presetClass="path" presetSubtype="0" accel="50000" decel="50000" fill="hold" nodeType="withEffect">
                                  <p:stCondLst>
                                    <p:cond delay="0"/>
                                  </p:stCondLst>
                                  <p:childTnLst>
                                    <p:animMotion origin="layout" path="M -4.16667E-6 -1.90609E-6 C -4.16667E-6 0.04603 0.00191 0.08434 -0.00295 0.11709 C -0.00364 0.11956 -0.00434 0.12759 -0.00503 0.13284 C -0.00572 0.13593 -0.00711 0.13593 -0.00798 0.13593 C -0.0092 0.14118 -0.01076 0.14396 -0.01215 0.14674 C -0.01319 0.14921 -0.01406 0.1523 -0.01545 0.1523 C -0.01632 0.15756 -0.01736 0.15756 -0.0184 0.16034 C -0.01961 0.16559 -0.02361 0.17146 -0.02534 0.17393 C -0.02569 0.17393 -0.02586 0.17671 -0.02638 0.17671 C -0.02708 0.17918 -0.02882 0.18196 -0.02882 0.18505 C -0.02934 0.18196 -0.03003 0.18505 -0.03055 0.18752 C -0.03316 0.19555 -0.03107 0.1903 -0.03316 0.19555 C -0.03472 0.20142 -0.03576 0.20946 -0.03715 0.21471 C -0.03854 0.22027 -0.04062 0.22583 -0.04184 0.23108 C -0.04253 0.23664 -0.04427 0.24467 -0.04479 0.24992 C -0.046 0.26105 -0.04444 0.24992 -0.04635 0.26383 C -0.04704 0.26939 -0.04809 0.27217 -0.04895 0.27742 C -0.04965 0.29379 -0.05086 0.31542 -0.05329 0.32098 C -0.05399 0.32901 -0.05451 0.33735 -0.0559 0.34013 C -0.05625 0.34291 -0.05729 0.34816 -0.05729 0.35125 C -0.05833 0.35898 -0.05711 0.34816 -0.05885 0.3565 C -0.05989 0.36176 -0.06059 0.3701 -0.06215 0.37288 C -0.06284 0.37813 -0.06388 0.37813 -0.06493 0.38122 C -0.06597 0.38647 -0.06718 0.38647 -0.0684 0.38925 C -0.06961 0.3945 -0.071 0.3945 -0.07257 0.39975 C -0.07517 0.40562 -0.07725 0.4081 -0.0802 0.41088 C -0.08055 0.41088 -0.08125 0.41397 -0.08125 0.41644 " pathEditMode="relative" rAng="0" ptsTypes="ffffffffffffffffffffffffffA">
                                      <p:cBhvr>
                                        <p:cTn id="17" dur="2000" spd="-100000" fill="hold"/>
                                        <p:tgtEl>
                                          <p:spTgt spid="20"/>
                                        </p:tgtEl>
                                        <p:attrNameLst>
                                          <p:attrName>ppt_x</p:attrName>
                                          <p:attrName>ppt_y</p:attrName>
                                        </p:attrNameLst>
                                      </p:cBhvr>
                                      <p:rCtr x="-3976" y="20822"/>
                                    </p:animMotion>
                                  </p:childTnLst>
                                </p:cTn>
                              </p:par>
                              <p:par>
                                <p:cTn id="18" presetID="10" presetClass="entr" presetSubtype="0"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2000"/>
                                        <p:tgtEl>
                                          <p:spTgt spid="21"/>
                                        </p:tgtEl>
                                      </p:cBhvr>
                                    </p:animEffect>
                                  </p:childTnLst>
                                </p:cTn>
                              </p:par>
                              <p:par>
                                <p:cTn id="21" presetID="0" presetClass="path" presetSubtype="0" accel="50000" decel="50000" fill="hold" nodeType="withEffect">
                                  <p:stCondLst>
                                    <p:cond delay="0"/>
                                  </p:stCondLst>
                                  <p:childTnLst>
                                    <p:animMotion origin="layout" path="M 0.00417 3.18196E-6 C 0.00417 0.01668 0.00191 0.03089 0.00782 0.04294 C 0.00868 0.04386 0.00938 0.04664 0.01025 0.0485 C 0.01111 0.04973 0.01285 0.04973 0.01389 0.04973 C 0.01545 0.05159 0.01736 0.05282 0.01893 0.05375 C 0.02032 0.05468 0.02136 0.05591 0.02292 0.05591 C 0.02414 0.05777 0.02535 0.05777 0.02657 0.05869 C 0.02813 0.06055 0.03299 0.06271 0.03507 0.06364 C 0.03542 0.06364 0.03577 0.06487 0.03629 0.06487 C 0.03716 0.06549 0.03924 0.06673 0.03924 0.06765 C 0.03993 0.06673 0.0408 0.06765 0.04132 0.06858 C 0.04462 0.07167 0.04202 0.06981 0.04462 0.07167 C 0.04653 0.07383 0.04775 0.07661 0.04948 0.07877 C 0.05122 0.08063 0.05365 0.08279 0.05521 0.08464 C 0.05608 0.08681 0.05816 0.08959 0.05868 0.09175 C 0.06025 0.09576 0.05834 0.09175 0.06059 0.09669 C 0.06146 0.09885 0.06285 0.09978 0.06389 0.10163 C 0.06476 0.10781 0.06615 0.11554 0.0691 0.1177 C 0.06997 0.12079 0.07066 0.12357 0.07223 0.1248 C 0.07275 0.12573 0.07396 0.12758 0.07396 0.12882 C 0.07535 0.1316 0.07379 0.12758 0.07587 0.13067 C 0.07726 0.13284 0.07795 0.13562 0.07986 0.13685 C 0.08073 0.13871 0.08212 0.13871 0.08334 0.13994 C 0.08455 0.14179 0.08611 0.14179 0.0875 0.14272 C 0.08907 0.14458 0.0908 0.14458 0.09271 0.14674 C 0.09584 0.1489 0.09827 0.14983 0.10191 0.15075 C 0.10243 0.15075 0.1033 0.15199 0.1033 0.15292 " pathEditMode="relative" rAng="0" ptsTypes="ffffffffffffffffffffffffffA">
                                      <p:cBhvr>
                                        <p:cTn id="22" dur="2000" spd="-100000" fill="hold"/>
                                        <p:tgtEl>
                                          <p:spTgt spid="21"/>
                                        </p:tgtEl>
                                        <p:attrNameLst>
                                          <p:attrName>ppt_x</p:attrName>
                                          <p:attrName>ppt_y</p:attrName>
                                        </p:attrNameLst>
                                      </p:cBhvr>
                                      <p:rCtr x="4844" y="7631"/>
                                    </p:animMotion>
                                  </p:childTnLst>
                                </p:cTn>
                              </p:par>
                              <p:par>
                                <p:cTn id="23" presetID="10"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2000"/>
                                        <p:tgtEl>
                                          <p:spTgt spid="22"/>
                                        </p:tgtEl>
                                      </p:cBhvr>
                                    </p:animEffect>
                                  </p:childTnLst>
                                </p:cTn>
                              </p:par>
                              <p:par>
                                <p:cTn id="26" presetID="0" presetClass="path" presetSubtype="0" accel="50000" decel="50000" fill="hold" nodeType="withEffect">
                                  <p:stCondLst>
                                    <p:cond delay="0"/>
                                  </p:stCondLst>
                                  <p:childTnLst>
                                    <p:animMotion origin="layout" path="M -4.44444E-6 3.59592E-6 C 0.00018 -0.00989 -0.00277 -0.01823 0.00487 -0.02503 C 0.00608 -0.02564 0.00712 -0.0275 0.00834 -0.02873 C 0.00973 -0.02935 0.01164 -0.02935 0.0132 -0.02935 C 0.01528 -0.03028 0.01754 -0.0309 0.01997 -0.03151 C 0.02188 -0.03213 0.02309 -0.03275 0.02535 -0.03275 C 0.02691 -0.03399 0.02848 -0.03399 0.03021 -0.0346 C 0.0323 -0.03553 0.03889 -0.03677 0.0415 -0.03738 C 0.04202 -0.03738 0.04254 -0.038 0.04306 -0.038 C 0.04445 -0.03862 0.04723 -0.03924 0.04723 -0.03955 C 0.04827 -0.03924 0.04914 -0.03955 0.05 -0.04016 C 0.05434 -0.04202 0.05105 -0.04078 0.05434 -0.04202 C 0.0566 -0.04325 0.05869 -0.0448 0.06094 -0.04603 C 0.06303 -0.04727 0.0665 -0.04851 0.06841 -0.04943 C 0.06962 -0.05067 0.07223 -0.05252 0.07327 -0.05376 C 0.07518 -0.05592 0.07275 -0.05376 0.07587 -0.05654 C 0.07709 -0.05777 0.07865 -0.05839 0.08004 -0.05932 C 0.08108 -0.06302 0.08299 -0.06766 0.08716 -0.06889 C 0.0882 -0.07044 0.08924 -0.07229 0.09115 -0.07291 C 0.09184 -0.07353 0.09375 -0.07446 0.09375 -0.07507 C 0.09532 -0.07693 0.09341 -0.07446 0.09619 -0.07631 C 0.09792 -0.07754 0.09914 -0.07909 0.10139 -0.07971 C 0.10261 -0.08094 0.10417 -0.08094 0.10608 -0.08156 C 0.10782 -0.0828 0.10973 -0.0828 0.11181 -0.08341 C 0.11389 -0.08434 0.11598 -0.08434 0.11858 -0.08558 C 0.12292 -0.08681 0.12622 -0.08743 0.13091 -0.08805 C 0.1316 -0.08805 0.13282 -0.08867 0.13282 -0.08897 " pathEditMode="relative" rAng="0" ptsTypes="ffffffffffffffffffffffffffA">
                                      <p:cBhvr>
                                        <p:cTn id="27" dur="2000" spd="-100000" fill="hold"/>
                                        <p:tgtEl>
                                          <p:spTgt spid="22"/>
                                        </p:tgtEl>
                                        <p:attrNameLst>
                                          <p:attrName>ppt_x</p:attrName>
                                          <p:attrName>ppt_y</p:attrName>
                                        </p:attrNameLst>
                                      </p:cBhvr>
                                      <p:rCtr x="6493" y="-44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915" t="6002" r="915" b="11897"/>
          <a:stretch>
            <a:fillRect/>
          </a:stretch>
        </p:blipFill>
        <p:spPr>
          <a:xfrm>
            <a:off x="-81023" y="0"/>
            <a:ext cx="9225024" cy="5143500"/>
          </a:xfrm>
          <a:prstGeom prst="rect">
            <a:avLst/>
          </a:prstGeo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197" y="-812626"/>
            <a:ext cx="7318584" cy="6041960"/>
          </a:xfrm>
          <a:prstGeom prst="rect">
            <a:avLst/>
          </a:prstGeom>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755576" y="876871"/>
            <a:ext cx="848717" cy="525828"/>
          </a:xfrm>
          <a:prstGeom prst="rect">
            <a:avLst/>
          </a:prstGeom>
        </p:spPr>
      </p:pic>
      <p:pic>
        <p:nvPicPr>
          <p:cNvPr id="9" name="图片 8"/>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1023064" y="2610893"/>
            <a:ext cx="1162457" cy="720208"/>
          </a:xfrm>
          <a:prstGeom prst="rect">
            <a:avLst/>
          </a:prstGeom>
        </p:spPr>
      </p:pic>
      <p:pic>
        <p:nvPicPr>
          <p:cNvPr id="10" name="图片 9"/>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6876256" y="1179742"/>
            <a:ext cx="1008112" cy="624582"/>
          </a:xfrm>
          <a:prstGeom prst="rect">
            <a:avLst/>
          </a:prstGeom>
        </p:spPr>
      </p:pic>
      <p:pic>
        <p:nvPicPr>
          <p:cNvPr id="11" name="图片 10"/>
          <p:cNvPicPr>
            <a:picLocks noChangeAspect="1"/>
          </p:cNvPicPr>
          <p:nvPr/>
        </p:nvPicPr>
        <p:blipFill rotWithShape="1">
          <a:blip r:embed="rId3" cstate="print">
            <a:extLst>
              <a:ext uri="{28A0092B-C50C-407E-A947-70E740481C1C}">
                <a14:useLocalDpi xmlns:a14="http://schemas.microsoft.com/office/drawing/2010/main" val="0"/>
              </a:ext>
            </a:extLst>
          </a:blip>
          <a:srcRect l="39619" t="53591" r="41815" b="25960"/>
          <a:stretch>
            <a:fillRect/>
          </a:stretch>
        </p:blipFill>
        <p:spPr>
          <a:xfrm>
            <a:off x="6516216" y="2509833"/>
            <a:ext cx="720080" cy="446130"/>
          </a:xfrm>
          <a:prstGeom prst="rect">
            <a:avLst/>
          </a:prstGeom>
        </p:spPr>
      </p:pic>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39619" t="53591" r="41815" b="25960"/>
          <a:stretch>
            <a:fillRect/>
          </a:stretch>
        </p:blipFill>
        <p:spPr>
          <a:xfrm>
            <a:off x="459854" y="3795886"/>
            <a:ext cx="720080" cy="44613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5539460" y="4018951"/>
            <a:ext cx="1336796" cy="828221"/>
          </a:xfrm>
          <a:prstGeom prst="rect">
            <a:avLst/>
          </a:prstGeom>
        </p:spPr>
      </p:pic>
      <p:sp>
        <p:nvSpPr>
          <p:cNvPr id="4" name="文本框 3"/>
          <p:cNvSpPr txBox="1"/>
          <p:nvPr/>
        </p:nvSpPr>
        <p:spPr>
          <a:xfrm>
            <a:off x="1179830" y="1342390"/>
            <a:ext cx="6169660" cy="2676525"/>
          </a:xfrm>
          <a:prstGeom prst="rect">
            <a:avLst/>
          </a:prstGeom>
          <a:noFill/>
        </p:spPr>
        <p:txBody>
          <a:bodyPr wrap="square" rtlCol="0">
            <a:spAutoFit/>
          </a:bodyPr>
          <a:p>
            <a:r>
              <a:rPr lang="en-US" altLang="zh-CN" sz="2800">
                <a:solidFill>
                  <a:schemeClr val="bg1"/>
                </a:solidFill>
              </a:rPr>
              <a:t>A</a:t>
            </a:r>
            <a:r>
              <a:rPr lang="zh-CN" altLang="en-US" sz="2800">
                <a:solidFill>
                  <a:schemeClr val="bg1"/>
                </a:solidFill>
              </a:rPr>
              <a:t>：我喜欢打球，你呢？</a:t>
            </a:r>
            <a:endParaRPr lang="zh-CN" altLang="en-US" sz="2800">
              <a:solidFill>
                <a:schemeClr val="bg1"/>
              </a:solidFill>
            </a:endParaRPr>
          </a:p>
          <a:p>
            <a:r>
              <a:rPr lang="zh-CN" altLang="en-US" sz="2800">
                <a:solidFill>
                  <a:schemeClr val="bg1"/>
                </a:solidFill>
              </a:rPr>
              <a:t>        wǒ xǐ hu</a:t>
            </a:r>
            <a:r>
              <a:rPr lang="en-US" altLang="zh-CN" sz="2800">
                <a:solidFill>
                  <a:schemeClr val="bg1"/>
                </a:solidFill>
              </a:rPr>
              <a:t>a</a:t>
            </a:r>
            <a:r>
              <a:rPr lang="zh-CN" altLang="en-US" sz="2800">
                <a:solidFill>
                  <a:schemeClr val="bg1"/>
                </a:solidFill>
              </a:rPr>
              <a:t>n dǎ qiú</a:t>
            </a:r>
            <a:r>
              <a:rPr lang="en-US" altLang="zh-CN" sz="2800">
                <a:solidFill>
                  <a:schemeClr val="bg1"/>
                </a:solidFill>
              </a:rPr>
              <a:t>,</a:t>
            </a:r>
            <a:r>
              <a:rPr lang="zh-CN" altLang="en-US" sz="2800">
                <a:solidFill>
                  <a:schemeClr val="bg1"/>
                </a:solidFill>
              </a:rPr>
              <a:t>nǐ ne ？</a:t>
            </a:r>
            <a:endParaRPr lang="zh-CN" altLang="en-US" sz="2800">
              <a:solidFill>
                <a:schemeClr val="bg1"/>
              </a:solidFill>
            </a:endParaRPr>
          </a:p>
          <a:p>
            <a:r>
              <a:rPr lang="zh-CN" altLang="en-US" sz="2800">
                <a:solidFill>
                  <a:schemeClr val="bg1"/>
                </a:solidFill>
              </a:rPr>
              <a:t>        I like to play ball</a:t>
            </a:r>
            <a:r>
              <a:rPr lang="en-US" altLang="zh-CN" sz="2800">
                <a:solidFill>
                  <a:schemeClr val="bg1"/>
                </a:solidFill>
              </a:rPr>
              <a:t>, How about you?</a:t>
            </a:r>
            <a:endParaRPr lang="zh-CN" altLang="en-US" sz="2800">
              <a:solidFill>
                <a:schemeClr val="bg1"/>
              </a:solidFill>
            </a:endParaRPr>
          </a:p>
          <a:p>
            <a:r>
              <a:rPr lang="en-US" altLang="zh-CN" sz="2800">
                <a:solidFill>
                  <a:schemeClr val="bg1"/>
                </a:solidFill>
              </a:rPr>
              <a:t>B</a:t>
            </a:r>
            <a:r>
              <a:rPr lang="zh-CN" altLang="en-US" sz="2800">
                <a:solidFill>
                  <a:schemeClr val="bg1"/>
                </a:solidFill>
              </a:rPr>
              <a:t>：我也喜欢打球。</a:t>
            </a:r>
            <a:endParaRPr lang="zh-CN" altLang="en-US" sz="2800">
              <a:solidFill>
                <a:schemeClr val="bg1"/>
              </a:solidFill>
            </a:endParaRPr>
          </a:p>
          <a:p>
            <a:r>
              <a:rPr lang="zh-CN" altLang="en-US" sz="2800">
                <a:solidFill>
                  <a:schemeClr val="bg1"/>
                </a:solidFill>
              </a:rPr>
              <a:t>       </a:t>
            </a:r>
            <a:r>
              <a:rPr lang="zh-CN" altLang="en-US" sz="2800">
                <a:solidFill>
                  <a:schemeClr val="bg1"/>
                </a:solidFill>
                <a:sym typeface="+mn-ea"/>
              </a:rPr>
              <a:t>wǒ yě xǐ hu</a:t>
            </a:r>
            <a:r>
              <a:rPr lang="en-US" altLang="zh-CN" sz="2800">
                <a:solidFill>
                  <a:schemeClr val="bg1"/>
                </a:solidFill>
                <a:sym typeface="+mn-ea"/>
              </a:rPr>
              <a:t>a</a:t>
            </a:r>
            <a:r>
              <a:rPr lang="zh-CN" altLang="en-US" sz="2800">
                <a:solidFill>
                  <a:schemeClr val="bg1"/>
                </a:solidFill>
                <a:sym typeface="+mn-ea"/>
              </a:rPr>
              <a:t>n dǎ qiú</a:t>
            </a:r>
            <a:r>
              <a:rPr lang="en-US" altLang="zh-CN" sz="2800">
                <a:solidFill>
                  <a:schemeClr val="bg1"/>
                </a:solidFill>
                <a:sym typeface="+mn-ea"/>
              </a:rPr>
              <a:t>.</a:t>
            </a:r>
            <a:endParaRPr lang="en-US" altLang="zh-CN" sz="2800">
              <a:solidFill>
                <a:schemeClr val="bg1"/>
              </a:solidFill>
              <a:sym typeface="+mn-ea"/>
            </a:endParaRPr>
          </a:p>
          <a:p>
            <a:r>
              <a:rPr lang="en-US" altLang="zh-CN" sz="2800">
                <a:solidFill>
                  <a:schemeClr val="bg1"/>
                </a:solidFill>
                <a:sym typeface="+mn-ea"/>
              </a:rPr>
              <a:t>       I like to play ball, too.</a:t>
            </a:r>
            <a:r>
              <a:rPr lang="zh-CN" altLang="en-US" sz="2400">
                <a:solidFill>
                  <a:schemeClr val="bg1"/>
                </a:solidFill>
              </a:rPr>
              <a:t> </a:t>
            </a:r>
            <a:endParaRPr lang="zh-CN" altLang="en-US" sz="2400">
              <a:solidFill>
                <a:schemeClr val="bg1"/>
              </a:solidFill>
            </a:endParaRPr>
          </a:p>
        </p:txBody>
      </p:sp>
      <p:pic>
        <p:nvPicPr>
          <p:cNvPr id="3" name="图片 2"/>
          <p:cNvPicPr>
            <a:picLocks noChangeAspect="1"/>
          </p:cNvPicPr>
          <p:nvPr/>
        </p:nvPicPr>
        <p:blipFill>
          <a:blip r:embed="rId4"/>
          <a:stretch>
            <a:fillRect/>
          </a:stretch>
        </p:blipFill>
        <p:spPr>
          <a:xfrm>
            <a:off x="6388735" y="2894965"/>
            <a:ext cx="2024380" cy="20339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par>
                                <p:cTn id="11" presetID="0" presetClass="path" presetSubtype="0" accel="50000" decel="50000" fill="hold" nodeType="withEffect">
                                  <p:stCondLst>
                                    <p:cond delay="0"/>
                                  </p:stCondLst>
                                  <p:childTnLst>
                                    <p:animMotion origin="layout" path="M -0.00521 -3.18196E-7 C -0.00486 0.03058 -0.0092 0.05437 0.00139 0.07507 C 0.00295 0.07816 0.00434 0.08341 0.00608 0.08588 C 0.00782 0.08866 0.01042 0.08743 0.01268 0.08804 C 0.01545 0.09144 0.01858 0.09299 0.0217 0.09453 C 0.02431 0.097 0.02587 0.09793 0.029 0.09886 C 0.03108 0.10164 0.03316 0.10195 0.03559 0.10318 C 0.03837 0.10658 0.04723 0.11029 0.05087 0.11183 C 0.05157 0.11276 0.05226 0.1143 0.05295 0.11492 C 0.05486 0.11616 0.05868 0.11708 0.05868 0.11708 C 0.0599 0.11832 0.06129 0.11894 0.0625 0.12048 C 0.06823 0.12635 0.06372 0.12357 0.06823 0.12573 C 0.07136 0.12975 0.07414 0.13438 0.07709 0.13871 C 0.08004 0.14273 0.08473 0.1452 0.08716 0.14952 C 0.08889 0.1523 0.09236 0.15755 0.09393 0.16126 C 0.09653 0.16744 0.09306 0.16188 0.09723 0.16991 C 0.09879 0.173 0.10104 0.17578 0.10295 0.17856 C 0.10452 0.18814 0.10695 0.20297 0.1125 0.20636 C 0.11407 0.21131 0.11545 0.21625 0.11806 0.21934 C 0.1191 0.22088 0.12136 0.22366 0.12136 0.22397 C 0.12361 0.23046 0.12101 0.22366 0.12483 0.22922 C 0.12726 0.23293 0.12882 0.23695 0.13195 0.2388 C 0.13351 0.24313 0.13559 0.24374 0.1382 0.24529 C 0.14063 0.24838 0.14323 0.24869 0.14601 0.24961 C 0.14879 0.25363 0.15174 0.25394 0.15504 0.2561 C 0.16094 0.25981 0.16528 0.26228 0.17188 0.26352 C 0.17257 0.26382 0.17414 0.26475 0.17414 0.26475 " pathEditMode="relative" rAng="0" ptsTypes="ffffffffffffffffffffffffffA">
                                      <p:cBhvr>
                                        <p:cTn id="12" dur="2000" spd="-100000" fill="hold"/>
                                        <p:tgtEl>
                                          <p:spTgt spid="8"/>
                                        </p:tgtEl>
                                        <p:attrNameLst>
                                          <p:attrName>ppt_x</p:attrName>
                                          <p:attrName>ppt_y</p:attrName>
                                        </p:attrNameLst>
                                      </p:cBhvr>
                                      <p:rCtr x="8767" y="13222"/>
                                    </p:animMotion>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par>
                                <p:cTn id="16" presetID="0" presetClass="path" presetSubtype="0" accel="50000" decel="50000" fill="hold" nodeType="withEffect">
                                  <p:stCondLst>
                                    <p:cond delay="0"/>
                                  </p:stCondLst>
                                  <p:childTnLst>
                                    <p:animMotion origin="layout" path="M -0.00382 -0.00402 C -0.00365 0.00123 -0.0073 0.00556 0.00191 0.00927 C 0.00329 0.00958 0.00451 0.0105 0.00607 0.01112 C 0.00763 0.01143 0.00989 0.01143 0.0118 0.01143 C 0.01423 0.01205 0.01701 0.01236 0.01979 0.01266 C 0.02204 0.01297 0.02343 0.01328 0.02621 0.01328 C 0.02795 0.0139 0.02986 0.0139 0.03194 0.01421 C 0.03437 0.01483 0.04218 0.01544 0.04531 0.01575 C 0.046 0.01575 0.04652 0.01606 0.04722 0.01606 C 0.04878 0.01637 0.05225 0.01668 0.05225 0.01699 C 0.05329 0.01668 0.05451 0.01699 0.05555 0.0173 C 0.06059 0.01823 0.05659 0.01761 0.06059 0.01823 C 0.06336 0.01884 0.06579 0.01977 0.0684 0.02039 C 0.071 0.02101 0.075 0.02162 0.07725 0.02224 C 0.07864 0.02286 0.08177 0.02379 0.08316 0.0244 C 0.08541 0.02564 0.08246 0.0244 0.08611 0.02595 C 0.0875 0.02657 0.08941 0.02688 0.09114 0.02749 C 0.09236 0.02935 0.09461 0.03182 0.09947 0.03244 C 0.10086 0.03336 0.10208 0.03429 0.10434 0.0346 C 0.1052 0.03491 0.10729 0.03553 0.10729 0.03583 C 0.1092 0.03676 0.10694 0.03553 0.11024 0.03645 C 0.11232 0.03707 0.11371 0.038 0.11649 0.03831 C 0.11788 0.03892 0.11979 0.03892 0.12204 0.03923 C 0.12413 0.03985 0.12638 0.03985 0.12881 0.04016 C 0.13125 0.04078 0.13385 0.04078 0.1368 0.04139 C 0.14201 0.04201 0.14583 0.04232 0.15156 0.04263 C 0.15225 0.04263 0.15364 0.04294 0.15364 0.04325 " pathEditMode="relative" rAng="0" ptsTypes="ffffffffffffffffffffffffffA">
                                      <p:cBhvr>
                                        <p:cTn id="17" dur="2000" spd="-100000" fill="hold"/>
                                        <p:tgtEl>
                                          <p:spTgt spid="9"/>
                                        </p:tgtEl>
                                        <p:attrNameLst>
                                          <p:attrName>ppt_x</p:attrName>
                                          <p:attrName>ppt_y</p:attrName>
                                        </p:attrNameLst>
                                      </p:cBhvr>
                                      <p:rCtr x="7691" y="2348"/>
                                    </p:animMotion>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2000"/>
                                        <p:tgtEl>
                                          <p:spTgt spid="10"/>
                                        </p:tgtEl>
                                      </p:cBhvr>
                                    </p:animEffect>
                                  </p:childTnLst>
                                </p:cTn>
                              </p:par>
                              <p:par>
                                <p:cTn id="21" presetID="0" presetClass="path" presetSubtype="0" accel="50000" decel="50000" fill="hold" nodeType="withEffect">
                                  <p:stCondLst>
                                    <p:cond delay="0"/>
                                  </p:stCondLst>
                                  <p:childTnLst>
                                    <p:animMotion origin="layout" path="M -0.00104 3.8616E-7 C -0.00104 0.03491 -0.00347 0.06364 0.00295 0.08835 C 0.00399 0.09021 0.00486 0.09639 0.0059 0.1004 C 0.00695 0.10256 0.00868 0.10256 0.0099 0.10256 C 0.01163 0.10658 0.01372 0.10874 0.01563 0.1109 C 0.01719 0.11276 0.01823 0.11492 0.02014 0.11492 C 0.02136 0.11894 0.02274 0.11894 0.02413 0.1211 C 0.02587 0.12512 0.03142 0.12944 0.03368 0.13129 C 0.0342 0.13129 0.03455 0.13346 0.03507 0.13346 C 0.03611 0.13531 0.03854 0.13747 0.03854 0.13964 C 0.03924 0.13747 0.04011 0.13964 0.04097 0.14149 C 0.04445 0.14767 0.04167 0.14365 0.04445 0.14767 C 0.04653 0.15199 0.04809 0.15817 0.05 0.16219 C 0.05191 0.1662 0.05469 0.17053 0.05625 0.17454 C 0.05729 0.17856 0.05955 0.18474 0.06042 0.18875 C 0.06198 0.1971 0.0599 0.18875 0.0625 0.19926 C 0.06354 0.20327 0.06493 0.20544 0.06615 0.20945 C 0.06701 0.22181 0.06858 0.23818 0.07205 0.2422 C 0.07292 0.24838 0.07379 0.25456 0.07552 0.25672 C 0.07604 0.25888 0.07761 0.2629 0.07761 0.26506 C 0.07882 0.27093 0.07726 0.2629 0.07969 0.26908 C 0.08108 0.27309 0.08212 0.27927 0.08403 0.28143 C 0.08507 0.28545 0.08646 0.28545 0.08802 0.28761 C 0.08941 0.29163 0.09097 0.29163 0.09271 0.29379 C 0.09445 0.29781 0.09636 0.29781 0.09844 0.30182 C 0.10208 0.30615 0.10486 0.308 0.10886 0.31016 C 0.10938 0.31016 0.11042 0.31233 0.11042 0.31418 " pathEditMode="relative" rAng="0" ptsTypes="ffffffffffffffffffffffffffA">
                                      <p:cBhvr>
                                        <p:cTn id="22" dur="2000" spd="-100000" fill="hold"/>
                                        <p:tgtEl>
                                          <p:spTgt spid="10"/>
                                        </p:tgtEl>
                                        <p:attrNameLst>
                                          <p:attrName>ppt_x</p:attrName>
                                          <p:attrName>ppt_y</p:attrName>
                                        </p:attrNameLst>
                                      </p:cBhvr>
                                      <p:rCtr x="5451" y="15601"/>
                                    </p:animMotion>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2000"/>
                                        <p:tgtEl>
                                          <p:spTgt spid="11"/>
                                        </p:tgtEl>
                                      </p:cBhvr>
                                    </p:animEffect>
                                  </p:childTnLst>
                                </p:cTn>
                              </p:par>
                              <p:par>
                                <p:cTn id="26" presetID="0" presetClass="path" presetSubtype="0" accel="50000" decel="50000" fill="hold" nodeType="withEffect">
                                  <p:stCondLst>
                                    <p:cond delay="0"/>
                                  </p:stCondLst>
                                  <p:childTnLst>
                                    <p:animMotion origin="layout" path="M -4.16667E-6 -1.90609E-6 C -4.16667E-6 0.04603 0.00191 0.08434 -0.00295 0.11709 C -0.00364 0.11956 -0.00434 0.12759 -0.00503 0.13284 C -0.00572 0.13593 -0.00711 0.13593 -0.00798 0.13593 C -0.0092 0.14118 -0.01076 0.14396 -0.01215 0.14674 C -0.01319 0.14921 -0.01406 0.1523 -0.01545 0.1523 C -0.01632 0.15756 -0.01736 0.15756 -0.0184 0.16034 C -0.01961 0.16559 -0.02361 0.17146 -0.02534 0.17393 C -0.02569 0.17393 -0.02586 0.17671 -0.02638 0.17671 C -0.02708 0.17918 -0.02882 0.18196 -0.02882 0.18505 C -0.02934 0.18196 -0.03003 0.18505 -0.03055 0.18752 C -0.03316 0.19555 -0.03107 0.1903 -0.03316 0.19555 C -0.03472 0.20142 -0.03576 0.20946 -0.03715 0.21471 C -0.03854 0.22027 -0.04062 0.22583 -0.04184 0.23108 C -0.04253 0.23664 -0.04427 0.24467 -0.04479 0.24992 C -0.046 0.26105 -0.04444 0.24992 -0.04635 0.26383 C -0.04704 0.26939 -0.04809 0.27217 -0.04895 0.27742 C -0.04965 0.29379 -0.05086 0.31542 -0.05329 0.32098 C -0.05399 0.32901 -0.05451 0.33735 -0.0559 0.34013 C -0.05625 0.34291 -0.05729 0.34816 -0.05729 0.35125 C -0.05833 0.35898 -0.05711 0.34816 -0.05885 0.3565 C -0.05989 0.36176 -0.06059 0.3701 -0.06215 0.37288 C -0.06284 0.37813 -0.06388 0.37813 -0.06493 0.38122 C -0.06597 0.38647 -0.06718 0.38647 -0.0684 0.38925 C -0.06961 0.3945 -0.071 0.3945 -0.07257 0.39975 C -0.07517 0.40562 -0.07725 0.4081 -0.0802 0.41088 C -0.08055 0.41088 -0.08125 0.41397 -0.08125 0.41644 " pathEditMode="relative" rAng="0" ptsTypes="ffffffffffffffffffffffffffA">
                                      <p:cBhvr>
                                        <p:cTn id="27" dur="2000" spd="-100000" fill="hold"/>
                                        <p:tgtEl>
                                          <p:spTgt spid="11"/>
                                        </p:tgtEl>
                                        <p:attrNameLst>
                                          <p:attrName>ppt_x</p:attrName>
                                          <p:attrName>ppt_y</p:attrName>
                                        </p:attrNameLst>
                                      </p:cBhvr>
                                      <p:rCtr x="-3976" y="20822"/>
                                    </p:animMotion>
                                  </p:childTnLst>
                                </p:cTn>
                              </p:par>
                              <p:par>
                                <p:cTn id="28" presetID="10"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2000"/>
                                        <p:tgtEl>
                                          <p:spTgt spid="12"/>
                                        </p:tgtEl>
                                      </p:cBhvr>
                                    </p:animEffect>
                                  </p:childTnLst>
                                </p:cTn>
                              </p:par>
                              <p:par>
                                <p:cTn id="31" presetID="0" presetClass="path" presetSubtype="0" accel="50000" decel="50000" fill="hold" nodeType="withEffect">
                                  <p:stCondLst>
                                    <p:cond delay="0"/>
                                  </p:stCondLst>
                                  <p:childTnLst>
                                    <p:animMotion origin="layout" path="M 0.00417 3.18196E-6 C 0.00417 0.01668 0.00191 0.03089 0.00782 0.04294 C 0.00868 0.04386 0.00938 0.04664 0.01025 0.0485 C 0.01111 0.04973 0.01285 0.04973 0.01389 0.04973 C 0.01545 0.05159 0.01736 0.05282 0.01893 0.05375 C 0.02032 0.05468 0.02136 0.05591 0.02292 0.05591 C 0.02414 0.05777 0.02535 0.05777 0.02657 0.05869 C 0.02813 0.06055 0.03299 0.06271 0.03507 0.06364 C 0.03542 0.06364 0.03577 0.06487 0.03629 0.06487 C 0.03716 0.06549 0.03924 0.06673 0.03924 0.06765 C 0.03993 0.06673 0.0408 0.06765 0.04132 0.06858 C 0.04462 0.07167 0.04202 0.06981 0.04462 0.07167 C 0.04653 0.07383 0.04775 0.07661 0.04948 0.07877 C 0.05122 0.08063 0.05365 0.08279 0.05521 0.08464 C 0.05608 0.08681 0.05816 0.08959 0.05868 0.09175 C 0.06025 0.09576 0.05834 0.09175 0.06059 0.09669 C 0.06146 0.09885 0.06285 0.09978 0.06389 0.10163 C 0.06476 0.10781 0.06615 0.11554 0.0691 0.1177 C 0.06997 0.12079 0.07066 0.12357 0.07223 0.1248 C 0.07275 0.12573 0.07396 0.12758 0.07396 0.12882 C 0.07535 0.1316 0.07379 0.12758 0.07587 0.13067 C 0.07726 0.13284 0.07795 0.13562 0.07986 0.13685 C 0.08073 0.13871 0.08212 0.13871 0.08334 0.13994 C 0.08455 0.14179 0.08611 0.14179 0.0875 0.14272 C 0.08907 0.14458 0.0908 0.14458 0.09271 0.14674 C 0.09584 0.1489 0.09827 0.14983 0.10191 0.15075 C 0.10243 0.15075 0.1033 0.15199 0.1033 0.15292 " pathEditMode="relative" rAng="0" ptsTypes="ffffffffffffffffffffffffffA">
                                      <p:cBhvr>
                                        <p:cTn id="32" dur="2000" spd="-100000" fill="hold"/>
                                        <p:tgtEl>
                                          <p:spTgt spid="12"/>
                                        </p:tgtEl>
                                        <p:attrNameLst>
                                          <p:attrName>ppt_x</p:attrName>
                                          <p:attrName>ppt_y</p:attrName>
                                        </p:attrNameLst>
                                      </p:cBhvr>
                                      <p:rCtr x="4844" y="7631"/>
                                    </p:animMotion>
                                  </p:childTnLst>
                                </p:cTn>
                              </p:par>
                              <p:par>
                                <p:cTn id="33" presetID="10"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2000"/>
                                        <p:tgtEl>
                                          <p:spTgt spid="13"/>
                                        </p:tgtEl>
                                      </p:cBhvr>
                                    </p:animEffect>
                                  </p:childTnLst>
                                </p:cTn>
                              </p:par>
                              <p:par>
                                <p:cTn id="36" presetID="0" presetClass="path" presetSubtype="0" accel="50000" decel="50000" fill="hold" nodeType="withEffect">
                                  <p:stCondLst>
                                    <p:cond delay="0"/>
                                  </p:stCondLst>
                                  <p:childTnLst>
                                    <p:animMotion origin="layout" path="M -4.44444E-6 3.59592E-6 C 0.00018 -0.00989 -0.00277 -0.01823 0.00487 -0.02503 C 0.00608 -0.02564 0.00712 -0.0275 0.00834 -0.02873 C 0.00973 -0.02935 0.01164 -0.02935 0.0132 -0.02935 C 0.01528 -0.03028 0.01754 -0.0309 0.01997 -0.03151 C 0.02188 -0.03213 0.02309 -0.03275 0.02535 -0.03275 C 0.02691 -0.03399 0.02848 -0.03399 0.03021 -0.0346 C 0.0323 -0.03553 0.03889 -0.03677 0.0415 -0.03738 C 0.04202 -0.03738 0.04254 -0.038 0.04306 -0.038 C 0.04445 -0.03862 0.04723 -0.03924 0.04723 -0.03955 C 0.04827 -0.03924 0.04914 -0.03955 0.05 -0.04016 C 0.05434 -0.04202 0.05105 -0.04078 0.05434 -0.04202 C 0.0566 -0.04325 0.05869 -0.0448 0.06094 -0.04603 C 0.06303 -0.04727 0.0665 -0.04851 0.06841 -0.04943 C 0.06962 -0.05067 0.07223 -0.05252 0.07327 -0.05376 C 0.07518 -0.05592 0.07275 -0.05376 0.07587 -0.05654 C 0.07709 -0.05777 0.07865 -0.05839 0.08004 -0.05932 C 0.08108 -0.06302 0.08299 -0.06766 0.08716 -0.06889 C 0.0882 -0.07044 0.08924 -0.07229 0.09115 -0.07291 C 0.09184 -0.07353 0.09375 -0.07446 0.09375 -0.07507 C 0.09532 -0.07693 0.09341 -0.07446 0.09619 -0.07631 C 0.09792 -0.07754 0.09914 -0.07909 0.10139 -0.07971 C 0.10261 -0.08094 0.10417 -0.08094 0.10608 -0.08156 C 0.10782 -0.0828 0.10973 -0.0828 0.11181 -0.08341 C 0.11389 -0.08434 0.11598 -0.08434 0.11858 -0.08558 C 0.12292 -0.08681 0.12622 -0.08743 0.13091 -0.08805 C 0.1316 -0.08805 0.13282 -0.08867 0.13282 -0.08897 " pathEditMode="relative" rAng="0" ptsTypes="ffffffffffffffffffffffffffA">
                                      <p:cBhvr>
                                        <p:cTn id="37" dur="2000" spd="-100000" fill="hold"/>
                                        <p:tgtEl>
                                          <p:spTgt spid="13"/>
                                        </p:tgtEl>
                                        <p:attrNameLst>
                                          <p:attrName>ppt_x</p:attrName>
                                          <p:attrName>ppt_y</p:attrName>
                                        </p:attrNameLst>
                                      </p:cBhvr>
                                      <p:rCtr x="6493" y="-44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781" t="8471" r="781" b="8471"/>
          <a:stretch>
            <a:fillRect/>
          </a:stretch>
        </p:blipFill>
        <p:spPr>
          <a:xfrm>
            <a:off x="-1" y="0"/>
            <a:ext cx="9144001" cy="5143500"/>
          </a:xfrm>
          <a:prstGeom prst="rect">
            <a:avLst/>
          </a:prstGeom>
        </p:spPr>
      </p:pic>
      <p:grpSp>
        <p:nvGrpSpPr>
          <p:cNvPr id="13" name="组合 12"/>
          <p:cNvGrpSpPr/>
          <p:nvPr/>
        </p:nvGrpSpPr>
        <p:grpSpPr>
          <a:xfrm>
            <a:off x="375920" y="-3276600"/>
            <a:ext cx="11235055" cy="10824845"/>
            <a:chOff x="2267744" y="-3276364"/>
            <a:chExt cx="9937104" cy="10825050"/>
          </a:xfrm>
        </p:grpSpPr>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7744" y="843558"/>
              <a:ext cx="6552728" cy="6552728"/>
            </a:xfrm>
            <a:prstGeom prst="rect">
              <a:avLst/>
            </a:prstGeo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1999" y="995958"/>
              <a:ext cx="6552728" cy="6552728"/>
            </a:xfrm>
            <a:prstGeom prst="rect">
              <a:avLst/>
            </a:prstGeom>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3808" y="-812626"/>
              <a:ext cx="6552728" cy="6552728"/>
            </a:xfrm>
            <a:prstGeom prst="rect">
              <a:avLst/>
            </a:prstGeom>
          </p:spPr>
        </p:pic>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1272" y="-2540818"/>
              <a:ext cx="6552728" cy="6552728"/>
            </a:xfrm>
            <a:prstGeom prst="rect">
              <a:avLst/>
            </a:prstGeom>
          </p:spPr>
        </p:pic>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2568" y="-1604714"/>
              <a:ext cx="6552728" cy="6552728"/>
            </a:xfrm>
            <a:prstGeom prst="rect">
              <a:avLst/>
            </a:prstGeom>
          </p:spPr>
        </p:pic>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0032" y="-3276364"/>
              <a:ext cx="6552728" cy="6552728"/>
            </a:xfrm>
            <a:prstGeom prst="rect">
              <a:avLst/>
            </a:prstGeom>
          </p:spPr>
        </p:pic>
        <p:pic>
          <p:nvPicPr>
            <p:cNvPr id="12"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2120" y="843558"/>
              <a:ext cx="6552728" cy="6552728"/>
            </a:xfrm>
            <a:prstGeom prst="rect">
              <a:avLst/>
            </a:prstGeom>
          </p:spPr>
        </p:pic>
      </p:grpSp>
      <p:sp>
        <p:nvSpPr>
          <p:cNvPr id="4" name="文本框 3"/>
          <p:cNvSpPr txBox="1"/>
          <p:nvPr/>
        </p:nvSpPr>
        <p:spPr>
          <a:xfrm>
            <a:off x="2642235" y="694690"/>
            <a:ext cx="6939280" cy="3538220"/>
          </a:xfrm>
          <a:prstGeom prst="rect">
            <a:avLst/>
          </a:prstGeom>
          <a:noFill/>
        </p:spPr>
        <p:txBody>
          <a:bodyPr wrap="square" rtlCol="0">
            <a:spAutoFit/>
          </a:bodyPr>
          <a:p>
            <a:endParaRPr lang="en-US" altLang="zh-CN" sz="2800">
              <a:solidFill>
                <a:schemeClr val="bg1"/>
              </a:solidFill>
            </a:endParaRPr>
          </a:p>
          <a:p>
            <a:r>
              <a:rPr lang="en-US" altLang="zh-CN" sz="2800">
                <a:solidFill>
                  <a:schemeClr val="bg1"/>
                </a:solidFill>
              </a:rPr>
              <a:t>1</a:t>
            </a:r>
            <a:r>
              <a:rPr lang="zh-CN" altLang="en-US" sz="2800">
                <a:solidFill>
                  <a:schemeClr val="bg1"/>
                </a:solidFill>
              </a:rPr>
              <a:t>、</a:t>
            </a:r>
            <a:r>
              <a:rPr lang="zh-CN" altLang="en-US" sz="2800">
                <a:solidFill>
                  <a:schemeClr val="bg1"/>
                </a:solidFill>
              </a:rPr>
              <a:t>我们去看电影，好吗？</a:t>
            </a:r>
            <a:endParaRPr lang="zh-CN" altLang="en-US" sz="2800">
              <a:solidFill>
                <a:schemeClr val="bg1"/>
              </a:solidFill>
            </a:endParaRPr>
          </a:p>
          <a:p>
            <a:r>
              <a:rPr lang="zh-CN" altLang="en-US" sz="2800">
                <a:solidFill>
                  <a:schemeClr val="bg1"/>
                </a:solidFill>
              </a:rPr>
              <a:t>       wǒ men qù kàn diàn yǐng ，hǎo ma ？</a:t>
            </a:r>
            <a:endParaRPr lang="zh-CN" altLang="en-US" sz="2800">
              <a:solidFill>
                <a:schemeClr val="bg1"/>
              </a:solidFill>
            </a:endParaRPr>
          </a:p>
          <a:p>
            <a:r>
              <a:rPr lang="zh-CN" altLang="en-US" sz="2800">
                <a:solidFill>
                  <a:schemeClr val="bg1"/>
                </a:solidFill>
              </a:rPr>
              <a:t>       </a:t>
            </a:r>
            <a:r>
              <a:rPr lang="en-US" altLang="zh-CN" sz="2800">
                <a:solidFill>
                  <a:schemeClr val="bg1"/>
                </a:solidFill>
              </a:rPr>
              <a:t>We`ll go see a movie, all right?</a:t>
            </a:r>
            <a:endParaRPr lang="zh-CN" altLang="en-US" sz="2800">
              <a:solidFill>
                <a:schemeClr val="bg1"/>
              </a:solidFill>
            </a:endParaRPr>
          </a:p>
          <a:p>
            <a:r>
              <a:rPr lang="en-US" altLang="zh-CN" sz="2800">
                <a:solidFill>
                  <a:schemeClr val="bg1"/>
                </a:solidFill>
              </a:rPr>
              <a:t>2</a:t>
            </a:r>
            <a:r>
              <a:rPr lang="zh-CN" altLang="en-US" sz="2800">
                <a:solidFill>
                  <a:schemeClr val="bg1"/>
                </a:solidFill>
              </a:rPr>
              <a:t>、我们今天晚上吃中国菜，好吗？</a:t>
            </a:r>
            <a:endParaRPr lang="zh-CN" altLang="en-US" sz="2800">
              <a:solidFill>
                <a:schemeClr val="bg1"/>
              </a:solidFill>
            </a:endParaRPr>
          </a:p>
          <a:p>
            <a:r>
              <a:rPr lang="zh-CN" altLang="en-US" sz="2800">
                <a:solidFill>
                  <a:schemeClr val="bg1"/>
                </a:solidFill>
              </a:rPr>
              <a:t>       wǒ men jīn tiān wǎn sh</a:t>
            </a:r>
            <a:r>
              <a:rPr lang="en-US" altLang="zh-CN" sz="2800">
                <a:solidFill>
                  <a:schemeClr val="bg1"/>
                </a:solidFill>
              </a:rPr>
              <a:t>a</a:t>
            </a:r>
            <a:r>
              <a:rPr lang="zh-CN" altLang="en-US" sz="2800">
                <a:solidFill>
                  <a:schemeClr val="bg1"/>
                </a:solidFill>
              </a:rPr>
              <a:t>ng chī zhōng  </a:t>
            </a:r>
            <a:endParaRPr lang="zh-CN" altLang="en-US" sz="2800">
              <a:solidFill>
                <a:schemeClr val="bg1"/>
              </a:solidFill>
            </a:endParaRPr>
          </a:p>
          <a:p>
            <a:r>
              <a:rPr lang="zh-CN" altLang="en-US" sz="2800">
                <a:solidFill>
                  <a:schemeClr val="bg1"/>
                </a:solidFill>
              </a:rPr>
              <a:t>       guó cài，hǎo ma ？</a:t>
            </a:r>
            <a:endParaRPr lang="zh-CN" altLang="en-US" sz="2800">
              <a:solidFill>
                <a:schemeClr val="bg1"/>
              </a:solidFill>
            </a:endParaRPr>
          </a:p>
          <a:p>
            <a:r>
              <a:rPr lang="zh-CN" altLang="en-US" sz="2800">
                <a:solidFill>
                  <a:schemeClr val="bg1"/>
                </a:solidFill>
              </a:rPr>
              <a:t>       </a:t>
            </a:r>
            <a:r>
              <a:rPr lang="en-US" altLang="zh-CN" sz="2800">
                <a:solidFill>
                  <a:schemeClr val="bg1"/>
                </a:solidFill>
              </a:rPr>
              <a:t>We`ll eat Chinese food tonight, all right?</a:t>
            </a:r>
            <a:endParaRPr lang="en-US" altLang="zh-CN" sz="280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915" t="6002" r="915" b="11897"/>
          <a:stretch>
            <a:fillRect/>
          </a:stretch>
        </p:blipFill>
        <p:spPr>
          <a:xfrm>
            <a:off x="-81023" y="0"/>
            <a:ext cx="9225024" cy="5143500"/>
          </a:xfrm>
          <a:prstGeom prst="rect">
            <a:avLst/>
          </a:prstGeo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197" y="-812626"/>
            <a:ext cx="7318584" cy="6041960"/>
          </a:xfrm>
          <a:prstGeom prst="rect">
            <a:avLst/>
          </a:prstGeom>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755576" y="876871"/>
            <a:ext cx="848717" cy="525828"/>
          </a:xfrm>
          <a:prstGeom prst="rect">
            <a:avLst/>
          </a:prstGeom>
        </p:spPr>
      </p:pic>
      <p:pic>
        <p:nvPicPr>
          <p:cNvPr id="9" name="图片 8"/>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1023064" y="2610893"/>
            <a:ext cx="1162457" cy="720208"/>
          </a:xfrm>
          <a:prstGeom prst="rect">
            <a:avLst/>
          </a:prstGeom>
        </p:spPr>
      </p:pic>
      <p:pic>
        <p:nvPicPr>
          <p:cNvPr id="10" name="图片 9"/>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6876256" y="1179742"/>
            <a:ext cx="1008112" cy="624582"/>
          </a:xfrm>
          <a:prstGeom prst="rect">
            <a:avLst/>
          </a:prstGeom>
        </p:spPr>
      </p:pic>
      <p:pic>
        <p:nvPicPr>
          <p:cNvPr id="11" name="图片 10"/>
          <p:cNvPicPr>
            <a:picLocks noChangeAspect="1"/>
          </p:cNvPicPr>
          <p:nvPr/>
        </p:nvPicPr>
        <p:blipFill rotWithShape="1">
          <a:blip r:embed="rId3" cstate="print">
            <a:extLst>
              <a:ext uri="{28A0092B-C50C-407E-A947-70E740481C1C}">
                <a14:useLocalDpi xmlns:a14="http://schemas.microsoft.com/office/drawing/2010/main" val="0"/>
              </a:ext>
            </a:extLst>
          </a:blip>
          <a:srcRect l="39619" t="53591" r="41815" b="25960"/>
          <a:stretch>
            <a:fillRect/>
          </a:stretch>
        </p:blipFill>
        <p:spPr>
          <a:xfrm>
            <a:off x="6516216" y="2509833"/>
            <a:ext cx="720080" cy="446130"/>
          </a:xfrm>
          <a:prstGeom prst="rect">
            <a:avLst/>
          </a:prstGeom>
        </p:spPr>
      </p:pic>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39619" t="53591" r="41815" b="25960"/>
          <a:stretch>
            <a:fillRect/>
          </a:stretch>
        </p:blipFill>
        <p:spPr>
          <a:xfrm>
            <a:off x="459854" y="3795886"/>
            <a:ext cx="720080" cy="44613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5539460" y="4018951"/>
            <a:ext cx="1336796" cy="828221"/>
          </a:xfrm>
          <a:prstGeom prst="rect">
            <a:avLst/>
          </a:prstGeom>
        </p:spPr>
      </p:pic>
      <p:sp>
        <p:nvSpPr>
          <p:cNvPr id="4" name="文本框 3"/>
          <p:cNvSpPr txBox="1"/>
          <p:nvPr/>
        </p:nvSpPr>
        <p:spPr>
          <a:xfrm>
            <a:off x="1604645" y="812800"/>
            <a:ext cx="6169660" cy="3415030"/>
          </a:xfrm>
          <a:prstGeom prst="rect">
            <a:avLst/>
          </a:prstGeom>
          <a:noFill/>
        </p:spPr>
        <p:txBody>
          <a:bodyPr wrap="square" rtlCol="0">
            <a:spAutoFit/>
          </a:bodyPr>
          <a:p>
            <a:r>
              <a:rPr lang="zh-CN" altLang="en-US" sz="2400">
                <a:solidFill>
                  <a:schemeClr val="bg1"/>
                </a:solidFill>
              </a:rPr>
              <a:t>高文中：白英爱，你周末喜欢做什么？</a:t>
            </a:r>
            <a:endParaRPr lang="zh-CN" altLang="en-US" sz="2400">
              <a:solidFill>
                <a:schemeClr val="bg1"/>
              </a:solidFill>
            </a:endParaRPr>
          </a:p>
          <a:p>
            <a:r>
              <a:rPr lang="zh-CN" altLang="en-US" sz="2400">
                <a:solidFill>
                  <a:schemeClr val="bg1"/>
                </a:solidFill>
              </a:rPr>
              <a:t>白英爱：我喜欢打球、看电视。你呢？</a:t>
            </a:r>
            <a:endParaRPr lang="zh-CN" altLang="en-US" sz="2400">
              <a:solidFill>
                <a:schemeClr val="bg1"/>
              </a:solidFill>
            </a:endParaRPr>
          </a:p>
          <a:p>
            <a:r>
              <a:rPr lang="zh-CN" altLang="en-US" sz="2400">
                <a:solidFill>
                  <a:schemeClr val="bg1"/>
                </a:solidFill>
              </a:rPr>
              <a:t>高文中：我喜欢唱歌、跳舞，还喜欢听音乐。</a:t>
            </a:r>
            <a:endParaRPr lang="zh-CN" altLang="en-US" sz="2400">
              <a:solidFill>
                <a:schemeClr val="bg1"/>
              </a:solidFill>
            </a:endParaRPr>
          </a:p>
          <a:p>
            <a:r>
              <a:rPr lang="zh-CN" altLang="en-US" sz="2400">
                <a:solidFill>
                  <a:schemeClr val="bg1"/>
                </a:solidFill>
              </a:rPr>
              <a:t>                  你也喜欢看书，对不对？</a:t>
            </a:r>
            <a:endParaRPr lang="zh-CN" altLang="en-US" sz="2400">
              <a:solidFill>
                <a:schemeClr val="bg1"/>
              </a:solidFill>
            </a:endParaRPr>
          </a:p>
          <a:p>
            <a:r>
              <a:rPr lang="zh-CN" altLang="en-US" sz="2400">
                <a:solidFill>
                  <a:schemeClr val="bg1"/>
                </a:solidFill>
              </a:rPr>
              <a:t>白英爱：对，有的时候也喜欢看书。</a:t>
            </a:r>
            <a:endParaRPr lang="zh-CN" altLang="en-US" sz="2400">
              <a:solidFill>
                <a:schemeClr val="bg1"/>
              </a:solidFill>
            </a:endParaRPr>
          </a:p>
          <a:p>
            <a:r>
              <a:rPr lang="zh-CN" altLang="en-US" sz="2400">
                <a:solidFill>
                  <a:schemeClr val="bg1"/>
                </a:solidFill>
              </a:rPr>
              <a:t>高文中：你喜欢不喜欢看电影？</a:t>
            </a:r>
            <a:endParaRPr lang="zh-CN" altLang="en-US" sz="2400">
              <a:solidFill>
                <a:schemeClr val="bg1"/>
              </a:solidFill>
            </a:endParaRPr>
          </a:p>
          <a:p>
            <a:r>
              <a:rPr lang="zh-CN" altLang="en-US" sz="2400">
                <a:solidFill>
                  <a:schemeClr val="bg1"/>
                </a:solidFill>
              </a:rPr>
              <a:t>白英爱：喜欢。我周末常常看电影。</a:t>
            </a:r>
            <a:endParaRPr lang="zh-CN" altLang="en-US" sz="2400">
              <a:solidFill>
                <a:schemeClr val="bg1"/>
              </a:solidFill>
            </a:endParaRPr>
          </a:p>
          <a:p>
            <a:r>
              <a:rPr lang="zh-CN" altLang="en-US" sz="2400">
                <a:solidFill>
                  <a:schemeClr val="bg1"/>
                </a:solidFill>
              </a:rPr>
              <a:t>高文中：那我们今天晚上去看一个外国电影，  </a:t>
            </a:r>
            <a:endParaRPr lang="zh-CN" altLang="en-US" sz="2400">
              <a:solidFill>
                <a:schemeClr val="bg1"/>
              </a:solidFill>
            </a:endParaRPr>
          </a:p>
          <a:p>
            <a:r>
              <a:rPr lang="zh-CN" altLang="en-US" sz="2400">
                <a:solidFill>
                  <a:schemeClr val="bg1"/>
                </a:solidFill>
              </a:rPr>
              <a:t>                  怎么样？我请客。</a:t>
            </a:r>
            <a:endParaRPr lang="zh-CN" altLang="en-US" sz="240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par>
                                <p:cTn id="11" presetID="0" presetClass="path" presetSubtype="0" accel="50000" decel="50000" fill="hold" nodeType="withEffect">
                                  <p:stCondLst>
                                    <p:cond delay="0"/>
                                  </p:stCondLst>
                                  <p:childTnLst>
                                    <p:animMotion origin="layout" path="M -0.00521 -3.18196E-7 C -0.00486 0.03058 -0.0092 0.05437 0.00139 0.07507 C 0.00295 0.07816 0.00434 0.08341 0.00608 0.08588 C 0.00782 0.08866 0.01042 0.08743 0.01268 0.08804 C 0.01545 0.09144 0.01858 0.09299 0.0217 0.09453 C 0.02431 0.097 0.02587 0.09793 0.029 0.09886 C 0.03108 0.10164 0.03316 0.10195 0.03559 0.10318 C 0.03837 0.10658 0.04723 0.11029 0.05087 0.11183 C 0.05157 0.11276 0.05226 0.1143 0.05295 0.11492 C 0.05486 0.11616 0.05868 0.11708 0.05868 0.11708 C 0.0599 0.11832 0.06129 0.11894 0.0625 0.12048 C 0.06823 0.12635 0.06372 0.12357 0.06823 0.12573 C 0.07136 0.12975 0.07414 0.13438 0.07709 0.13871 C 0.08004 0.14273 0.08473 0.1452 0.08716 0.14952 C 0.08889 0.1523 0.09236 0.15755 0.09393 0.16126 C 0.09653 0.16744 0.09306 0.16188 0.09723 0.16991 C 0.09879 0.173 0.10104 0.17578 0.10295 0.17856 C 0.10452 0.18814 0.10695 0.20297 0.1125 0.20636 C 0.11407 0.21131 0.11545 0.21625 0.11806 0.21934 C 0.1191 0.22088 0.12136 0.22366 0.12136 0.22397 C 0.12361 0.23046 0.12101 0.22366 0.12483 0.22922 C 0.12726 0.23293 0.12882 0.23695 0.13195 0.2388 C 0.13351 0.24313 0.13559 0.24374 0.1382 0.24529 C 0.14063 0.24838 0.14323 0.24869 0.14601 0.24961 C 0.14879 0.25363 0.15174 0.25394 0.15504 0.2561 C 0.16094 0.25981 0.16528 0.26228 0.17188 0.26352 C 0.17257 0.26382 0.17414 0.26475 0.17414 0.26475 " pathEditMode="relative" rAng="0" ptsTypes="ffffffffffffffffffffffffffA">
                                      <p:cBhvr>
                                        <p:cTn id="12" dur="2000" spd="-100000" fill="hold"/>
                                        <p:tgtEl>
                                          <p:spTgt spid="8"/>
                                        </p:tgtEl>
                                        <p:attrNameLst>
                                          <p:attrName>ppt_x</p:attrName>
                                          <p:attrName>ppt_y</p:attrName>
                                        </p:attrNameLst>
                                      </p:cBhvr>
                                      <p:rCtr x="8767" y="13222"/>
                                    </p:animMotion>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par>
                                <p:cTn id="16" presetID="0" presetClass="path" presetSubtype="0" accel="50000" decel="50000" fill="hold" nodeType="withEffect">
                                  <p:stCondLst>
                                    <p:cond delay="0"/>
                                  </p:stCondLst>
                                  <p:childTnLst>
                                    <p:animMotion origin="layout" path="M -0.00382 -0.00402 C -0.00365 0.00123 -0.0073 0.00556 0.00191 0.00927 C 0.00329 0.00958 0.00451 0.0105 0.00607 0.01112 C 0.00763 0.01143 0.00989 0.01143 0.0118 0.01143 C 0.01423 0.01205 0.01701 0.01236 0.01979 0.01266 C 0.02204 0.01297 0.02343 0.01328 0.02621 0.01328 C 0.02795 0.0139 0.02986 0.0139 0.03194 0.01421 C 0.03437 0.01483 0.04218 0.01544 0.04531 0.01575 C 0.046 0.01575 0.04652 0.01606 0.04722 0.01606 C 0.04878 0.01637 0.05225 0.01668 0.05225 0.01699 C 0.05329 0.01668 0.05451 0.01699 0.05555 0.0173 C 0.06059 0.01823 0.05659 0.01761 0.06059 0.01823 C 0.06336 0.01884 0.06579 0.01977 0.0684 0.02039 C 0.071 0.02101 0.075 0.02162 0.07725 0.02224 C 0.07864 0.02286 0.08177 0.02379 0.08316 0.0244 C 0.08541 0.02564 0.08246 0.0244 0.08611 0.02595 C 0.0875 0.02657 0.08941 0.02688 0.09114 0.02749 C 0.09236 0.02935 0.09461 0.03182 0.09947 0.03244 C 0.10086 0.03336 0.10208 0.03429 0.10434 0.0346 C 0.1052 0.03491 0.10729 0.03553 0.10729 0.03583 C 0.1092 0.03676 0.10694 0.03553 0.11024 0.03645 C 0.11232 0.03707 0.11371 0.038 0.11649 0.03831 C 0.11788 0.03892 0.11979 0.03892 0.12204 0.03923 C 0.12413 0.03985 0.12638 0.03985 0.12881 0.04016 C 0.13125 0.04078 0.13385 0.04078 0.1368 0.04139 C 0.14201 0.04201 0.14583 0.04232 0.15156 0.04263 C 0.15225 0.04263 0.15364 0.04294 0.15364 0.04325 " pathEditMode="relative" rAng="0" ptsTypes="ffffffffffffffffffffffffffA">
                                      <p:cBhvr>
                                        <p:cTn id="17" dur="2000" spd="-100000" fill="hold"/>
                                        <p:tgtEl>
                                          <p:spTgt spid="9"/>
                                        </p:tgtEl>
                                        <p:attrNameLst>
                                          <p:attrName>ppt_x</p:attrName>
                                          <p:attrName>ppt_y</p:attrName>
                                        </p:attrNameLst>
                                      </p:cBhvr>
                                      <p:rCtr x="7691" y="2348"/>
                                    </p:animMotion>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2000"/>
                                        <p:tgtEl>
                                          <p:spTgt spid="10"/>
                                        </p:tgtEl>
                                      </p:cBhvr>
                                    </p:animEffect>
                                  </p:childTnLst>
                                </p:cTn>
                              </p:par>
                              <p:par>
                                <p:cTn id="21" presetID="0" presetClass="path" presetSubtype="0" accel="50000" decel="50000" fill="hold" nodeType="withEffect">
                                  <p:stCondLst>
                                    <p:cond delay="0"/>
                                  </p:stCondLst>
                                  <p:childTnLst>
                                    <p:animMotion origin="layout" path="M -0.00104 3.8616E-7 C -0.00104 0.03491 -0.00347 0.06364 0.00295 0.08835 C 0.00399 0.09021 0.00486 0.09639 0.0059 0.1004 C 0.00695 0.10256 0.00868 0.10256 0.0099 0.10256 C 0.01163 0.10658 0.01372 0.10874 0.01563 0.1109 C 0.01719 0.11276 0.01823 0.11492 0.02014 0.11492 C 0.02136 0.11894 0.02274 0.11894 0.02413 0.1211 C 0.02587 0.12512 0.03142 0.12944 0.03368 0.13129 C 0.0342 0.13129 0.03455 0.13346 0.03507 0.13346 C 0.03611 0.13531 0.03854 0.13747 0.03854 0.13964 C 0.03924 0.13747 0.04011 0.13964 0.04097 0.14149 C 0.04445 0.14767 0.04167 0.14365 0.04445 0.14767 C 0.04653 0.15199 0.04809 0.15817 0.05 0.16219 C 0.05191 0.1662 0.05469 0.17053 0.05625 0.17454 C 0.05729 0.17856 0.05955 0.18474 0.06042 0.18875 C 0.06198 0.1971 0.0599 0.18875 0.0625 0.19926 C 0.06354 0.20327 0.06493 0.20544 0.06615 0.20945 C 0.06701 0.22181 0.06858 0.23818 0.07205 0.2422 C 0.07292 0.24838 0.07379 0.25456 0.07552 0.25672 C 0.07604 0.25888 0.07761 0.2629 0.07761 0.26506 C 0.07882 0.27093 0.07726 0.2629 0.07969 0.26908 C 0.08108 0.27309 0.08212 0.27927 0.08403 0.28143 C 0.08507 0.28545 0.08646 0.28545 0.08802 0.28761 C 0.08941 0.29163 0.09097 0.29163 0.09271 0.29379 C 0.09445 0.29781 0.09636 0.29781 0.09844 0.30182 C 0.10208 0.30615 0.10486 0.308 0.10886 0.31016 C 0.10938 0.31016 0.11042 0.31233 0.11042 0.31418 " pathEditMode="relative" rAng="0" ptsTypes="ffffffffffffffffffffffffffA">
                                      <p:cBhvr>
                                        <p:cTn id="22" dur="2000" spd="-100000" fill="hold"/>
                                        <p:tgtEl>
                                          <p:spTgt spid="10"/>
                                        </p:tgtEl>
                                        <p:attrNameLst>
                                          <p:attrName>ppt_x</p:attrName>
                                          <p:attrName>ppt_y</p:attrName>
                                        </p:attrNameLst>
                                      </p:cBhvr>
                                      <p:rCtr x="5451" y="15601"/>
                                    </p:animMotion>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2000"/>
                                        <p:tgtEl>
                                          <p:spTgt spid="11"/>
                                        </p:tgtEl>
                                      </p:cBhvr>
                                    </p:animEffect>
                                  </p:childTnLst>
                                </p:cTn>
                              </p:par>
                              <p:par>
                                <p:cTn id="26" presetID="0" presetClass="path" presetSubtype="0" accel="50000" decel="50000" fill="hold" nodeType="withEffect">
                                  <p:stCondLst>
                                    <p:cond delay="0"/>
                                  </p:stCondLst>
                                  <p:childTnLst>
                                    <p:animMotion origin="layout" path="M -4.16667E-6 -1.90609E-6 C -4.16667E-6 0.04603 0.00191 0.08434 -0.00295 0.11709 C -0.00364 0.11956 -0.00434 0.12759 -0.00503 0.13284 C -0.00572 0.13593 -0.00711 0.13593 -0.00798 0.13593 C -0.0092 0.14118 -0.01076 0.14396 -0.01215 0.14674 C -0.01319 0.14921 -0.01406 0.1523 -0.01545 0.1523 C -0.01632 0.15756 -0.01736 0.15756 -0.0184 0.16034 C -0.01961 0.16559 -0.02361 0.17146 -0.02534 0.17393 C -0.02569 0.17393 -0.02586 0.17671 -0.02638 0.17671 C -0.02708 0.17918 -0.02882 0.18196 -0.02882 0.18505 C -0.02934 0.18196 -0.03003 0.18505 -0.03055 0.18752 C -0.03316 0.19555 -0.03107 0.1903 -0.03316 0.19555 C -0.03472 0.20142 -0.03576 0.20946 -0.03715 0.21471 C -0.03854 0.22027 -0.04062 0.22583 -0.04184 0.23108 C -0.04253 0.23664 -0.04427 0.24467 -0.04479 0.24992 C -0.046 0.26105 -0.04444 0.24992 -0.04635 0.26383 C -0.04704 0.26939 -0.04809 0.27217 -0.04895 0.27742 C -0.04965 0.29379 -0.05086 0.31542 -0.05329 0.32098 C -0.05399 0.32901 -0.05451 0.33735 -0.0559 0.34013 C -0.05625 0.34291 -0.05729 0.34816 -0.05729 0.35125 C -0.05833 0.35898 -0.05711 0.34816 -0.05885 0.3565 C -0.05989 0.36176 -0.06059 0.3701 -0.06215 0.37288 C -0.06284 0.37813 -0.06388 0.37813 -0.06493 0.38122 C -0.06597 0.38647 -0.06718 0.38647 -0.0684 0.38925 C -0.06961 0.3945 -0.071 0.3945 -0.07257 0.39975 C -0.07517 0.40562 -0.07725 0.4081 -0.0802 0.41088 C -0.08055 0.41088 -0.08125 0.41397 -0.08125 0.41644 " pathEditMode="relative" rAng="0" ptsTypes="ffffffffffffffffffffffffffA">
                                      <p:cBhvr>
                                        <p:cTn id="27" dur="2000" spd="-100000" fill="hold"/>
                                        <p:tgtEl>
                                          <p:spTgt spid="11"/>
                                        </p:tgtEl>
                                        <p:attrNameLst>
                                          <p:attrName>ppt_x</p:attrName>
                                          <p:attrName>ppt_y</p:attrName>
                                        </p:attrNameLst>
                                      </p:cBhvr>
                                      <p:rCtr x="-3976" y="20822"/>
                                    </p:animMotion>
                                  </p:childTnLst>
                                </p:cTn>
                              </p:par>
                              <p:par>
                                <p:cTn id="28" presetID="10"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2000"/>
                                        <p:tgtEl>
                                          <p:spTgt spid="12"/>
                                        </p:tgtEl>
                                      </p:cBhvr>
                                    </p:animEffect>
                                  </p:childTnLst>
                                </p:cTn>
                              </p:par>
                              <p:par>
                                <p:cTn id="31" presetID="0" presetClass="path" presetSubtype="0" accel="50000" decel="50000" fill="hold" nodeType="withEffect">
                                  <p:stCondLst>
                                    <p:cond delay="0"/>
                                  </p:stCondLst>
                                  <p:childTnLst>
                                    <p:animMotion origin="layout" path="M 0.00417 3.18196E-6 C 0.00417 0.01668 0.00191 0.03089 0.00782 0.04294 C 0.00868 0.04386 0.00938 0.04664 0.01025 0.0485 C 0.01111 0.04973 0.01285 0.04973 0.01389 0.04973 C 0.01545 0.05159 0.01736 0.05282 0.01893 0.05375 C 0.02032 0.05468 0.02136 0.05591 0.02292 0.05591 C 0.02414 0.05777 0.02535 0.05777 0.02657 0.05869 C 0.02813 0.06055 0.03299 0.06271 0.03507 0.06364 C 0.03542 0.06364 0.03577 0.06487 0.03629 0.06487 C 0.03716 0.06549 0.03924 0.06673 0.03924 0.06765 C 0.03993 0.06673 0.0408 0.06765 0.04132 0.06858 C 0.04462 0.07167 0.04202 0.06981 0.04462 0.07167 C 0.04653 0.07383 0.04775 0.07661 0.04948 0.07877 C 0.05122 0.08063 0.05365 0.08279 0.05521 0.08464 C 0.05608 0.08681 0.05816 0.08959 0.05868 0.09175 C 0.06025 0.09576 0.05834 0.09175 0.06059 0.09669 C 0.06146 0.09885 0.06285 0.09978 0.06389 0.10163 C 0.06476 0.10781 0.06615 0.11554 0.0691 0.1177 C 0.06997 0.12079 0.07066 0.12357 0.07223 0.1248 C 0.07275 0.12573 0.07396 0.12758 0.07396 0.12882 C 0.07535 0.1316 0.07379 0.12758 0.07587 0.13067 C 0.07726 0.13284 0.07795 0.13562 0.07986 0.13685 C 0.08073 0.13871 0.08212 0.13871 0.08334 0.13994 C 0.08455 0.14179 0.08611 0.14179 0.0875 0.14272 C 0.08907 0.14458 0.0908 0.14458 0.09271 0.14674 C 0.09584 0.1489 0.09827 0.14983 0.10191 0.15075 C 0.10243 0.15075 0.1033 0.15199 0.1033 0.15292 " pathEditMode="relative" rAng="0" ptsTypes="ffffffffffffffffffffffffffA">
                                      <p:cBhvr>
                                        <p:cTn id="32" dur="2000" spd="-100000" fill="hold"/>
                                        <p:tgtEl>
                                          <p:spTgt spid="12"/>
                                        </p:tgtEl>
                                        <p:attrNameLst>
                                          <p:attrName>ppt_x</p:attrName>
                                          <p:attrName>ppt_y</p:attrName>
                                        </p:attrNameLst>
                                      </p:cBhvr>
                                      <p:rCtr x="4844" y="7631"/>
                                    </p:animMotion>
                                  </p:childTnLst>
                                </p:cTn>
                              </p:par>
                              <p:par>
                                <p:cTn id="33" presetID="10"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2000"/>
                                        <p:tgtEl>
                                          <p:spTgt spid="13"/>
                                        </p:tgtEl>
                                      </p:cBhvr>
                                    </p:animEffect>
                                  </p:childTnLst>
                                </p:cTn>
                              </p:par>
                              <p:par>
                                <p:cTn id="36" presetID="0" presetClass="path" presetSubtype="0" accel="50000" decel="50000" fill="hold" nodeType="withEffect">
                                  <p:stCondLst>
                                    <p:cond delay="0"/>
                                  </p:stCondLst>
                                  <p:childTnLst>
                                    <p:animMotion origin="layout" path="M -4.44444E-6 3.59592E-6 C 0.00018 -0.00989 -0.00277 -0.01823 0.00487 -0.02503 C 0.00608 -0.02564 0.00712 -0.0275 0.00834 -0.02873 C 0.00973 -0.02935 0.01164 -0.02935 0.0132 -0.02935 C 0.01528 -0.03028 0.01754 -0.0309 0.01997 -0.03151 C 0.02188 -0.03213 0.02309 -0.03275 0.02535 -0.03275 C 0.02691 -0.03399 0.02848 -0.03399 0.03021 -0.0346 C 0.0323 -0.03553 0.03889 -0.03677 0.0415 -0.03738 C 0.04202 -0.03738 0.04254 -0.038 0.04306 -0.038 C 0.04445 -0.03862 0.04723 -0.03924 0.04723 -0.03955 C 0.04827 -0.03924 0.04914 -0.03955 0.05 -0.04016 C 0.05434 -0.04202 0.05105 -0.04078 0.05434 -0.04202 C 0.0566 -0.04325 0.05869 -0.0448 0.06094 -0.04603 C 0.06303 -0.04727 0.0665 -0.04851 0.06841 -0.04943 C 0.06962 -0.05067 0.07223 -0.05252 0.07327 -0.05376 C 0.07518 -0.05592 0.07275 -0.05376 0.07587 -0.05654 C 0.07709 -0.05777 0.07865 -0.05839 0.08004 -0.05932 C 0.08108 -0.06302 0.08299 -0.06766 0.08716 -0.06889 C 0.0882 -0.07044 0.08924 -0.07229 0.09115 -0.07291 C 0.09184 -0.07353 0.09375 -0.07446 0.09375 -0.07507 C 0.09532 -0.07693 0.09341 -0.07446 0.09619 -0.07631 C 0.09792 -0.07754 0.09914 -0.07909 0.10139 -0.07971 C 0.10261 -0.08094 0.10417 -0.08094 0.10608 -0.08156 C 0.10782 -0.0828 0.10973 -0.0828 0.11181 -0.08341 C 0.11389 -0.08434 0.11598 -0.08434 0.11858 -0.08558 C 0.12292 -0.08681 0.12622 -0.08743 0.13091 -0.08805 C 0.1316 -0.08805 0.13282 -0.08867 0.13282 -0.08897 " pathEditMode="relative" rAng="0" ptsTypes="ffffffffffffffffffffffffffA">
                                      <p:cBhvr>
                                        <p:cTn id="37" dur="2000" spd="-100000" fill="hold"/>
                                        <p:tgtEl>
                                          <p:spTgt spid="13"/>
                                        </p:tgtEl>
                                        <p:attrNameLst>
                                          <p:attrName>ppt_x</p:attrName>
                                          <p:attrName>ppt_y</p:attrName>
                                        </p:attrNameLst>
                                      </p:cBhvr>
                                      <p:rCtr x="6493" y="-44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915" t="6002" r="915" b="11897"/>
          <a:stretch>
            <a:fillRect/>
          </a:stretch>
        </p:blipFill>
        <p:spPr>
          <a:xfrm>
            <a:off x="-81023" y="0"/>
            <a:ext cx="9225024" cy="5143500"/>
          </a:xfrm>
          <a:prstGeom prst="rect">
            <a:avLst/>
          </a:prstGeo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197" y="-812626"/>
            <a:ext cx="7318584" cy="6041960"/>
          </a:xfrm>
          <a:prstGeom prst="rect">
            <a:avLst/>
          </a:prstGeom>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755576" y="876871"/>
            <a:ext cx="848717" cy="525828"/>
          </a:xfrm>
          <a:prstGeom prst="rect">
            <a:avLst/>
          </a:prstGeom>
        </p:spPr>
      </p:pic>
      <p:pic>
        <p:nvPicPr>
          <p:cNvPr id="9" name="图片 8"/>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1023064" y="2610893"/>
            <a:ext cx="1162457" cy="720208"/>
          </a:xfrm>
          <a:prstGeom prst="rect">
            <a:avLst/>
          </a:prstGeom>
        </p:spPr>
      </p:pic>
      <p:pic>
        <p:nvPicPr>
          <p:cNvPr id="10" name="图片 9"/>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6876256" y="1179742"/>
            <a:ext cx="1008112" cy="624582"/>
          </a:xfrm>
          <a:prstGeom prst="rect">
            <a:avLst/>
          </a:prstGeom>
        </p:spPr>
      </p:pic>
      <p:pic>
        <p:nvPicPr>
          <p:cNvPr id="11" name="图片 10"/>
          <p:cNvPicPr>
            <a:picLocks noChangeAspect="1"/>
          </p:cNvPicPr>
          <p:nvPr/>
        </p:nvPicPr>
        <p:blipFill rotWithShape="1">
          <a:blip r:embed="rId3" cstate="print">
            <a:extLst>
              <a:ext uri="{28A0092B-C50C-407E-A947-70E740481C1C}">
                <a14:useLocalDpi xmlns:a14="http://schemas.microsoft.com/office/drawing/2010/main" val="0"/>
              </a:ext>
            </a:extLst>
          </a:blip>
          <a:srcRect l="39619" t="53591" r="41815" b="25960"/>
          <a:stretch>
            <a:fillRect/>
          </a:stretch>
        </p:blipFill>
        <p:spPr>
          <a:xfrm>
            <a:off x="6516216" y="2509833"/>
            <a:ext cx="720080" cy="446130"/>
          </a:xfrm>
          <a:prstGeom prst="rect">
            <a:avLst/>
          </a:prstGeom>
        </p:spPr>
      </p:pic>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39619" t="53591" r="41815" b="25960"/>
          <a:stretch>
            <a:fillRect/>
          </a:stretch>
        </p:blipFill>
        <p:spPr>
          <a:xfrm>
            <a:off x="459854" y="3795886"/>
            <a:ext cx="720080" cy="44613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5539460" y="4018951"/>
            <a:ext cx="1336796" cy="828221"/>
          </a:xfrm>
          <a:prstGeom prst="rect">
            <a:avLst/>
          </a:prstGeom>
        </p:spPr>
      </p:pic>
      <p:sp>
        <p:nvSpPr>
          <p:cNvPr id="4" name="文本框 3"/>
          <p:cNvSpPr txBox="1"/>
          <p:nvPr/>
        </p:nvSpPr>
        <p:spPr>
          <a:xfrm>
            <a:off x="1446530" y="812800"/>
            <a:ext cx="6169660" cy="2306955"/>
          </a:xfrm>
          <a:prstGeom prst="rect">
            <a:avLst/>
          </a:prstGeom>
          <a:noFill/>
        </p:spPr>
        <p:txBody>
          <a:bodyPr wrap="square" rtlCol="0">
            <a:spAutoFit/>
          </a:bodyPr>
          <a:p>
            <a:r>
              <a:rPr lang="zh-CN" altLang="en-US" sz="2400">
                <a:solidFill>
                  <a:schemeClr val="bg1"/>
                </a:solidFill>
              </a:rPr>
              <a:t>白英爱：为什么你请客？</a:t>
            </a:r>
            <a:endParaRPr lang="zh-CN" altLang="en-US" sz="2400">
              <a:solidFill>
                <a:schemeClr val="bg1"/>
              </a:solidFill>
            </a:endParaRPr>
          </a:p>
          <a:p>
            <a:r>
              <a:rPr lang="zh-CN" altLang="en-US" sz="2400">
                <a:solidFill>
                  <a:schemeClr val="bg1"/>
                </a:solidFill>
              </a:rPr>
              <a:t>高文中：因为昨天你请我吃饭，所以今天我</a:t>
            </a:r>
            <a:endParaRPr lang="zh-CN" altLang="en-US" sz="2400">
              <a:solidFill>
                <a:schemeClr val="bg1"/>
              </a:solidFill>
            </a:endParaRPr>
          </a:p>
          <a:p>
            <a:r>
              <a:rPr lang="zh-CN" altLang="en-US" sz="2400">
                <a:solidFill>
                  <a:schemeClr val="bg1"/>
                </a:solidFill>
              </a:rPr>
              <a:t>                  请你看电影。</a:t>
            </a:r>
            <a:endParaRPr lang="zh-CN" altLang="en-US" sz="2400">
              <a:solidFill>
                <a:schemeClr val="bg1"/>
              </a:solidFill>
            </a:endParaRPr>
          </a:p>
          <a:p>
            <a:r>
              <a:rPr lang="zh-CN" altLang="en-US" sz="2400">
                <a:solidFill>
                  <a:schemeClr val="bg1"/>
                </a:solidFill>
              </a:rPr>
              <a:t>白英爱：那你也请王朋、李友，好吗？</a:t>
            </a:r>
            <a:endParaRPr lang="zh-CN" altLang="en-US" sz="2400">
              <a:solidFill>
                <a:schemeClr val="bg1"/>
              </a:solidFill>
            </a:endParaRPr>
          </a:p>
          <a:p>
            <a:r>
              <a:rPr lang="zh-CN" altLang="en-US" sz="2400">
                <a:solidFill>
                  <a:schemeClr val="bg1"/>
                </a:solidFill>
              </a:rPr>
              <a:t>高文中：</a:t>
            </a:r>
            <a:r>
              <a:rPr lang="en-US" altLang="zh-CN" sz="2400">
                <a:solidFill>
                  <a:schemeClr val="bg1"/>
                </a:solidFill>
              </a:rPr>
              <a:t>...</a:t>
            </a:r>
            <a:r>
              <a:rPr lang="zh-CN" altLang="en-US" sz="2400">
                <a:solidFill>
                  <a:schemeClr val="bg1"/>
                </a:solidFill>
              </a:rPr>
              <a:t>好。</a:t>
            </a:r>
            <a:endParaRPr lang="zh-CN" altLang="en-US" sz="2400">
              <a:solidFill>
                <a:schemeClr val="bg1"/>
              </a:solidFill>
            </a:endParaRPr>
          </a:p>
          <a:p>
            <a:endParaRPr lang="zh-CN" altLang="en-US" sz="240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par>
                                <p:cTn id="11" presetID="0" presetClass="path" presetSubtype="0" accel="50000" decel="50000" fill="hold" nodeType="withEffect">
                                  <p:stCondLst>
                                    <p:cond delay="0"/>
                                  </p:stCondLst>
                                  <p:childTnLst>
                                    <p:animMotion origin="layout" path="M -0.00521 -3.18196E-7 C -0.00486 0.03058 -0.0092 0.05437 0.00139 0.07507 C 0.00295 0.07816 0.00434 0.08341 0.00608 0.08588 C 0.00782 0.08866 0.01042 0.08743 0.01268 0.08804 C 0.01545 0.09144 0.01858 0.09299 0.0217 0.09453 C 0.02431 0.097 0.02587 0.09793 0.029 0.09886 C 0.03108 0.10164 0.03316 0.10195 0.03559 0.10318 C 0.03837 0.10658 0.04723 0.11029 0.05087 0.11183 C 0.05157 0.11276 0.05226 0.1143 0.05295 0.11492 C 0.05486 0.11616 0.05868 0.11708 0.05868 0.11708 C 0.0599 0.11832 0.06129 0.11894 0.0625 0.12048 C 0.06823 0.12635 0.06372 0.12357 0.06823 0.12573 C 0.07136 0.12975 0.07414 0.13438 0.07709 0.13871 C 0.08004 0.14273 0.08473 0.1452 0.08716 0.14952 C 0.08889 0.1523 0.09236 0.15755 0.09393 0.16126 C 0.09653 0.16744 0.09306 0.16188 0.09723 0.16991 C 0.09879 0.173 0.10104 0.17578 0.10295 0.17856 C 0.10452 0.18814 0.10695 0.20297 0.1125 0.20636 C 0.11407 0.21131 0.11545 0.21625 0.11806 0.21934 C 0.1191 0.22088 0.12136 0.22366 0.12136 0.22397 C 0.12361 0.23046 0.12101 0.22366 0.12483 0.22922 C 0.12726 0.23293 0.12882 0.23695 0.13195 0.2388 C 0.13351 0.24313 0.13559 0.24374 0.1382 0.24529 C 0.14063 0.24838 0.14323 0.24869 0.14601 0.24961 C 0.14879 0.25363 0.15174 0.25394 0.15504 0.2561 C 0.16094 0.25981 0.16528 0.26228 0.17188 0.26352 C 0.17257 0.26382 0.17414 0.26475 0.17414 0.26475 " pathEditMode="relative" rAng="0" ptsTypes="ffffffffffffffffffffffffffA">
                                      <p:cBhvr>
                                        <p:cTn id="12" dur="2000" spd="-100000" fill="hold"/>
                                        <p:tgtEl>
                                          <p:spTgt spid="8"/>
                                        </p:tgtEl>
                                        <p:attrNameLst>
                                          <p:attrName>ppt_x</p:attrName>
                                          <p:attrName>ppt_y</p:attrName>
                                        </p:attrNameLst>
                                      </p:cBhvr>
                                      <p:rCtr x="8767" y="13222"/>
                                    </p:animMotion>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par>
                                <p:cTn id="16" presetID="0" presetClass="path" presetSubtype="0" accel="50000" decel="50000" fill="hold" nodeType="withEffect">
                                  <p:stCondLst>
                                    <p:cond delay="0"/>
                                  </p:stCondLst>
                                  <p:childTnLst>
                                    <p:animMotion origin="layout" path="M -0.00382 -0.00402 C -0.00365 0.00123 -0.0073 0.00556 0.00191 0.00927 C 0.00329 0.00958 0.00451 0.0105 0.00607 0.01112 C 0.00763 0.01143 0.00989 0.01143 0.0118 0.01143 C 0.01423 0.01205 0.01701 0.01236 0.01979 0.01266 C 0.02204 0.01297 0.02343 0.01328 0.02621 0.01328 C 0.02795 0.0139 0.02986 0.0139 0.03194 0.01421 C 0.03437 0.01483 0.04218 0.01544 0.04531 0.01575 C 0.046 0.01575 0.04652 0.01606 0.04722 0.01606 C 0.04878 0.01637 0.05225 0.01668 0.05225 0.01699 C 0.05329 0.01668 0.05451 0.01699 0.05555 0.0173 C 0.06059 0.01823 0.05659 0.01761 0.06059 0.01823 C 0.06336 0.01884 0.06579 0.01977 0.0684 0.02039 C 0.071 0.02101 0.075 0.02162 0.07725 0.02224 C 0.07864 0.02286 0.08177 0.02379 0.08316 0.0244 C 0.08541 0.02564 0.08246 0.0244 0.08611 0.02595 C 0.0875 0.02657 0.08941 0.02688 0.09114 0.02749 C 0.09236 0.02935 0.09461 0.03182 0.09947 0.03244 C 0.10086 0.03336 0.10208 0.03429 0.10434 0.0346 C 0.1052 0.03491 0.10729 0.03553 0.10729 0.03583 C 0.1092 0.03676 0.10694 0.03553 0.11024 0.03645 C 0.11232 0.03707 0.11371 0.038 0.11649 0.03831 C 0.11788 0.03892 0.11979 0.03892 0.12204 0.03923 C 0.12413 0.03985 0.12638 0.03985 0.12881 0.04016 C 0.13125 0.04078 0.13385 0.04078 0.1368 0.04139 C 0.14201 0.04201 0.14583 0.04232 0.15156 0.04263 C 0.15225 0.04263 0.15364 0.04294 0.15364 0.04325 " pathEditMode="relative" rAng="0" ptsTypes="ffffffffffffffffffffffffffA">
                                      <p:cBhvr>
                                        <p:cTn id="17" dur="2000" spd="-100000" fill="hold"/>
                                        <p:tgtEl>
                                          <p:spTgt spid="9"/>
                                        </p:tgtEl>
                                        <p:attrNameLst>
                                          <p:attrName>ppt_x</p:attrName>
                                          <p:attrName>ppt_y</p:attrName>
                                        </p:attrNameLst>
                                      </p:cBhvr>
                                      <p:rCtr x="7691" y="2348"/>
                                    </p:animMotion>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2000"/>
                                        <p:tgtEl>
                                          <p:spTgt spid="10"/>
                                        </p:tgtEl>
                                      </p:cBhvr>
                                    </p:animEffect>
                                  </p:childTnLst>
                                </p:cTn>
                              </p:par>
                              <p:par>
                                <p:cTn id="21" presetID="0" presetClass="path" presetSubtype="0" accel="50000" decel="50000" fill="hold" nodeType="withEffect">
                                  <p:stCondLst>
                                    <p:cond delay="0"/>
                                  </p:stCondLst>
                                  <p:childTnLst>
                                    <p:animMotion origin="layout" path="M -0.00104 3.8616E-7 C -0.00104 0.03491 -0.00347 0.06364 0.00295 0.08835 C 0.00399 0.09021 0.00486 0.09639 0.0059 0.1004 C 0.00695 0.10256 0.00868 0.10256 0.0099 0.10256 C 0.01163 0.10658 0.01372 0.10874 0.01563 0.1109 C 0.01719 0.11276 0.01823 0.11492 0.02014 0.11492 C 0.02136 0.11894 0.02274 0.11894 0.02413 0.1211 C 0.02587 0.12512 0.03142 0.12944 0.03368 0.13129 C 0.0342 0.13129 0.03455 0.13346 0.03507 0.13346 C 0.03611 0.13531 0.03854 0.13747 0.03854 0.13964 C 0.03924 0.13747 0.04011 0.13964 0.04097 0.14149 C 0.04445 0.14767 0.04167 0.14365 0.04445 0.14767 C 0.04653 0.15199 0.04809 0.15817 0.05 0.16219 C 0.05191 0.1662 0.05469 0.17053 0.05625 0.17454 C 0.05729 0.17856 0.05955 0.18474 0.06042 0.18875 C 0.06198 0.1971 0.0599 0.18875 0.0625 0.19926 C 0.06354 0.20327 0.06493 0.20544 0.06615 0.20945 C 0.06701 0.22181 0.06858 0.23818 0.07205 0.2422 C 0.07292 0.24838 0.07379 0.25456 0.07552 0.25672 C 0.07604 0.25888 0.07761 0.2629 0.07761 0.26506 C 0.07882 0.27093 0.07726 0.2629 0.07969 0.26908 C 0.08108 0.27309 0.08212 0.27927 0.08403 0.28143 C 0.08507 0.28545 0.08646 0.28545 0.08802 0.28761 C 0.08941 0.29163 0.09097 0.29163 0.09271 0.29379 C 0.09445 0.29781 0.09636 0.29781 0.09844 0.30182 C 0.10208 0.30615 0.10486 0.308 0.10886 0.31016 C 0.10938 0.31016 0.11042 0.31233 0.11042 0.31418 " pathEditMode="relative" rAng="0" ptsTypes="ffffffffffffffffffffffffffA">
                                      <p:cBhvr>
                                        <p:cTn id="22" dur="2000" spd="-100000" fill="hold"/>
                                        <p:tgtEl>
                                          <p:spTgt spid="10"/>
                                        </p:tgtEl>
                                        <p:attrNameLst>
                                          <p:attrName>ppt_x</p:attrName>
                                          <p:attrName>ppt_y</p:attrName>
                                        </p:attrNameLst>
                                      </p:cBhvr>
                                      <p:rCtr x="5451" y="15601"/>
                                    </p:animMotion>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2000"/>
                                        <p:tgtEl>
                                          <p:spTgt spid="11"/>
                                        </p:tgtEl>
                                      </p:cBhvr>
                                    </p:animEffect>
                                  </p:childTnLst>
                                </p:cTn>
                              </p:par>
                              <p:par>
                                <p:cTn id="26" presetID="0" presetClass="path" presetSubtype="0" accel="50000" decel="50000" fill="hold" nodeType="withEffect">
                                  <p:stCondLst>
                                    <p:cond delay="0"/>
                                  </p:stCondLst>
                                  <p:childTnLst>
                                    <p:animMotion origin="layout" path="M -4.16667E-6 -1.90609E-6 C -4.16667E-6 0.04603 0.00191 0.08434 -0.00295 0.11709 C -0.00364 0.11956 -0.00434 0.12759 -0.00503 0.13284 C -0.00572 0.13593 -0.00711 0.13593 -0.00798 0.13593 C -0.0092 0.14118 -0.01076 0.14396 -0.01215 0.14674 C -0.01319 0.14921 -0.01406 0.1523 -0.01545 0.1523 C -0.01632 0.15756 -0.01736 0.15756 -0.0184 0.16034 C -0.01961 0.16559 -0.02361 0.17146 -0.02534 0.17393 C -0.02569 0.17393 -0.02586 0.17671 -0.02638 0.17671 C -0.02708 0.17918 -0.02882 0.18196 -0.02882 0.18505 C -0.02934 0.18196 -0.03003 0.18505 -0.03055 0.18752 C -0.03316 0.19555 -0.03107 0.1903 -0.03316 0.19555 C -0.03472 0.20142 -0.03576 0.20946 -0.03715 0.21471 C -0.03854 0.22027 -0.04062 0.22583 -0.04184 0.23108 C -0.04253 0.23664 -0.04427 0.24467 -0.04479 0.24992 C -0.046 0.26105 -0.04444 0.24992 -0.04635 0.26383 C -0.04704 0.26939 -0.04809 0.27217 -0.04895 0.27742 C -0.04965 0.29379 -0.05086 0.31542 -0.05329 0.32098 C -0.05399 0.32901 -0.05451 0.33735 -0.0559 0.34013 C -0.05625 0.34291 -0.05729 0.34816 -0.05729 0.35125 C -0.05833 0.35898 -0.05711 0.34816 -0.05885 0.3565 C -0.05989 0.36176 -0.06059 0.3701 -0.06215 0.37288 C -0.06284 0.37813 -0.06388 0.37813 -0.06493 0.38122 C -0.06597 0.38647 -0.06718 0.38647 -0.0684 0.38925 C -0.06961 0.3945 -0.071 0.3945 -0.07257 0.39975 C -0.07517 0.40562 -0.07725 0.4081 -0.0802 0.41088 C -0.08055 0.41088 -0.08125 0.41397 -0.08125 0.41644 " pathEditMode="relative" rAng="0" ptsTypes="ffffffffffffffffffffffffffA">
                                      <p:cBhvr>
                                        <p:cTn id="27" dur="2000" spd="-100000" fill="hold"/>
                                        <p:tgtEl>
                                          <p:spTgt spid="11"/>
                                        </p:tgtEl>
                                        <p:attrNameLst>
                                          <p:attrName>ppt_x</p:attrName>
                                          <p:attrName>ppt_y</p:attrName>
                                        </p:attrNameLst>
                                      </p:cBhvr>
                                      <p:rCtr x="-3976" y="20822"/>
                                    </p:animMotion>
                                  </p:childTnLst>
                                </p:cTn>
                              </p:par>
                              <p:par>
                                <p:cTn id="28" presetID="10"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2000"/>
                                        <p:tgtEl>
                                          <p:spTgt spid="12"/>
                                        </p:tgtEl>
                                      </p:cBhvr>
                                    </p:animEffect>
                                  </p:childTnLst>
                                </p:cTn>
                              </p:par>
                              <p:par>
                                <p:cTn id="31" presetID="0" presetClass="path" presetSubtype="0" accel="50000" decel="50000" fill="hold" nodeType="withEffect">
                                  <p:stCondLst>
                                    <p:cond delay="0"/>
                                  </p:stCondLst>
                                  <p:childTnLst>
                                    <p:animMotion origin="layout" path="M 0.00417 3.18196E-6 C 0.00417 0.01668 0.00191 0.03089 0.00782 0.04294 C 0.00868 0.04386 0.00938 0.04664 0.01025 0.0485 C 0.01111 0.04973 0.01285 0.04973 0.01389 0.04973 C 0.01545 0.05159 0.01736 0.05282 0.01893 0.05375 C 0.02032 0.05468 0.02136 0.05591 0.02292 0.05591 C 0.02414 0.05777 0.02535 0.05777 0.02657 0.05869 C 0.02813 0.06055 0.03299 0.06271 0.03507 0.06364 C 0.03542 0.06364 0.03577 0.06487 0.03629 0.06487 C 0.03716 0.06549 0.03924 0.06673 0.03924 0.06765 C 0.03993 0.06673 0.0408 0.06765 0.04132 0.06858 C 0.04462 0.07167 0.04202 0.06981 0.04462 0.07167 C 0.04653 0.07383 0.04775 0.07661 0.04948 0.07877 C 0.05122 0.08063 0.05365 0.08279 0.05521 0.08464 C 0.05608 0.08681 0.05816 0.08959 0.05868 0.09175 C 0.06025 0.09576 0.05834 0.09175 0.06059 0.09669 C 0.06146 0.09885 0.06285 0.09978 0.06389 0.10163 C 0.06476 0.10781 0.06615 0.11554 0.0691 0.1177 C 0.06997 0.12079 0.07066 0.12357 0.07223 0.1248 C 0.07275 0.12573 0.07396 0.12758 0.07396 0.12882 C 0.07535 0.1316 0.07379 0.12758 0.07587 0.13067 C 0.07726 0.13284 0.07795 0.13562 0.07986 0.13685 C 0.08073 0.13871 0.08212 0.13871 0.08334 0.13994 C 0.08455 0.14179 0.08611 0.14179 0.0875 0.14272 C 0.08907 0.14458 0.0908 0.14458 0.09271 0.14674 C 0.09584 0.1489 0.09827 0.14983 0.10191 0.15075 C 0.10243 0.15075 0.1033 0.15199 0.1033 0.15292 " pathEditMode="relative" rAng="0" ptsTypes="ffffffffffffffffffffffffffA">
                                      <p:cBhvr>
                                        <p:cTn id="32" dur="2000" spd="-100000" fill="hold"/>
                                        <p:tgtEl>
                                          <p:spTgt spid="12"/>
                                        </p:tgtEl>
                                        <p:attrNameLst>
                                          <p:attrName>ppt_x</p:attrName>
                                          <p:attrName>ppt_y</p:attrName>
                                        </p:attrNameLst>
                                      </p:cBhvr>
                                      <p:rCtr x="4844" y="7631"/>
                                    </p:animMotion>
                                  </p:childTnLst>
                                </p:cTn>
                              </p:par>
                              <p:par>
                                <p:cTn id="33" presetID="10"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2000"/>
                                        <p:tgtEl>
                                          <p:spTgt spid="13"/>
                                        </p:tgtEl>
                                      </p:cBhvr>
                                    </p:animEffect>
                                  </p:childTnLst>
                                </p:cTn>
                              </p:par>
                              <p:par>
                                <p:cTn id="36" presetID="0" presetClass="path" presetSubtype="0" accel="50000" decel="50000" fill="hold" nodeType="withEffect">
                                  <p:stCondLst>
                                    <p:cond delay="0"/>
                                  </p:stCondLst>
                                  <p:childTnLst>
                                    <p:animMotion origin="layout" path="M -4.44444E-6 3.59592E-6 C 0.00018 -0.00989 -0.00277 -0.01823 0.00487 -0.02503 C 0.00608 -0.02564 0.00712 -0.0275 0.00834 -0.02873 C 0.00973 -0.02935 0.01164 -0.02935 0.0132 -0.02935 C 0.01528 -0.03028 0.01754 -0.0309 0.01997 -0.03151 C 0.02188 -0.03213 0.02309 -0.03275 0.02535 -0.03275 C 0.02691 -0.03399 0.02848 -0.03399 0.03021 -0.0346 C 0.0323 -0.03553 0.03889 -0.03677 0.0415 -0.03738 C 0.04202 -0.03738 0.04254 -0.038 0.04306 -0.038 C 0.04445 -0.03862 0.04723 -0.03924 0.04723 -0.03955 C 0.04827 -0.03924 0.04914 -0.03955 0.05 -0.04016 C 0.05434 -0.04202 0.05105 -0.04078 0.05434 -0.04202 C 0.0566 -0.04325 0.05869 -0.0448 0.06094 -0.04603 C 0.06303 -0.04727 0.0665 -0.04851 0.06841 -0.04943 C 0.06962 -0.05067 0.07223 -0.05252 0.07327 -0.05376 C 0.07518 -0.05592 0.07275 -0.05376 0.07587 -0.05654 C 0.07709 -0.05777 0.07865 -0.05839 0.08004 -0.05932 C 0.08108 -0.06302 0.08299 -0.06766 0.08716 -0.06889 C 0.0882 -0.07044 0.08924 -0.07229 0.09115 -0.07291 C 0.09184 -0.07353 0.09375 -0.07446 0.09375 -0.07507 C 0.09532 -0.07693 0.09341 -0.07446 0.09619 -0.07631 C 0.09792 -0.07754 0.09914 -0.07909 0.10139 -0.07971 C 0.10261 -0.08094 0.10417 -0.08094 0.10608 -0.08156 C 0.10782 -0.0828 0.10973 -0.0828 0.11181 -0.08341 C 0.11389 -0.08434 0.11598 -0.08434 0.11858 -0.08558 C 0.12292 -0.08681 0.12622 -0.08743 0.13091 -0.08805 C 0.1316 -0.08805 0.13282 -0.08867 0.13282 -0.08897 " pathEditMode="relative" rAng="0" ptsTypes="ffffffffffffffffffffffffffA">
                                      <p:cBhvr>
                                        <p:cTn id="37" dur="2000" spd="-100000" fill="hold"/>
                                        <p:tgtEl>
                                          <p:spTgt spid="13"/>
                                        </p:tgtEl>
                                        <p:attrNameLst>
                                          <p:attrName>ppt_x</p:attrName>
                                          <p:attrName>ppt_y</p:attrName>
                                        </p:attrNameLst>
                                      </p:cBhvr>
                                      <p:rCtr x="6493" y="-44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l="1139" t="1737" r="28788" b="1737"/>
          <a:stretch>
            <a:fillRect/>
          </a:stretch>
        </p:blipFill>
        <p:spPr>
          <a:xfrm>
            <a:off x="0" y="0"/>
            <a:ext cx="9144000" cy="5143500"/>
          </a:xfrm>
          <a:prstGeom prst="rect">
            <a:avLst/>
          </a:prstGeom>
        </p:spPr>
      </p:pic>
      <p:grpSp>
        <p:nvGrpSpPr>
          <p:cNvPr id="14" name="组合 13"/>
          <p:cNvGrpSpPr/>
          <p:nvPr/>
        </p:nvGrpSpPr>
        <p:grpSpPr>
          <a:xfrm>
            <a:off x="-2218028" y="-3872966"/>
            <a:ext cx="15070948" cy="11749430"/>
            <a:chOff x="-2218028" y="-3872966"/>
            <a:chExt cx="15070948" cy="1174943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2120" y="-1100658"/>
              <a:ext cx="7734240" cy="773424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8028" y="-2676726"/>
              <a:ext cx="6790028" cy="6790028"/>
            </a:xfrm>
            <a:prstGeom prst="rect">
              <a:avLst/>
            </a:prstGeom>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6000" y="718288"/>
              <a:ext cx="7158176" cy="7158176"/>
            </a:xfrm>
            <a:prstGeom prst="rect">
              <a:avLst/>
            </a:prstGeo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3872966"/>
              <a:ext cx="7158176" cy="7158176"/>
            </a:xfrm>
            <a:prstGeom prst="rect">
              <a:avLst/>
            </a:prstGeom>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8104" y="1851670"/>
              <a:ext cx="5069944" cy="5069944"/>
            </a:xfrm>
            <a:prstGeom prst="rect">
              <a:avLst/>
            </a:prstGeom>
          </p:spPr>
        </p:pic>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2176" y="-1406182"/>
              <a:ext cx="6552728" cy="6552728"/>
            </a:xfrm>
            <a:prstGeom prst="rect">
              <a:avLst/>
            </a:prstGeom>
          </p:spPr>
        </p:pic>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5856" y="-2742150"/>
              <a:ext cx="6552728" cy="6552728"/>
            </a:xfrm>
            <a:prstGeom prst="rect">
              <a:avLst/>
            </a:prstGeom>
          </p:spPr>
        </p:pic>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406182"/>
              <a:ext cx="5400600" cy="5400600"/>
            </a:xfrm>
            <a:prstGeom prst="rect">
              <a:avLst/>
            </a:prstGeom>
          </p:spPr>
        </p:pic>
        <p:pic>
          <p:nvPicPr>
            <p:cNvPr id="12"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0192" y="706446"/>
              <a:ext cx="6552728" cy="6552728"/>
            </a:xfrm>
            <a:prstGeom prst="rect">
              <a:avLst/>
            </a:prstGeom>
          </p:spPr>
        </p:pic>
        <p:pic>
          <p:nvPicPr>
            <p:cNvPr id="13"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2120" y="-3476922"/>
              <a:ext cx="6552728" cy="6552728"/>
            </a:xfrm>
            <a:prstGeom prst="rect">
              <a:avLst/>
            </a:prstGeom>
          </p:spPr>
        </p:pic>
      </p:grpSp>
      <p:pic>
        <p:nvPicPr>
          <p:cNvPr id="19" name="图片 18"/>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755576" y="876871"/>
            <a:ext cx="848717" cy="525828"/>
          </a:xfrm>
          <a:prstGeom prst="rect">
            <a:avLst/>
          </a:prstGeom>
        </p:spPr>
      </p:pic>
      <p:pic>
        <p:nvPicPr>
          <p:cNvPr id="20" name="图片 19"/>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293643" y="1203534"/>
            <a:ext cx="1162457" cy="720208"/>
          </a:xfrm>
          <a:prstGeom prst="rect">
            <a:avLst/>
          </a:prstGeom>
        </p:spPr>
      </p:pic>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6876256" y="1179742"/>
            <a:ext cx="1008112" cy="624582"/>
          </a:xfrm>
          <a:prstGeom prst="rect">
            <a:avLst/>
          </a:prstGeom>
        </p:spPr>
      </p:pic>
      <p:pic>
        <p:nvPicPr>
          <p:cNvPr id="22" name="图片 21"/>
          <p:cNvPicPr>
            <a:picLocks noChangeAspect="1"/>
          </p:cNvPicPr>
          <p:nvPr/>
        </p:nvPicPr>
        <p:blipFill rotWithShape="1">
          <a:blip r:embed="rId3" cstate="print">
            <a:extLst>
              <a:ext uri="{28A0092B-C50C-407E-A947-70E740481C1C}">
                <a14:useLocalDpi xmlns:a14="http://schemas.microsoft.com/office/drawing/2010/main" val="0"/>
              </a:ext>
            </a:extLst>
          </a:blip>
          <a:srcRect l="39619" t="53591" r="41815" b="25960"/>
          <a:stretch>
            <a:fillRect/>
          </a:stretch>
        </p:blipFill>
        <p:spPr>
          <a:xfrm>
            <a:off x="7593904" y="1628605"/>
            <a:ext cx="720080" cy="446130"/>
          </a:xfrm>
          <a:prstGeom prst="rect">
            <a:avLst/>
          </a:prstGeom>
        </p:spPr>
      </p:pic>
      <p:pic>
        <p:nvPicPr>
          <p:cNvPr id="23" name="图片 22"/>
          <p:cNvPicPr>
            <a:picLocks noChangeAspect="1"/>
          </p:cNvPicPr>
          <p:nvPr/>
        </p:nvPicPr>
        <p:blipFill rotWithShape="1">
          <a:blip r:embed="rId3" cstate="print">
            <a:extLst>
              <a:ext uri="{28A0092B-C50C-407E-A947-70E740481C1C}">
                <a14:useLocalDpi xmlns:a14="http://schemas.microsoft.com/office/drawing/2010/main" val="0"/>
              </a:ext>
            </a:extLst>
          </a:blip>
          <a:srcRect l="39619" t="53591" r="41815" b="25960"/>
          <a:stretch>
            <a:fillRect/>
          </a:stretch>
        </p:blipFill>
        <p:spPr>
          <a:xfrm>
            <a:off x="1604293" y="876871"/>
            <a:ext cx="720080" cy="446130"/>
          </a:xfrm>
          <a:prstGeom prst="rect">
            <a:avLst/>
          </a:prstGeom>
        </p:spPr>
      </p:pic>
      <p:pic>
        <p:nvPicPr>
          <p:cNvPr id="24" name="图片 23"/>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7027314" y="3883265"/>
            <a:ext cx="1336796" cy="828221"/>
          </a:xfrm>
          <a:prstGeom prst="rect">
            <a:avLst/>
          </a:prstGeom>
        </p:spPr>
      </p:pic>
      <p:sp>
        <p:nvSpPr>
          <p:cNvPr id="3" name="文本框 2"/>
          <p:cNvSpPr txBox="1"/>
          <p:nvPr/>
        </p:nvSpPr>
        <p:spPr>
          <a:xfrm>
            <a:off x="384810" y="349250"/>
            <a:ext cx="3107055" cy="583565"/>
          </a:xfrm>
          <a:prstGeom prst="rect">
            <a:avLst/>
          </a:prstGeom>
          <a:noFill/>
        </p:spPr>
        <p:txBody>
          <a:bodyPr wrap="square" rtlCol="0">
            <a:spAutoFit/>
          </a:bodyPr>
          <a:p>
            <a:r>
              <a:rPr lang="en-US" altLang="zh-CN" sz="3200">
                <a:solidFill>
                  <a:schemeClr val="bg1"/>
                </a:solidFill>
              </a:rPr>
              <a:t>Question</a:t>
            </a:r>
            <a:endParaRPr lang="en-US" altLang="zh-CN" sz="3200">
              <a:solidFill>
                <a:schemeClr val="bg1"/>
              </a:solidFill>
            </a:endParaRPr>
          </a:p>
        </p:txBody>
      </p:sp>
      <p:sp>
        <p:nvSpPr>
          <p:cNvPr id="25" name="文本框 24"/>
          <p:cNvSpPr txBox="1"/>
          <p:nvPr/>
        </p:nvSpPr>
        <p:spPr>
          <a:xfrm>
            <a:off x="-61595" y="2242185"/>
            <a:ext cx="9205595" cy="1568450"/>
          </a:xfrm>
          <a:prstGeom prst="rect">
            <a:avLst/>
          </a:prstGeom>
          <a:noFill/>
        </p:spPr>
        <p:txBody>
          <a:bodyPr wrap="square" rtlCol="0">
            <a:spAutoFit/>
          </a:bodyPr>
          <a:p>
            <a:r>
              <a:rPr lang="en-US" altLang="zh-CN" sz="3200">
                <a:solidFill>
                  <a:schemeClr val="bg1"/>
                </a:solidFill>
              </a:rPr>
              <a:t>1</a:t>
            </a:r>
            <a:r>
              <a:rPr lang="zh-CN" altLang="en-US" sz="3200">
                <a:solidFill>
                  <a:schemeClr val="bg1"/>
                </a:solidFill>
              </a:rPr>
              <a:t>、</a:t>
            </a:r>
            <a:r>
              <a:rPr lang="en-US" altLang="zh-CN" sz="3200">
                <a:solidFill>
                  <a:schemeClr val="bg1"/>
                </a:solidFill>
              </a:rPr>
              <a:t>What does Gao Wenzhong like to do on weekends?</a:t>
            </a:r>
            <a:endParaRPr lang="en-US" altLang="zh-CN" sz="3200">
              <a:solidFill>
                <a:schemeClr val="bg1"/>
              </a:solidFill>
            </a:endParaRPr>
          </a:p>
          <a:p>
            <a:r>
              <a:rPr lang="en-US" altLang="zh-CN" sz="3200">
                <a:solidFill>
                  <a:schemeClr val="bg1"/>
                </a:solidFill>
              </a:rPr>
              <a:t>2</a:t>
            </a:r>
            <a:r>
              <a:rPr lang="zh-CN" altLang="en-US" sz="3200">
                <a:solidFill>
                  <a:schemeClr val="bg1"/>
                </a:solidFill>
              </a:rPr>
              <a:t>、</a:t>
            </a:r>
            <a:r>
              <a:rPr lang="en-US" altLang="zh-CN" sz="3200">
                <a:solidFill>
                  <a:schemeClr val="bg1"/>
                </a:solidFill>
              </a:rPr>
              <a:t>What does Bai Ying ai like to do on weekends?</a:t>
            </a:r>
            <a:endParaRPr lang="en-US" altLang="zh-CN" sz="3200">
              <a:solidFill>
                <a:schemeClr val="bg1"/>
              </a:solidFill>
            </a:endParaRPr>
          </a:p>
          <a:p>
            <a:r>
              <a:rPr lang="en-US" altLang="zh-CN" sz="3200">
                <a:solidFill>
                  <a:schemeClr val="bg1"/>
                </a:solidFill>
              </a:rPr>
              <a:t>3</a:t>
            </a:r>
            <a:r>
              <a:rPr lang="zh-CN" altLang="en-US" sz="3200">
                <a:solidFill>
                  <a:schemeClr val="bg1"/>
                </a:solidFill>
              </a:rPr>
              <a:t>、</a:t>
            </a:r>
            <a:r>
              <a:rPr lang="en-US" altLang="zh-CN" sz="3200">
                <a:solidFill>
                  <a:schemeClr val="bg1"/>
                </a:solidFill>
              </a:rPr>
              <a:t>Who is treating this evening?</a:t>
            </a:r>
            <a:endParaRPr lang="en-US" altLang="zh-CN" sz="320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2000"/>
                                        <p:tgtEl>
                                          <p:spTgt spid="19"/>
                                        </p:tgtEl>
                                      </p:cBhvr>
                                    </p:animEffect>
                                  </p:childTnLst>
                                </p:cTn>
                              </p:par>
                              <p:par>
                                <p:cTn id="11" presetID="0" presetClass="path" presetSubtype="0" accel="50000" decel="50000" fill="hold" nodeType="withEffect">
                                  <p:stCondLst>
                                    <p:cond delay="0"/>
                                  </p:stCondLst>
                                  <p:childTnLst>
                                    <p:animMotion origin="layout" path="M -0.00521 -3.18196E-7 C -0.00486 0.03058 -0.0092 0.05437 0.00139 0.07507 C 0.00295 0.07816 0.00434 0.08341 0.00608 0.08588 C 0.00782 0.08866 0.01042 0.08743 0.01268 0.08804 C 0.01545 0.09144 0.01858 0.09299 0.0217 0.09453 C 0.02431 0.097 0.02587 0.09793 0.029 0.09886 C 0.03108 0.10164 0.03316 0.10195 0.03559 0.10318 C 0.03837 0.10658 0.04723 0.11029 0.05087 0.11183 C 0.05157 0.11276 0.05226 0.1143 0.05295 0.11492 C 0.05486 0.11616 0.05868 0.11708 0.05868 0.11708 C 0.0599 0.11832 0.06129 0.11894 0.0625 0.12048 C 0.06823 0.12635 0.06372 0.12357 0.06823 0.12573 C 0.07136 0.12975 0.07414 0.13438 0.07709 0.13871 C 0.08004 0.14273 0.08473 0.1452 0.08716 0.14952 C 0.08889 0.1523 0.09236 0.15755 0.09393 0.16126 C 0.09653 0.16744 0.09306 0.16188 0.09723 0.16991 C 0.09879 0.173 0.10104 0.17578 0.10295 0.17856 C 0.10452 0.18814 0.10695 0.20297 0.1125 0.20636 C 0.11407 0.21131 0.11545 0.21625 0.11806 0.21934 C 0.1191 0.22088 0.12136 0.22366 0.12136 0.22397 C 0.12361 0.23046 0.12101 0.22366 0.12483 0.22922 C 0.12726 0.23293 0.12882 0.23695 0.13195 0.2388 C 0.13351 0.24313 0.13559 0.24374 0.1382 0.24529 C 0.14063 0.24838 0.14323 0.24869 0.14601 0.24961 C 0.14879 0.25363 0.15174 0.25394 0.15504 0.2561 C 0.16094 0.25981 0.16528 0.26228 0.17188 0.26352 C 0.17257 0.26382 0.17414 0.26475 0.17414 0.26475 " pathEditMode="relative" rAng="0" ptsTypes="ffffffffffffffffffffffffffA">
                                      <p:cBhvr>
                                        <p:cTn id="12" dur="2000" spd="-100000" fill="hold"/>
                                        <p:tgtEl>
                                          <p:spTgt spid="19"/>
                                        </p:tgtEl>
                                        <p:attrNameLst>
                                          <p:attrName>ppt_x</p:attrName>
                                          <p:attrName>ppt_y</p:attrName>
                                        </p:attrNameLst>
                                      </p:cBhvr>
                                      <p:rCtr x="8767" y="13222"/>
                                    </p:animMotion>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2000"/>
                                        <p:tgtEl>
                                          <p:spTgt spid="20"/>
                                        </p:tgtEl>
                                      </p:cBhvr>
                                    </p:animEffect>
                                  </p:childTnLst>
                                </p:cTn>
                              </p:par>
                              <p:par>
                                <p:cTn id="16" presetID="0" presetClass="path" presetSubtype="0" accel="50000" decel="50000" fill="hold" nodeType="withEffect">
                                  <p:stCondLst>
                                    <p:cond delay="0"/>
                                  </p:stCondLst>
                                  <p:childTnLst>
                                    <p:animMotion origin="layout" path="M -0.00382 -0.00402 C -0.00365 0.00123 -0.0073 0.00556 0.00191 0.00927 C 0.00329 0.00958 0.00451 0.0105 0.00607 0.01112 C 0.00763 0.01143 0.00989 0.01143 0.0118 0.01143 C 0.01423 0.01205 0.01701 0.01236 0.01979 0.01266 C 0.02204 0.01297 0.02343 0.01328 0.02621 0.01328 C 0.02795 0.0139 0.02986 0.0139 0.03194 0.01421 C 0.03437 0.01483 0.04218 0.01544 0.04531 0.01575 C 0.046 0.01575 0.04652 0.01606 0.04722 0.01606 C 0.04878 0.01637 0.05225 0.01668 0.05225 0.01699 C 0.05329 0.01668 0.05451 0.01699 0.05555 0.0173 C 0.06059 0.01823 0.05659 0.01761 0.06059 0.01823 C 0.06336 0.01884 0.06579 0.01977 0.0684 0.02039 C 0.071 0.02101 0.075 0.02162 0.07725 0.02224 C 0.07864 0.02286 0.08177 0.02379 0.08316 0.0244 C 0.08541 0.02564 0.08246 0.0244 0.08611 0.02595 C 0.0875 0.02657 0.08941 0.02688 0.09114 0.02749 C 0.09236 0.02935 0.09461 0.03182 0.09947 0.03244 C 0.10086 0.03336 0.10208 0.03429 0.10434 0.0346 C 0.1052 0.03491 0.10729 0.03553 0.10729 0.03583 C 0.1092 0.03676 0.10694 0.03553 0.11024 0.03645 C 0.11232 0.03707 0.11371 0.038 0.11649 0.03831 C 0.11788 0.03892 0.11979 0.03892 0.12204 0.03923 C 0.12413 0.03985 0.12638 0.03985 0.12881 0.04016 C 0.13125 0.04078 0.13385 0.04078 0.1368 0.04139 C 0.14201 0.04201 0.14583 0.04232 0.15156 0.04263 C 0.15225 0.04263 0.15364 0.04294 0.15364 0.04325 " pathEditMode="relative" rAng="0" ptsTypes="ffffffffffffffffffffffffffA">
                                      <p:cBhvr>
                                        <p:cTn id="17" dur="2000" spd="-100000" fill="hold"/>
                                        <p:tgtEl>
                                          <p:spTgt spid="20"/>
                                        </p:tgtEl>
                                        <p:attrNameLst>
                                          <p:attrName>ppt_x</p:attrName>
                                          <p:attrName>ppt_y</p:attrName>
                                        </p:attrNameLst>
                                      </p:cBhvr>
                                      <p:rCtr x="7691" y="2348"/>
                                    </p:animMotion>
                                  </p:childTnLst>
                                </p:cTn>
                              </p:par>
                              <p:par>
                                <p:cTn id="18" presetID="10" presetClass="entr" presetSubtype="0"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2000"/>
                                        <p:tgtEl>
                                          <p:spTgt spid="21"/>
                                        </p:tgtEl>
                                      </p:cBhvr>
                                    </p:animEffect>
                                  </p:childTnLst>
                                </p:cTn>
                              </p:par>
                              <p:par>
                                <p:cTn id="21" presetID="0" presetClass="path" presetSubtype="0" accel="50000" decel="50000" fill="hold" nodeType="withEffect">
                                  <p:stCondLst>
                                    <p:cond delay="0"/>
                                  </p:stCondLst>
                                  <p:childTnLst>
                                    <p:animMotion origin="layout" path="M -0.00104 3.8616E-7 C -0.00104 0.03491 -0.00347 0.06364 0.00295 0.08835 C 0.00399 0.09021 0.00486 0.09639 0.0059 0.1004 C 0.00695 0.10256 0.00868 0.10256 0.0099 0.10256 C 0.01163 0.10658 0.01372 0.10874 0.01563 0.1109 C 0.01719 0.11276 0.01823 0.11492 0.02014 0.11492 C 0.02136 0.11894 0.02274 0.11894 0.02413 0.1211 C 0.02587 0.12512 0.03142 0.12944 0.03368 0.13129 C 0.0342 0.13129 0.03455 0.13346 0.03507 0.13346 C 0.03611 0.13531 0.03854 0.13747 0.03854 0.13964 C 0.03924 0.13747 0.04011 0.13964 0.04097 0.14149 C 0.04445 0.14767 0.04167 0.14365 0.04445 0.14767 C 0.04653 0.15199 0.04809 0.15817 0.05 0.16219 C 0.05191 0.1662 0.05469 0.17053 0.05625 0.17454 C 0.05729 0.17856 0.05955 0.18474 0.06042 0.18875 C 0.06198 0.1971 0.0599 0.18875 0.0625 0.19926 C 0.06354 0.20327 0.06493 0.20544 0.06615 0.20945 C 0.06701 0.22181 0.06858 0.23818 0.07205 0.2422 C 0.07292 0.24838 0.07379 0.25456 0.07552 0.25672 C 0.07604 0.25888 0.07761 0.2629 0.07761 0.26506 C 0.07882 0.27093 0.07726 0.2629 0.07969 0.26908 C 0.08108 0.27309 0.08212 0.27927 0.08403 0.28143 C 0.08507 0.28545 0.08646 0.28545 0.08802 0.28761 C 0.08941 0.29163 0.09097 0.29163 0.09271 0.29379 C 0.09445 0.29781 0.09636 0.29781 0.09844 0.30182 C 0.10208 0.30615 0.10486 0.308 0.10886 0.31016 C 0.10938 0.31016 0.11042 0.31233 0.11042 0.31418 " pathEditMode="relative" rAng="0" ptsTypes="ffffffffffffffffffffffffffA">
                                      <p:cBhvr>
                                        <p:cTn id="22" dur="2000" spd="-100000" fill="hold"/>
                                        <p:tgtEl>
                                          <p:spTgt spid="21"/>
                                        </p:tgtEl>
                                        <p:attrNameLst>
                                          <p:attrName>ppt_x</p:attrName>
                                          <p:attrName>ppt_y</p:attrName>
                                        </p:attrNameLst>
                                      </p:cBhvr>
                                      <p:rCtr x="5451" y="15601"/>
                                    </p:animMotion>
                                  </p:childTnLst>
                                </p:cTn>
                              </p:par>
                              <p:par>
                                <p:cTn id="23" presetID="10"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2000"/>
                                        <p:tgtEl>
                                          <p:spTgt spid="22"/>
                                        </p:tgtEl>
                                      </p:cBhvr>
                                    </p:animEffect>
                                  </p:childTnLst>
                                </p:cTn>
                              </p:par>
                              <p:par>
                                <p:cTn id="26" presetID="0" presetClass="path" presetSubtype="0" accel="50000" decel="50000" fill="hold" nodeType="withEffect">
                                  <p:stCondLst>
                                    <p:cond delay="0"/>
                                  </p:stCondLst>
                                  <p:childTnLst>
                                    <p:animMotion origin="layout" path="M -4.16667E-6 -1.90609E-6 C -4.16667E-6 0.04603 0.00191 0.08434 -0.00295 0.11709 C -0.00364 0.11956 -0.00434 0.12759 -0.00503 0.13284 C -0.00572 0.13593 -0.00711 0.13593 -0.00798 0.13593 C -0.0092 0.14118 -0.01076 0.14396 -0.01215 0.14674 C -0.01319 0.14921 -0.01406 0.1523 -0.01545 0.1523 C -0.01632 0.15756 -0.01736 0.15756 -0.0184 0.16034 C -0.01961 0.16559 -0.02361 0.17146 -0.02534 0.17393 C -0.02569 0.17393 -0.02586 0.17671 -0.02638 0.17671 C -0.02708 0.17918 -0.02882 0.18196 -0.02882 0.18505 C -0.02934 0.18196 -0.03003 0.18505 -0.03055 0.18752 C -0.03316 0.19555 -0.03107 0.1903 -0.03316 0.19555 C -0.03472 0.20142 -0.03576 0.20946 -0.03715 0.21471 C -0.03854 0.22027 -0.04062 0.22583 -0.04184 0.23108 C -0.04253 0.23664 -0.04427 0.24467 -0.04479 0.24992 C -0.046 0.26105 -0.04444 0.24992 -0.04635 0.26383 C -0.04704 0.26939 -0.04809 0.27217 -0.04895 0.27742 C -0.04965 0.29379 -0.05086 0.31542 -0.05329 0.32098 C -0.05399 0.32901 -0.05451 0.33735 -0.0559 0.34013 C -0.05625 0.34291 -0.05729 0.34816 -0.05729 0.35125 C -0.05833 0.35898 -0.05711 0.34816 -0.05885 0.3565 C -0.05989 0.36176 -0.06059 0.3701 -0.06215 0.37288 C -0.06284 0.37813 -0.06388 0.37813 -0.06493 0.38122 C -0.06597 0.38647 -0.06718 0.38647 -0.0684 0.38925 C -0.06961 0.3945 -0.071 0.3945 -0.07257 0.39975 C -0.07517 0.40562 -0.07725 0.4081 -0.0802 0.41088 C -0.08055 0.41088 -0.08125 0.41397 -0.08125 0.41644 " pathEditMode="relative" rAng="0" ptsTypes="ffffffffffffffffffffffffffA">
                                      <p:cBhvr>
                                        <p:cTn id="27" dur="2000" spd="-100000" fill="hold"/>
                                        <p:tgtEl>
                                          <p:spTgt spid="22"/>
                                        </p:tgtEl>
                                        <p:attrNameLst>
                                          <p:attrName>ppt_x</p:attrName>
                                          <p:attrName>ppt_y</p:attrName>
                                        </p:attrNameLst>
                                      </p:cBhvr>
                                      <p:rCtr x="-3976" y="20822"/>
                                    </p:animMotion>
                                  </p:childTnLst>
                                </p:cTn>
                              </p:par>
                              <p:par>
                                <p:cTn id="28" presetID="10" presetClass="entr" presetSubtype="0"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2000"/>
                                        <p:tgtEl>
                                          <p:spTgt spid="23"/>
                                        </p:tgtEl>
                                      </p:cBhvr>
                                    </p:animEffect>
                                  </p:childTnLst>
                                </p:cTn>
                              </p:par>
                              <p:par>
                                <p:cTn id="31" presetID="0" presetClass="path" presetSubtype="0" accel="50000" decel="50000" fill="hold" nodeType="withEffect">
                                  <p:stCondLst>
                                    <p:cond delay="0"/>
                                  </p:stCondLst>
                                  <p:childTnLst>
                                    <p:animMotion origin="layout" path="M 0.00417 3.18196E-6 C 0.00417 0.01668 0.00191 0.03089 0.00782 0.04294 C 0.00868 0.04386 0.00938 0.04664 0.01025 0.0485 C 0.01111 0.04973 0.01285 0.04973 0.01389 0.04973 C 0.01545 0.05159 0.01736 0.05282 0.01893 0.05375 C 0.02032 0.05468 0.02136 0.05591 0.02292 0.05591 C 0.02414 0.05777 0.02535 0.05777 0.02657 0.05869 C 0.02813 0.06055 0.03299 0.06271 0.03507 0.06364 C 0.03542 0.06364 0.03577 0.06487 0.03629 0.06487 C 0.03716 0.06549 0.03924 0.06673 0.03924 0.06765 C 0.03993 0.06673 0.0408 0.06765 0.04132 0.06858 C 0.04462 0.07167 0.04202 0.06981 0.04462 0.07167 C 0.04653 0.07383 0.04775 0.07661 0.04948 0.07877 C 0.05122 0.08063 0.05365 0.08279 0.05521 0.08464 C 0.05608 0.08681 0.05816 0.08959 0.05868 0.09175 C 0.06025 0.09576 0.05834 0.09175 0.06059 0.09669 C 0.06146 0.09885 0.06285 0.09978 0.06389 0.10163 C 0.06476 0.10781 0.06615 0.11554 0.0691 0.1177 C 0.06997 0.12079 0.07066 0.12357 0.07223 0.1248 C 0.07275 0.12573 0.07396 0.12758 0.07396 0.12882 C 0.07535 0.1316 0.07379 0.12758 0.07587 0.13067 C 0.07726 0.13284 0.07795 0.13562 0.07986 0.13685 C 0.08073 0.13871 0.08212 0.13871 0.08334 0.13994 C 0.08455 0.14179 0.08611 0.14179 0.0875 0.14272 C 0.08907 0.14458 0.0908 0.14458 0.09271 0.14674 C 0.09584 0.1489 0.09827 0.14983 0.10191 0.15075 C 0.10243 0.15075 0.1033 0.15199 0.1033 0.15292 " pathEditMode="relative" rAng="0" ptsTypes="ffffffffffffffffffffffffffA">
                                      <p:cBhvr>
                                        <p:cTn id="32" dur="2000" spd="-100000" fill="hold"/>
                                        <p:tgtEl>
                                          <p:spTgt spid="23"/>
                                        </p:tgtEl>
                                        <p:attrNameLst>
                                          <p:attrName>ppt_x</p:attrName>
                                          <p:attrName>ppt_y</p:attrName>
                                        </p:attrNameLst>
                                      </p:cBhvr>
                                      <p:rCtr x="4844" y="7631"/>
                                    </p:animMotion>
                                  </p:childTnLst>
                                </p:cTn>
                              </p:par>
                              <p:par>
                                <p:cTn id="33" presetID="10"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2000"/>
                                        <p:tgtEl>
                                          <p:spTgt spid="24"/>
                                        </p:tgtEl>
                                      </p:cBhvr>
                                    </p:animEffect>
                                  </p:childTnLst>
                                </p:cTn>
                              </p:par>
                              <p:par>
                                <p:cTn id="36" presetID="0" presetClass="path" presetSubtype="0" accel="50000" decel="50000" fill="hold" nodeType="withEffect">
                                  <p:stCondLst>
                                    <p:cond delay="0"/>
                                  </p:stCondLst>
                                  <p:childTnLst>
                                    <p:animMotion origin="layout" path="M -4.44444E-6 3.59592E-6 C 0.00018 -0.00989 -0.00277 -0.01823 0.00487 -0.02503 C 0.00608 -0.02564 0.00712 -0.0275 0.00834 -0.02873 C 0.00973 -0.02935 0.01164 -0.02935 0.0132 -0.02935 C 0.01528 -0.03028 0.01754 -0.0309 0.01997 -0.03151 C 0.02188 -0.03213 0.02309 -0.03275 0.02535 -0.03275 C 0.02691 -0.03399 0.02848 -0.03399 0.03021 -0.0346 C 0.0323 -0.03553 0.03889 -0.03677 0.0415 -0.03738 C 0.04202 -0.03738 0.04254 -0.038 0.04306 -0.038 C 0.04445 -0.03862 0.04723 -0.03924 0.04723 -0.03955 C 0.04827 -0.03924 0.04914 -0.03955 0.05 -0.04016 C 0.05434 -0.04202 0.05105 -0.04078 0.05434 -0.04202 C 0.0566 -0.04325 0.05869 -0.0448 0.06094 -0.04603 C 0.06303 -0.04727 0.0665 -0.04851 0.06841 -0.04943 C 0.06962 -0.05067 0.07223 -0.05252 0.07327 -0.05376 C 0.07518 -0.05592 0.07275 -0.05376 0.07587 -0.05654 C 0.07709 -0.05777 0.07865 -0.05839 0.08004 -0.05932 C 0.08108 -0.06302 0.08299 -0.06766 0.08716 -0.06889 C 0.0882 -0.07044 0.08924 -0.07229 0.09115 -0.07291 C 0.09184 -0.07353 0.09375 -0.07446 0.09375 -0.07507 C 0.09532 -0.07693 0.09341 -0.07446 0.09619 -0.07631 C 0.09792 -0.07754 0.09914 -0.07909 0.10139 -0.07971 C 0.10261 -0.08094 0.10417 -0.08094 0.10608 -0.08156 C 0.10782 -0.0828 0.10973 -0.0828 0.11181 -0.08341 C 0.11389 -0.08434 0.11598 -0.08434 0.11858 -0.08558 C 0.12292 -0.08681 0.12622 -0.08743 0.13091 -0.08805 C 0.1316 -0.08805 0.13282 -0.08867 0.13282 -0.08897 " pathEditMode="relative" rAng="0" ptsTypes="ffffffffffffffffffffffffffA">
                                      <p:cBhvr>
                                        <p:cTn id="37" dur="2000" spd="-100000" fill="hold"/>
                                        <p:tgtEl>
                                          <p:spTgt spid="24"/>
                                        </p:tgtEl>
                                        <p:attrNameLst>
                                          <p:attrName>ppt_x</p:attrName>
                                          <p:attrName>ppt_y</p:attrName>
                                        </p:attrNameLst>
                                      </p:cBhvr>
                                      <p:rCtr x="6493" y="-44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l="1868" t="3018" r="3530" b="2641"/>
          <a:stretch>
            <a:fillRect/>
          </a:stretch>
        </p:blipFill>
        <p:spPr>
          <a:xfrm>
            <a:off x="1" y="0"/>
            <a:ext cx="9144000" cy="5143500"/>
          </a:xfrm>
          <a:prstGeom prst="rect">
            <a:avLst/>
          </a:prstGeom>
        </p:spPr>
      </p:pic>
      <p:grpSp>
        <p:nvGrpSpPr>
          <p:cNvPr id="23" name="组合 22"/>
          <p:cNvGrpSpPr/>
          <p:nvPr/>
        </p:nvGrpSpPr>
        <p:grpSpPr>
          <a:xfrm>
            <a:off x="-2792415" y="-3343142"/>
            <a:ext cx="15069271" cy="10649250"/>
            <a:chOff x="-2792415" y="-3343142"/>
            <a:chExt cx="15069271" cy="1064925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30332" y="3122318"/>
              <a:ext cx="659963" cy="322860"/>
            </a:xfrm>
            <a:prstGeom prst="rect">
              <a:avLst/>
            </a:prstGeom>
          </p:spPr>
        </p:pic>
        <p:pic>
          <p:nvPicPr>
            <p:cNvPr id="17" name="图片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2736" y="-3343142"/>
              <a:ext cx="8239844" cy="8239844"/>
            </a:xfrm>
            <a:prstGeom prst="rect">
              <a:avLst/>
            </a:prstGeom>
          </p:spPr>
        </p:pic>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0190" y="-1932773"/>
              <a:ext cx="5216521" cy="5216521"/>
            </a:xfrm>
            <a:prstGeom prst="rect">
              <a:avLst/>
            </a:prstGeom>
          </p:spPr>
        </p:pic>
        <p:pic>
          <p:nvPicPr>
            <p:cNvPr id="19" name="图片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0112" y="697533"/>
              <a:ext cx="6552728" cy="6552728"/>
            </a:xfrm>
            <a:prstGeom prst="rect">
              <a:avLst/>
            </a:prstGeom>
          </p:spPr>
        </p:pic>
        <p:pic>
          <p:nvPicPr>
            <p:cNvPr id="20" name="图片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4128" y="-799864"/>
              <a:ext cx="6552728" cy="6552728"/>
            </a:xfrm>
            <a:prstGeom prst="rect">
              <a:avLst/>
            </a:prstGeom>
          </p:spPr>
        </p:pic>
        <p:pic>
          <p:nvPicPr>
            <p:cNvPr id="21" name="图片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2109" y="2476500"/>
              <a:ext cx="4829608" cy="4829608"/>
            </a:xfrm>
            <a:prstGeom prst="rect">
              <a:avLst/>
            </a:prstGeom>
          </p:spPr>
        </p:pic>
        <p:pic>
          <p:nvPicPr>
            <p:cNvPr id="22" name="图片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2415" y="-1445770"/>
              <a:ext cx="6552728" cy="6552728"/>
            </a:xfrm>
            <a:prstGeom prst="rect">
              <a:avLst/>
            </a:prstGeom>
          </p:spPr>
        </p:pic>
      </p:grpSp>
      <p:pic>
        <p:nvPicPr>
          <p:cNvPr id="28" name="图片 27"/>
          <p:cNvPicPr>
            <a:picLocks noChangeAspect="1"/>
          </p:cNvPicPr>
          <p:nvPr/>
        </p:nvPicPr>
        <p:blipFill rotWithShape="1">
          <a:blip r:embed="rId4">
            <a:extLst>
              <a:ext uri="{28A0092B-C50C-407E-A947-70E740481C1C}">
                <a14:useLocalDpi xmlns:a14="http://schemas.microsoft.com/office/drawing/2010/main" val="0"/>
              </a:ext>
            </a:extLst>
          </a:blip>
          <a:srcRect l="39619" t="53591" r="41815" b="25960"/>
          <a:stretch>
            <a:fillRect/>
          </a:stretch>
        </p:blipFill>
        <p:spPr>
          <a:xfrm>
            <a:off x="483949" y="688871"/>
            <a:ext cx="848717" cy="525828"/>
          </a:xfrm>
          <a:prstGeom prst="rect">
            <a:avLst/>
          </a:prstGeom>
        </p:spPr>
      </p:pic>
      <p:pic>
        <p:nvPicPr>
          <p:cNvPr id="29" name="图片 28"/>
          <p:cNvPicPr>
            <a:picLocks noChangeAspect="1"/>
          </p:cNvPicPr>
          <p:nvPr/>
        </p:nvPicPr>
        <p:blipFill rotWithShape="1">
          <a:blip r:embed="rId4">
            <a:extLst>
              <a:ext uri="{28A0092B-C50C-407E-A947-70E740481C1C}">
                <a14:useLocalDpi xmlns:a14="http://schemas.microsoft.com/office/drawing/2010/main" val="0"/>
              </a:ext>
            </a:extLst>
          </a:blip>
          <a:srcRect l="39619" t="53591" r="41815" b="25960"/>
          <a:stretch>
            <a:fillRect/>
          </a:stretch>
        </p:blipFill>
        <p:spPr>
          <a:xfrm>
            <a:off x="-63640" y="2584160"/>
            <a:ext cx="1162457" cy="720208"/>
          </a:xfrm>
          <a:prstGeom prst="rect">
            <a:avLst/>
          </a:prstGeom>
        </p:spPr>
      </p:pic>
      <p:pic>
        <p:nvPicPr>
          <p:cNvPr id="30" name="图片 29"/>
          <p:cNvPicPr>
            <a:picLocks noChangeAspect="1"/>
          </p:cNvPicPr>
          <p:nvPr/>
        </p:nvPicPr>
        <p:blipFill rotWithShape="1">
          <a:blip r:embed="rId4">
            <a:extLst>
              <a:ext uri="{28A0092B-C50C-407E-A947-70E740481C1C}">
                <a14:useLocalDpi xmlns:a14="http://schemas.microsoft.com/office/drawing/2010/main" val="0"/>
              </a:ext>
            </a:extLst>
          </a:blip>
          <a:srcRect l="39619" t="53591" r="41815" b="25960"/>
          <a:stretch>
            <a:fillRect/>
          </a:stretch>
        </p:blipFill>
        <p:spPr>
          <a:xfrm>
            <a:off x="5282361" y="902408"/>
            <a:ext cx="1008112" cy="624582"/>
          </a:xfrm>
          <a:prstGeom prst="rect">
            <a:avLst/>
          </a:prstGeom>
        </p:spPr>
      </p:pic>
      <p:pic>
        <p:nvPicPr>
          <p:cNvPr id="31" name="图片 30"/>
          <p:cNvPicPr>
            <a:picLocks noChangeAspect="1"/>
          </p:cNvPicPr>
          <p:nvPr/>
        </p:nvPicPr>
        <p:blipFill rotWithShape="1">
          <a:blip r:embed="rId4" cstate="print">
            <a:extLst>
              <a:ext uri="{28A0092B-C50C-407E-A947-70E740481C1C}">
                <a14:useLocalDpi xmlns:a14="http://schemas.microsoft.com/office/drawing/2010/main" val="0"/>
              </a:ext>
            </a:extLst>
          </a:blip>
          <a:srcRect l="39619" t="53591" r="41815" b="25960"/>
          <a:stretch>
            <a:fillRect/>
          </a:stretch>
        </p:blipFill>
        <p:spPr>
          <a:xfrm>
            <a:off x="6516216" y="2509833"/>
            <a:ext cx="720080" cy="446130"/>
          </a:xfrm>
          <a:prstGeom prst="rect">
            <a:avLst/>
          </a:prstGeom>
        </p:spPr>
      </p:pic>
      <p:pic>
        <p:nvPicPr>
          <p:cNvPr id="32" name="图片 31"/>
          <p:cNvPicPr>
            <a:picLocks noChangeAspect="1"/>
          </p:cNvPicPr>
          <p:nvPr/>
        </p:nvPicPr>
        <p:blipFill rotWithShape="1">
          <a:blip r:embed="rId4" cstate="print">
            <a:extLst>
              <a:ext uri="{28A0092B-C50C-407E-A947-70E740481C1C}">
                <a14:useLocalDpi xmlns:a14="http://schemas.microsoft.com/office/drawing/2010/main" val="0"/>
              </a:ext>
            </a:extLst>
          </a:blip>
          <a:srcRect l="39619" t="53591" r="41815" b="25960"/>
          <a:stretch>
            <a:fillRect/>
          </a:stretch>
        </p:blipFill>
        <p:spPr>
          <a:xfrm>
            <a:off x="612586" y="2955963"/>
            <a:ext cx="720080" cy="446130"/>
          </a:xfrm>
          <a:prstGeom prst="rect">
            <a:avLst/>
          </a:prstGeom>
        </p:spPr>
      </p:pic>
      <p:pic>
        <p:nvPicPr>
          <p:cNvPr id="33" name="图片 32"/>
          <p:cNvPicPr>
            <a:picLocks noChangeAspect="1"/>
          </p:cNvPicPr>
          <p:nvPr/>
        </p:nvPicPr>
        <p:blipFill rotWithShape="1">
          <a:blip r:embed="rId4">
            <a:extLst>
              <a:ext uri="{28A0092B-C50C-407E-A947-70E740481C1C}">
                <a14:useLocalDpi xmlns:a14="http://schemas.microsoft.com/office/drawing/2010/main" val="0"/>
              </a:ext>
            </a:extLst>
          </a:blip>
          <a:srcRect l="39619" t="53591" r="41815" b="25960"/>
          <a:stretch>
            <a:fillRect/>
          </a:stretch>
        </p:blipFill>
        <p:spPr>
          <a:xfrm>
            <a:off x="5580112" y="4155926"/>
            <a:ext cx="1336796" cy="828221"/>
          </a:xfrm>
          <a:prstGeom prst="rect">
            <a:avLst/>
          </a:prstGeom>
        </p:spPr>
      </p:pic>
      <p:sp>
        <p:nvSpPr>
          <p:cNvPr id="4" name="文本框 3"/>
          <p:cNvSpPr txBox="1"/>
          <p:nvPr/>
        </p:nvSpPr>
        <p:spPr>
          <a:xfrm>
            <a:off x="1099185" y="697230"/>
            <a:ext cx="2811145" cy="1445260"/>
          </a:xfrm>
          <a:prstGeom prst="rect">
            <a:avLst/>
          </a:prstGeom>
          <a:noFill/>
        </p:spPr>
        <p:txBody>
          <a:bodyPr wrap="square" rtlCol="0">
            <a:spAutoFit/>
          </a:bodyPr>
          <a:p>
            <a:r>
              <a:rPr lang="en-US" altLang="zh-CN" sz="4400">
                <a:solidFill>
                  <a:schemeClr val="bg1"/>
                </a:solidFill>
              </a:rPr>
              <a:t>Language Practice</a:t>
            </a:r>
            <a:endParaRPr lang="en-US" altLang="zh-CN" sz="440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2000"/>
                                        <p:tgtEl>
                                          <p:spTgt spid="28"/>
                                        </p:tgtEl>
                                      </p:cBhvr>
                                    </p:animEffect>
                                  </p:childTnLst>
                                </p:cTn>
                              </p:par>
                              <p:par>
                                <p:cTn id="11" presetID="0" presetClass="path" presetSubtype="0" accel="50000" decel="50000" fill="hold" nodeType="withEffect">
                                  <p:stCondLst>
                                    <p:cond delay="0"/>
                                  </p:stCondLst>
                                  <p:childTnLst>
                                    <p:animMotion origin="layout" path="M -0.00521 -3.18196E-7 C -0.00486 0.03058 -0.0092 0.05437 0.00139 0.07507 C 0.00295 0.07816 0.00434 0.08341 0.00608 0.08588 C 0.00782 0.08866 0.01042 0.08743 0.01268 0.08804 C 0.01545 0.09144 0.01858 0.09299 0.0217 0.09453 C 0.02431 0.097 0.02587 0.09793 0.029 0.09886 C 0.03108 0.10164 0.03316 0.10195 0.03559 0.10318 C 0.03837 0.10658 0.04723 0.11029 0.05087 0.11183 C 0.05157 0.11276 0.05226 0.1143 0.05295 0.11492 C 0.05486 0.11616 0.05868 0.11708 0.05868 0.11708 C 0.0599 0.11832 0.06129 0.11894 0.0625 0.12048 C 0.06823 0.12635 0.06372 0.12357 0.06823 0.12573 C 0.07136 0.12975 0.07414 0.13438 0.07709 0.13871 C 0.08004 0.14273 0.08473 0.1452 0.08716 0.14952 C 0.08889 0.1523 0.09236 0.15755 0.09393 0.16126 C 0.09653 0.16744 0.09306 0.16188 0.09723 0.16991 C 0.09879 0.173 0.10104 0.17578 0.10295 0.17856 C 0.10452 0.18814 0.10695 0.20297 0.1125 0.20636 C 0.11407 0.21131 0.11545 0.21625 0.11806 0.21934 C 0.1191 0.22088 0.12136 0.22366 0.12136 0.22397 C 0.12361 0.23046 0.12101 0.22366 0.12483 0.22922 C 0.12726 0.23293 0.12882 0.23695 0.13195 0.2388 C 0.13351 0.24313 0.13559 0.24374 0.1382 0.24529 C 0.14063 0.24838 0.14323 0.24869 0.14601 0.24961 C 0.14879 0.25363 0.15174 0.25394 0.15504 0.2561 C 0.16094 0.25981 0.16528 0.26228 0.17188 0.26352 C 0.17257 0.26382 0.17414 0.26475 0.17414 0.26475 " pathEditMode="relative" rAng="0" ptsTypes="ffffffffffffffffffffffffffA">
                                      <p:cBhvr>
                                        <p:cTn id="12" dur="2000" spd="-100000" fill="hold"/>
                                        <p:tgtEl>
                                          <p:spTgt spid="28"/>
                                        </p:tgtEl>
                                        <p:attrNameLst>
                                          <p:attrName>ppt_x</p:attrName>
                                          <p:attrName>ppt_y</p:attrName>
                                        </p:attrNameLst>
                                      </p:cBhvr>
                                      <p:rCtr x="8767" y="13222"/>
                                    </p:animMotion>
                                  </p:childTnLst>
                                </p:cTn>
                              </p:par>
                              <p:par>
                                <p:cTn id="13" presetID="10"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2000"/>
                                        <p:tgtEl>
                                          <p:spTgt spid="29"/>
                                        </p:tgtEl>
                                      </p:cBhvr>
                                    </p:animEffect>
                                  </p:childTnLst>
                                </p:cTn>
                              </p:par>
                              <p:par>
                                <p:cTn id="16" presetID="0" presetClass="path" presetSubtype="0" accel="50000" decel="50000" fill="hold" nodeType="withEffect">
                                  <p:stCondLst>
                                    <p:cond delay="0"/>
                                  </p:stCondLst>
                                  <p:childTnLst>
                                    <p:animMotion origin="layout" path="M -0.00382 -0.00402 C -0.00365 0.00123 -0.0073 0.00556 0.00191 0.00927 C 0.00329 0.00958 0.00451 0.0105 0.00607 0.01112 C 0.00763 0.01143 0.00989 0.01143 0.0118 0.01143 C 0.01423 0.01205 0.01701 0.01236 0.01979 0.01266 C 0.02204 0.01297 0.02343 0.01328 0.02621 0.01328 C 0.02795 0.0139 0.02986 0.0139 0.03194 0.01421 C 0.03437 0.01483 0.04218 0.01544 0.04531 0.01575 C 0.046 0.01575 0.04652 0.01606 0.04722 0.01606 C 0.04878 0.01637 0.05225 0.01668 0.05225 0.01699 C 0.05329 0.01668 0.05451 0.01699 0.05555 0.0173 C 0.06059 0.01823 0.05659 0.01761 0.06059 0.01823 C 0.06336 0.01884 0.06579 0.01977 0.0684 0.02039 C 0.071 0.02101 0.075 0.02162 0.07725 0.02224 C 0.07864 0.02286 0.08177 0.02379 0.08316 0.0244 C 0.08541 0.02564 0.08246 0.0244 0.08611 0.02595 C 0.0875 0.02657 0.08941 0.02688 0.09114 0.02749 C 0.09236 0.02935 0.09461 0.03182 0.09947 0.03244 C 0.10086 0.03336 0.10208 0.03429 0.10434 0.0346 C 0.1052 0.03491 0.10729 0.03553 0.10729 0.03583 C 0.1092 0.03676 0.10694 0.03553 0.11024 0.03645 C 0.11232 0.03707 0.11371 0.038 0.11649 0.03831 C 0.11788 0.03892 0.11979 0.03892 0.12204 0.03923 C 0.12413 0.03985 0.12638 0.03985 0.12881 0.04016 C 0.13125 0.04078 0.13385 0.04078 0.1368 0.04139 C 0.14201 0.04201 0.14583 0.04232 0.15156 0.04263 C 0.15225 0.04263 0.15364 0.04294 0.15364 0.04325 " pathEditMode="relative" rAng="0" ptsTypes="ffffffffffffffffffffffffffA">
                                      <p:cBhvr>
                                        <p:cTn id="17" dur="2000" spd="-100000" fill="hold"/>
                                        <p:tgtEl>
                                          <p:spTgt spid="29"/>
                                        </p:tgtEl>
                                        <p:attrNameLst>
                                          <p:attrName>ppt_x</p:attrName>
                                          <p:attrName>ppt_y</p:attrName>
                                        </p:attrNameLst>
                                      </p:cBhvr>
                                      <p:rCtr x="7691" y="2348"/>
                                    </p:animMotion>
                                  </p:childTnLst>
                                </p:cTn>
                              </p:par>
                              <p:par>
                                <p:cTn id="18" presetID="10" presetClass="entr" presetSubtype="0" fill="hold"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2000"/>
                                        <p:tgtEl>
                                          <p:spTgt spid="30"/>
                                        </p:tgtEl>
                                      </p:cBhvr>
                                    </p:animEffect>
                                  </p:childTnLst>
                                </p:cTn>
                              </p:par>
                              <p:par>
                                <p:cTn id="21" presetID="0" presetClass="path" presetSubtype="0" accel="50000" decel="50000" fill="hold" nodeType="withEffect">
                                  <p:stCondLst>
                                    <p:cond delay="0"/>
                                  </p:stCondLst>
                                  <p:childTnLst>
                                    <p:animMotion origin="layout" path="M -0.00104 3.8616E-7 C -0.00104 0.03491 -0.00347 0.06364 0.00295 0.08835 C 0.00399 0.09021 0.00486 0.09639 0.0059 0.1004 C 0.00695 0.10256 0.00868 0.10256 0.0099 0.10256 C 0.01163 0.10658 0.01372 0.10874 0.01563 0.1109 C 0.01719 0.11276 0.01823 0.11492 0.02014 0.11492 C 0.02136 0.11894 0.02274 0.11894 0.02413 0.1211 C 0.02587 0.12512 0.03142 0.12944 0.03368 0.13129 C 0.0342 0.13129 0.03455 0.13346 0.03507 0.13346 C 0.03611 0.13531 0.03854 0.13747 0.03854 0.13964 C 0.03924 0.13747 0.04011 0.13964 0.04097 0.14149 C 0.04445 0.14767 0.04167 0.14365 0.04445 0.14767 C 0.04653 0.15199 0.04809 0.15817 0.05 0.16219 C 0.05191 0.1662 0.05469 0.17053 0.05625 0.17454 C 0.05729 0.17856 0.05955 0.18474 0.06042 0.18875 C 0.06198 0.1971 0.0599 0.18875 0.0625 0.19926 C 0.06354 0.20327 0.06493 0.20544 0.06615 0.20945 C 0.06701 0.22181 0.06858 0.23818 0.07205 0.2422 C 0.07292 0.24838 0.07379 0.25456 0.07552 0.25672 C 0.07604 0.25888 0.07761 0.2629 0.07761 0.26506 C 0.07882 0.27093 0.07726 0.2629 0.07969 0.26908 C 0.08108 0.27309 0.08212 0.27927 0.08403 0.28143 C 0.08507 0.28545 0.08646 0.28545 0.08802 0.28761 C 0.08941 0.29163 0.09097 0.29163 0.09271 0.29379 C 0.09445 0.29781 0.09636 0.29781 0.09844 0.30182 C 0.10208 0.30615 0.10486 0.308 0.10886 0.31016 C 0.10938 0.31016 0.11042 0.31233 0.11042 0.31418 " pathEditMode="relative" rAng="0" ptsTypes="ffffffffffffffffffffffffffA">
                                      <p:cBhvr>
                                        <p:cTn id="22" dur="2000" spd="-100000" fill="hold"/>
                                        <p:tgtEl>
                                          <p:spTgt spid="30"/>
                                        </p:tgtEl>
                                        <p:attrNameLst>
                                          <p:attrName>ppt_x</p:attrName>
                                          <p:attrName>ppt_y</p:attrName>
                                        </p:attrNameLst>
                                      </p:cBhvr>
                                      <p:rCtr x="5451" y="15601"/>
                                    </p:animMotion>
                                  </p:childTnLst>
                                </p:cTn>
                              </p:par>
                              <p:par>
                                <p:cTn id="23" presetID="10"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2000"/>
                                        <p:tgtEl>
                                          <p:spTgt spid="31"/>
                                        </p:tgtEl>
                                      </p:cBhvr>
                                    </p:animEffect>
                                  </p:childTnLst>
                                </p:cTn>
                              </p:par>
                              <p:par>
                                <p:cTn id="26" presetID="0" presetClass="path" presetSubtype="0" accel="50000" decel="50000" fill="hold" nodeType="withEffect">
                                  <p:stCondLst>
                                    <p:cond delay="0"/>
                                  </p:stCondLst>
                                  <p:childTnLst>
                                    <p:animMotion origin="layout" path="M -4.16667E-6 -1.90609E-6 C -4.16667E-6 0.04603 0.00191 0.08434 -0.00295 0.11709 C -0.00364 0.11956 -0.00434 0.12759 -0.00503 0.13284 C -0.00572 0.13593 -0.00711 0.13593 -0.00798 0.13593 C -0.0092 0.14118 -0.01076 0.14396 -0.01215 0.14674 C -0.01319 0.14921 -0.01406 0.1523 -0.01545 0.1523 C -0.01632 0.15756 -0.01736 0.15756 -0.0184 0.16034 C -0.01961 0.16559 -0.02361 0.17146 -0.02534 0.17393 C -0.02569 0.17393 -0.02586 0.17671 -0.02638 0.17671 C -0.02708 0.17918 -0.02882 0.18196 -0.02882 0.18505 C -0.02934 0.18196 -0.03003 0.18505 -0.03055 0.18752 C -0.03316 0.19555 -0.03107 0.1903 -0.03316 0.19555 C -0.03472 0.20142 -0.03576 0.20946 -0.03715 0.21471 C -0.03854 0.22027 -0.04062 0.22583 -0.04184 0.23108 C -0.04253 0.23664 -0.04427 0.24467 -0.04479 0.24992 C -0.046 0.26105 -0.04444 0.24992 -0.04635 0.26383 C -0.04704 0.26939 -0.04809 0.27217 -0.04895 0.27742 C -0.04965 0.29379 -0.05086 0.31542 -0.05329 0.32098 C -0.05399 0.32901 -0.05451 0.33735 -0.0559 0.34013 C -0.05625 0.34291 -0.05729 0.34816 -0.05729 0.35125 C -0.05833 0.35898 -0.05711 0.34816 -0.05885 0.3565 C -0.05989 0.36176 -0.06059 0.3701 -0.06215 0.37288 C -0.06284 0.37813 -0.06388 0.37813 -0.06493 0.38122 C -0.06597 0.38647 -0.06718 0.38647 -0.0684 0.38925 C -0.06961 0.3945 -0.071 0.3945 -0.07257 0.39975 C -0.07517 0.40562 -0.07725 0.4081 -0.0802 0.41088 C -0.08055 0.41088 -0.08125 0.41397 -0.08125 0.41644 " pathEditMode="relative" rAng="0" ptsTypes="ffffffffffffffffffffffffffA">
                                      <p:cBhvr>
                                        <p:cTn id="27" dur="2000" spd="-100000" fill="hold"/>
                                        <p:tgtEl>
                                          <p:spTgt spid="31"/>
                                        </p:tgtEl>
                                        <p:attrNameLst>
                                          <p:attrName>ppt_x</p:attrName>
                                          <p:attrName>ppt_y</p:attrName>
                                        </p:attrNameLst>
                                      </p:cBhvr>
                                      <p:rCtr x="-3976" y="20822"/>
                                    </p:animMotion>
                                  </p:childTnLst>
                                </p:cTn>
                              </p:par>
                              <p:par>
                                <p:cTn id="28" presetID="10" presetClass="entr" presetSubtype="0"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2000"/>
                                        <p:tgtEl>
                                          <p:spTgt spid="32"/>
                                        </p:tgtEl>
                                      </p:cBhvr>
                                    </p:animEffect>
                                  </p:childTnLst>
                                </p:cTn>
                              </p:par>
                              <p:par>
                                <p:cTn id="31" presetID="0" presetClass="path" presetSubtype="0" accel="50000" decel="50000" fill="hold" nodeType="withEffect">
                                  <p:stCondLst>
                                    <p:cond delay="0"/>
                                  </p:stCondLst>
                                  <p:childTnLst>
                                    <p:animMotion origin="layout" path="M 0.00417 3.18196E-6 C 0.00417 0.01668 0.00191 0.03089 0.00782 0.04294 C 0.00868 0.04386 0.00938 0.04664 0.01025 0.0485 C 0.01111 0.04973 0.01285 0.04973 0.01389 0.04973 C 0.01545 0.05159 0.01736 0.05282 0.01893 0.05375 C 0.02032 0.05468 0.02136 0.05591 0.02292 0.05591 C 0.02414 0.05777 0.02535 0.05777 0.02657 0.05869 C 0.02813 0.06055 0.03299 0.06271 0.03507 0.06364 C 0.03542 0.06364 0.03577 0.06487 0.03629 0.06487 C 0.03716 0.06549 0.03924 0.06673 0.03924 0.06765 C 0.03993 0.06673 0.0408 0.06765 0.04132 0.06858 C 0.04462 0.07167 0.04202 0.06981 0.04462 0.07167 C 0.04653 0.07383 0.04775 0.07661 0.04948 0.07877 C 0.05122 0.08063 0.05365 0.08279 0.05521 0.08464 C 0.05608 0.08681 0.05816 0.08959 0.05868 0.09175 C 0.06025 0.09576 0.05834 0.09175 0.06059 0.09669 C 0.06146 0.09885 0.06285 0.09978 0.06389 0.10163 C 0.06476 0.10781 0.06615 0.11554 0.0691 0.1177 C 0.06997 0.12079 0.07066 0.12357 0.07223 0.1248 C 0.07275 0.12573 0.07396 0.12758 0.07396 0.12882 C 0.07535 0.1316 0.07379 0.12758 0.07587 0.13067 C 0.07726 0.13284 0.07795 0.13562 0.07986 0.13685 C 0.08073 0.13871 0.08212 0.13871 0.08334 0.13994 C 0.08455 0.14179 0.08611 0.14179 0.0875 0.14272 C 0.08907 0.14458 0.0908 0.14458 0.09271 0.14674 C 0.09584 0.1489 0.09827 0.14983 0.10191 0.15075 C 0.10243 0.15075 0.1033 0.15199 0.1033 0.15292 " pathEditMode="relative" rAng="0" ptsTypes="ffffffffffffffffffffffffffA">
                                      <p:cBhvr>
                                        <p:cTn id="32" dur="2000" spd="-100000" fill="hold"/>
                                        <p:tgtEl>
                                          <p:spTgt spid="32"/>
                                        </p:tgtEl>
                                        <p:attrNameLst>
                                          <p:attrName>ppt_x</p:attrName>
                                          <p:attrName>ppt_y</p:attrName>
                                        </p:attrNameLst>
                                      </p:cBhvr>
                                      <p:rCtr x="4844" y="7631"/>
                                    </p:animMotion>
                                  </p:childTnLst>
                                </p:cTn>
                              </p:par>
                              <p:par>
                                <p:cTn id="33" presetID="10"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2000"/>
                                        <p:tgtEl>
                                          <p:spTgt spid="33"/>
                                        </p:tgtEl>
                                      </p:cBhvr>
                                    </p:animEffect>
                                  </p:childTnLst>
                                </p:cTn>
                              </p:par>
                              <p:par>
                                <p:cTn id="36" presetID="0" presetClass="path" presetSubtype="0" accel="50000" decel="50000" fill="hold" nodeType="withEffect">
                                  <p:stCondLst>
                                    <p:cond delay="0"/>
                                  </p:stCondLst>
                                  <p:childTnLst>
                                    <p:animMotion origin="layout" path="M -4.44444E-6 3.59592E-6 C 0.00018 -0.00989 -0.00277 -0.01823 0.00487 -0.02503 C 0.00608 -0.02564 0.00712 -0.0275 0.00834 -0.02873 C 0.00973 -0.02935 0.01164 -0.02935 0.0132 -0.02935 C 0.01528 -0.03028 0.01754 -0.0309 0.01997 -0.03151 C 0.02188 -0.03213 0.02309 -0.03275 0.02535 -0.03275 C 0.02691 -0.03399 0.02848 -0.03399 0.03021 -0.0346 C 0.0323 -0.03553 0.03889 -0.03677 0.0415 -0.03738 C 0.04202 -0.03738 0.04254 -0.038 0.04306 -0.038 C 0.04445 -0.03862 0.04723 -0.03924 0.04723 -0.03955 C 0.04827 -0.03924 0.04914 -0.03955 0.05 -0.04016 C 0.05434 -0.04202 0.05105 -0.04078 0.05434 -0.04202 C 0.0566 -0.04325 0.05869 -0.0448 0.06094 -0.04603 C 0.06303 -0.04727 0.0665 -0.04851 0.06841 -0.04943 C 0.06962 -0.05067 0.07223 -0.05252 0.07327 -0.05376 C 0.07518 -0.05592 0.07275 -0.05376 0.07587 -0.05654 C 0.07709 -0.05777 0.07865 -0.05839 0.08004 -0.05932 C 0.08108 -0.06302 0.08299 -0.06766 0.08716 -0.06889 C 0.0882 -0.07044 0.08924 -0.07229 0.09115 -0.07291 C 0.09184 -0.07353 0.09375 -0.07446 0.09375 -0.07507 C 0.09532 -0.07693 0.09341 -0.07446 0.09619 -0.07631 C 0.09792 -0.07754 0.09914 -0.07909 0.10139 -0.07971 C 0.10261 -0.08094 0.10417 -0.08094 0.10608 -0.08156 C 0.10782 -0.0828 0.10973 -0.0828 0.11181 -0.08341 C 0.11389 -0.08434 0.11598 -0.08434 0.11858 -0.08558 C 0.12292 -0.08681 0.12622 -0.08743 0.13091 -0.08805 C 0.1316 -0.08805 0.13282 -0.08867 0.13282 -0.08897 " pathEditMode="relative" rAng="0" ptsTypes="ffffffffffffffffffffffffffA">
                                      <p:cBhvr>
                                        <p:cTn id="37" dur="2000" spd="-100000" fill="hold"/>
                                        <p:tgtEl>
                                          <p:spTgt spid="33"/>
                                        </p:tgtEl>
                                        <p:attrNameLst>
                                          <p:attrName>ppt_x</p:attrName>
                                          <p:attrName>ppt_y</p:attrName>
                                        </p:attrNameLst>
                                      </p:cBhvr>
                                      <p:rCtr x="6493" y="-44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1173" t="2518" b="18829"/>
          <a:stretch>
            <a:fillRect/>
          </a:stretch>
        </p:blipFill>
        <p:spPr>
          <a:xfrm>
            <a:off x="0" y="0"/>
            <a:ext cx="9144000" cy="5143500"/>
          </a:xfrm>
          <a:prstGeom prst="rect">
            <a:avLst/>
          </a:prstGeom>
        </p:spPr>
      </p:pic>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l="19363" t="8650" r="16705" b="2899"/>
          <a:stretch>
            <a:fillRect/>
          </a:stretch>
        </p:blipFill>
        <p:spPr>
          <a:xfrm>
            <a:off x="1770927" y="208344"/>
            <a:ext cx="5845215" cy="4548851"/>
          </a:xfrm>
          <a:prstGeom prst="rect">
            <a:avLst/>
          </a:prstGeom>
        </p:spPr>
      </p:pic>
      <p:sp>
        <p:nvSpPr>
          <p:cNvPr id="3" name="文本框 2"/>
          <p:cNvSpPr txBox="1"/>
          <p:nvPr/>
        </p:nvSpPr>
        <p:spPr>
          <a:xfrm>
            <a:off x="3483610" y="2146935"/>
            <a:ext cx="2197735" cy="1198880"/>
          </a:xfrm>
          <a:prstGeom prst="rect">
            <a:avLst/>
          </a:prstGeom>
          <a:noFill/>
        </p:spPr>
        <p:txBody>
          <a:bodyPr wrap="square" rtlCol="0">
            <a:spAutoFit/>
          </a:bodyPr>
          <a:p>
            <a:r>
              <a:rPr lang="zh-CN" altLang="en-US" sz="7200"/>
              <a:t>跳舞</a:t>
            </a:r>
            <a:endParaRPr lang="zh-CN" altLang="en-US" sz="7200"/>
          </a:p>
        </p:txBody>
      </p:sp>
      <p:sp>
        <p:nvSpPr>
          <p:cNvPr id="5" name="文本框 4"/>
          <p:cNvSpPr txBox="1"/>
          <p:nvPr/>
        </p:nvSpPr>
        <p:spPr>
          <a:xfrm>
            <a:off x="3483610" y="1497330"/>
            <a:ext cx="2298065" cy="706755"/>
          </a:xfrm>
          <a:prstGeom prst="rect">
            <a:avLst/>
          </a:prstGeom>
          <a:noFill/>
        </p:spPr>
        <p:txBody>
          <a:bodyPr wrap="square" rtlCol="0">
            <a:spAutoFit/>
          </a:bodyPr>
          <a:p>
            <a:r>
              <a:rPr lang="en-US" altLang="zh-CN" sz="4000"/>
              <a:t> tiào wǔ </a:t>
            </a:r>
            <a:r>
              <a:rPr lang="zh-CN" altLang="en-US" sz="4000"/>
              <a:t>  </a:t>
            </a:r>
            <a:endParaRPr lang="zh-CN" altLang="en-US" sz="4000"/>
          </a:p>
        </p:txBody>
      </p:sp>
      <p:sp>
        <p:nvSpPr>
          <p:cNvPr id="6" name="文本框 5"/>
          <p:cNvSpPr txBox="1"/>
          <p:nvPr/>
        </p:nvSpPr>
        <p:spPr>
          <a:xfrm>
            <a:off x="3693160" y="3194050"/>
            <a:ext cx="2088515" cy="583565"/>
          </a:xfrm>
          <a:prstGeom prst="rect">
            <a:avLst/>
          </a:prstGeom>
          <a:noFill/>
        </p:spPr>
        <p:txBody>
          <a:bodyPr wrap="square" rtlCol="0">
            <a:spAutoFit/>
          </a:bodyPr>
          <a:p>
            <a:r>
              <a:rPr lang="en-US" altLang="zh-CN" sz="3200"/>
              <a:t>to dance</a:t>
            </a:r>
            <a:endParaRPr lang="en-US" altLang="zh-CN" sz="3200"/>
          </a:p>
        </p:txBody>
      </p:sp>
      <p:pic>
        <p:nvPicPr>
          <p:cNvPr id="7" name="图片 6"/>
          <p:cNvPicPr>
            <a:picLocks noChangeAspect="1"/>
          </p:cNvPicPr>
          <p:nvPr/>
        </p:nvPicPr>
        <p:blipFill rotWithShape="1">
          <a:blip r:embed="rId2">
            <a:extLst>
              <a:ext uri="{28A0092B-C50C-407E-A947-70E740481C1C}">
                <a14:useLocalDpi xmlns:a14="http://schemas.microsoft.com/office/drawing/2010/main" val="0"/>
              </a:ext>
            </a:extLst>
          </a:blip>
          <a:srcRect l="19363" t="8650" r="16705" b="2899"/>
          <a:stretch>
            <a:fillRect/>
          </a:stretch>
        </p:blipFill>
        <p:spPr>
          <a:xfrm>
            <a:off x="-374015" y="0"/>
            <a:ext cx="3457575" cy="2691130"/>
          </a:xfrm>
          <a:prstGeom prst="rect">
            <a:avLst/>
          </a:prstGeom>
        </p:spPr>
      </p:pic>
      <p:sp>
        <p:nvSpPr>
          <p:cNvPr id="10" name="文本框 9"/>
          <p:cNvSpPr txBox="1"/>
          <p:nvPr/>
        </p:nvSpPr>
        <p:spPr>
          <a:xfrm>
            <a:off x="643890" y="514350"/>
            <a:ext cx="1500505" cy="583565"/>
          </a:xfrm>
          <a:prstGeom prst="rect">
            <a:avLst/>
          </a:prstGeom>
          <a:noFill/>
        </p:spPr>
        <p:txBody>
          <a:bodyPr wrap="square" rtlCol="0">
            <a:spAutoFit/>
          </a:bodyPr>
          <a:p>
            <a:r>
              <a:rPr lang="en-US" altLang="zh-CN" sz="3200">
                <a:sym typeface="+mn-ea"/>
              </a:rPr>
              <a:t>  tiào  </a:t>
            </a:r>
            <a:endParaRPr lang="en-US" altLang="zh-CN" sz="3200"/>
          </a:p>
        </p:txBody>
      </p:sp>
      <p:sp>
        <p:nvSpPr>
          <p:cNvPr id="9" name="文本框 8"/>
          <p:cNvSpPr txBox="1"/>
          <p:nvPr/>
        </p:nvSpPr>
        <p:spPr>
          <a:xfrm>
            <a:off x="775335" y="962025"/>
            <a:ext cx="873125" cy="922020"/>
          </a:xfrm>
          <a:prstGeom prst="rect">
            <a:avLst/>
          </a:prstGeom>
          <a:noFill/>
        </p:spPr>
        <p:txBody>
          <a:bodyPr wrap="square" rtlCol="0">
            <a:spAutoFit/>
          </a:bodyPr>
          <a:p>
            <a:r>
              <a:rPr lang="zh-CN" altLang="en-US" sz="5400"/>
              <a:t>跳</a:t>
            </a:r>
            <a:endParaRPr lang="zh-CN" altLang="en-US" sz="5400"/>
          </a:p>
        </p:txBody>
      </p:sp>
      <p:sp>
        <p:nvSpPr>
          <p:cNvPr id="11" name="文本框 10"/>
          <p:cNvSpPr txBox="1"/>
          <p:nvPr/>
        </p:nvSpPr>
        <p:spPr>
          <a:xfrm>
            <a:off x="643890" y="1746885"/>
            <a:ext cx="1677035" cy="460375"/>
          </a:xfrm>
          <a:prstGeom prst="rect">
            <a:avLst/>
          </a:prstGeom>
          <a:noFill/>
        </p:spPr>
        <p:txBody>
          <a:bodyPr wrap="square" rtlCol="0">
            <a:spAutoFit/>
          </a:bodyPr>
          <a:p>
            <a:r>
              <a:rPr lang="en-US" altLang="zh-CN" sz="2400"/>
              <a:t>to jump</a:t>
            </a:r>
            <a:endParaRPr lang="en-US" altLang="zh-CN" sz="2400"/>
          </a:p>
        </p:txBody>
      </p:sp>
      <p:pic>
        <p:nvPicPr>
          <p:cNvPr id="8" name="图片 7"/>
          <p:cNvPicPr>
            <a:picLocks noChangeAspect="1"/>
          </p:cNvPicPr>
          <p:nvPr/>
        </p:nvPicPr>
        <p:blipFill rotWithShape="1">
          <a:blip r:embed="rId2">
            <a:extLst>
              <a:ext uri="{28A0092B-C50C-407E-A947-70E740481C1C}">
                <a14:useLocalDpi xmlns:a14="http://schemas.microsoft.com/office/drawing/2010/main" val="0"/>
              </a:ext>
            </a:extLst>
          </a:blip>
          <a:srcRect l="19363" t="8650" r="16705" b="2899"/>
          <a:stretch>
            <a:fillRect/>
          </a:stretch>
        </p:blipFill>
        <p:spPr>
          <a:xfrm>
            <a:off x="6018530" y="2361565"/>
            <a:ext cx="3519170" cy="2738755"/>
          </a:xfrm>
          <a:prstGeom prst="rect">
            <a:avLst/>
          </a:prstGeom>
        </p:spPr>
      </p:pic>
      <p:sp>
        <p:nvSpPr>
          <p:cNvPr id="12" name="文本框 11"/>
          <p:cNvSpPr txBox="1"/>
          <p:nvPr/>
        </p:nvSpPr>
        <p:spPr>
          <a:xfrm>
            <a:off x="7291705" y="3401695"/>
            <a:ext cx="873125" cy="922020"/>
          </a:xfrm>
          <a:prstGeom prst="rect">
            <a:avLst/>
          </a:prstGeom>
          <a:noFill/>
        </p:spPr>
        <p:txBody>
          <a:bodyPr wrap="square" rtlCol="0">
            <a:spAutoFit/>
          </a:bodyPr>
          <a:p>
            <a:r>
              <a:rPr lang="zh-CN" altLang="en-US" sz="5400"/>
              <a:t>舞</a:t>
            </a:r>
            <a:endParaRPr lang="zh-CN" altLang="en-US" sz="5400"/>
          </a:p>
        </p:txBody>
      </p:sp>
      <p:sp>
        <p:nvSpPr>
          <p:cNvPr id="14" name="文本框 13"/>
          <p:cNvSpPr txBox="1"/>
          <p:nvPr/>
        </p:nvSpPr>
        <p:spPr>
          <a:xfrm>
            <a:off x="7230745" y="2939415"/>
            <a:ext cx="995680" cy="583565"/>
          </a:xfrm>
          <a:prstGeom prst="rect">
            <a:avLst/>
          </a:prstGeom>
          <a:noFill/>
        </p:spPr>
        <p:txBody>
          <a:bodyPr wrap="square" rtlCol="0">
            <a:spAutoFit/>
          </a:bodyPr>
          <a:p>
            <a:r>
              <a:rPr lang="en-US" altLang="zh-CN" sz="3200">
                <a:sym typeface="+mn-ea"/>
              </a:rPr>
              <a:t> </a:t>
            </a:r>
            <a:r>
              <a:rPr lang="en-US" altLang="zh-CN" sz="3200">
                <a:sym typeface="+mn-ea"/>
              </a:rPr>
              <a:t>wǔ</a:t>
            </a:r>
            <a:r>
              <a:rPr lang="en-US" altLang="zh-CN" sz="3200">
                <a:sym typeface="+mn-ea"/>
              </a:rPr>
              <a:t> </a:t>
            </a:r>
            <a:endParaRPr lang="en-US" altLang="zh-CN" sz="3200">
              <a:sym typeface="+mn-ea"/>
            </a:endParaRPr>
          </a:p>
        </p:txBody>
      </p:sp>
      <p:sp>
        <p:nvSpPr>
          <p:cNvPr id="15" name="文本框 14"/>
          <p:cNvSpPr txBox="1"/>
          <p:nvPr/>
        </p:nvSpPr>
        <p:spPr>
          <a:xfrm>
            <a:off x="7154545" y="4180205"/>
            <a:ext cx="1458595" cy="460375"/>
          </a:xfrm>
          <a:prstGeom prst="rect">
            <a:avLst/>
          </a:prstGeom>
          <a:noFill/>
        </p:spPr>
        <p:txBody>
          <a:bodyPr wrap="square" rtlCol="0">
            <a:spAutoFit/>
          </a:bodyPr>
          <a:p>
            <a:r>
              <a:rPr lang="en-US" altLang="zh-CN" sz="2400"/>
              <a:t>to dance</a:t>
            </a:r>
            <a:endParaRPr lang="en-US" altLang="zh-CN" sz="2400"/>
          </a:p>
        </p:txBody>
      </p:sp>
      <p:pic>
        <p:nvPicPr>
          <p:cNvPr id="13" name="图片 12"/>
          <p:cNvPicPr>
            <a:picLocks noChangeAspect="1"/>
          </p:cNvPicPr>
          <p:nvPr/>
        </p:nvPicPr>
        <p:blipFill>
          <a:blip r:embed="rId3"/>
          <a:stretch>
            <a:fillRect/>
          </a:stretch>
        </p:blipFill>
        <p:spPr>
          <a:xfrm>
            <a:off x="640080" y="2771775"/>
            <a:ext cx="1428750" cy="14287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1532" t="6661" r="1532" b="11614"/>
          <a:stretch>
            <a:fillRect/>
          </a:stretch>
        </p:blipFill>
        <p:spPr>
          <a:xfrm>
            <a:off x="0" y="0"/>
            <a:ext cx="9144000" cy="5143500"/>
          </a:xfrm>
          <a:prstGeom prst="rect">
            <a:avLst/>
          </a:prstGeom>
        </p:spPr>
      </p:pic>
      <p:grpSp>
        <p:nvGrpSpPr>
          <p:cNvPr id="10" name="组合 9"/>
          <p:cNvGrpSpPr/>
          <p:nvPr/>
        </p:nvGrpSpPr>
        <p:grpSpPr>
          <a:xfrm>
            <a:off x="-1997140" y="-884634"/>
            <a:ext cx="13841948" cy="7055990"/>
            <a:chOff x="-1997140" y="-884634"/>
            <a:chExt cx="13841948" cy="705599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884634"/>
              <a:ext cx="6552728" cy="6552728"/>
            </a:xfrm>
            <a:prstGeom prst="rect">
              <a:avLst/>
            </a:prstGeom>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664" y="-381372"/>
              <a:ext cx="6552728" cy="6552728"/>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884634"/>
              <a:ext cx="6552728" cy="6552728"/>
            </a:xfrm>
            <a:prstGeom prst="rect">
              <a:avLst/>
            </a:prstGeom>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624" y="-704614"/>
              <a:ext cx="6552728" cy="6552728"/>
            </a:xfrm>
            <a:prstGeom prst="rect">
              <a:avLst/>
            </a:prstGeo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7140" y="-884634"/>
              <a:ext cx="6552728" cy="6552728"/>
            </a:xfrm>
            <a:prstGeom prst="rect">
              <a:avLst/>
            </a:prstGeom>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3888" y="-781422"/>
              <a:ext cx="6552728" cy="6552728"/>
            </a:xfrm>
            <a:prstGeom prst="rect">
              <a:avLst/>
            </a:prstGeom>
          </p:spPr>
        </p:pic>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2080" y="-795144"/>
              <a:ext cx="6552728" cy="6552728"/>
            </a:xfrm>
            <a:prstGeom prst="rect">
              <a:avLst/>
            </a:prstGeom>
          </p:spPr>
        </p:pic>
      </p:grpSp>
      <p:pic>
        <p:nvPicPr>
          <p:cNvPr id="14" name="图片 13"/>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755576" y="876871"/>
            <a:ext cx="848717" cy="525828"/>
          </a:xfrm>
          <a:prstGeom prst="rect">
            <a:avLst/>
          </a:prstGeom>
        </p:spPr>
      </p:pic>
      <p:pic>
        <p:nvPicPr>
          <p:cNvPr id="15" name="图片 14"/>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174347" y="1845503"/>
            <a:ext cx="1162457" cy="720208"/>
          </a:xfrm>
          <a:prstGeom prst="rect">
            <a:avLst/>
          </a:prstGeom>
        </p:spPr>
      </p:pic>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7840188" y="1402699"/>
            <a:ext cx="1008112" cy="624582"/>
          </a:xfrm>
          <a:prstGeom prst="rect">
            <a:avLst/>
          </a:prstGeom>
        </p:spPr>
      </p:pic>
      <p:pic>
        <p:nvPicPr>
          <p:cNvPr id="17" name="图片 16"/>
          <p:cNvPicPr>
            <a:picLocks noChangeAspect="1"/>
          </p:cNvPicPr>
          <p:nvPr/>
        </p:nvPicPr>
        <p:blipFill rotWithShape="1">
          <a:blip r:embed="rId3" cstate="print">
            <a:extLst>
              <a:ext uri="{28A0092B-C50C-407E-A947-70E740481C1C}">
                <a14:useLocalDpi xmlns:a14="http://schemas.microsoft.com/office/drawing/2010/main" val="0"/>
              </a:ext>
            </a:extLst>
          </a:blip>
          <a:srcRect l="39619" t="53591" r="41815" b="25960"/>
          <a:stretch>
            <a:fillRect/>
          </a:stretch>
        </p:blipFill>
        <p:spPr>
          <a:xfrm>
            <a:off x="7840188" y="1804216"/>
            <a:ext cx="720080" cy="446130"/>
          </a:xfrm>
          <a:prstGeom prst="rect">
            <a:avLst/>
          </a:prstGeom>
        </p:spPr>
      </p:pic>
      <p:pic>
        <p:nvPicPr>
          <p:cNvPr id="18" name="图片 17"/>
          <p:cNvPicPr>
            <a:picLocks noChangeAspect="1"/>
          </p:cNvPicPr>
          <p:nvPr/>
        </p:nvPicPr>
        <p:blipFill rotWithShape="1">
          <a:blip r:embed="rId3" cstate="print">
            <a:extLst>
              <a:ext uri="{28A0092B-C50C-407E-A947-70E740481C1C}">
                <a14:useLocalDpi xmlns:a14="http://schemas.microsoft.com/office/drawing/2010/main" val="0"/>
              </a:ext>
            </a:extLst>
          </a:blip>
          <a:srcRect l="39619" t="53591" r="41815" b="25960"/>
          <a:stretch>
            <a:fillRect/>
          </a:stretch>
        </p:blipFill>
        <p:spPr>
          <a:xfrm>
            <a:off x="919184" y="1759477"/>
            <a:ext cx="720080" cy="446130"/>
          </a:xfrm>
          <a:prstGeom prst="rect">
            <a:avLst/>
          </a:prstGeom>
        </p:spPr>
      </p:pic>
      <p:pic>
        <p:nvPicPr>
          <p:cNvPr id="19" name="图片 18"/>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7675846" y="2536983"/>
            <a:ext cx="1336796" cy="828221"/>
          </a:xfrm>
          <a:prstGeom prst="rect">
            <a:avLst/>
          </a:prstGeom>
        </p:spPr>
      </p:pic>
      <p:sp>
        <p:nvSpPr>
          <p:cNvPr id="13" name="文本框 12"/>
          <p:cNvSpPr txBox="1"/>
          <p:nvPr/>
        </p:nvSpPr>
        <p:spPr>
          <a:xfrm>
            <a:off x="838200" y="2027555"/>
            <a:ext cx="6190615" cy="2306955"/>
          </a:xfrm>
          <a:prstGeom prst="rect">
            <a:avLst/>
          </a:prstGeom>
          <a:noFill/>
        </p:spPr>
        <p:txBody>
          <a:bodyPr wrap="square" rtlCol="0">
            <a:spAutoFit/>
          </a:bodyPr>
          <a:p>
            <a:r>
              <a:rPr lang="en-US" altLang="zh-CN" sz="2400">
                <a:solidFill>
                  <a:schemeClr val="bg1"/>
                </a:solidFill>
                <a:sym typeface="+mn-ea"/>
              </a:rPr>
              <a:t>         </a:t>
            </a:r>
            <a:r>
              <a:rPr lang="zh-CN" altLang="en-US" sz="3200">
                <a:solidFill>
                  <a:schemeClr val="bg1"/>
                </a:solidFill>
                <a:sym typeface="+mn-ea"/>
              </a:rPr>
              <a:t>他们喜欢跳舞。</a:t>
            </a:r>
            <a:endParaRPr lang="zh-CN" altLang="en-US" sz="3200">
              <a:solidFill>
                <a:schemeClr val="bg1"/>
              </a:solidFill>
            </a:endParaRPr>
          </a:p>
          <a:p>
            <a:r>
              <a:rPr lang="zh-CN" altLang="en-US" sz="3200">
                <a:solidFill>
                  <a:schemeClr val="bg1"/>
                </a:solidFill>
                <a:sym typeface="+mn-ea"/>
              </a:rPr>
              <a:t>       tā men xǐ hu</a:t>
            </a:r>
            <a:r>
              <a:rPr lang="en-US" altLang="zh-CN" sz="3200">
                <a:solidFill>
                  <a:schemeClr val="bg1"/>
                </a:solidFill>
                <a:sym typeface="+mn-ea"/>
              </a:rPr>
              <a:t>a</a:t>
            </a:r>
            <a:r>
              <a:rPr lang="zh-CN" altLang="en-US" sz="3200">
                <a:solidFill>
                  <a:schemeClr val="bg1"/>
                </a:solidFill>
                <a:sym typeface="+mn-ea"/>
              </a:rPr>
              <a:t>n tiào wǔ</a:t>
            </a:r>
            <a:r>
              <a:rPr lang="en-US" altLang="zh-CN" sz="3200">
                <a:solidFill>
                  <a:schemeClr val="bg1"/>
                </a:solidFill>
                <a:sym typeface="+mn-ea"/>
              </a:rPr>
              <a:t>.</a:t>
            </a:r>
            <a:endParaRPr lang="en-US" altLang="zh-CN" sz="3200">
              <a:solidFill>
                <a:schemeClr val="bg1"/>
              </a:solidFill>
              <a:sym typeface="+mn-ea"/>
            </a:endParaRPr>
          </a:p>
          <a:p>
            <a:r>
              <a:rPr lang="zh-CN" altLang="en-US" sz="3200">
                <a:solidFill>
                  <a:schemeClr val="bg1"/>
                </a:solidFill>
              </a:rPr>
              <a:t>       They like to dance</a:t>
            </a:r>
            <a:endParaRPr lang="zh-CN" altLang="en-US" sz="3200">
              <a:solidFill>
                <a:schemeClr val="bg1"/>
              </a:solidFill>
            </a:endParaRPr>
          </a:p>
          <a:p>
            <a:r>
              <a:rPr lang="zh-CN" altLang="en-US" sz="2400">
                <a:solidFill>
                  <a:schemeClr val="bg1"/>
                </a:solidFill>
                <a:sym typeface="+mn-ea"/>
              </a:rPr>
              <a:t>       </a:t>
            </a:r>
            <a:endParaRPr lang="zh-CN" altLang="en-US" sz="2400">
              <a:solidFill>
                <a:schemeClr val="bg1"/>
              </a:solidFill>
            </a:endParaRPr>
          </a:p>
          <a:p>
            <a:endParaRPr lang="zh-CN" altLang="en-US" sz="2400">
              <a:solidFill>
                <a:schemeClr val="bg1"/>
              </a:solidFill>
            </a:endParaRPr>
          </a:p>
        </p:txBody>
      </p:sp>
      <p:pic>
        <p:nvPicPr>
          <p:cNvPr id="12" name="图片 11"/>
          <p:cNvPicPr>
            <a:picLocks noChangeAspect="1"/>
          </p:cNvPicPr>
          <p:nvPr/>
        </p:nvPicPr>
        <p:blipFill>
          <a:blip r:embed="rId4"/>
          <a:stretch>
            <a:fillRect/>
          </a:stretch>
        </p:blipFill>
        <p:spPr>
          <a:xfrm>
            <a:off x="6024245" y="1685290"/>
            <a:ext cx="2705100" cy="21666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2000"/>
                                        <p:tgtEl>
                                          <p:spTgt spid="14"/>
                                        </p:tgtEl>
                                      </p:cBhvr>
                                    </p:animEffect>
                                  </p:childTnLst>
                                </p:cTn>
                              </p:par>
                              <p:par>
                                <p:cTn id="11" presetID="0" presetClass="path" presetSubtype="0" accel="50000" decel="50000" fill="hold" nodeType="withEffect">
                                  <p:stCondLst>
                                    <p:cond delay="0"/>
                                  </p:stCondLst>
                                  <p:childTnLst>
                                    <p:animMotion origin="layout" path="M -0.00521 -3.18196E-7 C -0.00486 0.03058 -0.0092 0.05437 0.00139 0.07507 C 0.00295 0.07816 0.00434 0.08341 0.00608 0.08588 C 0.00782 0.08866 0.01042 0.08743 0.01268 0.08804 C 0.01545 0.09144 0.01858 0.09299 0.0217 0.09453 C 0.02431 0.097 0.02587 0.09793 0.029 0.09886 C 0.03108 0.10164 0.03316 0.10195 0.03559 0.10318 C 0.03837 0.10658 0.04723 0.11029 0.05087 0.11183 C 0.05157 0.11276 0.05226 0.1143 0.05295 0.11492 C 0.05486 0.11616 0.05868 0.11708 0.05868 0.11708 C 0.0599 0.11832 0.06129 0.11894 0.0625 0.12048 C 0.06823 0.12635 0.06372 0.12357 0.06823 0.12573 C 0.07136 0.12975 0.07414 0.13438 0.07709 0.13871 C 0.08004 0.14273 0.08473 0.1452 0.08716 0.14952 C 0.08889 0.1523 0.09236 0.15755 0.09393 0.16126 C 0.09653 0.16744 0.09306 0.16188 0.09723 0.16991 C 0.09879 0.173 0.10104 0.17578 0.10295 0.17856 C 0.10452 0.18814 0.10695 0.20297 0.1125 0.20636 C 0.11407 0.21131 0.11545 0.21625 0.11806 0.21934 C 0.1191 0.22088 0.12136 0.22366 0.12136 0.22397 C 0.12361 0.23046 0.12101 0.22366 0.12483 0.22922 C 0.12726 0.23293 0.12882 0.23695 0.13195 0.2388 C 0.13351 0.24313 0.13559 0.24374 0.1382 0.24529 C 0.14063 0.24838 0.14323 0.24869 0.14601 0.24961 C 0.14879 0.25363 0.15174 0.25394 0.15504 0.2561 C 0.16094 0.25981 0.16528 0.26228 0.17188 0.26352 C 0.17257 0.26382 0.17414 0.26475 0.17414 0.26475 " pathEditMode="relative" rAng="0" ptsTypes="ffffffffffffffffffffffffffA">
                                      <p:cBhvr>
                                        <p:cTn id="12" dur="2000" spd="-100000" fill="hold"/>
                                        <p:tgtEl>
                                          <p:spTgt spid="14"/>
                                        </p:tgtEl>
                                        <p:attrNameLst>
                                          <p:attrName>ppt_x</p:attrName>
                                          <p:attrName>ppt_y</p:attrName>
                                        </p:attrNameLst>
                                      </p:cBhvr>
                                      <p:rCtr x="8767" y="13222"/>
                                    </p:animMotion>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2000"/>
                                        <p:tgtEl>
                                          <p:spTgt spid="15"/>
                                        </p:tgtEl>
                                      </p:cBhvr>
                                    </p:animEffect>
                                  </p:childTnLst>
                                </p:cTn>
                              </p:par>
                              <p:par>
                                <p:cTn id="16" presetID="0" presetClass="path" presetSubtype="0" accel="50000" decel="50000" fill="hold" nodeType="withEffect">
                                  <p:stCondLst>
                                    <p:cond delay="0"/>
                                  </p:stCondLst>
                                  <p:childTnLst>
                                    <p:animMotion origin="layout" path="M -0.00382 -0.00402 C -0.00365 0.00123 -0.0073 0.00556 0.00191 0.00927 C 0.00329 0.00958 0.00451 0.0105 0.00607 0.01112 C 0.00763 0.01143 0.00989 0.01143 0.0118 0.01143 C 0.01423 0.01205 0.01701 0.01236 0.01979 0.01266 C 0.02204 0.01297 0.02343 0.01328 0.02621 0.01328 C 0.02795 0.0139 0.02986 0.0139 0.03194 0.01421 C 0.03437 0.01483 0.04218 0.01544 0.04531 0.01575 C 0.046 0.01575 0.04652 0.01606 0.04722 0.01606 C 0.04878 0.01637 0.05225 0.01668 0.05225 0.01699 C 0.05329 0.01668 0.05451 0.01699 0.05555 0.0173 C 0.06059 0.01823 0.05659 0.01761 0.06059 0.01823 C 0.06336 0.01884 0.06579 0.01977 0.0684 0.02039 C 0.071 0.02101 0.075 0.02162 0.07725 0.02224 C 0.07864 0.02286 0.08177 0.02379 0.08316 0.0244 C 0.08541 0.02564 0.08246 0.0244 0.08611 0.02595 C 0.0875 0.02657 0.08941 0.02688 0.09114 0.02749 C 0.09236 0.02935 0.09461 0.03182 0.09947 0.03244 C 0.10086 0.03336 0.10208 0.03429 0.10434 0.0346 C 0.1052 0.03491 0.10729 0.03553 0.10729 0.03583 C 0.1092 0.03676 0.10694 0.03553 0.11024 0.03645 C 0.11232 0.03707 0.11371 0.038 0.11649 0.03831 C 0.11788 0.03892 0.11979 0.03892 0.12204 0.03923 C 0.12413 0.03985 0.12638 0.03985 0.12881 0.04016 C 0.13125 0.04078 0.13385 0.04078 0.1368 0.04139 C 0.14201 0.04201 0.14583 0.04232 0.15156 0.04263 C 0.15225 0.04263 0.15364 0.04294 0.15364 0.04325 " pathEditMode="relative" rAng="0" ptsTypes="ffffffffffffffffffffffffffA">
                                      <p:cBhvr>
                                        <p:cTn id="17" dur="2000" spd="-100000" fill="hold"/>
                                        <p:tgtEl>
                                          <p:spTgt spid="15"/>
                                        </p:tgtEl>
                                        <p:attrNameLst>
                                          <p:attrName>ppt_x</p:attrName>
                                          <p:attrName>ppt_y</p:attrName>
                                        </p:attrNameLst>
                                      </p:cBhvr>
                                      <p:rCtr x="7691" y="2348"/>
                                    </p:animMotion>
                                  </p:childTnLst>
                                </p:cTn>
                              </p:par>
                              <p:par>
                                <p:cTn id="18" presetID="10"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2000"/>
                                        <p:tgtEl>
                                          <p:spTgt spid="16"/>
                                        </p:tgtEl>
                                      </p:cBhvr>
                                    </p:animEffect>
                                  </p:childTnLst>
                                </p:cTn>
                              </p:par>
                              <p:par>
                                <p:cTn id="21" presetID="0" presetClass="path" presetSubtype="0" accel="50000" decel="50000" fill="hold" nodeType="withEffect">
                                  <p:stCondLst>
                                    <p:cond delay="0"/>
                                  </p:stCondLst>
                                  <p:childTnLst>
                                    <p:animMotion origin="layout" path="M -0.00104 3.8616E-7 C -0.00104 0.03491 -0.00347 0.06364 0.00295 0.08835 C 0.00399 0.09021 0.00486 0.09639 0.0059 0.1004 C 0.00695 0.10256 0.00868 0.10256 0.0099 0.10256 C 0.01163 0.10658 0.01372 0.10874 0.01563 0.1109 C 0.01719 0.11276 0.01823 0.11492 0.02014 0.11492 C 0.02136 0.11894 0.02274 0.11894 0.02413 0.1211 C 0.02587 0.12512 0.03142 0.12944 0.03368 0.13129 C 0.0342 0.13129 0.03455 0.13346 0.03507 0.13346 C 0.03611 0.13531 0.03854 0.13747 0.03854 0.13964 C 0.03924 0.13747 0.04011 0.13964 0.04097 0.14149 C 0.04445 0.14767 0.04167 0.14365 0.04445 0.14767 C 0.04653 0.15199 0.04809 0.15817 0.05 0.16219 C 0.05191 0.1662 0.05469 0.17053 0.05625 0.17454 C 0.05729 0.17856 0.05955 0.18474 0.06042 0.18875 C 0.06198 0.1971 0.0599 0.18875 0.0625 0.19926 C 0.06354 0.20327 0.06493 0.20544 0.06615 0.20945 C 0.06701 0.22181 0.06858 0.23818 0.07205 0.2422 C 0.07292 0.24838 0.07379 0.25456 0.07552 0.25672 C 0.07604 0.25888 0.07761 0.2629 0.07761 0.26506 C 0.07882 0.27093 0.07726 0.2629 0.07969 0.26908 C 0.08108 0.27309 0.08212 0.27927 0.08403 0.28143 C 0.08507 0.28545 0.08646 0.28545 0.08802 0.28761 C 0.08941 0.29163 0.09097 0.29163 0.09271 0.29379 C 0.09445 0.29781 0.09636 0.29781 0.09844 0.30182 C 0.10208 0.30615 0.10486 0.308 0.10886 0.31016 C 0.10938 0.31016 0.11042 0.31233 0.11042 0.31418 " pathEditMode="relative" rAng="0" ptsTypes="ffffffffffffffffffffffffffA">
                                      <p:cBhvr>
                                        <p:cTn id="22" dur="2000" spd="-100000" fill="hold"/>
                                        <p:tgtEl>
                                          <p:spTgt spid="16"/>
                                        </p:tgtEl>
                                        <p:attrNameLst>
                                          <p:attrName>ppt_x</p:attrName>
                                          <p:attrName>ppt_y</p:attrName>
                                        </p:attrNameLst>
                                      </p:cBhvr>
                                      <p:rCtr x="5451" y="15601"/>
                                    </p:animMotion>
                                  </p:childTnLst>
                                </p:cTn>
                              </p:par>
                              <p:par>
                                <p:cTn id="23" presetID="10"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2000"/>
                                        <p:tgtEl>
                                          <p:spTgt spid="17"/>
                                        </p:tgtEl>
                                      </p:cBhvr>
                                    </p:animEffect>
                                  </p:childTnLst>
                                </p:cTn>
                              </p:par>
                              <p:par>
                                <p:cTn id="26" presetID="0" presetClass="path" presetSubtype="0" accel="50000" decel="50000" fill="hold" nodeType="withEffect">
                                  <p:stCondLst>
                                    <p:cond delay="0"/>
                                  </p:stCondLst>
                                  <p:childTnLst>
                                    <p:animMotion origin="layout" path="M -4.16667E-6 -1.90609E-6 C -4.16667E-6 0.04603 0.00191 0.08434 -0.00295 0.11709 C -0.00364 0.11956 -0.00434 0.12759 -0.00503 0.13284 C -0.00572 0.13593 -0.00711 0.13593 -0.00798 0.13593 C -0.0092 0.14118 -0.01076 0.14396 -0.01215 0.14674 C -0.01319 0.14921 -0.01406 0.1523 -0.01545 0.1523 C -0.01632 0.15756 -0.01736 0.15756 -0.0184 0.16034 C -0.01961 0.16559 -0.02361 0.17146 -0.02534 0.17393 C -0.02569 0.17393 -0.02586 0.17671 -0.02638 0.17671 C -0.02708 0.17918 -0.02882 0.18196 -0.02882 0.18505 C -0.02934 0.18196 -0.03003 0.18505 -0.03055 0.18752 C -0.03316 0.19555 -0.03107 0.1903 -0.03316 0.19555 C -0.03472 0.20142 -0.03576 0.20946 -0.03715 0.21471 C -0.03854 0.22027 -0.04062 0.22583 -0.04184 0.23108 C -0.04253 0.23664 -0.04427 0.24467 -0.04479 0.24992 C -0.046 0.26105 -0.04444 0.24992 -0.04635 0.26383 C -0.04704 0.26939 -0.04809 0.27217 -0.04895 0.27742 C -0.04965 0.29379 -0.05086 0.31542 -0.05329 0.32098 C -0.05399 0.32901 -0.05451 0.33735 -0.0559 0.34013 C -0.05625 0.34291 -0.05729 0.34816 -0.05729 0.35125 C -0.05833 0.35898 -0.05711 0.34816 -0.05885 0.3565 C -0.05989 0.36176 -0.06059 0.3701 -0.06215 0.37288 C -0.06284 0.37813 -0.06388 0.37813 -0.06493 0.38122 C -0.06597 0.38647 -0.06718 0.38647 -0.0684 0.38925 C -0.06961 0.3945 -0.071 0.3945 -0.07257 0.39975 C -0.07517 0.40562 -0.07725 0.4081 -0.0802 0.41088 C -0.08055 0.41088 -0.08125 0.41397 -0.08125 0.41644 " pathEditMode="relative" rAng="0" ptsTypes="ffffffffffffffffffffffffffA">
                                      <p:cBhvr>
                                        <p:cTn id="27" dur="2000" spd="-100000" fill="hold"/>
                                        <p:tgtEl>
                                          <p:spTgt spid="17"/>
                                        </p:tgtEl>
                                        <p:attrNameLst>
                                          <p:attrName>ppt_x</p:attrName>
                                          <p:attrName>ppt_y</p:attrName>
                                        </p:attrNameLst>
                                      </p:cBhvr>
                                      <p:rCtr x="-3976" y="20822"/>
                                    </p:animMotion>
                                  </p:childTnLst>
                                </p:cTn>
                              </p:par>
                              <p:par>
                                <p:cTn id="28" presetID="10"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2000"/>
                                        <p:tgtEl>
                                          <p:spTgt spid="18"/>
                                        </p:tgtEl>
                                      </p:cBhvr>
                                    </p:animEffect>
                                  </p:childTnLst>
                                </p:cTn>
                              </p:par>
                              <p:par>
                                <p:cTn id="31" presetID="0" presetClass="path" presetSubtype="0" accel="50000" decel="50000" fill="hold" nodeType="withEffect">
                                  <p:stCondLst>
                                    <p:cond delay="0"/>
                                  </p:stCondLst>
                                  <p:childTnLst>
                                    <p:animMotion origin="layout" path="M 0.00417 3.18196E-6 C 0.00417 0.01668 0.00191 0.03089 0.00782 0.04294 C 0.00868 0.04386 0.00938 0.04664 0.01025 0.0485 C 0.01111 0.04973 0.01285 0.04973 0.01389 0.04973 C 0.01545 0.05159 0.01736 0.05282 0.01893 0.05375 C 0.02032 0.05468 0.02136 0.05591 0.02292 0.05591 C 0.02414 0.05777 0.02535 0.05777 0.02657 0.05869 C 0.02813 0.06055 0.03299 0.06271 0.03507 0.06364 C 0.03542 0.06364 0.03577 0.06487 0.03629 0.06487 C 0.03716 0.06549 0.03924 0.06673 0.03924 0.06765 C 0.03993 0.06673 0.0408 0.06765 0.04132 0.06858 C 0.04462 0.07167 0.04202 0.06981 0.04462 0.07167 C 0.04653 0.07383 0.04775 0.07661 0.04948 0.07877 C 0.05122 0.08063 0.05365 0.08279 0.05521 0.08464 C 0.05608 0.08681 0.05816 0.08959 0.05868 0.09175 C 0.06025 0.09576 0.05834 0.09175 0.06059 0.09669 C 0.06146 0.09885 0.06285 0.09978 0.06389 0.10163 C 0.06476 0.10781 0.06615 0.11554 0.0691 0.1177 C 0.06997 0.12079 0.07066 0.12357 0.07223 0.1248 C 0.07275 0.12573 0.07396 0.12758 0.07396 0.12882 C 0.07535 0.1316 0.07379 0.12758 0.07587 0.13067 C 0.07726 0.13284 0.07795 0.13562 0.07986 0.13685 C 0.08073 0.13871 0.08212 0.13871 0.08334 0.13994 C 0.08455 0.14179 0.08611 0.14179 0.0875 0.14272 C 0.08907 0.14458 0.0908 0.14458 0.09271 0.14674 C 0.09584 0.1489 0.09827 0.14983 0.10191 0.15075 C 0.10243 0.15075 0.1033 0.15199 0.1033 0.15292 " pathEditMode="relative" rAng="0" ptsTypes="ffffffffffffffffffffffffffA">
                                      <p:cBhvr>
                                        <p:cTn id="32" dur="2000" spd="-100000" fill="hold"/>
                                        <p:tgtEl>
                                          <p:spTgt spid="18"/>
                                        </p:tgtEl>
                                        <p:attrNameLst>
                                          <p:attrName>ppt_x</p:attrName>
                                          <p:attrName>ppt_y</p:attrName>
                                        </p:attrNameLst>
                                      </p:cBhvr>
                                      <p:rCtr x="4844" y="7631"/>
                                    </p:animMotion>
                                  </p:childTnLst>
                                </p:cTn>
                              </p:par>
                              <p:par>
                                <p:cTn id="33" presetID="10"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2000"/>
                                        <p:tgtEl>
                                          <p:spTgt spid="19"/>
                                        </p:tgtEl>
                                      </p:cBhvr>
                                    </p:animEffect>
                                  </p:childTnLst>
                                </p:cTn>
                              </p:par>
                              <p:par>
                                <p:cTn id="36" presetID="0" presetClass="path" presetSubtype="0" accel="50000" decel="50000" fill="hold" nodeType="withEffect">
                                  <p:stCondLst>
                                    <p:cond delay="0"/>
                                  </p:stCondLst>
                                  <p:childTnLst>
                                    <p:animMotion origin="layout" path="M -0.00278 -0.0068 C -0.0026 -0.01669 -0.00556 -0.02503 0.00208 -0.03182 C 0.0033 -0.03244 0.00434 -0.03429 0.00556 -0.03553 C 0.00694 -0.03615 0.00885 -0.03615 0.01042 -0.03615 C 0.0125 -0.03707 0.01476 -0.03769 0.01719 -0.03831 C 0.0191 -0.03893 0.02031 -0.03955 0.02257 -0.03955 C 0.02413 -0.04078 0.02569 -0.04078 0.02743 -0.0414 C 0.02951 -0.04233 0.03611 -0.04356 0.03871 -0.04418 C 0.03924 -0.04418 0.03976 -0.0448 0.04028 -0.0448 C 0.04167 -0.04542 0.04444 -0.04603 0.04444 -0.04634 C 0.04549 -0.04603 0.04635 -0.04634 0.04722 -0.04696 C 0.05156 -0.04881 0.04826 -0.04758 0.05156 -0.04881 C 0.05382 -0.05005 0.0559 -0.05159 0.05816 -0.05283 C 0.06024 -0.05407 0.06371 -0.0553 0.06562 -0.05623 C 0.06684 -0.05746 0.06944 -0.05932 0.07049 -0.06055 C 0.0724 -0.06272 0.06996 -0.06055 0.07309 -0.06333 C 0.07431 -0.06457 0.07587 -0.06519 0.07726 -0.06611 C 0.0783 -0.06982 0.08021 -0.07445 0.08437 -0.07569 C 0.08542 -0.07723 0.08646 -0.07909 0.08837 -0.07971 C 0.08906 -0.08032 0.09097 -0.08125 0.09097 -0.08187 C 0.09253 -0.08372 0.09062 -0.08125 0.0934 -0.0831 C 0.09514 -0.08434 0.09635 -0.08588 0.09861 -0.0865 C 0.09983 -0.08774 0.10139 -0.08774 0.1033 -0.08836 C 0.10503 -0.08959 0.10694 -0.08959 0.10903 -0.09021 C 0.11111 -0.09114 0.11319 -0.09114 0.1158 -0.09237 C 0.12014 -0.09361 0.12344 -0.09423 0.12812 -0.09484 C 0.12882 -0.09484 0.13003 -0.09546 0.13003 -0.09577 " pathEditMode="relative" rAng="0" ptsTypes="ffffffffffffffffffffffffffA">
                                      <p:cBhvr>
                                        <p:cTn id="37" dur="2000" spd="-100000" fill="hold"/>
                                        <p:tgtEl>
                                          <p:spTgt spid="19"/>
                                        </p:tgtEl>
                                        <p:attrNameLst>
                                          <p:attrName>ppt_x</p:attrName>
                                          <p:attrName>ppt_y</p:attrName>
                                        </p:attrNameLst>
                                      </p:cBhvr>
                                      <p:rCtr x="6493" y="-44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1173" t="2518" b="18829"/>
          <a:stretch>
            <a:fillRect/>
          </a:stretch>
        </p:blipFill>
        <p:spPr>
          <a:xfrm>
            <a:off x="0" y="0"/>
            <a:ext cx="9144000" cy="5143500"/>
          </a:xfrm>
          <a:prstGeom prst="rect">
            <a:avLst/>
          </a:prstGeom>
        </p:spPr>
      </p:pic>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l="19363" t="8650" r="16705" b="2899"/>
          <a:stretch>
            <a:fillRect/>
          </a:stretch>
        </p:blipFill>
        <p:spPr>
          <a:xfrm>
            <a:off x="1770927" y="208344"/>
            <a:ext cx="5845215" cy="4548851"/>
          </a:xfrm>
          <a:prstGeom prst="rect">
            <a:avLst/>
          </a:prstGeom>
        </p:spPr>
      </p:pic>
      <p:sp>
        <p:nvSpPr>
          <p:cNvPr id="3" name="文本框 2"/>
          <p:cNvSpPr txBox="1"/>
          <p:nvPr/>
        </p:nvSpPr>
        <p:spPr>
          <a:xfrm>
            <a:off x="2807970" y="2096135"/>
            <a:ext cx="3957320" cy="1198880"/>
          </a:xfrm>
          <a:prstGeom prst="rect">
            <a:avLst/>
          </a:prstGeom>
          <a:noFill/>
        </p:spPr>
        <p:txBody>
          <a:bodyPr wrap="square" rtlCol="0">
            <a:spAutoFit/>
          </a:bodyPr>
          <a:p>
            <a:r>
              <a:rPr lang="zh-CN" altLang="en-US" sz="7200"/>
              <a:t>唱歌</a:t>
            </a:r>
            <a:r>
              <a:rPr lang="en-US" altLang="zh-CN" sz="7200"/>
              <a:t>(</a:t>
            </a:r>
            <a:r>
              <a:rPr lang="zh-CN" altLang="en-US" sz="7200"/>
              <a:t>儿</a:t>
            </a:r>
            <a:r>
              <a:rPr lang="en-US" altLang="zh-CN" sz="7200"/>
              <a:t>)</a:t>
            </a:r>
            <a:endParaRPr lang="en-US" altLang="zh-CN" sz="7200"/>
          </a:p>
        </p:txBody>
      </p:sp>
      <p:sp>
        <p:nvSpPr>
          <p:cNvPr id="5" name="文本框 4"/>
          <p:cNvSpPr txBox="1"/>
          <p:nvPr/>
        </p:nvSpPr>
        <p:spPr>
          <a:xfrm>
            <a:off x="3208655" y="1432560"/>
            <a:ext cx="3155315" cy="706755"/>
          </a:xfrm>
          <a:prstGeom prst="rect">
            <a:avLst/>
          </a:prstGeom>
          <a:noFill/>
        </p:spPr>
        <p:txBody>
          <a:bodyPr wrap="square" rtlCol="0">
            <a:spAutoFit/>
          </a:bodyPr>
          <a:p>
            <a:r>
              <a:rPr lang="en-US" altLang="zh-CN" sz="4000"/>
              <a:t>chàng gē(r) </a:t>
            </a:r>
            <a:r>
              <a:rPr lang="zh-CN" altLang="en-US" sz="4000"/>
              <a:t>  </a:t>
            </a:r>
            <a:endParaRPr lang="zh-CN" altLang="en-US" sz="4000"/>
          </a:p>
        </p:txBody>
      </p:sp>
      <p:sp>
        <p:nvSpPr>
          <p:cNvPr id="6" name="文本框 5"/>
          <p:cNvSpPr txBox="1"/>
          <p:nvPr/>
        </p:nvSpPr>
        <p:spPr>
          <a:xfrm>
            <a:off x="3343275" y="3295015"/>
            <a:ext cx="2700655" cy="521970"/>
          </a:xfrm>
          <a:prstGeom prst="rect">
            <a:avLst/>
          </a:prstGeom>
          <a:noFill/>
        </p:spPr>
        <p:txBody>
          <a:bodyPr wrap="square" rtlCol="0">
            <a:spAutoFit/>
          </a:bodyPr>
          <a:p>
            <a:r>
              <a:rPr lang="en-US" altLang="zh-CN" sz="2800"/>
              <a:t>to sing (a song)</a:t>
            </a:r>
            <a:endParaRPr lang="en-US" altLang="zh-CN" sz="2800"/>
          </a:p>
        </p:txBody>
      </p:sp>
      <p:pic>
        <p:nvPicPr>
          <p:cNvPr id="7" name="图片 6"/>
          <p:cNvPicPr>
            <a:picLocks noChangeAspect="1"/>
          </p:cNvPicPr>
          <p:nvPr/>
        </p:nvPicPr>
        <p:blipFill rotWithShape="1">
          <a:blip r:embed="rId2">
            <a:extLst>
              <a:ext uri="{28A0092B-C50C-407E-A947-70E740481C1C}">
                <a14:useLocalDpi xmlns:a14="http://schemas.microsoft.com/office/drawing/2010/main" val="0"/>
              </a:ext>
            </a:extLst>
          </a:blip>
          <a:srcRect l="19363" t="8650" r="16705" b="2899"/>
          <a:stretch>
            <a:fillRect/>
          </a:stretch>
        </p:blipFill>
        <p:spPr>
          <a:xfrm>
            <a:off x="-374015" y="0"/>
            <a:ext cx="3457575" cy="2691130"/>
          </a:xfrm>
          <a:prstGeom prst="rect">
            <a:avLst/>
          </a:prstGeom>
        </p:spPr>
      </p:pic>
      <p:sp>
        <p:nvSpPr>
          <p:cNvPr id="9" name="文本框 8"/>
          <p:cNvSpPr txBox="1"/>
          <p:nvPr/>
        </p:nvSpPr>
        <p:spPr>
          <a:xfrm>
            <a:off x="775335" y="962025"/>
            <a:ext cx="873125" cy="922020"/>
          </a:xfrm>
          <a:prstGeom prst="rect">
            <a:avLst/>
          </a:prstGeom>
          <a:noFill/>
        </p:spPr>
        <p:txBody>
          <a:bodyPr wrap="square" rtlCol="0">
            <a:spAutoFit/>
          </a:bodyPr>
          <a:p>
            <a:r>
              <a:rPr lang="zh-CN" altLang="en-US" sz="5400"/>
              <a:t>唱</a:t>
            </a:r>
            <a:endParaRPr lang="zh-CN" altLang="en-US" sz="5400"/>
          </a:p>
        </p:txBody>
      </p:sp>
      <p:sp>
        <p:nvSpPr>
          <p:cNvPr id="10" name="文本框 9"/>
          <p:cNvSpPr txBox="1"/>
          <p:nvPr/>
        </p:nvSpPr>
        <p:spPr>
          <a:xfrm>
            <a:off x="643890" y="514350"/>
            <a:ext cx="1500505" cy="583565"/>
          </a:xfrm>
          <a:prstGeom prst="rect">
            <a:avLst/>
          </a:prstGeom>
          <a:noFill/>
        </p:spPr>
        <p:txBody>
          <a:bodyPr wrap="square" rtlCol="0">
            <a:spAutoFit/>
          </a:bodyPr>
          <a:p>
            <a:r>
              <a:rPr lang="en-US" altLang="zh-CN" sz="3200">
                <a:sym typeface="+mn-ea"/>
              </a:rPr>
              <a:t>chàng</a:t>
            </a:r>
            <a:endParaRPr lang="en-US" altLang="zh-CN" sz="3200"/>
          </a:p>
        </p:txBody>
      </p:sp>
      <p:sp>
        <p:nvSpPr>
          <p:cNvPr id="11" name="文本框 10"/>
          <p:cNvSpPr txBox="1"/>
          <p:nvPr/>
        </p:nvSpPr>
        <p:spPr>
          <a:xfrm>
            <a:off x="643890" y="1746885"/>
            <a:ext cx="1677035" cy="460375"/>
          </a:xfrm>
          <a:prstGeom prst="rect">
            <a:avLst/>
          </a:prstGeom>
          <a:noFill/>
        </p:spPr>
        <p:txBody>
          <a:bodyPr wrap="square" rtlCol="0">
            <a:spAutoFit/>
          </a:bodyPr>
          <a:p>
            <a:r>
              <a:rPr lang="en-US" altLang="zh-CN" sz="2400"/>
              <a:t>to sleep</a:t>
            </a:r>
            <a:endParaRPr lang="en-US" altLang="zh-CN" sz="2400"/>
          </a:p>
        </p:txBody>
      </p:sp>
      <p:pic>
        <p:nvPicPr>
          <p:cNvPr id="8" name="图片 7"/>
          <p:cNvPicPr>
            <a:picLocks noChangeAspect="1"/>
          </p:cNvPicPr>
          <p:nvPr/>
        </p:nvPicPr>
        <p:blipFill rotWithShape="1">
          <a:blip r:embed="rId2">
            <a:extLst>
              <a:ext uri="{28A0092B-C50C-407E-A947-70E740481C1C}">
                <a14:useLocalDpi xmlns:a14="http://schemas.microsoft.com/office/drawing/2010/main" val="0"/>
              </a:ext>
            </a:extLst>
          </a:blip>
          <a:srcRect l="19363" t="8650" r="16705" b="2899"/>
          <a:stretch>
            <a:fillRect/>
          </a:stretch>
        </p:blipFill>
        <p:spPr>
          <a:xfrm>
            <a:off x="6018530" y="2361565"/>
            <a:ext cx="3519170" cy="2738755"/>
          </a:xfrm>
          <a:prstGeom prst="rect">
            <a:avLst/>
          </a:prstGeom>
        </p:spPr>
      </p:pic>
      <p:sp>
        <p:nvSpPr>
          <p:cNvPr id="14" name="文本框 13"/>
          <p:cNvSpPr txBox="1"/>
          <p:nvPr/>
        </p:nvSpPr>
        <p:spPr>
          <a:xfrm>
            <a:off x="7230745" y="2939415"/>
            <a:ext cx="995680" cy="583565"/>
          </a:xfrm>
          <a:prstGeom prst="rect">
            <a:avLst/>
          </a:prstGeom>
          <a:noFill/>
        </p:spPr>
        <p:txBody>
          <a:bodyPr wrap="square" rtlCol="0">
            <a:spAutoFit/>
          </a:bodyPr>
          <a:p>
            <a:r>
              <a:rPr lang="en-US" altLang="zh-CN" sz="3200">
                <a:sym typeface="+mn-ea"/>
              </a:rPr>
              <a:t>  gē </a:t>
            </a:r>
            <a:endParaRPr lang="en-US" altLang="zh-CN" sz="3200">
              <a:sym typeface="+mn-ea"/>
            </a:endParaRPr>
          </a:p>
        </p:txBody>
      </p:sp>
      <p:sp>
        <p:nvSpPr>
          <p:cNvPr id="12" name="文本框 11"/>
          <p:cNvSpPr txBox="1"/>
          <p:nvPr/>
        </p:nvSpPr>
        <p:spPr>
          <a:xfrm>
            <a:off x="7291705" y="3394710"/>
            <a:ext cx="873125" cy="922020"/>
          </a:xfrm>
          <a:prstGeom prst="rect">
            <a:avLst/>
          </a:prstGeom>
          <a:noFill/>
        </p:spPr>
        <p:txBody>
          <a:bodyPr wrap="square" rtlCol="0">
            <a:spAutoFit/>
          </a:bodyPr>
          <a:p>
            <a:r>
              <a:rPr lang="zh-CN" altLang="en-US" sz="5400"/>
              <a:t>歌</a:t>
            </a:r>
            <a:endParaRPr lang="zh-CN" altLang="en-US" sz="5400"/>
          </a:p>
        </p:txBody>
      </p:sp>
      <p:sp>
        <p:nvSpPr>
          <p:cNvPr id="15" name="文本框 14"/>
          <p:cNvSpPr txBox="1"/>
          <p:nvPr/>
        </p:nvSpPr>
        <p:spPr>
          <a:xfrm>
            <a:off x="7334885" y="4180205"/>
            <a:ext cx="1019810" cy="460375"/>
          </a:xfrm>
          <a:prstGeom prst="rect">
            <a:avLst/>
          </a:prstGeom>
          <a:noFill/>
        </p:spPr>
        <p:txBody>
          <a:bodyPr wrap="square" rtlCol="0">
            <a:spAutoFit/>
          </a:bodyPr>
          <a:p>
            <a:r>
              <a:rPr lang="en-US" altLang="zh-CN" sz="2400"/>
              <a:t> song</a:t>
            </a:r>
            <a:endParaRPr lang="en-US" altLang="zh-CN" sz="240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915" t="6002" r="915" b="11897"/>
          <a:stretch>
            <a:fillRect/>
          </a:stretch>
        </p:blipFill>
        <p:spPr>
          <a:xfrm>
            <a:off x="-81023" y="0"/>
            <a:ext cx="9225024" cy="5143500"/>
          </a:xfrm>
          <a:prstGeom prst="rect">
            <a:avLst/>
          </a:prstGeo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197" y="-812626"/>
            <a:ext cx="7318584" cy="6041960"/>
          </a:xfrm>
          <a:prstGeom prst="rect">
            <a:avLst/>
          </a:prstGeom>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755576" y="876871"/>
            <a:ext cx="848717" cy="525828"/>
          </a:xfrm>
          <a:prstGeom prst="rect">
            <a:avLst/>
          </a:prstGeom>
        </p:spPr>
      </p:pic>
      <p:pic>
        <p:nvPicPr>
          <p:cNvPr id="9" name="图片 8"/>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1023064" y="2610893"/>
            <a:ext cx="1162457" cy="720208"/>
          </a:xfrm>
          <a:prstGeom prst="rect">
            <a:avLst/>
          </a:prstGeom>
        </p:spPr>
      </p:pic>
      <p:pic>
        <p:nvPicPr>
          <p:cNvPr id="10" name="图片 9"/>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6876256" y="1179742"/>
            <a:ext cx="1008112" cy="624582"/>
          </a:xfrm>
          <a:prstGeom prst="rect">
            <a:avLst/>
          </a:prstGeom>
        </p:spPr>
      </p:pic>
      <p:pic>
        <p:nvPicPr>
          <p:cNvPr id="11" name="图片 10"/>
          <p:cNvPicPr>
            <a:picLocks noChangeAspect="1"/>
          </p:cNvPicPr>
          <p:nvPr/>
        </p:nvPicPr>
        <p:blipFill rotWithShape="1">
          <a:blip r:embed="rId3" cstate="print">
            <a:extLst>
              <a:ext uri="{28A0092B-C50C-407E-A947-70E740481C1C}">
                <a14:useLocalDpi xmlns:a14="http://schemas.microsoft.com/office/drawing/2010/main" val="0"/>
              </a:ext>
            </a:extLst>
          </a:blip>
          <a:srcRect l="39619" t="53591" r="41815" b="25960"/>
          <a:stretch>
            <a:fillRect/>
          </a:stretch>
        </p:blipFill>
        <p:spPr>
          <a:xfrm>
            <a:off x="6516216" y="2509833"/>
            <a:ext cx="720080" cy="446130"/>
          </a:xfrm>
          <a:prstGeom prst="rect">
            <a:avLst/>
          </a:prstGeom>
        </p:spPr>
      </p:pic>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39619" t="53591" r="41815" b="25960"/>
          <a:stretch>
            <a:fillRect/>
          </a:stretch>
        </p:blipFill>
        <p:spPr>
          <a:xfrm>
            <a:off x="459854" y="3795886"/>
            <a:ext cx="720080" cy="44613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l="39619" t="53591" r="41815" b="25960"/>
          <a:stretch>
            <a:fillRect/>
          </a:stretch>
        </p:blipFill>
        <p:spPr>
          <a:xfrm>
            <a:off x="5539460" y="4018951"/>
            <a:ext cx="1336796" cy="828221"/>
          </a:xfrm>
          <a:prstGeom prst="rect">
            <a:avLst/>
          </a:prstGeom>
        </p:spPr>
      </p:pic>
      <p:sp>
        <p:nvSpPr>
          <p:cNvPr id="4" name="文本框 3"/>
          <p:cNvSpPr txBox="1"/>
          <p:nvPr/>
        </p:nvSpPr>
        <p:spPr>
          <a:xfrm>
            <a:off x="1179830" y="1342390"/>
            <a:ext cx="7531100" cy="2676525"/>
          </a:xfrm>
          <a:prstGeom prst="rect">
            <a:avLst/>
          </a:prstGeom>
          <a:noFill/>
        </p:spPr>
        <p:txBody>
          <a:bodyPr wrap="square" rtlCol="0">
            <a:spAutoFit/>
          </a:bodyPr>
          <a:p>
            <a:r>
              <a:rPr lang="en-US" altLang="zh-CN" sz="2800">
                <a:solidFill>
                  <a:schemeClr val="bg1"/>
                </a:solidFill>
              </a:rPr>
              <a:t>A</a:t>
            </a:r>
            <a:r>
              <a:rPr lang="zh-CN" altLang="en-US" sz="2800">
                <a:solidFill>
                  <a:schemeClr val="bg1"/>
                </a:solidFill>
              </a:rPr>
              <a:t>：你喜欢不喜欢唱歌</a:t>
            </a:r>
            <a:r>
              <a:rPr lang="en-US" altLang="zh-CN" sz="2800">
                <a:solidFill>
                  <a:schemeClr val="bg1"/>
                </a:solidFill>
              </a:rPr>
              <a:t>(</a:t>
            </a:r>
            <a:r>
              <a:rPr lang="zh-CN" altLang="en-US" sz="2800">
                <a:solidFill>
                  <a:schemeClr val="bg1"/>
                </a:solidFill>
              </a:rPr>
              <a:t>儿</a:t>
            </a:r>
            <a:r>
              <a:rPr lang="en-US" altLang="zh-CN" sz="2800">
                <a:solidFill>
                  <a:schemeClr val="bg1"/>
                </a:solidFill>
              </a:rPr>
              <a:t>)</a:t>
            </a:r>
            <a:r>
              <a:rPr lang="zh-CN" altLang="en-US" sz="2800">
                <a:solidFill>
                  <a:schemeClr val="bg1"/>
                </a:solidFill>
              </a:rPr>
              <a:t>？</a:t>
            </a:r>
            <a:endParaRPr lang="zh-CN" altLang="en-US" sz="2800">
              <a:solidFill>
                <a:schemeClr val="bg1"/>
              </a:solidFill>
            </a:endParaRPr>
          </a:p>
          <a:p>
            <a:r>
              <a:rPr lang="zh-CN" altLang="en-US" sz="2800">
                <a:solidFill>
                  <a:schemeClr val="bg1"/>
                </a:solidFill>
              </a:rPr>
              <a:t>        </a:t>
            </a:r>
            <a:r>
              <a:rPr lang="en-US" altLang="zh-CN" sz="2800">
                <a:solidFill>
                  <a:schemeClr val="bg1"/>
                </a:solidFill>
              </a:rPr>
              <a:t>n</a:t>
            </a:r>
            <a:r>
              <a:rPr lang="zh-CN" altLang="en-US" sz="2800">
                <a:solidFill>
                  <a:schemeClr val="bg1"/>
                </a:solidFill>
                <a:sym typeface="+mn-ea"/>
              </a:rPr>
              <a:t>ǐ</a:t>
            </a:r>
            <a:r>
              <a:rPr lang="zh-CN" altLang="en-US" sz="2800">
                <a:solidFill>
                  <a:schemeClr val="bg1"/>
                </a:solidFill>
              </a:rPr>
              <a:t> xǐ hu</a:t>
            </a:r>
            <a:r>
              <a:rPr lang="en-US" altLang="zh-CN" sz="2800">
                <a:solidFill>
                  <a:schemeClr val="bg1"/>
                </a:solidFill>
              </a:rPr>
              <a:t>a</a:t>
            </a:r>
            <a:r>
              <a:rPr lang="zh-CN" altLang="en-US" sz="2800">
                <a:solidFill>
                  <a:schemeClr val="bg1"/>
                </a:solidFill>
              </a:rPr>
              <a:t>n </a:t>
            </a:r>
            <a:r>
              <a:rPr lang="zh-CN" altLang="en-US" sz="2800">
                <a:solidFill>
                  <a:schemeClr val="bg1"/>
                </a:solidFill>
                <a:sym typeface="+mn-ea"/>
              </a:rPr>
              <a:t>bù xǐ hu</a:t>
            </a:r>
            <a:r>
              <a:rPr lang="en-US" altLang="zh-CN" sz="2800">
                <a:solidFill>
                  <a:schemeClr val="bg1"/>
                </a:solidFill>
                <a:sym typeface="+mn-ea"/>
              </a:rPr>
              <a:t>a</a:t>
            </a:r>
            <a:r>
              <a:rPr lang="zh-CN" altLang="en-US" sz="2800">
                <a:solidFill>
                  <a:schemeClr val="bg1"/>
                </a:solidFill>
                <a:sym typeface="+mn-ea"/>
              </a:rPr>
              <a:t>n chàng gē</a:t>
            </a:r>
            <a:r>
              <a:rPr lang="en-US" altLang="zh-CN" sz="2800">
                <a:solidFill>
                  <a:schemeClr val="bg1"/>
                </a:solidFill>
                <a:sym typeface="+mn-ea"/>
              </a:rPr>
              <a:t>(</a:t>
            </a:r>
            <a:r>
              <a:rPr lang="zh-CN" altLang="en-US" sz="2800">
                <a:solidFill>
                  <a:schemeClr val="bg1"/>
                </a:solidFill>
                <a:sym typeface="+mn-ea"/>
              </a:rPr>
              <a:t>ér</a:t>
            </a:r>
            <a:r>
              <a:rPr lang="en-US" altLang="zh-CN" sz="2800">
                <a:solidFill>
                  <a:schemeClr val="bg1"/>
                </a:solidFill>
                <a:sym typeface="+mn-ea"/>
              </a:rPr>
              <a:t>)</a:t>
            </a:r>
            <a:r>
              <a:rPr lang="zh-CN" altLang="en-US" sz="2800">
                <a:solidFill>
                  <a:schemeClr val="bg1"/>
                </a:solidFill>
              </a:rPr>
              <a:t>？</a:t>
            </a:r>
            <a:endParaRPr lang="zh-CN" altLang="en-US" sz="2800">
              <a:solidFill>
                <a:schemeClr val="bg1"/>
              </a:solidFill>
            </a:endParaRPr>
          </a:p>
          <a:p>
            <a:r>
              <a:rPr lang="zh-CN" altLang="en-US" sz="2800">
                <a:solidFill>
                  <a:schemeClr val="bg1"/>
                </a:solidFill>
              </a:rPr>
              <a:t>        Do you like to sing?</a:t>
            </a:r>
            <a:endParaRPr lang="zh-CN" altLang="en-US" sz="2800">
              <a:solidFill>
                <a:schemeClr val="bg1"/>
              </a:solidFill>
            </a:endParaRPr>
          </a:p>
          <a:p>
            <a:r>
              <a:rPr lang="en-US" altLang="zh-CN" sz="2800">
                <a:solidFill>
                  <a:schemeClr val="bg1"/>
                </a:solidFill>
              </a:rPr>
              <a:t>B</a:t>
            </a:r>
            <a:r>
              <a:rPr lang="zh-CN" altLang="en-US" sz="2800">
                <a:solidFill>
                  <a:schemeClr val="bg1"/>
                </a:solidFill>
              </a:rPr>
              <a:t>：我不喜欢唱歌</a:t>
            </a:r>
            <a:r>
              <a:rPr lang="en-US" altLang="zh-CN" sz="2800">
                <a:solidFill>
                  <a:schemeClr val="bg1"/>
                </a:solidFill>
              </a:rPr>
              <a:t>(</a:t>
            </a:r>
            <a:r>
              <a:rPr lang="zh-CN" altLang="en-US" sz="2800">
                <a:solidFill>
                  <a:schemeClr val="bg1"/>
                </a:solidFill>
              </a:rPr>
              <a:t>儿</a:t>
            </a:r>
            <a:r>
              <a:rPr lang="en-US" altLang="zh-CN" sz="2800">
                <a:solidFill>
                  <a:schemeClr val="bg1"/>
                </a:solidFill>
              </a:rPr>
              <a:t>)</a:t>
            </a:r>
            <a:r>
              <a:rPr lang="zh-CN" altLang="en-US" sz="2800">
                <a:solidFill>
                  <a:schemeClr val="bg1"/>
                </a:solidFill>
              </a:rPr>
              <a:t>。</a:t>
            </a:r>
            <a:endParaRPr lang="zh-CN" altLang="en-US" sz="2800">
              <a:solidFill>
                <a:schemeClr val="bg1"/>
              </a:solidFill>
            </a:endParaRPr>
          </a:p>
          <a:p>
            <a:r>
              <a:rPr lang="zh-CN" altLang="en-US" sz="2800">
                <a:solidFill>
                  <a:schemeClr val="bg1"/>
                </a:solidFill>
              </a:rPr>
              <a:t>       wǒ bù xǐ hu</a:t>
            </a:r>
            <a:r>
              <a:rPr lang="en-US" altLang="zh-CN" sz="2800">
                <a:solidFill>
                  <a:schemeClr val="bg1"/>
                </a:solidFill>
              </a:rPr>
              <a:t>a</a:t>
            </a:r>
            <a:r>
              <a:rPr lang="zh-CN" altLang="en-US" sz="2800">
                <a:solidFill>
                  <a:schemeClr val="bg1"/>
                </a:solidFill>
              </a:rPr>
              <a:t>n chàng gē</a:t>
            </a:r>
            <a:r>
              <a:rPr lang="en-US" altLang="zh-CN" sz="2800">
                <a:solidFill>
                  <a:schemeClr val="bg1"/>
                </a:solidFill>
              </a:rPr>
              <a:t>(</a:t>
            </a:r>
            <a:r>
              <a:rPr lang="zh-CN" altLang="en-US" sz="2800">
                <a:solidFill>
                  <a:schemeClr val="bg1"/>
                </a:solidFill>
              </a:rPr>
              <a:t>ér</a:t>
            </a:r>
            <a:r>
              <a:rPr lang="en-US" altLang="zh-CN" sz="2800">
                <a:solidFill>
                  <a:schemeClr val="bg1"/>
                </a:solidFill>
              </a:rPr>
              <a:t>).</a:t>
            </a:r>
            <a:r>
              <a:rPr lang="zh-CN" altLang="en-US" sz="2800">
                <a:solidFill>
                  <a:schemeClr val="bg1"/>
                </a:solidFill>
              </a:rPr>
              <a:t> </a:t>
            </a:r>
            <a:endParaRPr lang="zh-CN" altLang="en-US" sz="2800">
              <a:solidFill>
                <a:schemeClr val="bg1"/>
              </a:solidFill>
            </a:endParaRPr>
          </a:p>
          <a:p>
            <a:r>
              <a:rPr lang="en-US" altLang="zh-CN" sz="2800">
                <a:solidFill>
                  <a:schemeClr val="bg1"/>
                </a:solidFill>
                <a:sym typeface="+mn-ea"/>
              </a:rPr>
              <a:t>       I don`t like to sing.</a:t>
            </a:r>
            <a:endParaRPr lang="zh-CN" altLang="en-US" sz="2400">
              <a:solidFill>
                <a:schemeClr val="bg1"/>
              </a:solidFill>
            </a:endParaRPr>
          </a:p>
        </p:txBody>
      </p:sp>
      <p:pic>
        <p:nvPicPr>
          <p:cNvPr id="3" name="图片 2"/>
          <p:cNvPicPr>
            <a:picLocks noChangeAspect="1"/>
          </p:cNvPicPr>
          <p:nvPr/>
        </p:nvPicPr>
        <p:blipFill>
          <a:blip r:embed="rId4"/>
          <a:stretch>
            <a:fillRect/>
          </a:stretch>
        </p:blipFill>
        <p:spPr>
          <a:xfrm>
            <a:off x="6367780" y="2611120"/>
            <a:ext cx="2487295" cy="20097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par>
                                <p:cTn id="11" presetID="0" presetClass="path" presetSubtype="0" accel="50000" decel="50000" fill="hold" nodeType="withEffect">
                                  <p:stCondLst>
                                    <p:cond delay="0"/>
                                  </p:stCondLst>
                                  <p:childTnLst>
                                    <p:animMotion origin="layout" path="M -0.00521 -3.18196E-7 C -0.00486 0.03058 -0.0092 0.05437 0.00139 0.07507 C 0.00295 0.07816 0.00434 0.08341 0.00608 0.08588 C 0.00782 0.08866 0.01042 0.08743 0.01268 0.08804 C 0.01545 0.09144 0.01858 0.09299 0.0217 0.09453 C 0.02431 0.097 0.02587 0.09793 0.029 0.09886 C 0.03108 0.10164 0.03316 0.10195 0.03559 0.10318 C 0.03837 0.10658 0.04723 0.11029 0.05087 0.11183 C 0.05157 0.11276 0.05226 0.1143 0.05295 0.11492 C 0.05486 0.11616 0.05868 0.11708 0.05868 0.11708 C 0.0599 0.11832 0.06129 0.11894 0.0625 0.12048 C 0.06823 0.12635 0.06372 0.12357 0.06823 0.12573 C 0.07136 0.12975 0.07414 0.13438 0.07709 0.13871 C 0.08004 0.14273 0.08473 0.1452 0.08716 0.14952 C 0.08889 0.1523 0.09236 0.15755 0.09393 0.16126 C 0.09653 0.16744 0.09306 0.16188 0.09723 0.16991 C 0.09879 0.173 0.10104 0.17578 0.10295 0.17856 C 0.10452 0.18814 0.10695 0.20297 0.1125 0.20636 C 0.11407 0.21131 0.11545 0.21625 0.11806 0.21934 C 0.1191 0.22088 0.12136 0.22366 0.12136 0.22397 C 0.12361 0.23046 0.12101 0.22366 0.12483 0.22922 C 0.12726 0.23293 0.12882 0.23695 0.13195 0.2388 C 0.13351 0.24313 0.13559 0.24374 0.1382 0.24529 C 0.14063 0.24838 0.14323 0.24869 0.14601 0.24961 C 0.14879 0.25363 0.15174 0.25394 0.15504 0.2561 C 0.16094 0.25981 0.16528 0.26228 0.17188 0.26352 C 0.17257 0.26382 0.17414 0.26475 0.17414 0.26475 " pathEditMode="relative" rAng="0" ptsTypes="ffffffffffffffffffffffffffA">
                                      <p:cBhvr>
                                        <p:cTn id="12" dur="2000" spd="-100000" fill="hold"/>
                                        <p:tgtEl>
                                          <p:spTgt spid="8"/>
                                        </p:tgtEl>
                                        <p:attrNameLst>
                                          <p:attrName>ppt_x</p:attrName>
                                          <p:attrName>ppt_y</p:attrName>
                                        </p:attrNameLst>
                                      </p:cBhvr>
                                      <p:rCtr x="8767" y="13222"/>
                                    </p:animMotion>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par>
                                <p:cTn id="16" presetID="0" presetClass="path" presetSubtype="0" accel="50000" decel="50000" fill="hold" nodeType="withEffect">
                                  <p:stCondLst>
                                    <p:cond delay="0"/>
                                  </p:stCondLst>
                                  <p:childTnLst>
                                    <p:animMotion origin="layout" path="M -0.00382 -0.00402 C -0.00365 0.00123 -0.0073 0.00556 0.00191 0.00927 C 0.00329 0.00958 0.00451 0.0105 0.00607 0.01112 C 0.00763 0.01143 0.00989 0.01143 0.0118 0.01143 C 0.01423 0.01205 0.01701 0.01236 0.01979 0.01266 C 0.02204 0.01297 0.02343 0.01328 0.02621 0.01328 C 0.02795 0.0139 0.02986 0.0139 0.03194 0.01421 C 0.03437 0.01483 0.04218 0.01544 0.04531 0.01575 C 0.046 0.01575 0.04652 0.01606 0.04722 0.01606 C 0.04878 0.01637 0.05225 0.01668 0.05225 0.01699 C 0.05329 0.01668 0.05451 0.01699 0.05555 0.0173 C 0.06059 0.01823 0.05659 0.01761 0.06059 0.01823 C 0.06336 0.01884 0.06579 0.01977 0.0684 0.02039 C 0.071 0.02101 0.075 0.02162 0.07725 0.02224 C 0.07864 0.02286 0.08177 0.02379 0.08316 0.0244 C 0.08541 0.02564 0.08246 0.0244 0.08611 0.02595 C 0.0875 0.02657 0.08941 0.02688 0.09114 0.02749 C 0.09236 0.02935 0.09461 0.03182 0.09947 0.03244 C 0.10086 0.03336 0.10208 0.03429 0.10434 0.0346 C 0.1052 0.03491 0.10729 0.03553 0.10729 0.03583 C 0.1092 0.03676 0.10694 0.03553 0.11024 0.03645 C 0.11232 0.03707 0.11371 0.038 0.11649 0.03831 C 0.11788 0.03892 0.11979 0.03892 0.12204 0.03923 C 0.12413 0.03985 0.12638 0.03985 0.12881 0.04016 C 0.13125 0.04078 0.13385 0.04078 0.1368 0.04139 C 0.14201 0.04201 0.14583 0.04232 0.15156 0.04263 C 0.15225 0.04263 0.15364 0.04294 0.15364 0.04325 " pathEditMode="relative" rAng="0" ptsTypes="ffffffffffffffffffffffffffA">
                                      <p:cBhvr>
                                        <p:cTn id="17" dur="2000" spd="-100000" fill="hold"/>
                                        <p:tgtEl>
                                          <p:spTgt spid="9"/>
                                        </p:tgtEl>
                                        <p:attrNameLst>
                                          <p:attrName>ppt_x</p:attrName>
                                          <p:attrName>ppt_y</p:attrName>
                                        </p:attrNameLst>
                                      </p:cBhvr>
                                      <p:rCtr x="7691" y="2348"/>
                                    </p:animMotion>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2000"/>
                                        <p:tgtEl>
                                          <p:spTgt spid="10"/>
                                        </p:tgtEl>
                                      </p:cBhvr>
                                    </p:animEffect>
                                  </p:childTnLst>
                                </p:cTn>
                              </p:par>
                              <p:par>
                                <p:cTn id="21" presetID="0" presetClass="path" presetSubtype="0" accel="50000" decel="50000" fill="hold" nodeType="withEffect">
                                  <p:stCondLst>
                                    <p:cond delay="0"/>
                                  </p:stCondLst>
                                  <p:childTnLst>
                                    <p:animMotion origin="layout" path="M -0.00104 3.8616E-7 C -0.00104 0.03491 -0.00347 0.06364 0.00295 0.08835 C 0.00399 0.09021 0.00486 0.09639 0.0059 0.1004 C 0.00695 0.10256 0.00868 0.10256 0.0099 0.10256 C 0.01163 0.10658 0.01372 0.10874 0.01563 0.1109 C 0.01719 0.11276 0.01823 0.11492 0.02014 0.11492 C 0.02136 0.11894 0.02274 0.11894 0.02413 0.1211 C 0.02587 0.12512 0.03142 0.12944 0.03368 0.13129 C 0.0342 0.13129 0.03455 0.13346 0.03507 0.13346 C 0.03611 0.13531 0.03854 0.13747 0.03854 0.13964 C 0.03924 0.13747 0.04011 0.13964 0.04097 0.14149 C 0.04445 0.14767 0.04167 0.14365 0.04445 0.14767 C 0.04653 0.15199 0.04809 0.15817 0.05 0.16219 C 0.05191 0.1662 0.05469 0.17053 0.05625 0.17454 C 0.05729 0.17856 0.05955 0.18474 0.06042 0.18875 C 0.06198 0.1971 0.0599 0.18875 0.0625 0.19926 C 0.06354 0.20327 0.06493 0.20544 0.06615 0.20945 C 0.06701 0.22181 0.06858 0.23818 0.07205 0.2422 C 0.07292 0.24838 0.07379 0.25456 0.07552 0.25672 C 0.07604 0.25888 0.07761 0.2629 0.07761 0.26506 C 0.07882 0.27093 0.07726 0.2629 0.07969 0.26908 C 0.08108 0.27309 0.08212 0.27927 0.08403 0.28143 C 0.08507 0.28545 0.08646 0.28545 0.08802 0.28761 C 0.08941 0.29163 0.09097 0.29163 0.09271 0.29379 C 0.09445 0.29781 0.09636 0.29781 0.09844 0.30182 C 0.10208 0.30615 0.10486 0.308 0.10886 0.31016 C 0.10938 0.31016 0.11042 0.31233 0.11042 0.31418 " pathEditMode="relative" rAng="0" ptsTypes="ffffffffffffffffffffffffffA">
                                      <p:cBhvr>
                                        <p:cTn id="22" dur="2000" spd="-100000" fill="hold"/>
                                        <p:tgtEl>
                                          <p:spTgt spid="10"/>
                                        </p:tgtEl>
                                        <p:attrNameLst>
                                          <p:attrName>ppt_x</p:attrName>
                                          <p:attrName>ppt_y</p:attrName>
                                        </p:attrNameLst>
                                      </p:cBhvr>
                                      <p:rCtr x="5451" y="15601"/>
                                    </p:animMotion>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2000"/>
                                        <p:tgtEl>
                                          <p:spTgt spid="11"/>
                                        </p:tgtEl>
                                      </p:cBhvr>
                                    </p:animEffect>
                                  </p:childTnLst>
                                </p:cTn>
                              </p:par>
                              <p:par>
                                <p:cTn id="26" presetID="0" presetClass="path" presetSubtype="0" accel="50000" decel="50000" fill="hold" nodeType="withEffect">
                                  <p:stCondLst>
                                    <p:cond delay="0"/>
                                  </p:stCondLst>
                                  <p:childTnLst>
                                    <p:animMotion origin="layout" path="M -4.16667E-6 -1.90609E-6 C -4.16667E-6 0.04603 0.00191 0.08434 -0.00295 0.11709 C -0.00364 0.11956 -0.00434 0.12759 -0.00503 0.13284 C -0.00572 0.13593 -0.00711 0.13593 -0.00798 0.13593 C -0.0092 0.14118 -0.01076 0.14396 -0.01215 0.14674 C -0.01319 0.14921 -0.01406 0.1523 -0.01545 0.1523 C -0.01632 0.15756 -0.01736 0.15756 -0.0184 0.16034 C -0.01961 0.16559 -0.02361 0.17146 -0.02534 0.17393 C -0.02569 0.17393 -0.02586 0.17671 -0.02638 0.17671 C -0.02708 0.17918 -0.02882 0.18196 -0.02882 0.18505 C -0.02934 0.18196 -0.03003 0.18505 -0.03055 0.18752 C -0.03316 0.19555 -0.03107 0.1903 -0.03316 0.19555 C -0.03472 0.20142 -0.03576 0.20946 -0.03715 0.21471 C -0.03854 0.22027 -0.04062 0.22583 -0.04184 0.23108 C -0.04253 0.23664 -0.04427 0.24467 -0.04479 0.24992 C -0.046 0.26105 -0.04444 0.24992 -0.04635 0.26383 C -0.04704 0.26939 -0.04809 0.27217 -0.04895 0.27742 C -0.04965 0.29379 -0.05086 0.31542 -0.05329 0.32098 C -0.05399 0.32901 -0.05451 0.33735 -0.0559 0.34013 C -0.05625 0.34291 -0.05729 0.34816 -0.05729 0.35125 C -0.05833 0.35898 -0.05711 0.34816 -0.05885 0.3565 C -0.05989 0.36176 -0.06059 0.3701 -0.06215 0.37288 C -0.06284 0.37813 -0.06388 0.37813 -0.06493 0.38122 C -0.06597 0.38647 -0.06718 0.38647 -0.0684 0.38925 C -0.06961 0.3945 -0.071 0.3945 -0.07257 0.39975 C -0.07517 0.40562 -0.07725 0.4081 -0.0802 0.41088 C -0.08055 0.41088 -0.08125 0.41397 -0.08125 0.41644 " pathEditMode="relative" rAng="0" ptsTypes="ffffffffffffffffffffffffffA">
                                      <p:cBhvr>
                                        <p:cTn id="27" dur="2000" spd="-100000" fill="hold"/>
                                        <p:tgtEl>
                                          <p:spTgt spid="11"/>
                                        </p:tgtEl>
                                        <p:attrNameLst>
                                          <p:attrName>ppt_x</p:attrName>
                                          <p:attrName>ppt_y</p:attrName>
                                        </p:attrNameLst>
                                      </p:cBhvr>
                                      <p:rCtr x="-3976" y="20822"/>
                                    </p:animMotion>
                                  </p:childTnLst>
                                </p:cTn>
                              </p:par>
                              <p:par>
                                <p:cTn id="28" presetID="10"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2000"/>
                                        <p:tgtEl>
                                          <p:spTgt spid="12"/>
                                        </p:tgtEl>
                                      </p:cBhvr>
                                    </p:animEffect>
                                  </p:childTnLst>
                                </p:cTn>
                              </p:par>
                              <p:par>
                                <p:cTn id="31" presetID="0" presetClass="path" presetSubtype="0" accel="50000" decel="50000" fill="hold" nodeType="withEffect">
                                  <p:stCondLst>
                                    <p:cond delay="0"/>
                                  </p:stCondLst>
                                  <p:childTnLst>
                                    <p:animMotion origin="layout" path="M 0.00417 3.18196E-6 C 0.00417 0.01668 0.00191 0.03089 0.00782 0.04294 C 0.00868 0.04386 0.00938 0.04664 0.01025 0.0485 C 0.01111 0.04973 0.01285 0.04973 0.01389 0.04973 C 0.01545 0.05159 0.01736 0.05282 0.01893 0.05375 C 0.02032 0.05468 0.02136 0.05591 0.02292 0.05591 C 0.02414 0.05777 0.02535 0.05777 0.02657 0.05869 C 0.02813 0.06055 0.03299 0.06271 0.03507 0.06364 C 0.03542 0.06364 0.03577 0.06487 0.03629 0.06487 C 0.03716 0.06549 0.03924 0.06673 0.03924 0.06765 C 0.03993 0.06673 0.0408 0.06765 0.04132 0.06858 C 0.04462 0.07167 0.04202 0.06981 0.04462 0.07167 C 0.04653 0.07383 0.04775 0.07661 0.04948 0.07877 C 0.05122 0.08063 0.05365 0.08279 0.05521 0.08464 C 0.05608 0.08681 0.05816 0.08959 0.05868 0.09175 C 0.06025 0.09576 0.05834 0.09175 0.06059 0.09669 C 0.06146 0.09885 0.06285 0.09978 0.06389 0.10163 C 0.06476 0.10781 0.06615 0.11554 0.0691 0.1177 C 0.06997 0.12079 0.07066 0.12357 0.07223 0.1248 C 0.07275 0.12573 0.07396 0.12758 0.07396 0.12882 C 0.07535 0.1316 0.07379 0.12758 0.07587 0.13067 C 0.07726 0.13284 0.07795 0.13562 0.07986 0.13685 C 0.08073 0.13871 0.08212 0.13871 0.08334 0.13994 C 0.08455 0.14179 0.08611 0.14179 0.0875 0.14272 C 0.08907 0.14458 0.0908 0.14458 0.09271 0.14674 C 0.09584 0.1489 0.09827 0.14983 0.10191 0.15075 C 0.10243 0.15075 0.1033 0.15199 0.1033 0.15292 " pathEditMode="relative" rAng="0" ptsTypes="ffffffffffffffffffffffffffA">
                                      <p:cBhvr>
                                        <p:cTn id="32" dur="2000" spd="-100000" fill="hold"/>
                                        <p:tgtEl>
                                          <p:spTgt spid="12"/>
                                        </p:tgtEl>
                                        <p:attrNameLst>
                                          <p:attrName>ppt_x</p:attrName>
                                          <p:attrName>ppt_y</p:attrName>
                                        </p:attrNameLst>
                                      </p:cBhvr>
                                      <p:rCtr x="4844" y="7631"/>
                                    </p:animMotion>
                                  </p:childTnLst>
                                </p:cTn>
                              </p:par>
                              <p:par>
                                <p:cTn id="33" presetID="10"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2000"/>
                                        <p:tgtEl>
                                          <p:spTgt spid="13"/>
                                        </p:tgtEl>
                                      </p:cBhvr>
                                    </p:animEffect>
                                  </p:childTnLst>
                                </p:cTn>
                              </p:par>
                              <p:par>
                                <p:cTn id="36" presetID="0" presetClass="path" presetSubtype="0" accel="50000" decel="50000" fill="hold" nodeType="withEffect">
                                  <p:stCondLst>
                                    <p:cond delay="0"/>
                                  </p:stCondLst>
                                  <p:childTnLst>
                                    <p:animMotion origin="layout" path="M -4.44444E-6 3.59592E-6 C 0.00018 -0.00989 -0.00277 -0.01823 0.00487 -0.02503 C 0.00608 -0.02564 0.00712 -0.0275 0.00834 -0.02873 C 0.00973 -0.02935 0.01164 -0.02935 0.0132 -0.02935 C 0.01528 -0.03028 0.01754 -0.0309 0.01997 -0.03151 C 0.02188 -0.03213 0.02309 -0.03275 0.02535 -0.03275 C 0.02691 -0.03399 0.02848 -0.03399 0.03021 -0.0346 C 0.0323 -0.03553 0.03889 -0.03677 0.0415 -0.03738 C 0.04202 -0.03738 0.04254 -0.038 0.04306 -0.038 C 0.04445 -0.03862 0.04723 -0.03924 0.04723 -0.03955 C 0.04827 -0.03924 0.04914 -0.03955 0.05 -0.04016 C 0.05434 -0.04202 0.05105 -0.04078 0.05434 -0.04202 C 0.0566 -0.04325 0.05869 -0.0448 0.06094 -0.04603 C 0.06303 -0.04727 0.0665 -0.04851 0.06841 -0.04943 C 0.06962 -0.05067 0.07223 -0.05252 0.07327 -0.05376 C 0.07518 -0.05592 0.07275 -0.05376 0.07587 -0.05654 C 0.07709 -0.05777 0.07865 -0.05839 0.08004 -0.05932 C 0.08108 -0.06302 0.08299 -0.06766 0.08716 -0.06889 C 0.0882 -0.07044 0.08924 -0.07229 0.09115 -0.07291 C 0.09184 -0.07353 0.09375 -0.07446 0.09375 -0.07507 C 0.09532 -0.07693 0.09341 -0.07446 0.09619 -0.07631 C 0.09792 -0.07754 0.09914 -0.07909 0.10139 -0.07971 C 0.10261 -0.08094 0.10417 -0.08094 0.10608 -0.08156 C 0.10782 -0.0828 0.10973 -0.0828 0.11181 -0.08341 C 0.11389 -0.08434 0.11598 -0.08434 0.11858 -0.08558 C 0.12292 -0.08681 0.12622 -0.08743 0.13091 -0.08805 C 0.1316 -0.08805 0.13282 -0.08867 0.13282 -0.08897 " pathEditMode="relative" rAng="0" ptsTypes="ffffffffffffffffffffffffffA">
                                      <p:cBhvr>
                                        <p:cTn id="37" dur="2000" spd="-100000" fill="hold"/>
                                        <p:tgtEl>
                                          <p:spTgt spid="13"/>
                                        </p:tgtEl>
                                        <p:attrNameLst>
                                          <p:attrName>ppt_x</p:attrName>
                                          <p:attrName>ppt_y</p:attrName>
                                        </p:attrNameLst>
                                      </p:cBhvr>
                                      <p:rCtr x="6493" y="-44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UNIT_TABLE_BEAUTIFY" val="smartTable{9dc2615a-1229-4623-9489-be0ecdebe557}"/>
</p:tagLst>
</file>

<file path=ppt/tags/tag2.xml><?xml version="1.0" encoding="utf-8"?>
<p:tagLst xmlns:p="http://schemas.openxmlformats.org/presentationml/2006/main">
  <p:tag name="KSO_WM_UNIT_TABLE_BEAUTIFY" val="smartTable{9dc2615a-1229-4623-9489-be0ecdebe557}"/>
</p:tagLst>
</file>

<file path=ppt/tags/tag3.xml><?xml version="1.0" encoding="utf-8"?>
<p:tagLst xmlns:p="http://schemas.openxmlformats.org/presentationml/2006/main">
  <p:tag name="KSO_WM_UNIT_TABLE_BEAUTIFY" val="smartTable{9dc2615a-1229-4623-9489-be0ecdebe557}"/>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6688</Words>
  <Application>WPS 演示</Application>
  <PresentationFormat>全屏显示(16:9)</PresentationFormat>
  <Paragraphs>498</Paragraphs>
  <Slides>54</Slides>
  <Notes>0</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54</vt:i4>
      </vt:variant>
    </vt:vector>
  </HeadingPairs>
  <TitlesOfParts>
    <vt:vector size="62" baseType="lpstr">
      <vt:lpstr>Arial</vt:lpstr>
      <vt:lpstr>宋体</vt:lpstr>
      <vt:lpstr>Wingdings</vt:lpstr>
      <vt:lpstr>云书法手书建刚心之蝉语简</vt:lpstr>
      <vt:lpstr>Calibri</vt:lpstr>
      <vt:lpstr>微软雅黑</vt:lpstr>
      <vt:lpstr>Arial Unicode MS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花开盛雪</cp:lastModifiedBy>
  <cp:revision>46</cp:revision>
  <dcterms:created xsi:type="dcterms:W3CDTF">2016-11-28T11:05:00Z</dcterms:created>
  <dcterms:modified xsi:type="dcterms:W3CDTF">2019-10-14T11:43:20Z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2052-11.1.0.9098</vt:lpwstr>
  </property>
</Properties>
</file>