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3"/>
    <p:sldId id="552" r:id="rId4"/>
    <p:sldId id="383" r:id="rId5"/>
    <p:sldId id="467" r:id="rId6"/>
    <p:sldId id="370" r:id="rId7"/>
    <p:sldId id="464" r:id="rId8"/>
    <p:sldId id="466" r:id="rId9"/>
    <p:sldId id="371" r:id="rId10"/>
    <p:sldId id="372" r:id="rId11"/>
    <p:sldId id="373" r:id="rId12"/>
    <p:sldId id="375" r:id="rId13"/>
    <p:sldId id="374" r:id="rId14"/>
    <p:sldId id="462" r:id="rId15"/>
    <p:sldId id="376" r:id="rId16"/>
    <p:sldId id="377" r:id="rId17"/>
    <p:sldId id="461" r:id="rId18"/>
    <p:sldId id="378" r:id="rId19"/>
    <p:sldId id="380" r:id="rId20"/>
    <p:sldId id="379" r:id="rId21"/>
    <p:sldId id="381" r:id="rId22"/>
    <p:sldId id="351" r:id="rId23"/>
    <p:sldId id="353" r:id="rId24"/>
    <p:sldId id="352" r:id="rId25"/>
    <p:sldId id="354" r:id="rId26"/>
    <p:sldId id="368" r:id="rId27"/>
    <p:sldId id="369" r:id="rId28"/>
    <p:sldId id="367" r:id="rId29"/>
    <p:sldId id="263" r:id="rId30"/>
    <p:sldId id="457" r:id="rId31"/>
    <p:sldId id="460" r:id="rId32"/>
    <p:sldId id="264" r:id="rId33"/>
  </p:sldIdLst>
  <p:sldSz cx="9144000" cy="5143500" type="screen16x9"/>
  <p:notesSz cx="6858000" cy="9144000"/>
  <p:embeddedFontLst>
    <p:embeddedFont>
      <p:font typeface="云书法手书建刚心之蝉语简" panose="02010604000101010101" pitchFamily="2" charset="-122"/>
      <p:regular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CDA"/>
    <a:srgbClr val="4B8083"/>
    <a:srgbClr val="126EBA"/>
    <a:srgbClr val="0E5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9" autoAdjust="0"/>
  </p:normalViewPr>
  <p:slideViewPr>
    <p:cSldViewPr>
      <p:cViewPr>
        <p:scale>
          <a:sx n="66" d="100"/>
          <a:sy n="66" d="100"/>
        </p:scale>
        <p:origin x="-523" y="-384"/>
      </p:cViewPr>
      <p:guideLst>
        <p:guide orient="horz" pos="1540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" Target="slides/slide2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"/>
          <a:stretch>
            <a:fillRect/>
          </a:stretch>
        </p:blipFill>
        <p:spPr>
          <a:xfrm>
            <a:off x="0" y="0"/>
            <a:ext cx="9144000" cy="516218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477203" y="-250843"/>
            <a:ext cx="6053426" cy="3182633"/>
            <a:chOff x="1477203" y="-250843"/>
            <a:chExt cx="6053426" cy="318263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711" y="-250843"/>
              <a:ext cx="3855101" cy="318263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7203" y="235417"/>
              <a:ext cx="2677094" cy="221011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2692" y="834304"/>
              <a:ext cx="2097937" cy="1731981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67" y="3548843"/>
            <a:ext cx="940859" cy="5645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725">
            <a:off x="4326744" y="4065942"/>
            <a:ext cx="398422" cy="2390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77" y="3548843"/>
            <a:ext cx="940859" cy="564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 t="59410" r="28803" b="9189"/>
          <a:stretch>
            <a:fillRect/>
          </a:stretch>
        </p:blipFill>
        <p:spPr>
          <a:xfrm>
            <a:off x="3056623" y="2997841"/>
            <a:ext cx="3453331" cy="1614866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 rot="18489853">
            <a:off x="2704843" y="2281670"/>
            <a:ext cx="5072006" cy="2342049"/>
            <a:chOff x="1997173" y="2295658"/>
            <a:chExt cx="5786473" cy="2671961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74413">
              <a:off x="1997173" y="2816752"/>
              <a:ext cx="1637152" cy="84733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941" y="4316798"/>
              <a:ext cx="1330355" cy="65082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74413">
              <a:off x="4906954" y="4385127"/>
              <a:ext cx="794698" cy="41130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8569">
              <a:off x="5952388" y="3737534"/>
              <a:ext cx="1831258" cy="89586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8569" flipH="1" flipV="1">
              <a:off x="6293773" y="2295658"/>
              <a:ext cx="1345298" cy="65813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432180" y="2128277"/>
            <a:ext cx="16821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spc="300">
                <a:solidFill>
                  <a:schemeClr val="bg1"/>
                </a:solidFill>
                <a:latin typeface="云书法手书建刚心之蝉语简" panose="02010604000101010101" pitchFamily="2" charset="-122"/>
                <a:ea typeface="云书法手书建刚心之蝉语简" panose="02010604000101010101" pitchFamily="2" charset="-122"/>
              </a:rPr>
              <a:t>ài hào </a:t>
            </a:r>
            <a:endParaRPr lang="zh-CN" altLang="en-US" sz="2800" spc="300">
              <a:solidFill>
                <a:schemeClr val="bg1"/>
              </a:solidFill>
              <a:latin typeface="云书法手书建刚心之蝉语简" panose="02010604000101010101" pitchFamily="2" charset="-122"/>
              <a:ea typeface="云书法手书建刚心之蝉语简" panose="0201060400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360" y="1021596"/>
            <a:ext cx="220091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云书法手书建刚心之蝉语简" panose="02010604000101010101" pitchFamily="2" charset="-122"/>
                <a:ea typeface="云书法手书建刚心之蝉语简" panose="02010604000101010101" pitchFamily="2" charset="-122"/>
              </a:rPr>
              <a:t>Hobbies</a:t>
            </a:r>
            <a:endParaRPr lang="en-US" altLang="zh-CN" sz="4400">
              <a:solidFill>
                <a:schemeClr val="bg1"/>
              </a:solidFill>
              <a:latin typeface="云书法手书建刚心之蝉语简" panose="02010604000101010101" pitchFamily="2" charset="-122"/>
              <a:ea typeface="云书法手书建刚心之蝉语简" panose="0201060400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5610" y="1790054"/>
            <a:ext cx="20116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>
                <a:solidFill>
                  <a:schemeClr val="bg1"/>
                </a:solidFill>
                <a:latin typeface="云书法手书建刚心之蝉语简" panose="02010604000101010101" pitchFamily="2" charset="-122"/>
                <a:ea typeface="云书法手书建刚心之蝉语简" panose="02010604000101010101" pitchFamily="2" charset="-122"/>
              </a:rPr>
              <a:t>爱好</a:t>
            </a:r>
            <a:endParaRPr lang="zh-CN" altLang="en-US" sz="7200">
              <a:solidFill>
                <a:schemeClr val="bg1"/>
              </a:solidFill>
              <a:latin typeface="云书法手书建刚心之蝉语简" panose="02010604000101010101" pitchFamily="2" charset="-122"/>
              <a:ea typeface="云书法手书建刚心之蝉语简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1815" y="3804285"/>
            <a:ext cx="1283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LI XINYU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觉得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83610" y="149733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jué   de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3472815" y="3230245"/>
            <a:ext cx="2477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to feel;to think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意思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83610" y="149733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yì     si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3847465" y="3230245"/>
            <a:ext cx="1677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meaning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62935" y="2096135"/>
            <a:ext cx="29387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有意思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162935" y="1497330"/>
            <a:ext cx="2618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yǒu   yì    si 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3710305" y="3230245"/>
            <a:ext cx="1794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interesting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6002" r="915" b="11897"/>
          <a:stretch>
            <a:fillRect/>
          </a:stretch>
        </p:blipFill>
        <p:spPr>
          <a:xfrm>
            <a:off x="-81023" y="0"/>
            <a:ext cx="9225024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-812626"/>
            <a:ext cx="7318584" cy="6041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5576" y="876871"/>
            <a:ext cx="848717" cy="5258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023064" y="2610893"/>
            <a:ext cx="1162457" cy="720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876256" y="1179742"/>
            <a:ext cx="1008112" cy="624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516216" y="2509833"/>
            <a:ext cx="720080" cy="446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59854" y="3795886"/>
            <a:ext cx="720080" cy="446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4018951"/>
            <a:ext cx="1336796" cy="8282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7900" y="1296035"/>
            <a:ext cx="74301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The position of negatives in Chinese is not always the same as their counterparts in English. An English speaker would say: "I </a:t>
            </a:r>
            <a:r>
              <a:rPr lang="zh-CN" altLang="en-US" sz="2800">
                <a:solidFill>
                  <a:srgbClr val="0BDCDA"/>
                </a:solidFill>
              </a:rPr>
              <a:t>don`t</a:t>
            </a:r>
            <a:r>
              <a:rPr lang="zh-CN" altLang="en-US" sz="2800">
                <a:solidFill>
                  <a:schemeClr val="bg1"/>
                </a:solidFill>
              </a:rPr>
              <a:t> think going to the movies </a:t>
            </a:r>
            <a:r>
              <a:rPr lang="zh-CN" altLang="en-US" sz="2800">
                <a:solidFill>
                  <a:srgbClr val="0BDCDA"/>
                </a:solidFill>
              </a:rPr>
              <a:t>is</a:t>
            </a:r>
            <a:r>
              <a:rPr lang="zh-CN" altLang="en-US" sz="2800">
                <a:solidFill>
                  <a:schemeClr val="bg1"/>
                </a:solidFill>
              </a:rPr>
              <a:t> a lot of fun," but a Chinese speaker would say 我觉得看电影没有意思(wǒ jué d</a:t>
            </a:r>
            <a:r>
              <a:rPr lang="en-US" altLang="zh-CN" sz="2800">
                <a:solidFill>
                  <a:schemeClr val="bg1"/>
                </a:solidFill>
              </a:rPr>
              <a:t>e</a:t>
            </a:r>
            <a:r>
              <a:rPr lang="zh-CN" altLang="en-US" sz="2800">
                <a:solidFill>
                  <a:schemeClr val="bg1"/>
                </a:solidFill>
              </a:rPr>
              <a:t> kàn diàn yǐng méi y</a:t>
            </a:r>
            <a:r>
              <a:rPr lang="en-US" altLang="zh-CN" sz="2800">
                <a:solidFill>
                  <a:schemeClr val="bg1"/>
                </a:solidFill>
              </a:rPr>
              <a:t>o</a:t>
            </a:r>
            <a:r>
              <a:rPr lang="zh-CN" altLang="en-US" sz="2800">
                <a:solidFill>
                  <a:schemeClr val="bg1"/>
                </a:solidFill>
              </a:rPr>
              <a:t>u yì s</a:t>
            </a:r>
            <a:r>
              <a:rPr lang="en-US" altLang="zh-CN" sz="2800">
                <a:solidFill>
                  <a:schemeClr val="bg1"/>
                </a:solidFill>
              </a:rPr>
              <a:t>i</a:t>
            </a:r>
            <a:r>
              <a:rPr lang="zh-CN" altLang="en-US" sz="2800">
                <a:solidFill>
                  <a:schemeClr val="bg1"/>
                </a:solidFill>
              </a:rPr>
              <a:t> ), which literally means, "I </a:t>
            </a:r>
            <a:r>
              <a:rPr lang="zh-CN" altLang="en-US" sz="2800">
                <a:solidFill>
                  <a:srgbClr val="0BDCDA"/>
                </a:solidFill>
              </a:rPr>
              <a:t>think</a:t>
            </a:r>
            <a:r>
              <a:rPr lang="zh-CN" altLang="en-US" sz="2800">
                <a:solidFill>
                  <a:schemeClr val="bg1"/>
                </a:solidFill>
              </a:rPr>
              <a:t> going to the movies </a:t>
            </a:r>
            <a:r>
              <a:rPr lang="zh-CN" altLang="en-US" sz="2800">
                <a:solidFill>
                  <a:srgbClr val="0BDCDA"/>
                </a:solidFill>
              </a:rPr>
              <a:t>is not</a:t>
            </a:r>
            <a:r>
              <a:rPr lang="zh-CN" altLang="en-US" sz="2800">
                <a:solidFill>
                  <a:schemeClr val="bg1"/>
                </a:solidFill>
              </a:rPr>
              <a:t> a lot of fun."  </a:t>
            </a:r>
            <a:r>
              <a:rPr lang="zh-CN" altLang="en-US" sz="2400">
                <a:solidFill>
                  <a:schemeClr val="bg1"/>
                </a:solidFill>
              </a:rPr>
              <a:t>                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7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1972310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</a:t>
            </a:r>
            <a:r>
              <a:rPr lang="zh-CN" altLang="en-US" sz="7200"/>
              <a:t>只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72815" y="1302385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 zhǐ </a:t>
            </a:r>
            <a:r>
              <a:rPr lang="zh-CN" altLang="en-US" sz="4000"/>
              <a:t>  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707765" y="3042920"/>
            <a:ext cx="1692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</a:t>
            </a:r>
            <a:r>
              <a:rPr lang="en-US" altLang="zh-CN" sz="3200"/>
              <a:t>only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睡觉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83610" y="149733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shuì jiào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3794125" y="3230245"/>
            <a:ext cx="1677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to sleep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-374015" y="0"/>
            <a:ext cx="3457575" cy="2691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6018530" y="2361565"/>
            <a:ext cx="3519170" cy="27387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75335" y="962025"/>
            <a:ext cx="873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睡</a:t>
            </a:r>
            <a:endParaRPr lang="en-US" altLang="zh-CN" sz="5400"/>
          </a:p>
        </p:txBody>
      </p:sp>
      <p:sp>
        <p:nvSpPr>
          <p:cNvPr id="10" name="文本框 9"/>
          <p:cNvSpPr txBox="1"/>
          <p:nvPr/>
        </p:nvSpPr>
        <p:spPr>
          <a:xfrm>
            <a:off x="775335" y="514350"/>
            <a:ext cx="995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shuì</a:t>
            </a:r>
            <a:endParaRPr lang="en-US" altLang="zh-CN" sz="3200"/>
          </a:p>
        </p:txBody>
      </p:sp>
      <p:sp>
        <p:nvSpPr>
          <p:cNvPr id="11" name="文本框 10"/>
          <p:cNvSpPr txBox="1"/>
          <p:nvPr/>
        </p:nvSpPr>
        <p:spPr>
          <a:xfrm>
            <a:off x="643890" y="1746885"/>
            <a:ext cx="1677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to sleep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7291705" y="3358515"/>
            <a:ext cx="873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觉</a:t>
            </a:r>
            <a:endParaRPr lang="zh-CN" altLang="en-US" sz="5400"/>
          </a:p>
        </p:txBody>
      </p:sp>
      <p:sp>
        <p:nvSpPr>
          <p:cNvPr id="14" name="文本框 13"/>
          <p:cNvSpPr txBox="1"/>
          <p:nvPr/>
        </p:nvSpPr>
        <p:spPr>
          <a:xfrm>
            <a:off x="7230745" y="2939415"/>
            <a:ext cx="995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 jiào</a:t>
            </a:r>
            <a:endParaRPr lang="en-US" altLang="zh-CN" sz="3200"/>
          </a:p>
        </p:txBody>
      </p:sp>
      <p:sp>
        <p:nvSpPr>
          <p:cNvPr id="15" name="文本框 14"/>
          <p:cNvSpPr txBox="1"/>
          <p:nvPr/>
        </p:nvSpPr>
        <p:spPr>
          <a:xfrm>
            <a:off x="7334885" y="4180205"/>
            <a:ext cx="101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sleep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2907" r="1914" b="62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2916832" y="-3365105"/>
            <a:ext cx="15409712" cy="11884130"/>
            <a:chOff x="-2916832" y="-3580370"/>
            <a:chExt cx="15409712" cy="118841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0668" y="-2921396"/>
              <a:ext cx="8064896" cy="80648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-380578"/>
              <a:ext cx="7920880" cy="792088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-3580370"/>
              <a:ext cx="8528384" cy="852838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-2684834"/>
              <a:ext cx="6480720" cy="6480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0668" y="-525650"/>
              <a:ext cx="5688632" cy="568863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8232" y="0"/>
              <a:ext cx="8303760" cy="830376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6832" y="-3404914"/>
              <a:ext cx="7920880" cy="792088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241300" y="147955"/>
            <a:ext cx="83286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The character 觉 is pronounced in </a:t>
            </a:r>
            <a:r>
              <a:rPr lang="zh-CN" altLang="en-US" sz="2800">
                <a:solidFill>
                  <a:srgbClr val="0BDCDA"/>
                </a:solidFill>
              </a:rPr>
              <a:t>two different ways</a:t>
            </a:r>
            <a:r>
              <a:rPr lang="zh-CN" altLang="en-US" sz="2800">
                <a:solidFill>
                  <a:schemeClr val="bg1"/>
                </a:solidFill>
              </a:rPr>
              <a:t> and has </a:t>
            </a:r>
            <a:r>
              <a:rPr lang="zh-CN" altLang="en-US" sz="2800">
                <a:solidFill>
                  <a:srgbClr val="0BDCDA"/>
                </a:solidFill>
              </a:rPr>
              <a:t>two different meanings</a:t>
            </a:r>
            <a:r>
              <a:rPr lang="zh-CN" altLang="en-US" sz="2800">
                <a:solidFill>
                  <a:schemeClr val="bg1"/>
                </a:solidFill>
              </a:rPr>
              <a:t>: jué as in 觉得(jué d</a:t>
            </a:r>
            <a:r>
              <a:rPr lang="en-US" altLang="zh-CN" sz="2800">
                <a:solidFill>
                  <a:schemeClr val="bg1"/>
                </a:solidFill>
              </a:rPr>
              <a:t>e, to feel</a:t>
            </a:r>
            <a:r>
              <a:rPr lang="zh-CN" altLang="en-US" sz="2800">
                <a:solidFill>
                  <a:schemeClr val="bg1"/>
                </a:solidFill>
              </a:rPr>
              <a:t>) and jiào as in 睡觉</a:t>
            </a:r>
            <a:r>
              <a:rPr lang="en-US" altLang="zh-CN" sz="2800">
                <a:solidFill>
                  <a:schemeClr val="bg1"/>
                </a:solidFill>
              </a:rPr>
              <a:t>(shuì jiào, to sleep).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1675" y="3094990"/>
            <a:ext cx="9963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觉得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360" y="2560320"/>
            <a:ext cx="140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sym typeface="+mn-ea"/>
              </a:rPr>
              <a:t>  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jué d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e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 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4985" y="3616960"/>
            <a:ext cx="1673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to feel</a:t>
            </a:r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7277100" y="3094990"/>
            <a:ext cx="1339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sym typeface="+mn-ea"/>
              </a:rPr>
              <a:t>睡觉</a:t>
            </a:r>
            <a:endParaRPr lang="zh-CN" altLang="en-US" sz="3200"/>
          </a:p>
        </p:txBody>
      </p:sp>
      <p:sp>
        <p:nvSpPr>
          <p:cNvPr id="17" name="文本框 16"/>
          <p:cNvSpPr txBox="1"/>
          <p:nvPr/>
        </p:nvSpPr>
        <p:spPr>
          <a:xfrm>
            <a:off x="7136130" y="2560320"/>
            <a:ext cx="1736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shuì jiào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7136130" y="3616960"/>
            <a:ext cx="1595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sym typeface="+mn-ea"/>
              </a:rPr>
              <a:t>to sleep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算了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72815" y="144018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suàn le 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3624580" y="3194050"/>
            <a:ext cx="21380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forget it;</a:t>
            </a:r>
            <a:endParaRPr lang="en-US" altLang="zh-CN" sz="2800"/>
          </a:p>
          <a:p>
            <a:r>
              <a:rPr lang="en-US" altLang="zh-CN" sz="2800"/>
              <a:t>never mind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1972310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</a:t>
            </a:r>
            <a:r>
              <a:rPr lang="zh-CN" altLang="en-US" sz="7200"/>
              <a:t>找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72815" y="1302385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zhǎo </a:t>
            </a:r>
            <a:r>
              <a:rPr lang="zh-CN" altLang="en-US" sz="4000"/>
              <a:t>  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578225" y="3086100"/>
            <a:ext cx="2477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look for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别人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83610" y="149733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bié  rén 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3483610" y="3230245"/>
            <a:ext cx="25196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other people;</a:t>
            </a:r>
            <a:endParaRPr lang="en-US" altLang="zh-CN" sz="2800"/>
          </a:p>
          <a:p>
            <a:r>
              <a:rPr lang="en-US" altLang="zh-CN" sz="2800"/>
              <a:t>another person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6002" r="915" b="11897"/>
          <a:stretch>
            <a:fillRect/>
          </a:stretch>
        </p:blipFill>
        <p:spPr>
          <a:xfrm>
            <a:off x="-81023" y="0"/>
            <a:ext cx="9225024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-812626"/>
            <a:ext cx="7318584" cy="6041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5576" y="876871"/>
            <a:ext cx="848717" cy="5258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023064" y="2610893"/>
            <a:ext cx="1162457" cy="720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876256" y="1179742"/>
            <a:ext cx="1008112" cy="624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516216" y="2509833"/>
            <a:ext cx="720080" cy="446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59854" y="3795886"/>
            <a:ext cx="720080" cy="446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4018951"/>
            <a:ext cx="1336796" cy="8282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4645" y="812800"/>
            <a:ext cx="57251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BDCDA"/>
                </a:solidFill>
              </a:rPr>
              <a:t>On October 29</a:t>
            </a:r>
            <a:r>
              <a:rPr lang="zh-CN" altLang="en-US" sz="2400">
                <a:solidFill>
                  <a:schemeClr val="bg1"/>
                </a:solidFill>
              </a:rPr>
              <a:t>, we will </a:t>
            </a:r>
            <a:r>
              <a:rPr lang="zh-CN" altLang="en-US" sz="2400">
                <a:solidFill>
                  <a:srgbClr val="0BDCDA"/>
                </a:solidFill>
              </a:rPr>
              <a:t>review</a:t>
            </a:r>
            <a:r>
              <a:rPr lang="zh-CN" altLang="en-US" sz="2400">
                <a:solidFill>
                  <a:schemeClr val="bg1"/>
                </a:solidFill>
              </a:rPr>
              <a:t> 1-5 lessons. </a:t>
            </a:r>
            <a:r>
              <a:rPr lang="zh-CN" altLang="en-US" sz="2400">
                <a:solidFill>
                  <a:srgbClr val="0BDCDA"/>
                </a:solidFill>
              </a:rPr>
              <a:t>On October 30</a:t>
            </a:r>
            <a:r>
              <a:rPr lang="zh-CN" altLang="en-US" sz="2400">
                <a:solidFill>
                  <a:schemeClr val="bg1"/>
                </a:solidFill>
              </a:rPr>
              <a:t>, we will have a </a:t>
            </a:r>
            <a:r>
              <a:rPr lang="zh-CN" altLang="en-US" sz="2400">
                <a:solidFill>
                  <a:srgbClr val="0BDCDA"/>
                </a:solidFill>
              </a:rPr>
              <a:t>paper-based examination</a:t>
            </a:r>
            <a:r>
              <a:rPr lang="zh-CN" altLang="en-US" sz="2400">
                <a:solidFill>
                  <a:schemeClr val="bg1"/>
                </a:solidFill>
              </a:rPr>
              <a:t>, which includes listening, reading pinyin to write Chinese characters, reorganizing sentences, translating English into Chinese, and reading comprehension. </a:t>
            </a:r>
            <a:r>
              <a:rPr lang="zh-CN" altLang="en-US" sz="2400">
                <a:solidFill>
                  <a:srgbClr val="0BDCDA"/>
                </a:solidFill>
              </a:rPr>
              <a:t>20% of the final exam questions will be the same as those in this paper</a:t>
            </a:r>
            <a:r>
              <a:rPr lang="zh-CN" altLang="en-US" sz="2400">
                <a:solidFill>
                  <a:schemeClr val="bg1"/>
                </a:solidFill>
              </a:rPr>
              <a:t>. Please don't be absent!!!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7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33147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别</a:t>
            </a:r>
            <a:r>
              <a:rPr lang="en-US" altLang="zh-CN" sz="7200"/>
              <a:t>(</a:t>
            </a:r>
            <a:r>
              <a:rPr lang="zh-CN" altLang="en-US" sz="7200"/>
              <a:t>的</a:t>
            </a:r>
            <a:r>
              <a:rPr lang="en-US" altLang="zh-CN" sz="7200"/>
              <a:t>)</a:t>
            </a:r>
            <a:endParaRPr lang="en-US" altLang="zh-CN" sz="7200"/>
          </a:p>
        </p:txBody>
      </p:sp>
      <p:sp>
        <p:nvSpPr>
          <p:cNvPr id="5" name="文本框 4"/>
          <p:cNvSpPr txBox="1"/>
          <p:nvPr/>
        </p:nvSpPr>
        <p:spPr>
          <a:xfrm>
            <a:off x="3483610" y="149733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bié  (de) </a:t>
            </a:r>
            <a:endParaRPr lang="en-US" altLang="zh-CN" sz="4000"/>
          </a:p>
        </p:txBody>
      </p:sp>
      <p:sp>
        <p:nvSpPr>
          <p:cNvPr id="6" name="文本框 5"/>
          <p:cNvSpPr txBox="1"/>
          <p:nvPr/>
        </p:nvSpPr>
        <p:spPr>
          <a:xfrm>
            <a:off x="3483610" y="3230245"/>
            <a:ext cx="2519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</a:t>
            </a:r>
            <a:r>
              <a:rPr lang="en-US" altLang="zh-CN" sz="3200"/>
              <a:t>other 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2617" r="1914" b="1559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2052736" y="-2612826"/>
            <a:ext cx="10470544" cy="9966488"/>
            <a:chOff x="-2052736" y="-2612826"/>
            <a:chExt cx="10470544" cy="996648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-2612826"/>
              <a:ext cx="7158176" cy="71581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4704" y="-2468810"/>
              <a:ext cx="7158176" cy="715817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736" y="-31274"/>
              <a:ext cx="7158176" cy="715817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-1172666"/>
              <a:ext cx="7158176" cy="715817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5486"/>
              <a:ext cx="7158176" cy="7158176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6321" y="1159557"/>
            <a:ext cx="848717" cy="5258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-36230" y="1799507"/>
            <a:ext cx="1162457" cy="720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653971"/>
            <a:ext cx="1008112" cy="6245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84958" y="4126879"/>
            <a:ext cx="720080" cy="446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4018951"/>
            <a:ext cx="1336796" cy="82822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3245" y="189230"/>
            <a:ext cx="7096760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bg1"/>
              </a:solidFill>
            </a:endParaRPr>
          </a:p>
          <a:p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A</a:t>
            </a:r>
            <a:r>
              <a:rPr lang="zh-CN" altLang="en-US" sz="2800">
                <a:solidFill>
                  <a:schemeClr val="bg1"/>
                </a:solidFill>
              </a:rPr>
              <a:t>：</a:t>
            </a:r>
            <a:r>
              <a:rPr lang="zh-CN" altLang="en-US" sz="3200">
                <a:solidFill>
                  <a:schemeClr val="bg1"/>
                </a:solidFill>
              </a:rPr>
              <a:t>你想听音乐吗？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 nǐ xiǎng tīng yīn yuè ma 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 </a:t>
            </a:r>
            <a:r>
              <a:rPr lang="en-US" altLang="zh-CN" sz="2800">
                <a:solidFill>
                  <a:schemeClr val="bg1"/>
                </a:solidFill>
              </a:rPr>
              <a:t>Would you like to listen to some music?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B</a:t>
            </a:r>
            <a:r>
              <a:rPr lang="zh-CN" altLang="en-US" sz="2800">
                <a:solidFill>
                  <a:schemeClr val="bg1"/>
                </a:solidFill>
              </a:rPr>
              <a:t>：</a:t>
            </a:r>
            <a:r>
              <a:rPr lang="zh-CN" altLang="en-US" sz="3200">
                <a:solidFill>
                  <a:schemeClr val="bg1"/>
                </a:solidFill>
              </a:rPr>
              <a:t>我想听音乐。</a:t>
            </a:r>
            <a:endParaRPr lang="zh-CN" altLang="en-US" sz="32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wǒ xiǎng tīng yīn yuè 。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I would like to listen to music.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279" r="8808" b="147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2396490" y="-942975"/>
            <a:ext cx="14134465" cy="7192010"/>
            <a:chOff x="-2907116" y="-4341018"/>
            <a:chExt cx="14499590" cy="719201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07116" y="-4224178"/>
              <a:ext cx="9342755" cy="707517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64" y="-4224178"/>
              <a:ext cx="4883150" cy="655256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89" y="-4222908"/>
              <a:ext cx="5907405" cy="655256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68" y="-4222731"/>
              <a:ext cx="6552728" cy="655272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-4249019"/>
              <a:ext cx="6552728" cy="65527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-4253915"/>
              <a:ext cx="6552728" cy="65527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104" y="-4249009"/>
              <a:ext cx="6552728" cy="655272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754" y="-4341018"/>
              <a:ext cx="7538720" cy="668401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82320" y="1581303"/>
            <a:ext cx="848717" cy="5258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63991" y="2211646"/>
            <a:ext cx="1162457" cy="7202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8423756" y="906458"/>
            <a:ext cx="720080" cy="4461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59854" y="3795886"/>
            <a:ext cx="720080" cy="4461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087632" y="3413795"/>
            <a:ext cx="1336796" cy="82822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629285" y="1659890"/>
            <a:ext cx="7863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       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0915" y="2028190"/>
            <a:ext cx="776986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白老师想打球，可是王老师不想打。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 bái lǎo shī xiǎng dǎ qiú ，kě shì wáng lǎo shī bù xiǎng dǎ</a:t>
            </a:r>
            <a:r>
              <a:rPr lang="en-US" altLang="zh-CN" sz="2400">
                <a:solidFill>
                  <a:schemeClr val="bg1"/>
                </a:solidFill>
              </a:rPr>
              <a:t>.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Teacher Bai felt like playing ball, but Teacher Wang didn`t.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471" r="781" b="847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202565" y="-3232150"/>
            <a:ext cx="11235055" cy="10824845"/>
            <a:chOff x="2267744" y="-3276364"/>
            <a:chExt cx="9937104" cy="10825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843558"/>
              <a:ext cx="6552728" cy="655272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995958"/>
              <a:ext cx="6552728" cy="65527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-812626"/>
              <a:ext cx="6552728" cy="65527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272" y="-2540818"/>
              <a:ext cx="6552728" cy="655272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568" y="-1604714"/>
              <a:ext cx="6552728" cy="65527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-3276364"/>
              <a:ext cx="6552728" cy="655272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843558"/>
              <a:ext cx="6552728" cy="6552728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2204720" y="694690"/>
            <a:ext cx="69392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A</a:t>
            </a:r>
            <a:r>
              <a:rPr lang="zh-CN" altLang="en-US" sz="2800">
                <a:solidFill>
                  <a:schemeClr val="bg1"/>
                </a:solidFill>
              </a:rPr>
              <a:t>：你想不想看中国电影？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nǐ xiǎng b</a:t>
            </a:r>
            <a:r>
              <a:rPr lang="en-US" altLang="zh-CN" sz="2800">
                <a:solidFill>
                  <a:schemeClr val="bg1"/>
                </a:solidFill>
              </a:rPr>
              <a:t>u</a:t>
            </a:r>
            <a:r>
              <a:rPr lang="zh-CN" altLang="en-US" sz="2800">
                <a:solidFill>
                  <a:schemeClr val="bg1"/>
                </a:solidFill>
              </a:rPr>
              <a:t> xiǎng kàn zhōng guó diàn yǐng 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 </a:t>
            </a:r>
            <a:r>
              <a:rPr lang="en-US" altLang="zh-CN" sz="2400">
                <a:solidFill>
                  <a:schemeClr val="bg1"/>
                </a:solidFill>
              </a:rPr>
              <a:t>Do you feel like going to see a Chinese movie?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B</a:t>
            </a:r>
            <a:r>
              <a:rPr lang="zh-CN" altLang="en-US" sz="2800">
                <a:solidFill>
                  <a:schemeClr val="bg1"/>
                </a:solidFill>
              </a:rPr>
              <a:t>：我想看中国电影。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wǒ xiǎng kàn zhōng guó diàn yǐng</a:t>
            </a:r>
            <a:r>
              <a:rPr lang="en-US" altLang="zh-CN" sz="2800">
                <a:solidFill>
                  <a:schemeClr val="bg1"/>
                </a:solidFill>
              </a:rPr>
              <a:t>.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       I feel like going to see a Chinese movie.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2617" r="1914" b="1559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2052736" y="-2612826"/>
            <a:ext cx="10470544" cy="9966488"/>
            <a:chOff x="-2052736" y="-2612826"/>
            <a:chExt cx="10470544" cy="996648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-2612826"/>
              <a:ext cx="7158176" cy="71581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4704" y="-2468810"/>
              <a:ext cx="7158176" cy="715817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736" y="-31274"/>
              <a:ext cx="7158176" cy="715817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-1172666"/>
              <a:ext cx="7158176" cy="715817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95486"/>
              <a:ext cx="7158176" cy="7158176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6321" y="1159557"/>
            <a:ext cx="848717" cy="5258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-36230" y="1799507"/>
            <a:ext cx="1162457" cy="720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653971"/>
            <a:ext cx="1008112" cy="6245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84958" y="4126879"/>
            <a:ext cx="720080" cy="446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4018951"/>
            <a:ext cx="1336796" cy="82822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3245" y="189230"/>
            <a:ext cx="79946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chemeClr val="bg1"/>
              </a:solidFill>
            </a:endParaRPr>
          </a:p>
          <a:p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A</a:t>
            </a:r>
            <a:r>
              <a:rPr lang="zh-CN" altLang="en-US" sz="2800">
                <a:solidFill>
                  <a:schemeClr val="bg1"/>
                </a:solidFill>
              </a:rPr>
              <a:t>：你想不想听外国音乐？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nǐ xiǎng b</a:t>
            </a:r>
            <a:r>
              <a:rPr lang="en-US" altLang="zh-CN" sz="2800">
                <a:solidFill>
                  <a:schemeClr val="bg1"/>
                </a:solidFill>
              </a:rPr>
              <a:t>u</a:t>
            </a:r>
            <a:r>
              <a:rPr lang="zh-CN" altLang="en-US" sz="2800">
                <a:solidFill>
                  <a:schemeClr val="bg1"/>
                </a:solidFill>
              </a:rPr>
              <a:t> xiǎng tīng wài guó yīn yuè ？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</a:t>
            </a:r>
            <a:r>
              <a:rPr lang="en-US" altLang="zh-CN" sz="2800">
                <a:solidFill>
                  <a:schemeClr val="bg1"/>
                </a:solidFill>
              </a:rPr>
              <a:t>Do you feel like listening to some foreign music?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B</a:t>
            </a:r>
            <a:r>
              <a:rPr lang="zh-CN" altLang="en-US" sz="2800">
                <a:solidFill>
                  <a:schemeClr val="bg1"/>
                </a:solidFill>
              </a:rPr>
              <a:t>：我想听外国音乐。</a:t>
            </a:r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       wǒ xiǎng tīng wài guó yīn yuè</a:t>
            </a:r>
            <a:r>
              <a:rPr lang="en-US" altLang="zh-CN" sz="2800">
                <a:solidFill>
                  <a:schemeClr val="bg1"/>
                </a:solidFill>
              </a:rPr>
              <a:t>.</a:t>
            </a:r>
            <a:endParaRPr lang="en-US" altLang="zh-CN" sz="2800">
              <a:solidFill>
                <a:schemeClr val="bg1"/>
              </a:solidFill>
            </a:endParaRPr>
          </a:p>
          <a:p>
            <a:r>
              <a:rPr lang="en-US" altLang="zh-CN" sz="2800">
                <a:solidFill>
                  <a:schemeClr val="bg1"/>
                </a:solidFill>
              </a:rPr>
              <a:t>       I feel like listening to some foreign music.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3007" r="6043" b="300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2340768" y="-3276364"/>
            <a:ext cx="13969552" cy="11293097"/>
            <a:chOff x="-2340768" y="-3276364"/>
            <a:chExt cx="13969552" cy="112930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0768" y="-576773"/>
              <a:ext cx="7560840" cy="624195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927" y="2211710"/>
              <a:ext cx="5146145" cy="424847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15566"/>
              <a:ext cx="7488832" cy="618251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7113" y="-3276364"/>
              <a:ext cx="7488555" cy="74885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1552" y="1347614"/>
              <a:ext cx="6552728" cy="65527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836" y="1464005"/>
              <a:ext cx="6552728" cy="6552728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8081507" y="2337003"/>
            <a:ext cx="1008112" cy="6245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24328" y="2387828"/>
            <a:ext cx="720080" cy="446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711914" y="2970997"/>
            <a:ext cx="1336796" cy="82822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730" y="1546225"/>
            <a:ext cx="4608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想</a:t>
            </a:r>
            <a:r>
              <a:rPr lang="en-US" altLang="zh-CN" sz="2400">
                <a:solidFill>
                  <a:schemeClr val="bg1"/>
                </a:solidFill>
              </a:rPr>
              <a:t>(xiǎng) VS </a:t>
            </a:r>
            <a:r>
              <a:rPr lang="zh-CN" altLang="en-US" sz="2400">
                <a:solidFill>
                  <a:schemeClr val="bg1"/>
                </a:solidFill>
              </a:rPr>
              <a:t>喜欢</a:t>
            </a:r>
            <a:r>
              <a:rPr lang="en-US" altLang="zh-CN" sz="2400">
                <a:solidFill>
                  <a:schemeClr val="bg1"/>
                </a:solidFill>
              </a:rPr>
              <a:t>(xǐ huan)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71575" y="3689350"/>
            <a:ext cx="700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1155" y="3486150"/>
            <a:ext cx="8441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想(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xiǎng</a:t>
            </a:r>
            <a:r>
              <a:rPr lang="zh-CN" altLang="en-US" sz="2400">
                <a:solidFill>
                  <a:schemeClr val="bg1"/>
                </a:solidFill>
              </a:rPr>
              <a:t>) can be translated as "would like to," "to have a desire to." 喜欢(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xǐ huan</a:t>
            </a:r>
            <a:r>
              <a:rPr lang="zh-CN" altLang="en-US" sz="2400">
                <a:solidFill>
                  <a:schemeClr val="bg1"/>
                </a:solidFill>
              </a:rPr>
              <a:t>) is "to like" meaning "be fond of."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想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(xiǎng)</a:t>
            </a:r>
            <a:r>
              <a:rPr lang="zh-CN" altLang="en-US" sz="2400">
                <a:solidFill>
                  <a:schemeClr val="bg1"/>
                </a:solidFill>
              </a:rPr>
              <a:t> and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喜欢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(xǐ huan)</a:t>
            </a:r>
            <a:r>
              <a:rPr lang="zh-CN" altLang="en-US" sz="2400">
                <a:solidFill>
                  <a:schemeClr val="bg1"/>
                </a:solidFill>
              </a:rPr>
              <a:t> are different, and are not interchangeable.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3007" r="6043" b="300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2340768" y="-3276364"/>
            <a:ext cx="13969552" cy="11293097"/>
            <a:chOff x="-2340768" y="-3276364"/>
            <a:chExt cx="13969552" cy="112930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0768" y="-576773"/>
              <a:ext cx="7560840" cy="624195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927" y="2211710"/>
              <a:ext cx="5146145" cy="424847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15566"/>
              <a:ext cx="7488832" cy="618251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7113" y="-3276364"/>
              <a:ext cx="7488555" cy="74885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1552" y="1347614"/>
              <a:ext cx="6552728" cy="65527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836" y="1464005"/>
              <a:ext cx="6552728" cy="6552728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8081507" y="2337003"/>
            <a:ext cx="1008112" cy="6245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24328" y="2387828"/>
            <a:ext cx="720080" cy="446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711914" y="2970997"/>
            <a:ext cx="1336796" cy="82822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730" y="1546225"/>
            <a:ext cx="4608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想</a:t>
            </a:r>
            <a:r>
              <a:rPr lang="en-US" altLang="zh-CN" sz="2400">
                <a:solidFill>
                  <a:schemeClr val="bg1"/>
                </a:solidFill>
              </a:rPr>
              <a:t>(xiǎng) VS </a:t>
            </a:r>
            <a:r>
              <a:rPr lang="zh-CN" altLang="en-US" sz="2400">
                <a:solidFill>
                  <a:schemeClr val="bg1"/>
                </a:solidFill>
              </a:rPr>
              <a:t>觉得</a:t>
            </a:r>
            <a:r>
              <a:rPr lang="en-US" altLang="zh-CN" sz="2400">
                <a:solidFill>
                  <a:schemeClr val="bg1"/>
                </a:solidFill>
              </a:rPr>
              <a:t>(jué de)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71575" y="3689350"/>
            <a:ext cx="700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1155" y="3486150"/>
            <a:ext cx="8441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Both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想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(xiǎng)</a:t>
            </a:r>
            <a:r>
              <a:rPr lang="zh-CN" altLang="en-US" sz="2400">
                <a:solidFill>
                  <a:schemeClr val="bg1"/>
                </a:solidFill>
              </a:rPr>
              <a:t> and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觉得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(jué de) </a:t>
            </a:r>
            <a:r>
              <a:rPr lang="zh-CN" altLang="en-US" sz="2400">
                <a:solidFill>
                  <a:schemeClr val="bg1"/>
                </a:solidFill>
              </a:rPr>
              <a:t>can be translated as "to think," but the former means "to desire," whereas the latter means "to feel," "to have the opinion," or "to give a comment."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6661" r="1532" b="116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1997140" y="-884634"/>
            <a:ext cx="13841948" cy="7055990"/>
            <a:chOff x="-1997140" y="-884634"/>
            <a:chExt cx="13841948" cy="70559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-884634"/>
              <a:ext cx="6552728" cy="655272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-381372"/>
              <a:ext cx="6552728" cy="655272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-884634"/>
              <a:ext cx="6552728" cy="655272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4624" y="-704614"/>
              <a:ext cx="6552728" cy="655272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7140" y="-884634"/>
              <a:ext cx="6552728" cy="65527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-781422"/>
              <a:ext cx="6552728" cy="65527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-795144"/>
              <a:ext cx="6552728" cy="6552728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5576" y="876871"/>
            <a:ext cx="848717" cy="5258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840188" y="1402699"/>
            <a:ext cx="1008112" cy="6245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840188" y="1804216"/>
            <a:ext cx="720080" cy="4461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675846" y="2536983"/>
            <a:ext cx="1336796" cy="8282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1960" y="1418590"/>
            <a:ext cx="77558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Even though 睡觉(shuì jiào</a:t>
            </a:r>
            <a:r>
              <a:rPr lang="en-US" altLang="zh-CN" sz="2400">
                <a:solidFill>
                  <a:schemeClr val="bg1"/>
                </a:solidFill>
              </a:rPr>
              <a:t>, to sleep</a:t>
            </a:r>
            <a:r>
              <a:rPr lang="zh-CN" altLang="en-US" sz="2400">
                <a:solidFill>
                  <a:schemeClr val="bg1"/>
                </a:solidFill>
              </a:rPr>
              <a:t>), 唱歌(chàng gē</a:t>
            </a:r>
            <a:r>
              <a:rPr lang="en-US" altLang="zh-CN" sz="2400">
                <a:solidFill>
                  <a:schemeClr val="bg1"/>
                </a:solidFill>
              </a:rPr>
              <a:t>, to sing</a:t>
            </a:r>
            <a:r>
              <a:rPr lang="zh-CN" altLang="en-US" sz="2400">
                <a:solidFill>
                  <a:schemeClr val="bg1"/>
                </a:solidFill>
              </a:rPr>
              <a:t>), and 跳舞(tiào wǔ</a:t>
            </a:r>
            <a:r>
              <a:rPr lang="en-US" altLang="zh-CN" sz="2400">
                <a:solidFill>
                  <a:schemeClr val="bg1"/>
                </a:solidFill>
              </a:rPr>
              <a:t>, to dance</a:t>
            </a:r>
            <a:r>
              <a:rPr lang="zh-CN" altLang="en-US" sz="2400">
                <a:solidFill>
                  <a:schemeClr val="bg1"/>
                </a:solidFill>
              </a:rPr>
              <a:t>) are treated each as a word, grammatically speaking, they are all verb-object compounds. When there is an attributive element to modify the object, such as an </a:t>
            </a:r>
            <a:r>
              <a:rPr lang="zh-CN" altLang="en-US" sz="2400">
                <a:solidFill>
                  <a:srgbClr val="0BDCDA"/>
                </a:solidFill>
              </a:rPr>
              <a:t>adjective </a:t>
            </a:r>
            <a:r>
              <a:rPr lang="zh-CN" altLang="en-US" sz="2400">
                <a:solidFill>
                  <a:schemeClr val="bg1"/>
                </a:solidFill>
              </a:rPr>
              <a:t>or a </a:t>
            </a:r>
            <a:r>
              <a:rPr lang="zh-CN" altLang="en-US" sz="2400">
                <a:solidFill>
                  <a:srgbClr val="0BDCDA"/>
                </a:solidFill>
              </a:rPr>
              <a:t>number-measure</a:t>
            </a:r>
            <a:r>
              <a:rPr lang="zh-CN" altLang="en-US" sz="2400">
                <a:solidFill>
                  <a:schemeClr val="bg1"/>
                </a:solidFill>
              </a:rPr>
              <a:t> word combination, it must be inserted </a:t>
            </a:r>
            <a:r>
              <a:rPr lang="zh-CN" altLang="en-US" sz="2400">
                <a:solidFill>
                  <a:srgbClr val="0BDCDA"/>
                </a:solidFill>
              </a:rPr>
              <a:t>between the verb and the noun</a:t>
            </a:r>
            <a:r>
              <a:rPr lang="zh-CN" altLang="en-US" sz="2400">
                <a:solidFill>
                  <a:schemeClr val="bg1"/>
                </a:solidFill>
              </a:rPr>
              <a:t>. 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5120" y="128270"/>
            <a:ext cx="7454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Verb+Object as a Detachable Compound</a:t>
            </a:r>
            <a:endParaRPr lang="en-US" altLang="zh-CN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68 C -0.0026 -0.01669 -0.00556 -0.02503 0.00208 -0.03182 C 0.0033 -0.03244 0.00434 -0.03429 0.00556 -0.03553 C 0.00694 -0.03615 0.00885 -0.03615 0.01042 -0.03615 C 0.0125 -0.03707 0.01476 -0.03769 0.01719 -0.03831 C 0.0191 -0.03893 0.02031 -0.03955 0.02257 -0.03955 C 0.02413 -0.04078 0.02569 -0.04078 0.02743 -0.0414 C 0.02951 -0.04233 0.03611 -0.04356 0.03871 -0.04418 C 0.03924 -0.04418 0.03976 -0.0448 0.04028 -0.0448 C 0.04167 -0.04542 0.04444 -0.04603 0.04444 -0.04634 C 0.04549 -0.04603 0.04635 -0.04634 0.04722 -0.04696 C 0.05156 -0.04881 0.04826 -0.04758 0.05156 -0.04881 C 0.05382 -0.05005 0.0559 -0.05159 0.05816 -0.05283 C 0.06024 -0.05407 0.06371 -0.0553 0.06562 -0.05623 C 0.06684 -0.05746 0.06944 -0.05932 0.07049 -0.06055 C 0.0724 -0.06272 0.06996 -0.06055 0.07309 -0.06333 C 0.07431 -0.06457 0.07587 -0.06519 0.07726 -0.06611 C 0.0783 -0.06982 0.08021 -0.07445 0.08437 -0.07569 C 0.08542 -0.07723 0.08646 -0.07909 0.08837 -0.07971 C 0.08906 -0.08032 0.09097 -0.08125 0.09097 -0.08187 C 0.09253 -0.08372 0.09062 -0.08125 0.0934 -0.0831 C 0.09514 -0.08434 0.09635 -0.08588 0.09861 -0.0865 C 0.09983 -0.08774 0.10139 -0.08774 0.1033 -0.08836 C 0.10503 -0.08959 0.10694 -0.08959 0.10903 -0.09021 C 0.11111 -0.09114 0.11319 -0.09114 0.1158 -0.09237 C 0.12014 -0.09361 0.12344 -0.09423 0.12812 -0.09484 C 0.12882 -0.09484 0.13003 -0.09546 0.13003 -0.09577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3617" r="10382" b="361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2737586" y="-2972866"/>
            <a:ext cx="15039640" cy="11017224"/>
            <a:chOff x="-2737586" y="-2972866"/>
            <a:chExt cx="15039640" cy="1101722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7586" y="-2767468"/>
              <a:ext cx="8239844" cy="823984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086" y="-668610"/>
              <a:ext cx="8712968" cy="871296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84784" y="86032"/>
              <a:ext cx="7734240" cy="773424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648" y="-2972866"/>
              <a:ext cx="8239844" cy="8239844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5576" y="876871"/>
            <a:ext cx="848717" cy="52582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44236" y="1103349"/>
            <a:ext cx="1162457" cy="720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628299" y="655378"/>
            <a:ext cx="1008112" cy="6245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156176" y="833830"/>
            <a:ext cx="720080" cy="4461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-108520" y="3953152"/>
            <a:ext cx="720080" cy="446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1505" y="394335"/>
            <a:ext cx="8176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Verb+adjective/number-measure word+noun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1610360"/>
            <a:ext cx="250126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睡觉 shuì jiào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to sleep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 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唱歌 chàng gē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to sing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 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跳舞 tiào wǔ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r>
              <a:rPr lang="en-US" altLang="zh-CN" sz="2400">
                <a:solidFill>
                  <a:schemeClr val="bg1"/>
                </a:solidFill>
                <a:sym typeface="+mn-ea"/>
              </a:rPr>
              <a:t>to dance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 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226175" y="1202055"/>
            <a:ext cx="22840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睡一个好觉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shuì yí g</a:t>
            </a:r>
            <a:r>
              <a:rPr lang="en-US" altLang="zh-CN" sz="2000">
                <a:solidFill>
                  <a:schemeClr val="bg1"/>
                </a:solidFill>
              </a:rPr>
              <a:t>e</a:t>
            </a:r>
            <a:r>
              <a:rPr lang="zh-CN" altLang="en-US" sz="2000">
                <a:solidFill>
                  <a:schemeClr val="bg1"/>
                </a:solidFill>
              </a:rPr>
              <a:t> hǎo jiào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en-US" altLang="zh-CN" sz="2000">
                <a:solidFill>
                  <a:schemeClr val="bg1"/>
                </a:solidFill>
              </a:rPr>
              <a:t>have a good sleep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endParaRPr lang="zh-CN" altLang="en-US" sz="20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唱英文歌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chàng yīng wén gē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en-US" altLang="zh-CN" sz="2000">
                <a:solidFill>
                  <a:schemeClr val="bg1"/>
                </a:solidFill>
              </a:rPr>
              <a:t>sing an English song</a:t>
            </a:r>
            <a:r>
              <a:rPr lang="zh-CN" altLang="en-US" sz="2000">
                <a:solidFill>
                  <a:schemeClr val="bg1"/>
                </a:solidFill>
              </a:rPr>
              <a:t> </a:t>
            </a:r>
            <a:endParaRPr lang="zh-CN" altLang="en-US" sz="20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跳中国舞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000">
                <a:solidFill>
                  <a:schemeClr val="bg1"/>
                </a:solidFill>
              </a:rPr>
              <a:t>tiào zhōng guó wǔ </a:t>
            </a:r>
            <a:endParaRPr lang="zh-CN" altLang="en-US" sz="2000">
              <a:solidFill>
                <a:schemeClr val="bg1"/>
              </a:solidFill>
            </a:endParaRPr>
          </a:p>
          <a:p>
            <a:r>
              <a:rPr lang="en-US" altLang="zh-CN" sz="2000">
                <a:solidFill>
                  <a:schemeClr val="bg1"/>
                </a:solidFill>
              </a:rPr>
              <a:t>do a Chinese dance</a:t>
            </a:r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4051300" y="4172585"/>
            <a:ext cx="64770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051300" y="2950210"/>
            <a:ext cx="64770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3963035" y="1674495"/>
            <a:ext cx="64770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6002" r="915" b="11897"/>
          <a:stretch>
            <a:fillRect/>
          </a:stretch>
        </p:blipFill>
        <p:spPr>
          <a:xfrm>
            <a:off x="-81023" y="0"/>
            <a:ext cx="9225024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-812626"/>
            <a:ext cx="7318584" cy="6041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5576" y="876871"/>
            <a:ext cx="848717" cy="5258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023064" y="2610893"/>
            <a:ext cx="1162457" cy="720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876256" y="1179742"/>
            <a:ext cx="1008112" cy="624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516216" y="2509833"/>
            <a:ext cx="720080" cy="446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59854" y="3795886"/>
            <a:ext cx="720080" cy="446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4018951"/>
            <a:ext cx="1336796" cy="8282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4645" y="611505"/>
            <a:ext cx="616966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王    朋：小高，好久不见，你好吗？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高文中：我很好。你怎么样？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王    朋：我也不错。这个周末你想做什么？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                 想不想去打球？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高文中：打球？我不喜欢打球。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王    朋：那我们去看球，怎么样？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高文中：看球？我觉得看球也没有意思。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王    朋：那你这个周末想做什么？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高文中：我只想吃饭、睡觉。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王    朋：算了，我去找别人。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                  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7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1972310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</a:t>
            </a:r>
            <a:r>
              <a:rPr lang="zh-CN" altLang="en-US" sz="7200"/>
              <a:t>小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72815" y="1302385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 xiǎo </a:t>
            </a:r>
            <a:r>
              <a:rPr lang="zh-CN" altLang="en-US" sz="4000"/>
              <a:t>  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333115" y="3057525"/>
            <a:ext cx="2477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</a:t>
            </a:r>
            <a:r>
              <a:rPr lang="en-US" altLang="zh-CN" sz="3200"/>
              <a:t> small;little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1737" r="28788" b="173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2218028" y="-3872966"/>
            <a:ext cx="15070948" cy="11749430"/>
            <a:chOff x="-2218028" y="-3872966"/>
            <a:chExt cx="15070948" cy="117494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2120" y="-1100658"/>
              <a:ext cx="7734240" cy="773424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8028" y="-2676726"/>
              <a:ext cx="6790028" cy="679002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66000" y="718288"/>
              <a:ext cx="7158176" cy="715817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-3872966"/>
              <a:ext cx="7158176" cy="715817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851670"/>
              <a:ext cx="5069944" cy="506994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176" y="-1406182"/>
              <a:ext cx="6552728" cy="655272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-2742150"/>
              <a:ext cx="6552728" cy="65527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-1406182"/>
              <a:ext cx="5400600" cy="54006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706446"/>
              <a:ext cx="6552728" cy="655272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-3476922"/>
              <a:ext cx="6552728" cy="6552728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5576" y="876871"/>
            <a:ext cx="848717" cy="5258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293643" y="1203534"/>
            <a:ext cx="1162457" cy="7202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876256" y="1179742"/>
            <a:ext cx="1008112" cy="6245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93904" y="1628605"/>
            <a:ext cx="720080" cy="4461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604293" y="876871"/>
            <a:ext cx="720080" cy="4461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027314" y="3883265"/>
            <a:ext cx="1336796" cy="8282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810" y="349250"/>
            <a:ext cx="3107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Question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-61595" y="2242185"/>
            <a:ext cx="92055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</a:rPr>
              <a:t>1</a:t>
            </a:r>
            <a:r>
              <a:rPr lang="zh-CN" altLang="en-US" sz="3200">
                <a:solidFill>
                  <a:schemeClr val="bg1"/>
                </a:solidFill>
              </a:rPr>
              <a:t>、</a:t>
            </a:r>
            <a:r>
              <a:rPr lang="en-US" altLang="zh-CN" sz="3200">
                <a:solidFill>
                  <a:schemeClr val="bg1"/>
                </a:solidFill>
              </a:rPr>
              <a:t>How does Wang Peng greet Gao Wenzhong?</a:t>
            </a:r>
            <a:br>
              <a:rPr lang="en-US" altLang="zh-CN" sz="3200">
                <a:solidFill>
                  <a:schemeClr val="bg1"/>
                </a:solidFill>
              </a:rPr>
            </a:br>
            <a:r>
              <a:rPr lang="en-US" altLang="zh-CN" sz="3200">
                <a:solidFill>
                  <a:schemeClr val="bg1"/>
                </a:solidFill>
              </a:rPr>
              <a:t>2</a:t>
            </a:r>
            <a:r>
              <a:rPr lang="zh-CN" altLang="en-US" sz="3200">
                <a:solidFill>
                  <a:schemeClr val="bg1"/>
                </a:solidFill>
              </a:rPr>
              <a:t>、</a:t>
            </a:r>
            <a:r>
              <a:rPr lang="en-US" altLang="zh-CN" sz="3200">
                <a:solidFill>
                  <a:schemeClr val="bg1"/>
                </a:solidFill>
              </a:rPr>
              <a:t>Does Gao Wenzhong want to play ball? Why?</a:t>
            </a:r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</a:rPr>
              <a:t>3</a:t>
            </a:r>
            <a:r>
              <a:rPr lang="zh-CN" altLang="en-US" sz="3200">
                <a:solidFill>
                  <a:schemeClr val="bg1"/>
                </a:solidFill>
              </a:rPr>
              <a:t>、</a:t>
            </a:r>
            <a:r>
              <a:rPr lang="en-US" altLang="zh-CN" sz="3200">
                <a:solidFill>
                  <a:schemeClr val="bg1"/>
                </a:solidFill>
              </a:rPr>
              <a:t>What does Gao Wenzhong like to do ?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7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3018" r="3530" b="2641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-2792415" y="-3343142"/>
            <a:ext cx="15069271" cy="10649250"/>
            <a:chOff x="-2792415" y="-3343142"/>
            <a:chExt cx="15069271" cy="106492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332" y="3122318"/>
              <a:ext cx="659963" cy="32286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52736" y="-3343142"/>
              <a:ext cx="8239844" cy="823984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90" y="-1932773"/>
              <a:ext cx="5216521" cy="521652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697533"/>
              <a:ext cx="6552728" cy="655272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-799864"/>
              <a:ext cx="6552728" cy="655272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109" y="2476500"/>
              <a:ext cx="4829608" cy="482960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2415" y="-1445770"/>
              <a:ext cx="6552728" cy="6552728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83949" y="688871"/>
            <a:ext cx="848717" cy="52582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-63640" y="2584160"/>
            <a:ext cx="1162457" cy="72020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282361" y="902408"/>
            <a:ext cx="1008112" cy="62458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516216" y="2509833"/>
            <a:ext cx="720080" cy="4461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12586" y="2955963"/>
            <a:ext cx="720080" cy="4461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80112" y="4155926"/>
            <a:ext cx="1336796" cy="8282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9185" y="697230"/>
            <a:ext cx="28111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</a:rPr>
              <a:t>Language Practice</a:t>
            </a:r>
            <a:endParaRPr lang="en-US" altLang="zh-CN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7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6002" r="915" b="11897"/>
          <a:stretch>
            <a:fillRect/>
          </a:stretch>
        </p:blipFill>
        <p:spPr>
          <a:xfrm>
            <a:off x="-81023" y="0"/>
            <a:ext cx="9225024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7" y="-812626"/>
            <a:ext cx="7318584" cy="60419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5576" y="876871"/>
            <a:ext cx="848717" cy="5258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876256" y="1179742"/>
            <a:ext cx="1008112" cy="624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516216" y="2509833"/>
            <a:ext cx="720080" cy="4461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59854" y="3795886"/>
            <a:ext cx="720080" cy="446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539460" y="4018951"/>
            <a:ext cx="1336796" cy="8282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5950" y="977900"/>
            <a:ext cx="75755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A </a:t>
            </a:r>
            <a:r>
              <a:rPr lang="zh-CN" altLang="en-US" sz="2800">
                <a:gradFill>
                  <a:gsLst>
                    <a:gs pos="4000">
                      <a:srgbClr val="3ADDA6"/>
                    </a:gs>
                    <a:gs pos="100000">
                      <a:srgbClr val="D4E767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familiar and affection</a:t>
            </a:r>
            <a:r>
              <a:rPr lang="zh-CN" altLang="en-US" sz="2800">
                <a:solidFill>
                  <a:schemeClr val="bg1"/>
                </a:solidFill>
              </a:rPr>
              <a:t> way of addressing a </a:t>
            </a:r>
            <a:r>
              <a:rPr lang="zh-CN" altLang="en-US" sz="2800">
                <a:gradFill>
                  <a:gsLst>
                    <a:gs pos="4000">
                      <a:srgbClr val="804BF7"/>
                    </a:gs>
                    <a:gs pos="100000">
                      <a:srgbClr val="F7A93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young 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person</a:t>
            </a:r>
            <a:r>
              <a:rPr lang="zh-CN" altLang="en-US" sz="2800">
                <a:solidFill>
                  <a:schemeClr val="bg1"/>
                </a:solidFill>
              </a:rPr>
              <a:t> is to add </a:t>
            </a:r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小</a:t>
            </a:r>
            <a:r>
              <a:rPr lang="zh-CN" altLang="en-US" sz="2800">
                <a:solidFill>
                  <a:schemeClr val="bg1"/>
                </a:solidFill>
              </a:rPr>
              <a:t> (xiǎo</a:t>
            </a:r>
            <a:r>
              <a:rPr lang="en-US" altLang="zh-CN" sz="2800">
                <a:solidFill>
                  <a:schemeClr val="bg1"/>
                </a:solidFill>
              </a:rPr>
              <a:t>,little;small</a:t>
            </a:r>
            <a:r>
              <a:rPr lang="zh-CN" altLang="en-US" sz="2800">
                <a:solidFill>
                  <a:schemeClr val="bg1"/>
                </a:solidFill>
              </a:rPr>
              <a:t>) to the family name.,小王(xiǎo wáng</a:t>
            </a:r>
            <a:r>
              <a:rPr lang="en-US" altLang="zh-CN" sz="2800">
                <a:solidFill>
                  <a:schemeClr val="bg1"/>
                </a:solidFill>
              </a:rPr>
              <a:t>,Little Wang</a:t>
            </a:r>
            <a:r>
              <a:rPr lang="zh-CN" altLang="en-US" sz="2800">
                <a:solidFill>
                  <a:schemeClr val="bg1"/>
                </a:solidFill>
              </a:rPr>
              <a:t>). Similarly, to address an </a:t>
            </a:r>
            <a:r>
              <a:rPr lang="zh-CN" altLang="en-US" sz="2800">
                <a:gradFill>
                  <a:gsLst>
                    <a:gs pos="4000">
                      <a:srgbClr val="00E5D8"/>
                    </a:gs>
                    <a:gs pos="95000">
                      <a:srgbClr val="6F86E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older</a:t>
            </a:r>
            <a:r>
              <a:rPr lang="zh-CN" altLang="en-US" sz="2800">
                <a:solidFill>
                  <a:schemeClr val="bg1"/>
                </a:solidFill>
              </a:rPr>
              <a:t> acquaintance, </a:t>
            </a:r>
            <a:r>
              <a:rPr lang="zh-CN" altLang="en-US" sz="2800">
                <a:gradFill>
                  <a:gsLst>
                    <a:gs pos="4000">
                      <a:srgbClr val="00E5D8"/>
                    </a:gs>
                    <a:gs pos="95000">
                      <a:srgbClr val="6F86EB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rPr>
              <a:t>老</a:t>
            </a:r>
            <a:r>
              <a:rPr lang="zh-CN" altLang="en-US" sz="2800">
                <a:solidFill>
                  <a:schemeClr val="bg1"/>
                </a:solidFill>
              </a:rPr>
              <a:t>(lǎo</a:t>
            </a:r>
            <a:r>
              <a:rPr lang="en-US" altLang="zh-CN" sz="2800">
                <a:solidFill>
                  <a:schemeClr val="bg1"/>
                </a:solidFill>
              </a:rPr>
              <a:t>,old</a:t>
            </a:r>
            <a:r>
              <a:rPr lang="zh-CN" altLang="en-US" sz="2800">
                <a:solidFill>
                  <a:schemeClr val="bg1"/>
                </a:solidFill>
              </a:rPr>
              <a:t>) can be used with the surname, e,g.,老王(lǎo wáng</a:t>
            </a:r>
            <a:r>
              <a:rPr lang="en-US" altLang="zh-CN" sz="2800">
                <a:solidFill>
                  <a:schemeClr val="bg1"/>
                </a:solidFill>
              </a:rPr>
              <a:t>,Old Wang</a:t>
            </a:r>
            <a:r>
              <a:rPr lang="zh-CN" altLang="en-US" sz="2800">
                <a:solidFill>
                  <a:schemeClr val="bg1"/>
                </a:solidFill>
              </a:rPr>
              <a:t>). However, such terms are rarely used to address a relative,  or a superior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好久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83610" y="149733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hǎo  jiǔ 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542030" y="3222625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 long time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-356235" y="-71755"/>
            <a:ext cx="3719195" cy="2894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5670550" y="2533650"/>
            <a:ext cx="3719195" cy="28949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2485" y="991235"/>
            <a:ext cx="873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好</a:t>
            </a:r>
            <a:endParaRPr lang="zh-CN" altLang="en-US" sz="5400"/>
          </a:p>
        </p:txBody>
      </p:sp>
      <p:sp>
        <p:nvSpPr>
          <p:cNvPr id="10" name="文本框 9"/>
          <p:cNvSpPr txBox="1"/>
          <p:nvPr/>
        </p:nvSpPr>
        <p:spPr>
          <a:xfrm>
            <a:off x="775335" y="514350"/>
            <a:ext cx="995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hǎo</a:t>
            </a:r>
            <a:endParaRPr lang="en-US" altLang="zh-CN" sz="3200"/>
          </a:p>
        </p:txBody>
      </p:sp>
      <p:sp>
        <p:nvSpPr>
          <p:cNvPr id="11" name="文本框 10"/>
          <p:cNvSpPr txBox="1"/>
          <p:nvPr/>
        </p:nvSpPr>
        <p:spPr>
          <a:xfrm>
            <a:off x="643890" y="1746885"/>
            <a:ext cx="1677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very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6981825" y="3582035"/>
            <a:ext cx="873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久</a:t>
            </a:r>
            <a:endParaRPr lang="zh-CN" altLang="en-US" sz="5400"/>
          </a:p>
        </p:txBody>
      </p:sp>
      <p:sp>
        <p:nvSpPr>
          <p:cNvPr id="13" name="文本框 12"/>
          <p:cNvSpPr txBox="1"/>
          <p:nvPr/>
        </p:nvSpPr>
        <p:spPr>
          <a:xfrm>
            <a:off x="6920865" y="3161030"/>
            <a:ext cx="995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  </a:t>
            </a:r>
            <a:r>
              <a:rPr lang="zh-CN" altLang="en-US" sz="3200">
                <a:sym typeface="+mn-ea"/>
              </a:rPr>
              <a:t>jiǔ</a:t>
            </a:r>
            <a:endParaRPr lang="en-US" altLang="zh-CN" sz="3200"/>
          </a:p>
        </p:txBody>
      </p:sp>
      <p:sp>
        <p:nvSpPr>
          <p:cNvPr id="14" name="文本框 13"/>
          <p:cNvSpPr txBox="1"/>
          <p:nvPr/>
        </p:nvSpPr>
        <p:spPr>
          <a:xfrm>
            <a:off x="6347460" y="4439285"/>
            <a:ext cx="2143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long(of time)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279" r="8808" b="147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2396490" y="-942975"/>
            <a:ext cx="14134465" cy="7192010"/>
            <a:chOff x="-2907116" y="-4341018"/>
            <a:chExt cx="14499590" cy="719201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07116" y="-4224178"/>
              <a:ext cx="9342755" cy="707517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64" y="-4224178"/>
              <a:ext cx="4883150" cy="655256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89" y="-4222908"/>
              <a:ext cx="5907405" cy="655256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068" y="-4222731"/>
              <a:ext cx="6552728" cy="655272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-4249019"/>
              <a:ext cx="6552728" cy="655272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-4253915"/>
              <a:ext cx="6552728" cy="65527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104" y="-4249009"/>
              <a:ext cx="6552728" cy="655272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754" y="-4341018"/>
              <a:ext cx="7538720" cy="668401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82320" y="1581303"/>
            <a:ext cx="848717" cy="5258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63991" y="2211646"/>
            <a:ext cx="1162457" cy="7202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8423756" y="906458"/>
            <a:ext cx="720080" cy="4461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459854" y="3795886"/>
            <a:ext cx="720080" cy="4461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087632" y="3413795"/>
            <a:ext cx="1336796" cy="82822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9935" y="2106930"/>
            <a:ext cx="7863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       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0915" y="2028190"/>
            <a:ext cx="77698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sym typeface="+mn-ea"/>
              </a:rPr>
              <a:t>你好吗？(nǐ hǎo ma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? How are you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？) is a question typically asked of people that </a:t>
            </a:r>
            <a:r>
              <a:rPr lang="zh-CN" altLang="en-US" sz="2800">
                <a:solidFill>
                  <a:srgbClr val="0BDCDA"/>
                </a:solidFill>
                <a:sym typeface="+mn-ea"/>
              </a:rPr>
              <a:t>you already know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. The answer is "我很好"(wǒ hěn hǎo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, I am fine.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)          </a:t>
            </a:r>
            <a:endParaRPr lang="en-US" altLang="zh-CN" sz="28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2000" y="23876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typically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3.18196E-7 C -0.00486 0.03058 -0.0092 0.05437 0.00139 0.07507 C 0.00295 0.07816 0.00434 0.08341 0.00608 0.08588 C 0.00782 0.08866 0.01042 0.08743 0.01268 0.08804 C 0.01545 0.09144 0.01858 0.09299 0.0217 0.09453 C 0.02431 0.097 0.02587 0.09793 0.029 0.09886 C 0.03108 0.10164 0.03316 0.10195 0.03559 0.10318 C 0.03837 0.10658 0.04723 0.11029 0.05087 0.11183 C 0.05157 0.11276 0.05226 0.1143 0.05295 0.11492 C 0.05486 0.11616 0.05868 0.11708 0.05868 0.11708 C 0.0599 0.11832 0.06129 0.11894 0.0625 0.12048 C 0.06823 0.12635 0.06372 0.12357 0.06823 0.12573 C 0.07136 0.12975 0.07414 0.13438 0.07709 0.13871 C 0.08004 0.14273 0.08473 0.1452 0.08716 0.14952 C 0.08889 0.1523 0.09236 0.15755 0.09393 0.16126 C 0.09653 0.16744 0.09306 0.16188 0.09723 0.16991 C 0.09879 0.173 0.10104 0.17578 0.10295 0.17856 C 0.10452 0.18814 0.10695 0.20297 0.1125 0.20636 C 0.11407 0.21131 0.11545 0.21625 0.11806 0.21934 C 0.1191 0.22088 0.12136 0.22366 0.12136 0.22397 C 0.12361 0.23046 0.12101 0.22366 0.12483 0.22922 C 0.12726 0.23293 0.12882 0.23695 0.13195 0.2388 C 0.13351 0.24313 0.13559 0.24374 0.1382 0.24529 C 0.14063 0.24838 0.14323 0.24869 0.14601 0.24961 C 0.14879 0.25363 0.15174 0.25394 0.15504 0.2561 C 0.16094 0.25981 0.16528 0.26228 0.17188 0.26352 C 0.17257 0.26382 0.17414 0.26475 0.17414 0.26475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402 C -0.00365 0.00123 -0.0073 0.00556 0.00191 0.00927 C 0.00329 0.00958 0.00451 0.0105 0.00607 0.01112 C 0.00763 0.01143 0.00989 0.01143 0.0118 0.01143 C 0.01423 0.01205 0.01701 0.01236 0.01979 0.01266 C 0.02204 0.01297 0.02343 0.01328 0.02621 0.01328 C 0.02795 0.0139 0.02986 0.0139 0.03194 0.01421 C 0.03437 0.01483 0.04218 0.01544 0.04531 0.01575 C 0.046 0.01575 0.04652 0.01606 0.04722 0.01606 C 0.04878 0.01637 0.05225 0.01668 0.05225 0.01699 C 0.05329 0.01668 0.05451 0.01699 0.05555 0.0173 C 0.06059 0.01823 0.05659 0.01761 0.06059 0.01823 C 0.06336 0.01884 0.06579 0.01977 0.0684 0.02039 C 0.071 0.02101 0.075 0.02162 0.07725 0.02224 C 0.07864 0.02286 0.08177 0.02379 0.08316 0.0244 C 0.08541 0.02564 0.08246 0.0244 0.08611 0.02595 C 0.0875 0.02657 0.08941 0.02688 0.09114 0.02749 C 0.09236 0.02935 0.09461 0.03182 0.09947 0.03244 C 0.10086 0.03336 0.10208 0.03429 0.10434 0.0346 C 0.1052 0.03491 0.10729 0.03553 0.10729 0.03583 C 0.1092 0.03676 0.10694 0.03553 0.11024 0.03645 C 0.11232 0.03707 0.11371 0.038 0.11649 0.03831 C 0.11788 0.03892 0.11979 0.03892 0.12204 0.03923 C 0.12413 0.03985 0.12638 0.03985 0.12881 0.04016 C 0.13125 0.04078 0.13385 0.04078 0.1368 0.04139 C 0.14201 0.04201 0.14583 0.04232 0.15156 0.04263 C 0.15225 0.04263 0.15364 0.04294 0.15364 0.04325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23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18196E-6 C 0.00417 0.01668 0.00191 0.03089 0.00782 0.04294 C 0.00868 0.04386 0.00938 0.04664 0.01025 0.0485 C 0.01111 0.04973 0.01285 0.04973 0.01389 0.04973 C 0.01545 0.05159 0.01736 0.05282 0.01893 0.05375 C 0.02032 0.05468 0.02136 0.05591 0.02292 0.05591 C 0.02414 0.05777 0.02535 0.05777 0.02657 0.05869 C 0.02813 0.06055 0.03299 0.06271 0.03507 0.06364 C 0.03542 0.06364 0.03577 0.06487 0.03629 0.06487 C 0.03716 0.06549 0.03924 0.06673 0.03924 0.06765 C 0.03993 0.06673 0.0408 0.06765 0.04132 0.06858 C 0.04462 0.07167 0.04202 0.06981 0.04462 0.07167 C 0.04653 0.07383 0.04775 0.07661 0.04948 0.07877 C 0.05122 0.08063 0.05365 0.08279 0.05521 0.08464 C 0.05608 0.08681 0.05816 0.08959 0.05868 0.09175 C 0.06025 0.09576 0.05834 0.09175 0.06059 0.09669 C 0.06146 0.09885 0.06285 0.09978 0.06389 0.10163 C 0.06476 0.10781 0.06615 0.11554 0.0691 0.1177 C 0.06997 0.12079 0.07066 0.12357 0.07223 0.1248 C 0.07275 0.12573 0.07396 0.12758 0.07396 0.12882 C 0.07535 0.1316 0.07379 0.12758 0.07587 0.13067 C 0.07726 0.13284 0.07795 0.13562 0.07986 0.13685 C 0.08073 0.13871 0.08212 0.13871 0.08334 0.13994 C 0.08455 0.14179 0.08611 0.14179 0.0875 0.14272 C 0.08907 0.14458 0.0908 0.14458 0.09271 0.14674 C 0.09584 0.1489 0.09827 0.14983 0.10191 0.15075 C 0.10243 0.15075 0.1033 0.15199 0.1033 0.15292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76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3007" r="6043" b="300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2340768" y="-3276364"/>
            <a:ext cx="13969552" cy="11293097"/>
            <a:chOff x="-2340768" y="-3276364"/>
            <a:chExt cx="13969552" cy="1129309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0768" y="-576773"/>
              <a:ext cx="7560840" cy="624195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927" y="2211710"/>
              <a:ext cx="5146145" cy="424847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15566"/>
              <a:ext cx="7488832" cy="618251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7113" y="-3276364"/>
              <a:ext cx="7488555" cy="748855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1552" y="1347614"/>
              <a:ext cx="6552728" cy="655272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836" y="1464005"/>
              <a:ext cx="6552728" cy="6552728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8081507" y="2337003"/>
            <a:ext cx="1008112" cy="6245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7524328" y="2387828"/>
            <a:ext cx="720080" cy="446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5341584" y="3215472"/>
            <a:ext cx="1336796" cy="828221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32740" y="2971165"/>
            <a:ext cx="4150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</a:rPr>
              <a:t>Long time no see</a:t>
            </a:r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2740" y="1347470"/>
            <a:ext cx="2503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bg1"/>
                </a:solidFill>
              </a:rPr>
              <a:t>好久不见</a:t>
            </a:r>
            <a:endParaRPr lang="zh-CN" altLang="en-US" sz="44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2275" y="2316480"/>
            <a:ext cx="3110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</a:rPr>
              <a:t>hǎo jiǔ </a:t>
            </a:r>
            <a:r>
              <a:rPr lang="en-US" altLang="zh-CN" sz="3600">
                <a:solidFill>
                  <a:schemeClr val="bg1"/>
                </a:solidFill>
              </a:rPr>
              <a:t>b</a:t>
            </a:r>
            <a:r>
              <a:rPr lang="zh-CN" altLang="en-US" sz="3600">
                <a:solidFill>
                  <a:schemeClr val="bg1"/>
                </a:solidFill>
              </a:rPr>
              <a:t>ú jiàn 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6838914" y="3097997"/>
            <a:ext cx="1336796" cy="8282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107914" y="241132"/>
            <a:ext cx="1336796" cy="8282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53591" r="41815" b="25960"/>
          <a:stretch>
            <a:fillRect/>
          </a:stretch>
        </p:blipFill>
        <p:spPr>
          <a:xfrm>
            <a:off x="2116033" y="4212183"/>
            <a:ext cx="720080" cy="44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8616E-7 C -0.00104 0.03491 -0.00347 0.06364 0.00295 0.08835 C 0.00399 0.09021 0.00486 0.09639 0.0059 0.1004 C 0.00695 0.10256 0.00868 0.10256 0.0099 0.10256 C 0.01163 0.10658 0.01372 0.10874 0.01563 0.1109 C 0.01719 0.11276 0.01823 0.11492 0.02014 0.11492 C 0.02136 0.11894 0.02274 0.11894 0.02413 0.1211 C 0.02587 0.12512 0.03142 0.12944 0.03368 0.13129 C 0.0342 0.13129 0.03455 0.13346 0.03507 0.13346 C 0.03611 0.13531 0.03854 0.13747 0.03854 0.13964 C 0.03924 0.13747 0.04011 0.13964 0.04097 0.14149 C 0.04445 0.14767 0.04167 0.14365 0.04445 0.14767 C 0.04653 0.15199 0.04809 0.15817 0.05 0.16219 C 0.05191 0.1662 0.05469 0.17053 0.05625 0.17454 C 0.05729 0.17856 0.05955 0.18474 0.06042 0.18875 C 0.06198 0.1971 0.0599 0.18875 0.0625 0.19926 C 0.06354 0.20327 0.06493 0.20544 0.06615 0.20945 C 0.06701 0.22181 0.06858 0.23818 0.07205 0.2422 C 0.07292 0.24838 0.07379 0.25456 0.07552 0.25672 C 0.07604 0.25888 0.07761 0.2629 0.07761 0.26506 C 0.07882 0.27093 0.07726 0.2629 0.07969 0.26908 C 0.08108 0.27309 0.08212 0.27927 0.08403 0.28143 C 0.08507 0.28545 0.08646 0.28545 0.08802 0.28761 C 0.08941 0.29163 0.09097 0.29163 0.09271 0.29379 C 0.09445 0.29781 0.09636 0.29781 0.09844 0.30182 C 0.10208 0.30615 0.10486 0.308 0.10886 0.31016 C 0.10938 0.31016 0.11042 0.31233 0.11042 0.31418 " pathEditMode="relative" rAng="0" ptsTypes="ffffffffffffffffffffffffffA">
                                      <p:cBhvr>
                                        <p:cTn id="12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156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17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22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27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9592E-6 C 0.00018 -0.00989 -0.00277 -0.01823 0.00487 -0.02503 C 0.00608 -0.02564 0.00712 -0.0275 0.00834 -0.02873 C 0.00973 -0.02935 0.01164 -0.02935 0.0132 -0.02935 C 0.01528 -0.03028 0.01754 -0.0309 0.01997 -0.03151 C 0.02188 -0.03213 0.02309 -0.03275 0.02535 -0.03275 C 0.02691 -0.03399 0.02848 -0.03399 0.03021 -0.0346 C 0.0323 -0.03553 0.03889 -0.03677 0.0415 -0.03738 C 0.04202 -0.03738 0.04254 -0.038 0.04306 -0.038 C 0.04445 -0.03862 0.04723 -0.03924 0.04723 -0.03955 C 0.04827 -0.03924 0.04914 -0.03955 0.05 -0.04016 C 0.05434 -0.04202 0.05105 -0.04078 0.05434 -0.04202 C 0.0566 -0.04325 0.05869 -0.0448 0.06094 -0.04603 C 0.06303 -0.04727 0.0665 -0.04851 0.06841 -0.04943 C 0.06962 -0.05067 0.07223 -0.05252 0.07327 -0.05376 C 0.07518 -0.05592 0.07275 -0.05376 0.07587 -0.05654 C 0.07709 -0.05777 0.07865 -0.05839 0.08004 -0.05932 C 0.08108 -0.06302 0.08299 -0.06766 0.08716 -0.06889 C 0.0882 -0.07044 0.08924 -0.07229 0.09115 -0.07291 C 0.09184 -0.07353 0.09375 -0.07446 0.09375 -0.07507 C 0.09532 -0.07693 0.09341 -0.07446 0.09619 -0.07631 C 0.09792 -0.07754 0.09914 -0.07909 0.10139 -0.07971 C 0.10261 -0.08094 0.10417 -0.08094 0.10608 -0.08156 C 0.10782 -0.0828 0.10973 -0.0828 0.11181 -0.08341 C 0.11389 -0.08434 0.11598 -0.08434 0.11858 -0.08558 C 0.12292 -0.08681 0.12622 -0.08743 0.13091 -0.08805 C 0.1316 -0.08805 0.13282 -0.08867 0.13282 -0.08897 " pathEditMode="relative" rAng="0" ptsTypes="ffffffffffffffffffffffffffA">
                                      <p:cBhvr>
                                        <p:cTn id="32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44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0609E-6 C -4.16667E-6 0.04603 0.00191 0.08434 -0.00295 0.11709 C -0.00364 0.11956 -0.00434 0.12759 -0.00503 0.13284 C -0.00572 0.13593 -0.00711 0.13593 -0.00798 0.13593 C -0.0092 0.14118 -0.01076 0.14396 -0.01215 0.14674 C -0.01319 0.14921 -0.01406 0.1523 -0.01545 0.1523 C -0.01632 0.15756 -0.01736 0.15756 -0.0184 0.16034 C -0.01961 0.16559 -0.02361 0.17146 -0.02534 0.17393 C -0.02569 0.17393 -0.02586 0.17671 -0.02638 0.17671 C -0.02708 0.17918 -0.02882 0.18196 -0.02882 0.18505 C -0.02934 0.18196 -0.03003 0.18505 -0.03055 0.18752 C -0.03316 0.19555 -0.03107 0.1903 -0.03316 0.19555 C -0.03472 0.20142 -0.03576 0.20946 -0.03715 0.21471 C -0.03854 0.22027 -0.04062 0.22583 -0.04184 0.23108 C -0.04253 0.23664 -0.04427 0.24467 -0.04479 0.24992 C -0.046 0.26105 -0.04444 0.24992 -0.04635 0.26383 C -0.04704 0.26939 -0.04809 0.27217 -0.04895 0.27742 C -0.04965 0.29379 -0.05086 0.31542 -0.05329 0.32098 C -0.05399 0.32901 -0.05451 0.33735 -0.0559 0.34013 C -0.05625 0.34291 -0.05729 0.34816 -0.05729 0.35125 C -0.05833 0.35898 -0.05711 0.34816 -0.05885 0.3565 C -0.05989 0.36176 -0.06059 0.3701 -0.06215 0.37288 C -0.06284 0.37813 -0.06388 0.37813 -0.06493 0.38122 C -0.06597 0.38647 -0.06718 0.38647 -0.0684 0.38925 C -0.06961 0.3945 -0.071 0.3945 -0.07257 0.39975 C -0.07517 0.40562 -0.07725 0.4081 -0.0802 0.41088 C -0.08055 0.41088 -0.08125 0.41397 -0.08125 0.41644 " pathEditMode="relative" rAng="0" ptsTypes="ffffffffffffffffffffffffffA">
                                      <p:cBhvr>
                                        <p:cTn id="37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0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2096135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/>
              <a:t>不错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83610" y="1497330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b</a:t>
            </a:r>
            <a:r>
              <a:rPr lang="zh-CN" altLang="en-US" sz="4000"/>
              <a:t>ú cuò  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621405" y="3230245"/>
            <a:ext cx="2477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pretty good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518" b="1882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8650" r="16705" b="2899"/>
          <a:stretch>
            <a:fillRect/>
          </a:stretch>
        </p:blipFill>
        <p:spPr>
          <a:xfrm>
            <a:off x="1770927" y="208344"/>
            <a:ext cx="5845215" cy="454885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2815" y="1972310"/>
            <a:ext cx="2197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/>
              <a:t>  </a:t>
            </a:r>
            <a:r>
              <a:rPr lang="zh-CN" altLang="en-US" sz="7200"/>
              <a:t>想</a:t>
            </a:r>
            <a:endParaRPr lang="zh-CN" altLang="en-US" sz="7200"/>
          </a:p>
        </p:txBody>
      </p:sp>
      <p:sp>
        <p:nvSpPr>
          <p:cNvPr id="5" name="文本框 4"/>
          <p:cNvSpPr txBox="1"/>
          <p:nvPr/>
        </p:nvSpPr>
        <p:spPr>
          <a:xfrm>
            <a:off x="3472815" y="1302385"/>
            <a:ext cx="22980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/>
              <a:t>   xiǎng </a:t>
            </a:r>
            <a:r>
              <a:rPr lang="zh-CN" altLang="en-US" sz="4000"/>
              <a:t>  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707765" y="3042920"/>
            <a:ext cx="2477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to want to; </a:t>
            </a:r>
            <a:endParaRPr lang="en-US" altLang="zh-CN" sz="2400"/>
          </a:p>
          <a:p>
            <a:r>
              <a:rPr lang="en-US" altLang="zh-CN" sz="2400"/>
              <a:t>would like to;</a:t>
            </a:r>
            <a:endParaRPr lang="en-US" altLang="zh-CN" sz="2400"/>
          </a:p>
          <a:p>
            <a:r>
              <a:rPr lang="en-US" altLang="zh-CN" sz="2400"/>
              <a:t>to think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3952</Words>
  <Application>WPS 演示</Application>
  <PresentationFormat>全屏显示(16:9)</PresentationFormat>
  <Paragraphs>233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</vt:lpstr>
      <vt:lpstr>宋体</vt:lpstr>
      <vt:lpstr>Wingdings</vt:lpstr>
      <vt:lpstr>云书法手书建刚心之蝉语简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花开盛雪</cp:lastModifiedBy>
  <cp:revision>46</cp:revision>
  <dcterms:created xsi:type="dcterms:W3CDTF">2016-11-28T11:05:00Z</dcterms:created>
  <dcterms:modified xsi:type="dcterms:W3CDTF">2019-10-15T14:57:49Z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