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5.jpeg" ContentType="image/jpeg"/>
  <Override PartName="/ppt/media/image36.jpeg" ContentType="image/jpeg"/>
  <Override PartName="/ppt/media/image37.jpeg" ContentType="image/jpeg"/>
  <Override PartName="/ppt/media/image38.jpeg" ContentType="image/jpeg"/>
  <Override PartName="/ppt/media/image39.jpeg" ContentType="image/jpeg"/>
  <Override PartName="/ppt/media/image40.jpeg" ContentType="image/jpeg"/>
  <Override PartName="/ppt/media/image41.jpeg" ContentType="image/jpeg"/>
  <Override PartName="/ppt/media/image42.jpeg" ContentType="image/jpe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jpeg" ContentType="image/jpeg"/>
  <Override PartName="/ppt/media/image48.jpeg" ContentType="image/jpeg"/>
  <Override PartName="/ppt/media/image49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jpeg" ContentType="image/jpeg"/>
  <Override PartName="/ppt/media/image54.jpeg" ContentType="image/jpeg"/>
  <Override PartName="/ppt/media/image55.jpeg" ContentType="image/jpeg"/>
  <Override PartName="/ppt/media/image56.jpeg" ContentType="image/jpeg"/>
  <Override PartName="/ppt/media/image57.jpeg" ContentType="image/jpeg"/>
  <Override PartName="/ppt/media/image58.jpeg" ContentType="image/jpeg"/>
  <Override PartName="/ppt/media/image59.jpeg" ContentType="image/jpeg"/>
  <Override PartName="/ppt/media/image60.jpeg" ContentType="image/jpeg"/>
  <Override PartName="/ppt/media/image61.jpeg" ContentType="image/jpeg"/>
  <Override PartName="/ppt/media/image62.jpeg" ContentType="image/jpeg"/>
  <Override PartName="/ppt/media/image63.jpeg" ContentType="image/jpeg"/>
  <Override PartName="/ppt/media/image64.jpeg" ContentType="image/jpeg"/>
  <Override PartName="/ppt/media/image65.jpeg" ContentType="image/jpeg"/>
  <Override PartName="/ppt/media/image66.jpeg" ContentType="image/jpeg"/>
  <Override PartName="/ppt/media/image67.jpeg" ContentType="image/jpeg"/>
  <Override PartName="/ppt/media/image68.jpeg" ContentType="image/jpeg"/>
  <Override PartName="/ppt/media/image69.jpeg" ContentType="image/jpeg"/>
  <Override PartName="/ppt/media/image70.jpeg" ContentType="image/jpeg"/>
  <Override PartName="/ppt/media/image71.jpeg" ContentType="image/jpeg"/>
  <Override PartName="/ppt/media/image72.jpeg" ContentType="image/jpeg"/>
  <Override PartName="/ppt/media/image7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  <p:sldId id="311" r:id="rId63"/>
    <p:sldId id="312" r:id="rId64"/>
    <p:sldId id="313" r:id="rId65"/>
    <p:sldId id="314" r:id="rId66"/>
    <p:sldId id="315" r:id="rId67"/>
    <p:sldId id="316" r:id="rId68"/>
    <p:sldId id="317" r:id="rId69"/>
    <p:sldId id="318" r:id="rId70"/>
    <p:sldId id="319" r:id="rId71"/>
    <p:sldId id="320" r:id="rId72"/>
    <p:sldId id="321" r:id="rId73"/>
    <p:sldId id="322" r:id="rId74"/>
    <p:sldId id="323" r:id="rId75"/>
    <p:sldId id="324" r:id="rId76"/>
    <p:sldId id="325" r:id="rId77"/>
    <p:sldId id="326" r:id="rId7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Relationship Id="rId52" Type="http://schemas.openxmlformats.org/officeDocument/2006/relationships/slide" Target="slides/slide45.xml"/><Relationship Id="rId53" Type="http://schemas.openxmlformats.org/officeDocument/2006/relationships/slide" Target="slides/slide46.xml"/><Relationship Id="rId54" Type="http://schemas.openxmlformats.org/officeDocument/2006/relationships/slide" Target="slides/slide47.xml"/><Relationship Id="rId55" Type="http://schemas.openxmlformats.org/officeDocument/2006/relationships/slide" Target="slides/slide48.xml"/><Relationship Id="rId56" Type="http://schemas.openxmlformats.org/officeDocument/2006/relationships/slide" Target="slides/slide49.xml"/><Relationship Id="rId57" Type="http://schemas.openxmlformats.org/officeDocument/2006/relationships/slide" Target="slides/slide50.xml"/><Relationship Id="rId58" Type="http://schemas.openxmlformats.org/officeDocument/2006/relationships/slide" Target="slides/slide51.xml"/><Relationship Id="rId59" Type="http://schemas.openxmlformats.org/officeDocument/2006/relationships/slide" Target="slides/slide52.xml"/><Relationship Id="rId60" Type="http://schemas.openxmlformats.org/officeDocument/2006/relationships/slide" Target="slides/slide53.xml"/><Relationship Id="rId61" Type="http://schemas.openxmlformats.org/officeDocument/2006/relationships/slide" Target="slides/slide54.xml"/><Relationship Id="rId62" Type="http://schemas.openxmlformats.org/officeDocument/2006/relationships/slide" Target="slides/slide55.xml"/><Relationship Id="rId63" Type="http://schemas.openxmlformats.org/officeDocument/2006/relationships/slide" Target="slides/slide56.xml"/><Relationship Id="rId64" Type="http://schemas.openxmlformats.org/officeDocument/2006/relationships/slide" Target="slides/slide57.xml"/><Relationship Id="rId65" Type="http://schemas.openxmlformats.org/officeDocument/2006/relationships/slide" Target="slides/slide58.xml"/><Relationship Id="rId66" Type="http://schemas.openxmlformats.org/officeDocument/2006/relationships/slide" Target="slides/slide59.xml"/><Relationship Id="rId67" Type="http://schemas.openxmlformats.org/officeDocument/2006/relationships/slide" Target="slides/slide60.xml"/><Relationship Id="rId68" Type="http://schemas.openxmlformats.org/officeDocument/2006/relationships/slide" Target="slides/slide61.xml"/><Relationship Id="rId69" Type="http://schemas.openxmlformats.org/officeDocument/2006/relationships/slide" Target="slides/slide62.xml"/><Relationship Id="rId70" Type="http://schemas.openxmlformats.org/officeDocument/2006/relationships/slide" Target="slides/slide63.xml"/><Relationship Id="rId71" Type="http://schemas.openxmlformats.org/officeDocument/2006/relationships/slide" Target="slides/slide64.xml"/><Relationship Id="rId72" Type="http://schemas.openxmlformats.org/officeDocument/2006/relationships/slide" Target="slides/slide65.xml"/><Relationship Id="rId73" Type="http://schemas.openxmlformats.org/officeDocument/2006/relationships/slide" Target="slides/slide66.xml"/><Relationship Id="rId74" Type="http://schemas.openxmlformats.org/officeDocument/2006/relationships/slide" Target="slides/slide67.xml"/><Relationship Id="rId75" Type="http://schemas.openxmlformats.org/officeDocument/2006/relationships/slide" Target="slides/slide68.xml"/><Relationship Id="rId76" Type="http://schemas.openxmlformats.org/officeDocument/2006/relationships/slide" Target="slides/slide69.xml"/><Relationship Id="rId77" Type="http://schemas.openxmlformats.org/officeDocument/2006/relationships/slide" Target="slides/slide70.xml"/><Relationship Id="rId78" Type="http://schemas.openxmlformats.org/officeDocument/2006/relationships/slide" Target="slides/slide71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大標題與副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大標題文字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大標題文字</a:t>
            </a:r>
          </a:p>
        </p:txBody>
      </p:sp>
      <p:sp>
        <p:nvSpPr>
          <p:cNvPr id="12" name="內文層級一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1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名言語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王大明"/>
          <p:cNvSpPr txBox="1"/>
          <p:nvPr>
            <p:ph type="body" sz="quarter" idx="13"/>
          </p:nvPr>
        </p:nvSpPr>
        <p:spPr>
          <a:xfrm>
            <a:off x="1270000" y="6362700"/>
            <a:ext cx="10464800" cy="520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–王大明</a:t>
            </a:r>
          </a:p>
        </p:txBody>
      </p:sp>
      <p:sp>
        <p:nvSpPr>
          <p:cNvPr id="94" name="「在此輸入名言語錄。」"/>
          <p:cNvSpPr txBox="1"/>
          <p:nvPr>
            <p:ph type="body" sz="quarter" idx="14"/>
          </p:nvPr>
        </p:nvSpPr>
        <p:spPr>
          <a:xfrm>
            <a:off x="1270000" y="4216400"/>
            <a:ext cx="10464800" cy="711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「在此輸入名言語錄。」</a:t>
            </a:r>
          </a:p>
        </p:txBody>
      </p:sp>
      <p:sp>
        <p:nvSpPr>
          <p:cNvPr id="95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影像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影像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大標題文字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大標題文字</a:t>
            </a:r>
          </a:p>
        </p:txBody>
      </p:sp>
      <p:sp>
        <p:nvSpPr>
          <p:cNvPr id="22" name="內文層級一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23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 - 中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大標題文字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3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直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影像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大標題文字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大標題文字</a:t>
            </a:r>
          </a:p>
        </p:txBody>
      </p:sp>
      <p:sp>
        <p:nvSpPr>
          <p:cNvPr id="40" name="內文層級一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1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 - 上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大標題文字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49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與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大標題文字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57" name="內文層級一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58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大標題、項目符號與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影像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大標題文字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大標題文字</a:t>
            </a:r>
          </a:p>
        </p:txBody>
      </p:sp>
      <p:sp>
        <p:nvSpPr>
          <p:cNvPr id="67" name="內文層級一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68" name="幻燈片編號"/>
          <p:cNvSpPr txBox="1"/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項目符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內文層級一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76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照片 - 一頁三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影像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影像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影像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幻燈片編號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大標題文字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大標題文字</a:t>
            </a:r>
          </a:p>
        </p:txBody>
      </p:sp>
      <p:sp>
        <p:nvSpPr>
          <p:cNvPr id="3" name="內文層級一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4" name="幻燈片編號"/>
          <p:cNvSpPr txBox="1"/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jpeg"/><Relationship Id="rId3" Type="http://schemas.openxmlformats.org/officeDocument/2006/relationships/image" Target="../media/image19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png"/><Relationship Id="rId3" Type="http://schemas.openxmlformats.org/officeDocument/2006/relationships/image" Target="../media/image22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gif"/><Relationship Id="rId3" Type="http://schemas.openxmlformats.org/officeDocument/2006/relationships/image" Target="../media/image23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Relationship Id="rId4" Type="http://schemas.openxmlformats.org/officeDocument/2006/relationships/image" Target="../media/image2.gif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jpeg"/><Relationship Id="rId3" Type="http://schemas.openxmlformats.org/officeDocument/2006/relationships/image" Target="../media/image29.jpeg"/><Relationship Id="rId4" Type="http://schemas.openxmlformats.org/officeDocument/2006/relationships/image" Target="../media/image30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Relationship Id="rId4" Type="http://schemas.openxmlformats.org/officeDocument/2006/relationships/image" Target="../media/image1.png"/><Relationship Id="rId5" Type="http://schemas.openxmlformats.org/officeDocument/2006/relationships/image" Target="../media/image4.jpeg"/><Relationship Id="rId6" Type="http://schemas.openxmlformats.org/officeDocument/2006/relationships/image" Target="../media/image5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2.jpeg"/><Relationship Id="rId3" Type="http://schemas.openxmlformats.org/officeDocument/2006/relationships/image" Target="../media/image33.jpeg"/><Relationship Id="rId4" Type="http://schemas.openxmlformats.org/officeDocument/2006/relationships/image" Target="../media/image34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5.jpeg"/><Relationship Id="rId3" Type="http://schemas.openxmlformats.org/officeDocument/2006/relationships/image" Target="../media/image9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jpeg"/><Relationship Id="rId3" Type="http://schemas.openxmlformats.org/officeDocument/2006/relationships/image" Target="../media/image37.jpeg"/><Relationship Id="rId4" Type="http://schemas.openxmlformats.org/officeDocument/2006/relationships/image" Target="../media/image38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Relationship Id="rId4" Type="http://schemas.openxmlformats.org/officeDocument/2006/relationships/image" Target="../media/image20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image" Target="../media/image44.jpeg"/><Relationship Id="rId6" Type="http://schemas.openxmlformats.org/officeDocument/2006/relationships/image" Target="../media/image45.jpe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jpeg"/><Relationship Id="rId3" Type="http://schemas.openxmlformats.org/officeDocument/2006/relationships/image" Target="../media/image47.jpeg"/><Relationship Id="rId4" Type="http://schemas.openxmlformats.org/officeDocument/2006/relationships/image" Target="../media/image33.jpeg"/><Relationship Id="rId5" Type="http://schemas.openxmlformats.org/officeDocument/2006/relationships/image" Target="../media/image48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9.jpeg"/><Relationship Id="rId3" Type="http://schemas.openxmlformats.org/officeDocument/2006/relationships/image" Target="../media/image50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png"/><Relationship Id="rId3" Type="http://schemas.openxmlformats.org/officeDocument/2006/relationships/image" Target="../media/image51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3" Type="http://schemas.openxmlformats.org/officeDocument/2006/relationships/image" Target="../media/image6.jpeg"/><Relationship Id="rId4" Type="http://schemas.openxmlformats.org/officeDocument/2006/relationships/image" Target="../media/image3.png"/><Relationship Id="rId5" Type="http://schemas.openxmlformats.org/officeDocument/2006/relationships/image" Target="../media/image7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2.jpeg"/><Relationship Id="rId3" Type="http://schemas.openxmlformats.org/officeDocument/2006/relationships/image" Target="../media/image53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4.jpeg"/><Relationship Id="rId3" Type="http://schemas.openxmlformats.org/officeDocument/2006/relationships/image" Target="../media/image11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jpeg"/><Relationship Id="rId3" Type="http://schemas.openxmlformats.org/officeDocument/2006/relationships/image" Target="../media/image56.jpe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7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8.jpe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9.jpe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9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8.jpeg"/><Relationship Id="rId3" Type="http://schemas.openxmlformats.org/officeDocument/2006/relationships/image" Target="../media/image59.jpe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8.jpeg"/><Relationship Id="rId3" Type="http://schemas.openxmlformats.org/officeDocument/2006/relationships/image" Target="../media/image59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0.jpeg"/><Relationship Id="rId3" Type="http://schemas.openxmlformats.org/officeDocument/2006/relationships/image" Target="../media/image13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0.jpeg"/><Relationship Id="rId3" Type="http://schemas.openxmlformats.org/officeDocument/2006/relationships/image" Target="../media/image13.png"/></Relationships>

</file>

<file path=ppt/slides/_rels/slide4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4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4.png"/><Relationship Id="rId3" Type="http://schemas.openxmlformats.org/officeDocument/2006/relationships/image" Target="../media/image61.jpeg"/></Relationships>

</file>

<file path=ppt/slides/_rels/slide4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
</file>

<file path=ppt/slides/_rels/slide4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png"/><Relationship Id="rId3" Type="http://schemas.openxmlformats.org/officeDocument/2006/relationships/image" Target="../media/image62.jpeg"/><Relationship Id="rId4" Type="http://schemas.openxmlformats.org/officeDocument/2006/relationships/image" Target="../media/image63.jpeg"/></Relationships>

</file>

<file path=ppt/slides/_rels/slide4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4.jpeg"/><Relationship Id="rId3" Type="http://schemas.openxmlformats.org/officeDocument/2006/relationships/image" Target="../media/image2.png"/><Relationship Id="rId4" Type="http://schemas.openxmlformats.org/officeDocument/2006/relationships/image" Target="../media/image65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Relationship Id="rId3" Type="http://schemas.openxmlformats.org/officeDocument/2006/relationships/image" Target="../media/image11.jpeg"/></Relationships>

</file>

<file path=ppt/slides/_rels/slide5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
</file>

<file path=ppt/slides/_rels/slide5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6.jpeg"/><Relationship Id="rId3" Type="http://schemas.openxmlformats.org/officeDocument/2006/relationships/image" Target="../media/image17.jpeg"/></Relationships>

</file>

<file path=ppt/slides/_rels/slide5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1.jpeg"/></Relationships>

</file>

<file path=ppt/slides/_rels/slide5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7.jpeg"/></Relationships>

</file>

<file path=ppt/slides/_rels/slide5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8.jpeg"/></Relationships>

</file>

<file path=ppt/slides/_rels/slide5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5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9.jpeg"/></Relationships>

</file>

<file path=ppt/slides/_rels/slide5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Relationship Id="rId3" Type="http://schemas.openxmlformats.org/officeDocument/2006/relationships/image" Target="../media/image70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2.jpeg"/><Relationship Id="rId3" Type="http://schemas.openxmlformats.org/officeDocument/2006/relationships/image" Target="../media/image13.jpeg"/><Relationship Id="rId4" Type="http://schemas.openxmlformats.org/officeDocument/2006/relationships/image" Target="../media/image14.jpeg"/></Relationships>

</file>

<file path=ppt/slides/_rels/slide6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1.jpeg"/><Relationship Id="rId3" Type="http://schemas.openxmlformats.org/officeDocument/2006/relationships/image" Target="../media/image72.jpeg"/></Relationships>

</file>

<file path=ppt/slides/_rels/slide6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6.jpeg"/></Relationships>

</file>

<file path=ppt/slides/_rels/slide6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jpeg"/></Relationships>

</file>

<file path=ppt/slides/_rels/slide6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3.jpeg"/></Relationships>

</file>

<file path=ppt/slides/_rels/slide6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6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5.jpe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7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7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4" Type="http://schemas.openxmlformats.org/officeDocument/2006/relationships/image" Target="../media/image7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第十课   中国地理"/>
          <p:cNvSpPr txBox="1"/>
          <p:nvPr/>
        </p:nvSpPr>
        <p:spPr>
          <a:xfrm>
            <a:off x="918561" y="692149"/>
            <a:ext cx="10153651" cy="1397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200">
                <a:latin typeface="华文细黑"/>
                <a:ea typeface="华文细黑"/>
                <a:cs typeface="华文细黑"/>
                <a:sym typeface="华文细黑"/>
              </a:defRPr>
            </a:lvl1pPr>
          </a:lstStyle>
          <a:p>
            <a:pPr/>
            <a:r>
              <a:t>第十课   中国地理</a:t>
            </a:r>
          </a:p>
        </p:txBody>
      </p:sp>
      <p:pic>
        <p:nvPicPr>
          <p:cNvPr id="120" name="20150802-115408_U720_M77414_0f48.jpg" descr="20150802-115408_U720_M77414_0f4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58728" y="2986652"/>
            <a:ext cx="9232118" cy="61508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起来"/>
          <p:cNvSpPr txBox="1"/>
          <p:nvPr/>
        </p:nvSpPr>
        <p:spPr>
          <a:xfrm>
            <a:off x="3835229" y="473727"/>
            <a:ext cx="3949701" cy="2781301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100">
                <a:solidFill>
                  <a:srgbClr val="FFFFFF"/>
                </a:solidFill>
              </a:defRPr>
            </a:lvl1pPr>
          </a:lstStyle>
          <a:p>
            <a:pPr/>
            <a:r>
              <a:t>起来</a:t>
            </a:r>
          </a:p>
        </p:txBody>
      </p:sp>
      <p:sp>
        <p:nvSpPr>
          <p:cNvPr id="209" name="Indicating the beginning of an action"/>
          <p:cNvSpPr txBox="1"/>
          <p:nvPr/>
        </p:nvSpPr>
        <p:spPr>
          <a:xfrm>
            <a:off x="2549682" y="3703127"/>
            <a:ext cx="8734007" cy="68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Indicating the beginning of an action</a:t>
            </a:r>
          </a:p>
        </p:txBody>
      </p:sp>
      <p:sp>
        <p:nvSpPr>
          <p:cNvPr id="210" name="V了起来"/>
          <p:cNvSpPr txBox="1"/>
          <p:nvPr/>
        </p:nvSpPr>
        <p:spPr>
          <a:xfrm>
            <a:off x="5473031" y="5397844"/>
            <a:ext cx="2695957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600"/>
            </a:pPr>
            <a:r>
              <a:rPr>
                <a:solidFill>
                  <a:srgbClr val="0433FF"/>
                </a:solidFill>
              </a:rPr>
              <a:t>V</a:t>
            </a:r>
            <a:r>
              <a:t>了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起来</a:t>
            </a:r>
          </a:p>
        </p:txBody>
      </p:sp>
      <p:sp>
        <p:nvSpPr>
          <p:cNvPr id="211" name="V起来了"/>
          <p:cNvSpPr txBox="1"/>
          <p:nvPr/>
        </p:nvSpPr>
        <p:spPr>
          <a:xfrm>
            <a:off x="5473031" y="6965267"/>
            <a:ext cx="2695957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600"/>
            </a:pPr>
            <a:r>
              <a:rPr>
                <a:solidFill>
                  <a:srgbClr val="0433FF"/>
                </a:solidFill>
              </a:rPr>
              <a:t>V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起来</a:t>
            </a:r>
            <a:r>
              <a:t>了</a:t>
            </a:r>
          </a:p>
        </p:txBody>
      </p:sp>
      <p:sp>
        <p:nvSpPr>
          <p:cNvPr id="212" name="1"/>
          <p:cNvSpPr/>
          <p:nvPr/>
        </p:nvSpPr>
        <p:spPr>
          <a:xfrm>
            <a:off x="4507012" y="5603533"/>
            <a:ext cx="699842" cy="680824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13" name="2"/>
          <p:cNvSpPr/>
          <p:nvPr/>
        </p:nvSpPr>
        <p:spPr>
          <a:xfrm>
            <a:off x="4507012" y="7170956"/>
            <a:ext cx="699842" cy="68082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214" name="with verb"/>
          <p:cNvSpPr txBox="1"/>
          <p:nvPr/>
        </p:nvSpPr>
        <p:spPr>
          <a:xfrm>
            <a:off x="7934764" y="1834662"/>
            <a:ext cx="2901316" cy="857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with verb</a:t>
            </a:r>
          </a:p>
        </p:txBody>
      </p:sp>
      <p:sp>
        <p:nvSpPr>
          <p:cNvPr id="215" name="For narrative"/>
          <p:cNvSpPr txBox="1"/>
          <p:nvPr/>
        </p:nvSpPr>
        <p:spPr>
          <a:xfrm>
            <a:off x="28679" y="1345975"/>
            <a:ext cx="3287447" cy="721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For narrative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起来"/>
          <p:cNvSpPr txBox="1"/>
          <p:nvPr/>
        </p:nvSpPr>
        <p:spPr>
          <a:xfrm>
            <a:off x="-13164" y="-13663"/>
            <a:ext cx="3009901" cy="2133601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400">
                <a:solidFill>
                  <a:srgbClr val="FFFFFF"/>
                </a:solidFill>
              </a:defRPr>
            </a:lvl1pPr>
          </a:lstStyle>
          <a:p>
            <a:pPr/>
            <a:r>
              <a:t>起来</a:t>
            </a:r>
          </a:p>
        </p:txBody>
      </p:sp>
      <p:sp>
        <p:nvSpPr>
          <p:cNvPr id="218" name="with verb"/>
          <p:cNvSpPr txBox="1"/>
          <p:nvPr/>
        </p:nvSpPr>
        <p:spPr>
          <a:xfrm>
            <a:off x="3192130" y="761329"/>
            <a:ext cx="2901316" cy="857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with verb</a:t>
            </a:r>
          </a:p>
        </p:txBody>
      </p:sp>
      <p:sp>
        <p:nvSpPr>
          <p:cNvPr id="219" name="他一听到丽莎和天明分手就从椅子上跳了起来。"/>
          <p:cNvSpPr txBox="1"/>
          <p:nvPr/>
        </p:nvSpPr>
        <p:spPr>
          <a:xfrm>
            <a:off x="444500" y="8261137"/>
            <a:ext cx="1211580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500"/>
            </a:pPr>
            <a:r>
              <a: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他一听到丽莎和天明分手</a:t>
            </a:r>
            <a:r>
              <a:t>就从椅子上</a:t>
            </a:r>
            <a:r>
              <a:rPr>
                <a:solidFill>
                  <a:srgbClr val="0433FF"/>
                </a:solidFill>
              </a:rPr>
              <a:t>跳</a:t>
            </a:r>
            <a:r>
              <a:t>了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起来</a:t>
            </a:r>
            <a:r>
              <a:t>。</a:t>
            </a:r>
          </a:p>
        </p:txBody>
      </p:sp>
      <p:sp>
        <p:nvSpPr>
          <p:cNvPr id="220" name="V了起来"/>
          <p:cNvSpPr txBox="1"/>
          <p:nvPr/>
        </p:nvSpPr>
        <p:spPr>
          <a:xfrm>
            <a:off x="7819386" y="644169"/>
            <a:ext cx="2695957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600"/>
            </a:pPr>
            <a:r>
              <a:rPr>
                <a:solidFill>
                  <a:srgbClr val="0433FF"/>
                </a:solidFill>
              </a:rPr>
              <a:t>V</a:t>
            </a:r>
            <a:r>
              <a:t>了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起来</a:t>
            </a:r>
          </a:p>
        </p:txBody>
      </p:sp>
      <p:sp>
        <p:nvSpPr>
          <p:cNvPr id="221" name="1"/>
          <p:cNvSpPr/>
          <p:nvPr/>
        </p:nvSpPr>
        <p:spPr>
          <a:xfrm>
            <a:off x="6853368" y="849858"/>
            <a:ext cx="699842" cy="68082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1</a:t>
            </a:r>
          </a:p>
        </p:txBody>
      </p:sp>
      <p:pic>
        <p:nvPicPr>
          <p:cNvPr id="222" name="v2-94f6b4fd1c21fc6a328948cf9ff3c04b_1200x500.jpg" descr="v2-94f6b4fd1c21fc6a328948cf9ff3c04b_1200x500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3918"/>
          <a:stretch>
            <a:fillRect/>
          </a:stretch>
        </p:blipFill>
        <p:spPr>
          <a:xfrm>
            <a:off x="8031917" y="2611351"/>
            <a:ext cx="3441448" cy="47748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3" name="1-1Z513142HD33.jpg" descr="1-1Z513142HD33.jpg"/>
          <p:cNvPicPr>
            <a:picLocks noChangeAspect="1"/>
          </p:cNvPicPr>
          <p:nvPr/>
        </p:nvPicPr>
        <p:blipFill>
          <a:blip r:embed="rId3">
            <a:extLst/>
          </a:blip>
          <a:srcRect l="6512" t="0" r="6512" b="0"/>
          <a:stretch>
            <a:fillRect/>
          </a:stretch>
        </p:blipFill>
        <p:spPr>
          <a:xfrm>
            <a:off x="1914203" y="3260137"/>
            <a:ext cx="5213583" cy="3860801"/>
          </a:xfrm>
          <a:prstGeom prst="rect">
            <a:avLst/>
          </a:prstGeom>
          <a:ln w="12700">
            <a:miter lim="400000"/>
          </a:ln>
        </p:spPr>
      </p:pic>
      <p:sp>
        <p:nvSpPr>
          <p:cNvPr id="224" name="丽莎和天明分手了！"/>
          <p:cNvSpPr/>
          <p:nvPr/>
        </p:nvSpPr>
        <p:spPr>
          <a:xfrm>
            <a:off x="15186" y="3179387"/>
            <a:ext cx="3441401" cy="2294643"/>
          </a:xfrm>
          <a:prstGeom prst="wedgeEllipseCallout">
            <a:avLst>
              <a:gd name="adj1" fmla="val -40714"/>
              <a:gd name="adj2" fmla="val 52210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7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丽莎和天明分手了！</a:t>
            </a:r>
          </a:p>
        </p:txBody>
      </p:sp>
      <p:sp>
        <p:nvSpPr>
          <p:cNvPr id="225" name="箭頭"/>
          <p:cNvSpPr/>
          <p:nvPr/>
        </p:nvSpPr>
        <p:spPr>
          <a:xfrm>
            <a:off x="7115461" y="4621336"/>
            <a:ext cx="1270001" cy="754835"/>
          </a:xfrm>
          <a:prstGeom prst="rightArrow">
            <a:avLst>
              <a:gd name="adj1" fmla="val 32000"/>
              <a:gd name="adj2" fmla="val 107679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9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起来"/>
          <p:cNvSpPr txBox="1"/>
          <p:nvPr/>
        </p:nvSpPr>
        <p:spPr>
          <a:xfrm>
            <a:off x="-13164" y="-13663"/>
            <a:ext cx="3009901" cy="2133601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400">
                <a:solidFill>
                  <a:srgbClr val="FFFFFF"/>
                </a:solidFill>
              </a:defRPr>
            </a:lvl1pPr>
          </a:lstStyle>
          <a:p>
            <a:pPr/>
            <a:r>
              <a:t>起来</a:t>
            </a:r>
          </a:p>
        </p:txBody>
      </p:sp>
      <p:sp>
        <p:nvSpPr>
          <p:cNvPr id="228" name="with verb"/>
          <p:cNvSpPr txBox="1"/>
          <p:nvPr/>
        </p:nvSpPr>
        <p:spPr>
          <a:xfrm>
            <a:off x="3192130" y="761329"/>
            <a:ext cx="2901316" cy="857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with verb</a:t>
            </a:r>
          </a:p>
        </p:txBody>
      </p:sp>
      <p:sp>
        <p:nvSpPr>
          <p:cNvPr id="229" name="V了起来"/>
          <p:cNvSpPr txBox="1"/>
          <p:nvPr/>
        </p:nvSpPr>
        <p:spPr>
          <a:xfrm>
            <a:off x="7819386" y="644169"/>
            <a:ext cx="2695957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600"/>
            </a:pPr>
            <a:r>
              <a:rPr>
                <a:solidFill>
                  <a:srgbClr val="0433FF"/>
                </a:solidFill>
              </a:rPr>
              <a:t>V</a:t>
            </a:r>
            <a:r>
              <a:t>了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起来</a:t>
            </a:r>
          </a:p>
        </p:txBody>
      </p:sp>
      <p:sp>
        <p:nvSpPr>
          <p:cNvPr id="230" name="1"/>
          <p:cNvSpPr/>
          <p:nvPr/>
        </p:nvSpPr>
        <p:spPr>
          <a:xfrm>
            <a:off x="6853368" y="849858"/>
            <a:ext cx="699842" cy="68082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31" name="他一见到他喜欢的女孩就笑了起来。"/>
          <p:cNvSpPr txBox="1"/>
          <p:nvPr/>
        </p:nvSpPr>
        <p:spPr>
          <a:xfrm>
            <a:off x="1466850" y="8297134"/>
            <a:ext cx="1007110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他一见到他喜欢的女孩</a:t>
            </a:r>
            <a:r>
              <a:t>就</a:t>
            </a:r>
            <a:r>
              <a:rPr>
                <a:solidFill>
                  <a:srgbClr val="0433FF"/>
                </a:solidFill>
              </a:rPr>
              <a:t>笑</a:t>
            </a:r>
            <a:r>
              <a:t>了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起来</a:t>
            </a:r>
            <a:r>
              <a:t>。</a:t>
            </a:r>
          </a:p>
        </p:txBody>
      </p:sp>
      <p:pic>
        <p:nvPicPr>
          <p:cNvPr id="232" name="脸红-男生卡通人物传染媒介例证-148499664.jpg" descr="脸红-男生卡通人物传染媒介例证-148499664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5407"/>
          <a:stretch>
            <a:fillRect/>
          </a:stretch>
        </p:blipFill>
        <p:spPr>
          <a:xfrm>
            <a:off x="1621019" y="2526903"/>
            <a:ext cx="3505857" cy="567495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5c1114993f14f_610.jpg" descr="5c1114993f14f_610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85611" y="2998598"/>
            <a:ext cx="3505994" cy="5000352"/>
          </a:xfrm>
          <a:prstGeom prst="rect">
            <a:avLst/>
          </a:prstGeom>
          <a:ln w="12700">
            <a:miter lim="400000"/>
          </a:ln>
        </p:spPr>
      </p:pic>
      <p:sp>
        <p:nvSpPr>
          <p:cNvPr id="234" name="線條"/>
          <p:cNvSpPr/>
          <p:nvPr/>
        </p:nvSpPr>
        <p:spPr>
          <a:xfrm flipV="1">
            <a:off x="6246065" y="4780548"/>
            <a:ext cx="1917499" cy="489953"/>
          </a:xfrm>
          <a:prstGeom prst="line">
            <a:avLst/>
          </a:prstGeom>
          <a:ln w="25400">
            <a:solidFill>
              <a:srgbClr val="0000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5" name="见到他喜欢的女孩"/>
          <p:cNvSpPr txBox="1"/>
          <p:nvPr/>
        </p:nvSpPr>
        <p:spPr>
          <a:xfrm>
            <a:off x="4800600" y="5245099"/>
            <a:ext cx="3873501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pPr/>
            <a:r>
              <a:t>见到他喜欢的女孩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起来"/>
          <p:cNvSpPr txBox="1"/>
          <p:nvPr/>
        </p:nvSpPr>
        <p:spPr>
          <a:xfrm>
            <a:off x="-13164" y="-13663"/>
            <a:ext cx="3009901" cy="2133601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400">
                <a:solidFill>
                  <a:srgbClr val="FFFFFF"/>
                </a:solidFill>
              </a:defRPr>
            </a:lvl1pPr>
          </a:lstStyle>
          <a:p>
            <a:pPr/>
            <a:r>
              <a:t>起来</a:t>
            </a:r>
          </a:p>
        </p:txBody>
      </p:sp>
      <p:sp>
        <p:nvSpPr>
          <p:cNvPr id="238" name="with verb"/>
          <p:cNvSpPr txBox="1"/>
          <p:nvPr/>
        </p:nvSpPr>
        <p:spPr>
          <a:xfrm>
            <a:off x="3192130" y="761329"/>
            <a:ext cx="2901316" cy="857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with verb</a:t>
            </a:r>
          </a:p>
        </p:txBody>
      </p:sp>
      <p:sp>
        <p:nvSpPr>
          <p:cNvPr id="239" name="V起来了"/>
          <p:cNvSpPr txBox="1"/>
          <p:nvPr/>
        </p:nvSpPr>
        <p:spPr>
          <a:xfrm>
            <a:off x="8268688" y="644169"/>
            <a:ext cx="2695957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600"/>
            </a:pPr>
            <a:r>
              <a:rPr>
                <a:solidFill>
                  <a:srgbClr val="0433FF"/>
                </a:solidFill>
              </a:rPr>
              <a:t>V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起来</a:t>
            </a:r>
            <a:r>
              <a:t>了</a:t>
            </a:r>
          </a:p>
        </p:txBody>
      </p:sp>
      <p:sp>
        <p:nvSpPr>
          <p:cNvPr id="240" name="2"/>
          <p:cNvSpPr/>
          <p:nvPr/>
        </p:nvSpPr>
        <p:spPr>
          <a:xfrm>
            <a:off x="7302670" y="849858"/>
            <a:ext cx="699842" cy="68082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241" name="她一离开，小狗就叫起来了。"/>
          <p:cNvSpPr txBox="1"/>
          <p:nvPr/>
        </p:nvSpPr>
        <p:spPr>
          <a:xfrm>
            <a:off x="2704648" y="8387777"/>
            <a:ext cx="8369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t>她一离开，小狗就</a:t>
            </a:r>
            <a:r>
              <a:rPr>
                <a:solidFill>
                  <a:srgbClr val="0433FF"/>
                </a:solidFill>
              </a:rPr>
              <a:t>叫</a:t>
            </a:r>
            <a:r>
              <a:rPr>
                <a:solidFill>
                  <a:srgbClr val="FF2600"/>
                </a:solidFill>
              </a:rPr>
              <a:t>起来</a:t>
            </a:r>
            <a:r>
              <a:t>了。</a:t>
            </a:r>
          </a:p>
        </p:txBody>
      </p:sp>
      <p:pic>
        <p:nvPicPr>
          <p:cNvPr id="242" name="D6xaC8RbRp8BG9E.png" descr="D6xaC8RbRp8BG9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8975" y="3329879"/>
            <a:ext cx="4364452" cy="4500842"/>
          </a:xfrm>
          <a:prstGeom prst="rect">
            <a:avLst/>
          </a:prstGeom>
          <a:ln w="12700">
            <a:miter lim="400000"/>
          </a:ln>
        </p:spPr>
      </p:pic>
      <p:sp>
        <p:nvSpPr>
          <p:cNvPr id="243" name="她一离开"/>
          <p:cNvSpPr txBox="1"/>
          <p:nvPr/>
        </p:nvSpPr>
        <p:spPr>
          <a:xfrm>
            <a:off x="2095500" y="2229608"/>
            <a:ext cx="2654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她一离开</a:t>
            </a:r>
          </a:p>
        </p:txBody>
      </p:sp>
      <p:pic>
        <p:nvPicPr>
          <p:cNvPr id="244" name="v2-ef3b197830de814fc0174b6a92770a31_hd.jpg" descr="v2-ef3b197830de814fc0174b6a92770a31_hd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38701" y="3417788"/>
            <a:ext cx="6096001" cy="4064001"/>
          </a:xfrm>
          <a:prstGeom prst="rect">
            <a:avLst/>
          </a:prstGeom>
          <a:ln w="12700">
            <a:miter lim="400000"/>
          </a:ln>
        </p:spPr>
      </p:pic>
      <p:sp>
        <p:nvSpPr>
          <p:cNvPr id="245" name="汪！"/>
          <p:cNvSpPr/>
          <p:nvPr/>
        </p:nvSpPr>
        <p:spPr>
          <a:xfrm>
            <a:off x="9291427" y="2408237"/>
            <a:ext cx="2056260" cy="1283693"/>
          </a:xfrm>
          <a:prstGeom prst="wedgeEllipseCallout">
            <a:avLst>
              <a:gd name="adj1" fmla="val -38636"/>
              <a:gd name="adj2" fmla="val 66578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汪！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1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起来"/>
          <p:cNvSpPr txBox="1"/>
          <p:nvPr/>
        </p:nvSpPr>
        <p:spPr>
          <a:xfrm>
            <a:off x="-13164" y="-13663"/>
            <a:ext cx="3009901" cy="2133601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400">
                <a:solidFill>
                  <a:srgbClr val="FFFFFF"/>
                </a:solidFill>
              </a:defRPr>
            </a:lvl1pPr>
          </a:lstStyle>
          <a:p>
            <a:pPr/>
            <a:r>
              <a:t>起来</a:t>
            </a:r>
          </a:p>
        </p:txBody>
      </p:sp>
      <p:sp>
        <p:nvSpPr>
          <p:cNvPr id="248" name="with verb"/>
          <p:cNvSpPr txBox="1"/>
          <p:nvPr/>
        </p:nvSpPr>
        <p:spPr>
          <a:xfrm>
            <a:off x="3192130" y="761329"/>
            <a:ext cx="2901316" cy="857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with verb</a:t>
            </a:r>
          </a:p>
        </p:txBody>
      </p:sp>
      <p:sp>
        <p:nvSpPr>
          <p:cNvPr id="249" name="3"/>
          <p:cNvSpPr/>
          <p:nvPr/>
        </p:nvSpPr>
        <p:spPr>
          <a:xfrm>
            <a:off x="7302670" y="849858"/>
            <a:ext cx="699842" cy="68082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250" name="V起object. 来"/>
          <p:cNvSpPr txBox="1"/>
          <p:nvPr/>
        </p:nvSpPr>
        <p:spPr>
          <a:xfrm>
            <a:off x="8375146" y="694969"/>
            <a:ext cx="404241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rPr>
                <a:solidFill>
                  <a:srgbClr val="0433FF"/>
                </a:solidFill>
              </a:rPr>
              <a:t>V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起</a:t>
            </a:r>
            <a:r>
              <a: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object.</a:t>
            </a:r>
            <a:r>
              <a:t>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来</a:t>
            </a:r>
          </a:p>
        </p:txBody>
      </p:sp>
      <p:sp>
        <p:nvSpPr>
          <p:cNvPr id="251" name="他吃饱饭后就看起杂志来。"/>
          <p:cNvSpPr txBox="1"/>
          <p:nvPr/>
        </p:nvSpPr>
        <p:spPr>
          <a:xfrm>
            <a:off x="2288572" y="7910040"/>
            <a:ext cx="8801101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700"/>
            </a:pPr>
            <a:r>
              <a:t>他吃饱饭后就</a:t>
            </a:r>
            <a:r>
              <a:rPr>
                <a:solidFill>
                  <a:srgbClr val="0433FF"/>
                </a:solidFill>
              </a:rPr>
              <a:t>看</a:t>
            </a:r>
            <a:r>
              <a:rPr>
                <a:solidFill>
                  <a:srgbClr val="FF2600"/>
                </a:solidFill>
              </a:rPr>
              <a:t>起</a:t>
            </a:r>
            <a:r>
              <a:rPr>
                <a:solidFill>
                  <a:srgbClr val="008F00"/>
                </a:solidFill>
              </a:rPr>
              <a:t>杂志</a:t>
            </a:r>
            <a:r>
              <a:rPr>
                <a:solidFill>
                  <a:srgbClr val="FF2600"/>
                </a:solidFill>
              </a:rPr>
              <a:t>来</a:t>
            </a:r>
            <a:r>
              <a:t>。</a:t>
            </a:r>
          </a:p>
        </p:txBody>
      </p:sp>
      <p:pic>
        <p:nvPicPr>
          <p:cNvPr id="252" name="UNKw-hqqzpku3868743.gif" descr="UNKw-hqqzpku3868743.gif"/>
          <p:cNvPicPr>
            <a:picLocks noChangeAspect="0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6940" y="3384550"/>
            <a:ext cx="3124201" cy="298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0xW70vx94c_small.jpg" descr="0xW70vx94c_small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84776" y="3120636"/>
            <a:ext cx="4471161" cy="2984501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看杂志"/>
          <p:cNvSpPr txBox="1"/>
          <p:nvPr/>
        </p:nvSpPr>
        <p:spPr>
          <a:xfrm>
            <a:off x="7572606" y="2190749"/>
            <a:ext cx="2095501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200"/>
            </a:lvl1pPr>
          </a:lstStyle>
          <a:p>
            <a:pPr/>
            <a:r>
              <a:t>看杂志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起来"/>
          <p:cNvSpPr txBox="1"/>
          <p:nvPr/>
        </p:nvSpPr>
        <p:spPr>
          <a:xfrm>
            <a:off x="-13164" y="-13663"/>
            <a:ext cx="3009901" cy="2133601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400">
                <a:solidFill>
                  <a:srgbClr val="FFFFFF"/>
                </a:solidFill>
              </a:defRPr>
            </a:lvl1pPr>
          </a:lstStyle>
          <a:p>
            <a:pPr/>
            <a:r>
              <a:t>起来</a:t>
            </a:r>
          </a:p>
        </p:txBody>
      </p:sp>
      <p:sp>
        <p:nvSpPr>
          <p:cNvPr id="257" name="with verb"/>
          <p:cNvSpPr txBox="1"/>
          <p:nvPr/>
        </p:nvSpPr>
        <p:spPr>
          <a:xfrm>
            <a:off x="3192130" y="761329"/>
            <a:ext cx="2901316" cy="857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with verb</a:t>
            </a:r>
          </a:p>
        </p:txBody>
      </p:sp>
      <p:sp>
        <p:nvSpPr>
          <p:cNvPr id="258" name="3"/>
          <p:cNvSpPr/>
          <p:nvPr/>
        </p:nvSpPr>
        <p:spPr>
          <a:xfrm>
            <a:off x="7302670" y="849858"/>
            <a:ext cx="699842" cy="68082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259" name="V起object. 来"/>
          <p:cNvSpPr txBox="1"/>
          <p:nvPr/>
        </p:nvSpPr>
        <p:spPr>
          <a:xfrm>
            <a:off x="8375146" y="694969"/>
            <a:ext cx="404241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rPr>
                <a:solidFill>
                  <a:srgbClr val="0433FF"/>
                </a:solidFill>
              </a:rPr>
              <a:t>V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起</a:t>
            </a:r>
            <a:r>
              <a: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object.</a:t>
            </a:r>
            <a:r>
              <a:t>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来</a:t>
            </a:r>
          </a:p>
        </p:txBody>
      </p:sp>
      <p:sp>
        <p:nvSpPr>
          <p:cNvPr id="260" name="他一看到鸡排就流起口水来了。"/>
          <p:cNvSpPr txBox="1"/>
          <p:nvPr/>
        </p:nvSpPr>
        <p:spPr>
          <a:xfrm>
            <a:off x="1733549" y="8062842"/>
            <a:ext cx="9537701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300"/>
            </a:pPr>
            <a:r>
              <a:t>他一看到鸡排就</a:t>
            </a:r>
            <a:r>
              <a:rPr>
                <a:solidFill>
                  <a:srgbClr val="0433FF"/>
                </a:solidFill>
              </a:rPr>
              <a:t>流</a:t>
            </a:r>
            <a:r>
              <a:rPr>
                <a:solidFill>
                  <a:srgbClr val="FF2600"/>
                </a:solidFill>
              </a:rPr>
              <a:t>起</a:t>
            </a:r>
            <a:r>
              <a: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口水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来</a:t>
            </a:r>
            <a:r>
              <a:t>了。</a:t>
            </a:r>
          </a:p>
        </p:txBody>
      </p:sp>
      <p:pic>
        <p:nvPicPr>
          <p:cNvPr id="261" name="e81bf8d0b85407a9bdff083f90e9eaa8_look-left-bw-stock-illustration-illustration-of-monochrome-542764_800-600.jpeg" descr="e81bf8d0b85407a9bdff083f90e9eaa8_look-left-bw-stock-illustration-illustration-of-monochrome-542764_800-60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28502" y="2514054"/>
            <a:ext cx="4633255" cy="347494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45495361202_fc28bb4d5a_b.jpg" descr="45495361202_fc28bb4d5a_b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81560" y="3333543"/>
            <a:ext cx="4633255" cy="308651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" name="1530629440389500.gif" descr="1530629440389500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24155" y="2971800"/>
            <a:ext cx="3810001" cy="3810000"/>
          </a:xfrm>
          <a:prstGeom prst="rect">
            <a:avLst/>
          </a:prstGeom>
          <a:ln w="12700">
            <a:miter lim="400000"/>
          </a:ln>
        </p:spPr>
      </p:pic>
      <p:sp>
        <p:nvSpPr>
          <p:cNvPr id="264" name="流口水"/>
          <p:cNvSpPr txBox="1"/>
          <p:nvPr/>
        </p:nvSpPr>
        <p:spPr>
          <a:xfrm>
            <a:off x="9714755" y="2393950"/>
            <a:ext cx="182880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/>
            <a:r>
              <a:t>流口水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起来"/>
          <p:cNvSpPr txBox="1"/>
          <p:nvPr/>
        </p:nvSpPr>
        <p:spPr>
          <a:xfrm>
            <a:off x="3835229" y="473727"/>
            <a:ext cx="3949701" cy="2781301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100">
                <a:solidFill>
                  <a:srgbClr val="FFFFFF"/>
                </a:solidFill>
              </a:defRPr>
            </a:lvl1pPr>
          </a:lstStyle>
          <a:p>
            <a:pPr/>
            <a:r>
              <a:t>起来</a:t>
            </a:r>
          </a:p>
        </p:txBody>
      </p:sp>
      <p:sp>
        <p:nvSpPr>
          <p:cNvPr id="267" name="Indicating the beginning of an action"/>
          <p:cNvSpPr txBox="1"/>
          <p:nvPr/>
        </p:nvSpPr>
        <p:spPr>
          <a:xfrm>
            <a:off x="2454006" y="3487227"/>
            <a:ext cx="8734007" cy="68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900"/>
            </a:lvl1pPr>
          </a:lstStyle>
          <a:p>
            <a:pPr/>
            <a:r>
              <a:t>Indicating the beginning of an action</a:t>
            </a:r>
          </a:p>
        </p:txBody>
      </p:sp>
      <p:sp>
        <p:nvSpPr>
          <p:cNvPr id="268" name="V了起来"/>
          <p:cNvSpPr txBox="1"/>
          <p:nvPr/>
        </p:nvSpPr>
        <p:spPr>
          <a:xfrm>
            <a:off x="5154106" y="4190832"/>
            <a:ext cx="2695957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600"/>
            </a:pPr>
            <a:r>
              <a:rPr>
                <a:solidFill>
                  <a:srgbClr val="0433FF"/>
                </a:solidFill>
              </a:rPr>
              <a:t>V</a:t>
            </a:r>
            <a:r>
              <a:t>了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起来</a:t>
            </a:r>
          </a:p>
        </p:txBody>
      </p:sp>
      <p:sp>
        <p:nvSpPr>
          <p:cNvPr id="269" name="V起来了"/>
          <p:cNvSpPr txBox="1"/>
          <p:nvPr/>
        </p:nvSpPr>
        <p:spPr>
          <a:xfrm>
            <a:off x="5154106" y="5455929"/>
            <a:ext cx="2695957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600"/>
            </a:pPr>
            <a:r>
              <a:rPr>
                <a:solidFill>
                  <a:srgbClr val="0433FF"/>
                </a:solidFill>
              </a:rPr>
              <a:t>V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起来</a:t>
            </a:r>
            <a:r>
              <a:t>了</a:t>
            </a:r>
          </a:p>
        </p:txBody>
      </p:sp>
      <p:sp>
        <p:nvSpPr>
          <p:cNvPr id="270" name="1"/>
          <p:cNvSpPr/>
          <p:nvPr/>
        </p:nvSpPr>
        <p:spPr>
          <a:xfrm>
            <a:off x="3770097" y="4277818"/>
            <a:ext cx="699841" cy="680824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271" name="2"/>
          <p:cNvSpPr/>
          <p:nvPr/>
        </p:nvSpPr>
        <p:spPr>
          <a:xfrm>
            <a:off x="3770097" y="5661617"/>
            <a:ext cx="699841" cy="680824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272" name="with verb"/>
          <p:cNvSpPr txBox="1"/>
          <p:nvPr/>
        </p:nvSpPr>
        <p:spPr>
          <a:xfrm>
            <a:off x="7934764" y="1834662"/>
            <a:ext cx="2901316" cy="857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with verb</a:t>
            </a:r>
          </a:p>
        </p:txBody>
      </p:sp>
      <p:sp>
        <p:nvSpPr>
          <p:cNvPr id="273" name="V起O来"/>
          <p:cNvSpPr txBox="1"/>
          <p:nvPr/>
        </p:nvSpPr>
        <p:spPr>
          <a:xfrm>
            <a:off x="5125415" y="6721026"/>
            <a:ext cx="2538070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600"/>
            </a:pPr>
            <a:r>
              <a:rPr>
                <a:solidFill>
                  <a:srgbClr val="0433FF"/>
                </a:solidFill>
              </a:rPr>
              <a:t>V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起</a:t>
            </a:r>
            <a:r>
              <a: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O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来</a:t>
            </a:r>
          </a:p>
        </p:txBody>
      </p:sp>
      <p:sp>
        <p:nvSpPr>
          <p:cNvPr id="274" name="3"/>
          <p:cNvSpPr/>
          <p:nvPr/>
        </p:nvSpPr>
        <p:spPr>
          <a:xfrm>
            <a:off x="3770412" y="6926715"/>
            <a:ext cx="699842" cy="68082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3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3</a:t>
            </a:r>
          </a:p>
        </p:txBody>
      </p:sp>
      <p:sp>
        <p:nvSpPr>
          <p:cNvPr id="275" name="造句"/>
          <p:cNvSpPr txBox="1"/>
          <p:nvPr/>
        </p:nvSpPr>
        <p:spPr>
          <a:xfrm>
            <a:off x="5194299" y="7986123"/>
            <a:ext cx="1993901" cy="1409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400"/>
            </a:lvl1pPr>
          </a:lstStyle>
          <a:p>
            <a:pPr/>
            <a:r>
              <a:t>造句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起来"/>
          <p:cNvSpPr txBox="1"/>
          <p:nvPr/>
        </p:nvSpPr>
        <p:spPr>
          <a:xfrm>
            <a:off x="-171" y="-15223"/>
            <a:ext cx="2806701" cy="1981201"/>
          </a:xfrm>
          <a:prstGeom prst="rect">
            <a:avLst/>
          </a:prstGeom>
          <a:solidFill>
            <a:schemeClr val="accent2">
              <a:hueOff val="258623"/>
              <a:satOff val="16006"/>
              <a:lumOff val="-2522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600">
                <a:solidFill>
                  <a:srgbClr val="FFFFFF"/>
                </a:solidFill>
              </a:defRPr>
            </a:lvl1pPr>
          </a:lstStyle>
          <a:p>
            <a:pPr/>
            <a:r>
              <a:t>起来</a:t>
            </a:r>
          </a:p>
        </p:txBody>
      </p:sp>
      <p:sp>
        <p:nvSpPr>
          <p:cNvPr id="278" name="with adj."/>
          <p:cNvSpPr txBox="1"/>
          <p:nvPr/>
        </p:nvSpPr>
        <p:spPr>
          <a:xfrm>
            <a:off x="3451262" y="374618"/>
            <a:ext cx="2574646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with adj.</a:t>
            </a:r>
          </a:p>
        </p:txBody>
      </p:sp>
      <p:sp>
        <p:nvSpPr>
          <p:cNvPr id="279" name="An action or statement starts changing"/>
          <p:cNvSpPr txBox="1"/>
          <p:nvPr/>
        </p:nvSpPr>
        <p:spPr>
          <a:xfrm>
            <a:off x="3160064" y="1390010"/>
            <a:ext cx="7433972" cy="572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An action or statement starts changing</a:t>
            </a:r>
          </a:p>
        </p:txBody>
      </p:sp>
      <p:sp>
        <p:nvSpPr>
          <p:cNvPr id="280" name="一到黑色星期五，购物中心里的人就多起来了。"/>
          <p:cNvSpPr txBox="1"/>
          <p:nvPr/>
        </p:nvSpPr>
        <p:spPr>
          <a:xfrm>
            <a:off x="228600" y="8312149"/>
            <a:ext cx="1131570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/>
            </a:pPr>
            <a:r>
              <a: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一到黑色星期五</a:t>
            </a:r>
            <a:r>
              <a:t>，购物中心里的人就</a:t>
            </a:r>
            <a:r>
              <a:rPr>
                <a:solidFill>
                  <a:srgbClr val="0433FF"/>
                </a:solidFill>
              </a:rPr>
              <a:t>多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起来了</a:t>
            </a:r>
            <a:r>
              <a:t>。</a:t>
            </a:r>
          </a:p>
        </p:txBody>
      </p:sp>
      <p:sp>
        <p:nvSpPr>
          <p:cNvPr id="281" name="Adj.+起来了"/>
          <p:cNvSpPr txBox="1"/>
          <p:nvPr/>
        </p:nvSpPr>
        <p:spPr>
          <a:xfrm>
            <a:off x="7283551" y="450849"/>
            <a:ext cx="3022398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/>
            </a:pPr>
            <a:r>
              <a:rPr>
                <a:solidFill>
                  <a:srgbClr val="0433FF"/>
                </a:solidFill>
              </a:rPr>
              <a:t>Adj.</a:t>
            </a:r>
            <a:r>
              <a:t>+</a:t>
            </a:r>
            <a:r>
              <a:rPr>
                <a:solidFill>
                  <a:srgbClr val="FF2600"/>
                </a:solidFill>
              </a:rPr>
              <a:t>起来了</a:t>
            </a:r>
          </a:p>
        </p:txBody>
      </p:sp>
      <p:sp>
        <p:nvSpPr>
          <p:cNvPr id="282" name="When black Friday has been started, there are more and more people in the mall."/>
          <p:cNvSpPr txBox="1"/>
          <p:nvPr/>
        </p:nvSpPr>
        <p:spPr>
          <a:xfrm>
            <a:off x="1266558" y="2317662"/>
            <a:ext cx="10262928" cy="1130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3400"/>
            </a:lvl1pPr>
          </a:lstStyle>
          <a:p>
            <a:pPr/>
            <a:r>
              <a:t>When black Friday has been started, there are more and more people in the mall.</a:t>
            </a:r>
          </a:p>
        </p:txBody>
      </p:sp>
      <p:pic>
        <p:nvPicPr>
          <p:cNvPr id="283" name="bf59feb2-e8a8-41b4-a35a-0f11bf9d5507.jpg" descr="bf59feb2-e8a8-41b4-a35a-0f11bf9d550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82035" y="3945725"/>
            <a:ext cx="6742830" cy="3868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domain_blackfriday_1c252e_v2-1024x512.jpg" descr="domain_blackfriday_1c252e_v2-1024x512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670422" y="4464050"/>
            <a:ext cx="5803567" cy="29017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0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起来"/>
          <p:cNvSpPr txBox="1"/>
          <p:nvPr/>
        </p:nvSpPr>
        <p:spPr>
          <a:xfrm>
            <a:off x="-171" y="-15223"/>
            <a:ext cx="2806701" cy="1981201"/>
          </a:xfrm>
          <a:prstGeom prst="rect">
            <a:avLst/>
          </a:prstGeom>
          <a:solidFill>
            <a:schemeClr val="accent2">
              <a:hueOff val="258623"/>
              <a:satOff val="16006"/>
              <a:lumOff val="-2522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600">
                <a:solidFill>
                  <a:srgbClr val="FFFFFF"/>
                </a:solidFill>
              </a:defRPr>
            </a:lvl1pPr>
          </a:lstStyle>
          <a:p>
            <a:pPr/>
            <a:r>
              <a:t>起来</a:t>
            </a:r>
          </a:p>
        </p:txBody>
      </p:sp>
      <p:sp>
        <p:nvSpPr>
          <p:cNvPr id="287" name="with adj."/>
          <p:cNvSpPr txBox="1"/>
          <p:nvPr/>
        </p:nvSpPr>
        <p:spPr>
          <a:xfrm>
            <a:off x="3451262" y="374618"/>
            <a:ext cx="2574646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with adj.</a:t>
            </a:r>
          </a:p>
        </p:txBody>
      </p:sp>
      <p:sp>
        <p:nvSpPr>
          <p:cNvPr id="288" name="An action or statement starts changing"/>
          <p:cNvSpPr txBox="1"/>
          <p:nvPr/>
        </p:nvSpPr>
        <p:spPr>
          <a:xfrm>
            <a:off x="3160064" y="1390010"/>
            <a:ext cx="7433972" cy="572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An action or statement starts changing</a:t>
            </a:r>
          </a:p>
        </p:txBody>
      </p:sp>
      <p:sp>
        <p:nvSpPr>
          <p:cNvPr id="289" name="Adj.+起来了"/>
          <p:cNvSpPr txBox="1"/>
          <p:nvPr/>
        </p:nvSpPr>
        <p:spPr>
          <a:xfrm>
            <a:off x="7283551" y="450849"/>
            <a:ext cx="3022398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/>
            </a:pPr>
            <a:r>
              <a:rPr>
                <a:solidFill>
                  <a:srgbClr val="0433FF"/>
                </a:solidFill>
              </a:rPr>
              <a:t>Adj.</a:t>
            </a:r>
            <a:r>
              <a:t>+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起来了</a:t>
            </a:r>
          </a:p>
        </p:txBody>
      </p:sp>
      <p:sp>
        <p:nvSpPr>
          <p:cNvPr id="290" name="十二月了，天气慢慢地冷起来了。"/>
          <p:cNvSpPr txBox="1"/>
          <p:nvPr/>
        </p:nvSpPr>
        <p:spPr>
          <a:xfrm>
            <a:off x="1492250" y="8235949"/>
            <a:ext cx="10020301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200"/>
            </a:pPr>
            <a:r>
              <a:rPr>
                <a:solidFill>
                  <a:schemeClr val="accent3">
                    <a:hueOff val="914337"/>
                    <a:satOff val="31515"/>
                    <a:lumOff val="-30790"/>
                  </a:schemeClr>
                </a:solidFill>
              </a:rPr>
              <a:t>十二月了</a:t>
            </a:r>
            <a:r>
              <a:t>，天气慢慢地</a:t>
            </a:r>
            <a:r>
              <a:rPr>
                <a:solidFill>
                  <a:srgbClr val="0433FF"/>
                </a:solidFill>
              </a:rPr>
              <a:t>冷</a:t>
            </a:r>
            <a:r>
              <a:rPr>
                <a:solidFill>
                  <a:srgbClr val="FF2600"/>
                </a:solidFill>
              </a:rPr>
              <a:t>起来了</a:t>
            </a:r>
            <a:r>
              <a:t>。</a:t>
            </a:r>
          </a:p>
        </p:txBody>
      </p:sp>
      <p:pic>
        <p:nvPicPr>
          <p:cNvPr id="291" name="ccdopmpov.jpeg" descr="ccdopmpov.jpeg"/>
          <p:cNvPicPr>
            <a:picLocks noChangeAspect="1"/>
          </p:cNvPicPr>
          <p:nvPr/>
        </p:nvPicPr>
        <p:blipFill>
          <a:blip r:embed="rId2">
            <a:extLst/>
          </a:blip>
          <a:srcRect l="7151" t="0" r="7151" b="0"/>
          <a:stretch>
            <a:fillRect/>
          </a:stretch>
        </p:blipFill>
        <p:spPr>
          <a:xfrm>
            <a:off x="5960715" y="3775599"/>
            <a:ext cx="2590101" cy="265079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2" name="1548600608-kBDRjHmfQN.jpg" descr="1548600608-kBDRjHmfQ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97219" y="3775599"/>
            <a:ext cx="3781355" cy="2650729"/>
          </a:xfrm>
          <a:prstGeom prst="rect">
            <a:avLst/>
          </a:prstGeom>
          <a:ln w="12700">
            <a:miter lim="400000"/>
          </a:ln>
        </p:spPr>
      </p:pic>
      <p:sp>
        <p:nvSpPr>
          <p:cNvPr id="293" name="箭頭"/>
          <p:cNvSpPr/>
          <p:nvPr/>
        </p:nvSpPr>
        <p:spPr>
          <a:xfrm>
            <a:off x="8439150" y="5008782"/>
            <a:ext cx="1270000" cy="820518"/>
          </a:xfrm>
          <a:prstGeom prst="rightArrow">
            <a:avLst>
              <a:gd name="adj1" fmla="val 32000"/>
              <a:gd name="adj2" fmla="val 99059"/>
            </a:avLst>
          </a:prstGeom>
          <a:solidFill>
            <a:schemeClr val="accent5">
              <a:hueOff val="-82419"/>
              <a:satOff val="-9513"/>
              <a:lumOff val="-16343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94" name="20度"/>
          <p:cNvSpPr txBox="1"/>
          <p:nvPr/>
        </p:nvSpPr>
        <p:spPr>
          <a:xfrm>
            <a:off x="6635297" y="2952749"/>
            <a:ext cx="1240842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20度</a:t>
            </a:r>
          </a:p>
        </p:txBody>
      </p:sp>
      <p:sp>
        <p:nvSpPr>
          <p:cNvPr id="295" name="0度"/>
          <p:cNvSpPr txBox="1"/>
          <p:nvPr/>
        </p:nvSpPr>
        <p:spPr>
          <a:xfrm>
            <a:off x="10515761" y="2952749"/>
            <a:ext cx="94427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0度</a:t>
            </a:r>
          </a:p>
        </p:txBody>
      </p:sp>
      <p:pic>
        <p:nvPicPr>
          <p:cNvPr id="296" name="240_F_179941456_aB5dxlKF5AzGI8TMM8cOaj1J5vwqhTG8.jpg" descr="240_F_179941456_aB5dxlKF5AzGI8TMM8cOaj1J5vwqhTG8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422375" y="3372101"/>
            <a:ext cx="6247001" cy="26868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起来"/>
          <p:cNvSpPr txBox="1"/>
          <p:nvPr/>
        </p:nvSpPr>
        <p:spPr>
          <a:xfrm>
            <a:off x="-171" y="-15223"/>
            <a:ext cx="2806701" cy="1981201"/>
          </a:xfrm>
          <a:prstGeom prst="rect">
            <a:avLst/>
          </a:prstGeom>
          <a:solidFill>
            <a:schemeClr val="accent2">
              <a:hueOff val="258623"/>
              <a:satOff val="16006"/>
              <a:lumOff val="-2522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600">
                <a:solidFill>
                  <a:srgbClr val="FFFFFF"/>
                </a:solidFill>
              </a:defRPr>
            </a:lvl1pPr>
          </a:lstStyle>
          <a:p>
            <a:pPr/>
            <a:r>
              <a:t>起来</a:t>
            </a:r>
          </a:p>
        </p:txBody>
      </p:sp>
      <p:sp>
        <p:nvSpPr>
          <p:cNvPr id="299" name="with adj."/>
          <p:cNvSpPr txBox="1"/>
          <p:nvPr/>
        </p:nvSpPr>
        <p:spPr>
          <a:xfrm>
            <a:off x="3451262" y="374618"/>
            <a:ext cx="2574646" cy="8205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with adj.</a:t>
            </a:r>
          </a:p>
        </p:txBody>
      </p:sp>
      <p:sp>
        <p:nvSpPr>
          <p:cNvPr id="300" name="An action or statement starts changing"/>
          <p:cNvSpPr txBox="1"/>
          <p:nvPr/>
        </p:nvSpPr>
        <p:spPr>
          <a:xfrm>
            <a:off x="3160064" y="1390010"/>
            <a:ext cx="7433972" cy="5727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/>
            </a:lvl1pPr>
          </a:lstStyle>
          <a:p>
            <a:pPr/>
            <a:r>
              <a:t>An action or statement starts changing</a:t>
            </a:r>
          </a:p>
        </p:txBody>
      </p:sp>
      <p:sp>
        <p:nvSpPr>
          <p:cNvPr id="301" name="Adj.+起来了"/>
          <p:cNvSpPr txBox="1"/>
          <p:nvPr/>
        </p:nvSpPr>
        <p:spPr>
          <a:xfrm>
            <a:off x="7283551" y="450849"/>
            <a:ext cx="3022398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/>
            </a:pPr>
            <a:r>
              <a:rPr>
                <a:solidFill>
                  <a:srgbClr val="0433FF"/>
                </a:solidFill>
              </a:rPr>
              <a:t>Adj.</a:t>
            </a:r>
            <a:r>
              <a:t>+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起来了</a:t>
            </a:r>
          </a:p>
        </p:txBody>
      </p:sp>
      <p:sp>
        <p:nvSpPr>
          <p:cNvPr id="302" name="他一打开灯，房间就亮起来了。"/>
          <p:cNvSpPr txBox="1"/>
          <p:nvPr/>
        </p:nvSpPr>
        <p:spPr>
          <a:xfrm>
            <a:off x="1574800" y="8229599"/>
            <a:ext cx="10071101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600"/>
            </a:pPr>
            <a:r>
              <a:t>他一打开灯，房间就</a:t>
            </a:r>
            <a:r>
              <a:rPr>
                <a:solidFill>
                  <a:srgbClr val="0433FF"/>
                </a:solidFill>
              </a:rPr>
              <a:t>亮</a:t>
            </a:r>
            <a:r>
              <a:rPr>
                <a:solidFill>
                  <a:srgbClr val="FF2600"/>
                </a:solidFill>
              </a:rPr>
              <a:t>起来了</a:t>
            </a:r>
            <a:r>
              <a:t>。</a:t>
            </a:r>
          </a:p>
        </p:txBody>
      </p:sp>
      <p:pic>
        <p:nvPicPr>
          <p:cNvPr id="303" name="59af394fcdcb6_610.jpg" descr="59af394fcdcb6_610.jpg"/>
          <p:cNvPicPr>
            <a:picLocks noChangeAspect="1"/>
          </p:cNvPicPr>
          <p:nvPr/>
        </p:nvPicPr>
        <p:blipFill>
          <a:blip r:embed="rId2">
            <a:extLst/>
          </a:blip>
          <a:srcRect l="0" t="0" r="49420" b="0"/>
          <a:stretch>
            <a:fillRect/>
          </a:stretch>
        </p:blipFill>
        <p:spPr>
          <a:xfrm>
            <a:off x="7521773" y="2825750"/>
            <a:ext cx="3918397" cy="4991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4" name="59af394fcdcb6_610.jpg" descr="59af394fcdcb6_610.jpg"/>
          <p:cNvPicPr>
            <a:picLocks noChangeAspect="1"/>
          </p:cNvPicPr>
          <p:nvPr/>
        </p:nvPicPr>
        <p:blipFill>
          <a:blip r:embed="rId2">
            <a:extLst/>
          </a:blip>
          <a:srcRect l="56271" t="0" r="0" b="0"/>
          <a:stretch>
            <a:fillRect/>
          </a:stretch>
        </p:blipFill>
        <p:spPr>
          <a:xfrm>
            <a:off x="1193601" y="2914650"/>
            <a:ext cx="3387627" cy="4991100"/>
          </a:xfrm>
          <a:prstGeom prst="rect">
            <a:avLst/>
          </a:prstGeom>
          <a:ln w="12700">
            <a:miter lim="400000"/>
          </a:ln>
        </p:spPr>
      </p:pic>
      <p:sp>
        <p:nvSpPr>
          <p:cNvPr id="305" name="箭頭"/>
          <p:cNvSpPr/>
          <p:nvPr/>
        </p:nvSpPr>
        <p:spPr>
          <a:xfrm>
            <a:off x="5416550" y="5118100"/>
            <a:ext cx="1270000" cy="1270000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306" name="房间亮了"/>
          <p:cNvSpPr txBox="1"/>
          <p:nvPr/>
        </p:nvSpPr>
        <p:spPr>
          <a:xfrm>
            <a:off x="8255396" y="1898649"/>
            <a:ext cx="24511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/>
            </a:lvl1pPr>
          </a:lstStyle>
          <a:p>
            <a:pPr/>
            <a:r>
              <a:t>房间亮了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47500006bb0311bea1d1.jpeg" descr="47500006bb0311bea1d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85421" y="453280"/>
            <a:ext cx="4811768" cy="4395799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矩形"/>
          <p:cNvSpPr/>
          <p:nvPr/>
        </p:nvSpPr>
        <p:spPr>
          <a:xfrm>
            <a:off x="7016750" y="2825750"/>
            <a:ext cx="976214" cy="5927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4" name="矩形"/>
          <p:cNvSpPr/>
          <p:nvPr/>
        </p:nvSpPr>
        <p:spPr>
          <a:xfrm>
            <a:off x="8832850" y="3841750"/>
            <a:ext cx="976214" cy="5927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5" name="矩形"/>
          <p:cNvSpPr/>
          <p:nvPr/>
        </p:nvSpPr>
        <p:spPr>
          <a:xfrm>
            <a:off x="8032750" y="2660650"/>
            <a:ext cx="976214" cy="5927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6" name="矩形"/>
          <p:cNvSpPr/>
          <p:nvPr/>
        </p:nvSpPr>
        <p:spPr>
          <a:xfrm>
            <a:off x="9544050" y="3210073"/>
            <a:ext cx="976214" cy="4717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27" name="南京"/>
          <p:cNvSpPr/>
          <p:nvPr/>
        </p:nvSpPr>
        <p:spPr>
          <a:xfrm>
            <a:off x="8032750" y="2660650"/>
            <a:ext cx="976214" cy="59273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2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南京</a:t>
            </a:r>
          </a:p>
        </p:txBody>
      </p:sp>
      <p:sp>
        <p:nvSpPr>
          <p:cNvPr id="128" name="上海"/>
          <p:cNvSpPr/>
          <p:nvPr/>
        </p:nvSpPr>
        <p:spPr>
          <a:xfrm>
            <a:off x="9544050" y="3210073"/>
            <a:ext cx="976214" cy="47178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22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上海</a:t>
            </a:r>
          </a:p>
        </p:txBody>
      </p:sp>
      <p:grpSp>
        <p:nvGrpSpPr>
          <p:cNvPr id="131" name="群組"/>
          <p:cNvGrpSpPr/>
          <p:nvPr/>
        </p:nvGrpSpPr>
        <p:grpSpPr>
          <a:xfrm>
            <a:off x="209452" y="715317"/>
            <a:ext cx="5816432" cy="3894077"/>
            <a:chOff x="0" y="0"/>
            <a:chExt cx="5816430" cy="3894075"/>
          </a:xfrm>
        </p:grpSpPr>
        <p:pic>
          <p:nvPicPr>
            <p:cNvPr id="129" name="nanjing-night-tour-confucius.jpg" descr="nanjing-night-tour-confucius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802311" cy="387172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0" name="南京…"/>
            <p:cNvSpPr txBox="1"/>
            <p:nvPr/>
          </p:nvSpPr>
          <p:spPr>
            <a:xfrm>
              <a:off x="3937363" y="2291122"/>
              <a:ext cx="1879068" cy="160295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6100"/>
              </a:pPr>
              <a:r>
                <a:t>南京</a:t>
              </a:r>
            </a:p>
            <a:p>
              <a:pPr>
                <a:defRPr sz="2700"/>
              </a:pPr>
              <a:r>
                <a:t>nánjīng</a:t>
              </a:r>
            </a:p>
          </p:txBody>
        </p:sp>
      </p:grpSp>
      <p:grpSp>
        <p:nvGrpSpPr>
          <p:cNvPr id="135" name="群組"/>
          <p:cNvGrpSpPr/>
          <p:nvPr/>
        </p:nvGrpSpPr>
        <p:grpSpPr>
          <a:xfrm>
            <a:off x="209452" y="5200650"/>
            <a:ext cx="11214502" cy="4138533"/>
            <a:chOff x="0" y="0"/>
            <a:chExt cx="11214500" cy="4138532"/>
          </a:xfrm>
        </p:grpSpPr>
        <p:pic>
          <p:nvPicPr>
            <p:cNvPr id="132" name="290px-China_Heilongjiang_Harbin.svg.png" descr="290px-China_Heilongjiang_Harbin.svg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533404" y="0"/>
              <a:ext cx="4681097" cy="39870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33" name="線條"/>
            <p:cNvSpPr/>
            <p:nvPr/>
          </p:nvSpPr>
          <p:spPr>
            <a:xfrm flipV="1">
              <a:off x="5974479" y="863599"/>
              <a:ext cx="4807919" cy="1569725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134" name="photo.php.jpeg" descr="photo.php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151529"/>
              <a:ext cx="5982842" cy="39870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36" name="哈尔滨…"/>
          <p:cNvSpPr txBox="1"/>
          <p:nvPr/>
        </p:nvSpPr>
        <p:spPr>
          <a:xfrm>
            <a:off x="3549073" y="7777373"/>
            <a:ext cx="2653767" cy="16029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100"/>
            </a:pPr>
            <a:r>
              <a:t>哈尔滨</a:t>
            </a:r>
          </a:p>
          <a:p>
            <a:pPr>
              <a:defRPr sz="2700"/>
            </a:pPr>
            <a:r>
              <a:t>hā’ěrbīn</a:t>
            </a:r>
          </a:p>
        </p:txBody>
      </p:sp>
      <p:pic>
        <p:nvPicPr>
          <p:cNvPr id="137" name="20190515143203_4120.jpg" descr="20190515143203_4120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60684" y="4702132"/>
            <a:ext cx="4811769" cy="2982502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冰灯…"/>
          <p:cNvSpPr txBox="1"/>
          <p:nvPr/>
        </p:nvSpPr>
        <p:spPr>
          <a:xfrm>
            <a:off x="3530041" y="6385374"/>
            <a:ext cx="1474318" cy="12992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700"/>
            </a:pPr>
            <a:r>
              <a:t>冰灯</a:t>
            </a:r>
          </a:p>
          <a:p>
            <a:pPr/>
            <a:r>
              <a:t>bīngdēng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35" grpId="4"/>
      <p:bldP build="whole" bldLvl="1" animBg="1" rev="0" advAuto="0" spid="131" grpId="3"/>
      <p:bldP build="whole" bldLvl="1" animBg="1" rev="0" advAuto="0" spid="136" grpId="5"/>
      <p:bldP build="whole" bldLvl="1" animBg="1" rev="0" advAuto="0" spid="138" grpId="7"/>
      <p:bldP build="whole" bldLvl="1" animBg="1" rev="0" advAuto="0" spid="128" grpId="1"/>
      <p:bldP build="whole" bldLvl="1" animBg="1" rev="0" advAuto="0" spid="137" grpId="6"/>
      <p:bldP build="whole" bldLvl="1" animBg="1" rev="0" advAuto="0" spid="127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onjunction 而"/>
          <p:cNvSpPr txBox="1"/>
          <p:nvPr/>
        </p:nvSpPr>
        <p:spPr>
          <a:xfrm>
            <a:off x="2830918" y="2324100"/>
            <a:ext cx="7342964" cy="2540000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9800">
                <a:solidFill>
                  <a:srgbClr val="FFFFFF"/>
                </a:solidFill>
              </a:defRPr>
            </a:pPr>
            <a:r>
              <a:rPr sz="7000"/>
              <a:t>conjunction</a:t>
            </a:r>
            <a:r>
              <a:rPr sz="13700"/>
              <a:t> 而</a:t>
            </a:r>
          </a:p>
        </p:txBody>
      </p:sp>
      <p:sp>
        <p:nvSpPr>
          <p:cNvPr id="309" name="而 is used to connect two clauses that represent the different or contrasting characteristics or situation."/>
          <p:cNvSpPr txBox="1"/>
          <p:nvPr/>
        </p:nvSpPr>
        <p:spPr>
          <a:xfrm>
            <a:off x="1004211" y="5461000"/>
            <a:ext cx="10722633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7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而</a:t>
            </a:r>
            <a:r>
              <a:t> is used to connect two clauses that represent the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different or contrasting</a:t>
            </a:r>
            <a:r>
              <a:t> characteristics or situation.</a:t>
            </a:r>
          </a:p>
        </p:txBody>
      </p:sp>
      <p:sp>
        <p:nvSpPr>
          <p:cNvPr id="310" name="similar to 至于"/>
          <p:cNvSpPr txBox="1"/>
          <p:nvPr/>
        </p:nvSpPr>
        <p:spPr>
          <a:xfrm>
            <a:off x="4190701" y="7702550"/>
            <a:ext cx="4623398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/>
            </a:lvl1pPr>
          </a:lstStyle>
          <a:p>
            <a:pPr/>
            <a:r>
              <a:t>similar to 至于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conjunction 而"/>
          <p:cNvSpPr txBox="1"/>
          <p:nvPr/>
        </p:nvSpPr>
        <p:spPr>
          <a:xfrm>
            <a:off x="-19033" y="40527"/>
            <a:ext cx="5632147" cy="2230346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9800">
                <a:solidFill>
                  <a:srgbClr val="FFFFFF"/>
                </a:solidFill>
              </a:defRPr>
            </a:pPr>
            <a:r>
              <a:rPr sz="5300"/>
              <a:t>conjunction</a:t>
            </a:r>
            <a:r>
              <a:rPr sz="13700"/>
              <a:t> </a:t>
            </a:r>
            <a:r>
              <a:t>而</a:t>
            </a:r>
          </a:p>
        </p:txBody>
      </p:sp>
      <p:sp>
        <p:nvSpPr>
          <p:cNvPr id="313" name="中国的西边是高原，而东边是平原和大海。"/>
          <p:cNvSpPr txBox="1"/>
          <p:nvPr/>
        </p:nvSpPr>
        <p:spPr>
          <a:xfrm>
            <a:off x="1117600" y="8083549"/>
            <a:ext cx="112141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/>
            </a:pPr>
            <a:r>
              <a:t>中国的西边是高原，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而</a:t>
            </a:r>
            <a:r>
              <a:t>东边是平原和大海。</a:t>
            </a:r>
          </a:p>
        </p:txBody>
      </p:sp>
      <p:pic>
        <p:nvPicPr>
          <p:cNvPr id="314" name="dVUXta-0.jpeg" descr="dVUXta-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12" y="3563094"/>
            <a:ext cx="6257657" cy="3559043"/>
          </a:xfrm>
          <a:prstGeom prst="rect">
            <a:avLst/>
          </a:prstGeom>
          <a:ln w="12700">
            <a:miter lim="400000"/>
          </a:ln>
        </p:spPr>
      </p:pic>
      <p:pic>
        <p:nvPicPr>
          <p:cNvPr id="315" name="MAIN201611231336000334687212707.jpg" descr="MAIN201611231336000334687212707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66867" y="2230234"/>
            <a:ext cx="4834675" cy="28282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6" name="v2-b27e458ae56886153ad76b78c6de69be_1200x500.jpg" descr="v2-b27e458ae56886153ad76b78c6de69be_1200x500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951874" y="5082071"/>
            <a:ext cx="4464659" cy="2977928"/>
          </a:xfrm>
          <a:prstGeom prst="rect">
            <a:avLst/>
          </a:prstGeom>
          <a:ln w="12700">
            <a:miter lim="400000"/>
          </a:ln>
        </p:spPr>
      </p:pic>
      <p:sp>
        <p:nvSpPr>
          <p:cNvPr id="317" name="中国的西边"/>
          <p:cNvSpPr txBox="1"/>
          <p:nvPr/>
        </p:nvSpPr>
        <p:spPr>
          <a:xfrm>
            <a:off x="1739899" y="2622549"/>
            <a:ext cx="30353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/>
            </a:lvl1pPr>
          </a:lstStyle>
          <a:p>
            <a:pPr/>
            <a:r>
              <a:t>中国的西边</a:t>
            </a:r>
          </a:p>
        </p:txBody>
      </p:sp>
      <p:sp>
        <p:nvSpPr>
          <p:cNvPr id="318" name="东边"/>
          <p:cNvSpPr txBox="1"/>
          <p:nvPr/>
        </p:nvSpPr>
        <p:spPr>
          <a:xfrm>
            <a:off x="8724900" y="1279582"/>
            <a:ext cx="12827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/>
            </a:lvl1pPr>
          </a:lstStyle>
          <a:p>
            <a:pPr/>
            <a:r>
              <a:t>东边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3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conjunction 而"/>
          <p:cNvSpPr txBox="1"/>
          <p:nvPr/>
        </p:nvSpPr>
        <p:spPr>
          <a:xfrm>
            <a:off x="-19033" y="40527"/>
            <a:ext cx="5632147" cy="2230346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9800">
                <a:solidFill>
                  <a:srgbClr val="FFFFFF"/>
                </a:solidFill>
              </a:defRPr>
            </a:pPr>
            <a:r>
              <a:rPr sz="5300"/>
              <a:t>conjunction</a:t>
            </a:r>
            <a:r>
              <a:rPr sz="13700"/>
              <a:t> </a:t>
            </a:r>
            <a:r>
              <a:t>而</a:t>
            </a:r>
          </a:p>
        </p:txBody>
      </p:sp>
      <p:sp>
        <p:nvSpPr>
          <p:cNvPr id="321" name="我想去学校图书馆打工，而我的同屋想去校外打工。"/>
          <p:cNvSpPr txBox="1"/>
          <p:nvPr/>
        </p:nvSpPr>
        <p:spPr>
          <a:xfrm>
            <a:off x="38100" y="8191500"/>
            <a:ext cx="1179830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000"/>
            </a:pPr>
            <a:r>
              <a:t>我想去学校图书馆打工，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而</a:t>
            </a:r>
            <a:r>
              <a:t>我的同屋想去校外打工。</a:t>
            </a:r>
          </a:p>
        </p:txBody>
      </p:sp>
      <p:pic>
        <p:nvPicPr>
          <p:cNvPr id="322" name="20121218a_2.jpg" descr="20121218a_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3775" y="3337221"/>
            <a:ext cx="5676992" cy="3787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23" name="日本打工job_one_operation_woman.png" descr="日本打工job_one_operation_woman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86339" y="3674273"/>
            <a:ext cx="5632147" cy="3545626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我想去学校图书馆打工"/>
          <p:cNvSpPr txBox="1"/>
          <p:nvPr/>
        </p:nvSpPr>
        <p:spPr>
          <a:xfrm>
            <a:off x="532120" y="2520949"/>
            <a:ext cx="4940301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/>
            </a:lvl1pPr>
          </a:lstStyle>
          <a:p>
            <a:pPr/>
            <a:r>
              <a:t>我想去学校图书馆打工</a:t>
            </a:r>
          </a:p>
        </p:txBody>
      </p:sp>
      <p:sp>
        <p:nvSpPr>
          <p:cNvPr id="325" name="我的同屋想去校外打工"/>
          <p:cNvSpPr txBox="1"/>
          <p:nvPr/>
        </p:nvSpPr>
        <p:spPr>
          <a:xfrm>
            <a:off x="7264399" y="2501900"/>
            <a:ext cx="5194301" cy="812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pPr/>
            <a:r>
              <a:t>我的同屋想去校外打工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1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conjunction 而"/>
          <p:cNvSpPr txBox="1"/>
          <p:nvPr/>
        </p:nvSpPr>
        <p:spPr>
          <a:xfrm>
            <a:off x="-19033" y="40527"/>
            <a:ext cx="5632147" cy="2230346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9800">
                <a:solidFill>
                  <a:srgbClr val="FFFFFF"/>
                </a:solidFill>
              </a:defRPr>
            </a:pPr>
            <a:r>
              <a:rPr sz="5300"/>
              <a:t>conjunction</a:t>
            </a:r>
            <a:r>
              <a:rPr sz="13700"/>
              <a:t> </a:t>
            </a:r>
            <a:r>
              <a:t>而</a:t>
            </a:r>
          </a:p>
        </p:txBody>
      </p:sp>
      <p:sp>
        <p:nvSpPr>
          <p:cNvPr id="328" name="她昨天就去圣诞市集了，而我是打算今天去。"/>
          <p:cNvSpPr txBox="1"/>
          <p:nvPr/>
        </p:nvSpPr>
        <p:spPr>
          <a:xfrm>
            <a:off x="406399" y="8178800"/>
            <a:ext cx="11290301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400"/>
            </a:pPr>
            <a:r>
              <a:t>她昨天就去圣诞市集了，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而</a:t>
            </a:r>
            <a:r>
              <a:t>我是打算今天去。</a:t>
            </a:r>
          </a:p>
        </p:txBody>
      </p:sp>
      <p:pic>
        <p:nvPicPr>
          <p:cNvPr id="329" name="zelny-trh-c-pavel-gabzdyl.jpg" descr="zelny-trh-c-pavel-gabzdyl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6483" y="3348122"/>
            <a:ext cx="6910134" cy="46067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0" name="j9obgnSpdG_small.jpg" descr="j9obgnSpdG_small.jpg"/>
          <p:cNvPicPr>
            <a:picLocks noChangeAspect="1"/>
          </p:cNvPicPr>
          <p:nvPr/>
        </p:nvPicPr>
        <p:blipFill>
          <a:blip r:embed="rId3">
            <a:extLst/>
          </a:blip>
          <a:srcRect l="24921" t="9357" r="24921" b="8272"/>
          <a:stretch>
            <a:fillRect/>
          </a:stretch>
        </p:blipFill>
        <p:spPr>
          <a:xfrm>
            <a:off x="385613" y="4037012"/>
            <a:ext cx="1966204" cy="3229006"/>
          </a:xfrm>
          <a:prstGeom prst="rect">
            <a:avLst/>
          </a:prstGeom>
          <a:ln w="12700">
            <a:miter lim="400000"/>
          </a:ln>
        </p:spPr>
      </p:pic>
      <p:sp>
        <p:nvSpPr>
          <p:cNvPr id="337" name="連接線"/>
          <p:cNvSpPr/>
          <p:nvPr/>
        </p:nvSpPr>
        <p:spPr>
          <a:xfrm>
            <a:off x="1688041" y="3009190"/>
            <a:ext cx="1744366" cy="9458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7548" fill="norm" stroke="1" extrusionOk="0">
                <a:moveTo>
                  <a:pt x="0" y="17548"/>
                </a:moveTo>
                <a:cubicBezTo>
                  <a:pt x="3655" y="635"/>
                  <a:pt x="10855" y="-4052"/>
                  <a:pt x="21600" y="3486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332" name="昨天就去"/>
          <p:cNvSpPr txBox="1"/>
          <p:nvPr/>
        </p:nvSpPr>
        <p:spPr>
          <a:xfrm>
            <a:off x="1079500" y="2213581"/>
            <a:ext cx="1943101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昨天就去</a:t>
            </a:r>
          </a:p>
        </p:txBody>
      </p:sp>
      <p:sp>
        <p:nvSpPr>
          <p:cNvPr id="333" name="她"/>
          <p:cNvSpPr txBox="1"/>
          <p:nvPr/>
        </p:nvSpPr>
        <p:spPr>
          <a:xfrm>
            <a:off x="292100" y="3467100"/>
            <a:ext cx="673101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她</a:t>
            </a:r>
          </a:p>
        </p:txBody>
      </p:sp>
      <p:pic>
        <p:nvPicPr>
          <p:cNvPr id="334" name="silueta-niña-pelo-marrón-con-clip-art__k41693329.jpg" descr="silueta-niña-pelo-marrón-con-clip-art__k41693329.jpg"/>
          <p:cNvPicPr>
            <a:picLocks noChangeAspect="1"/>
          </p:cNvPicPr>
          <p:nvPr/>
        </p:nvPicPr>
        <p:blipFill>
          <a:blip r:embed="rId4">
            <a:extLst/>
          </a:blip>
          <a:srcRect l="18793" t="0" r="18793" b="0"/>
          <a:stretch>
            <a:fillRect/>
          </a:stretch>
        </p:blipFill>
        <p:spPr>
          <a:xfrm>
            <a:off x="10286007" y="3715595"/>
            <a:ext cx="2637636" cy="4226122"/>
          </a:xfrm>
          <a:prstGeom prst="rect">
            <a:avLst/>
          </a:prstGeom>
          <a:ln w="12700">
            <a:miter lim="400000"/>
          </a:ln>
        </p:spPr>
      </p:pic>
      <p:sp>
        <p:nvSpPr>
          <p:cNvPr id="338" name="連接線"/>
          <p:cNvSpPr/>
          <p:nvPr/>
        </p:nvSpPr>
        <p:spPr>
          <a:xfrm>
            <a:off x="9117541" y="2905091"/>
            <a:ext cx="2534296" cy="78813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742" fill="norm" stroke="1" extrusionOk="0">
                <a:moveTo>
                  <a:pt x="0" y="6858"/>
                </a:moveTo>
                <a:cubicBezTo>
                  <a:pt x="8306" y="-4858"/>
                  <a:pt x="15506" y="-1563"/>
                  <a:pt x="21600" y="16742"/>
                </a:cubicBezTo>
              </a:path>
            </a:pathLst>
          </a:custGeom>
          <a:ln w="25400">
            <a:solidFill>
              <a:srgbClr val="000000"/>
            </a:solidFill>
            <a:miter lim="400000"/>
          </a:ln>
        </p:spPr>
        <p:txBody>
          <a:bodyPr/>
          <a:lstStyle/>
          <a:p>
            <a:pPr/>
          </a:p>
        </p:txBody>
      </p:sp>
      <p:sp>
        <p:nvSpPr>
          <p:cNvPr id="336" name="打算今天去"/>
          <p:cNvSpPr txBox="1"/>
          <p:nvPr/>
        </p:nvSpPr>
        <p:spPr>
          <a:xfrm>
            <a:off x="8877299" y="1987549"/>
            <a:ext cx="2527301" cy="774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/>
            </a:lvl1pPr>
          </a:lstStyle>
          <a:p>
            <a:pPr/>
            <a:r>
              <a:t>打算今天去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conjunction 而"/>
          <p:cNvSpPr txBox="1"/>
          <p:nvPr/>
        </p:nvSpPr>
        <p:spPr>
          <a:xfrm>
            <a:off x="-19033" y="40527"/>
            <a:ext cx="5632147" cy="2230346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9800">
                <a:solidFill>
                  <a:srgbClr val="FFFFFF"/>
                </a:solidFill>
              </a:defRPr>
            </a:pPr>
            <a:r>
              <a:rPr sz="5300"/>
              <a:t>conjunction</a:t>
            </a:r>
            <a:r>
              <a:rPr sz="13700"/>
              <a:t> </a:t>
            </a:r>
            <a:r>
              <a:t>而</a:t>
            </a:r>
          </a:p>
        </p:txBody>
      </p:sp>
      <p:sp>
        <p:nvSpPr>
          <p:cNvPr id="341" name="他想在捷克生活，而不想去中国找工作。"/>
          <p:cNvSpPr txBox="1"/>
          <p:nvPr/>
        </p:nvSpPr>
        <p:spPr>
          <a:xfrm>
            <a:off x="114299" y="8102600"/>
            <a:ext cx="11544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t>他想在捷克生活，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而</a:t>
            </a:r>
            <a:r>
              <a:t>不想去中国找工作。</a:t>
            </a:r>
          </a:p>
        </p:txBody>
      </p:sp>
      <p:pic>
        <p:nvPicPr>
          <p:cNvPr id="342" name="40309936383_50cf8f41f7_c.jpg" descr="40309936383_50cf8f41f7_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9626" y="4041843"/>
            <a:ext cx="4978254" cy="3320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Great_Wall_China_Scenic_Spots_Sunlight_Scenery_1366x768.jpg" descr="Great_Wall_China_Scenic_Spots_Sunlight_Scenery_1366x768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77939" y="4004676"/>
            <a:ext cx="6038945" cy="3395248"/>
          </a:xfrm>
          <a:prstGeom prst="rect">
            <a:avLst/>
          </a:prstGeom>
          <a:ln w="12700">
            <a:miter lim="400000"/>
          </a:ln>
        </p:spPr>
      </p:pic>
      <p:pic>
        <p:nvPicPr>
          <p:cNvPr id="344" name="脸红-男生卡通人物传染媒介例证-148499664.jpg" descr="脸红-男生卡通人物传染媒介例证-148499664.jpg"/>
          <p:cNvPicPr>
            <a:picLocks noChangeAspect="1"/>
          </p:cNvPicPr>
          <p:nvPr/>
        </p:nvPicPr>
        <p:blipFill>
          <a:blip r:embed="rId4">
            <a:extLst/>
          </a:blip>
          <a:srcRect l="8812" t="8150" r="5743" b="12610"/>
          <a:stretch>
            <a:fillRect/>
          </a:stretch>
        </p:blipFill>
        <p:spPr>
          <a:xfrm>
            <a:off x="5841586" y="450503"/>
            <a:ext cx="2013924" cy="3196067"/>
          </a:xfrm>
          <a:prstGeom prst="rect">
            <a:avLst/>
          </a:prstGeom>
          <a:ln w="12700">
            <a:miter lim="400000"/>
          </a:ln>
        </p:spPr>
      </p:pic>
      <p:sp>
        <p:nvSpPr>
          <p:cNvPr id="345" name="想在捷克生活，不想去中国找工作。"/>
          <p:cNvSpPr/>
          <p:nvPr/>
        </p:nvSpPr>
        <p:spPr>
          <a:xfrm>
            <a:off x="8083804" y="332283"/>
            <a:ext cx="3798888" cy="2224833"/>
          </a:xfrm>
          <a:prstGeom prst="wedgeEllipseCallout">
            <a:avLst>
              <a:gd name="adj1" fmla="val -59677"/>
              <a:gd name="adj2" fmla="val 28109"/>
            </a:avLst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0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想在捷克生活，不想去中国找工作。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1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conjunction 而"/>
          <p:cNvSpPr txBox="1"/>
          <p:nvPr/>
        </p:nvSpPr>
        <p:spPr>
          <a:xfrm>
            <a:off x="2843618" y="342900"/>
            <a:ext cx="7342964" cy="2540000"/>
          </a:xfrm>
          <a:prstGeom prst="rect">
            <a:avLst/>
          </a:prstGeom>
          <a:solidFill>
            <a:schemeClr val="accent5">
              <a:lumOff val="-29866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9800">
                <a:solidFill>
                  <a:srgbClr val="FFFFFF"/>
                </a:solidFill>
              </a:defRPr>
            </a:pPr>
            <a:r>
              <a:rPr sz="7000"/>
              <a:t>conjunction</a:t>
            </a:r>
            <a:r>
              <a:rPr sz="13700"/>
              <a:t> 而</a:t>
            </a:r>
          </a:p>
        </p:txBody>
      </p:sp>
      <p:sp>
        <p:nvSpPr>
          <p:cNvPr id="348" name="而 is used to connect two clauses that represent the different or contrasting characteristics or situation."/>
          <p:cNvSpPr txBox="1"/>
          <p:nvPr/>
        </p:nvSpPr>
        <p:spPr>
          <a:xfrm>
            <a:off x="1016911" y="3479800"/>
            <a:ext cx="10722633" cy="190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7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而</a:t>
            </a:r>
            <a:r>
              <a:t> is used to connect two clauses that represent the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different or contrasting</a:t>
            </a:r>
            <a:r>
              <a:t> characteristics or situation.</a:t>
            </a:r>
          </a:p>
        </p:txBody>
      </p:sp>
      <p:sp>
        <p:nvSpPr>
          <p:cNvPr id="349" name="similar to 至于"/>
          <p:cNvSpPr txBox="1"/>
          <p:nvPr/>
        </p:nvSpPr>
        <p:spPr>
          <a:xfrm>
            <a:off x="4203401" y="5721350"/>
            <a:ext cx="4623398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300"/>
            </a:lvl1pPr>
          </a:lstStyle>
          <a:p>
            <a:pPr/>
            <a:r>
              <a:t>similar to 至于</a:t>
            </a:r>
          </a:p>
        </p:txBody>
      </p:sp>
      <p:sp>
        <p:nvSpPr>
          <p:cNvPr id="350" name="造句"/>
          <p:cNvSpPr txBox="1"/>
          <p:nvPr/>
        </p:nvSpPr>
        <p:spPr>
          <a:xfrm>
            <a:off x="5457477" y="7715250"/>
            <a:ext cx="1841501" cy="1308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800">
                <a:solidFill>
                  <a:srgbClr val="0433FF"/>
                </a:solidFill>
              </a:defRPr>
            </a:lvl1pPr>
          </a:lstStyle>
          <a:p>
            <a:pPr/>
            <a:r>
              <a:t>造句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regiojet_on_its_way.jpg" descr="regiojet_on_its_wa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378" y="11807"/>
            <a:ext cx="6238559" cy="3899100"/>
          </a:xfrm>
          <a:prstGeom prst="rect">
            <a:avLst/>
          </a:prstGeom>
          <a:ln w="12700">
            <a:miter lim="400000"/>
          </a:ln>
        </p:spPr>
      </p:pic>
      <p:sp>
        <p:nvSpPr>
          <p:cNvPr id="353" name="火车…"/>
          <p:cNvSpPr txBox="1"/>
          <p:nvPr/>
        </p:nvSpPr>
        <p:spPr>
          <a:xfrm>
            <a:off x="4266755" y="2240173"/>
            <a:ext cx="1994790" cy="16664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500"/>
            </a:pPr>
            <a:r>
              <a:t>火车</a:t>
            </a:r>
          </a:p>
          <a:p>
            <a:pPr>
              <a:defRPr sz="2700"/>
            </a:pPr>
            <a:r>
              <a:t>huǒchē</a:t>
            </a:r>
          </a:p>
        </p:txBody>
      </p:sp>
      <p:pic>
        <p:nvPicPr>
          <p:cNvPr id="354" name="120170217153444.JPG" descr="120170217153444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33427" y="-72914"/>
            <a:ext cx="5896436" cy="4068541"/>
          </a:xfrm>
          <a:prstGeom prst="rect">
            <a:avLst/>
          </a:prstGeom>
          <a:ln w="12700">
            <a:miter lim="400000"/>
          </a:ln>
        </p:spPr>
      </p:pic>
      <p:sp>
        <p:nvSpPr>
          <p:cNvPr id="355" name="船…"/>
          <p:cNvSpPr txBox="1"/>
          <p:nvPr/>
        </p:nvSpPr>
        <p:spPr>
          <a:xfrm>
            <a:off x="11550205" y="2329073"/>
            <a:ext cx="1169290" cy="16664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500"/>
            </a:pPr>
            <a:r>
              <a:t>船</a:t>
            </a:r>
          </a:p>
          <a:p>
            <a:pPr>
              <a:defRPr sz="2700"/>
            </a:pPr>
            <a:r>
              <a:t>chuán</a:t>
            </a:r>
          </a:p>
        </p:txBody>
      </p:sp>
      <p:grpSp>
        <p:nvGrpSpPr>
          <p:cNvPr id="358" name="群組"/>
          <p:cNvGrpSpPr/>
          <p:nvPr/>
        </p:nvGrpSpPr>
        <p:grpSpPr>
          <a:xfrm>
            <a:off x="115441" y="3945866"/>
            <a:ext cx="6537412" cy="5319032"/>
            <a:chOff x="0" y="0"/>
            <a:chExt cx="6537411" cy="5319031"/>
          </a:xfrm>
        </p:grpSpPr>
        <p:pic>
          <p:nvPicPr>
            <p:cNvPr id="356" name="370326_medium.jpg" descr="370326_medium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967567"/>
              <a:ext cx="6537412" cy="43514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57" name="scenery"/>
            <p:cNvSpPr txBox="1"/>
            <p:nvPr/>
          </p:nvSpPr>
          <p:spPr>
            <a:xfrm>
              <a:off x="1672762" y="-1"/>
              <a:ext cx="2692909" cy="9326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400"/>
              </a:lvl1pPr>
            </a:lstStyle>
            <a:p>
              <a:pPr/>
              <a:r>
                <a:t>scenery</a:t>
              </a:r>
            </a:p>
          </p:txBody>
        </p:sp>
      </p:grpSp>
      <p:sp>
        <p:nvSpPr>
          <p:cNvPr id="359" name="风景…"/>
          <p:cNvSpPr txBox="1"/>
          <p:nvPr/>
        </p:nvSpPr>
        <p:spPr>
          <a:xfrm>
            <a:off x="4660455" y="7599573"/>
            <a:ext cx="1994790" cy="16664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500"/>
            </a:pPr>
            <a:r>
              <a:t>风景</a:t>
            </a:r>
          </a:p>
          <a:p>
            <a:pPr>
              <a:defRPr sz="2700"/>
            </a:pPr>
            <a:r>
              <a:t>fēngjǐng</a:t>
            </a:r>
          </a:p>
        </p:txBody>
      </p:sp>
      <p:grpSp>
        <p:nvGrpSpPr>
          <p:cNvPr id="362" name="群組"/>
          <p:cNvGrpSpPr/>
          <p:nvPr/>
        </p:nvGrpSpPr>
        <p:grpSpPr>
          <a:xfrm>
            <a:off x="6733978" y="4139479"/>
            <a:ext cx="6298090" cy="5049050"/>
            <a:chOff x="0" y="0"/>
            <a:chExt cx="6298089" cy="5049048"/>
          </a:xfrm>
        </p:grpSpPr>
        <p:pic>
          <p:nvPicPr>
            <p:cNvPr id="360" name="depositphotos_130515264-stock-photo-panorama-of-the-night-prague.jpg" descr="depositphotos_130515264-stock-photo-panorama-of-the-night-prague.jp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850322"/>
              <a:ext cx="6298090" cy="419872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1" name="river"/>
            <p:cNvSpPr txBox="1"/>
            <p:nvPr/>
          </p:nvSpPr>
          <p:spPr>
            <a:xfrm>
              <a:off x="2479744" y="-1"/>
              <a:ext cx="1575055" cy="93260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400"/>
              </a:lvl1pPr>
            </a:lstStyle>
            <a:p>
              <a:pPr/>
              <a:r>
                <a:t>river</a:t>
              </a:r>
            </a:p>
          </p:txBody>
        </p:sp>
      </p:grpSp>
      <p:sp>
        <p:nvSpPr>
          <p:cNvPr id="363" name="河流…"/>
          <p:cNvSpPr txBox="1"/>
          <p:nvPr/>
        </p:nvSpPr>
        <p:spPr>
          <a:xfrm>
            <a:off x="11035855" y="7599573"/>
            <a:ext cx="1994790" cy="16664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500"/>
            </a:pPr>
            <a:r>
              <a:t>河流</a:t>
            </a:r>
          </a:p>
          <a:p>
            <a:pPr>
              <a:defRPr sz="2700"/>
            </a:pPr>
            <a:r>
              <a:t>héliú</a:t>
            </a:r>
          </a:p>
        </p:txBody>
      </p:sp>
      <p:sp>
        <p:nvSpPr>
          <p:cNvPr id="364" name="Vltava河"/>
          <p:cNvSpPr txBox="1"/>
          <p:nvPr/>
        </p:nvSpPr>
        <p:spPr>
          <a:xfrm>
            <a:off x="7456929" y="8210550"/>
            <a:ext cx="2546250" cy="977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/>
            </a:lvl1pPr>
          </a:lstStyle>
          <a:p>
            <a:pPr/>
            <a:r>
              <a:t>Vltava河</a:t>
            </a:r>
          </a:p>
        </p:txBody>
      </p:sp>
      <p:pic>
        <p:nvPicPr>
          <p:cNvPr id="365" name="v2-c48f68e06948bdc4a4e69a9c2a9c5ac6_b.jpg" descr="v2-c48f68e06948bdc4a4e69a9c2a9c5ac6_b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725783" y="5002301"/>
            <a:ext cx="6314479" cy="4199129"/>
          </a:xfrm>
          <a:prstGeom prst="rect">
            <a:avLst/>
          </a:prstGeom>
          <a:ln w="12700">
            <a:miter lim="400000"/>
          </a:ln>
        </p:spPr>
      </p:pic>
      <p:sp>
        <p:nvSpPr>
          <p:cNvPr id="366" name="Donau河"/>
          <p:cNvSpPr txBox="1"/>
          <p:nvPr/>
        </p:nvSpPr>
        <p:spPr>
          <a:xfrm>
            <a:off x="8905951" y="8312150"/>
            <a:ext cx="2673198" cy="977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/>
            </a:lvl1pPr>
          </a:lstStyle>
          <a:p>
            <a:pPr/>
            <a:r>
              <a:t>Donau河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2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Class="entr" nodeType="clickEffect" presetID="9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fill="hold"/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7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4" grpId="3"/>
      <p:bldP build="whole" bldLvl="1" animBg="1" rev="0" advAuto="0" spid="366" grpId="11"/>
      <p:bldP build="whole" bldLvl="1" animBg="1" rev="0" advAuto="0" spid="362" grpId="7"/>
      <p:bldP build="whole" bldLvl="1" animBg="1" rev="0" advAuto="0" spid="365" grpId="10"/>
      <p:bldP build="whole" bldLvl="1" animBg="1" rev="0" advAuto="0" spid="353" grpId="2"/>
      <p:bldP build="whole" bldLvl="1" animBg="1" rev="0" advAuto="0" spid="358" grpId="5"/>
      <p:bldP build="whole" bldLvl="1" animBg="1" rev="0" advAuto="0" spid="364" grpId="9"/>
      <p:bldP build="whole" bldLvl="1" animBg="1" rev="0" advAuto="0" spid="355" grpId="4"/>
      <p:bldP build="whole" bldLvl="1" animBg="1" rev="0" advAuto="0" spid="359" grpId="6"/>
      <p:bldP build="whole" bldLvl="1" animBg="1" rev="0" advAuto="0" spid="352" grpId="1"/>
      <p:bldP build="whole" bldLvl="1" animBg="1" rev="0" advAuto="0" spid="363" grpId="8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" name="群組"/>
          <p:cNvGrpSpPr/>
          <p:nvPr/>
        </p:nvGrpSpPr>
        <p:grpSpPr>
          <a:xfrm>
            <a:off x="102443" y="242506"/>
            <a:ext cx="6104479" cy="4847607"/>
            <a:chOff x="0" y="0"/>
            <a:chExt cx="6104478" cy="4847606"/>
          </a:xfrm>
        </p:grpSpPr>
        <p:pic>
          <p:nvPicPr>
            <p:cNvPr id="368" name="315416374_m.jpg" descr="315416374_m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802706"/>
              <a:ext cx="6055240" cy="4044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9" name="plateau"/>
            <p:cNvSpPr txBox="1"/>
            <p:nvPr/>
          </p:nvSpPr>
          <p:spPr>
            <a:xfrm>
              <a:off x="318841" y="-1"/>
              <a:ext cx="2180032" cy="7958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600"/>
              </a:lvl1pPr>
            </a:lstStyle>
            <a:p>
              <a:pPr/>
              <a:r>
                <a:t>plateau</a:t>
              </a:r>
            </a:p>
          </p:txBody>
        </p:sp>
        <p:sp>
          <p:nvSpPr>
            <p:cNvPr id="370" name="Hight 500~1000m⬆️"/>
            <p:cNvSpPr txBox="1"/>
            <p:nvPr/>
          </p:nvSpPr>
          <p:spPr>
            <a:xfrm>
              <a:off x="2707634" y="112177"/>
              <a:ext cx="3396845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pPr/>
              <a:r>
                <a:t>Hight 500~1000m⬆️</a:t>
              </a:r>
            </a:p>
          </p:txBody>
        </p:sp>
      </p:grpSp>
      <p:grpSp>
        <p:nvGrpSpPr>
          <p:cNvPr id="374" name="群組"/>
          <p:cNvGrpSpPr/>
          <p:nvPr/>
        </p:nvGrpSpPr>
        <p:grpSpPr>
          <a:xfrm>
            <a:off x="-34975" y="5187950"/>
            <a:ext cx="6659800" cy="4159422"/>
            <a:chOff x="0" y="0"/>
            <a:chExt cx="6659798" cy="4159421"/>
          </a:xfrm>
        </p:grpSpPr>
        <p:pic>
          <p:nvPicPr>
            <p:cNvPr id="372" name="100w0s000000hy9t0294E_C_750_350.jpg" descr="100w0s000000hy9t0294E_C_750_350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1930" t="0" r="7910" b="9983"/>
            <a:stretch>
              <a:fillRect/>
            </a:stretch>
          </p:blipFill>
          <p:spPr>
            <a:xfrm>
              <a:off x="0" y="669337"/>
              <a:ext cx="6659799" cy="34900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3" name="Hight 100m⬆️"/>
            <p:cNvSpPr txBox="1"/>
            <p:nvPr/>
          </p:nvSpPr>
          <p:spPr>
            <a:xfrm>
              <a:off x="3042360" y="0"/>
              <a:ext cx="2392630" cy="5715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/>
              </a:lvl1pPr>
            </a:lstStyle>
            <a:p>
              <a:pPr/>
              <a:r>
                <a:t>Hight 100m⬆️</a:t>
              </a:r>
            </a:p>
          </p:txBody>
        </p:sp>
      </p:grpSp>
      <p:grpSp>
        <p:nvGrpSpPr>
          <p:cNvPr id="377" name="群組"/>
          <p:cNvGrpSpPr/>
          <p:nvPr/>
        </p:nvGrpSpPr>
        <p:grpSpPr>
          <a:xfrm>
            <a:off x="6542975" y="135472"/>
            <a:ext cx="6261251" cy="4656574"/>
            <a:chOff x="0" y="0"/>
            <a:chExt cx="6261250" cy="4656572"/>
          </a:xfrm>
        </p:grpSpPr>
        <p:pic>
          <p:nvPicPr>
            <p:cNvPr id="375" name="MAIN201611231336000334687212707.jpg" descr="MAIN201611231336000334687212707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993740"/>
              <a:ext cx="6261251" cy="36628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76" name="plain"/>
            <p:cNvSpPr txBox="1"/>
            <p:nvPr/>
          </p:nvSpPr>
          <p:spPr>
            <a:xfrm>
              <a:off x="2572297" y="-1"/>
              <a:ext cx="1454456" cy="79585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600"/>
              </a:lvl1pPr>
            </a:lstStyle>
            <a:p>
              <a:pPr/>
              <a:r>
                <a:t>plain</a:t>
              </a:r>
            </a:p>
          </p:txBody>
        </p:sp>
      </p:grpSp>
      <p:pic>
        <p:nvPicPr>
          <p:cNvPr id="378" name="BCC3BD1E-5DC0-4843-A841706AE575C694.jpg" descr="BCC3BD1E-5DC0-4843-A841706AE575C694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52980" y="5697628"/>
            <a:ext cx="6055240" cy="3809437"/>
          </a:xfrm>
          <a:prstGeom prst="rect">
            <a:avLst/>
          </a:prstGeom>
          <a:ln w="12700">
            <a:miter lim="400000"/>
          </a:ln>
        </p:spPr>
      </p:pic>
      <p:sp>
        <p:nvSpPr>
          <p:cNvPr id="379" name="海…"/>
          <p:cNvSpPr txBox="1"/>
          <p:nvPr/>
        </p:nvSpPr>
        <p:spPr>
          <a:xfrm>
            <a:off x="11817616" y="7923423"/>
            <a:ext cx="1104368" cy="16029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100"/>
            </a:pPr>
            <a:r>
              <a:t>海</a:t>
            </a:r>
          </a:p>
          <a:p>
            <a:pPr>
              <a:defRPr sz="2700"/>
            </a:pPr>
            <a:r>
              <a:t>hǎi</a:t>
            </a:r>
          </a:p>
        </p:txBody>
      </p:sp>
      <p:sp>
        <p:nvSpPr>
          <p:cNvPr id="380" name="高原…"/>
          <p:cNvSpPr txBox="1"/>
          <p:nvPr/>
        </p:nvSpPr>
        <p:spPr>
          <a:xfrm>
            <a:off x="4280166" y="3487159"/>
            <a:ext cx="1879068" cy="16029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100"/>
            </a:pPr>
            <a:r>
              <a:t>高原</a:t>
            </a:r>
          </a:p>
          <a:p>
            <a:pPr>
              <a:defRPr sz="2700"/>
            </a:pPr>
            <a:r>
              <a:t>gāoyuán</a:t>
            </a:r>
          </a:p>
        </p:txBody>
      </p:sp>
      <p:sp>
        <p:nvSpPr>
          <p:cNvPr id="381" name="平原…"/>
          <p:cNvSpPr txBox="1"/>
          <p:nvPr/>
        </p:nvSpPr>
        <p:spPr>
          <a:xfrm>
            <a:off x="10922266" y="3199023"/>
            <a:ext cx="1879068" cy="16029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100"/>
            </a:pPr>
            <a:r>
              <a:t>平原</a:t>
            </a:r>
          </a:p>
          <a:p>
            <a:pPr>
              <a:defRPr sz="2700"/>
            </a:pPr>
            <a:r>
              <a:t>píngyuán</a:t>
            </a:r>
          </a:p>
        </p:txBody>
      </p:sp>
      <p:sp>
        <p:nvSpPr>
          <p:cNvPr id="382" name="山…"/>
          <p:cNvSpPr txBox="1"/>
          <p:nvPr/>
        </p:nvSpPr>
        <p:spPr>
          <a:xfrm>
            <a:off x="5556516" y="7745623"/>
            <a:ext cx="1104368" cy="16029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100"/>
            </a:pPr>
            <a:r>
              <a:t>山</a:t>
            </a:r>
          </a:p>
          <a:p>
            <a:pPr>
              <a:defRPr sz="2700"/>
            </a:pPr>
            <a:r>
              <a:t>shān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4" grpId="5"/>
      <p:bldP build="whole" bldLvl="1" animBg="1" rev="0" advAuto="0" spid="381" grpId="4"/>
      <p:bldP build="whole" bldLvl="1" animBg="1" rev="0" advAuto="0" spid="377" grpId="3"/>
      <p:bldP build="whole" bldLvl="1" animBg="1" rev="0" advAuto="0" spid="380" grpId="2"/>
      <p:bldP build="whole" bldLvl="1" animBg="1" rev="0" advAuto="0" spid="382" grpId="6"/>
      <p:bldP build="whole" bldLvl="1" animBg="1" rev="0" advAuto="0" spid="371" grpId="1"/>
      <p:bldP build="whole" bldLvl="1" animBg="1" rev="0" advAuto="0" spid="378" grpId="7"/>
      <p:bldP build="whole" bldLvl="1" animBg="1" rev="0" advAuto="0" spid="379" grpId="8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huge crowded of people"/>
          <p:cNvSpPr txBox="1"/>
          <p:nvPr/>
        </p:nvSpPr>
        <p:spPr>
          <a:xfrm>
            <a:off x="311505" y="197130"/>
            <a:ext cx="5396790" cy="647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huge crowded of people</a:t>
            </a:r>
          </a:p>
        </p:txBody>
      </p:sp>
      <p:sp>
        <p:nvSpPr>
          <p:cNvPr id="385" name="人山人海…"/>
          <p:cNvSpPr txBox="1"/>
          <p:nvPr/>
        </p:nvSpPr>
        <p:spPr>
          <a:xfrm>
            <a:off x="127558" y="1099936"/>
            <a:ext cx="5764684" cy="2575328"/>
          </a:xfrm>
          <a:prstGeom prst="rect">
            <a:avLst/>
          </a:prstGeom>
          <a:solidFill>
            <a:schemeClr val="accent2">
              <a:hueOff val="258623"/>
              <a:satOff val="16006"/>
              <a:lumOff val="-2522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0400">
                <a:solidFill>
                  <a:srgbClr val="FFFFFF"/>
                </a:solidFill>
              </a:defRPr>
            </a:pPr>
            <a:r>
              <a:t>人山人海</a:t>
            </a:r>
          </a:p>
          <a:p>
            <a:pPr>
              <a:defRPr sz="4200">
                <a:solidFill>
                  <a:srgbClr val="FFFFFF"/>
                </a:solidFill>
              </a:defRPr>
            </a:pPr>
            <a:r>
              <a:t>rén shān rén hǎi</a:t>
            </a:r>
          </a:p>
        </p:txBody>
      </p:sp>
      <p:pic>
        <p:nvPicPr>
          <p:cNvPr id="386" name="22.jpg" descr="2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620480" y="503703"/>
            <a:ext cx="5878751" cy="4409064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挤…"/>
          <p:cNvSpPr txBox="1"/>
          <p:nvPr/>
        </p:nvSpPr>
        <p:spPr>
          <a:xfrm>
            <a:off x="11079225" y="2820233"/>
            <a:ext cx="1412749" cy="21065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8000"/>
            </a:pPr>
            <a:r>
              <a:t>挤</a:t>
            </a:r>
          </a:p>
          <a:p>
            <a:pPr>
              <a:defRPr sz="3900"/>
            </a:pPr>
            <a:r>
              <a:t>jǐ</a:t>
            </a:r>
          </a:p>
        </p:txBody>
      </p:sp>
      <p:sp>
        <p:nvSpPr>
          <p:cNvPr id="388" name="The tram is full of people everyday."/>
          <p:cNvSpPr txBox="1"/>
          <p:nvPr/>
        </p:nvSpPr>
        <p:spPr>
          <a:xfrm>
            <a:off x="5566625" y="5479327"/>
            <a:ext cx="6976950" cy="68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/>
            </a:pPr>
            <a:r>
              <a:t>The tram is </a:t>
            </a:r>
            <a:r>
              <a:rPr sz="39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full</a:t>
            </a:r>
            <a:r>
              <a:t> of people everyday.</a:t>
            </a:r>
          </a:p>
        </p:txBody>
      </p:sp>
      <p:sp>
        <p:nvSpPr>
          <p:cNvPr id="389" name="电车上每天挤满了人。"/>
          <p:cNvSpPr txBox="1"/>
          <p:nvPr/>
        </p:nvSpPr>
        <p:spPr>
          <a:xfrm>
            <a:off x="6000749" y="6215480"/>
            <a:ext cx="6591301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100"/>
            </a:pPr>
            <a:r>
              <a:t>电车上每天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挤满</a:t>
            </a:r>
            <a:r>
              <a:t>了人。</a:t>
            </a:r>
          </a:p>
        </p:txBody>
      </p:sp>
      <p:grpSp>
        <p:nvGrpSpPr>
          <p:cNvPr id="392" name="群組"/>
          <p:cNvGrpSpPr/>
          <p:nvPr/>
        </p:nvGrpSpPr>
        <p:grpSpPr>
          <a:xfrm>
            <a:off x="107990" y="4491204"/>
            <a:ext cx="5396790" cy="4530586"/>
            <a:chOff x="0" y="0"/>
            <a:chExt cx="5396789" cy="4530584"/>
          </a:xfrm>
        </p:grpSpPr>
        <p:pic>
          <p:nvPicPr>
            <p:cNvPr id="390" name="ThinkstockPhotos-645261596.jpg" descr="ThinkstockPhotos-645261596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441118"/>
              <a:ext cx="5396790" cy="308946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1" name="population"/>
            <p:cNvSpPr txBox="1"/>
            <p:nvPr/>
          </p:nvSpPr>
          <p:spPr>
            <a:xfrm>
              <a:off x="1101075" y="0"/>
              <a:ext cx="2948534" cy="7711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400"/>
              </a:lvl1pPr>
            </a:lstStyle>
            <a:p>
              <a:pPr/>
              <a:r>
                <a:t>population</a:t>
              </a:r>
            </a:p>
          </p:txBody>
        </p:sp>
      </p:grpSp>
      <p:sp>
        <p:nvSpPr>
          <p:cNvPr id="393" name="人口…"/>
          <p:cNvSpPr txBox="1"/>
          <p:nvPr/>
        </p:nvSpPr>
        <p:spPr>
          <a:xfrm>
            <a:off x="3520587" y="7338717"/>
            <a:ext cx="1994790" cy="17408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500"/>
            </a:pPr>
            <a:r>
              <a:t>人口</a:t>
            </a:r>
          </a:p>
          <a:p>
            <a:pPr>
              <a:defRPr sz="3200"/>
            </a:pPr>
            <a:r>
              <a:t>rénkǒu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2" grpId="6"/>
      <p:bldP build="whole" bldLvl="1" animBg="1" rev="0" advAuto="0" spid="389" grpId="5"/>
      <p:bldP build="whole" bldLvl="1" animBg="1" rev="0" advAuto="0" spid="388" grpId="4"/>
      <p:bldP build="whole" bldLvl="1" animBg="1" rev="0" advAuto="0" spid="387" grpId="3"/>
      <p:bldP build="whole" bldLvl="1" animBg="1" rev="0" advAuto="0" spid="385" grpId="1"/>
      <p:bldP build="whole" bldLvl="1" animBg="1" rev="0" advAuto="0" spid="393" grpId="7"/>
      <p:bldP build="whole" bldLvl="1" animBg="1" rev="0" advAuto="0" spid="386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main; principle"/>
          <p:cNvSpPr txBox="1"/>
          <p:nvPr/>
        </p:nvSpPr>
        <p:spPr>
          <a:xfrm>
            <a:off x="1667358" y="265055"/>
            <a:ext cx="4122231" cy="783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/>
            <a:r>
              <a:t>main; principle</a:t>
            </a:r>
          </a:p>
        </p:txBody>
      </p:sp>
      <p:sp>
        <p:nvSpPr>
          <p:cNvPr id="396" name="主要…"/>
          <p:cNvSpPr txBox="1"/>
          <p:nvPr/>
        </p:nvSpPr>
        <p:spPr>
          <a:xfrm>
            <a:off x="792871" y="1128751"/>
            <a:ext cx="5871205" cy="3104677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2300"/>
            </a:pPr>
            <a:r>
              <a:t>主要</a:t>
            </a:r>
          </a:p>
          <a:p>
            <a:pPr>
              <a:defRPr sz="5300"/>
            </a:pPr>
            <a:r>
              <a:t>zhǔyào</a:t>
            </a:r>
          </a:p>
        </p:txBody>
      </p:sp>
      <p:grpSp>
        <p:nvGrpSpPr>
          <p:cNvPr id="399" name="群組"/>
          <p:cNvGrpSpPr/>
          <p:nvPr/>
        </p:nvGrpSpPr>
        <p:grpSpPr>
          <a:xfrm>
            <a:off x="6842537" y="253175"/>
            <a:ext cx="5532883" cy="4888057"/>
            <a:chOff x="0" y="0"/>
            <a:chExt cx="5532882" cy="4888055"/>
          </a:xfrm>
        </p:grpSpPr>
        <p:sp>
          <p:nvSpPr>
            <p:cNvPr id="397" name="To concentrated; to centralize"/>
            <p:cNvSpPr txBox="1"/>
            <p:nvPr/>
          </p:nvSpPr>
          <p:spPr>
            <a:xfrm>
              <a:off x="-1" y="-1"/>
              <a:ext cx="5532883" cy="5604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/>
              </a:lvl1pPr>
            </a:lstStyle>
            <a:p>
              <a:pPr/>
              <a:r>
                <a:t>To concentrated; to centralize</a:t>
              </a:r>
            </a:p>
          </p:txBody>
        </p:sp>
        <p:pic>
          <p:nvPicPr>
            <p:cNvPr id="398" name="696-512.png" descr="696-512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848564" y="612681"/>
              <a:ext cx="4275375" cy="42753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00" name="集中…"/>
          <p:cNvSpPr txBox="1"/>
          <p:nvPr/>
        </p:nvSpPr>
        <p:spPr>
          <a:xfrm>
            <a:off x="10295013" y="3320041"/>
            <a:ext cx="2168374" cy="17927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100"/>
            </a:pPr>
            <a:r>
              <a:t>集中</a:t>
            </a:r>
          </a:p>
          <a:p>
            <a:pPr>
              <a:defRPr sz="2900"/>
            </a:pPr>
            <a:r>
              <a:t>jízhōng</a:t>
            </a:r>
          </a:p>
        </p:txBody>
      </p:sp>
      <p:grpSp>
        <p:nvGrpSpPr>
          <p:cNvPr id="403" name="群組"/>
          <p:cNvGrpSpPr/>
          <p:nvPr/>
        </p:nvGrpSpPr>
        <p:grpSpPr>
          <a:xfrm>
            <a:off x="670886" y="4630720"/>
            <a:ext cx="6115175" cy="4902764"/>
            <a:chOff x="0" y="0"/>
            <a:chExt cx="6115174" cy="4902762"/>
          </a:xfrm>
        </p:grpSpPr>
        <p:pic>
          <p:nvPicPr>
            <p:cNvPr id="401" name="apic20601.jpg" descr="apic20601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829116"/>
              <a:ext cx="6115175" cy="407364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02" name="along the coast"/>
            <p:cNvSpPr txBox="1"/>
            <p:nvPr/>
          </p:nvSpPr>
          <p:spPr>
            <a:xfrm>
              <a:off x="752084" y="0"/>
              <a:ext cx="4139058" cy="7461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300"/>
              </a:lvl1pPr>
            </a:lstStyle>
            <a:p>
              <a:pPr/>
              <a:r>
                <a:t>along the coast</a:t>
              </a:r>
            </a:p>
          </p:txBody>
        </p:sp>
      </p:grpSp>
      <p:sp>
        <p:nvSpPr>
          <p:cNvPr id="404" name="沿海…"/>
          <p:cNvSpPr txBox="1"/>
          <p:nvPr/>
        </p:nvSpPr>
        <p:spPr>
          <a:xfrm>
            <a:off x="4630813" y="7752341"/>
            <a:ext cx="2168374" cy="17927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100"/>
            </a:pPr>
            <a:r>
              <a:t>沿海</a:t>
            </a:r>
          </a:p>
          <a:p>
            <a:pPr>
              <a:defRPr sz="2900"/>
            </a:pPr>
            <a:r>
              <a:t>yánhǎi</a:t>
            </a:r>
          </a:p>
        </p:txBody>
      </p:sp>
      <p:sp>
        <p:nvSpPr>
          <p:cNvPr id="405" name="The area around a particular place"/>
          <p:cNvSpPr txBox="1"/>
          <p:nvPr/>
        </p:nvSpPr>
        <p:spPr>
          <a:xfrm>
            <a:off x="6760602" y="5193464"/>
            <a:ext cx="6136374" cy="5354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900"/>
            </a:lvl1pPr>
          </a:lstStyle>
          <a:p>
            <a:pPr/>
            <a:r>
              <a:t>The area around a particular place</a:t>
            </a:r>
          </a:p>
        </p:txBody>
      </p:sp>
      <p:sp>
        <p:nvSpPr>
          <p:cNvPr id="406" name="一带…"/>
          <p:cNvSpPr txBox="1"/>
          <p:nvPr/>
        </p:nvSpPr>
        <p:spPr>
          <a:xfrm>
            <a:off x="7000169" y="6321662"/>
            <a:ext cx="5871205" cy="3104676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2300">
                <a:solidFill>
                  <a:srgbClr val="FFFFFF"/>
                </a:solidFill>
              </a:defRPr>
            </a:pPr>
            <a:r>
              <a:t>一带</a:t>
            </a:r>
          </a:p>
          <a:p>
            <a:pPr>
              <a:defRPr sz="5300">
                <a:solidFill>
                  <a:srgbClr val="FFFFFF"/>
                </a:solidFill>
              </a:defRPr>
            </a:pPr>
            <a:r>
              <a:t>yídài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99" grpId="3"/>
      <p:bldP build="whole" bldLvl="1" animBg="1" rev="0" advAuto="0" spid="400" grpId="4"/>
      <p:bldP build="whole" bldLvl="1" animBg="1" rev="0" advAuto="0" spid="405" grpId="7"/>
      <p:bldP build="whole" bldLvl="1" animBg="1" rev="0" advAuto="0" spid="404" grpId="6"/>
      <p:bldP build="whole" bldLvl="1" animBg="1" rev="0" advAuto="0" spid="406" grpId="8"/>
      <p:bldP build="whole" bldLvl="1" animBg="1" rev="0" advAuto="0" spid="396" grpId="2"/>
      <p:bldP build="whole" bldLvl="1" animBg="1" rev="0" advAuto="0" spid="395" grpId="1"/>
      <p:bldP build="whole" bldLvl="1" animBg="1" rev="0" advAuto="0" spid="403" grpId="5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群組"/>
          <p:cNvGrpSpPr/>
          <p:nvPr/>
        </p:nvGrpSpPr>
        <p:grpSpPr>
          <a:xfrm>
            <a:off x="83244" y="-10426"/>
            <a:ext cx="12440171" cy="4387097"/>
            <a:chOff x="0" y="0"/>
            <a:chExt cx="12440170" cy="4387095"/>
          </a:xfrm>
        </p:grpSpPr>
        <p:pic>
          <p:nvPicPr>
            <p:cNvPr id="140" name="220px-China_Xinjiang.svg.png" descr="220px-China_Xinjiang.svg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7278881" y="0"/>
              <a:ext cx="5161290" cy="43870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1" name="5ac47e0ec0e47.jpg!640w_1000h.jpeg" descr="5ac47e0ec0e47.jpg!640w_1000h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869858"/>
              <a:ext cx="6836600" cy="34717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3" name="新疆…"/>
          <p:cNvSpPr txBox="1"/>
          <p:nvPr/>
        </p:nvSpPr>
        <p:spPr>
          <a:xfrm>
            <a:off x="5048516" y="2722773"/>
            <a:ext cx="1879068" cy="16029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100"/>
            </a:pPr>
            <a:r>
              <a:t>新疆</a:t>
            </a:r>
          </a:p>
          <a:p>
            <a:pPr>
              <a:defRPr sz="2700"/>
            </a:pPr>
            <a:r>
              <a:t>xīnjiāng</a:t>
            </a:r>
          </a:p>
        </p:txBody>
      </p:sp>
      <p:grpSp>
        <p:nvGrpSpPr>
          <p:cNvPr id="146" name="群組"/>
          <p:cNvGrpSpPr/>
          <p:nvPr/>
        </p:nvGrpSpPr>
        <p:grpSpPr>
          <a:xfrm>
            <a:off x="126056" y="5061848"/>
            <a:ext cx="12397360" cy="4387097"/>
            <a:chOff x="0" y="0"/>
            <a:chExt cx="12397359" cy="4387095"/>
          </a:xfrm>
        </p:grpSpPr>
        <p:pic>
          <p:nvPicPr>
            <p:cNvPr id="144" name="600px-China_Tianjin.svg.png" descr="600px-China_Tianjin.svg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236070" y="0"/>
              <a:ext cx="5161290" cy="43870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45" name="bacf0ffd48574429bb1cb32506628573.jpeg" descr="bacf0ffd48574429bb1cb32506628573.jpeg"/>
            <p:cNvPicPr>
              <a:picLocks noChangeAspect="1"/>
            </p:cNvPicPr>
            <p:nvPr/>
          </p:nvPicPr>
          <p:blipFill>
            <a:blip r:embed="rId5">
              <a:extLst/>
            </a:blip>
            <a:srcRect l="0" t="0" r="0" b="0"/>
            <a:stretch>
              <a:fillRect/>
            </a:stretch>
          </p:blipFill>
          <p:spPr>
            <a:xfrm>
              <a:off x="0" y="43477"/>
              <a:ext cx="6445457" cy="43003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7" name="天津…"/>
          <p:cNvSpPr txBox="1"/>
          <p:nvPr/>
        </p:nvSpPr>
        <p:spPr>
          <a:xfrm>
            <a:off x="4716378" y="7846662"/>
            <a:ext cx="1879068" cy="160295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100"/>
            </a:pPr>
            <a:r>
              <a:t>天津</a:t>
            </a:r>
          </a:p>
          <a:p>
            <a:pPr>
              <a:defRPr sz="2700"/>
            </a:pPr>
            <a:r>
              <a:t>tiānjīn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2" grpId="1"/>
      <p:bldP build="whole" bldLvl="1" animBg="1" rev="0" advAuto="0" spid="143" grpId="2"/>
      <p:bldP build="whole" bldLvl="1" animBg="1" rev="0" advAuto="0" spid="146" grpId="3"/>
      <p:bldP build="whole" bldLvl="1" animBg="1" rev="0" advAuto="0" spid="147" grpId="4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20190617003683.jpg" descr="2019061700368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09420" y="46594"/>
            <a:ext cx="6943783" cy="4629190"/>
          </a:xfrm>
          <a:prstGeom prst="rect">
            <a:avLst/>
          </a:prstGeom>
          <a:ln w="12700">
            <a:miter lim="400000"/>
          </a:ln>
        </p:spPr>
      </p:pic>
      <p:sp>
        <p:nvSpPr>
          <p:cNvPr id="409" name="沙漠…"/>
          <p:cNvSpPr txBox="1"/>
          <p:nvPr/>
        </p:nvSpPr>
        <p:spPr>
          <a:xfrm>
            <a:off x="8999613" y="2875541"/>
            <a:ext cx="2168374" cy="17927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100"/>
            </a:pPr>
            <a:r>
              <a:t>沙漠</a:t>
            </a:r>
          </a:p>
          <a:p>
            <a:pPr>
              <a:defRPr sz="2900"/>
            </a:pPr>
            <a:r>
              <a:t>shāmò</a:t>
            </a:r>
          </a:p>
        </p:txBody>
      </p:sp>
      <p:pic>
        <p:nvPicPr>
          <p:cNvPr id="410" name="nature_1.jpeg" descr="nature_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64920" y="5139200"/>
            <a:ext cx="7638562" cy="3999247"/>
          </a:xfrm>
          <a:prstGeom prst="rect">
            <a:avLst/>
          </a:prstGeom>
          <a:ln w="12700">
            <a:miter lim="400000"/>
          </a:ln>
        </p:spPr>
      </p:pic>
      <p:sp>
        <p:nvSpPr>
          <p:cNvPr id="411" name="自然…"/>
          <p:cNvSpPr txBox="1"/>
          <p:nvPr/>
        </p:nvSpPr>
        <p:spPr>
          <a:xfrm>
            <a:off x="9266313" y="7409441"/>
            <a:ext cx="2168374" cy="1792718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100"/>
            </a:pPr>
            <a:r>
              <a:t>自然</a:t>
            </a:r>
          </a:p>
          <a:p>
            <a:pPr>
              <a:defRPr sz="2900"/>
            </a:pPr>
            <a:r>
              <a:t>zìrán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10" grpId="2"/>
      <p:bldP build="whole" bldLvl="1" animBg="1" rev="0" advAuto="0" spid="411" grpId="3"/>
      <p:bldP build="whole" bldLvl="1" animBg="1" rev="0" advAuto="0" spid="409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语法"/>
          <p:cNvSpPr txBox="1"/>
          <p:nvPr/>
        </p:nvSpPr>
        <p:spPr>
          <a:xfrm>
            <a:off x="3323682" y="2867360"/>
            <a:ext cx="6718301" cy="472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6000">
                <a:solidFill>
                  <a:srgbClr val="FFFFFF"/>
                </a:solidFill>
                <a:latin typeface="Hannotate SC Bold"/>
                <a:ea typeface="Hannotate SC Bold"/>
                <a:cs typeface="Hannotate SC Bold"/>
                <a:sym typeface="Hannotate SC Bold"/>
              </a:defRPr>
            </a:lvl1pPr>
          </a:lstStyle>
          <a:p>
            <a:pPr/>
            <a:r>
              <a:t>语法</a:t>
            </a:r>
          </a:p>
        </p:txBody>
      </p:sp>
      <p:sp>
        <p:nvSpPr>
          <p:cNvPr id="414" name="Grammar"/>
          <p:cNvSpPr txBox="1"/>
          <p:nvPr/>
        </p:nvSpPr>
        <p:spPr>
          <a:xfrm>
            <a:off x="3827199" y="1281262"/>
            <a:ext cx="5711267" cy="1589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800">
                <a:solidFill>
                  <a:srgbClr val="FFFFFF"/>
                </a:solidFill>
              </a:defRPr>
            </a:lvl1pPr>
          </a:lstStyle>
          <a:p>
            <a:pPr/>
            <a:r>
              <a:t>Grammar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最adj.不过了"/>
          <p:cNvSpPr txBox="1"/>
          <p:nvPr/>
        </p:nvSpPr>
        <p:spPr>
          <a:xfrm>
            <a:off x="1862200" y="2082800"/>
            <a:ext cx="10321799" cy="2590801"/>
          </a:xfrm>
          <a:prstGeom prst="rect">
            <a:avLst/>
          </a:prstGeom>
          <a:solidFill>
            <a:schemeClr val="accent5">
              <a:hueOff val="-152896"/>
              <a:lumOff val="123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0">
                <a:solidFill>
                  <a:srgbClr val="FFFFFF"/>
                </a:solidFill>
              </a:defRPr>
            </a:lvl1pPr>
          </a:lstStyle>
          <a:p>
            <a:pPr/>
            <a:r>
              <a:t>最adj.不过了</a:t>
            </a:r>
          </a:p>
        </p:txBody>
      </p:sp>
      <p:sp>
        <p:nvSpPr>
          <p:cNvPr id="417" name="Means 没有比…更adj.的(none can surpass)"/>
          <p:cNvSpPr txBox="1"/>
          <p:nvPr/>
        </p:nvSpPr>
        <p:spPr>
          <a:xfrm>
            <a:off x="1224508" y="5759449"/>
            <a:ext cx="10911384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/>
            </a:pPr>
            <a:r>
              <a:t>Means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没有比…更adj.的</a:t>
            </a:r>
            <a:r>
              <a:t>(none can surpass)</a:t>
            </a:r>
          </a:p>
        </p:txBody>
      </p:sp>
      <p:sp>
        <p:nvSpPr>
          <p:cNvPr id="418" name="It’s a rather strong expression"/>
          <p:cNvSpPr txBox="1"/>
          <p:nvPr/>
        </p:nvSpPr>
        <p:spPr>
          <a:xfrm>
            <a:off x="2901727" y="7025038"/>
            <a:ext cx="8242746" cy="783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/>
            <a:r>
              <a:t>It’s a rather strong expression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最adj.不过了"/>
          <p:cNvSpPr txBox="1"/>
          <p:nvPr/>
        </p:nvSpPr>
        <p:spPr>
          <a:xfrm>
            <a:off x="1511" y="6349"/>
            <a:ext cx="6092978" cy="1562101"/>
          </a:xfrm>
          <a:prstGeom prst="rect">
            <a:avLst/>
          </a:prstGeom>
          <a:solidFill>
            <a:schemeClr val="accent5">
              <a:hueOff val="-152896"/>
              <a:lumOff val="123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FFFFFF"/>
                </a:solidFill>
              </a:defRPr>
            </a:lvl1pPr>
          </a:lstStyle>
          <a:p>
            <a:pPr/>
            <a:r>
              <a:t>最adj.不过了</a:t>
            </a:r>
          </a:p>
        </p:txBody>
      </p:sp>
      <p:sp>
        <p:nvSpPr>
          <p:cNvPr id="421" name="没有比…更adj.的"/>
          <p:cNvSpPr txBox="1"/>
          <p:nvPr/>
        </p:nvSpPr>
        <p:spPr>
          <a:xfrm>
            <a:off x="6933425" y="-19051"/>
            <a:ext cx="4243350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没有比…更adj.的</a:t>
            </a:r>
          </a:p>
        </p:txBody>
      </p:sp>
      <p:sp>
        <p:nvSpPr>
          <p:cNvPr id="422" name="none can surpass"/>
          <p:cNvSpPr txBox="1"/>
          <p:nvPr/>
        </p:nvSpPr>
        <p:spPr>
          <a:xfrm>
            <a:off x="7137730" y="812841"/>
            <a:ext cx="4190340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/>
            </a:lvl1pPr>
          </a:lstStyle>
          <a:p>
            <a:pPr/>
            <a:r>
              <a:t>none can surpass</a:t>
            </a:r>
          </a:p>
        </p:txBody>
      </p:sp>
      <p:pic>
        <p:nvPicPr>
          <p:cNvPr id="423" name="main-non-alcoholic-mulled-wine-0009-portrait-pf-1574164347.jpg" descr="main-non-alcoholic-mulled-wine-0009-portrait-pf-157416434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0912" y="1787325"/>
            <a:ext cx="5019976" cy="5030434"/>
          </a:xfrm>
          <a:prstGeom prst="rect">
            <a:avLst/>
          </a:prstGeom>
          <a:ln w="12700">
            <a:miter lim="400000"/>
          </a:ln>
        </p:spPr>
      </p:pic>
      <p:sp>
        <p:nvSpPr>
          <p:cNvPr id="424" name="Svařák"/>
          <p:cNvSpPr txBox="1"/>
          <p:nvPr/>
        </p:nvSpPr>
        <p:spPr>
          <a:xfrm>
            <a:off x="4191000" y="6134933"/>
            <a:ext cx="1738884" cy="6841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spcBef>
                <a:spcPts val="4200"/>
              </a:spcBef>
              <a:defRPr sz="3900"/>
            </a:lvl1pPr>
          </a:lstStyle>
          <a:p>
            <a:pPr/>
            <a:r>
              <a:t>Svařák</a:t>
            </a:r>
          </a:p>
        </p:txBody>
      </p:sp>
      <p:sp>
        <p:nvSpPr>
          <p:cNvPr id="425" name="冬天的时候，喝一杯svařák"/>
          <p:cNvSpPr txBox="1"/>
          <p:nvPr/>
        </p:nvSpPr>
        <p:spPr>
          <a:xfrm>
            <a:off x="213410" y="7036633"/>
            <a:ext cx="6913780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冬天的时候，喝一杯svařák</a:t>
            </a:r>
          </a:p>
        </p:txBody>
      </p:sp>
      <p:pic>
        <p:nvPicPr>
          <p:cNvPr id="426" name="sticker.png" descr="sticker.png"/>
          <p:cNvPicPr>
            <a:picLocks noChangeAspect="1"/>
          </p:cNvPicPr>
          <p:nvPr/>
        </p:nvPicPr>
        <p:blipFill>
          <a:blip r:embed="rId3">
            <a:extLst/>
          </a:blip>
          <a:srcRect l="0" t="29313" r="0" b="0"/>
          <a:stretch>
            <a:fillRect/>
          </a:stretch>
        </p:blipFill>
        <p:spPr>
          <a:xfrm>
            <a:off x="6344505" y="3225382"/>
            <a:ext cx="6092946" cy="3492067"/>
          </a:xfrm>
          <a:prstGeom prst="rect">
            <a:avLst/>
          </a:prstGeom>
          <a:ln w="12700">
            <a:miter lim="400000"/>
          </a:ln>
        </p:spPr>
      </p:pic>
      <p:sp>
        <p:nvSpPr>
          <p:cNvPr id="427" name="最合适了！"/>
          <p:cNvSpPr/>
          <p:nvPr/>
        </p:nvSpPr>
        <p:spPr>
          <a:xfrm>
            <a:off x="7684157" y="1505699"/>
            <a:ext cx="3413548" cy="1788842"/>
          </a:xfrm>
          <a:prstGeom prst="wedgeEllipseCallout">
            <a:avLst>
              <a:gd name="adj1" fmla="val -14013"/>
              <a:gd name="adj2" fmla="val 57740"/>
            </a:avLst>
          </a:prstGeom>
          <a:solidFill>
            <a:schemeClr val="accent2">
              <a:hueOff val="258623"/>
              <a:satOff val="16006"/>
              <a:lumOff val="-2522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b="0" sz="37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最合适了！</a:t>
            </a:r>
          </a:p>
        </p:txBody>
      </p:sp>
      <p:sp>
        <p:nvSpPr>
          <p:cNvPr id="428" name="最合适不过了！"/>
          <p:cNvSpPr txBox="1"/>
          <p:nvPr/>
        </p:nvSpPr>
        <p:spPr>
          <a:xfrm>
            <a:off x="7042149" y="7036633"/>
            <a:ext cx="4025901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最合适不过了！</a:t>
            </a:r>
          </a:p>
        </p:txBody>
      </p:sp>
      <p:sp>
        <p:nvSpPr>
          <p:cNvPr id="429" name="冬天的时候，没有比喝一杯svařák更合适的。"/>
          <p:cNvSpPr txBox="1"/>
          <p:nvPr/>
        </p:nvSpPr>
        <p:spPr>
          <a:xfrm>
            <a:off x="303377" y="8244782"/>
            <a:ext cx="11128046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300"/>
            </a:pPr>
            <a:r>
              <a:t>冬天的时候，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没有比</a:t>
            </a:r>
            <a:r>
              <a:t>喝一杯svařák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更合适的</a:t>
            </a:r>
            <a:r>
              <a:t>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29" grpId="1"/>
      <p:bldP build="whole" bldLvl="1" animBg="1" rev="0" advAuto="0" spid="425" grpId="2"/>
      <p:bldP build="whole" bldLvl="1" animBg="1" rev="0" advAuto="0" spid="428" grpId="3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最adj.不过了"/>
          <p:cNvSpPr txBox="1"/>
          <p:nvPr/>
        </p:nvSpPr>
        <p:spPr>
          <a:xfrm>
            <a:off x="1511" y="6349"/>
            <a:ext cx="6092978" cy="1562101"/>
          </a:xfrm>
          <a:prstGeom prst="rect">
            <a:avLst/>
          </a:prstGeom>
          <a:solidFill>
            <a:schemeClr val="accent5">
              <a:hueOff val="-152896"/>
              <a:lumOff val="123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FFFFFF"/>
                </a:solidFill>
              </a:defRPr>
            </a:lvl1pPr>
          </a:lstStyle>
          <a:p>
            <a:pPr/>
            <a:r>
              <a:t>最adj.不过了</a:t>
            </a:r>
          </a:p>
        </p:txBody>
      </p:sp>
      <p:sp>
        <p:nvSpPr>
          <p:cNvPr id="432" name="没有比…更adj.的"/>
          <p:cNvSpPr txBox="1"/>
          <p:nvPr/>
        </p:nvSpPr>
        <p:spPr>
          <a:xfrm>
            <a:off x="6933425" y="-19051"/>
            <a:ext cx="4243350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没有比…更adj.的</a:t>
            </a:r>
          </a:p>
        </p:txBody>
      </p:sp>
      <p:sp>
        <p:nvSpPr>
          <p:cNvPr id="433" name="none can surpass"/>
          <p:cNvSpPr txBox="1"/>
          <p:nvPr/>
        </p:nvSpPr>
        <p:spPr>
          <a:xfrm>
            <a:off x="7137730" y="812841"/>
            <a:ext cx="4190340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/>
            </a:lvl1pPr>
          </a:lstStyle>
          <a:p>
            <a:pPr/>
            <a:r>
              <a:t>none can surpass</a:t>
            </a:r>
          </a:p>
        </p:txBody>
      </p:sp>
      <p:sp>
        <p:nvSpPr>
          <p:cNvPr id="434" name="他很想要一台苹果手机"/>
          <p:cNvSpPr txBox="1"/>
          <p:nvPr/>
        </p:nvSpPr>
        <p:spPr>
          <a:xfrm>
            <a:off x="3079749" y="1809885"/>
            <a:ext cx="59563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/>
            </a:lvl1pPr>
          </a:lstStyle>
          <a:p>
            <a:pPr/>
            <a:r>
              <a:t>他很想要一台苹果手机</a:t>
            </a:r>
          </a:p>
        </p:txBody>
      </p:sp>
      <p:pic>
        <p:nvPicPr>
          <p:cNvPr id="435" name="iphone-11-pro-max-gold-select-2019.png" descr="iphone-11-pro-max-gold-select-20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06948" y="3062228"/>
            <a:ext cx="4243350" cy="5019794"/>
          </a:xfrm>
          <a:prstGeom prst="rect">
            <a:avLst/>
          </a:prstGeom>
          <a:ln w="12700">
            <a:miter lim="400000"/>
          </a:ln>
        </p:spPr>
      </p:pic>
      <p:sp>
        <p:nvSpPr>
          <p:cNvPr id="436" name="他生日的时候，"/>
          <p:cNvSpPr txBox="1"/>
          <p:nvPr/>
        </p:nvSpPr>
        <p:spPr>
          <a:xfrm>
            <a:off x="488949" y="8509000"/>
            <a:ext cx="4025901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他生日的时候，</a:t>
            </a:r>
          </a:p>
        </p:txBody>
      </p:sp>
      <p:sp>
        <p:nvSpPr>
          <p:cNvPr id="437" name="买苹果手机送他最好了"/>
          <p:cNvSpPr txBox="1"/>
          <p:nvPr/>
        </p:nvSpPr>
        <p:spPr>
          <a:xfrm>
            <a:off x="3477473" y="2705100"/>
            <a:ext cx="5702301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买苹果手机送他最好了</a:t>
            </a:r>
          </a:p>
        </p:txBody>
      </p:sp>
      <p:sp>
        <p:nvSpPr>
          <p:cNvPr id="438" name="买苹果手机送他最好不过了。"/>
          <p:cNvSpPr txBox="1"/>
          <p:nvPr/>
        </p:nvSpPr>
        <p:spPr>
          <a:xfrm>
            <a:off x="4387850" y="8509000"/>
            <a:ext cx="7378701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400"/>
            </a:pPr>
            <a:r>
              <a:t>买苹果手机送他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最好不过了</a:t>
            </a:r>
            <a:r>
              <a:t>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38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最adj.不过了"/>
          <p:cNvSpPr txBox="1"/>
          <p:nvPr/>
        </p:nvSpPr>
        <p:spPr>
          <a:xfrm>
            <a:off x="1511" y="6349"/>
            <a:ext cx="6092978" cy="1562101"/>
          </a:xfrm>
          <a:prstGeom prst="rect">
            <a:avLst/>
          </a:prstGeom>
          <a:solidFill>
            <a:schemeClr val="accent5">
              <a:hueOff val="-152896"/>
              <a:lumOff val="123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FFFFFF"/>
                </a:solidFill>
              </a:defRPr>
            </a:lvl1pPr>
          </a:lstStyle>
          <a:p>
            <a:pPr/>
            <a:r>
              <a:t>最adj.不过了</a:t>
            </a:r>
          </a:p>
        </p:txBody>
      </p:sp>
      <p:sp>
        <p:nvSpPr>
          <p:cNvPr id="441" name="没有比…更adj.的"/>
          <p:cNvSpPr txBox="1"/>
          <p:nvPr/>
        </p:nvSpPr>
        <p:spPr>
          <a:xfrm>
            <a:off x="6933425" y="-19051"/>
            <a:ext cx="4243350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没有比…更adj.的</a:t>
            </a:r>
          </a:p>
        </p:txBody>
      </p:sp>
      <p:sp>
        <p:nvSpPr>
          <p:cNvPr id="442" name="none can surpass"/>
          <p:cNvSpPr txBox="1"/>
          <p:nvPr/>
        </p:nvSpPr>
        <p:spPr>
          <a:xfrm>
            <a:off x="7137730" y="812841"/>
            <a:ext cx="4190340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/>
            </a:lvl1pPr>
          </a:lstStyle>
          <a:p>
            <a:pPr/>
            <a:r>
              <a:t>none can surpass</a:t>
            </a:r>
          </a:p>
        </p:txBody>
      </p:sp>
      <p:pic>
        <p:nvPicPr>
          <p:cNvPr id="443" name="20190423122304363.jpg" descr="2019042312230436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2941" y="3216573"/>
            <a:ext cx="6195714" cy="4037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444" name="Unknown.jpeg" descr="Unknown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35339" y="3406274"/>
            <a:ext cx="4531273" cy="3394080"/>
          </a:xfrm>
          <a:prstGeom prst="rect">
            <a:avLst/>
          </a:prstGeom>
          <a:ln w="12700">
            <a:miter lim="400000"/>
          </a:ln>
        </p:spPr>
      </p:pic>
      <p:sp>
        <p:nvSpPr>
          <p:cNvPr id="445" name="没有比开车更方便的！"/>
          <p:cNvSpPr txBox="1"/>
          <p:nvPr/>
        </p:nvSpPr>
        <p:spPr>
          <a:xfrm>
            <a:off x="3994149" y="1890861"/>
            <a:ext cx="6591301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100"/>
            </a:pPr>
            <a:r>
              <a:t>没有比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开车</a:t>
            </a:r>
            <a:r>
              <a:t>更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方便</a:t>
            </a:r>
            <a:r>
              <a:t>的！</a:t>
            </a:r>
          </a:p>
        </p:txBody>
      </p:sp>
      <p:sp>
        <p:nvSpPr>
          <p:cNvPr id="446" name="开车上学最方便不过了。"/>
          <p:cNvSpPr txBox="1"/>
          <p:nvPr/>
        </p:nvSpPr>
        <p:spPr>
          <a:xfrm>
            <a:off x="2565399" y="7791449"/>
            <a:ext cx="8077201" cy="1104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700"/>
            </a:pPr>
            <a:r>
              <a:t>开车上学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最方便不过了</a:t>
            </a:r>
            <a:r>
              <a:t>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46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最adj.不过了"/>
          <p:cNvSpPr txBox="1"/>
          <p:nvPr/>
        </p:nvSpPr>
        <p:spPr>
          <a:xfrm>
            <a:off x="1511" y="6349"/>
            <a:ext cx="6092978" cy="1562101"/>
          </a:xfrm>
          <a:prstGeom prst="rect">
            <a:avLst/>
          </a:prstGeom>
          <a:solidFill>
            <a:schemeClr val="accent5">
              <a:hueOff val="-152896"/>
              <a:lumOff val="123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200">
                <a:solidFill>
                  <a:srgbClr val="FFFFFF"/>
                </a:solidFill>
              </a:defRPr>
            </a:lvl1pPr>
          </a:lstStyle>
          <a:p>
            <a:pPr/>
            <a:r>
              <a:t>最adj.不过了</a:t>
            </a:r>
          </a:p>
        </p:txBody>
      </p:sp>
      <p:sp>
        <p:nvSpPr>
          <p:cNvPr id="449" name="没有比…更adj.的"/>
          <p:cNvSpPr txBox="1"/>
          <p:nvPr/>
        </p:nvSpPr>
        <p:spPr>
          <a:xfrm>
            <a:off x="6933425" y="-19051"/>
            <a:ext cx="4243350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没有比…更adj.的</a:t>
            </a:r>
          </a:p>
        </p:txBody>
      </p:sp>
      <p:sp>
        <p:nvSpPr>
          <p:cNvPr id="450" name="none can surpass"/>
          <p:cNvSpPr txBox="1"/>
          <p:nvPr/>
        </p:nvSpPr>
        <p:spPr>
          <a:xfrm>
            <a:off x="7137730" y="812841"/>
            <a:ext cx="4190340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/>
            </a:lvl1pPr>
          </a:lstStyle>
          <a:p>
            <a:pPr/>
            <a:r>
              <a:t>none can surpass</a:t>
            </a:r>
          </a:p>
        </p:txBody>
      </p:sp>
      <p:sp>
        <p:nvSpPr>
          <p:cNvPr id="451" name="跟朋友吵架最伤心不过了。"/>
          <p:cNvSpPr txBox="1"/>
          <p:nvPr/>
        </p:nvSpPr>
        <p:spPr>
          <a:xfrm>
            <a:off x="2203449" y="8129489"/>
            <a:ext cx="9105901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900"/>
            </a:pPr>
            <a:r>
              <a:t>跟朋友吵架最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伤心</a:t>
            </a:r>
            <a:r>
              <a:t>不过了。</a:t>
            </a:r>
          </a:p>
        </p:txBody>
      </p:sp>
      <p:pic>
        <p:nvPicPr>
          <p:cNvPr id="452" name="cGcq5yN5QDNzYzLn5WZtVWaq9yckF2bsBXdv02bj5COn5WZtVWaq5yd3d3LvoDc0RHa.jpg" descr="cGcq5yN5QDNzYzLn5WZtVWaq9yckF2bsBXdv02bj5COn5WZtVWaq5yd3d3LvoDc0RHa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8579"/>
          <a:stretch>
            <a:fillRect/>
          </a:stretch>
        </p:blipFill>
        <p:spPr>
          <a:xfrm>
            <a:off x="3788435" y="3197225"/>
            <a:ext cx="5674207" cy="4806999"/>
          </a:xfrm>
          <a:prstGeom prst="rect">
            <a:avLst/>
          </a:prstGeom>
          <a:ln w="12700">
            <a:miter lim="400000"/>
          </a:ln>
        </p:spPr>
      </p:pic>
      <p:sp>
        <p:nvSpPr>
          <p:cNvPr id="453" name="没有比跟朋友吵架更伤心的。"/>
          <p:cNvSpPr txBox="1"/>
          <p:nvPr/>
        </p:nvSpPr>
        <p:spPr>
          <a:xfrm>
            <a:off x="2654299" y="2012950"/>
            <a:ext cx="820420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没有比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跟朋友吵架</a:t>
            </a:r>
            <a:r>
              <a:t>更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伤心</a:t>
            </a:r>
            <a:r>
              <a:t>的。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51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最adj.不过了"/>
          <p:cNvSpPr txBox="1"/>
          <p:nvPr/>
        </p:nvSpPr>
        <p:spPr>
          <a:xfrm>
            <a:off x="2065400" y="965200"/>
            <a:ext cx="10321799" cy="2590801"/>
          </a:xfrm>
          <a:prstGeom prst="rect">
            <a:avLst/>
          </a:prstGeom>
          <a:solidFill>
            <a:schemeClr val="accent5">
              <a:hueOff val="-152896"/>
              <a:lumOff val="123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4000">
                <a:solidFill>
                  <a:srgbClr val="FFFFFF"/>
                </a:solidFill>
              </a:defRPr>
            </a:lvl1pPr>
          </a:lstStyle>
          <a:p>
            <a:pPr/>
            <a:r>
              <a:t>最adj.不过了</a:t>
            </a:r>
          </a:p>
        </p:txBody>
      </p:sp>
      <p:sp>
        <p:nvSpPr>
          <p:cNvPr id="456" name="Means 没有比…更adj.的(none can surpass)"/>
          <p:cNvSpPr txBox="1"/>
          <p:nvPr/>
        </p:nvSpPr>
        <p:spPr>
          <a:xfrm>
            <a:off x="1427708" y="4641849"/>
            <a:ext cx="10911384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200"/>
            </a:pPr>
            <a:r>
              <a:t>Means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没有比…更adj.的</a:t>
            </a:r>
            <a:r>
              <a:t>(none can surpass)</a:t>
            </a:r>
          </a:p>
        </p:txBody>
      </p:sp>
      <p:sp>
        <p:nvSpPr>
          <p:cNvPr id="457" name="It’s a rather strong expression"/>
          <p:cNvSpPr txBox="1"/>
          <p:nvPr/>
        </p:nvSpPr>
        <p:spPr>
          <a:xfrm>
            <a:off x="3104927" y="5907438"/>
            <a:ext cx="8242746" cy="7835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/>
            <a:r>
              <a:t>It’s a rather strong expression</a:t>
            </a:r>
          </a:p>
        </p:txBody>
      </p:sp>
      <p:sp>
        <p:nvSpPr>
          <p:cNvPr id="458" name="造句"/>
          <p:cNvSpPr txBox="1"/>
          <p:nvPr/>
        </p:nvSpPr>
        <p:spPr>
          <a:xfrm>
            <a:off x="5975350" y="7073900"/>
            <a:ext cx="229870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造句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为了(in order to)"/>
          <p:cNvSpPr txBox="1"/>
          <p:nvPr/>
        </p:nvSpPr>
        <p:spPr>
          <a:xfrm>
            <a:off x="2401480" y="31749"/>
            <a:ext cx="9090839" cy="2806701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500"/>
            </a:pPr>
            <a:r>
              <a:rPr sz="15200"/>
              <a:t>为了</a:t>
            </a:r>
            <a:r>
              <a:rPr sz="7300"/>
              <a:t>(in order to)</a:t>
            </a:r>
          </a:p>
        </p:txBody>
      </p:sp>
      <p:sp>
        <p:nvSpPr>
          <p:cNvPr id="461" name="v.s"/>
          <p:cNvSpPr txBox="1"/>
          <p:nvPr/>
        </p:nvSpPr>
        <p:spPr>
          <a:xfrm>
            <a:off x="5858217" y="3762340"/>
            <a:ext cx="1491566" cy="1403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600"/>
            </a:lvl1pPr>
          </a:lstStyle>
          <a:p>
            <a:pPr/>
            <a:r>
              <a:t>v.s</a:t>
            </a:r>
          </a:p>
        </p:txBody>
      </p:sp>
      <p:sp>
        <p:nvSpPr>
          <p:cNvPr id="462" name="因为(because)"/>
          <p:cNvSpPr txBox="1"/>
          <p:nvPr/>
        </p:nvSpPr>
        <p:spPr>
          <a:xfrm>
            <a:off x="2584977" y="5429249"/>
            <a:ext cx="8266646" cy="2806701"/>
          </a:xfrm>
          <a:prstGeom prst="rect">
            <a:avLst/>
          </a:prstGeom>
          <a:solidFill>
            <a:schemeClr val="accent5">
              <a:hueOff val="-152896"/>
              <a:lumOff val="123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sz="15200"/>
              <a:t>因为</a:t>
            </a:r>
            <a:r>
              <a:rPr sz="7300"/>
              <a:t>(because)</a:t>
            </a:r>
          </a:p>
        </p:txBody>
      </p:sp>
      <p:sp>
        <p:nvSpPr>
          <p:cNvPr id="463" name="denotes purpose"/>
          <p:cNvSpPr txBox="1"/>
          <p:nvPr/>
        </p:nvSpPr>
        <p:spPr>
          <a:xfrm>
            <a:off x="4040936" y="2896302"/>
            <a:ext cx="4922928" cy="808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pPr/>
            <a:r>
              <a:t>denotes purpose</a:t>
            </a:r>
          </a:p>
        </p:txBody>
      </p:sp>
      <p:sp>
        <p:nvSpPr>
          <p:cNvPr id="464" name="denotes cause"/>
          <p:cNvSpPr txBox="1"/>
          <p:nvPr/>
        </p:nvSpPr>
        <p:spPr>
          <a:xfrm>
            <a:off x="4272572" y="8499440"/>
            <a:ext cx="4281856" cy="808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pPr/>
            <a:r>
              <a:t>denotes cause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为了"/>
          <p:cNvSpPr txBox="1"/>
          <p:nvPr/>
        </p:nvSpPr>
        <p:spPr>
          <a:xfrm>
            <a:off x="-31750" y="-6350"/>
            <a:ext cx="2552701" cy="1816101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600"/>
            </a:lvl1pPr>
          </a:lstStyle>
          <a:p>
            <a:pPr>
              <a:defRPr sz="5500"/>
            </a:pPr>
            <a:r>
              <a:rPr sz="9600"/>
              <a:t>为了</a:t>
            </a:r>
          </a:p>
        </p:txBody>
      </p:sp>
      <p:sp>
        <p:nvSpPr>
          <p:cNvPr id="467" name="减轻父母的经济负担"/>
          <p:cNvSpPr txBox="1"/>
          <p:nvPr/>
        </p:nvSpPr>
        <p:spPr>
          <a:xfrm>
            <a:off x="349250" y="2940050"/>
            <a:ext cx="56007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减轻父母的经济负担</a:t>
            </a:r>
          </a:p>
        </p:txBody>
      </p:sp>
      <p:sp>
        <p:nvSpPr>
          <p:cNvPr id="468" name="每天打工挣钱"/>
          <p:cNvSpPr txBox="1"/>
          <p:nvPr/>
        </p:nvSpPr>
        <p:spPr>
          <a:xfrm>
            <a:off x="8070849" y="2978150"/>
            <a:ext cx="3390901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/>
            </a:lvl1pPr>
          </a:lstStyle>
          <a:p>
            <a:pPr/>
            <a:r>
              <a:t>每天打工挣钱</a:t>
            </a:r>
          </a:p>
        </p:txBody>
      </p:sp>
      <p:sp>
        <p:nvSpPr>
          <p:cNvPr id="469" name="in order to"/>
          <p:cNvSpPr txBox="1"/>
          <p:nvPr/>
        </p:nvSpPr>
        <p:spPr>
          <a:xfrm>
            <a:off x="2719425" y="630404"/>
            <a:ext cx="2866950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in order to</a:t>
            </a:r>
          </a:p>
        </p:txBody>
      </p:sp>
      <p:pic>
        <p:nvPicPr>
          <p:cNvPr id="470" name="日本打工job_one_operation_woman.png" descr="日本打工job_one_operation_woman.png"/>
          <p:cNvPicPr>
            <a:picLocks noChangeAspect="1"/>
          </p:cNvPicPr>
          <p:nvPr/>
        </p:nvPicPr>
        <p:blipFill>
          <a:blip r:embed="rId2">
            <a:extLst/>
          </a:blip>
          <a:srcRect l="14052" t="0" r="14052" b="0"/>
          <a:stretch>
            <a:fillRect/>
          </a:stretch>
        </p:blipFill>
        <p:spPr>
          <a:xfrm>
            <a:off x="4308717" y="4259779"/>
            <a:ext cx="4268732" cy="3737813"/>
          </a:xfrm>
          <a:prstGeom prst="rect">
            <a:avLst/>
          </a:prstGeom>
          <a:ln w="12700">
            <a:miter lim="400000"/>
          </a:ln>
        </p:spPr>
      </p:pic>
      <p:sp>
        <p:nvSpPr>
          <p:cNvPr id="471" name="为了减轻父母的经济负担，她每天打工挣钱。"/>
          <p:cNvSpPr txBox="1"/>
          <p:nvPr/>
        </p:nvSpPr>
        <p:spPr>
          <a:xfrm>
            <a:off x="146050" y="8000999"/>
            <a:ext cx="12052301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7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为了</a:t>
            </a:r>
            <a:r>
              <a:t>减轻父母的经济负担，她每天打工挣钱。</a:t>
            </a:r>
          </a:p>
        </p:txBody>
      </p:sp>
      <p:sp>
        <p:nvSpPr>
          <p:cNvPr id="472" name="denotes purpose"/>
          <p:cNvSpPr txBox="1"/>
          <p:nvPr/>
        </p:nvSpPr>
        <p:spPr>
          <a:xfrm>
            <a:off x="7029449" y="332507"/>
            <a:ext cx="4922928" cy="808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>
                <a:solidFill>
                  <a:srgbClr val="0433FF"/>
                </a:solidFill>
              </a:defRPr>
            </a:lvl1pPr>
          </a:lstStyle>
          <a:p>
            <a:pPr/>
            <a:r>
              <a:t>denotes purpose</a:t>
            </a:r>
          </a:p>
        </p:txBody>
      </p:sp>
      <p:grpSp>
        <p:nvGrpSpPr>
          <p:cNvPr id="475" name="群組"/>
          <p:cNvGrpSpPr/>
          <p:nvPr/>
        </p:nvGrpSpPr>
        <p:grpSpPr>
          <a:xfrm>
            <a:off x="495300" y="3917950"/>
            <a:ext cx="5308601" cy="856829"/>
            <a:chOff x="0" y="0"/>
            <a:chExt cx="5308600" cy="856828"/>
          </a:xfrm>
        </p:grpSpPr>
        <p:sp>
          <p:nvSpPr>
            <p:cNvPr id="473" name="線條"/>
            <p:cNvSpPr/>
            <p:nvPr/>
          </p:nvSpPr>
          <p:spPr>
            <a:xfrm>
              <a:off x="0" y="0"/>
              <a:ext cx="5308601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74" name="purpose"/>
            <p:cNvSpPr txBox="1"/>
            <p:nvPr/>
          </p:nvSpPr>
          <p:spPr>
            <a:xfrm>
              <a:off x="1649806" y="185027"/>
              <a:ext cx="2008988" cy="67180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800">
                  <a:solidFill>
                    <a:srgbClr val="0433FF"/>
                  </a:solidFill>
                </a:defRPr>
              </a:lvl1pPr>
            </a:lstStyle>
            <a:p>
              <a:pPr/>
              <a:r>
                <a:t>purpose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75" grpId="1"/>
      <p:bldP build="whole" bldLvl="1" animBg="1" rev="0" advAuto="0" spid="471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群組"/>
          <p:cNvGrpSpPr/>
          <p:nvPr/>
        </p:nvGrpSpPr>
        <p:grpSpPr>
          <a:xfrm>
            <a:off x="-22906" y="3353"/>
            <a:ext cx="12669612" cy="4362481"/>
            <a:chOff x="0" y="0"/>
            <a:chExt cx="12669611" cy="4362479"/>
          </a:xfrm>
        </p:grpSpPr>
        <p:pic>
          <p:nvPicPr>
            <p:cNvPr id="149" name="https---s2.settour.com.tw-ss_img-GFG-0000-0165-94-ori_8036742.jpg" descr="https---s2.settour.com.tw-ss_img-GFG-0000-0165-94-ori_8036742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36621"/>
              <a:ext cx="6433854" cy="42892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50" name="300px-Yunnan_in_China_(+all_claims_hatched).svg.png" descr="300px-Yunnan_in_China_(+all_claims_hatched).svg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7193695" y="0"/>
              <a:ext cx="5475917" cy="43624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55" name="群組"/>
          <p:cNvGrpSpPr/>
          <p:nvPr/>
        </p:nvGrpSpPr>
        <p:grpSpPr>
          <a:xfrm>
            <a:off x="-63169" y="4696718"/>
            <a:ext cx="12753734" cy="4900252"/>
            <a:chOff x="0" y="0"/>
            <a:chExt cx="12753732" cy="4900251"/>
          </a:xfrm>
        </p:grpSpPr>
        <p:pic>
          <p:nvPicPr>
            <p:cNvPr id="152" name="250px-Guangzhou.png" descr="250px-Guangzhou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7277817" y="694747"/>
              <a:ext cx="5475916" cy="42055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3" name="The third largest city"/>
            <p:cNvSpPr txBox="1"/>
            <p:nvPr/>
          </p:nvSpPr>
          <p:spPr>
            <a:xfrm>
              <a:off x="830267" y="-1"/>
              <a:ext cx="4331692" cy="6097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400"/>
              </a:lvl1pPr>
            </a:lstStyle>
            <a:p>
              <a:pPr/>
              <a:r>
                <a:t>The third largest city</a:t>
              </a:r>
            </a:p>
          </p:txBody>
        </p:sp>
        <p:pic>
          <p:nvPicPr>
            <p:cNvPr id="154" name="E3oHgrrJLkZGOq9h-qRpO8jV2sHz4f1K8ZniZPGZ4mQ.jpeg" descr="E3oHgrrJLkZGOq9h-qRpO8jV2sHz4f1K8ZniZPGZ4mQ.jpe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940659"/>
              <a:ext cx="6602098" cy="37136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56" name="广州…"/>
          <p:cNvSpPr txBox="1"/>
          <p:nvPr/>
        </p:nvSpPr>
        <p:spPr>
          <a:xfrm>
            <a:off x="4666350" y="7744624"/>
            <a:ext cx="1924813" cy="16029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100"/>
            </a:pPr>
            <a:r>
              <a:t>广州</a:t>
            </a:r>
          </a:p>
          <a:p>
            <a:pPr>
              <a:defRPr sz="2700"/>
            </a:pPr>
            <a:r>
              <a:t>guǎngzhōu</a:t>
            </a:r>
          </a:p>
        </p:txBody>
      </p:sp>
      <p:sp>
        <p:nvSpPr>
          <p:cNvPr id="157" name="云南…"/>
          <p:cNvSpPr txBox="1"/>
          <p:nvPr/>
        </p:nvSpPr>
        <p:spPr>
          <a:xfrm>
            <a:off x="4576898" y="2762880"/>
            <a:ext cx="1879067" cy="16029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100"/>
            </a:pPr>
            <a:r>
              <a:t>云南</a:t>
            </a:r>
          </a:p>
          <a:p>
            <a:pPr>
              <a:defRPr sz="2700"/>
            </a:pPr>
            <a:r>
              <a:t>yúnnán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1" grpId="1"/>
      <p:bldP build="whole" bldLvl="1" animBg="1" rev="0" advAuto="0" spid="155" grpId="3"/>
      <p:bldP build="whole" bldLvl="1" animBg="1" rev="0" advAuto="0" spid="157" grpId="2"/>
      <p:bldP build="whole" bldLvl="1" animBg="1" rev="0" advAuto="0" spid="156" grpId="4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因为"/>
          <p:cNvSpPr txBox="1"/>
          <p:nvPr/>
        </p:nvSpPr>
        <p:spPr>
          <a:xfrm>
            <a:off x="-6350" y="-6350"/>
            <a:ext cx="2552701" cy="1816101"/>
          </a:xfrm>
          <a:prstGeom prst="rect">
            <a:avLst/>
          </a:prstGeom>
          <a:solidFill>
            <a:schemeClr val="accent5">
              <a:hueOff val="-152896"/>
              <a:lumOff val="123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600"/>
            </a:lvl1pPr>
          </a:lstStyle>
          <a:p>
            <a:pPr/>
            <a:r>
              <a:t>因为</a:t>
            </a:r>
          </a:p>
        </p:txBody>
      </p:sp>
      <p:sp>
        <p:nvSpPr>
          <p:cNvPr id="478" name="because"/>
          <p:cNvSpPr txBox="1"/>
          <p:nvPr/>
        </p:nvSpPr>
        <p:spPr>
          <a:xfrm>
            <a:off x="3120212" y="211304"/>
            <a:ext cx="2370176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because</a:t>
            </a:r>
          </a:p>
        </p:txBody>
      </p:sp>
      <p:sp>
        <p:nvSpPr>
          <p:cNvPr id="479" name="“因为always follow with 所以”"/>
          <p:cNvSpPr txBox="1"/>
          <p:nvPr/>
        </p:nvSpPr>
        <p:spPr>
          <a:xfrm>
            <a:off x="2902635" y="1320799"/>
            <a:ext cx="6132730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/>
            </a:lvl1pPr>
          </a:lstStyle>
          <a:p>
            <a:pPr/>
            <a:r>
              <a:t>“因为always follow with 所以”</a:t>
            </a:r>
          </a:p>
        </p:txBody>
      </p:sp>
      <p:sp>
        <p:nvSpPr>
          <p:cNvPr id="480" name="她想减轻父母的经济负担"/>
          <p:cNvSpPr txBox="1"/>
          <p:nvPr/>
        </p:nvSpPr>
        <p:spPr>
          <a:xfrm>
            <a:off x="222250" y="2571750"/>
            <a:ext cx="6819901" cy="952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800"/>
            </a:pPr>
            <a:r>
              <a:rPr>
                <a:solidFill>
                  <a:srgbClr val="0433FF"/>
                </a:solidFill>
              </a:rPr>
              <a:t>她想</a:t>
            </a:r>
            <a:r>
              <a:t>减轻父母的经济负担</a:t>
            </a:r>
          </a:p>
        </p:txBody>
      </p:sp>
      <p:sp>
        <p:nvSpPr>
          <p:cNvPr id="481" name="每天打工挣钱"/>
          <p:cNvSpPr txBox="1"/>
          <p:nvPr/>
        </p:nvSpPr>
        <p:spPr>
          <a:xfrm>
            <a:off x="8261349" y="2609850"/>
            <a:ext cx="3390901" cy="876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/>
            </a:lvl1pPr>
          </a:lstStyle>
          <a:p>
            <a:pPr/>
            <a:r>
              <a:t>每天打工挣钱</a:t>
            </a:r>
          </a:p>
        </p:txBody>
      </p:sp>
      <p:pic>
        <p:nvPicPr>
          <p:cNvPr id="482" name="日本打工job_one_operation_woman.png" descr="日本打工job_one_operation_woman.png"/>
          <p:cNvPicPr>
            <a:picLocks noChangeAspect="1"/>
          </p:cNvPicPr>
          <p:nvPr/>
        </p:nvPicPr>
        <p:blipFill>
          <a:blip r:embed="rId2">
            <a:extLst/>
          </a:blip>
          <a:srcRect l="14052" t="0" r="14052" b="0"/>
          <a:stretch>
            <a:fillRect/>
          </a:stretch>
        </p:blipFill>
        <p:spPr>
          <a:xfrm>
            <a:off x="4232517" y="3523179"/>
            <a:ext cx="4268732" cy="3737813"/>
          </a:xfrm>
          <a:prstGeom prst="rect">
            <a:avLst/>
          </a:prstGeom>
          <a:ln w="12700">
            <a:miter lim="400000"/>
          </a:ln>
        </p:spPr>
      </p:pic>
      <p:sp>
        <p:nvSpPr>
          <p:cNvPr id="483" name="因为她想减轻父母的经济负担，…"/>
          <p:cNvSpPr txBox="1"/>
          <p:nvPr/>
        </p:nvSpPr>
        <p:spPr>
          <a:xfrm>
            <a:off x="1639989" y="7772400"/>
            <a:ext cx="9724822" cy="198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3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因为</a:t>
            </a:r>
            <a:r>
              <a:t>她想减轻父母的经济负担，</a:t>
            </a:r>
          </a:p>
          <a:p>
            <a:pPr>
              <a:defRPr sz="53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所以</a:t>
            </a:r>
            <a:r>
              <a:t>她每天打工挣钱。</a:t>
            </a:r>
          </a:p>
        </p:txBody>
      </p:sp>
      <p:sp>
        <p:nvSpPr>
          <p:cNvPr id="484" name="denotes cause"/>
          <p:cNvSpPr txBox="1"/>
          <p:nvPr/>
        </p:nvSpPr>
        <p:spPr>
          <a:xfrm>
            <a:off x="6571272" y="192807"/>
            <a:ext cx="4281856" cy="808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>
                <a:solidFill>
                  <a:srgbClr val="0433FF"/>
                </a:solidFill>
              </a:defRPr>
            </a:lvl1pPr>
          </a:lstStyle>
          <a:p>
            <a:pPr/>
            <a:r>
              <a:t>denotes cause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83" grpId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为了"/>
          <p:cNvSpPr txBox="1"/>
          <p:nvPr/>
        </p:nvSpPr>
        <p:spPr>
          <a:xfrm>
            <a:off x="-31750" y="-6350"/>
            <a:ext cx="2552701" cy="1816101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600"/>
            </a:lvl1pPr>
          </a:lstStyle>
          <a:p>
            <a:pPr>
              <a:defRPr sz="5500"/>
            </a:pPr>
            <a:r>
              <a:rPr sz="9600"/>
              <a:t>为了</a:t>
            </a:r>
          </a:p>
        </p:txBody>
      </p:sp>
      <p:sp>
        <p:nvSpPr>
          <p:cNvPr id="487" name="in order to"/>
          <p:cNvSpPr txBox="1"/>
          <p:nvPr/>
        </p:nvSpPr>
        <p:spPr>
          <a:xfrm>
            <a:off x="2719425" y="351004"/>
            <a:ext cx="2866950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in order to</a:t>
            </a:r>
          </a:p>
        </p:txBody>
      </p:sp>
      <p:sp>
        <p:nvSpPr>
          <p:cNvPr id="488" name="denotes purpose"/>
          <p:cNvSpPr txBox="1"/>
          <p:nvPr/>
        </p:nvSpPr>
        <p:spPr>
          <a:xfrm>
            <a:off x="7092949" y="167407"/>
            <a:ext cx="4922928" cy="808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>
                <a:solidFill>
                  <a:srgbClr val="0433FF"/>
                </a:solidFill>
              </a:defRPr>
            </a:lvl1pPr>
          </a:lstStyle>
          <a:p>
            <a:pPr/>
            <a:r>
              <a:t>denotes purpose</a:t>
            </a:r>
          </a:p>
        </p:txBody>
      </p:sp>
      <p:sp>
        <p:nvSpPr>
          <p:cNvPr id="489" name="决定存点儿钱"/>
          <p:cNvSpPr txBox="1"/>
          <p:nvPr/>
        </p:nvSpPr>
        <p:spPr>
          <a:xfrm>
            <a:off x="4641850" y="1246621"/>
            <a:ext cx="422910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/>
            </a:lvl1pPr>
          </a:lstStyle>
          <a:p>
            <a:pPr/>
            <a:r>
              <a:t>决定存点儿钱</a:t>
            </a:r>
          </a:p>
        </p:txBody>
      </p:sp>
      <p:sp>
        <p:nvSpPr>
          <p:cNvPr id="490" name="去中国留学"/>
          <p:cNvSpPr txBox="1"/>
          <p:nvPr/>
        </p:nvSpPr>
        <p:spPr>
          <a:xfrm>
            <a:off x="4984750" y="2423535"/>
            <a:ext cx="354330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/>
            </a:lvl1pPr>
          </a:lstStyle>
          <a:p>
            <a:pPr/>
            <a:r>
              <a:t>去中国留学</a:t>
            </a:r>
          </a:p>
        </p:txBody>
      </p:sp>
      <p:sp>
        <p:nvSpPr>
          <p:cNvPr id="491" name="为了去中国留学，他决定存点儿钱。"/>
          <p:cNvSpPr txBox="1"/>
          <p:nvPr/>
        </p:nvSpPr>
        <p:spPr>
          <a:xfrm>
            <a:off x="1212849" y="8102600"/>
            <a:ext cx="10274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为了</a:t>
            </a:r>
            <a:r>
              <a:t>去中国留学，他决定存点儿钱。</a:t>
            </a:r>
          </a:p>
        </p:txBody>
      </p:sp>
      <p:pic>
        <p:nvPicPr>
          <p:cNvPr id="492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8892" y="4200177"/>
            <a:ext cx="6181416" cy="3312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493" name="Saving-Money.jpg" descr="Saving-Money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60988" y="4184174"/>
            <a:ext cx="6181416" cy="334492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96" name="群組"/>
          <p:cNvGrpSpPr/>
          <p:nvPr/>
        </p:nvGrpSpPr>
        <p:grpSpPr>
          <a:xfrm>
            <a:off x="4864100" y="3580756"/>
            <a:ext cx="3784601" cy="684502"/>
            <a:chOff x="0" y="0"/>
            <a:chExt cx="3784600" cy="684501"/>
          </a:xfrm>
        </p:grpSpPr>
        <p:sp>
          <p:nvSpPr>
            <p:cNvPr id="494" name="線條"/>
            <p:cNvSpPr/>
            <p:nvPr/>
          </p:nvSpPr>
          <p:spPr>
            <a:xfrm>
              <a:off x="0" y="0"/>
              <a:ext cx="3784601" cy="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495" name="purpose"/>
            <p:cNvSpPr txBox="1"/>
            <p:nvPr/>
          </p:nvSpPr>
          <p:spPr>
            <a:xfrm>
              <a:off x="1306906" y="12699"/>
              <a:ext cx="2008988" cy="6718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800">
                  <a:solidFill>
                    <a:srgbClr val="0433FF"/>
                  </a:solidFill>
                </a:defRPr>
              </a:lvl1pPr>
            </a:lstStyle>
            <a:p>
              <a:pPr/>
              <a:r>
                <a:t>purpose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491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因为"/>
          <p:cNvSpPr txBox="1"/>
          <p:nvPr/>
        </p:nvSpPr>
        <p:spPr>
          <a:xfrm>
            <a:off x="-6350" y="-6350"/>
            <a:ext cx="2552701" cy="1816101"/>
          </a:xfrm>
          <a:prstGeom prst="rect">
            <a:avLst/>
          </a:prstGeom>
          <a:solidFill>
            <a:schemeClr val="accent5">
              <a:hueOff val="-152896"/>
              <a:lumOff val="123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600"/>
            </a:lvl1pPr>
          </a:lstStyle>
          <a:p>
            <a:pPr/>
            <a:r>
              <a:t>因为</a:t>
            </a:r>
          </a:p>
        </p:txBody>
      </p:sp>
      <p:sp>
        <p:nvSpPr>
          <p:cNvPr id="499" name="because"/>
          <p:cNvSpPr txBox="1"/>
          <p:nvPr/>
        </p:nvSpPr>
        <p:spPr>
          <a:xfrm>
            <a:off x="3120212" y="211304"/>
            <a:ext cx="2370176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because</a:t>
            </a:r>
          </a:p>
        </p:txBody>
      </p:sp>
      <p:sp>
        <p:nvSpPr>
          <p:cNvPr id="500" name="“因为always follow with 所以”"/>
          <p:cNvSpPr txBox="1"/>
          <p:nvPr/>
        </p:nvSpPr>
        <p:spPr>
          <a:xfrm>
            <a:off x="2902635" y="1320799"/>
            <a:ext cx="6132730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/>
            </a:lvl1pPr>
          </a:lstStyle>
          <a:p>
            <a:pPr/>
            <a:r>
              <a:t>“因为always follow with 所以”</a:t>
            </a:r>
          </a:p>
        </p:txBody>
      </p:sp>
      <p:sp>
        <p:nvSpPr>
          <p:cNvPr id="501" name="denotes cause"/>
          <p:cNvSpPr txBox="1"/>
          <p:nvPr/>
        </p:nvSpPr>
        <p:spPr>
          <a:xfrm>
            <a:off x="6571272" y="192807"/>
            <a:ext cx="4281856" cy="808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>
                <a:solidFill>
                  <a:srgbClr val="0433FF"/>
                </a:solidFill>
              </a:defRPr>
            </a:lvl1pPr>
          </a:lstStyle>
          <a:p>
            <a:pPr/>
            <a:r>
              <a:t>denotes cause</a:t>
            </a:r>
          </a:p>
        </p:txBody>
      </p:sp>
      <p:sp>
        <p:nvSpPr>
          <p:cNvPr id="502" name="因为他要去中国留学，所以他决定存点儿钱。"/>
          <p:cNvSpPr txBox="1"/>
          <p:nvPr/>
        </p:nvSpPr>
        <p:spPr>
          <a:xfrm>
            <a:off x="285750" y="8261349"/>
            <a:ext cx="117983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6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因为</a:t>
            </a:r>
            <a:r>
              <a:t>他要去中国留学，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所以</a:t>
            </a:r>
            <a:r>
              <a:t>他决定存点儿钱。</a:t>
            </a:r>
          </a:p>
        </p:txBody>
      </p:sp>
      <p:sp>
        <p:nvSpPr>
          <p:cNvPr id="503" name="他要去中国留学"/>
          <p:cNvSpPr txBox="1"/>
          <p:nvPr/>
        </p:nvSpPr>
        <p:spPr>
          <a:xfrm>
            <a:off x="1504950" y="2850272"/>
            <a:ext cx="42037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/>
            </a:lvl1pPr>
          </a:lstStyle>
          <a:p>
            <a:pPr/>
            <a:r>
              <a:t>他要去中国留学</a:t>
            </a:r>
          </a:p>
        </p:txBody>
      </p:sp>
      <p:sp>
        <p:nvSpPr>
          <p:cNvPr id="504" name="他决定存点儿钱"/>
          <p:cNvSpPr txBox="1"/>
          <p:nvPr/>
        </p:nvSpPr>
        <p:spPr>
          <a:xfrm>
            <a:off x="7270750" y="2850272"/>
            <a:ext cx="42037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/>
            </a:lvl1pPr>
          </a:lstStyle>
          <a:p>
            <a:pPr/>
            <a:r>
              <a:t>他决定存点儿钱</a:t>
            </a:r>
          </a:p>
        </p:txBody>
      </p:sp>
      <p:grpSp>
        <p:nvGrpSpPr>
          <p:cNvPr id="507" name="群組"/>
          <p:cNvGrpSpPr/>
          <p:nvPr/>
        </p:nvGrpSpPr>
        <p:grpSpPr>
          <a:xfrm>
            <a:off x="1504950" y="3786907"/>
            <a:ext cx="4203700" cy="808186"/>
            <a:chOff x="0" y="0"/>
            <a:chExt cx="4203699" cy="808185"/>
          </a:xfrm>
        </p:grpSpPr>
        <p:sp>
          <p:nvSpPr>
            <p:cNvPr id="505" name="線條"/>
            <p:cNvSpPr/>
            <p:nvPr/>
          </p:nvSpPr>
          <p:spPr>
            <a:xfrm>
              <a:off x="0" y="10392"/>
              <a:ext cx="420370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506" name="cause"/>
            <p:cNvSpPr txBox="1"/>
            <p:nvPr/>
          </p:nvSpPr>
          <p:spPr>
            <a:xfrm>
              <a:off x="1193520" y="0"/>
              <a:ext cx="1816660" cy="80818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700">
                  <a:solidFill>
                    <a:srgbClr val="0433FF"/>
                  </a:solidFill>
                </a:defRPr>
              </a:lvl1pPr>
            </a:lstStyle>
            <a:p>
              <a:pPr/>
              <a:r>
                <a:t>cause</a:t>
              </a:r>
            </a:p>
          </p:txBody>
        </p:sp>
      </p:grpSp>
      <p:pic>
        <p:nvPicPr>
          <p:cNvPr id="508" name="Unknown.jpeg" descr="Unknow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392" y="4847963"/>
            <a:ext cx="6181416" cy="3312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509" name="Saving-Money.jpg" descr="Saving-Money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86691" y="4815957"/>
            <a:ext cx="6181417" cy="33449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07" grpId="1"/>
      <p:bldP build="whole" bldLvl="1" animBg="1" rev="0" advAuto="0" spid="502" grpId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为了"/>
          <p:cNvSpPr txBox="1"/>
          <p:nvPr/>
        </p:nvSpPr>
        <p:spPr>
          <a:xfrm>
            <a:off x="-31750" y="-6350"/>
            <a:ext cx="2552701" cy="1816101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600"/>
            </a:lvl1pPr>
          </a:lstStyle>
          <a:p>
            <a:pPr>
              <a:defRPr sz="5500"/>
            </a:pPr>
            <a:r>
              <a:rPr sz="9600"/>
              <a:t>为了</a:t>
            </a:r>
          </a:p>
        </p:txBody>
      </p:sp>
      <p:sp>
        <p:nvSpPr>
          <p:cNvPr id="512" name="in order to"/>
          <p:cNvSpPr txBox="1"/>
          <p:nvPr/>
        </p:nvSpPr>
        <p:spPr>
          <a:xfrm>
            <a:off x="2719425" y="351004"/>
            <a:ext cx="2866950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in order to</a:t>
            </a:r>
          </a:p>
        </p:txBody>
      </p:sp>
      <p:sp>
        <p:nvSpPr>
          <p:cNvPr id="513" name="denotes purpose"/>
          <p:cNvSpPr txBox="1"/>
          <p:nvPr/>
        </p:nvSpPr>
        <p:spPr>
          <a:xfrm>
            <a:off x="7092949" y="167407"/>
            <a:ext cx="4922928" cy="808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>
                <a:solidFill>
                  <a:srgbClr val="0433FF"/>
                </a:solidFill>
              </a:defRPr>
            </a:lvl1pPr>
          </a:lstStyle>
          <a:p>
            <a:pPr/>
            <a:r>
              <a:t>denotes purpose</a:t>
            </a:r>
          </a:p>
        </p:txBody>
      </p:sp>
      <p:sp>
        <p:nvSpPr>
          <p:cNvPr id="514" name="我申请这所学校，是为了它的奖学金。"/>
          <p:cNvSpPr txBox="1"/>
          <p:nvPr/>
        </p:nvSpPr>
        <p:spPr>
          <a:xfrm>
            <a:off x="965199" y="7880350"/>
            <a:ext cx="1069340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我申请这所学校，是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为了</a:t>
            </a:r>
            <a:r>
              <a:t>它的奖学金。</a:t>
            </a:r>
          </a:p>
        </p:txBody>
      </p:sp>
      <p:sp>
        <p:nvSpPr>
          <p:cNvPr id="515" name="它的奖学金"/>
          <p:cNvSpPr txBox="1"/>
          <p:nvPr/>
        </p:nvSpPr>
        <p:spPr>
          <a:xfrm>
            <a:off x="1174749" y="2470150"/>
            <a:ext cx="4051301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200"/>
            </a:lvl1pPr>
          </a:lstStyle>
          <a:p>
            <a:pPr/>
            <a:r>
              <a:t>它的奖学金</a:t>
            </a:r>
          </a:p>
        </p:txBody>
      </p:sp>
      <p:sp>
        <p:nvSpPr>
          <p:cNvPr id="516" name="我申请这所学校"/>
          <p:cNvSpPr txBox="1"/>
          <p:nvPr/>
        </p:nvSpPr>
        <p:spPr>
          <a:xfrm>
            <a:off x="7004049" y="2559049"/>
            <a:ext cx="4737101" cy="1028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200"/>
            </a:lvl1pPr>
          </a:lstStyle>
          <a:p>
            <a:pPr/>
            <a:r>
              <a:t>我申请这所学校</a:t>
            </a:r>
          </a:p>
        </p:txBody>
      </p:sp>
      <p:sp>
        <p:nvSpPr>
          <p:cNvPr id="517" name="The purpose can be put at the second clause"/>
          <p:cNvSpPr txBox="1"/>
          <p:nvPr/>
        </p:nvSpPr>
        <p:spPr>
          <a:xfrm>
            <a:off x="2816764" y="1500257"/>
            <a:ext cx="8565072" cy="5727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The purpose can be put at the second clause</a:t>
            </a:r>
          </a:p>
        </p:txBody>
      </p:sp>
      <p:pic>
        <p:nvPicPr>
          <p:cNvPr id="518" name="獎學金.jpg" descr="獎學金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6260" y="3869655"/>
            <a:ext cx="3817691" cy="3817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519" name="1024px-Logo_Masaryk_University.svg.png" descr="1024px-Logo_Masaryk_University.sv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57318" y="3877468"/>
            <a:ext cx="3713164" cy="37131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14" grpId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因为"/>
          <p:cNvSpPr txBox="1"/>
          <p:nvPr/>
        </p:nvSpPr>
        <p:spPr>
          <a:xfrm>
            <a:off x="-6350" y="-6350"/>
            <a:ext cx="2552701" cy="1816101"/>
          </a:xfrm>
          <a:prstGeom prst="rect">
            <a:avLst/>
          </a:prstGeom>
          <a:solidFill>
            <a:schemeClr val="accent5">
              <a:hueOff val="-152896"/>
              <a:lumOff val="123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600"/>
            </a:lvl1pPr>
          </a:lstStyle>
          <a:p>
            <a:pPr/>
            <a:r>
              <a:t>因为</a:t>
            </a:r>
          </a:p>
        </p:txBody>
      </p:sp>
      <p:sp>
        <p:nvSpPr>
          <p:cNvPr id="522" name="because"/>
          <p:cNvSpPr txBox="1"/>
          <p:nvPr/>
        </p:nvSpPr>
        <p:spPr>
          <a:xfrm>
            <a:off x="3120212" y="211304"/>
            <a:ext cx="2370176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because</a:t>
            </a:r>
          </a:p>
        </p:txBody>
      </p:sp>
      <p:sp>
        <p:nvSpPr>
          <p:cNvPr id="523" name="“因为always follow with 所以”"/>
          <p:cNvSpPr txBox="1"/>
          <p:nvPr/>
        </p:nvSpPr>
        <p:spPr>
          <a:xfrm>
            <a:off x="2902635" y="1320799"/>
            <a:ext cx="6132730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/>
            </a:lvl1pPr>
          </a:lstStyle>
          <a:p>
            <a:pPr/>
            <a:r>
              <a:t>“因为always follow with 所以”</a:t>
            </a:r>
          </a:p>
        </p:txBody>
      </p:sp>
      <p:sp>
        <p:nvSpPr>
          <p:cNvPr id="524" name="denotes cause"/>
          <p:cNvSpPr txBox="1"/>
          <p:nvPr/>
        </p:nvSpPr>
        <p:spPr>
          <a:xfrm>
            <a:off x="6571272" y="192807"/>
            <a:ext cx="4281856" cy="8081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>
                <a:solidFill>
                  <a:srgbClr val="0433FF"/>
                </a:solidFill>
              </a:defRPr>
            </a:lvl1pPr>
          </a:lstStyle>
          <a:p>
            <a:pPr/>
            <a:r>
              <a:t>denotes cause</a:t>
            </a:r>
          </a:p>
        </p:txBody>
      </p:sp>
      <p:sp>
        <p:nvSpPr>
          <p:cNvPr id="525" name="因为我想要这所学校的奖学金，…"/>
          <p:cNvSpPr txBox="1"/>
          <p:nvPr/>
        </p:nvSpPr>
        <p:spPr>
          <a:xfrm>
            <a:off x="2194915" y="7886700"/>
            <a:ext cx="8818170" cy="180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8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因为</a:t>
            </a:r>
            <a:r>
              <a:t>我想要这所学校的奖学金，</a:t>
            </a:r>
          </a:p>
          <a:p>
            <a:pPr>
              <a:defRPr sz="48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所以</a:t>
            </a:r>
            <a:r>
              <a:t>才申请这所学校的。</a:t>
            </a:r>
          </a:p>
        </p:txBody>
      </p:sp>
      <p:pic>
        <p:nvPicPr>
          <p:cNvPr id="526" name="獎學金.jpg" descr="獎學金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16260" y="3869655"/>
            <a:ext cx="3817691" cy="381769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7" name="1024px-Logo_Masaryk_University.svg.png" descr="1024px-Logo_Masaryk_University.sv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57318" y="3877468"/>
            <a:ext cx="3713164" cy="3713164"/>
          </a:xfrm>
          <a:prstGeom prst="rect">
            <a:avLst/>
          </a:prstGeom>
          <a:ln w="12700">
            <a:miter lim="400000"/>
          </a:ln>
        </p:spPr>
      </p:pic>
      <p:sp>
        <p:nvSpPr>
          <p:cNvPr id="528" name="I want to get the scholarship, so I applied this school."/>
          <p:cNvSpPr txBox="1"/>
          <p:nvPr/>
        </p:nvSpPr>
        <p:spPr>
          <a:xfrm>
            <a:off x="512000" y="2637331"/>
            <a:ext cx="11396600" cy="6348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500"/>
            </a:pPr>
            <a:r>
              <a:t>I want to get the scholarship,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so</a:t>
            </a:r>
            <a:r>
              <a:t> I applied this school.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5" grpId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为了(in order to)"/>
          <p:cNvSpPr txBox="1"/>
          <p:nvPr/>
        </p:nvSpPr>
        <p:spPr>
          <a:xfrm>
            <a:off x="2775127" y="222249"/>
            <a:ext cx="6616346" cy="1993901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500"/>
            </a:pPr>
            <a:r>
              <a:rPr sz="10700"/>
              <a:t>为了</a:t>
            </a:r>
            <a:r>
              <a:rPr sz="5400"/>
              <a:t>(in order to)</a:t>
            </a:r>
          </a:p>
        </p:txBody>
      </p:sp>
      <p:sp>
        <p:nvSpPr>
          <p:cNvPr id="531" name="v.s"/>
          <p:cNvSpPr txBox="1"/>
          <p:nvPr/>
        </p:nvSpPr>
        <p:spPr>
          <a:xfrm>
            <a:off x="5540717" y="3013040"/>
            <a:ext cx="1491566" cy="14034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v.s</a:t>
            </a:r>
          </a:p>
        </p:txBody>
      </p:sp>
      <p:sp>
        <p:nvSpPr>
          <p:cNvPr id="532" name="因为(because)"/>
          <p:cNvSpPr txBox="1"/>
          <p:nvPr/>
        </p:nvSpPr>
        <p:spPr>
          <a:xfrm>
            <a:off x="3079965" y="4360845"/>
            <a:ext cx="6006670" cy="1993901"/>
          </a:xfrm>
          <a:prstGeom prst="rect">
            <a:avLst/>
          </a:prstGeom>
          <a:solidFill>
            <a:schemeClr val="accent5">
              <a:hueOff val="-152896"/>
              <a:lumOff val="1236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400"/>
            </a:pPr>
            <a:r>
              <a:rPr sz="10700"/>
              <a:t>因为</a:t>
            </a:r>
            <a:r>
              <a:t>(because)</a:t>
            </a:r>
          </a:p>
        </p:txBody>
      </p:sp>
      <p:sp>
        <p:nvSpPr>
          <p:cNvPr id="533" name="denotes purpose"/>
          <p:cNvSpPr txBox="1"/>
          <p:nvPr/>
        </p:nvSpPr>
        <p:spPr>
          <a:xfrm>
            <a:off x="3952036" y="2324802"/>
            <a:ext cx="4922928" cy="808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pPr/>
            <a:r>
              <a:t>denotes purpose</a:t>
            </a:r>
          </a:p>
        </p:txBody>
      </p:sp>
      <p:sp>
        <p:nvSpPr>
          <p:cNvPr id="534" name="denotes cause"/>
          <p:cNvSpPr txBox="1"/>
          <p:nvPr/>
        </p:nvSpPr>
        <p:spPr>
          <a:xfrm>
            <a:off x="4272572" y="6645240"/>
            <a:ext cx="4281856" cy="808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700"/>
            </a:lvl1pPr>
          </a:lstStyle>
          <a:p>
            <a:pPr/>
            <a:r>
              <a:t>denotes cause</a:t>
            </a:r>
          </a:p>
        </p:txBody>
      </p:sp>
      <p:sp>
        <p:nvSpPr>
          <p:cNvPr id="535" name="造句"/>
          <p:cNvSpPr txBox="1"/>
          <p:nvPr/>
        </p:nvSpPr>
        <p:spPr>
          <a:xfrm>
            <a:off x="5149850" y="7842250"/>
            <a:ext cx="2273301" cy="161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造句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condition"/>
          <p:cNvSpPr txBox="1"/>
          <p:nvPr/>
        </p:nvSpPr>
        <p:spPr>
          <a:xfrm>
            <a:off x="775373" y="54396"/>
            <a:ext cx="3173654" cy="932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/>
            </a:lvl1pPr>
          </a:lstStyle>
          <a:p>
            <a:pPr/>
            <a:r>
              <a:t>condition</a:t>
            </a:r>
          </a:p>
        </p:txBody>
      </p:sp>
      <p:sp>
        <p:nvSpPr>
          <p:cNvPr id="538" name="条件…"/>
          <p:cNvSpPr txBox="1"/>
          <p:nvPr/>
        </p:nvSpPr>
        <p:spPr>
          <a:xfrm>
            <a:off x="178650" y="1036252"/>
            <a:ext cx="4367100" cy="3337697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4700">
                <a:solidFill>
                  <a:srgbClr val="FFFFFF"/>
                </a:solidFill>
              </a:defRPr>
            </a:pPr>
            <a:r>
              <a:t>条件</a:t>
            </a:r>
          </a:p>
          <a:p>
            <a:pPr>
              <a:defRPr sz="4100">
                <a:solidFill>
                  <a:srgbClr val="FFFFFF"/>
                </a:solidFill>
              </a:defRPr>
            </a:pPr>
            <a:r>
              <a:t>tiáojiàn</a:t>
            </a:r>
          </a:p>
        </p:txBody>
      </p:sp>
      <p:grpSp>
        <p:nvGrpSpPr>
          <p:cNvPr id="541" name="群組"/>
          <p:cNvGrpSpPr/>
          <p:nvPr/>
        </p:nvGrpSpPr>
        <p:grpSpPr>
          <a:xfrm>
            <a:off x="5368665" y="122772"/>
            <a:ext cx="6905161" cy="4169882"/>
            <a:chOff x="0" y="0"/>
            <a:chExt cx="6905159" cy="4169880"/>
          </a:xfrm>
        </p:grpSpPr>
        <p:pic>
          <p:nvPicPr>
            <p:cNvPr id="539" name="Topography-Examples-1-425x232.png" descr="Topography-Examples-1-425x232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9145"/>
            <a:stretch>
              <a:fillRect/>
            </a:stretch>
          </p:blipFill>
          <p:spPr>
            <a:xfrm>
              <a:off x="0" y="745203"/>
              <a:ext cx="6905160" cy="34246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0" name="terrain; topography"/>
            <p:cNvSpPr txBox="1"/>
            <p:nvPr/>
          </p:nvSpPr>
          <p:spPr>
            <a:xfrm>
              <a:off x="869053" y="0"/>
              <a:ext cx="5469663" cy="79585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600"/>
              </a:lvl1pPr>
            </a:lstStyle>
            <a:p>
              <a:pPr/>
              <a:r>
                <a:t>terrain; topography</a:t>
              </a:r>
            </a:p>
          </p:txBody>
        </p:sp>
      </p:grpSp>
      <p:sp>
        <p:nvSpPr>
          <p:cNvPr id="542" name="地形…"/>
          <p:cNvSpPr txBox="1"/>
          <p:nvPr/>
        </p:nvSpPr>
        <p:spPr>
          <a:xfrm>
            <a:off x="10660837" y="2164894"/>
            <a:ext cx="2313026" cy="19440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600"/>
            </a:pPr>
            <a:r>
              <a:t>地形</a:t>
            </a:r>
          </a:p>
          <a:p>
            <a:pPr>
              <a:defRPr sz="3200"/>
            </a:pPr>
            <a:r>
              <a:t>dìxíng</a:t>
            </a:r>
          </a:p>
        </p:txBody>
      </p:sp>
      <p:grpSp>
        <p:nvGrpSpPr>
          <p:cNvPr id="545" name="群組"/>
          <p:cNvGrpSpPr/>
          <p:nvPr/>
        </p:nvGrpSpPr>
        <p:grpSpPr>
          <a:xfrm>
            <a:off x="458985" y="4410496"/>
            <a:ext cx="3806461" cy="5190716"/>
            <a:chOff x="0" y="0"/>
            <a:chExt cx="3806459" cy="5190714"/>
          </a:xfrm>
        </p:grpSpPr>
        <p:pic>
          <p:nvPicPr>
            <p:cNvPr id="543" name="tai05.jpg" descr="tai05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0" t="0" r="0" b="5666"/>
            <a:stretch>
              <a:fillRect/>
            </a:stretch>
          </p:blipFill>
          <p:spPr>
            <a:xfrm>
              <a:off x="0" y="969155"/>
              <a:ext cx="3806460" cy="42215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4" name="latitude"/>
            <p:cNvSpPr txBox="1"/>
            <p:nvPr/>
          </p:nvSpPr>
          <p:spPr>
            <a:xfrm>
              <a:off x="621225" y="0"/>
              <a:ext cx="2563978" cy="9326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5400"/>
              </a:lvl1pPr>
            </a:lstStyle>
            <a:p>
              <a:pPr/>
              <a:r>
                <a:t>latitude</a:t>
              </a:r>
            </a:p>
          </p:txBody>
        </p:sp>
      </p:grpSp>
      <p:sp>
        <p:nvSpPr>
          <p:cNvPr id="546" name="纬度…"/>
          <p:cNvSpPr txBox="1"/>
          <p:nvPr/>
        </p:nvSpPr>
        <p:spPr>
          <a:xfrm>
            <a:off x="2831287" y="7778294"/>
            <a:ext cx="2313026" cy="194401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600"/>
            </a:pPr>
            <a:r>
              <a:t>纬度</a:t>
            </a:r>
          </a:p>
          <a:p>
            <a:pPr>
              <a:defRPr sz="3200"/>
            </a:pPr>
            <a:r>
              <a:t>wěidù</a:t>
            </a:r>
          </a:p>
        </p:txBody>
      </p:sp>
      <p:sp>
        <p:nvSpPr>
          <p:cNvPr id="547" name="To be close to"/>
          <p:cNvSpPr txBox="1"/>
          <p:nvPr/>
        </p:nvSpPr>
        <p:spPr>
          <a:xfrm>
            <a:off x="6822541" y="4936072"/>
            <a:ext cx="3997478" cy="795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/>
            </a:lvl1pPr>
          </a:lstStyle>
          <a:p>
            <a:pPr/>
            <a:r>
              <a:t>To be close to</a:t>
            </a:r>
          </a:p>
        </p:txBody>
      </p:sp>
      <p:sp>
        <p:nvSpPr>
          <p:cNvPr id="548" name="接近…"/>
          <p:cNvSpPr txBox="1"/>
          <p:nvPr/>
        </p:nvSpPr>
        <p:spPr>
          <a:xfrm>
            <a:off x="6637730" y="6065452"/>
            <a:ext cx="4367100" cy="3337697"/>
          </a:xfrm>
          <a:prstGeom prst="rect">
            <a:avLst/>
          </a:prstGeom>
          <a:solidFill>
            <a:schemeClr val="accent2">
              <a:hueOff val="258623"/>
              <a:satOff val="16006"/>
              <a:lumOff val="-25223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4700">
                <a:solidFill>
                  <a:srgbClr val="FFFFFF"/>
                </a:solidFill>
              </a:defRPr>
            </a:pPr>
            <a:r>
              <a:t>接近</a:t>
            </a:r>
          </a:p>
          <a:p>
            <a:pPr>
              <a:defRPr sz="4100">
                <a:solidFill>
                  <a:srgbClr val="FFFFFF"/>
                </a:solidFill>
              </a:defRPr>
            </a:pPr>
            <a:r>
              <a:t>jiējìn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45" grpId="4"/>
      <p:bldP build="whole" bldLvl="1" animBg="1" rev="0" advAuto="0" spid="541" grpId="2"/>
      <p:bldP build="whole" bldLvl="1" animBg="1" rev="0" advAuto="0" spid="542" grpId="3"/>
      <p:bldP build="whole" bldLvl="1" animBg="1" rev="0" advAuto="0" spid="538" grpId="1"/>
      <p:bldP build="whole" bldLvl="1" animBg="1" rev="0" advAuto="0" spid="547" grpId="6"/>
      <p:bldP build="whole" bldLvl="1" animBg="1" rev="0" advAuto="0" spid="548" grpId="7"/>
      <p:bldP build="whole" bldLvl="1" animBg="1" rev="0" advAuto="0" spid="546" grpId="5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area(of a floor, piece of land etc.)"/>
          <p:cNvSpPr txBox="1"/>
          <p:nvPr/>
        </p:nvSpPr>
        <p:spPr>
          <a:xfrm>
            <a:off x="55651" y="368765"/>
            <a:ext cx="7457898" cy="659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700"/>
            </a:lvl1pPr>
          </a:lstStyle>
          <a:p>
            <a:pPr/>
            <a:r>
              <a:t>area(of a floor, piece of land etc.)</a:t>
            </a:r>
          </a:p>
        </p:txBody>
      </p:sp>
      <p:sp>
        <p:nvSpPr>
          <p:cNvPr id="551" name="面积…"/>
          <p:cNvSpPr txBox="1"/>
          <p:nvPr/>
        </p:nvSpPr>
        <p:spPr>
          <a:xfrm>
            <a:off x="99164" y="1101656"/>
            <a:ext cx="6194029" cy="3082960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3100">
                <a:solidFill>
                  <a:srgbClr val="FFFFFF"/>
                </a:solidFill>
              </a:defRPr>
            </a:pPr>
            <a:r>
              <a:t>面积</a:t>
            </a:r>
          </a:p>
          <a:p>
            <a:pPr>
              <a:defRPr sz="4300">
                <a:solidFill>
                  <a:srgbClr val="FFFFFF"/>
                </a:solidFill>
              </a:defRPr>
            </a:pPr>
            <a:r>
              <a:t>miànjī</a:t>
            </a:r>
          </a:p>
        </p:txBody>
      </p:sp>
      <p:sp>
        <p:nvSpPr>
          <p:cNvPr id="552" name="Measure word for times…"/>
          <p:cNvSpPr txBox="1"/>
          <p:nvPr/>
        </p:nvSpPr>
        <p:spPr>
          <a:xfrm>
            <a:off x="170466" y="4509638"/>
            <a:ext cx="6051424" cy="1030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000"/>
            </a:pPr>
            <a:r>
              <a:t>Measure word for times </a:t>
            </a:r>
          </a:p>
          <a:p>
            <a:pPr>
              <a:defRPr sz="3000"/>
            </a:pPr>
            <a:r>
              <a:t>by which something is multiplied</a:t>
            </a:r>
          </a:p>
        </p:txBody>
      </p:sp>
      <p:sp>
        <p:nvSpPr>
          <p:cNvPr id="553" name="倍…"/>
          <p:cNvSpPr txBox="1"/>
          <p:nvPr/>
        </p:nvSpPr>
        <p:spPr>
          <a:xfrm>
            <a:off x="157693" y="5715012"/>
            <a:ext cx="6051424" cy="3082960"/>
          </a:xfrm>
          <a:prstGeom prst="rect">
            <a:avLst/>
          </a:prstGeom>
          <a:solidFill>
            <a:schemeClr val="accent6">
              <a:satOff val="18029"/>
              <a:lumOff val="12067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3100">
                <a:solidFill>
                  <a:srgbClr val="FFFFFF"/>
                </a:solidFill>
              </a:defRPr>
            </a:pPr>
            <a:r>
              <a:t>倍</a:t>
            </a:r>
          </a:p>
          <a:p>
            <a:pPr>
              <a:defRPr sz="4300">
                <a:solidFill>
                  <a:srgbClr val="FFFFFF"/>
                </a:solidFill>
              </a:defRPr>
            </a:pPr>
            <a:r>
              <a:t>bèi</a:t>
            </a:r>
          </a:p>
        </p:txBody>
      </p:sp>
      <p:sp>
        <p:nvSpPr>
          <p:cNvPr id="554" name="To celebrate a holiday"/>
          <p:cNvSpPr txBox="1"/>
          <p:nvPr/>
        </p:nvSpPr>
        <p:spPr>
          <a:xfrm>
            <a:off x="7727480" y="362599"/>
            <a:ext cx="5144441" cy="6718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800"/>
            </a:lvl1pPr>
          </a:lstStyle>
          <a:p>
            <a:pPr/>
            <a:r>
              <a:t>To celebrate a holiday</a:t>
            </a:r>
          </a:p>
        </p:txBody>
      </p:sp>
      <p:sp>
        <p:nvSpPr>
          <p:cNvPr id="555" name="过节…"/>
          <p:cNvSpPr txBox="1"/>
          <p:nvPr/>
        </p:nvSpPr>
        <p:spPr>
          <a:xfrm>
            <a:off x="7708594" y="1061283"/>
            <a:ext cx="5144440" cy="2728834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1500">
                <a:solidFill>
                  <a:srgbClr val="FFFFFF"/>
                </a:solidFill>
              </a:defRPr>
            </a:pPr>
            <a:r>
              <a:t>过节</a:t>
            </a:r>
          </a:p>
          <a:p>
            <a:pPr>
              <a:defRPr sz="3900">
                <a:solidFill>
                  <a:srgbClr val="FFFFFF"/>
                </a:solidFill>
              </a:defRPr>
            </a:pPr>
            <a:r>
              <a:t>guò jié</a:t>
            </a:r>
          </a:p>
        </p:txBody>
      </p:sp>
      <p:pic>
        <p:nvPicPr>
          <p:cNvPr id="556" name="3370.png" descr="337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114183" y="3816999"/>
            <a:ext cx="3948121" cy="2615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7" name="fi01.png" descr="fi0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266142" y="6412909"/>
            <a:ext cx="3540312" cy="3176165"/>
          </a:xfrm>
          <a:prstGeom prst="rect">
            <a:avLst/>
          </a:prstGeom>
          <a:ln w="12700">
            <a:miter lim="400000"/>
          </a:ln>
        </p:spPr>
      </p:pic>
      <p:sp>
        <p:nvSpPr>
          <p:cNvPr id="558" name="过圣诞节"/>
          <p:cNvSpPr txBox="1"/>
          <p:nvPr/>
        </p:nvSpPr>
        <p:spPr>
          <a:xfrm>
            <a:off x="10480827" y="5492829"/>
            <a:ext cx="2501901" cy="9398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7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过</a:t>
            </a:r>
            <a:r>
              <a:t>圣诞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节</a:t>
            </a:r>
          </a:p>
        </p:txBody>
      </p:sp>
      <p:sp>
        <p:nvSpPr>
          <p:cNvPr id="559" name="过春节…"/>
          <p:cNvSpPr txBox="1"/>
          <p:nvPr/>
        </p:nvSpPr>
        <p:spPr>
          <a:xfrm>
            <a:off x="10696308" y="8329436"/>
            <a:ext cx="2070939" cy="131159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700"/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过</a:t>
            </a:r>
            <a:r>
              <a:t>春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节</a:t>
            </a:r>
            <a:endParaRPr>
              <a:solidFill>
                <a:schemeClr val="accent5">
                  <a:hueOff val="-82419"/>
                  <a:satOff val="-9513"/>
                  <a:lumOff val="-16343"/>
                </a:schemeClr>
              </a:solidFill>
            </a:endParaRPr>
          </a:p>
          <a:p>
            <a:pPr>
              <a:defRPr sz="2500"/>
            </a:pPr>
            <a:r>
              <a:t>chūn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ID="9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7" dur="5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Class="entr" nodeType="clickEffect" presetID="9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52" dur="500"/>
                                        <p:tgtEl>
                                          <p:spTgt spid="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58" grpId="8"/>
      <p:bldP build="whole" bldLvl="1" animBg="1" rev="0" advAuto="0" spid="554" grpId="5"/>
      <p:bldP build="whole" bldLvl="1" animBg="1" rev="0" advAuto="0" spid="556" grpId="7"/>
      <p:bldP build="whole" bldLvl="1" animBg="1" rev="0" advAuto="0" spid="550" grpId="1"/>
      <p:bldP build="whole" bldLvl="1" animBg="1" rev="0" advAuto="0" spid="557" grpId="9"/>
      <p:bldP build="whole" bldLvl="1" animBg="1" rev="0" advAuto="0" spid="559" grpId="10"/>
      <p:bldP build="whole" bldLvl="1" animBg="1" rev="0" advAuto="0" spid="551" grpId="2"/>
      <p:bldP build="whole" bldLvl="1" animBg="1" rev="0" advAuto="0" spid="553" grpId="4"/>
      <p:bldP build="whole" bldLvl="1" animBg="1" rev="0" advAuto="0" spid="555" grpId="6"/>
      <p:bldP build="whole" bldLvl="1" animBg="1" rev="0" advAuto="0" spid="552" grpId="3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3" name="群組"/>
          <p:cNvGrpSpPr/>
          <p:nvPr/>
        </p:nvGrpSpPr>
        <p:grpSpPr>
          <a:xfrm>
            <a:off x="13695" y="70923"/>
            <a:ext cx="5627161" cy="4850031"/>
            <a:chOff x="0" y="0"/>
            <a:chExt cx="5627160" cy="4850030"/>
          </a:xfrm>
        </p:grpSpPr>
        <p:sp>
          <p:nvSpPr>
            <p:cNvPr id="561" name="To travel; travel"/>
            <p:cNvSpPr txBox="1"/>
            <p:nvPr/>
          </p:nvSpPr>
          <p:spPr>
            <a:xfrm>
              <a:off x="376261" y="0"/>
              <a:ext cx="4274249" cy="7835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500"/>
              </a:lvl1pPr>
            </a:lstStyle>
            <a:p>
              <a:pPr/>
              <a:r>
                <a:t>To travel; travel</a:t>
              </a:r>
            </a:p>
          </p:txBody>
        </p:sp>
        <p:pic>
          <p:nvPicPr>
            <p:cNvPr id="562" name="Screenshot-2019-08-30-at-2.56.17-PM.png" descr="Screenshot-2019-08-30-at-2.56.17-PM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801713"/>
              <a:ext cx="5627161" cy="40483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64" name="旅游…"/>
          <p:cNvSpPr txBox="1"/>
          <p:nvPr/>
        </p:nvSpPr>
        <p:spPr>
          <a:xfrm>
            <a:off x="3682529" y="3274370"/>
            <a:ext cx="1965859" cy="16537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400"/>
            </a:pPr>
            <a:r>
              <a:t>旅游</a:t>
            </a:r>
          </a:p>
          <a:p>
            <a:pPr>
              <a:defRPr sz="2700"/>
            </a:pPr>
            <a:r>
              <a:t>lǔyóu</a:t>
            </a:r>
          </a:p>
        </p:txBody>
      </p:sp>
      <p:grpSp>
        <p:nvGrpSpPr>
          <p:cNvPr id="567" name="群組"/>
          <p:cNvGrpSpPr/>
          <p:nvPr/>
        </p:nvGrpSpPr>
        <p:grpSpPr>
          <a:xfrm>
            <a:off x="6680325" y="198420"/>
            <a:ext cx="5951931" cy="4807826"/>
            <a:chOff x="0" y="0"/>
            <a:chExt cx="5951930" cy="4807824"/>
          </a:xfrm>
        </p:grpSpPr>
        <p:pic>
          <p:nvPicPr>
            <p:cNvPr id="565" name="85229429-bamboo-sea-scenic-spot-yixing.jpg" descr="85229429-bamboo-sea-scenic-spot-yixing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842924"/>
              <a:ext cx="5951931" cy="39649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6" name="scenic spot"/>
            <p:cNvSpPr txBox="1"/>
            <p:nvPr/>
          </p:nvSpPr>
          <p:spPr>
            <a:xfrm>
              <a:off x="1552722" y="0"/>
              <a:ext cx="3117305" cy="7461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300"/>
              </a:lvl1pPr>
            </a:lstStyle>
            <a:p>
              <a:pPr/>
              <a:r>
                <a:t>scenic spot</a:t>
              </a:r>
            </a:p>
          </p:txBody>
        </p:sp>
      </p:grpSp>
      <p:sp>
        <p:nvSpPr>
          <p:cNvPr id="568" name="景点…"/>
          <p:cNvSpPr txBox="1"/>
          <p:nvPr/>
        </p:nvSpPr>
        <p:spPr>
          <a:xfrm>
            <a:off x="10688370" y="3364123"/>
            <a:ext cx="1965860" cy="16537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400"/>
            </a:pPr>
            <a:r>
              <a:t>景点</a:t>
            </a:r>
          </a:p>
          <a:p>
            <a:pPr>
              <a:defRPr sz="2700"/>
            </a:pPr>
            <a:r>
              <a:t>jǐngdiǎn</a:t>
            </a:r>
          </a:p>
        </p:txBody>
      </p:sp>
      <p:sp>
        <p:nvSpPr>
          <p:cNvPr id="569" name="all around; all over"/>
          <p:cNvSpPr txBox="1"/>
          <p:nvPr/>
        </p:nvSpPr>
        <p:spPr>
          <a:xfrm>
            <a:off x="398151" y="5147466"/>
            <a:ext cx="4664698" cy="721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all around; all over</a:t>
            </a:r>
          </a:p>
        </p:txBody>
      </p:sp>
      <p:sp>
        <p:nvSpPr>
          <p:cNvPr id="570" name="到处…"/>
          <p:cNvSpPr txBox="1"/>
          <p:nvPr/>
        </p:nvSpPr>
        <p:spPr>
          <a:xfrm>
            <a:off x="100640" y="6095476"/>
            <a:ext cx="5153315" cy="2891724"/>
          </a:xfrm>
          <a:prstGeom prst="rect">
            <a:avLst/>
          </a:prstGeom>
          <a:solidFill>
            <a:schemeClr val="accent3">
              <a:hueOff val="362282"/>
              <a:satOff val="31803"/>
              <a:lumOff val="-18242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1900">
                <a:solidFill>
                  <a:srgbClr val="FFFFFF"/>
                </a:solidFill>
              </a:defRPr>
            </a:pPr>
            <a:r>
              <a:t>到处</a:t>
            </a:r>
          </a:p>
          <a:p>
            <a:pPr>
              <a:defRPr sz="4500">
                <a:solidFill>
                  <a:srgbClr val="FFFFFF"/>
                </a:solidFill>
              </a:defRPr>
            </a:pPr>
            <a:r>
              <a:t>dàochù</a:t>
            </a:r>
          </a:p>
        </p:txBody>
      </p:sp>
      <p:pic>
        <p:nvPicPr>
          <p:cNvPr id="571" name="Unknown.jpeg" descr="Unknown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36856" y="5103010"/>
            <a:ext cx="5307523" cy="3531915"/>
          </a:xfrm>
          <a:prstGeom prst="rect">
            <a:avLst/>
          </a:prstGeom>
          <a:ln w="12700">
            <a:miter lim="400000"/>
          </a:ln>
        </p:spPr>
      </p:pic>
      <p:sp>
        <p:nvSpPr>
          <p:cNvPr id="572" name="旅游景点到处都是人。"/>
          <p:cNvSpPr txBox="1"/>
          <p:nvPr/>
        </p:nvSpPr>
        <p:spPr>
          <a:xfrm>
            <a:off x="6158467" y="8720058"/>
            <a:ext cx="6464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旅游景点到处都是人。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Class="entr" nodeType="clickEffect" presetID="9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42" dur="500"/>
                                        <p:tgtEl>
                                          <p:spTgt spid="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68" grpId="4"/>
      <p:bldP build="whole" bldLvl="1" animBg="1" rev="0" advAuto="0" spid="564" grpId="2"/>
      <p:bldP build="whole" bldLvl="1" animBg="1" rev="0" advAuto="0" spid="567" grpId="3"/>
      <p:bldP build="whole" bldLvl="1" animBg="1" rev="0" advAuto="0" spid="563" grpId="1"/>
      <p:bldP build="whole" bldLvl="1" animBg="1" rev="0" advAuto="0" spid="572" grpId="8"/>
      <p:bldP build="whole" bldLvl="1" animBg="1" rev="0" advAuto="0" spid="569" grpId="5"/>
      <p:bldP build="whole" bldLvl="1" animBg="1" rev="0" advAuto="0" spid="570" grpId="6"/>
      <p:bldP build="whole" bldLvl="1" animBg="1" rev="0" advAuto="0" spid="571" grpId="7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4" name="7aaf5f2a89568b8513503855fbf1ad0d.jpg" descr="7aaf5f2a89568b8513503855fbf1ad0d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4295" y="15825"/>
            <a:ext cx="5120427" cy="4813202"/>
          </a:xfrm>
          <a:prstGeom prst="rect">
            <a:avLst/>
          </a:prstGeom>
          <a:ln w="12700">
            <a:miter lim="400000"/>
          </a:ln>
        </p:spPr>
      </p:pic>
      <p:sp>
        <p:nvSpPr>
          <p:cNvPr id="575" name="短…"/>
          <p:cNvSpPr txBox="1"/>
          <p:nvPr/>
        </p:nvSpPr>
        <p:spPr>
          <a:xfrm>
            <a:off x="4325670" y="3192489"/>
            <a:ext cx="1153060" cy="164142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400"/>
            </a:pPr>
            <a:r>
              <a:t>短</a:t>
            </a:r>
          </a:p>
          <a:p>
            <a:pPr>
              <a:defRPr sz="2600"/>
            </a:pPr>
            <a:r>
              <a:t>duǎn</a:t>
            </a:r>
          </a:p>
        </p:txBody>
      </p:sp>
      <p:grpSp>
        <p:nvGrpSpPr>
          <p:cNvPr id="578" name="群組"/>
          <p:cNvGrpSpPr/>
          <p:nvPr/>
        </p:nvGrpSpPr>
        <p:grpSpPr>
          <a:xfrm>
            <a:off x="7100033" y="23030"/>
            <a:ext cx="5161290" cy="5065036"/>
            <a:chOff x="0" y="0"/>
            <a:chExt cx="5161288" cy="5065034"/>
          </a:xfrm>
        </p:grpSpPr>
        <p:pic>
          <p:nvPicPr>
            <p:cNvPr id="576" name="220px-China_Xinjiang.svg.png" descr="220px-China_Xinjiang.svg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677938"/>
              <a:ext cx="5161289" cy="43870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77" name="province"/>
            <p:cNvSpPr txBox="1"/>
            <p:nvPr/>
          </p:nvSpPr>
          <p:spPr>
            <a:xfrm>
              <a:off x="1669384" y="0"/>
              <a:ext cx="2255419" cy="7214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100"/>
              </a:lvl1pPr>
            </a:lstStyle>
            <a:p>
              <a:pPr/>
              <a:r>
                <a:t>province</a:t>
              </a:r>
            </a:p>
          </p:txBody>
        </p:sp>
      </p:grpSp>
      <p:sp>
        <p:nvSpPr>
          <p:cNvPr id="579" name="省…"/>
          <p:cNvSpPr txBox="1"/>
          <p:nvPr/>
        </p:nvSpPr>
        <p:spPr>
          <a:xfrm>
            <a:off x="11105325" y="3457019"/>
            <a:ext cx="1153060" cy="164142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400"/>
            </a:pPr>
            <a:r>
              <a:t>省</a:t>
            </a:r>
          </a:p>
          <a:p>
            <a:pPr>
              <a:defRPr sz="2600"/>
            </a:pPr>
            <a:r>
              <a:t>shěng</a:t>
            </a:r>
          </a:p>
        </p:txBody>
      </p:sp>
      <p:sp>
        <p:nvSpPr>
          <p:cNvPr id="580" name="part; section"/>
          <p:cNvSpPr txBox="1"/>
          <p:nvPr/>
        </p:nvSpPr>
        <p:spPr>
          <a:xfrm>
            <a:off x="968108" y="5090309"/>
            <a:ext cx="3380525" cy="7461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300"/>
            </a:lvl1pPr>
          </a:lstStyle>
          <a:p>
            <a:pPr/>
            <a:r>
              <a:t>part; section</a:t>
            </a:r>
          </a:p>
        </p:txBody>
      </p:sp>
      <p:sp>
        <p:nvSpPr>
          <p:cNvPr id="581" name="部…"/>
          <p:cNvSpPr txBox="1"/>
          <p:nvPr/>
        </p:nvSpPr>
        <p:spPr>
          <a:xfrm>
            <a:off x="86371" y="5999751"/>
            <a:ext cx="5241017" cy="3145724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3300">
                <a:solidFill>
                  <a:srgbClr val="FFFFFF"/>
                </a:solidFill>
              </a:defRPr>
            </a:pPr>
            <a:r>
              <a:t>部</a:t>
            </a:r>
          </a:p>
          <a:p>
            <a:pPr>
              <a:defRPr sz="4500">
                <a:solidFill>
                  <a:srgbClr val="FFFFFF"/>
                </a:solidFill>
              </a:defRPr>
            </a:pPr>
            <a:r>
              <a:t>bù</a:t>
            </a:r>
          </a:p>
        </p:txBody>
      </p:sp>
      <p:grpSp>
        <p:nvGrpSpPr>
          <p:cNvPr id="584" name="群組"/>
          <p:cNvGrpSpPr/>
          <p:nvPr/>
        </p:nvGrpSpPr>
        <p:grpSpPr>
          <a:xfrm>
            <a:off x="6914379" y="5283307"/>
            <a:ext cx="5532596" cy="4314170"/>
            <a:chOff x="0" y="0"/>
            <a:chExt cx="5532595" cy="4314169"/>
          </a:xfrm>
        </p:grpSpPr>
        <p:pic>
          <p:nvPicPr>
            <p:cNvPr id="582" name="89471542356672.jpg" descr="89471542356672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625772"/>
              <a:ext cx="5532596" cy="36883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3" name="spring-like all year around"/>
            <p:cNvSpPr txBox="1"/>
            <p:nvPr/>
          </p:nvSpPr>
          <p:spPr>
            <a:xfrm>
              <a:off x="31339" y="0"/>
              <a:ext cx="5469917" cy="6097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400"/>
              </a:lvl1pPr>
            </a:lstStyle>
            <a:p>
              <a:pPr/>
              <a:r>
                <a:t>spring-like all year around</a:t>
              </a:r>
            </a:p>
          </p:txBody>
        </p:sp>
      </p:grpSp>
      <p:sp>
        <p:nvSpPr>
          <p:cNvPr id="585" name="四季如春…"/>
          <p:cNvSpPr txBox="1"/>
          <p:nvPr/>
        </p:nvSpPr>
        <p:spPr>
          <a:xfrm>
            <a:off x="9175474" y="8013619"/>
            <a:ext cx="3265476" cy="158914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800"/>
            </a:pPr>
            <a:r>
              <a:t>四季如春</a:t>
            </a:r>
          </a:p>
          <a:p>
            <a:pPr/>
            <a:r>
              <a:t>    </a:t>
            </a:r>
            <a:r>
              <a:rPr sz="3000"/>
              <a:t>sìjì      rú chūn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79" grpId="3"/>
      <p:bldP build="whole" bldLvl="1" animBg="1" rev="0" advAuto="0" spid="578" grpId="2"/>
      <p:bldP build="whole" bldLvl="1" animBg="1" rev="0" advAuto="0" spid="575" grpId="1"/>
      <p:bldP build="whole" bldLvl="1" animBg="1" rev="0" advAuto="0" spid="584" grpId="6"/>
      <p:bldP build="whole" bldLvl="1" animBg="1" rev="0" advAuto="0" spid="585" grpId="7"/>
      <p:bldP build="whole" bldLvl="1" animBg="1" rev="0" advAuto="0" spid="580" grpId="4"/>
      <p:bldP build="whole" bldLvl="1" animBg="1" rev="0" advAuto="0" spid="581" grpId="5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113ee0007225c26705a78.jpeg" descr="113ee0007225c26705a7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90413" y="-9125"/>
            <a:ext cx="6970863" cy="5019021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文字"/>
          <p:cNvSpPr txBox="1"/>
          <p:nvPr/>
        </p:nvSpPr>
        <p:spPr>
          <a:xfrm>
            <a:off x="7466699" y="2269856"/>
            <a:ext cx="792176" cy="46105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        </a:t>
            </a:r>
          </a:p>
        </p:txBody>
      </p:sp>
      <p:sp>
        <p:nvSpPr>
          <p:cNvPr id="161" name="深圳市"/>
          <p:cNvSpPr txBox="1"/>
          <p:nvPr/>
        </p:nvSpPr>
        <p:spPr>
          <a:xfrm>
            <a:off x="7262229" y="2259746"/>
            <a:ext cx="1201116" cy="48127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rPr sz="2000"/>
              <a:t>深圳市 </a:t>
            </a:r>
            <a:r>
              <a:t>   </a:t>
            </a:r>
          </a:p>
        </p:txBody>
      </p:sp>
      <p:grpSp>
        <p:nvGrpSpPr>
          <p:cNvPr id="164" name="群組"/>
          <p:cNvGrpSpPr/>
          <p:nvPr/>
        </p:nvGrpSpPr>
        <p:grpSpPr>
          <a:xfrm>
            <a:off x="2622816" y="5167246"/>
            <a:ext cx="9212294" cy="4572001"/>
            <a:chOff x="0" y="0"/>
            <a:chExt cx="9212293" cy="4572000"/>
          </a:xfrm>
        </p:grpSpPr>
        <p:pic>
          <p:nvPicPr>
            <p:cNvPr id="162" name="1567407406159698.jpg" descr="1567407406159698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9106059" cy="45720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3" name="深圳…"/>
            <p:cNvSpPr txBox="1"/>
            <p:nvPr/>
          </p:nvSpPr>
          <p:spPr>
            <a:xfrm>
              <a:off x="7333226" y="2964276"/>
              <a:ext cx="1879068" cy="160295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6100"/>
              </a:pPr>
              <a:r>
                <a:t>深圳</a:t>
              </a:r>
            </a:p>
            <a:p>
              <a:pPr>
                <a:defRPr sz="2700"/>
              </a:pPr>
              <a:r>
                <a:t>shēnzhèn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1" grpId="1"/>
      <p:bldP build="whole" bldLvl="1" animBg="1" rev="0" advAuto="0" spid="164" grpId="2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small number; minority"/>
          <p:cNvSpPr txBox="1"/>
          <p:nvPr/>
        </p:nvSpPr>
        <p:spPr>
          <a:xfrm>
            <a:off x="604371" y="840699"/>
            <a:ext cx="6354510" cy="7835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/>
            <a:r>
              <a:t>small number; minority</a:t>
            </a:r>
          </a:p>
        </p:txBody>
      </p:sp>
      <p:sp>
        <p:nvSpPr>
          <p:cNvPr id="588" name="少数…"/>
          <p:cNvSpPr txBox="1"/>
          <p:nvPr/>
        </p:nvSpPr>
        <p:spPr>
          <a:xfrm>
            <a:off x="521488" y="2105054"/>
            <a:ext cx="6163262" cy="3022408"/>
          </a:xfrm>
          <a:prstGeom prst="rect">
            <a:avLst/>
          </a:prstGeom>
          <a:solidFill>
            <a:schemeClr val="accent4">
              <a:hueOff val="-1081314"/>
              <a:satOff val="4338"/>
              <a:lumOff val="-893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3400">
                <a:solidFill>
                  <a:srgbClr val="FFFFFF"/>
                </a:solidFill>
              </a:defRPr>
            </a:pPr>
            <a:r>
              <a:t>少数</a:t>
            </a:r>
          </a:p>
          <a:p>
            <a:pPr>
              <a:defRPr sz="3500">
                <a:solidFill>
                  <a:srgbClr val="FFFFFF"/>
                </a:solidFill>
              </a:defRPr>
            </a:pPr>
            <a:r>
              <a:t>shǎoshù</a:t>
            </a:r>
          </a:p>
        </p:txBody>
      </p:sp>
      <p:sp>
        <p:nvSpPr>
          <p:cNvPr id="589" name="ethnic"/>
          <p:cNvSpPr txBox="1"/>
          <p:nvPr/>
        </p:nvSpPr>
        <p:spPr>
          <a:xfrm>
            <a:off x="9785326" y="747659"/>
            <a:ext cx="2245462" cy="9696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700"/>
            </a:lvl1pPr>
          </a:lstStyle>
          <a:p>
            <a:pPr/>
            <a:r>
              <a:t>ethnic</a:t>
            </a:r>
          </a:p>
        </p:txBody>
      </p:sp>
      <p:sp>
        <p:nvSpPr>
          <p:cNvPr id="590" name="民族…"/>
          <p:cNvSpPr txBox="1"/>
          <p:nvPr/>
        </p:nvSpPr>
        <p:spPr>
          <a:xfrm>
            <a:off x="8787750" y="2105054"/>
            <a:ext cx="3991001" cy="3022408"/>
          </a:xfrm>
          <a:prstGeom prst="rect">
            <a:avLst/>
          </a:prstGeom>
          <a:solidFill>
            <a:schemeClr val="accent3">
              <a:hueOff val="914337"/>
              <a:satOff val="31515"/>
              <a:lumOff val="-3079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13400">
                <a:solidFill>
                  <a:srgbClr val="FFFFFF"/>
                </a:solidFill>
              </a:defRPr>
            </a:pPr>
            <a:r>
              <a:t>民族</a:t>
            </a:r>
          </a:p>
          <a:p>
            <a:pPr>
              <a:defRPr sz="3500">
                <a:solidFill>
                  <a:srgbClr val="FFFFFF"/>
                </a:solidFill>
              </a:defRPr>
            </a:pPr>
            <a:r>
              <a:t>mínzú</a:t>
            </a:r>
          </a:p>
        </p:txBody>
      </p:sp>
      <p:pic>
        <p:nvPicPr>
          <p:cNvPr id="591" name="03087bf40ad162d97db1de171cdfa9ec8a13cd5a.jpg.png" descr="03087bf40ad162d97db1de171cdfa9ec8a13cd5a.jp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04063" y="5328045"/>
            <a:ext cx="7620001" cy="44323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90" grpId="3"/>
      <p:bldP build="whole" bldLvl="1" animBg="1" rev="0" advAuto="0" spid="591" grpId="4"/>
      <p:bldP build="whole" bldLvl="1" animBg="1" rev="0" advAuto="0" spid="588" grpId="1"/>
      <p:bldP build="whole" bldLvl="1" animBg="1" rev="0" advAuto="0" spid="589" grpId="2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一下子"/>
          <p:cNvSpPr txBox="1"/>
          <p:nvPr/>
        </p:nvSpPr>
        <p:spPr>
          <a:xfrm>
            <a:off x="901699" y="1460500"/>
            <a:ext cx="5410201" cy="2565401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900">
                <a:solidFill>
                  <a:srgbClr val="FFFFFF"/>
                </a:solidFill>
              </a:defRPr>
            </a:lvl1pPr>
          </a:lstStyle>
          <a:p>
            <a:pPr/>
            <a:r>
              <a:t>一下子</a:t>
            </a:r>
          </a:p>
        </p:txBody>
      </p:sp>
      <p:sp>
        <p:nvSpPr>
          <p:cNvPr id="594" name="In an instant"/>
          <p:cNvSpPr txBox="1"/>
          <p:nvPr/>
        </p:nvSpPr>
        <p:spPr>
          <a:xfrm>
            <a:off x="7115428" y="2588783"/>
            <a:ext cx="4438143" cy="994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800"/>
            </a:lvl1pPr>
          </a:lstStyle>
          <a:p>
            <a:pPr/>
            <a:r>
              <a:t>In an instant</a:t>
            </a:r>
          </a:p>
        </p:txBody>
      </p:sp>
      <p:sp>
        <p:nvSpPr>
          <p:cNvPr id="595" name="一下子 is equivalent to 一下。It means “not much time has gone by”, and it’s often used to depict how fast or soon actions or things happen."/>
          <p:cNvSpPr txBox="1"/>
          <p:nvPr/>
        </p:nvSpPr>
        <p:spPr>
          <a:xfrm>
            <a:off x="1763834" y="4682989"/>
            <a:ext cx="10116547" cy="2241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defRPr sz="3300"/>
            </a:pPr>
            <a:r>
              <a:t>一下子 is equivalent to 一下。It means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“not much time has gone by”</a:t>
            </a:r>
            <a:r>
              <a:t>, and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it’s often used to depict how fast or soon actions or things happen.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一下子"/>
          <p:cNvSpPr txBox="1"/>
          <p:nvPr/>
        </p:nvSpPr>
        <p:spPr>
          <a:xfrm>
            <a:off x="0" y="184149"/>
            <a:ext cx="3962401" cy="1892301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100">
                <a:solidFill>
                  <a:srgbClr val="FFFFFF"/>
                </a:solidFill>
              </a:defRPr>
            </a:lvl1pPr>
          </a:lstStyle>
          <a:p>
            <a:pPr/>
            <a:r>
              <a:t>一下子</a:t>
            </a:r>
          </a:p>
        </p:txBody>
      </p:sp>
      <p:sp>
        <p:nvSpPr>
          <p:cNvPr id="598" name="In an instant"/>
          <p:cNvSpPr txBox="1"/>
          <p:nvPr/>
        </p:nvSpPr>
        <p:spPr>
          <a:xfrm>
            <a:off x="6048628" y="302783"/>
            <a:ext cx="4438143" cy="994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800"/>
            </a:lvl1pPr>
          </a:lstStyle>
          <a:p>
            <a:pPr/>
            <a:r>
              <a:t>In an instant</a:t>
            </a:r>
          </a:p>
        </p:txBody>
      </p:sp>
      <p:sp>
        <p:nvSpPr>
          <p:cNvPr id="599" name="“not much time has gone by”"/>
          <p:cNvSpPr txBox="1"/>
          <p:nvPr/>
        </p:nvSpPr>
        <p:spPr>
          <a:xfrm>
            <a:off x="5447772" y="1352278"/>
            <a:ext cx="5919256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50000"/>
              </a:lnSpc>
              <a:defRPr sz="33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“not much time has gone by”</a:t>
            </a:r>
          </a:p>
        </p:txBody>
      </p:sp>
      <p:sp>
        <p:nvSpPr>
          <p:cNvPr id="600" name="老师教的语法很简单，我____________明白了。"/>
          <p:cNvSpPr txBox="1"/>
          <p:nvPr/>
        </p:nvSpPr>
        <p:spPr>
          <a:xfrm>
            <a:off x="762000" y="8667750"/>
            <a:ext cx="12115801" cy="90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500"/>
            </a:lvl1pPr>
          </a:lstStyle>
          <a:p>
            <a:pPr/>
            <a:r>
              <a:t>老师教的语法很简单，我____________明白了。</a:t>
            </a:r>
          </a:p>
        </p:txBody>
      </p:sp>
      <p:sp>
        <p:nvSpPr>
          <p:cNvPr id="601" name="一下子就"/>
          <p:cNvSpPr txBox="1"/>
          <p:nvPr/>
        </p:nvSpPr>
        <p:spPr>
          <a:xfrm>
            <a:off x="7486649" y="8458200"/>
            <a:ext cx="2806701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3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一下子</a:t>
            </a:r>
            <a:r>
              <a:rPr>
                <a:solidFill>
                  <a:srgbClr val="0433FF"/>
                </a:solidFill>
              </a:rPr>
              <a:t>就</a:t>
            </a:r>
          </a:p>
        </p:txBody>
      </p:sp>
      <p:pic>
        <p:nvPicPr>
          <p:cNvPr id="602" name="1022934885.jpg" descr="102293488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70942" y="3423046"/>
            <a:ext cx="6467835" cy="3499099"/>
          </a:xfrm>
          <a:prstGeom prst="rect">
            <a:avLst/>
          </a:prstGeom>
          <a:ln w="12700">
            <a:miter lim="400000"/>
          </a:ln>
        </p:spPr>
      </p:pic>
      <p:pic>
        <p:nvPicPr>
          <p:cNvPr id="603" name="understand1.jpg" descr="understand1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053005" y="2743760"/>
            <a:ext cx="2250393" cy="42660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1" grpId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一下子"/>
          <p:cNvSpPr txBox="1"/>
          <p:nvPr/>
        </p:nvSpPr>
        <p:spPr>
          <a:xfrm>
            <a:off x="-12700" y="146049"/>
            <a:ext cx="3962401" cy="1892301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100">
                <a:solidFill>
                  <a:srgbClr val="FFFFFF"/>
                </a:solidFill>
              </a:defRPr>
            </a:lvl1pPr>
          </a:lstStyle>
          <a:p>
            <a:pPr/>
            <a:r>
              <a:t>一下子</a:t>
            </a:r>
          </a:p>
        </p:txBody>
      </p:sp>
      <p:sp>
        <p:nvSpPr>
          <p:cNvPr id="606" name="In an instant"/>
          <p:cNvSpPr txBox="1"/>
          <p:nvPr/>
        </p:nvSpPr>
        <p:spPr>
          <a:xfrm>
            <a:off x="6048628" y="302783"/>
            <a:ext cx="4438143" cy="994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800"/>
            </a:lvl1pPr>
          </a:lstStyle>
          <a:p>
            <a:pPr/>
            <a:r>
              <a:t>In an instant</a:t>
            </a:r>
          </a:p>
        </p:txBody>
      </p:sp>
      <p:sp>
        <p:nvSpPr>
          <p:cNvPr id="607" name="“not much time has gone by”"/>
          <p:cNvSpPr txBox="1"/>
          <p:nvPr/>
        </p:nvSpPr>
        <p:spPr>
          <a:xfrm>
            <a:off x="5447772" y="1352278"/>
            <a:ext cx="5919256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50000"/>
              </a:lnSpc>
              <a:defRPr sz="33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“not much time has gone by”</a:t>
            </a:r>
          </a:p>
        </p:txBody>
      </p:sp>
      <p:sp>
        <p:nvSpPr>
          <p:cNvPr id="608" name="捷克离斯洛伐克很近，"/>
          <p:cNvSpPr txBox="1"/>
          <p:nvPr/>
        </p:nvSpPr>
        <p:spPr>
          <a:xfrm>
            <a:off x="819150" y="8299450"/>
            <a:ext cx="633730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/>
            </a:lvl1pPr>
          </a:lstStyle>
          <a:p>
            <a:pPr/>
            <a:r>
              <a:t>捷克离斯洛伐克很近，</a:t>
            </a:r>
          </a:p>
        </p:txBody>
      </p:sp>
      <p:sp>
        <p:nvSpPr>
          <p:cNvPr id="609" name="坐火车一下子就到了。"/>
          <p:cNvSpPr txBox="1"/>
          <p:nvPr/>
        </p:nvSpPr>
        <p:spPr>
          <a:xfrm>
            <a:off x="7029450" y="8299450"/>
            <a:ext cx="633730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坐火车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一下子</a:t>
            </a:r>
            <a:r>
              <a:rPr>
                <a:solidFill>
                  <a:srgbClr val="0433FF"/>
                </a:solidFill>
              </a:rPr>
              <a:t>就</a:t>
            </a:r>
            <a:r>
              <a:t>到了。</a:t>
            </a:r>
          </a:p>
        </p:txBody>
      </p:sp>
      <p:pic>
        <p:nvPicPr>
          <p:cNvPr id="610" name="regiojet_on_its_way.jpg" descr="regiojet_on_its_wa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71278" y="2638566"/>
            <a:ext cx="7955262" cy="49720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09" grpId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一下子"/>
          <p:cNvSpPr txBox="1"/>
          <p:nvPr/>
        </p:nvSpPr>
        <p:spPr>
          <a:xfrm>
            <a:off x="-12700" y="146049"/>
            <a:ext cx="3962401" cy="1892301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100">
                <a:solidFill>
                  <a:srgbClr val="FFFFFF"/>
                </a:solidFill>
              </a:defRPr>
            </a:lvl1pPr>
          </a:lstStyle>
          <a:p>
            <a:pPr/>
            <a:r>
              <a:t>一下子</a:t>
            </a:r>
          </a:p>
        </p:txBody>
      </p:sp>
      <p:sp>
        <p:nvSpPr>
          <p:cNvPr id="613" name="In an instant"/>
          <p:cNvSpPr txBox="1"/>
          <p:nvPr/>
        </p:nvSpPr>
        <p:spPr>
          <a:xfrm>
            <a:off x="6048628" y="302783"/>
            <a:ext cx="4438143" cy="994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800"/>
            </a:lvl1pPr>
          </a:lstStyle>
          <a:p>
            <a:pPr/>
            <a:r>
              <a:t>In an instant</a:t>
            </a:r>
          </a:p>
        </p:txBody>
      </p:sp>
      <p:sp>
        <p:nvSpPr>
          <p:cNvPr id="614" name="“not much time has gone by”"/>
          <p:cNvSpPr txBox="1"/>
          <p:nvPr/>
        </p:nvSpPr>
        <p:spPr>
          <a:xfrm>
            <a:off x="5447772" y="1352278"/>
            <a:ext cx="5919256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50000"/>
              </a:lnSpc>
              <a:defRPr sz="33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“not much time has gone by”</a:t>
            </a:r>
          </a:p>
        </p:txBody>
      </p:sp>
      <p:sp>
        <p:nvSpPr>
          <p:cNvPr id="615" name="今天的功课"/>
          <p:cNvSpPr txBox="1"/>
          <p:nvPr/>
        </p:nvSpPr>
        <p:spPr>
          <a:xfrm>
            <a:off x="2495550" y="8509000"/>
            <a:ext cx="3289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今天的功课</a:t>
            </a:r>
          </a:p>
        </p:txBody>
      </p:sp>
      <p:pic>
        <p:nvPicPr>
          <p:cNvPr id="616" name="zLfQibcVrw.jpg" descr="zLfQibcVrw.jpg"/>
          <p:cNvPicPr>
            <a:picLocks noChangeAspect="1"/>
          </p:cNvPicPr>
          <p:nvPr/>
        </p:nvPicPr>
        <p:blipFill>
          <a:blip r:embed="rId2">
            <a:extLst/>
          </a:blip>
          <a:srcRect l="16482" t="0" r="18859" b="0"/>
          <a:stretch>
            <a:fillRect/>
          </a:stretch>
        </p:blipFill>
        <p:spPr>
          <a:xfrm>
            <a:off x="3444031" y="3259218"/>
            <a:ext cx="3052977" cy="4714217"/>
          </a:xfrm>
          <a:prstGeom prst="rect">
            <a:avLst/>
          </a:prstGeom>
          <a:ln w="12700">
            <a:miter lim="400000"/>
          </a:ln>
        </p:spPr>
      </p:pic>
      <p:sp>
        <p:nvSpPr>
          <p:cNvPr id="617" name="泡泡引言框"/>
          <p:cNvSpPr/>
          <p:nvPr/>
        </p:nvSpPr>
        <p:spPr>
          <a:xfrm>
            <a:off x="6172200" y="3214056"/>
            <a:ext cx="5227638" cy="3103862"/>
          </a:xfrm>
          <a:prstGeom prst="wedgeEllipseCallout">
            <a:avLst>
              <a:gd name="adj1" fmla="val -56187"/>
              <a:gd name="adj2" fmla="val 2917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618" name="I took only five minutes to finish my homework."/>
          <p:cNvSpPr txBox="1"/>
          <p:nvPr/>
        </p:nvSpPr>
        <p:spPr>
          <a:xfrm>
            <a:off x="6533072" y="4276078"/>
            <a:ext cx="4529011" cy="979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900">
                <a:solidFill>
                  <a:srgbClr val="FFFFFF"/>
                </a:solidFill>
              </a:defRPr>
            </a:lvl1pPr>
          </a:lstStyle>
          <a:p>
            <a:pPr/>
            <a:r>
              <a:t>I took only five minutes to finish my homework.</a:t>
            </a:r>
          </a:p>
        </p:txBody>
      </p:sp>
      <p:sp>
        <p:nvSpPr>
          <p:cNvPr id="619" name="我一下子就写完了。"/>
          <p:cNvSpPr txBox="1"/>
          <p:nvPr/>
        </p:nvSpPr>
        <p:spPr>
          <a:xfrm>
            <a:off x="5709642" y="8509000"/>
            <a:ext cx="5829301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000"/>
            </a:pPr>
            <a:r>
              <a:t>我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一下子</a:t>
            </a:r>
            <a:r>
              <a:t>就写完了。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19" grpId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一下子"/>
          <p:cNvSpPr txBox="1"/>
          <p:nvPr/>
        </p:nvSpPr>
        <p:spPr>
          <a:xfrm>
            <a:off x="-12700" y="146049"/>
            <a:ext cx="3962401" cy="1892301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100">
                <a:solidFill>
                  <a:srgbClr val="FFFFFF"/>
                </a:solidFill>
              </a:defRPr>
            </a:lvl1pPr>
          </a:lstStyle>
          <a:p>
            <a:pPr/>
            <a:r>
              <a:t>一下子</a:t>
            </a:r>
          </a:p>
        </p:txBody>
      </p:sp>
      <p:sp>
        <p:nvSpPr>
          <p:cNvPr id="622" name="In an instant"/>
          <p:cNvSpPr txBox="1"/>
          <p:nvPr/>
        </p:nvSpPr>
        <p:spPr>
          <a:xfrm>
            <a:off x="6048628" y="302783"/>
            <a:ext cx="4438143" cy="994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800"/>
            </a:lvl1pPr>
          </a:lstStyle>
          <a:p>
            <a:pPr/>
            <a:r>
              <a:t>In an instant</a:t>
            </a:r>
          </a:p>
        </p:txBody>
      </p:sp>
      <p:sp>
        <p:nvSpPr>
          <p:cNvPr id="623" name="“not much time has gone by”"/>
          <p:cNvSpPr txBox="1"/>
          <p:nvPr/>
        </p:nvSpPr>
        <p:spPr>
          <a:xfrm>
            <a:off x="5447772" y="1352278"/>
            <a:ext cx="5919256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50000"/>
              </a:lnSpc>
              <a:defRPr sz="33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“not much time has gone by”</a:t>
            </a:r>
          </a:p>
        </p:txBody>
      </p:sp>
      <p:sp>
        <p:nvSpPr>
          <p:cNvPr id="624" name="这碗酸辣汤很好喝，"/>
          <p:cNvSpPr txBox="1"/>
          <p:nvPr/>
        </p:nvSpPr>
        <p:spPr>
          <a:xfrm>
            <a:off x="666750" y="8197850"/>
            <a:ext cx="628650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/>
            </a:lvl1pPr>
          </a:lstStyle>
          <a:p>
            <a:pPr/>
            <a:r>
              <a:t>这碗酸辣汤很好喝，</a:t>
            </a:r>
          </a:p>
        </p:txBody>
      </p:sp>
      <p:sp>
        <p:nvSpPr>
          <p:cNvPr id="625" name="我一下子就喝完了。"/>
          <p:cNvSpPr txBox="1"/>
          <p:nvPr/>
        </p:nvSpPr>
        <p:spPr>
          <a:xfrm>
            <a:off x="6724650" y="8197850"/>
            <a:ext cx="628650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400"/>
            </a:pPr>
            <a:r>
              <a:t>我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一下子</a:t>
            </a:r>
            <a:r>
              <a:t>就喝完了。</a:t>
            </a:r>
          </a:p>
        </p:txBody>
      </p:sp>
      <p:pic>
        <p:nvPicPr>
          <p:cNvPr id="626" name="yqn53-043a.jpg" descr="yqn53-043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95571" y="2219438"/>
            <a:ext cx="4428936" cy="53147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25" grpId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一下子"/>
          <p:cNvSpPr txBox="1"/>
          <p:nvPr/>
        </p:nvSpPr>
        <p:spPr>
          <a:xfrm>
            <a:off x="901699" y="1460500"/>
            <a:ext cx="5410201" cy="2565401"/>
          </a:xfrm>
          <a:prstGeom prst="rect">
            <a:avLst/>
          </a:prstGeom>
          <a:solidFill>
            <a:schemeClr val="accent1">
              <a:lumOff val="-13575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3900">
                <a:solidFill>
                  <a:srgbClr val="FFFFFF"/>
                </a:solidFill>
              </a:defRPr>
            </a:lvl1pPr>
          </a:lstStyle>
          <a:p>
            <a:pPr/>
            <a:r>
              <a:t>一下子</a:t>
            </a:r>
          </a:p>
        </p:txBody>
      </p:sp>
      <p:sp>
        <p:nvSpPr>
          <p:cNvPr id="629" name="In an instant"/>
          <p:cNvSpPr txBox="1"/>
          <p:nvPr/>
        </p:nvSpPr>
        <p:spPr>
          <a:xfrm>
            <a:off x="7115428" y="2588783"/>
            <a:ext cx="4438143" cy="994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800"/>
            </a:lvl1pPr>
          </a:lstStyle>
          <a:p>
            <a:pPr/>
            <a:r>
              <a:t>In an instant</a:t>
            </a:r>
          </a:p>
        </p:txBody>
      </p:sp>
      <p:sp>
        <p:nvSpPr>
          <p:cNvPr id="630" name="“not much time has gone by”"/>
          <p:cNvSpPr txBox="1"/>
          <p:nvPr/>
        </p:nvSpPr>
        <p:spPr>
          <a:xfrm>
            <a:off x="6539972" y="4120878"/>
            <a:ext cx="5919256" cy="597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50000"/>
              </a:lnSpc>
              <a:defRPr sz="33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>
              <a:defRPr>
                <a:solidFill>
                  <a:srgbClr val="000000"/>
                </a:solidFill>
              </a:defRPr>
            </a:pP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“not much time has gone by”</a:t>
            </a:r>
          </a:p>
        </p:txBody>
      </p:sp>
      <p:sp>
        <p:nvSpPr>
          <p:cNvPr id="631" name="造句"/>
          <p:cNvSpPr txBox="1"/>
          <p:nvPr/>
        </p:nvSpPr>
        <p:spPr>
          <a:xfrm>
            <a:off x="5988050" y="6203950"/>
            <a:ext cx="2273301" cy="161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造句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mostly"/>
          <p:cNvSpPr txBox="1"/>
          <p:nvPr/>
        </p:nvSpPr>
        <p:spPr>
          <a:xfrm>
            <a:off x="6074692" y="1053360"/>
            <a:ext cx="2378051" cy="957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/>
            </a:lvl1pPr>
          </a:lstStyle>
          <a:p>
            <a:pPr/>
            <a:r>
              <a:t>mostly</a:t>
            </a:r>
          </a:p>
        </p:txBody>
      </p:sp>
      <p:sp>
        <p:nvSpPr>
          <p:cNvPr id="634" name="大多"/>
          <p:cNvSpPr txBox="1"/>
          <p:nvPr/>
        </p:nvSpPr>
        <p:spPr>
          <a:xfrm>
            <a:off x="4755467" y="2194065"/>
            <a:ext cx="5016501" cy="3543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300">
                <a:solidFill>
                  <a:srgbClr val="FFFFFF"/>
                </a:solidFill>
              </a:defRPr>
            </a:lvl1pPr>
          </a:lstStyle>
          <a:p>
            <a:pPr/>
            <a:r>
              <a:t>大多</a:t>
            </a:r>
          </a:p>
        </p:txBody>
      </p:sp>
      <p:sp>
        <p:nvSpPr>
          <p:cNvPr id="635" name="Is an adverb meaning for “the most part” or “mostly”"/>
          <p:cNvSpPr txBox="1"/>
          <p:nvPr/>
        </p:nvSpPr>
        <p:spPr>
          <a:xfrm>
            <a:off x="1311486" y="6220860"/>
            <a:ext cx="10955936" cy="609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/>
            </a:lvl1pPr>
          </a:lstStyle>
          <a:p>
            <a:pPr/>
            <a:r>
              <a:t>Is an adverb meaning for “the most part” or “mostly”</a:t>
            </a:r>
          </a:p>
        </p:txBody>
      </p:sp>
      <p:sp>
        <p:nvSpPr>
          <p:cNvPr id="636" name="It cannot be used before nouns"/>
          <p:cNvSpPr txBox="1"/>
          <p:nvPr/>
        </p:nvSpPr>
        <p:spPr>
          <a:xfrm>
            <a:off x="2677159" y="7579968"/>
            <a:ext cx="7650481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It cannot be used before nouns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大多"/>
          <p:cNvSpPr txBox="1"/>
          <p:nvPr/>
        </p:nvSpPr>
        <p:spPr>
          <a:xfrm>
            <a:off x="3887" y="-22426"/>
            <a:ext cx="3162301" cy="22352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>
                <a:solidFill>
                  <a:srgbClr val="FFFFFF"/>
                </a:solidFill>
              </a:defRPr>
            </a:lvl1pPr>
          </a:lstStyle>
          <a:p>
            <a:pPr/>
            <a:r>
              <a:t>大多</a:t>
            </a:r>
          </a:p>
        </p:txBody>
      </p:sp>
      <p:sp>
        <p:nvSpPr>
          <p:cNvPr id="639" name="mostly"/>
          <p:cNvSpPr txBox="1"/>
          <p:nvPr/>
        </p:nvSpPr>
        <p:spPr>
          <a:xfrm>
            <a:off x="3578569" y="616538"/>
            <a:ext cx="2378051" cy="957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/>
            </a:lvl1pPr>
          </a:lstStyle>
          <a:p>
            <a:pPr/>
            <a:r>
              <a:t>mostly</a:t>
            </a:r>
          </a:p>
        </p:txBody>
      </p:sp>
      <p:sp>
        <p:nvSpPr>
          <p:cNvPr id="640" name="Mostly are girls"/>
          <p:cNvSpPr txBox="1"/>
          <p:nvPr/>
        </p:nvSpPr>
        <p:spPr>
          <a:xfrm>
            <a:off x="4657387" y="1938879"/>
            <a:ext cx="4014522" cy="733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Mostly are girls</a:t>
            </a:r>
          </a:p>
        </p:txBody>
      </p:sp>
      <p:sp>
        <p:nvSpPr>
          <p:cNvPr id="641" name="我们班的同学大多是女生。"/>
          <p:cNvSpPr txBox="1"/>
          <p:nvPr/>
        </p:nvSpPr>
        <p:spPr>
          <a:xfrm>
            <a:off x="2111697" y="7781041"/>
            <a:ext cx="9105901" cy="1155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900"/>
            </a:pPr>
            <a:r>
              <a:t>我们班的同学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大多</a:t>
            </a:r>
            <a:r>
              <a:t>是</a:t>
            </a:r>
            <a:r>
              <a:t>女生。</a:t>
            </a:r>
          </a:p>
        </p:txBody>
      </p:sp>
      <p:pic>
        <p:nvPicPr>
          <p:cNvPr id="642" name="barkada-clipart-6.jpg" descr="barkada-clipart-6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4491"/>
          <a:stretch>
            <a:fillRect/>
          </a:stretch>
        </p:blipFill>
        <p:spPr>
          <a:xfrm>
            <a:off x="3382315" y="3219340"/>
            <a:ext cx="5865750" cy="3856233"/>
          </a:xfrm>
          <a:prstGeom prst="rect">
            <a:avLst/>
          </a:prstGeom>
          <a:ln w="12700">
            <a:miter lim="400000"/>
          </a:ln>
        </p:spPr>
      </p:pic>
      <p:sp>
        <p:nvSpPr>
          <p:cNvPr id="643" name="It cannot be used before nouns"/>
          <p:cNvSpPr txBox="1"/>
          <p:nvPr/>
        </p:nvSpPr>
        <p:spPr>
          <a:xfrm>
            <a:off x="6613334" y="807134"/>
            <a:ext cx="6143245" cy="585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It cannot be used before nouns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41" grpId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大多"/>
          <p:cNvSpPr txBox="1"/>
          <p:nvPr/>
        </p:nvSpPr>
        <p:spPr>
          <a:xfrm>
            <a:off x="3887" y="-22426"/>
            <a:ext cx="3162301" cy="22352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>
                <a:solidFill>
                  <a:srgbClr val="FFFFFF"/>
                </a:solidFill>
              </a:defRPr>
            </a:lvl1pPr>
          </a:lstStyle>
          <a:p>
            <a:pPr/>
            <a:r>
              <a:t>大多</a:t>
            </a:r>
          </a:p>
        </p:txBody>
      </p:sp>
      <p:sp>
        <p:nvSpPr>
          <p:cNvPr id="646" name="mostly"/>
          <p:cNvSpPr txBox="1"/>
          <p:nvPr/>
        </p:nvSpPr>
        <p:spPr>
          <a:xfrm>
            <a:off x="3700736" y="621055"/>
            <a:ext cx="2378051" cy="957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/>
            </a:lvl1pPr>
          </a:lstStyle>
          <a:p>
            <a:pPr/>
            <a:r>
              <a:t>mostly</a:t>
            </a:r>
          </a:p>
        </p:txBody>
      </p:sp>
      <p:sp>
        <p:nvSpPr>
          <p:cNvPr id="647" name="捷克的人大多喜欢喝啤酒。"/>
          <p:cNvSpPr txBox="1"/>
          <p:nvPr/>
        </p:nvSpPr>
        <p:spPr>
          <a:xfrm>
            <a:off x="2406650" y="8337415"/>
            <a:ext cx="8191501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300"/>
            </a:pPr>
            <a:r>
              <a:t>捷克的人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大多</a:t>
            </a:r>
            <a:r>
              <a:t>喜欢喝啤酒。</a:t>
            </a:r>
          </a:p>
        </p:txBody>
      </p:sp>
      <p:sp>
        <p:nvSpPr>
          <p:cNvPr id="648" name="It cannot be used before nouns"/>
          <p:cNvSpPr txBox="1"/>
          <p:nvPr/>
        </p:nvSpPr>
        <p:spPr>
          <a:xfrm>
            <a:off x="6613334" y="807134"/>
            <a:ext cx="6143245" cy="585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It cannot be used before nouns</a:t>
            </a:r>
          </a:p>
        </p:txBody>
      </p:sp>
      <p:pic>
        <p:nvPicPr>
          <p:cNvPr id="649" name="Flag-map_of_the_Czech_Republic.svg.png" descr="Flag-map_of_the_Czech_Republic.svg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63587" y="2586785"/>
            <a:ext cx="8477626" cy="4742172"/>
          </a:xfrm>
          <a:prstGeom prst="rect">
            <a:avLst/>
          </a:prstGeom>
          <a:ln w="12700">
            <a:miter lim="400000"/>
          </a:ln>
        </p:spPr>
      </p:pic>
      <p:pic>
        <p:nvPicPr>
          <p:cNvPr id="650" name="0017029534685736_s.jpg" descr="0017029534685736_s.jpg"/>
          <p:cNvPicPr>
            <a:picLocks noChangeAspect="1"/>
          </p:cNvPicPr>
          <p:nvPr/>
        </p:nvPicPr>
        <p:blipFill>
          <a:blip r:embed="rId3">
            <a:extLst/>
          </a:blip>
          <a:srcRect l="20857" t="24377" r="9061" b="19362"/>
          <a:stretch>
            <a:fillRect/>
          </a:stretch>
        </p:blipFill>
        <p:spPr>
          <a:xfrm>
            <a:off x="3432523" y="3916018"/>
            <a:ext cx="1516557" cy="1212127"/>
          </a:xfrm>
          <a:prstGeom prst="rect">
            <a:avLst/>
          </a:prstGeom>
          <a:ln w="12700">
            <a:miter lim="400000"/>
          </a:ln>
        </p:spPr>
      </p:pic>
      <p:pic>
        <p:nvPicPr>
          <p:cNvPr id="651" name="0017029534685736_s.jpg" descr="0017029534685736_s.jpg"/>
          <p:cNvPicPr>
            <a:picLocks noChangeAspect="1"/>
          </p:cNvPicPr>
          <p:nvPr/>
        </p:nvPicPr>
        <p:blipFill>
          <a:blip r:embed="rId3">
            <a:extLst/>
          </a:blip>
          <a:srcRect l="20857" t="24377" r="9061" b="19362"/>
          <a:stretch>
            <a:fillRect/>
          </a:stretch>
        </p:blipFill>
        <p:spPr>
          <a:xfrm>
            <a:off x="6380141" y="5128832"/>
            <a:ext cx="1516557" cy="1212127"/>
          </a:xfrm>
          <a:prstGeom prst="rect">
            <a:avLst/>
          </a:prstGeom>
          <a:ln w="12700">
            <a:miter lim="400000"/>
          </a:ln>
        </p:spPr>
      </p:pic>
      <p:pic>
        <p:nvPicPr>
          <p:cNvPr id="652" name="0017029534685736_s.jpg" descr="0017029534685736_s.jpg"/>
          <p:cNvPicPr>
            <a:picLocks noChangeAspect="1"/>
          </p:cNvPicPr>
          <p:nvPr/>
        </p:nvPicPr>
        <p:blipFill>
          <a:blip r:embed="rId3">
            <a:extLst/>
          </a:blip>
          <a:srcRect l="20857" t="24377" r="9061" b="19362"/>
          <a:stretch>
            <a:fillRect/>
          </a:stretch>
        </p:blipFill>
        <p:spPr>
          <a:xfrm>
            <a:off x="5858150" y="3271414"/>
            <a:ext cx="1516557" cy="12121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4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群組"/>
          <p:cNvGrpSpPr/>
          <p:nvPr/>
        </p:nvGrpSpPr>
        <p:grpSpPr>
          <a:xfrm>
            <a:off x="188347" y="150134"/>
            <a:ext cx="11911455" cy="4391431"/>
            <a:chOff x="0" y="0"/>
            <a:chExt cx="11911453" cy="4391429"/>
          </a:xfrm>
        </p:grpSpPr>
        <p:pic>
          <p:nvPicPr>
            <p:cNvPr id="166" name="maxresdefault.jpg" descr="maxresdefault.jp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954496"/>
              <a:ext cx="5412159" cy="30443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7" name="The longest river in Asia"/>
            <p:cNvSpPr txBox="1"/>
            <p:nvPr/>
          </p:nvSpPr>
          <p:spPr>
            <a:xfrm>
              <a:off x="101722" y="265259"/>
              <a:ext cx="5208715" cy="6348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500"/>
              </a:lvl1pPr>
            </a:lstStyle>
            <a:p>
              <a:pPr/>
              <a:r>
                <a:t>The longest river in Asia</a:t>
              </a:r>
            </a:p>
          </p:txBody>
        </p:sp>
        <p:pic>
          <p:nvPicPr>
            <p:cNvPr id="168" name="a5c27d1ed21b0ef4fac84bead0c451da81cb3e66.jpg" descr="a5c27d1ed21b0ef4fac84bead0c451da81cb3e66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310140" y="0"/>
              <a:ext cx="5601314" cy="43914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69" name="線條"/>
            <p:cNvSpPr/>
            <p:nvPr/>
          </p:nvSpPr>
          <p:spPr>
            <a:xfrm flipV="1">
              <a:off x="5492613" y="2911079"/>
              <a:ext cx="3243801" cy="22912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</p:grpSp>
      <p:grpSp>
        <p:nvGrpSpPr>
          <p:cNvPr id="174" name="群組"/>
          <p:cNvGrpSpPr/>
          <p:nvPr/>
        </p:nvGrpSpPr>
        <p:grpSpPr>
          <a:xfrm>
            <a:off x="35947" y="4926984"/>
            <a:ext cx="12046548" cy="4292993"/>
            <a:chOff x="0" y="0"/>
            <a:chExt cx="12046546" cy="4292991"/>
          </a:xfrm>
        </p:grpSpPr>
        <p:pic>
          <p:nvPicPr>
            <p:cNvPr id="171" name="a5c27d1ed21b0ef4fac84bead0c451da81cb3e66.jpg" descr="a5c27d1ed21b0ef4fac84bead0c451da81cb3e66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634388" y="0"/>
              <a:ext cx="5412159" cy="424313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2" name="線條"/>
            <p:cNvSpPr/>
            <p:nvPr/>
          </p:nvSpPr>
          <p:spPr>
            <a:xfrm>
              <a:off x="5586323" y="1597551"/>
              <a:ext cx="437587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pic>
          <p:nvPicPr>
            <p:cNvPr id="173" name="144d3cb0545c42eea9ad618341587836.jpg" descr="144d3cb0545c42eea9ad618341587836.jp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92006"/>
              <a:ext cx="5601314" cy="420098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75" name="黄河…"/>
          <p:cNvSpPr txBox="1"/>
          <p:nvPr/>
        </p:nvSpPr>
        <p:spPr>
          <a:xfrm>
            <a:off x="3828061" y="7682107"/>
            <a:ext cx="1879067" cy="155325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100"/>
            </a:pPr>
            <a:r>
              <a:t>黄河</a:t>
            </a:r>
          </a:p>
          <a:p>
            <a:pPr/>
            <a:r>
              <a:t>huánghé</a:t>
            </a:r>
          </a:p>
        </p:txBody>
      </p:sp>
      <p:sp>
        <p:nvSpPr>
          <p:cNvPr id="176" name="长江…"/>
          <p:cNvSpPr txBox="1"/>
          <p:nvPr/>
        </p:nvSpPr>
        <p:spPr>
          <a:xfrm>
            <a:off x="3728216" y="2627458"/>
            <a:ext cx="1879067" cy="1553259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100"/>
            </a:pPr>
            <a:r>
              <a:t>长江</a:t>
            </a:r>
          </a:p>
          <a:p>
            <a:pPr/>
            <a:r>
              <a:t>chángjiāng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6" grpId="2"/>
      <p:bldP build="whole" bldLvl="1" animBg="1" rev="0" advAuto="0" spid="170" grpId="1"/>
      <p:bldP build="whole" bldLvl="1" animBg="1" rev="0" advAuto="0" spid="174" grpId="3"/>
      <p:bldP build="whole" bldLvl="1" animBg="1" rev="0" advAuto="0" spid="175" grpId="4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大多"/>
          <p:cNvSpPr txBox="1"/>
          <p:nvPr/>
        </p:nvSpPr>
        <p:spPr>
          <a:xfrm>
            <a:off x="3887" y="-22426"/>
            <a:ext cx="3162301" cy="22352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>
                <a:solidFill>
                  <a:srgbClr val="FFFFFF"/>
                </a:solidFill>
              </a:defRPr>
            </a:lvl1pPr>
          </a:lstStyle>
          <a:p>
            <a:pPr/>
            <a:r>
              <a:t>大多</a:t>
            </a:r>
          </a:p>
        </p:txBody>
      </p:sp>
      <p:sp>
        <p:nvSpPr>
          <p:cNvPr id="655" name="mostly"/>
          <p:cNvSpPr txBox="1"/>
          <p:nvPr/>
        </p:nvSpPr>
        <p:spPr>
          <a:xfrm>
            <a:off x="3700736" y="621055"/>
            <a:ext cx="2378051" cy="957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/>
            </a:lvl1pPr>
          </a:lstStyle>
          <a:p>
            <a:pPr/>
            <a:r>
              <a:t>mostly</a:t>
            </a:r>
          </a:p>
        </p:txBody>
      </p:sp>
      <p:sp>
        <p:nvSpPr>
          <p:cNvPr id="656" name="It cannot be used before nouns"/>
          <p:cNvSpPr txBox="1"/>
          <p:nvPr/>
        </p:nvSpPr>
        <p:spPr>
          <a:xfrm>
            <a:off x="6613334" y="807134"/>
            <a:ext cx="6143245" cy="585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It cannot be used before nouns</a:t>
            </a:r>
          </a:p>
        </p:txBody>
      </p:sp>
      <p:sp>
        <p:nvSpPr>
          <p:cNvPr id="657" name="我买的茶大多是绿茶。"/>
          <p:cNvSpPr txBox="1"/>
          <p:nvPr/>
        </p:nvSpPr>
        <p:spPr>
          <a:xfrm>
            <a:off x="3226226" y="8187209"/>
            <a:ext cx="7226301" cy="109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600"/>
            </a:pPr>
            <a:r>
              <a:t>我买的茶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大多</a:t>
            </a:r>
            <a:r>
              <a:t>是绿茶。</a:t>
            </a:r>
          </a:p>
        </p:txBody>
      </p:sp>
      <p:pic>
        <p:nvPicPr>
          <p:cNvPr id="658" name="tea-cup-bag-high-res-stock-photography-1570544677.jpg" descr="tea-cup-bag-high-res-stock-photography-1570544677.jpg"/>
          <p:cNvPicPr>
            <a:picLocks noChangeAspect="1"/>
          </p:cNvPicPr>
          <p:nvPr/>
        </p:nvPicPr>
        <p:blipFill>
          <a:blip r:embed="rId2">
            <a:extLst/>
          </a:blip>
          <a:srcRect l="4240" t="14284" r="4240" b="0"/>
          <a:stretch>
            <a:fillRect/>
          </a:stretch>
        </p:blipFill>
        <p:spPr>
          <a:xfrm>
            <a:off x="1063518" y="2697319"/>
            <a:ext cx="3139920" cy="2230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659" name="tea-cup-bag-high-res-stock-photography-1570544677.jpg" descr="tea-cup-bag-high-res-stock-photography-1570544677.jpg"/>
          <p:cNvPicPr>
            <a:picLocks noChangeAspect="1"/>
          </p:cNvPicPr>
          <p:nvPr/>
        </p:nvPicPr>
        <p:blipFill>
          <a:blip r:embed="rId2">
            <a:extLst/>
          </a:blip>
          <a:srcRect l="4240" t="14284" r="4240" b="0"/>
          <a:stretch>
            <a:fillRect/>
          </a:stretch>
        </p:blipFill>
        <p:spPr>
          <a:xfrm>
            <a:off x="5475756" y="5442264"/>
            <a:ext cx="3139920" cy="2230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0" name="tea-cup-bag-high-res-stock-photography-1570544677.jpg" descr="tea-cup-bag-high-res-stock-photography-1570544677.jpg"/>
          <p:cNvPicPr>
            <a:picLocks noChangeAspect="1"/>
          </p:cNvPicPr>
          <p:nvPr/>
        </p:nvPicPr>
        <p:blipFill>
          <a:blip r:embed="rId2">
            <a:extLst/>
          </a:blip>
          <a:srcRect l="4240" t="14284" r="4240" b="0"/>
          <a:stretch>
            <a:fillRect/>
          </a:stretch>
        </p:blipFill>
        <p:spPr>
          <a:xfrm>
            <a:off x="1063518" y="5236334"/>
            <a:ext cx="3139920" cy="2230107"/>
          </a:xfrm>
          <a:prstGeom prst="rect">
            <a:avLst/>
          </a:prstGeom>
          <a:ln w="12700">
            <a:miter lim="400000"/>
          </a:ln>
        </p:spPr>
      </p:pic>
      <p:pic>
        <p:nvPicPr>
          <p:cNvPr id="661" name="tea-cup-bag-high-res-stock-photography-1570544677.jpg" descr="tea-cup-bag-high-res-stock-photography-1570544677.jpg"/>
          <p:cNvPicPr>
            <a:picLocks noChangeAspect="1"/>
          </p:cNvPicPr>
          <p:nvPr/>
        </p:nvPicPr>
        <p:blipFill>
          <a:blip r:embed="rId2">
            <a:extLst/>
          </a:blip>
          <a:srcRect l="4240" t="14284" r="4240" b="0"/>
          <a:stretch>
            <a:fillRect/>
          </a:stretch>
        </p:blipFill>
        <p:spPr>
          <a:xfrm>
            <a:off x="5475756" y="2697319"/>
            <a:ext cx="3139920" cy="2230107"/>
          </a:xfrm>
          <a:prstGeom prst="rect">
            <a:avLst/>
          </a:prstGeom>
          <a:ln w="12700">
            <a:miter lim="400000"/>
          </a:ln>
        </p:spPr>
      </p:pic>
      <p:sp>
        <p:nvSpPr>
          <p:cNvPr id="662" name="绿茶"/>
          <p:cNvSpPr txBox="1"/>
          <p:nvPr/>
        </p:nvSpPr>
        <p:spPr>
          <a:xfrm>
            <a:off x="1841195" y="3512199"/>
            <a:ext cx="1409701" cy="10033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/>
            </a:lvl1pPr>
          </a:lstStyle>
          <a:p>
            <a:pPr/>
            <a:r>
              <a:t>绿茶</a:t>
            </a:r>
          </a:p>
        </p:txBody>
      </p:sp>
      <p:pic>
        <p:nvPicPr>
          <p:cNvPr id="663" name="_108994855_teabag-index-getty5.jpg" descr="_108994855_teabag-index-getty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982127" y="4164428"/>
            <a:ext cx="3728300" cy="2097169"/>
          </a:xfrm>
          <a:prstGeom prst="rect">
            <a:avLst/>
          </a:prstGeom>
          <a:ln w="12700">
            <a:miter lim="400000"/>
          </a:ln>
        </p:spPr>
      </p:pic>
      <p:sp>
        <p:nvSpPr>
          <p:cNvPr id="664" name="红茶"/>
          <p:cNvSpPr txBox="1"/>
          <p:nvPr/>
        </p:nvSpPr>
        <p:spPr>
          <a:xfrm>
            <a:off x="9079951" y="5336157"/>
            <a:ext cx="1409701" cy="10033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/>
            </a:lvl1pPr>
          </a:lstStyle>
          <a:p>
            <a:pPr/>
            <a:r>
              <a:t>红茶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57" grpId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大多"/>
          <p:cNvSpPr txBox="1"/>
          <p:nvPr/>
        </p:nvSpPr>
        <p:spPr>
          <a:xfrm>
            <a:off x="3887" y="-22426"/>
            <a:ext cx="3162301" cy="22352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2000">
                <a:solidFill>
                  <a:srgbClr val="FFFFFF"/>
                </a:solidFill>
              </a:defRPr>
            </a:lvl1pPr>
          </a:lstStyle>
          <a:p>
            <a:pPr/>
            <a:r>
              <a:t>大多</a:t>
            </a:r>
          </a:p>
        </p:txBody>
      </p:sp>
      <p:sp>
        <p:nvSpPr>
          <p:cNvPr id="667" name="mostly"/>
          <p:cNvSpPr txBox="1"/>
          <p:nvPr/>
        </p:nvSpPr>
        <p:spPr>
          <a:xfrm>
            <a:off x="3700736" y="621055"/>
            <a:ext cx="2378051" cy="9572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/>
            </a:lvl1pPr>
          </a:lstStyle>
          <a:p>
            <a:pPr/>
            <a:r>
              <a:t>mostly</a:t>
            </a:r>
          </a:p>
        </p:txBody>
      </p:sp>
      <p:sp>
        <p:nvSpPr>
          <p:cNvPr id="668" name="It cannot be used before nouns"/>
          <p:cNvSpPr txBox="1"/>
          <p:nvPr/>
        </p:nvSpPr>
        <p:spPr>
          <a:xfrm>
            <a:off x="6613334" y="807134"/>
            <a:ext cx="6143245" cy="585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It cannot be used before nouns</a:t>
            </a:r>
          </a:p>
        </p:txBody>
      </p:sp>
      <p:sp>
        <p:nvSpPr>
          <p:cNvPr id="669" name="老师教过的语法，我大多都了解了。"/>
          <p:cNvSpPr txBox="1"/>
          <p:nvPr/>
        </p:nvSpPr>
        <p:spPr>
          <a:xfrm>
            <a:off x="1657764" y="8093934"/>
            <a:ext cx="1108710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400"/>
            </a:pPr>
            <a:r>
              <a:t>老师教过的语法，我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大多</a:t>
            </a:r>
            <a:r>
              <a:t>都了解了。</a:t>
            </a:r>
          </a:p>
        </p:txBody>
      </p:sp>
      <p:pic>
        <p:nvPicPr>
          <p:cNvPr id="670" name="1022934885.jpg" descr="102293488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967397" y="3497930"/>
            <a:ext cx="6467835" cy="3499099"/>
          </a:xfrm>
          <a:prstGeom prst="rect">
            <a:avLst/>
          </a:prstGeom>
          <a:ln w="12700">
            <a:miter lim="400000"/>
          </a:ln>
        </p:spPr>
      </p:pic>
      <p:sp>
        <p:nvSpPr>
          <p:cNvPr id="671" name="老师教过的语法，我都了解了。"/>
          <p:cNvSpPr txBox="1"/>
          <p:nvPr/>
        </p:nvSpPr>
        <p:spPr>
          <a:xfrm>
            <a:off x="2343564" y="2230239"/>
            <a:ext cx="9715501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400"/>
            </a:lvl1pPr>
          </a:lstStyle>
          <a:p>
            <a:pPr/>
            <a:r>
              <a:t>老师教过的语法，我都了解了。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69" grpId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mostly"/>
          <p:cNvSpPr txBox="1"/>
          <p:nvPr/>
        </p:nvSpPr>
        <p:spPr>
          <a:xfrm>
            <a:off x="5538025" y="317003"/>
            <a:ext cx="2378051" cy="9572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600"/>
            </a:lvl1pPr>
          </a:lstStyle>
          <a:p>
            <a:pPr/>
            <a:r>
              <a:t>mostly</a:t>
            </a:r>
          </a:p>
        </p:txBody>
      </p:sp>
      <p:sp>
        <p:nvSpPr>
          <p:cNvPr id="674" name="大多"/>
          <p:cNvSpPr txBox="1"/>
          <p:nvPr/>
        </p:nvSpPr>
        <p:spPr>
          <a:xfrm>
            <a:off x="4343606" y="1345383"/>
            <a:ext cx="5016501" cy="3543301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300">
                <a:solidFill>
                  <a:srgbClr val="FFFFFF"/>
                </a:solidFill>
              </a:defRPr>
            </a:lvl1pPr>
          </a:lstStyle>
          <a:p>
            <a:pPr/>
            <a:r>
              <a:t>大多</a:t>
            </a:r>
          </a:p>
        </p:txBody>
      </p:sp>
      <p:sp>
        <p:nvSpPr>
          <p:cNvPr id="675" name="Is an adverb meaning for “the most part” or “mostly”"/>
          <p:cNvSpPr txBox="1"/>
          <p:nvPr/>
        </p:nvSpPr>
        <p:spPr>
          <a:xfrm>
            <a:off x="1373889" y="5284813"/>
            <a:ext cx="10955935" cy="609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400"/>
            </a:lvl1pPr>
          </a:lstStyle>
          <a:p>
            <a:pPr/>
            <a:r>
              <a:t>Is an adverb meaning for “the most part” or “mostly”</a:t>
            </a:r>
          </a:p>
        </p:txBody>
      </p:sp>
      <p:sp>
        <p:nvSpPr>
          <p:cNvPr id="676" name="It cannot be used before nouns"/>
          <p:cNvSpPr txBox="1"/>
          <p:nvPr/>
        </p:nvSpPr>
        <p:spPr>
          <a:xfrm>
            <a:off x="2901810" y="6182139"/>
            <a:ext cx="7650481" cy="7091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It cannot be used before nouns</a:t>
            </a:r>
          </a:p>
        </p:txBody>
      </p:sp>
      <p:sp>
        <p:nvSpPr>
          <p:cNvPr id="677" name="造句"/>
          <p:cNvSpPr txBox="1"/>
          <p:nvPr/>
        </p:nvSpPr>
        <p:spPr>
          <a:xfrm>
            <a:off x="5590400" y="7427635"/>
            <a:ext cx="2273301" cy="161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85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造句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过"/>
          <p:cNvSpPr txBox="1"/>
          <p:nvPr/>
        </p:nvSpPr>
        <p:spPr>
          <a:xfrm>
            <a:off x="3918522" y="981251"/>
            <a:ext cx="5167756" cy="3797301"/>
          </a:xfrm>
          <a:prstGeom prst="rect">
            <a:avLst/>
          </a:prstGeom>
          <a:solidFill>
            <a:schemeClr val="accent2">
              <a:hueOff val="167855"/>
              <a:satOff val="17755"/>
              <a:lumOff val="-166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0800">
                <a:solidFill>
                  <a:srgbClr val="FFFFFF"/>
                </a:solidFill>
              </a:defRPr>
            </a:lvl1pPr>
          </a:lstStyle>
          <a:p>
            <a:pPr/>
            <a:r>
              <a:t>过</a:t>
            </a:r>
          </a:p>
        </p:txBody>
      </p:sp>
      <p:sp>
        <p:nvSpPr>
          <p:cNvPr id="680" name="To indicate that someone has had the experience of doing something, we use the dynamic particle 过"/>
          <p:cNvSpPr txBox="1"/>
          <p:nvPr/>
        </p:nvSpPr>
        <p:spPr>
          <a:xfrm>
            <a:off x="440016" y="5169082"/>
            <a:ext cx="12124768" cy="1358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800"/>
            </a:pPr>
            <a:r>
              <a:t>To indicate that someone has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 had the experience of doing something</a:t>
            </a:r>
            <a:r>
              <a:t>, we use the dynamic particle 过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过"/>
          <p:cNvSpPr txBox="1"/>
          <p:nvPr/>
        </p:nvSpPr>
        <p:spPr>
          <a:xfrm>
            <a:off x="-12871" y="-8849"/>
            <a:ext cx="2020252" cy="2108201"/>
          </a:xfrm>
          <a:prstGeom prst="rect">
            <a:avLst/>
          </a:prstGeom>
          <a:solidFill>
            <a:schemeClr val="accent2">
              <a:hueOff val="167855"/>
              <a:satOff val="17755"/>
              <a:lumOff val="-166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1300">
                <a:solidFill>
                  <a:srgbClr val="FFFFFF"/>
                </a:solidFill>
              </a:defRPr>
            </a:lvl1pPr>
          </a:lstStyle>
          <a:p>
            <a:pPr/>
            <a:r>
              <a:t>过</a:t>
            </a:r>
          </a:p>
        </p:txBody>
      </p:sp>
      <p:sp>
        <p:nvSpPr>
          <p:cNvPr id="683" name="他去过中国，你可以问他哪里好玩。"/>
          <p:cNvSpPr txBox="1"/>
          <p:nvPr/>
        </p:nvSpPr>
        <p:spPr>
          <a:xfrm>
            <a:off x="1060450" y="7725865"/>
            <a:ext cx="10883901" cy="1041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5300"/>
            </a:pPr>
            <a:r>
              <a:t>他去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过</a:t>
            </a:r>
            <a:r>
              <a:t>中国，你可以问他哪里好玩。</a:t>
            </a:r>
          </a:p>
        </p:txBody>
      </p:sp>
      <p:grpSp>
        <p:nvGrpSpPr>
          <p:cNvPr id="686" name="群組"/>
          <p:cNvGrpSpPr/>
          <p:nvPr/>
        </p:nvGrpSpPr>
        <p:grpSpPr>
          <a:xfrm>
            <a:off x="1956895" y="6406264"/>
            <a:ext cx="4248532" cy="1433052"/>
            <a:chOff x="0" y="0"/>
            <a:chExt cx="4248530" cy="1433051"/>
          </a:xfrm>
        </p:grpSpPr>
        <p:sp>
          <p:nvSpPr>
            <p:cNvPr id="684" name="線條"/>
            <p:cNvSpPr/>
            <p:nvPr/>
          </p:nvSpPr>
          <p:spPr>
            <a:xfrm flipH="1">
              <a:off x="909035" y="553286"/>
              <a:ext cx="879766" cy="87976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685" name="He has this experience"/>
            <p:cNvSpPr txBox="1"/>
            <p:nvPr/>
          </p:nvSpPr>
          <p:spPr>
            <a:xfrm>
              <a:off x="0" y="0"/>
              <a:ext cx="4248532" cy="5604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/>
              </a:lvl1pPr>
            </a:lstStyle>
            <a:p>
              <a:pPr/>
              <a:r>
                <a:t>He has this experience</a:t>
              </a:r>
            </a:p>
          </p:txBody>
        </p:sp>
      </p:grpSp>
      <p:pic>
        <p:nvPicPr>
          <p:cNvPr id="687" name="20150802-115408_U720_M77414_0f48.jpg" descr="20150802-115408_U720_M77414_0f4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32404" y="923904"/>
            <a:ext cx="7089243" cy="47232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683" grpId="1"/>
      <p:bldP build="whole" bldLvl="1" animBg="1" rev="0" advAuto="0" spid="686" grpId="2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过"/>
          <p:cNvSpPr txBox="1"/>
          <p:nvPr/>
        </p:nvSpPr>
        <p:spPr>
          <a:xfrm>
            <a:off x="-12871" y="-8849"/>
            <a:ext cx="2020252" cy="2108201"/>
          </a:xfrm>
          <a:prstGeom prst="rect">
            <a:avLst/>
          </a:prstGeom>
          <a:solidFill>
            <a:schemeClr val="accent2">
              <a:hueOff val="167855"/>
              <a:satOff val="17755"/>
              <a:lumOff val="-16671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11300">
                <a:solidFill>
                  <a:srgbClr val="FFFFFF"/>
                </a:solidFill>
              </a:defRPr>
            </a:lvl1pPr>
          </a:lstStyle>
          <a:p>
            <a:pPr/>
            <a:r>
              <a:t>过</a:t>
            </a:r>
          </a:p>
        </p:txBody>
      </p:sp>
      <p:sp>
        <p:nvSpPr>
          <p:cNvPr id="690" name="他以前学过画画儿，他学了七年了。"/>
          <p:cNvSpPr txBox="1"/>
          <p:nvPr/>
        </p:nvSpPr>
        <p:spPr>
          <a:xfrm>
            <a:off x="1466850" y="7869941"/>
            <a:ext cx="10071101" cy="977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900"/>
            </a:pPr>
            <a:r>
              <a:t>他以前学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过</a:t>
            </a:r>
            <a:r>
              <a:t>画画儿，他学了七年了。</a:t>
            </a:r>
          </a:p>
        </p:txBody>
      </p:sp>
      <p:grpSp>
        <p:nvGrpSpPr>
          <p:cNvPr id="693" name="群組"/>
          <p:cNvGrpSpPr/>
          <p:nvPr/>
        </p:nvGrpSpPr>
        <p:grpSpPr>
          <a:xfrm>
            <a:off x="3279840" y="6543551"/>
            <a:ext cx="4248532" cy="1433052"/>
            <a:chOff x="0" y="0"/>
            <a:chExt cx="4248530" cy="1433051"/>
          </a:xfrm>
        </p:grpSpPr>
        <p:sp>
          <p:nvSpPr>
            <p:cNvPr id="691" name="線條"/>
            <p:cNvSpPr/>
            <p:nvPr/>
          </p:nvSpPr>
          <p:spPr>
            <a:xfrm flipH="1">
              <a:off x="909035" y="553286"/>
              <a:ext cx="879766" cy="879766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692" name="He has this experience"/>
            <p:cNvSpPr txBox="1"/>
            <p:nvPr/>
          </p:nvSpPr>
          <p:spPr>
            <a:xfrm>
              <a:off x="0" y="0"/>
              <a:ext cx="4248532" cy="5604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000"/>
              </a:lvl1pPr>
            </a:lstStyle>
            <a:p>
              <a:pPr/>
              <a:r>
                <a:t>He has this experience</a:t>
              </a:r>
            </a:p>
          </p:txBody>
        </p:sp>
      </p:grpSp>
      <p:pic>
        <p:nvPicPr>
          <p:cNvPr id="694" name="maxresdefault.jpg" descr="maxresdefault.jpg"/>
          <p:cNvPicPr>
            <a:picLocks noChangeAspect="1"/>
          </p:cNvPicPr>
          <p:nvPr/>
        </p:nvPicPr>
        <p:blipFill>
          <a:blip r:embed="rId2">
            <a:extLst/>
          </a:blip>
          <a:srcRect l="20372" t="0" r="20372" b="0"/>
          <a:stretch>
            <a:fillRect/>
          </a:stretch>
        </p:blipFill>
        <p:spPr>
          <a:xfrm>
            <a:off x="3666317" y="1033469"/>
            <a:ext cx="5712794" cy="54230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practice练习"/>
          <p:cNvSpPr txBox="1"/>
          <p:nvPr/>
        </p:nvSpPr>
        <p:spPr>
          <a:xfrm>
            <a:off x="4494476" y="-88108"/>
            <a:ext cx="4764685" cy="1206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200"/>
            </a:lvl1pPr>
          </a:lstStyle>
          <a:p>
            <a:pPr/>
            <a:r>
              <a:t>practice练习</a:t>
            </a:r>
          </a:p>
        </p:txBody>
      </p:sp>
      <p:sp>
        <p:nvSpPr>
          <p:cNvPr id="697" name="今年七月我去____台湾，那里有很多漂亮的风景。"/>
          <p:cNvSpPr txBox="1"/>
          <p:nvPr/>
        </p:nvSpPr>
        <p:spPr>
          <a:xfrm>
            <a:off x="717550" y="2454671"/>
            <a:ext cx="1156970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今年七月我去____台湾，那里有很多漂亮的风景。</a:t>
            </a:r>
          </a:p>
        </p:txBody>
      </p:sp>
      <p:sp>
        <p:nvSpPr>
          <p:cNvPr id="698" name="那么你喝___台湾的珍珠奶茶吗？"/>
          <p:cNvSpPr txBox="1"/>
          <p:nvPr/>
        </p:nvSpPr>
        <p:spPr>
          <a:xfrm>
            <a:off x="785602" y="3535560"/>
            <a:ext cx="766445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那么你喝___台湾的珍珠奶茶吗？</a:t>
            </a:r>
          </a:p>
        </p:txBody>
      </p:sp>
      <p:sp>
        <p:nvSpPr>
          <p:cNvPr id="699" name="我喝____珍珠奶茶，但是我觉得味道有点儿甜。"/>
          <p:cNvSpPr txBox="1"/>
          <p:nvPr/>
        </p:nvSpPr>
        <p:spPr>
          <a:xfrm>
            <a:off x="828132" y="4616449"/>
            <a:ext cx="1104900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我喝____珍珠奶茶，但是我觉得味道有点儿甜。</a:t>
            </a:r>
          </a:p>
        </p:txBody>
      </p:sp>
      <p:sp>
        <p:nvSpPr>
          <p:cNvPr id="700" name="过&amp;了"/>
          <p:cNvSpPr txBox="1"/>
          <p:nvPr/>
        </p:nvSpPr>
        <p:spPr>
          <a:xfrm>
            <a:off x="5873131" y="1126253"/>
            <a:ext cx="1682878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过&amp;了</a:t>
            </a:r>
          </a:p>
        </p:txBody>
      </p:sp>
      <p:sp>
        <p:nvSpPr>
          <p:cNvPr id="701" name="你中文说得真好，你学___几年？"/>
          <p:cNvSpPr txBox="1"/>
          <p:nvPr/>
        </p:nvSpPr>
        <p:spPr>
          <a:xfrm>
            <a:off x="785602" y="6242647"/>
            <a:ext cx="766445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你中文说得真好，你学___几年？</a:t>
            </a:r>
          </a:p>
        </p:txBody>
      </p:sp>
      <p:sp>
        <p:nvSpPr>
          <p:cNvPr id="702" name="我学___四年，但是很多语法我还是不懂。"/>
          <p:cNvSpPr txBox="1"/>
          <p:nvPr/>
        </p:nvSpPr>
        <p:spPr>
          <a:xfrm>
            <a:off x="830015" y="7359552"/>
            <a:ext cx="9747251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我学___四年，但是很多语法我还是不懂。</a:t>
            </a:r>
          </a:p>
        </p:txBody>
      </p:sp>
      <p:sp>
        <p:nvSpPr>
          <p:cNvPr id="703" name="了"/>
          <p:cNvSpPr txBox="1"/>
          <p:nvPr/>
        </p:nvSpPr>
        <p:spPr>
          <a:xfrm>
            <a:off x="4096042" y="2353071"/>
            <a:ext cx="6985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了</a:t>
            </a:r>
          </a:p>
        </p:txBody>
      </p:sp>
      <p:sp>
        <p:nvSpPr>
          <p:cNvPr id="704" name="过"/>
          <p:cNvSpPr txBox="1"/>
          <p:nvPr/>
        </p:nvSpPr>
        <p:spPr>
          <a:xfrm>
            <a:off x="2958112" y="3433960"/>
            <a:ext cx="6985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过</a:t>
            </a:r>
          </a:p>
        </p:txBody>
      </p:sp>
      <p:sp>
        <p:nvSpPr>
          <p:cNvPr id="705" name="过"/>
          <p:cNvSpPr txBox="1"/>
          <p:nvPr/>
        </p:nvSpPr>
        <p:spPr>
          <a:xfrm>
            <a:off x="2111624" y="4413249"/>
            <a:ext cx="6985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过</a:t>
            </a:r>
          </a:p>
        </p:txBody>
      </p:sp>
      <p:sp>
        <p:nvSpPr>
          <p:cNvPr id="706" name="了"/>
          <p:cNvSpPr txBox="1"/>
          <p:nvPr/>
        </p:nvSpPr>
        <p:spPr>
          <a:xfrm>
            <a:off x="6153149" y="6191847"/>
            <a:ext cx="6985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了</a:t>
            </a:r>
          </a:p>
        </p:txBody>
      </p:sp>
      <p:sp>
        <p:nvSpPr>
          <p:cNvPr id="707" name="了"/>
          <p:cNvSpPr txBox="1"/>
          <p:nvPr/>
        </p:nvSpPr>
        <p:spPr>
          <a:xfrm>
            <a:off x="1961857" y="7217451"/>
            <a:ext cx="698501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6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lvl1pPr>
          </a:lstStyle>
          <a:p>
            <a:pPr/>
            <a:r>
              <a:t>了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7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7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7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704" grpId="2"/>
      <p:bldP build="whole" bldLvl="1" animBg="1" rev="0" advAuto="0" spid="706" grpId="4"/>
      <p:bldP build="whole" bldLvl="1" animBg="1" rev="0" advAuto="0" spid="707" grpId="5"/>
      <p:bldP build="whole" bldLvl="1" animBg="1" rev="0" advAuto="0" spid="705" grpId="3"/>
      <p:bldP build="whole" bldLvl="1" animBg="1" rev="0" advAuto="0" spid="703" grpId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呢"/>
          <p:cNvSpPr txBox="1"/>
          <p:nvPr/>
        </p:nvSpPr>
        <p:spPr>
          <a:xfrm>
            <a:off x="5314949" y="1254082"/>
            <a:ext cx="2374901" cy="3276601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7800"/>
            </a:lvl1pPr>
          </a:lstStyle>
          <a:p>
            <a:pPr/>
            <a:r>
              <a:t>呢</a:t>
            </a:r>
          </a:p>
        </p:txBody>
      </p:sp>
      <p:sp>
        <p:nvSpPr>
          <p:cNvPr id="710" name="this particle occurs after a subject or topic and followed by a pause in speech"/>
          <p:cNvSpPr txBox="1"/>
          <p:nvPr/>
        </p:nvSpPr>
        <p:spPr>
          <a:xfrm>
            <a:off x="508355" y="5372485"/>
            <a:ext cx="11988090" cy="1080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/>
            </a:lvl1pPr>
          </a:lstStyle>
          <a:p>
            <a:pPr/>
            <a:r>
              <a:t>this particle occurs after a subject or topic and followed by a pause in speech</a:t>
            </a:r>
          </a:p>
        </p:txBody>
      </p:sp>
      <p:sp>
        <p:nvSpPr>
          <p:cNvPr id="711" name="Spoken Chinese"/>
          <p:cNvSpPr txBox="1"/>
          <p:nvPr/>
        </p:nvSpPr>
        <p:spPr>
          <a:xfrm>
            <a:off x="8093196" y="2134185"/>
            <a:ext cx="3662173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Spoken Chinese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A：寒假快到了，你们打算做什么？"/>
          <p:cNvSpPr txBox="1"/>
          <p:nvPr/>
        </p:nvSpPr>
        <p:spPr>
          <a:xfrm>
            <a:off x="1315495" y="4381500"/>
            <a:ext cx="10074276" cy="99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000"/>
            </a:lvl1pPr>
          </a:lstStyle>
          <a:p>
            <a:pPr/>
            <a:r>
              <a:t>A：寒假快到了，你们打算做什么？</a:t>
            </a:r>
          </a:p>
        </p:txBody>
      </p:sp>
      <p:sp>
        <p:nvSpPr>
          <p:cNvPr id="714" name="B：我呢，要回家，他呢，要在布尔诺打工。"/>
          <p:cNvSpPr txBox="1"/>
          <p:nvPr/>
        </p:nvSpPr>
        <p:spPr>
          <a:xfrm>
            <a:off x="751486" y="6122874"/>
            <a:ext cx="12125859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4800"/>
            </a:pPr>
            <a:r>
              <a:t>B：我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呢</a:t>
            </a:r>
            <a:r>
              <a:t>，要回家，他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呢</a:t>
            </a:r>
            <a:r>
              <a:t>，要在布尔诺打工。</a:t>
            </a:r>
          </a:p>
        </p:txBody>
      </p:sp>
      <p:sp>
        <p:nvSpPr>
          <p:cNvPr id="715" name="呢"/>
          <p:cNvSpPr txBox="1"/>
          <p:nvPr/>
        </p:nvSpPr>
        <p:spPr>
          <a:xfrm>
            <a:off x="30628" y="-20891"/>
            <a:ext cx="1511301" cy="2057401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/>
            </a:lvl1pPr>
          </a:lstStyle>
          <a:p>
            <a:pPr/>
            <a:r>
              <a:t>呢</a:t>
            </a:r>
          </a:p>
        </p:txBody>
      </p:sp>
      <p:sp>
        <p:nvSpPr>
          <p:cNvPr id="716" name="this particle occurs after a subject or topic and followed by a pause in speech"/>
          <p:cNvSpPr txBox="1"/>
          <p:nvPr/>
        </p:nvSpPr>
        <p:spPr>
          <a:xfrm>
            <a:off x="508355" y="1990238"/>
            <a:ext cx="11988090" cy="1080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/>
            </a:pPr>
            <a:r>
              <a:t>this particle occurs after a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subject</a:t>
            </a:r>
            <a:r>
              <a:t> or topic and followed by a pause in speech</a:t>
            </a:r>
          </a:p>
        </p:txBody>
      </p:sp>
      <p:sp>
        <p:nvSpPr>
          <p:cNvPr id="717" name="Spoken Chinese"/>
          <p:cNvSpPr txBox="1"/>
          <p:nvPr/>
        </p:nvSpPr>
        <p:spPr>
          <a:xfrm>
            <a:off x="1990175" y="511705"/>
            <a:ext cx="3662173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Spoken Chinese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呢"/>
          <p:cNvSpPr txBox="1"/>
          <p:nvPr/>
        </p:nvSpPr>
        <p:spPr>
          <a:xfrm>
            <a:off x="30628" y="-20891"/>
            <a:ext cx="1511301" cy="2057401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/>
            </a:lvl1pPr>
          </a:lstStyle>
          <a:p>
            <a:pPr/>
            <a:r>
              <a:t>呢</a:t>
            </a:r>
          </a:p>
        </p:txBody>
      </p:sp>
      <p:sp>
        <p:nvSpPr>
          <p:cNvPr id="720" name="this particle occurs after a subject or topic and followed by a pause in speech"/>
          <p:cNvSpPr txBox="1"/>
          <p:nvPr/>
        </p:nvSpPr>
        <p:spPr>
          <a:xfrm>
            <a:off x="508355" y="1990238"/>
            <a:ext cx="11988090" cy="1080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/>
            </a:pPr>
            <a:r>
              <a:t>this particle occurs after a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subject</a:t>
            </a:r>
            <a:r>
              <a:t> or topic and followed by a pause in speech</a:t>
            </a:r>
          </a:p>
        </p:txBody>
      </p:sp>
      <p:sp>
        <p:nvSpPr>
          <p:cNvPr id="721" name="Spoken Chinese"/>
          <p:cNvSpPr txBox="1"/>
          <p:nvPr/>
        </p:nvSpPr>
        <p:spPr>
          <a:xfrm>
            <a:off x="1990175" y="511705"/>
            <a:ext cx="3662173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Spoken Chinese</a:t>
            </a:r>
          </a:p>
        </p:txBody>
      </p:sp>
      <p:sp>
        <p:nvSpPr>
          <p:cNvPr id="722" name="A：为什么你和丽莎想学中文呢？"/>
          <p:cNvSpPr txBox="1"/>
          <p:nvPr/>
        </p:nvSpPr>
        <p:spPr>
          <a:xfrm>
            <a:off x="1527264" y="3588871"/>
            <a:ext cx="9625776" cy="1003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/>
            </a:lvl1pPr>
          </a:lstStyle>
          <a:p>
            <a:pPr/>
            <a:r>
              <a:t>A：为什么你和丽莎想学中文呢？</a:t>
            </a:r>
          </a:p>
        </p:txBody>
      </p:sp>
      <p:sp>
        <p:nvSpPr>
          <p:cNvPr id="723" name="B：我呢，是为了去中国留学才学中文的，丽莎呢，他是被父母安排学中文的。"/>
          <p:cNvSpPr txBox="1"/>
          <p:nvPr/>
        </p:nvSpPr>
        <p:spPr>
          <a:xfrm>
            <a:off x="1043265" y="5613076"/>
            <a:ext cx="11591395" cy="1872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900"/>
            </a:pPr>
            <a:r>
              <a:t>B：我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呢</a:t>
            </a:r>
            <a:r>
              <a:t>，是为了去中国留学才学中文的，丽莎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呢</a:t>
            </a:r>
            <a:r>
              <a:t>，他是被父母安排学中文的。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eography-of-china-1-728.jpg" descr="geography-of-china-1-72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06" y="-6616"/>
            <a:ext cx="6891905" cy="5168929"/>
          </a:xfrm>
          <a:prstGeom prst="rect">
            <a:avLst/>
          </a:prstGeom>
          <a:ln w="12700">
            <a:miter lim="400000"/>
          </a:ln>
        </p:spPr>
      </p:pic>
      <p:sp>
        <p:nvSpPr>
          <p:cNvPr id="179" name="中国地理…"/>
          <p:cNvSpPr txBox="1"/>
          <p:nvPr/>
        </p:nvSpPr>
        <p:spPr>
          <a:xfrm>
            <a:off x="3452302" y="3344490"/>
            <a:ext cx="3428467" cy="176400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100"/>
            </a:pPr>
            <a:r>
              <a:t>中国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地理</a:t>
            </a:r>
          </a:p>
          <a:p>
            <a:pPr>
              <a:def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defRPr>
            </a:pPr>
            <a:r>
              <a:t>                  </a:t>
            </a:r>
            <a:r>
              <a:rPr sz="3800"/>
              <a:t> dìlǐ</a:t>
            </a:r>
          </a:p>
        </p:txBody>
      </p:sp>
      <p:sp>
        <p:nvSpPr>
          <p:cNvPr id="180" name="Hometown"/>
          <p:cNvSpPr txBox="1"/>
          <p:nvPr/>
        </p:nvSpPr>
        <p:spPr>
          <a:xfrm>
            <a:off x="8408047" y="-10025"/>
            <a:ext cx="3351506" cy="8455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900"/>
            </a:lvl1pPr>
          </a:lstStyle>
          <a:p>
            <a:pPr/>
            <a:r>
              <a:t>Hometown</a:t>
            </a:r>
          </a:p>
        </p:txBody>
      </p:sp>
      <p:pic>
        <p:nvPicPr>
          <p:cNvPr id="181" name="300px-Taiwan_ROC_political_division_map_Kaohsiung_City_(2010).svg.png" descr="300px-Taiwan_ROC_political_division_map_Kaohsiung_City_(2010).svg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52067" y="4028575"/>
            <a:ext cx="3351505" cy="4736794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家乡…"/>
          <p:cNvSpPr txBox="1"/>
          <p:nvPr/>
        </p:nvSpPr>
        <p:spPr>
          <a:xfrm>
            <a:off x="7248867" y="935020"/>
            <a:ext cx="5669865" cy="299406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12600">
                <a:solidFill>
                  <a:srgbClr val="FFFFFF"/>
                </a:solidFill>
              </a:defRPr>
            </a:pPr>
            <a:r>
              <a:t>家乡</a:t>
            </a:r>
          </a:p>
          <a:p>
            <a:pPr>
              <a:defRPr sz="4300">
                <a:solidFill>
                  <a:srgbClr val="FFFFFF"/>
                </a:solidFill>
              </a:defRPr>
            </a:pPr>
            <a:r>
              <a:t>jiāxiāng</a:t>
            </a:r>
          </a:p>
        </p:txBody>
      </p:sp>
      <p:grpSp>
        <p:nvGrpSpPr>
          <p:cNvPr id="185" name="群組"/>
          <p:cNvGrpSpPr/>
          <p:nvPr/>
        </p:nvGrpSpPr>
        <p:grpSpPr>
          <a:xfrm>
            <a:off x="7635811" y="6795127"/>
            <a:ext cx="2369805" cy="1224164"/>
            <a:chOff x="0" y="0"/>
            <a:chExt cx="2369804" cy="1224163"/>
          </a:xfrm>
        </p:grpSpPr>
        <p:sp>
          <p:nvSpPr>
            <p:cNvPr id="183" name="線條"/>
            <p:cNvSpPr/>
            <p:nvPr/>
          </p:nvSpPr>
          <p:spPr>
            <a:xfrm flipV="1">
              <a:off x="1381645" y="549243"/>
              <a:ext cx="988160" cy="154523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b="0" sz="220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</a:p>
          </p:txBody>
        </p:sp>
        <p:sp>
          <p:nvSpPr>
            <p:cNvPr id="184" name="高雄…"/>
            <p:cNvSpPr txBox="1"/>
            <p:nvPr/>
          </p:nvSpPr>
          <p:spPr>
            <a:xfrm>
              <a:off x="-1" y="-1"/>
              <a:ext cx="1416178" cy="122416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pPr>
                <a:defRPr sz="4500"/>
              </a:pPr>
              <a:r>
                <a:t>高雄</a:t>
              </a:r>
            </a:p>
            <a:p>
              <a:pPr>
                <a:defRPr sz="2100"/>
              </a:pPr>
              <a:r>
                <a:t>gāoxióng</a:t>
              </a:r>
            </a:p>
          </p:txBody>
        </p:sp>
      </p:grpSp>
      <p:grpSp>
        <p:nvGrpSpPr>
          <p:cNvPr id="188" name="群組"/>
          <p:cNvGrpSpPr/>
          <p:nvPr/>
        </p:nvGrpSpPr>
        <p:grpSpPr>
          <a:xfrm>
            <a:off x="731887" y="5029553"/>
            <a:ext cx="4575209" cy="4755312"/>
            <a:chOff x="0" y="0"/>
            <a:chExt cx="4575208" cy="4755310"/>
          </a:xfrm>
        </p:grpSpPr>
        <p:pic>
          <p:nvPicPr>
            <p:cNvPr id="186" name="routing-pointa-ppointb.png" descr="routing-pointa-ppointb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707521"/>
              <a:ext cx="4575209" cy="40477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7" name="route"/>
            <p:cNvSpPr txBox="1"/>
            <p:nvPr/>
          </p:nvSpPr>
          <p:spPr>
            <a:xfrm>
              <a:off x="1607776" y="0"/>
              <a:ext cx="1670674" cy="8455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900"/>
              </a:lvl1pPr>
            </a:lstStyle>
            <a:p>
              <a:pPr/>
              <a:r>
                <a:t>route</a:t>
              </a:r>
            </a:p>
          </p:txBody>
        </p:sp>
      </p:grpSp>
      <p:sp>
        <p:nvSpPr>
          <p:cNvPr id="189" name="路线…"/>
          <p:cNvSpPr txBox="1"/>
          <p:nvPr/>
        </p:nvSpPr>
        <p:spPr>
          <a:xfrm>
            <a:off x="3454666" y="8158373"/>
            <a:ext cx="1879068" cy="16029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100"/>
            </a:pPr>
            <a:r>
              <a:t>路线</a:t>
            </a:r>
          </a:p>
          <a:p>
            <a:pPr>
              <a:defRPr sz="2700"/>
            </a:pPr>
            <a:r>
              <a:t>lùxiàn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9" grpId="1"/>
      <p:bldP build="whole" bldLvl="1" animBg="1" rev="0" advAuto="0" spid="182" grpId="3"/>
      <p:bldP build="whole" bldLvl="1" animBg="1" rev="0" advAuto="0" spid="185" grpId="5"/>
      <p:bldP build="whole" bldLvl="1" animBg="1" rev="0" advAuto="0" spid="181" grpId="4"/>
      <p:bldP build="whole" bldLvl="1" animBg="1" rev="0" advAuto="0" spid="189" grpId="7"/>
      <p:bldP build="whole" bldLvl="1" animBg="1" rev="0" advAuto="0" spid="180" grpId="2"/>
      <p:bldP build="whole" bldLvl="1" animBg="1" rev="0" advAuto="0" spid="188" grpId="6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呢"/>
          <p:cNvSpPr txBox="1"/>
          <p:nvPr/>
        </p:nvSpPr>
        <p:spPr>
          <a:xfrm>
            <a:off x="30628" y="-20891"/>
            <a:ext cx="1511301" cy="2057401"/>
          </a:xfrm>
          <a:prstGeom prst="rect">
            <a:avLst/>
          </a:prstGeom>
          <a:solidFill>
            <a:schemeClr val="accent4">
              <a:hueOff val="366961"/>
              <a:satOff val="4172"/>
              <a:lumOff val="11129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1000"/>
            </a:lvl1pPr>
          </a:lstStyle>
          <a:p>
            <a:pPr/>
            <a:r>
              <a:t>呢</a:t>
            </a:r>
          </a:p>
        </p:txBody>
      </p:sp>
      <p:sp>
        <p:nvSpPr>
          <p:cNvPr id="726" name="this particle occurs after a subject or topic and followed by a pause in speech"/>
          <p:cNvSpPr txBox="1"/>
          <p:nvPr/>
        </p:nvSpPr>
        <p:spPr>
          <a:xfrm>
            <a:off x="508355" y="1990238"/>
            <a:ext cx="11988090" cy="1080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3200"/>
            </a:pPr>
            <a:r>
              <a:t>this particle occurs after a subject or 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topic</a:t>
            </a:r>
            <a:r>
              <a:t> and followed by a pause in speech</a:t>
            </a:r>
          </a:p>
        </p:txBody>
      </p:sp>
      <p:sp>
        <p:nvSpPr>
          <p:cNvPr id="727" name="Spoken Chinese"/>
          <p:cNvSpPr txBox="1"/>
          <p:nvPr/>
        </p:nvSpPr>
        <p:spPr>
          <a:xfrm>
            <a:off x="1990175" y="511705"/>
            <a:ext cx="3662173" cy="647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600"/>
            </a:lvl1pPr>
          </a:lstStyle>
          <a:p>
            <a:pPr/>
            <a:r>
              <a:t>Spoken Chinese</a:t>
            </a:r>
          </a:p>
        </p:txBody>
      </p:sp>
      <p:sp>
        <p:nvSpPr>
          <p:cNvPr id="728" name="A：你明年想去哪里留学？"/>
          <p:cNvSpPr txBox="1"/>
          <p:nvPr/>
        </p:nvSpPr>
        <p:spPr>
          <a:xfrm>
            <a:off x="1902481" y="3777239"/>
            <a:ext cx="8276273" cy="1079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500"/>
            </a:lvl1pPr>
          </a:lstStyle>
          <a:p>
            <a:pPr/>
            <a:r>
              <a:t>A：你明年想去哪里留学？</a:t>
            </a:r>
          </a:p>
        </p:txBody>
      </p:sp>
      <p:sp>
        <p:nvSpPr>
          <p:cNvPr id="729" name="B：北京呢，人口太多了，新疆呢，交通太不方便了，那还是去台湾吧！"/>
          <p:cNvSpPr txBox="1"/>
          <p:nvPr/>
        </p:nvSpPr>
        <p:spPr>
          <a:xfrm>
            <a:off x="1842584" y="5688583"/>
            <a:ext cx="9831873" cy="18210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4800"/>
            </a:pPr>
            <a:r>
              <a:t>B：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北京</a:t>
            </a:r>
            <a:r>
              <a:t>呢，人口太多了，</a:t>
            </a:r>
            <a:r>
              <a:rPr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新疆</a:t>
            </a:r>
            <a:r>
              <a:t>呢，交通太不方便了，那还是去台湾吧！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https://drive.google.com/file/d/1qu0QdqskWQN8p3Sd0OMAElNusdnjsgkS/view?usp=sharing"/>
          <p:cNvSpPr txBox="1"/>
          <p:nvPr/>
        </p:nvSpPr>
        <p:spPr>
          <a:xfrm>
            <a:off x="588670" y="1329486"/>
            <a:ext cx="11827460" cy="829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/>
            <a:r>
              <a:t>https://drive.google.com/file/d/1qu0QdqskWQN8p3Sd0OMAElNusdnjsgkS/view?usp=sharing</a:t>
            </a:r>
          </a:p>
        </p:txBody>
      </p:sp>
      <p:sp>
        <p:nvSpPr>
          <p:cNvPr id="732" name="1. 天明的家乡在哪里？在中国的哪一边？"/>
          <p:cNvSpPr txBox="1"/>
          <p:nvPr/>
        </p:nvSpPr>
        <p:spPr>
          <a:xfrm>
            <a:off x="918550" y="2404748"/>
            <a:ext cx="9545220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1. 天明的家乡在哪里？在中国的哪一边？</a:t>
            </a:r>
          </a:p>
        </p:txBody>
      </p:sp>
      <p:sp>
        <p:nvSpPr>
          <p:cNvPr id="733" name="2. 新疆在中国的哪一边？几月就开始冷起来了？"/>
          <p:cNvSpPr txBox="1"/>
          <p:nvPr/>
        </p:nvSpPr>
        <p:spPr>
          <a:xfrm>
            <a:off x="948740" y="3476152"/>
            <a:ext cx="11107320" cy="825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100"/>
            </a:lvl1pPr>
          </a:lstStyle>
          <a:p>
            <a:pPr/>
            <a:r>
              <a:t>2. 新疆在中国的哪一边？几月就开始冷起来了？</a:t>
            </a:r>
          </a:p>
        </p:txBody>
      </p:sp>
      <p:sp>
        <p:nvSpPr>
          <p:cNvPr id="734" name="3. 中国的河流大多都从那里往哪里流？"/>
          <p:cNvSpPr txBox="1"/>
          <p:nvPr/>
        </p:nvSpPr>
        <p:spPr>
          <a:xfrm>
            <a:off x="970394" y="4451349"/>
            <a:ext cx="9241842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3. 中国的河流大多都从那里往哪里流？</a:t>
            </a:r>
          </a:p>
        </p:txBody>
      </p:sp>
      <p:sp>
        <p:nvSpPr>
          <p:cNvPr id="735" name="4. 中国的西边是什么？东边是什么？"/>
          <p:cNvSpPr txBox="1"/>
          <p:nvPr/>
        </p:nvSpPr>
        <p:spPr>
          <a:xfrm>
            <a:off x="999963" y="5451947"/>
            <a:ext cx="8708441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4. 中国的西边是什么？东边是什么？</a:t>
            </a:r>
          </a:p>
        </p:txBody>
      </p:sp>
      <p:sp>
        <p:nvSpPr>
          <p:cNvPr id="736" name="5. 中国的人口主要集中在哪里？"/>
          <p:cNvSpPr txBox="1"/>
          <p:nvPr/>
        </p:nvSpPr>
        <p:spPr>
          <a:xfrm>
            <a:off x="996696" y="6523351"/>
            <a:ext cx="7641642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/>
            </a:lvl1pPr>
          </a:lstStyle>
          <a:p>
            <a:pPr/>
            <a:r>
              <a:t>5. 中国的人口主要集中在哪里？</a:t>
            </a:r>
          </a:p>
        </p:txBody>
      </p:sp>
      <p:sp>
        <p:nvSpPr>
          <p:cNvPr id="737" name="6. 最后他们决定要去哪里？为什么？"/>
          <p:cNvSpPr txBox="1"/>
          <p:nvPr/>
        </p:nvSpPr>
        <p:spPr>
          <a:xfrm>
            <a:off x="922762" y="7807757"/>
            <a:ext cx="9936176" cy="95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800"/>
            </a:lvl1pPr>
          </a:lstStyle>
          <a:p>
            <a:pPr/>
            <a:r>
              <a:t>6. 最后他们决定要去哪里？为什么？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" name="群組"/>
          <p:cNvGrpSpPr/>
          <p:nvPr/>
        </p:nvGrpSpPr>
        <p:grpSpPr>
          <a:xfrm>
            <a:off x="112141" y="2205388"/>
            <a:ext cx="5219429" cy="5299528"/>
            <a:chOff x="0" y="0"/>
            <a:chExt cx="5219428" cy="5299526"/>
          </a:xfrm>
        </p:grpSpPr>
        <p:sp>
          <p:nvSpPr>
            <p:cNvPr id="191" name="To study; to look"/>
            <p:cNvSpPr txBox="1"/>
            <p:nvPr/>
          </p:nvSpPr>
          <p:spPr>
            <a:xfrm>
              <a:off x="-1" y="-1"/>
              <a:ext cx="4601719" cy="7835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500"/>
              </a:lvl1pPr>
            </a:lstStyle>
            <a:p>
              <a:pPr/>
              <a:r>
                <a:t>To study; to look</a:t>
              </a:r>
            </a:p>
          </p:txBody>
        </p:sp>
        <p:pic>
          <p:nvPicPr>
            <p:cNvPr id="192" name="depositphotos_216403994-stock-illustration-girl-happy-study-notebook-sketch.jpg" descr="depositphotos_216403994-stock-illustration-girl-happy-study-notebook-sketch.jp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5782" t="0" r="0" b="8094"/>
            <a:stretch>
              <a:fillRect/>
            </a:stretch>
          </p:blipFill>
          <p:spPr>
            <a:xfrm>
              <a:off x="31892" y="935042"/>
              <a:ext cx="5187537" cy="436448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4" name="研究…"/>
          <p:cNvSpPr txBox="1"/>
          <p:nvPr/>
        </p:nvSpPr>
        <p:spPr>
          <a:xfrm>
            <a:off x="3302266" y="5504073"/>
            <a:ext cx="1879068" cy="160295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100"/>
            </a:pPr>
            <a:r>
              <a:t>研究</a:t>
            </a:r>
          </a:p>
          <a:p>
            <a:pPr>
              <a:defRPr sz="2700"/>
            </a:pPr>
            <a:r>
              <a:t>yánjiū</a:t>
            </a:r>
          </a:p>
        </p:txBody>
      </p:sp>
      <p:grpSp>
        <p:nvGrpSpPr>
          <p:cNvPr id="197" name="群組"/>
          <p:cNvGrpSpPr/>
          <p:nvPr/>
        </p:nvGrpSpPr>
        <p:grpSpPr>
          <a:xfrm>
            <a:off x="5371592" y="2279746"/>
            <a:ext cx="5843016" cy="4992166"/>
            <a:chOff x="0" y="0"/>
            <a:chExt cx="5843015" cy="4992164"/>
          </a:xfrm>
        </p:grpSpPr>
        <p:sp>
          <p:nvSpPr>
            <p:cNvPr id="195" name="To understand; to informed"/>
            <p:cNvSpPr txBox="1"/>
            <p:nvPr/>
          </p:nvSpPr>
          <p:spPr>
            <a:xfrm>
              <a:off x="0" y="0"/>
              <a:ext cx="5843017" cy="6348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3500"/>
              </a:lvl1pPr>
            </a:lstStyle>
            <a:p>
              <a:pPr/>
              <a:r>
                <a:t>To understand; to informed</a:t>
              </a:r>
            </a:p>
          </p:txBody>
        </p:sp>
        <p:pic>
          <p:nvPicPr>
            <p:cNvPr id="196" name="understand1.jpg" descr="understand1.jp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1027113" y="726085"/>
              <a:ext cx="2250392" cy="426608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98" name="When you go travel, what will do?"/>
          <p:cNvSpPr txBox="1"/>
          <p:nvPr/>
        </p:nvSpPr>
        <p:spPr>
          <a:xfrm>
            <a:off x="1122146" y="636754"/>
            <a:ext cx="9033308" cy="7711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400"/>
            </a:lvl1pPr>
          </a:lstStyle>
          <a:p>
            <a:pPr/>
            <a:r>
              <a:t>When you go travel, what will do?</a:t>
            </a:r>
          </a:p>
        </p:txBody>
      </p:sp>
      <p:grpSp>
        <p:nvGrpSpPr>
          <p:cNvPr id="201" name="群組"/>
          <p:cNvGrpSpPr/>
          <p:nvPr/>
        </p:nvGrpSpPr>
        <p:grpSpPr>
          <a:xfrm>
            <a:off x="261987" y="7277409"/>
            <a:ext cx="8434319" cy="2387887"/>
            <a:chOff x="0" y="0"/>
            <a:chExt cx="8434318" cy="2387886"/>
          </a:xfrm>
        </p:grpSpPr>
        <p:sp>
          <p:nvSpPr>
            <p:cNvPr id="199" name="To look up the route."/>
            <p:cNvSpPr txBox="1"/>
            <p:nvPr/>
          </p:nvSpPr>
          <p:spPr>
            <a:xfrm>
              <a:off x="2979706" y="18837"/>
              <a:ext cx="5454613" cy="7461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4300"/>
              </a:lvl1pPr>
            </a:lstStyle>
            <a:p>
              <a:pPr/>
              <a:r>
                <a:t>To look up the route.</a:t>
              </a:r>
            </a:p>
          </p:txBody>
        </p:sp>
        <p:pic>
          <p:nvPicPr>
            <p:cNvPr id="200" name="routing-pointa-ppointb.png" descr="routing-pointa-ppointb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2699024" cy="23878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2" name="研究路线"/>
          <p:cNvSpPr txBox="1"/>
          <p:nvPr/>
        </p:nvSpPr>
        <p:spPr>
          <a:xfrm>
            <a:off x="4044949" y="8401049"/>
            <a:ext cx="3365501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6400"/>
            </a:lvl1pPr>
          </a:lstStyle>
          <a:p>
            <a:pPr/>
            <a:r>
              <a:t>研究路线</a:t>
            </a:r>
          </a:p>
        </p:txBody>
      </p:sp>
      <p:sp>
        <p:nvSpPr>
          <p:cNvPr id="203" name="了解…"/>
          <p:cNvSpPr txBox="1"/>
          <p:nvPr/>
        </p:nvSpPr>
        <p:spPr>
          <a:xfrm>
            <a:off x="8712466" y="5617988"/>
            <a:ext cx="1879068" cy="160295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6100"/>
            </a:pPr>
            <a:r>
              <a:t>了解</a:t>
            </a:r>
          </a:p>
          <a:p>
            <a:pPr>
              <a:defRPr sz="2700"/>
            </a:pPr>
            <a:r>
              <a:t>liǎojiě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ID="9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2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7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ID="9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2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ID="9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37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3" grpId="4"/>
      <p:bldP build="whole" bldLvl="1" animBg="1" rev="0" advAuto="0" spid="198" grpId="5"/>
      <p:bldP build="whole" bldLvl="1" animBg="1" rev="0" advAuto="0" spid="202" grpId="7"/>
      <p:bldP build="whole" bldLvl="1" animBg="1" rev="0" advAuto="0" spid="197" grpId="3"/>
      <p:bldP build="whole" bldLvl="1" animBg="1" rev="0" advAuto="0" spid="193" grpId="1"/>
      <p:bldP build="whole" bldLvl="1" animBg="1" rev="0" advAuto="0" spid="194" grpId="2"/>
      <p:bldP build="whole" bldLvl="1" animBg="1" rev="0" advAuto="0" spid="201" grpId="6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语法"/>
          <p:cNvSpPr txBox="1"/>
          <p:nvPr/>
        </p:nvSpPr>
        <p:spPr>
          <a:xfrm>
            <a:off x="3323682" y="2867360"/>
            <a:ext cx="6718301" cy="4724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0" sz="26000">
                <a:solidFill>
                  <a:srgbClr val="FFFFFF"/>
                </a:solidFill>
                <a:latin typeface="Hannotate SC Bold"/>
                <a:ea typeface="Hannotate SC Bold"/>
                <a:cs typeface="Hannotate SC Bold"/>
                <a:sym typeface="Hannotate SC Bold"/>
              </a:defRPr>
            </a:lvl1pPr>
          </a:lstStyle>
          <a:p>
            <a:pPr/>
            <a:r>
              <a:t>语法</a:t>
            </a:r>
          </a:p>
        </p:txBody>
      </p:sp>
      <p:sp>
        <p:nvSpPr>
          <p:cNvPr id="206" name="Grammar"/>
          <p:cNvSpPr txBox="1"/>
          <p:nvPr/>
        </p:nvSpPr>
        <p:spPr>
          <a:xfrm>
            <a:off x="3827199" y="1281262"/>
            <a:ext cx="5711267" cy="15894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9800">
                <a:solidFill>
                  <a:srgbClr val="FFFFFF"/>
                </a:solidFill>
              </a:defRPr>
            </a:lvl1pPr>
          </a:lstStyle>
          <a:p>
            <a:pPr/>
            <a:r>
              <a:t>Grammar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