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6.jpeg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3" Type="http://schemas.openxmlformats.org/officeDocument/2006/relationships/image" Target="../media/image40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3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3" Type="http://schemas.openxmlformats.org/officeDocument/2006/relationships/image" Target="../media/image54.jpeg"/><Relationship Id="rId4" Type="http://schemas.openxmlformats.org/officeDocument/2006/relationships/image" Target="../media/image1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image" Target="../media/image28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67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Relationship Id="rId3" Type="http://schemas.openxmlformats.org/officeDocument/2006/relationships/image" Target="../media/image67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Relationship Id="rId3" Type="http://schemas.openxmlformats.org/officeDocument/2006/relationships/image" Target="../media/image72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Relationship Id="rId3" Type="http://schemas.openxmlformats.org/officeDocument/2006/relationships/image" Target="../media/image67.jpe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第二课 宿舍"/>
          <p:cNvSpPr txBox="1"/>
          <p:nvPr>
            <p:ph type="ctrTitle"/>
          </p:nvPr>
        </p:nvSpPr>
        <p:spPr>
          <a:xfrm>
            <a:off x="1168400" y="736600"/>
            <a:ext cx="10464800" cy="2613869"/>
          </a:xfrm>
          <a:prstGeom prst="rect">
            <a:avLst/>
          </a:prstGeom>
        </p:spPr>
        <p:txBody>
          <a:bodyPr/>
          <a:lstStyle/>
          <a:p>
            <a:pPr defTabSz="496570">
              <a:defRPr sz="7565"/>
            </a:pPr>
            <a:r>
              <a:t>第二课 宿舍</a:t>
            </a:r>
          </a:p>
          <a:p>
            <a:pPr defTabSz="496570">
              <a:defRPr sz="7480"/>
            </a:pPr>
            <a:r>
              <a:t>                    </a:t>
            </a:r>
          </a:p>
        </p:txBody>
      </p:sp>
      <p:pic>
        <p:nvPicPr>
          <p:cNvPr id="120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207" y="2558044"/>
            <a:ext cx="9064386" cy="509871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郑学懿"/>
          <p:cNvSpPr txBox="1"/>
          <p:nvPr/>
        </p:nvSpPr>
        <p:spPr>
          <a:xfrm>
            <a:off x="5461000" y="8293100"/>
            <a:ext cx="24384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郑学懿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192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193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194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5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196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98" name="我放一本书在桌上。"/>
          <p:cNvSpPr txBox="1"/>
          <p:nvPr/>
        </p:nvSpPr>
        <p:spPr>
          <a:xfrm>
            <a:off x="2978150" y="1536700"/>
            <a:ext cx="56007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放</a:t>
            </a:r>
            <a:r>
              <a:t>一本书在桌上。</a:t>
            </a:r>
          </a:p>
        </p:txBody>
      </p:sp>
      <p:pic>
        <p:nvPicPr>
          <p:cNvPr id="199" name="img-1487833317-20725@900.jpg" descr="img-1487833317-20725@9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573" y="2794000"/>
            <a:ext cx="7885188" cy="4733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桌上有一本书。"/>
          <p:cNvSpPr txBox="1"/>
          <p:nvPr/>
        </p:nvSpPr>
        <p:spPr>
          <a:xfrm>
            <a:off x="3797300" y="7518399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桌上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一本书。</a:t>
            </a:r>
          </a:p>
        </p:txBody>
      </p:sp>
      <p:sp>
        <p:nvSpPr>
          <p:cNvPr id="201" name="桌上放着一本书。"/>
          <p:cNvSpPr txBox="1"/>
          <p:nvPr/>
        </p:nvSpPr>
        <p:spPr>
          <a:xfrm>
            <a:off x="3352799" y="8392374"/>
            <a:ext cx="5092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桌上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放着</a:t>
            </a:r>
            <a:r>
              <a:t>一本书。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4"/>
      <p:bldP build="whole" bldLvl="1" animBg="1" rev="0" advAuto="0" spid="198" grpId="3"/>
      <p:bldP build="whole" bldLvl="1" animBg="1" rev="0" advAuto="0" spid="197" grpId="1"/>
      <p:bldP build="whole" bldLvl="1" animBg="1" rev="0" advAuto="0" spid="20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桌上 放着 一 本 书。"/>
          <p:cNvSpPr txBox="1"/>
          <p:nvPr/>
        </p:nvSpPr>
        <p:spPr>
          <a:xfrm>
            <a:off x="1424787" y="3229824"/>
            <a:ext cx="902492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700"/>
            </a:pPr>
            <a:r>
              <a:t>桌上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放着 </a:t>
            </a:r>
            <a:r>
              <a:t>一 本 书。</a:t>
            </a:r>
          </a:p>
        </p:txBody>
      </p:sp>
      <p:sp>
        <p:nvSpPr>
          <p:cNvPr id="204" name="Place word"/>
          <p:cNvSpPr txBox="1"/>
          <p:nvPr/>
        </p:nvSpPr>
        <p:spPr>
          <a:xfrm>
            <a:off x="1511528" y="56818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205" name="V+了or着"/>
          <p:cNvSpPr txBox="1"/>
          <p:nvPr/>
        </p:nvSpPr>
        <p:spPr>
          <a:xfrm>
            <a:off x="3896232" y="56451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206" name="線條"/>
          <p:cNvSpPr/>
          <p:nvPr/>
        </p:nvSpPr>
        <p:spPr>
          <a:xfrm flipV="1">
            <a:off x="2482850" y="4445000"/>
            <a:ext cx="0" cy="12700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7" name="線條"/>
          <p:cNvSpPr/>
          <p:nvPr/>
        </p:nvSpPr>
        <p:spPr>
          <a:xfrm flipV="1">
            <a:off x="4678616" y="4445000"/>
            <a:ext cx="1" cy="12700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線條"/>
          <p:cNvSpPr/>
          <p:nvPr/>
        </p:nvSpPr>
        <p:spPr>
          <a:xfrm flipV="1">
            <a:off x="6375400" y="4343399"/>
            <a:ext cx="0" cy="1473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" name="Numeral"/>
          <p:cNvSpPr txBox="1"/>
          <p:nvPr/>
        </p:nvSpPr>
        <p:spPr>
          <a:xfrm>
            <a:off x="5753449" y="5681873"/>
            <a:ext cx="1497902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210" name="線條"/>
          <p:cNvSpPr/>
          <p:nvPr/>
        </p:nvSpPr>
        <p:spPr>
          <a:xfrm flipV="1">
            <a:off x="7810500" y="4343399"/>
            <a:ext cx="0" cy="1473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Measure…"/>
          <p:cNvSpPr txBox="1"/>
          <p:nvPr/>
        </p:nvSpPr>
        <p:spPr>
          <a:xfrm>
            <a:off x="7289799" y="5739023"/>
            <a:ext cx="1625805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212" name="線條"/>
          <p:cNvSpPr/>
          <p:nvPr/>
        </p:nvSpPr>
        <p:spPr>
          <a:xfrm flipV="1">
            <a:off x="9105900" y="4343399"/>
            <a:ext cx="0" cy="1473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3" name="Noun"/>
          <p:cNvSpPr txBox="1"/>
          <p:nvPr/>
        </p:nvSpPr>
        <p:spPr>
          <a:xfrm>
            <a:off x="8954052" y="5796173"/>
            <a:ext cx="984581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215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16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17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8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19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pic>
        <p:nvPicPr>
          <p:cNvPr id="221" name="0166289_icegoods-3-.jpeg" descr="0166289_icegoods-3-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6831" y="2257176"/>
            <a:ext cx="4604148" cy="460414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箭頭"/>
          <p:cNvSpPr/>
          <p:nvPr/>
        </p:nvSpPr>
        <p:spPr>
          <a:xfrm>
            <a:off x="3651250" y="4317950"/>
            <a:ext cx="1270000" cy="876301"/>
          </a:xfrm>
          <a:prstGeom prst="rightArrow">
            <a:avLst>
              <a:gd name="adj1" fmla="val 32000"/>
              <a:gd name="adj2" fmla="val 9275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3" name="书架…"/>
          <p:cNvSpPr txBox="1"/>
          <p:nvPr/>
        </p:nvSpPr>
        <p:spPr>
          <a:xfrm>
            <a:off x="1867589" y="4132055"/>
            <a:ext cx="1688119" cy="124809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300">
                <a:solidFill>
                  <a:srgbClr val="FFFFFF"/>
                </a:solidFill>
              </a:defRPr>
            </a:pPr>
            <a:r>
              <a:t>书架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shūjià</a:t>
            </a:r>
          </a:p>
        </p:txBody>
      </p:sp>
      <p:sp>
        <p:nvSpPr>
          <p:cNvPr id="224" name="书架上有几本书？"/>
          <p:cNvSpPr txBox="1"/>
          <p:nvPr/>
        </p:nvSpPr>
        <p:spPr>
          <a:xfrm>
            <a:off x="1892300" y="1276250"/>
            <a:ext cx="4787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书架上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几本书？</a:t>
            </a:r>
          </a:p>
        </p:txBody>
      </p:sp>
      <p:sp>
        <p:nvSpPr>
          <p:cNvPr id="225" name="书架上有三本书。"/>
          <p:cNvSpPr txBox="1"/>
          <p:nvPr/>
        </p:nvSpPr>
        <p:spPr>
          <a:xfrm>
            <a:off x="3486150" y="6915150"/>
            <a:ext cx="45847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书架上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三本书。</a:t>
            </a:r>
          </a:p>
        </p:txBody>
      </p:sp>
      <p:sp>
        <p:nvSpPr>
          <p:cNvPr id="226" name="书桌上摆了三本书。"/>
          <p:cNvSpPr txBox="1"/>
          <p:nvPr/>
        </p:nvSpPr>
        <p:spPr>
          <a:xfrm>
            <a:off x="2749550" y="8026399"/>
            <a:ext cx="60579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书桌上</a:t>
            </a:r>
            <a:r>
              <a:rPr>
                <a:solidFill>
                  <a:srgbClr val="FF2600"/>
                </a:solidFill>
              </a:rPr>
              <a:t>摆了</a:t>
            </a:r>
            <a:r>
              <a:t>三本书。</a:t>
            </a:r>
          </a:p>
        </p:txBody>
      </p:sp>
      <p:sp>
        <p:nvSpPr>
          <p:cNvPr id="227" name="书架上摆了几本书？"/>
          <p:cNvSpPr txBox="1"/>
          <p:nvPr/>
        </p:nvSpPr>
        <p:spPr>
          <a:xfrm>
            <a:off x="6953249" y="1276250"/>
            <a:ext cx="5372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书架上</a:t>
            </a:r>
            <a:r>
              <a:rPr>
                <a:solidFill>
                  <a:srgbClr val="FF2600"/>
                </a:solidFill>
              </a:rPr>
              <a:t>摆了</a:t>
            </a:r>
            <a:r>
              <a:t>几本书？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3" grpId="3"/>
      <p:bldP build="whole" bldLvl="1" animBg="1" rev="0" advAuto="0" spid="224" grpId="4"/>
      <p:bldP build="whole" bldLvl="1" animBg="1" rev="0" advAuto="0" spid="227" grpId="6"/>
      <p:bldP build="whole" bldLvl="1" animBg="1" rev="0" advAuto="0" spid="225" grpId="5"/>
      <p:bldP build="whole" bldLvl="1" animBg="1" rev="0" advAuto="0" spid="220" grpId="1"/>
      <p:bldP build="whole" bldLvl="1" animBg="1" rev="0" advAuto="0" spid="226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86d6277f9e2f070850af8aeee224b899a801f2b2.jpg" descr="86d6277f9e2f070850af8aeee224b899a801f2b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6027" y="2276921"/>
            <a:ext cx="7111312" cy="47361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230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31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32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3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34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236" name="箭頭"/>
          <p:cNvSpPr/>
          <p:nvPr/>
        </p:nvSpPr>
        <p:spPr>
          <a:xfrm>
            <a:off x="3409950" y="3168650"/>
            <a:ext cx="1270000" cy="876300"/>
          </a:xfrm>
          <a:prstGeom prst="rightArrow">
            <a:avLst>
              <a:gd name="adj1" fmla="val 32000"/>
              <a:gd name="adj2" fmla="val 9275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时钟…"/>
          <p:cNvSpPr txBox="1"/>
          <p:nvPr/>
        </p:nvSpPr>
        <p:spPr>
          <a:xfrm>
            <a:off x="1882394" y="3020670"/>
            <a:ext cx="1429513" cy="11722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时钟</a:t>
            </a:r>
          </a:p>
          <a:p>
            <a:pPr/>
            <a:r>
              <a:t>shízhōng</a:t>
            </a:r>
          </a:p>
        </p:txBody>
      </p:sp>
      <p:sp>
        <p:nvSpPr>
          <p:cNvPr id="238" name="挂…"/>
          <p:cNvSpPr txBox="1"/>
          <p:nvPr/>
        </p:nvSpPr>
        <p:spPr>
          <a:xfrm>
            <a:off x="6825488" y="2760320"/>
            <a:ext cx="763525" cy="1172260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t>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guà</a:t>
            </a:r>
          </a:p>
        </p:txBody>
      </p:sp>
      <p:sp>
        <p:nvSpPr>
          <p:cNvPr id="239" name="墙上挂着什么？"/>
          <p:cNvSpPr txBox="1"/>
          <p:nvPr/>
        </p:nvSpPr>
        <p:spPr>
          <a:xfrm>
            <a:off x="3797300" y="1290860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墙上</a:t>
            </a:r>
            <a:r>
              <a:rPr>
                <a:solidFill>
                  <a:srgbClr val="FF2600"/>
                </a:solidFill>
              </a:rPr>
              <a:t>挂着</a:t>
            </a:r>
            <a:r>
              <a:t>什么？</a:t>
            </a:r>
          </a:p>
        </p:txBody>
      </p:sp>
      <p:sp>
        <p:nvSpPr>
          <p:cNvPr id="240" name="墙上挂着一个时钟。"/>
          <p:cNvSpPr txBox="1"/>
          <p:nvPr/>
        </p:nvSpPr>
        <p:spPr>
          <a:xfrm>
            <a:off x="2870200" y="7543799"/>
            <a:ext cx="60579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墙上</a:t>
            </a:r>
            <a:r>
              <a:rPr>
                <a:solidFill>
                  <a:srgbClr val="FF2600"/>
                </a:solidFill>
              </a:rPr>
              <a:t>挂着</a:t>
            </a:r>
            <a:r>
              <a:t>一个时钟。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whole" bldLvl="1" animBg="1" rev="0" advAuto="0" spid="235" grpId="1"/>
      <p:bldP build="whole" bldLvl="1" animBg="1" rev="0" advAuto="0" spid="239" grpId="5"/>
      <p:bldP build="whole" bldLvl="1" animBg="1" rev="0" advAuto="0" spid="240" grpId="6"/>
      <p:bldP build="whole" bldLvl="1" animBg="1" rev="0" advAuto="0" spid="238" grpId="4"/>
      <p:bldP build="whole" bldLvl="1" animBg="1" rev="0" advAuto="0" spid="237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螢幕快照 2019-09-28 下午12.42.02.png" descr="螢幕快照 2019-09-28 下午12.42.02.png"/>
          <p:cNvPicPr>
            <a:picLocks noChangeAspect="1"/>
          </p:cNvPicPr>
          <p:nvPr/>
        </p:nvPicPr>
        <p:blipFill>
          <a:blip r:embed="rId2">
            <a:extLst/>
          </a:blip>
          <a:srcRect l="29890" t="22058" r="16153" b="12358"/>
          <a:stretch>
            <a:fillRect/>
          </a:stretch>
        </p:blipFill>
        <p:spPr>
          <a:xfrm>
            <a:off x="1797992" y="1931193"/>
            <a:ext cx="7387412" cy="561211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书桌前边是什么？"/>
          <p:cNvSpPr txBox="1"/>
          <p:nvPr/>
        </p:nvSpPr>
        <p:spPr>
          <a:xfrm>
            <a:off x="3501132" y="1167110"/>
            <a:ext cx="42799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书桌前边</a:t>
            </a:r>
            <a:r>
              <a:rPr>
                <a:solidFill>
                  <a:srgbClr val="FF2600"/>
                </a:solidFill>
              </a:rPr>
              <a:t>是</a:t>
            </a:r>
            <a:r>
              <a:t>什么？</a:t>
            </a:r>
          </a:p>
        </p:txBody>
      </p:sp>
      <p:grpSp>
        <p:nvGrpSpPr>
          <p:cNvPr id="249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244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45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46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7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48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250" name="书桌前边是一张椅子。"/>
          <p:cNvSpPr txBox="1"/>
          <p:nvPr/>
        </p:nvSpPr>
        <p:spPr>
          <a:xfrm>
            <a:off x="2958058" y="7575549"/>
            <a:ext cx="5067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书桌前边</a:t>
            </a:r>
            <a:r>
              <a:rPr>
                <a:solidFill>
                  <a:srgbClr val="FF2600"/>
                </a:solidFill>
              </a:rPr>
              <a:t>是</a:t>
            </a:r>
            <a:r>
              <a:t>一张椅子。</a:t>
            </a:r>
          </a:p>
        </p:txBody>
      </p:sp>
      <p:sp>
        <p:nvSpPr>
          <p:cNvPr id="251" name="书桌前边_______一张椅子。"/>
          <p:cNvSpPr txBox="1"/>
          <p:nvPr/>
        </p:nvSpPr>
        <p:spPr>
          <a:xfrm>
            <a:off x="2338933" y="8718549"/>
            <a:ext cx="630555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书桌前边_______一张椅子。</a:t>
            </a:r>
          </a:p>
        </p:txBody>
      </p:sp>
      <p:sp>
        <p:nvSpPr>
          <p:cNvPr id="252" name="放了"/>
          <p:cNvSpPr txBox="1"/>
          <p:nvPr/>
        </p:nvSpPr>
        <p:spPr>
          <a:xfrm>
            <a:off x="4686299" y="8572499"/>
            <a:ext cx="1079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放了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2"/>
      <p:bldP build="whole" bldLvl="1" animBg="1" rev="0" advAuto="0" spid="252" grpId="3"/>
      <p:bldP build="whole" bldLvl="1" animBg="1" rev="0" advAuto="0" spid="25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254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55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56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7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58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pic>
        <p:nvPicPr>
          <p:cNvPr id="260" name="16pic_1754266_b.jpg" descr="16pic_1754266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4744" y="2467012"/>
            <a:ext cx="3127512" cy="481957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纸"/>
          <p:cNvSpPr txBox="1"/>
          <p:nvPr/>
        </p:nvSpPr>
        <p:spPr>
          <a:xfrm>
            <a:off x="3517900" y="3511549"/>
            <a:ext cx="876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纸</a:t>
            </a:r>
          </a:p>
        </p:txBody>
      </p:sp>
      <p:sp>
        <p:nvSpPr>
          <p:cNvPr id="262" name="老师的手上有一张纸。"/>
          <p:cNvSpPr txBox="1"/>
          <p:nvPr/>
        </p:nvSpPr>
        <p:spPr>
          <a:xfrm>
            <a:off x="2578099" y="1385906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老师的手上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一张纸。</a:t>
            </a:r>
          </a:p>
        </p:txBody>
      </p:sp>
      <p:sp>
        <p:nvSpPr>
          <p:cNvPr id="263" name="拿"/>
          <p:cNvSpPr txBox="1"/>
          <p:nvPr/>
        </p:nvSpPr>
        <p:spPr>
          <a:xfrm>
            <a:off x="6718300" y="2959100"/>
            <a:ext cx="800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拿</a:t>
            </a:r>
          </a:p>
        </p:txBody>
      </p:sp>
      <p:sp>
        <p:nvSpPr>
          <p:cNvPr id="264" name="老师的手上拿着一张纸。"/>
          <p:cNvSpPr txBox="1"/>
          <p:nvPr/>
        </p:nvSpPr>
        <p:spPr>
          <a:xfrm>
            <a:off x="2133599" y="7810499"/>
            <a:ext cx="6540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老师的手上</a:t>
            </a:r>
            <a:r>
              <a:rPr>
                <a:solidFill>
                  <a:srgbClr val="FF2600"/>
                </a:solidFill>
              </a:rPr>
              <a:t>拿着</a:t>
            </a:r>
            <a:r>
              <a:t>一张纸。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2"/>
      <p:bldP build="whole" bldLvl="1" animBg="1" rev="0" advAuto="0" spid="261" grpId="1"/>
      <p:bldP build="whole" bldLvl="1" animBg="1" rev="0" advAuto="0" spid="264" grpId="4"/>
      <p:bldP build="whole" bldLvl="1" animBg="1" rev="0" advAuto="0" spid="263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放"/>
          <p:cNvSpPr txBox="1"/>
          <p:nvPr/>
        </p:nvSpPr>
        <p:spPr>
          <a:xfrm>
            <a:off x="2870200" y="3232149"/>
            <a:ext cx="876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放</a:t>
            </a:r>
          </a:p>
        </p:txBody>
      </p:sp>
      <p:sp>
        <p:nvSpPr>
          <p:cNvPr id="267" name="摆"/>
          <p:cNvSpPr txBox="1"/>
          <p:nvPr/>
        </p:nvSpPr>
        <p:spPr>
          <a:xfrm>
            <a:off x="4216400" y="3232149"/>
            <a:ext cx="876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摆</a:t>
            </a:r>
          </a:p>
        </p:txBody>
      </p:sp>
      <p:sp>
        <p:nvSpPr>
          <p:cNvPr id="268" name="挂"/>
          <p:cNvSpPr txBox="1"/>
          <p:nvPr/>
        </p:nvSpPr>
        <p:spPr>
          <a:xfrm>
            <a:off x="5648325" y="3232149"/>
            <a:ext cx="876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挂</a:t>
            </a:r>
          </a:p>
        </p:txBody>
      </p:sp>
      <p:sp>
        <p:nvSpPr>
          <p:cNvPr id="269" name="拿"/>
          <p:cNvSpPr txBox="1"/>
          <p:nvPr/>
        </p:nvSpPr>
        <p:spPr>
          <a:xfrm>
            <a:off x="7080250" y="3232149"/>
            <a:ext cx="876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拿</a:t>
            </a:r>
          </a:p>
        </p:txBody>
      </p:sp>
      <p:grpSp>
        <p:nvGrpSpPr>
          <p:cNvPr id="275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270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71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72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3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74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276" name="Verb"/>
          <p:cNvSpPr txBox="1"/>
          <p:nvPr/>
        </p:nvSpPr>
        <p:spPr>
          <a:xfrm>
            <a:off x="614584" y="3498946"/>
            <a:ext cx="106953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pPr/>
            <a:r>
              <a:t>Verb</a:t>
            </a:r>
          </a:p>
        </p:txBody>
      </p:sp>
      <p:pic>
        <p:nvPicPr>
          <p:cNvPr id="277" name="Human-Hands-Front-Back.jpg" descr="Human-Hands-Front-B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9680" y="4952950"/>
            <a:ext cx="4800883" cy="319443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線條"/>
          <p:cNvSpPr/>
          <p:nvPr/>
        </p:nvSpPr>
        <p:spPr>
          <a:xfrm flipV="1">
            <a:off x="3393827" y="946150"/>
            <a:ext cx="4461123" cy="231829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線條"/>
          <p:cNvSpPr/>
          <p:nvPr/>
        </p:nvSpPr>
        <p:spPr>
          <a:xfrm flipV="1">
            <a:off x="4782889" y="1073150"/>
            <a:ext cx="3199062" cy="23223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線條"/>
          <p:cNvSpPr/>
          <p:nvPr/>
        </p:nvSpPr>
        <p:spPr>
          <a:xfrm flipV="1">
            <a:off x="6142236" y="1073150"/>
            <a:ext cx="1971874" cy="23223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線條"/>
          <p:cNvSpPr/>
          <p:nvPr/>
        </p:nvSpPr>
        <p:spPr>
          <a:xfrm flipV="1">
            <a:off x="7562749" y="1073149"/>
            <a:ext cx="628702" cy="23223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82" name="線條" descr="線條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939533" y="1589110"/>
            <a:ext cx="1244602" cy="76201"/>
          </a:xfrm>
          <a:prstGeom prst="rect">
            <a:avLst/>
          </a:prstGeom>
        </p:spPr>
      </p:pic>
      <p:sp>
        <p:nvSpPr>
          <p:cNvPr id="284" name="Use hands"/>
          <p:cNvSpPr txBox="1"/>
          <p:nvPr/>
        </p:nvSpPr>
        <p:spPr>
          <a:xfrm>
            <a:off x="8223808" y="2265020"/>
            <a:ext cx="1649884" cy="4610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Use hands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2"/>
      <p:bldP build="whole" bldLvl="1" animBg="1" rev="0" advAuto="0" spid="269" grpId="4"/>
      <p:bldP build="whole" bldLvl="1" animBg="1" rev="0" advAuto="0" spid="268" grpId="3"/>
      <p:bldP build="whole" bldLvl="1" animBg="1" rev="0" advAuto="0" spid="26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群組"/>
          <p:cNvGrpSpPr/>
          <p:nvPr/>
        </p:nvGrpSpPr>
        <p:grpSpPr>
          <a:xfrm>
            <a:off x="692150" y="551090"/>
            <a:ext cx="10071101" cy="876301"/>
            <a:chOff x="0" y="38100"/>
            <a:chExt cx="10071100" cy="876300"/>
          </a:xfrm>
        </p:grpSpPr>
        <p:sp>
          <p:nvSpPr>
            <p:cNvPr id="286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287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288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9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290" name="3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295" name="群組"/>
          <p:cNvGrpSpPr/>
          <p:nvPr/>
        </p:nvGrpSpPr>
        <p:grpSpPr>
          <a:xfrm>
            <a:off x="7610043" y="1153694"/>
            <a:ext cx="1480414" cy="1267662"/>
            <a:chOff x="0" y="-38100"/>
            <a:chExt cx="1480413" cy="1267660"/>
          </a:xfrm>
        </p:grpSpPr>
        <p:pic>
          <p:nvPicPr>
            <p:cNvPr id="292" name="線條" descr="線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332804" y="331202"/>
              <a:ext cx="814806" cy="76201"/>
            </a:xfrm>
            <a:prstGeom prst="rect">
              <a:avLst/>
            </a:prstGeom>
            <a:effectLst/>
          </p:spPr>
        </p:pic>
        <p:sp>
          <p:nvSpPr>
            <p:cNvPr id="294" name="Use body"/>
            <p:cNvSpPr txBox="1"/>
            <p:nvPr/>
          </p:nvSpPr>
          <p:spPr>
            <a:xfrm>
              <a:off x="0" y="768501"/>
              <a:ext cx="1480414" cy="461060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Use body</a:t>
              </a:r>
            </a:p>
          </p:txBody>
        </p:sp>
      </p:grpSp>
      <p:sp>
        <p:nvSpPr>
          <p:cNvPr id="296" name="Place word"/>
          <p:cNvSpPr txBox="1"/>
          <p:nvPr/>
        </p:nvSpPr>
        <p:spPr>
          <a:xfrm>
            <a:off x="520928" y="75868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297" name="V+了or着"/>
          <p:cNvSpPr txBox="1"/>
          <p:nvPr/>
        </p:nvSpPr>
        <p:spPr>
          <a:xfrm>
            <a:off x="3148326" y="75501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298" name="Numeral"/>
          <p:cNvSpPr txBox="1"/>
          <p:nvPr/>
        </p:nvSpPr>
        <p:spPr>
          <a:xfrm>
            <a:off x="5397849" y="7586873"/>
            <a:ext cx="1497902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299" name="Measure…"/>
          <p:cNvSpPr txBox="1"/>
          <p:nvPr/>
        </p:nvSpPr>
        <p:spPr>
          <a:xfrm>
            <a:off x="7537348" y="7466223"/>
            <a:ext cx="1625804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300" name="Noun"/>
          <p:cNvSpPr txBox="1"/>
          <p:nvPr/>
        </p:nvSpPr>
        <p:spPr>
          <a:xfrm>
            <a:off x="9830028" y="7675773"/>
            <a:ext cx="984581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pic>
        <p:nvPicPr>
          <p:cNvPr id="301" name="ConciseImage.jpeg" descr="Concise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010" y="3232150"/>
            <a:ext cx="5613401" cy="369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59c2d3e26beeb_610.jpg" descr="59c2d3e26beeb_61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2420" y="3270357"/>
            <a:ext cx="3385717" cy="33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躺…"/>
          <p:cNvSpPr txBox="1"/>
          <p:nvPr/>
        </p:nvSpPr>
        <p:spPr>
          <a:xfrm>
            <a:off x="7323531" y="3166720"/>
            <a:ext cx="758038" cy="112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躺</a:t>
            </a:r>
          </a:p>
          <a:p>
            <a:pPr/>
            <a:r>
              <a:t>tǎng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305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306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307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8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309" name="3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pic>
        <p:nvPicPr>
          <p:cNvPr id="311" name="線條" descr="線條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942847" y="1429752"/>
            <a:ext cx="814806" cy="76201"/>
          </a:xfrm>
          <a:prstGeom prst="rect">
            <a:avLst/>
          </a:prstGeom>
        </p:spPr>
      </p:pic>
      <p:sp>
        <p:nvSpPr>
          <p:cNvPr id="313" name="Use body"/>
          <p:cNvSpPr txBox="1"/>
          <p:nvPr/>
        </p:nvSpPr>
        <p:spPr>
          <a:xfrm>
            <a:off x="7610043" y="1896720"/>
            <a:ext cx="1480414" cy="4610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Use body</a:t>
            </a:r>
          </a:p>
        </p:txBody>
      </p:sp>
      <p:pic>
        <p:nvPicPr>
          <p:cNvPr id="314" name="圖片 3" descr="圖片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6894" y="3022600"/>
            <a:ext cx="6883212" cy="438231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餐厅"/>
          <p:cNvSpPr txBox="1"/>
          <p:nvPr/>
        </p:nvSpPr>
        <p:spPr>
          <a:xfrm>
            <a:off x="8204199" y="6565899"/>
            <a:ext cx="1181101" cy="850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餐厅</a:t>
            </a:r>
          </a:p>
        </p:txBody>
      </p:sp>
      <p:sp>
        <p:nvSpPr>
          <p:cNvPr id="316" name="餐厅里坐了谁？"/>
          <p:cNvSpPr txBox="1"/>
          <p:nvPr/>
        </p:nvSpPr>
        <p:spPr>
          <a:xfrm>
            <a:off x="3765549" y="2165350"/>
            <a:ext cx="4025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餐厅里</a:t>
            </a:r>
            <a:r>
              <a:rPr>
                <a:solidFill>
                  <a:srgbClr val="FF2600"/>
                </a:solidFill>
              </a:rPr>
              <a:t>坐了</a:t>
            </a:r>
            <a:r>
              <a:t>谁？</a:t>
            </a:r>
          </a:p>
        </p:txBody>
      </p:sp>
      <p:sp>
        <p:nvSpPr>
          <p:cNvPr id="317" name="Place word"/>
          <p:cNvSpPr txBox="1"/>
          <p:nvPr/>
        </p:nvSpPr>
        <p:spPr>
          <a:xfrm>
            <a:off x="520928" y="75868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318" name="V+了or着"/>
          <p:cNvSpPr txBox="1"/>
          <p:nvPr/>
        </p:nvSpPr>
        <p:spPr>
          <a:xfrm>
            <a:off x="3148326" y="75501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319" name="Numeral"/>
          <p:cNvSpPr txBox="1"/>
          <p:nvPr/>
        </p:nvSpPr>
        <p:spPr>
          <a:xfrm>
            <a:off x="5397849" y="7586873"/>
            <a:ext cx="1497902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320" name="Measure…"/>
          <p:cNvSpPr txBox="1"/>
          <p:nvPr/>
        </p:nvSpPr>
        <p:spPr>
          <a:xfrm>
            <a:off x="7537348" y="7466223"/>
            <a:ext cx="1625804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321" name="Noun"/>
          <p:cNvSpPr txBox="1"/>
          <p:nvPr/>
        </p:nvSpPr>
        <p:spPr>
          <a:xfrm>
            <a:off x="9830028" y="7675773"/>
            <a:ext cx="984581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sp>
        <p:nvSpPr>
          <p:cNvPr id="322" name="餐厅里"/>
          <p:cNvSpPr txBox="1"/>
          <p:nvPr/>
        </p:nvSpPr>
        <p:spPr>
          <a:xfrm>
            <a:off x="514350" y="8273238"/>
            <a:ext cx="16002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餐厅里</a:t>
            </a:r>
          </a:p>
        </p:txBody>
      </p:sp>
      <p:sp>
        <p:nvSpPr>
          <p:cNvPr id="323" name="坐了"/>
          <p:cNvSpPr txBox="1"/>
          <p:nvPr/>
        </p:nvSpPr>
        <p:spPr>
          <a:xfrm>
            <a:off x="3200399" y="8273238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2600"/>
                </a:solidFill>
              </a:defRPr>
            </a:lvl1pPr>
          </a:lstStyle>
          <a:p>
            <a:pPr/>
            <a:r>
              <a:t>坐了</a:t>
            </a:r>
          </a:p>
        </p:txBody>
      </p:sp>
      <p:sp>
        <p:nvSpPr>
          <p:cNvPr id="324" name="一"/>
          <p:cNvSpPr txBox="1"/>
          <p:nvPr/>
        </p:nvSpPr>
        <p:spPr>
          <a:xfrm>
            <a:off x="5734050" y="8273238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一</a:t>
            </a:r>
          </a:p>
        </p:txBody>
      </p:sp>
      <p:sp>
        <p:nvSpPr>
          <p:cNvPr id="325" name="客人"/>
          <p:cNvSpPr txBox="1"/>
          <p:nvPr/>
        </p:nvSpPr>
        <p:spPr>
          <a:xfrm>
            <a:off x="9772649" y="8418906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客人</a:t>
            </a:r>
          </a:p>
        </p:txBody>
      </p:sp>
      <p:grpSp>
        <p:nvGrpSpPr>
          <p:cNvPr id="328" name="群組"/>
          <p:cNvGrpSpPr/>
          <p:nvPr/>
        </p:nvGrpSpPr>
        <p:grpSpPr>
          <a:xfrm>
            <a:off x="7754060" y="8418906"/>
            <a:ext cx="1192379" cy="1237765"/>
            <a:chOff x="0" y="0"/>
            <a:chExt cx="1192377" cy="1237763"/>
          </a:xfrm>
        </p:grpSpPr>
        <p:sp>
          <p:nvSpPr>
            <p:cNvPr id="326" name="群"/>
            <p:cNvSpPr txBox="1"/>
            <p:nvPr/>
          </p:nvSpPr>
          <p:spPr>
            <a:xfrm>
              <a:off x="291388" y="-1"/>
              <a:ext cx="6096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群</a:t>
              </a:r>
            </a:p>
          </p:txBody>
        </p:sp>
        <p:sp>
          <p:nvSpPr>
            <p:cNvPr id="327" name="(Group)"/>
            <p:cNvSpPr txBox="1"/>
            <p:nvPr/>
          </p:nvSpPr>
          <p:spPr>
            <a:xfrm>
              <a:off x="-1" y="776705"/>
              <a:ext cx="1192379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(Group)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3"/>
      <p:bldP build="whole" bldLvl="1" animBg="1" rev="0" advAuto="0" spid="324" grpId="5"/>
      <p:bldP build="whole" bldLvl="1" animBg="1" rev="0" advAuto="0" spid="323" grpId="4"/>
      <p:bldP build="whole" bldLvl="1" animBg="1" rev="0" advAuto="0" spid="314" grpId="1"/>
      <p:bldP build="whole" bldLvl="1" animBg="1" rev="0" advAuto="0" spid="325" grpId="7"/>
      <p:bldP build="whole" bldLvl="1" animBg="1" rev="0" advAuto="0" spid="316" grpId="2"/>
      <p:bldP build="whole" bldLvl="1" animBg="1" rev="0" advAuto="0" spid="328" grpId="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330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331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332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33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334" name="3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pic>
        <p:nvPicPr>
          <p:cNvPr id="336" name="線條" descr="線條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942847" y="1429752"/>
            <a:ext cx="814806" cy="76201"/>
          </a:xfrm>
          <a:prstGeom prst="rect">
            <a:avLst/>
          </a:prstGeom>
        </p:spPr>
      </p:pic>
      <p:sp>
        <p:nvSpPr>
          <p:cNvPr id="338" name="Use body"/>
          <p:cNvSpPr txBox="1"/>
          <p:nvPr/>
        </p:nvSpPr>
        <p:spPr>
          <a:xfrm>
            <a:off x="7610043" y="1896720"/>
            <a:ext cx="1480414" cy="4610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Use body</a:t>
            </a:r>
          </a:p>
        </p:txBody>
      </p:sp>
      <p:pic>
        <p:nvPicPr>
          <p:cNvPr id="339" name="圖片 3" descr="圖片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4135" y="1772161"/>
            <a:ext cx="5588531" cy="446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圖片 5" descr="圖片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5389" y="4686903"/>
            <a:ext cx="2952329" cy="227329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Place word"/>
          <p:cNvSpPr txBox="1"/>
          <p:nvPr/>
        </p:nvSpPr>
        <p:spPr>
          <a:xfrm>
            <a:off x="520928" y="75868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342" name="V+了or着"/>
          <p:cNvSpPr txBox="1"/>
          <p:nvPr/>
        </p:nvSpPr>
        <p:spPr>
          <a:xfrm>
            <a:off x="3148326" y="75501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343" name="Numeral"/>
          <p:cNvSpPr txBox="1"/>
          <p:nvPr/>
        </p:nvSpPr>
        <p:spPr>
          <a:xfrm>
            <a:off x="5397849" y="7586873"/>
            <a:ext cx="1497902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344" name="Measure…"/>
          <p:cNvSpPr txBox="1"/>
          <p:nvPr/>
        </p:nvSpPr>
        <p:spPr>
          <a:xfrm>
            <a:off x="7537348" y="7466223"/>
            <a:ext cx="1625804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345" name="Noun"/>
          <p:cNvSpPr txBox="1"/>
          <p:nvPr/>
        </p:nvSpPr>
        <p:spPr>
          <a:xfrm>
            <a:off x="9830028" y="7675773"/>
            <a:ext cx="984581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sp>
        <p:nvSpPr>
          <p:cNvPr id="346" name="银行…"/>
          <p:cNvSpPr txBox="1"/>
          <p:nvPr/>
        </p:nvSpPr>
        <p:spPr>
          <a:xfrm>
            <a:off x="1300060" y="2373339"/>
            <a:ext cx="1349580" cy="1209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银行</a:t>
            </a:r>
          </a:p>
          <a:p>
            <a:pPr>
              <a:defRPr sz="2600"/>
            </a:pPr>
            <a:r>
              <a:t>yínháng</a:t>
            </a:r>
          </a:p>
        </p:txBody>
      </p:sp>
      <p:sp>
        <p:nvSpPr>
          <p:cNvPr id="347" name="银行的前边"/>
          <p:cNvSpPr txBox="1"/>
          <p:nvPr/>
        </p:nvSpPr>
        <p:spPr>
          <a:xfrm>
            <a:off x="95250" y="8299449"/>
            <a:ext cx="25908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银行的前边</a:t>
            </a:r>
          </a:p>
        </p:txBody>
      </p:sp>
      <p:sp>
        <p:nvSpPr>
          <p:cNvPr id="348" name="站着"/>
          <p:cNvSpPr txBox="1"/>
          <p:nvPr/>
        </p:nvSpPr>
        <p:spPr>
          <a:xfrm>
            <a:off x="3276599" y="829944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站着</a:t>
            </a:r>
          </a:p>
        </p:txBody>
      </p:sp>
      <p:sp>
        <p:nvSpPr>
          <p:cNvPr id="349" name="四"/>
          <p:cNvSpPr txBox="1"/>
          <p:nvPr/>
        </p:nvSpPr>
        <p:spPr>
          <a:xfrm>
            <a:off x="5842000" y="8299449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四</a:t>
            </a:r>
          </a:p>
        </p:txBody>
      </p:sp>
      <p:sp>
        <p:nvSpPr>
          <p:cNvPr id="350" name="个"/>
          <p:cNvSpPr txBox="1"/>
          <p:nvPr/>
        </p:nvSpPr>
        <p:spPr>
          <a:xfrm>
            <a:off x="8045450" y="8426449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个</a:t>
            </a:r>
          </a:p>
        </p:txBody>
      </p:sp>
      <p:sp>
        <p:nvSpPr>
          <p:cNvPr id="351" name="老人"/>
          <p:cNvSpPr txBox="1"/>
          <p:nvPr/>
        </p:nvSpPr>
        <p:spPr>
          <a:xfrm>
            <a:off x="9804749" y="829944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老人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5"/>
      <p:bldP build="whole" bldLvl="1" animBg="1" rev="0" advAuto="0" spid="351" grpId="6"/>
      <p:bldP build="whole" bldLvl="1" animBg="1" rev="0" advAuto="0" spid="348" grpId="3"/>
      <p:bldP build="whole" bldLvl="1" animBg="1" rev="0" advAuto="0" spid="347" grpId="2"/>
      <p:bldP build="whole" bldLvl="1" animBg="1" rev="0" advAuto="0" spid="346" grpId="1"/>
      <p:bldP build="whole" bldLvl="1" animBg="1" rev="0" advAuto="0" spid="349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71" y="-11482"/>
            <a:ext cx="12929258" cy="727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hejiyeicons1nieekc5am.png" descr="shejiyeicons1nieekc5a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027601" y="6795544"/>
            <a:ext cx="990903" cy="99090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书桌…"/>
          <p:cNvSpPr/>
          <p:nvPr/>
        </p:nvSpPr>
        <p:spPr>
          <a:xfrm>
            <a:off x="6229788" y="7808985"/>
            <a:ext cx="1826023" cy="136544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书桌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shūzhuō</a:t>
            </a:r>
          </a:p>
        </p:txBody>
      </p:sp>
      <p:pic>
        <p:nvPicPr>
          <p:cNvPr id="126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2845" y="-134938"/>
            <a:ext cx="2462710" cy="246271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柜子…"/>
          <p:cNvSpPr/>
          <p:nvPr/>
        </p:nvSpPr>
        <p:spPr>
          <a:xfrm>
            <a:off x="10153650" y="311150"/>
            <a:ext cx="1826022" cy="15705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柜子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gùizi</a:t>
            </a:r>
          </a:p>
        </p:txBody>
      </p:sp>
      <p:pic>
        <p:nvPicPr>
          <p:cNvPr id="128" name="shejiyeicons1nieekc5am.png" descr="shejiyeicons1nieekc5a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246618" y="6647970"/>
            <a:ext cx="990903" cy="990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衣柜…"/>
          <p:cNvSpPr/>
          <p:nvPr/>
        </p:nvSpPr>
        <p:spPr>
          <a:xfrm>
            <a:off x="3161751" y="7599009"/>
            <a:ext cx="1826023" cy="136544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衣柜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yīguì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" grpId="5"/>
      <p:bldP build="whole" bldLvl="1" animBg="1" rev="0" advAuto="0" spid="126" grpId="3"/>
      <p:bldP build="whole" bldLvl="1" animBg="1" rev="0" advAuto="0" spid="129" grpId="6"/>
      <p:bldP build="whole" bldLvl="1" animBg="1" rev="0" advAuto="0" spid="124" grpId="1"/>
      <p:bldP build="whole" bldLvl="1" animBg="1" rev="0" advAuto="0" spid="125" grpId="2"/>
      <p:bldP build="whole" bldLvl="1" animBg="1" rev="0" advAuto="0" spid="127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353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354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355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6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357" name="3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pic>
        <p:nvPicPr>
          <p:cNvPr id="359" name="1442034109_2c2d0407_0.jpg" descr="1442034109_2c2d0407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2606129"/>
            <a:ext cx="7430969" cy="402201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Place word"/>
          <p:cNvSpPr txBox="1"/>
          <p:nvPr/>
        </p:nvSpPr>
        <p:spPr>
          <a:xfrm>
            <a:off x="520928" y="75868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361" name="V+了or着"/>
          <p:cNvSpPr txBox="1"/>
          <p:nvPr/>
        </p:nvSpPr>
        <p:spPr>
          <a:xfrm>
            <a:off x="3148326" y="75501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362" name="Numeral"/>
          <p:cNvSpPr txBox="1"/>
          <p:nvPr/>
        </p:nvSpPr>
        <p:spPr>
          <a:xfrm>
            <a:off x="5397849" y="7586873"/>
            <a:ext cx="1497902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363" name="Measure…"/>
          <p:cNvSpPr txBox="1"/>
          <p:nvPr/>
        </p:nvSpPr>
        <p:spPr>
          <a:xfrm>
            <a:off x="7537348" y="7466223"/>
            <a:ext cx="1625804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364" name="Noun"/>
          <p:cNvSpPr txBox="1"/>
          <p:nvPr/>
        </p:nvSpPr>
        <p:spPr>
          <a:xfrm>
            <a:off x="9830028" y="7675773"/>
            <a:ext cx="984581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sp>
        <p:nvSpPr>
          <p:cNvPr id="365" name="床上"/>
          <p:cNvSpPr txBox="1"/>
          <p:nvPr/>
        </p:nvSpPr>
        <p:spPr>
          <a:xfrm>
            <a:off x="812799" y="822324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床上</a:t>
            </a:r>
          </a:p>
        </p:txBody>
      </p:sp>
      <p:sp>
        <p:nvSpPr>
          <p:cNvPr id="366" name="躺着"/>
          <p:cNvSpPr txBox="1"/>
          <p:nvPr/>
        </p:nvSpPr>
        <p:spPr>
          <a:xfrm>
            <a:off x="3263899" y="822324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躺着</a:t>
            </a:r>
          </a:p>
        </p:txBody>
      </p:sp>
      <p:sp>
        <p:nvSpPr>
          <p:cNvPr id="367" name="一"/>
          <p:cNvSpPr txBox="1"/>
          <p:nvPr/>
        </p:nvSpPr>
        <p:spPr>
          <a:xfrm>
            <a:off x="5648274" y="8223249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一</a:t>
            </a:r>
          </a:p>
        </p:txBody>
      </p:sp>
      <p:sp>
        <p:nvSpPr>
          <p:cNvPr id="368" name="位"/>
          <p:cNvSpPr txBox="1"/>
          <p:nvPr/>
        </p:nvSpPr>
        <p:spPr>
          <a:xfrm>
            <a:off x="8045450" y="8426449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位</a:t>
            </a:r>
          </a:p>
        </p:txBody>
      </p:sp>
      <p:sp>
        <p:nvSpPr>
          <p:cNvPr id="369" name="女生"/>
          <p:cNvSpPr txBox="1"/>
          <p:nvPr/>
        </p:nvSpPr>
        <p:spPr>
          <a:xfrm>
            <a:off x="9804749" y="842644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女生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  <p:bldP build="whole" bldLvl="1" animBg="1" rev="0" advAuto="0" spid="366" grpId="2"/>
      <p:bldP build="whole" bldLvl="1" animBg="1" rev="0" advAuto="0" spid="368" grpId="4"/>
      <p:bldP build="whole" bldLvl="1" animBg="1" rev="0" advAuto="0" spid="369" grpId="5"/>
      <p:bldP build="whole" bldLvl="1" animBg="1" rev="0" advAuto="0" spid="367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Describe the picture"/>
          <p:cNvSpPr txBox="1"/>
          <p:nvPr/>
        </p:nvSpPr>
        <p:spPr>
          <a:xfrm>
            <a:off x="3327552" y="190780"/>
            <a:ext cx="453359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Describe the picture</a:t>
            </a:r>
          </a:p>
        </p:txBody>
      </p:sp>
      <p:pic>
        <p:nvPicPr>
          <p:cNvPr id="372" name="evolution_of_the_desk2.jpg" descr="evolution_of_the_desk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0" y="1200798"/>
            <a:ext cx="7619508" cy="50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70933049_1948980831914324_8029186689786183680_n.jpg" descr="70933049_1948980831914324_8029186689786183680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2344" y="862955"/>
            <a:ext cx="5111314" cy="6873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escribe the picture"/>
          <p:cNvSpPr txBox="1"/>
          <p:nvPr/>
        </p:nvSpPr>
        <p:spPr>
          <a:xfrm>
            <a:off x="3327552" y="190780"/>
            <a:ext cx="453359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Describe the picture</a:t>
            </a:r>
          </a:p>
        </p:txBody>
      </p:sp>
      <p:pic>
        <p:nvPicPr>
          <p:cNvPr id="376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079" y="5763444"/>
            <a:ext cx="6930043" cy="390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d1887789.jpg" descr="d1887789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0451"/>
          <a:stretch>
            <a:fillRect/>
          </a:stretch>
        </p:blipFill>
        <p:spPr>
          <a:xfrm>
            <a:off x="2197772" y="1035287"/>
            <a:ext cx="7028647" cy="4720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活动…"/>
          <p:cNvSpPr txBox="1"/>
          <p:nvPr/>
        </p:nvSpPr>
        <p:spPr>
          <a:xfrm>
            <a:off x="3986936" y="565149"/>
            <a:ext cx="3354528" cy="408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200"/>
            </a:pPr>
            <a:r>
              <a:t>活动</a:t>
            </a:r>
          </a:p>
          <a:p>
            <a:pPr>
              <a:defRPr sz="11200"/>
            </a:pPr>
            <a:r>
              <a:t>时间</a:t>
            </a:r>
          </a:p>
        </p:txBody>
      </p:sp>
      <p:sp>
        <p:nvSpPr>
          <p:cNvPr id="380" name="你说我画"/>
          <p:cNvSpPr txBox="1"/>
          <p:nvPr/>
        </p:nvSpPr>
        <p:spPr>
          <a:xfrm>
            <a:off x="3257550" y="5918199"/>
            <a:ext cx="6667848" cy="20447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900">
                <a:solidFill>
                  <a:srgbClr val="FFFFFF"/>
                </a:solidFill>
              </a:defRPr>
            </a:lvl1pPr>
          </a:lstStyle>
          <a:p>
            <a:pPr/>
            <a:r>
              <a:t>你说我画</a:t>
            </a:r>
          </a:p>
        </p:txBody>
      </p:sp>
      <p:pic>
        <p:nvPicPr>
          <p:cNvPr id="381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9055" y="1399182"/>
            <a:ext cx="3560045" cy="3560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群組"/>
          <p:cNvGrpSpPr/>
          <p:nvPr/>
        </p:nvGrpSpPr>
        <p:grpSpPr>
          <a:xfrm>
            <a:off x="2679699" y="387350"/>
            <a:ext cx="5775835" cy="990601"/>
            <a:chOff x="0" y="0"/>
            <a:chExt cx="5775833" cy="990600"/>
          </a:xfrm>
        </p:grpSpPr>
        <p:sp>
          <p:nvSpPr>
            <p:cNvPr id="383" name="回家作业"/>
            <p:cNvSpPr txBox="1"/>
            <p:nvPr/>
          </p:nvSpPr>
          <p:spPr>
            <a:xfrm>
              <a:off x="-1" y="0"/>
              <a:ext cx="265430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回家作业</a:t>
              </a:r>
            </a:p>
          </p:txBody>
        </p:sp>
        <p:sp>
          <p:nvSpPr>
            <p:cNvPr id="384" name="Homework"/>
            <p:cNvSpPr txBox="1"/>
            <p:nvPr/>
          </p:nvSpPr>
          <p:spPr>
            <a:xfrm>
              <a:off x="3076067" y="153233"/>
              <a:ext cx="2699767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rgbClr val="FF2600"/>
                  </a:solidFill>
                </a:defRPr>
              </a:lvl1pPr>
            </a:lstStyle>
            <a:p>
              <a:pPr/>
              <a:r>
                <a:t>Homework</a:t>
              </a:r>
            </a:p>
          </p:txBody>
        </p:sp>
      </p:grpSp>
      <p:sp>
        <p:nvSpPr>
          <p:cNvPr id="386" name="Describe your room"/>
          <p:cNvSpPr txBox="1"/>
          <p:nvPr/>
        </p:nvSpPr>
        <p:spPr>
          <a:xfrm>
            <a:off x="2461260" y="1716991"/>
            <a:ext cx="585978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Describe your room</a:t>
            </a:r>
          </a:p>
        </p:txBody>
      </p:sp>
      <p:sp>
        <p:nvSpPr>
          <p:cNvPr id="387" name="我的房间有一张床和一个书桌，书桌上摆了三本书，放了三支笔和一个杯子。我的床上.............。"/>
          <p:cNvSpPr txBox="1"/>
          <p:nvPr/>
        </p:nvSpPr>
        <p:spPr>
          <a:xfrm>
            <a:off x="2191400" y="4895849"/>
            <a:ext cx="7441904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我的房间有一张床和一个书桌，书桌上摆了三本书，放了三支笔和一个杯子。我的床上.............。</a:t>
            </a:r>
          </a:p>
        </p:txBody>
      </p:sp>
      <p:sp>
        <p:nvSpPr>
          <p:cNvPr id="388" name="100 characters at least."/>
          <p:cNvSpPr txBox="1"/>
          <p:nvPr/>
        </p:nvSpPr>
        <p:spPr>
          <a:xfrm>
            <a:off x="2475807" y="3047999"/>
            <a:ext cx="5627486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100 characters at least.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Adverb  真"/>
          <p:cNvSpPr txBox="1"/>
          <p:nvPr/>
        </p:nvSpPr>
        <p:spPr>
          <a:xfrm>
            <a:off x="9245" y="298449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sp>
        <p:nvSpPr>
          <p:cNvPr id="391" name="It’s used before adjectives and before verb that denote thoughts or feelings."/>
          <p:cNvSpPr txBox="1"/>
          <p:nvPr/>
        </p:nvSpPr>
        <p:spPr>
          <a:xfrm>
            <a:off x="585165" y="1706220"/>
            <a:ext cx="111105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It’s used before adjectives and before verb that denote thoughts or feelings.</a:t>
            </a:r>
          </a:p>
        </p:txBody>
      </p:sp>
      <p:sp>
        <p:nvSpPr>
          <p:cNvPr id="392" name="Only use to express your own feeling."/>
          <p:cNvSpPr txBox="1"/>
          <p:nvPr/>
        </p:nvSpPr>
        <p:spPr>
          <a:xfrm>
            <a:off x="2819450" y="2341220"/>
            <a:ext cx="55498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Only use to express your own feeling.</a:t>
            </a:r>
          </a:p>
        </p:txBody>
      </p:sp>
      <p:graphicFrame>
        <p:nvGraphicFramePr>
          <p:cNvPr id="393" name="表格 8"/>
          <p:cNvGraphicFramePr/>
          <p:nvPr/>
        </p:nvGraphicFramePr>
        <p:xfrm>
          <a:off x="450540" y="5768578"/>
          <a:ext cx="6096001" cy="16702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3048000"/>
              </a:tblGrid>
              <a:tr h="560502">
                <a:tc>
                  <a:txBody>
                    <a:bodyPr/>
                    <a:lstStyle/>
                    <a:p>
                      <a:pPr defTabSz="685782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今天天氣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D7D31"/>
                    </a:solidFill>
                  </a:tcPr>
                </a:tc>
              </a:tr>
              <a:tr h="1109775">
                <a:tc>
                  <a:txBody>
                    <a:bodyPr/>
                    <a:lstStyle/>
                    <a:p>
                      <a:pPr algn="l" defTabSz="685782">
                        <a:defRPr sz="1800"/>
                      </a:pPr>
                      <a:r>
                        <a:rPr sz="6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3°C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94" name="feel-cold.jpg" descr="feel-col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6754" y="3889831"/>
            <a:ext cx="7874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泡泡引言框"/>
          <p:cNvSpPr/>
          <p:nvPr/>
        </p:nvSpPr>
        <p:spPr>
          <a:xfrm>
            <a:off x="8200177" y="2688889"/>
            <a:ext cx="4191343" cy="2176698"/>
          </a:xfrm>
          <a:prstGeom prst="wedgeEllipseCallout">
            <a:avLst>
              <a:gd name="adj1" fmla="val -42101"/>
              <a:gd name="adj2" fmla="val 50527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6" name="今天真冷！"/>
          <p:cNvSpPr txBox="1"/>
          <p:nvPr/>
        </p:nvSpPr>
        <p:spPr>
          <a:xfrm>
            <a:off x="8555976" y="3174353"/>
            <a:ext cx="34798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今天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真</a:t>
            </a:r>
            <a:r>
              <a:t>冷！</a:t>
            </a:r>
          </a:p>
        </p:txBody>
      </p:sp>
      <p:sp>
        <p:nvSpPr>
          <p:cNvPr id="397" name="他觉得今天真冷！"/>
          <p:cNvSpPr txBox="1"/>
          <p:nvPr/>
        </p:nvSpPr>
        <p:spPr>
          <a:xfrm>
            <a:off x="4102099" y="8277206"/>
            <a:ext cx="4076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他觉得今天真冷！</a:t>
            </a:r>
          </a:p>
        </p:txBody>
      </p:sp>
      <p:sp>
        <p:nvSpPr>
          <p:cNvPr id="398" name="x"/>
          <p:cNvSpPr txBox="1"/>
          <p:nvPr/>
        </p:nvSpPr>
        <p:spPr>
          <a:xfrm>
            <a:off x="6591201" y="7974461"/>
            <a:ext cx="571234" cy="1118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rgbClr val="FF26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99" name="很"/>
          <p:cNvSpPr txBox="1"/>
          <p:nvPr/>
        </p:nvSpPr>
        <p:spPr>
          <a:xfrm>
            <a:off x="6572018" y="8787383"/>
            <a:ext cx="609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很</a:t>
            </a:r>
          </a:p>
        </p:txBody>
      </p:sp>
      <p:sp>
        <p:nvSpPr>
          <p:cNvPr id="400" name="(really)"/>
          <p:cNvSpPr txBox="1"/>
          <p:nvPr/>
        </p:nvSpPr>
        <p:spPr>
          <a:xfrm>
            <a:off x="4178388" y="632570"/>
            <a:ext cx="175242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(really)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2"/>
      <p:bldP build="whole" bldLvl="1" animBg="1" rev="0" advAuto="0" spid="399" grpId="4"/>
      <p:bldP build="whole" bldLvl="1" animBg="1" rev="0" advAuto="0" spid="398" grpId="3"/>
      <p:bldP build="whole" bldLvl="1" animBg="1" rev="0" advAuto="0" spid="39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Adverb  真"/>
          <p:cNvSpPr txBox="1"/>
          <p:nvPr/>
        </p:nvSpPr>
        <p:spPr>
          <a:xfrm>
            <a:off x="9245" y="298449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pic>
        <p:nvPicPr>
          <p:cNvPr id="403" name="2013-10-21-14543016.jpeg" descr="2013-10-21-14543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5" y="4344441"/>
            <a:ext cx="4886162" cy="4138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5801" y="4756150"/>
            <a:ext cx="6457195" cy="3661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" name="群組"/>
          <p:cNvGrpSpPr/>
          <p:nvPr/>
        </p:nvGrpSpPr>
        <p:grpSpPr>
          <a:xfrm>
            <a:off x="1303751" y="2265362"/>
            <a:ext cx="4760500" cy="2462710"/>
            <a:chOff x="0" y="0"/>
            <a:chExt cx="4760498" cy="2462708"/>
          </a:xfrm>
        </p:grpSpPr>
        <p:pic>
          <p:nvPicPr>
            <p:cNvPr id="405" name="58a539bd63fea.png" descr="58a539bd63fea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62709" cy="2462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" name="老师给的作业"/>
            <p:cNvSpPr txBox="1"/>
            <p:nvPr/>
          </p:nvSpPr>
          <p:spPr>
            <a:xfrm>
              <a:off x="1979198" y="522287"/>
              <a:ext cx="2781301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老师给的作业</a:t>
              </a:r>
            </a:p>
          </p:txBody>
        </p:sp>
      </p:grpSp>
      <p:sp>
        <p:nvSpPr>
          <p:cNvPr id="408" name="泡泡引言框"/>
          <p:cNvSpPr/>
          <p:nvPr/>
        </p:nvSpPr>
        <p:spPr>
          <a:xfrm>
            <a:off x="7486550" y="2191394"/>
            <a:ext cx="5054267" cy="2760664"/>
          </a:xfrm>
          <a:prstGeom prst="wedgeEllipseCallout">
            <a:avLst>
              <a:gd name="adj1" fmla="val -10972"/>
              <a:gd name="adj2" fmla="val 68512"/>
            </a:avLst>
          </a:prstGeom>
          <a:solidFill>
            <a:schemeClr val="accent4">
              <a:hueOff val="366961"/>
              <a:satOff val="4172"/>
              <a:lumOff val="11129"/>
              <a:alpha val="8132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9" name="老师给的作业真多！"/>
          <p:cNvSpPr txBox="1"/>
          <p:nvPr/>
        </p:nvSpPr>
        <p:spPr>
          <a:xfrm>
            <a:off x="7714505" y="3083966"/>
            <a:ext cx="48006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老师给的作业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真</a:t>
            </a:r>
            <a:r>
              <a:t>多！</a:t>
            </a:r>
          </a:p>
        </p:txBody>
      </p:sp>
      <p:sp>
        <p:nvSpPr>
          <p:cNvPr id="410" name="(really)"/>
          <p:cNvSpPr txBox="1"/>
          <p:nvPr/>
        </p:nvSpPr>
        <p:spPr>
          <a:xfrm>
            <a:off x="4178388" y="632570"/>
            <a:ext cx="175242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(really)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" grpId="2"/>
      <p:bldP build="whole" bldLvl="1" animBg="1" rev="0" advAuto="0" spid="40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Adverb  真"/>
          <p:cNvSpPr txBox="1"/>
          <p:nvPr/>
        </p:nvSpPr>
        <p:spPr>
          <a:xfrm>
            <a:off x="9245" y="298449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sp>
        <p:nvSpPr>
          <p:cNvPr id="413" name="(really)"/>
          <p:cNvSpPr txBox="1"/>
          <p:nvPr/>
        </p:nvSpPr>
        <p:spPr>
          <a:xfrm>
            <a:off x="4178388" y="632570"/>
            <a:ext cx="175242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(really)</a:t>
            </a:r>
          </a:p>
        </p:txBody>
      </p:sp>
      <p:pic>
        <p:nvPicPr>
          <p:cNvPr id="414" name="20181012160948-f88b998a.jpg" descr="20181012160948-f88b99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62" y="3802495"/>
            <a:ext cx="6858668" cy="3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d44b6fb9576e6ff_size279_w750_h1334.jpg" descr="d44b6fb9576e6ff_size279_w750_h13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2938" y="1949602"/>
            <a:ext cx="3792177" cy="6745018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泡泡引言框"/>
          <p:cNvSpPr/>
          <p:nvPr/>
        </p:nvSpPr>
        <p:spPr>
          <a:xfrm>
            <a:off x="7890817" y="169217"/>
            <a:ext cx="4720793" cy="2510483"/>
          </a:xfrm>
          <a:prstGeom prst="wedgeEllipseCallout">
            <a:avLst>
              <a:gd name="adj1" fmla="val -1630"/>
              <a:gd name="adj2" fmla="val 6582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小笼包"/>
          <p:cNvSpPr txBox="1"/>
          <p:nvPr/>
        </p:nvSpPr>
        <p:spPr>
          <a:xfrm>
            <a:off x="5010149" y="6762749"/>
            <a:ext cx="1866901" cy="92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小笼包</a:t>
            </a:r>
          </a:p>
        </p:txBody>
      </p:sp>
      <p:sp>
        <p:nvSpPr>
          <p:cNvPr id="418" name="小笼包真好吃！"/>
          <p:cNvSpPr txBox="1"/>
          <p:nvPr/>
        </p:nvSpPr>
        <p:spPr>
          <a:xfrm>
            <a:off x="8149381" y="933449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FFFFFF"/>
                </a:solidFill>
              </a:defRPr>
            </a:pPr>
            <a:r>
              <a:t>小笼包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真</a:t>
            </a:r>
            <a:r>
              <a:t>好吃！</a:t>
            </a:r>
          </a:p>
        </p:txBody>
      </p:sp>
      <p:pic>
        <p:nvPicPr>
          <p:cNvPr id="419" name="Fotolia_68640091_XS-©-artagent-Fotolia.com_.jpg" descr="Fotolia_68640091_XS-©-artagent-Fotolia.com_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33127" y="6933286"/>
            <a:ext cx="1752424" cy="1752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Adverb  真"/>
          <p:cNvSpPr txBox="1"/>
          <p:nvPr/>
        </p:nvSpPr>
        <p:spPr>
          <a:xfrm>
            <a:off x="9245" y="298449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pic>
        <p:nvPicPr>
          <p:cNvPr id="422" name="big.jpg" descr="big.jpg"/>
          <p:cNvPicPr>
            <a:picLocks noChangeAspect="1"/>
          </p:cNvPicPr>
          <p:nvPr/>
        </p:nvPicPr>
        <p:blipFill>
          <a:blip r:embed="rId2">
            <a:extLst/>
          </a:blip>
          <a:srcRect l="0" t="5680" r="0" b="14154"/>
          <a:stretch>
            <a:fillRect/>
          </a:stretch>
        </p:blipFill>
        <p:spPr>
          <a:xfrm>
            <a:off x="6383139" y="3910607"/>
            <a:ext cx="6277243" cy="335477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泡泡引言框"/>
          <p:cNvSpPr/>
          <p:nvPr/>
        </p:nvSpPr>
        <p:spPr>
          <a:xfrm>
            <a:off x="7251898" y="660648"/>
            <a:ext cx="5200304" cy="2832795"/>
          </a:xfrm>
          <a:prstGeom prst="wedgeEllipseCallout">
            <a:avLst>
              <a:gd name="adj1" fmla="val -18672"/>
              <a:gd name="adj2" fmla="val 5888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4" name="洗衣机真吵！"/>
          <p:cNvSpPr txBox="1"/>
          <p:nvPr/>
        </p:nvSpPr>
        <p:spPr>
          <a:xfrm>
            <a:off x="7775575" y="1491704"/>
            <a:ext cx="41529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t>洗衣机</a:t>
            </a:r>
            <a:r>
              <a:rPr>
                <a:solidFill>
                  <a:srgbClr val="FF2600"/>
                </a:solidFill>
              </a:rPr>
              <a:t>真</a:t>
            </a:r>
            <a:r>
              <a:t>吵！</a:t>
            </a:r>
          </a:p>
        </p:txBody>
      </p:sp>
      <p:sp>
        <p:nvSpPr>
          <p:cNvPr id="425" name="吵"/>
          <p:cNvSpPr txBox="1"/>
          <p:nvPr/>
        </p:nvSpPr>
        <p:spPr>
          <a:xfrm>
            <a:off x="996950" y="1898650"/>
            <a:ext cx="9652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/>
            </a:lvl1pPr>
          </a:lstStyle>
          <a:p>
            <a:pPr/>
            <a:r>
              <a:t>吵</a:t>
            </a:r>
          </a:p>
        </p:txBody>
      </p:sp>
      <p:pic>
        <p:nvPicPr>
          <p:cNvPr id="426" name="8333fe80-ba29-4f60-83b0-0f70a2e3aad1.jpg" descr="8333fe80-ba29-4f60-83b0-0f70a2e3aa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0372" y="3321142"/>
            <a:ext cx="6378202" cy="478105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洗衣机…"/>
          <p:cNvSpPr txBox="1"/>
          <p:nvPr/>
        </p:nvSpPr>
        <p:spPr>
          <a:xfrm>
            <a:off x="2320861" y="6876041"/>
            <a:ext cx="1987678" cy="1335518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洗衣机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xǐyījī</a:t>
            </a:r>
          </a:p>
        </p:txBody>
      </p:sp>
      <p:sp>
        <p:nvSpPr>
          <p:cNvPr id="428" name="dong dong………"/>
          <p:cNvSpPr/>
          <p:nvPr/>
        </p:nvSpPr>
        <p:spPr>
          <a:xfrm>
            <a:off x="3519785" y="1853803"/>
            <a:ext cx="2174479" cy="1222475"/>
          </a:xfrm>
          <a:prstGeom prst="wedgeEllipseCallout">
            <a:avLst>
              <a:gd name="adj1" fmla="val -49533"/>
              <a:gd name="adj2" fmla="val 6329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dong dong………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  <p:bldP build="whole" bldLvl="1" animBg="1" rev="0" advAuto="0" spid="424" grpId="3"/>
      <p:bldP build="whole" bldLvl="1" animBg="1" rev="0" advAuto="0" spid="42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8333fe80-ba29-4f60-83b0-0f70a2e3aad1.jpg" descr="8333fe80-ba29-4f60-83b0-0f70a2e3aad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2272" y="2813573"/>
            <a:ext cx="7072270" cy="5301328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洗衣机…"/>
          <p:cNvSpPr txBox="1"/>
          <p:nvPr/>
        </p:nvSpPr>
        <p:spPr>
          <a:xfrm>
            <a:off x="2905061" y="6945154"/>
            <a:ext cx="1987678" cy="127349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洗衣机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xǐyījī</a:t>
            </a:r>
          </a:p>
        </p:txBody>
      </p:sp>
      <p:pic>
        <p:nvPicPr>
          <p:cNvPr id="432" name="gdr201w.jpg" descr="gdr201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1337" y="2020639"/>
            <a:ext cx="4380661" cy="602129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烘干机…"/>
          <p:cNvSpPr txBox="1"/>
          <p:nvPr/>
        </p:nvSpPr>
        <p:spPr>
          <a:xfrm>
            <a:off x="9470961" y="6741954"/>
            <a:ext cx="1987678" cy="1273492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烘干机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hōnggānjī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2" grpId="2"/>
      <p:bldP build="whole" bldLvl="1" animBg="1" rev="0" advAuto="0" spid="433" grpId="3"/>
      <p:bldP build="whole" bldLvl="1" animBg="1" rev="0" advAuto="0" spid="4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DSC00788.jpg" descr="DSC007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491" y="4762"/>
            <a:ext cx="6331118" cy="474833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空调…"/>
          <p:cNvSpPr txBox="1"/>
          <p:nvPr/>
        </p:nvSpPr>
        <p:spPr>
          <a:xfrm>
            <a:off x="8502853" y="3323983"/>
            <a:ext cx="1548994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空调</a:t>
            </a:r>
          </a:p>
          <a:p>
            <a:pPr>
              <a:defRPr sz="2700"/>
            </a:pPr>
            <a:r>
              <a:t>kōngtiáo</a:t>
            </a:r>
          </a:p>
        </p:txBody>
      </p:sp>
      <p:sp>
        <p:nvSpPr>
          <p:cNvPr id="133" name="冷气…"/>
          <p:cNvSpPr txBox="1"/>
          <p:nvPr/>
        </p:nvSpPr>
        <p:spPr>
          <a:xfrm>
            <a:off x="8511400" y="1890923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冷气</a:t>
            </a:r>
          </a:p>
          <a:p>
            <a:pPr>
              <a:defRPr sz="2700"/>
            </a:pPr>
            <a:r>
              <a:t>lěngqì</a:t>
            </a:r>
          </a:p>
        </p:txBody>
      </p:sp>
      <p:pic>
        <p:nvPicPr>
          <p:cNvPr id="134" name="10020053.jpg" descr="1002005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1702" y="4757042"/>
            <a:ext cx="5869262" cy="58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箭頭"/>
          <p:cNvSpPr/>
          <p:nvPr/>
        </p:nvSpPr>
        <p:spPr>
          <a:xfrm>
            <a:off x="3575050" y="7214034"/>
            <a:ext cx="1270000" cy="955279"/>
          </a:xfrm>
          <a:prstGeom prst="rightArrow">
            <a:avLst>
              <a:gd name="adj1" fmla="val 32000"/>
              <a:gd name="adj2" fmla="val 8508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" name="床…"/>
          <p:cNvSpPr txBox="1"/>
          <p:nvPr/>
        </p:nvSpPr>
        <p:spPr>
          <a:xfrm>
            <a:off x="2212809" y="6998146"/>
            <a:ext cx="1327482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床</a:t>
            </a:r>
          </a:p>
          <a:p>
            <a:pPr>
              <a:defRPr sz="2700"/>
            </a:pPr>
            <a:r>
              <a:t>chuáng</a:t>
            </a:r>
          </a:p>
        </p:txBody>
      </p:sp>
      <p:pic>
        <p:nvPicPr>
          <p:cNvPr id="137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302" y="6507162"/>
            <a:ext cx="2027164" cy="202716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枕头…"/>
          <p:cNvSpPr txBox="1"/>
          <p:nvPr/>
        </p:nvSpPr>
        <p:spPr>
          <a:xfrm>
            <a:off x="7089000" y="52963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枕头</a:t>
            </a:r>
          </a:p>
          <a:p>
            <a:pPr>
              <a:defRPr sz="2700"/>
            </a:pPr>
            <a:r>
              <a:t>zhěntou</a:t>
            </a:r>
          </a:p>
        </p:txBody>
      </p:sp>
      <p:pic>
        <p:nvPicPr>
          <p:cNvPr id="139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4767" y="5287962"/>
            <a:ext cx="2195266" cy="219526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被子…"/>
          <p:cNvSpPr txBox="1"/>
          <p:nvPr/>
        </p:nvSpPr>
        <p:spPr>
          <a:xfrm>
            <a:off x="9464509" y="62996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被子</a:t>
            </a:r>
          </a:p>
          <a:p>
            <a:pPr>
              <a:defRPr sz="2700"/>
            </a:pPr>
            <a:r>
              <a:t>bèizi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8"/>
      <p:bldP build="whole" bldLvl="1" animBg="1" rev="0" advAuto="0" spid="135" grpId="5"/>
      <p:bldP build="whole" bldLvl="1" animBg="1" rev="0" advAuto="0" spid="132" grpId="2"/>
      <p:bldP build="whole" bldLvl="1" animBg="1" rev="0" advAuto="0" spid="136" grpId="6"/>
      <p:bldP build="whole" bldLvl="1" animBg="1" rev="0" advAuto="0" spid="139" grpId="9"/>
      <p:bldP build="whole" bldLvl="1" animBg="1" rev="0" advAuto="0" spid="134" grpId="4"/>
      <p:bldP build="whole" bldLvl="1" animBg="1" rev="0" advAuto="0" spid="138" grpId="10"/>
      <p:bldP build="whole" bldLvl="1" animBg="1" rev="0" advAuto="0" spid="131" grpId="1"/>
      <p:bldP build="whole" bldLvl="1" animBg="1" rev="0" advAuto="0" spid="137" grpId="7"/>
      <p:bldP build="whole" bldLvl="1" animBg="1" rev="0" advAuto="0" spid="133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Adverb  真"/>
          <p:cNvSpPr txBox="1"/>
          <p:nvPr/>
        </p:nvSpPr>
        <p:spPr>
          <a:xfrm>
            <a:off x="-16155" y="-31751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sp>
        <p:nvSpPr>
          <p:cNvPr id="436" name="真 can sometimes mean “truly, honestly”.…"/>
          <p:cNvSpPr txBox="1"/>
          <p:nvPr/>
        </p:nvSpPr>
        <p:spPr>
          <a:xfrm>
            <a:off x="566509" y="1220208"/>
            <a:ext cx="10512883" cy="115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真</a:t>
            </a:r>
            <a:r>
              <a:t> can sometimes mean </a:t>
            </a:r>
            <a:r>
              <a:rPr>
                <a:solidFill>
                  <a:srgbClr val="FF2600"/>
                </a:solidFill>
              </a:rPr>
              <a:t>“truly, honestly”</a:t>
            </a:r>
            <a:r>
              <a:t>.</a:t>
            </a:r>
          </a:p>
          <a:p>
            <a:pPr>
              <a:defRPr sz="2900"/>
            </a:pPr>
            <a:r>
              <a:t>When used in this way, </a:t>
            </a:r>
            <a:r>
              <a:rPr>
                <a:solidFill>
                  <a:srgbClr val="FF2600"/>
                </a:solidFill>
              </a:rPr>
              <a:t>it is often followed by the particle 的</a:t>
            </a:r>
          </a:p>
        </p:txBody>
      </p:sp>
      <p:pic>
        <p:nvPicPr>
          <p:cNvPr id="437" name="1373030248-3897008762.jpg" descr="1373030248-38970087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9380" y="4619325"/>
            <a:ext cx="3357297" cy="5055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台東美食關山臭豆腐81.jpg" descr="台東美食關山臭豆腐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398" y="5570336"/>
            <a:ext cx="5465772" cy="409932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A:臭豆腐真的很臭吗？"/>
          <p:cNvSpPr txBox="1"/>
          <p:nvPr/>
        </p:nvSpPr>
        <p:spPr>
          <a:xfrm>
            <a:off x="3235197" y="2563402"/>
            <a:ext cx="517550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A:臭豆腐</a:t>
            </a:r>
            <a:r>
              <a:rPr>
                <a:solidFill>
                  <a:srgbClr val="FF2600"/>
                </a:solidFill>
              </a:rPr>
              <a:t>真的</a:t>
            </a:r>
            <a:r>
              <a:t>很臭吗？</a:t>
            </a:r>
          </a:p>
        </p:txBody>
      </p:sp>
      <p:sp>
        <p:nvSpPr>
          <p:cNvPr id="440" name="B:臭豆腐真的很臭！"/>
          <p:cNvSpPr txBox="1"/>
          <p:nvPr/>
        </p:nvSpPr>
        <p:spPr>
          <a:xfrm>
            <a:off x="3249421" y="3565713"/>
            <a:ext cx="46771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B:臭豆腐</a:t>
            </a:r>
            <a:r>
              <a:rPr>
                <a:solidFill>
                  <a:srgbClr val="FF2600"/>
                </a:solidFill>
              </a:rPr>
              <a:t>真的</a:t>
            </a:r>
            <a:r>
              <a:t>很臭！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9" grpId="1"/>
      <p:bldP build="whole" bldLvl="1" animBg="1" rev="0" advAuto="0" spid="44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Adverb  真"/>
          <p:cNvSpPr txBox="1"/>
          <p:nvPr/>
        </p:nvSpPr>
        <p:spPr>
          <a:xfrm>
            <a:off x="-16155" y="-31751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pic>
        <p:nvPicPr>
          <p:cNvPr id="443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4607" y="2327441"/>
            <a:ext cx="9064386" cy="509871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一个月8000克朗"/>
          <p:cNvSpPr txBox="1"/>
          <p:nvPr/>
        </p:nvSpPr>
        <p:spPr>
          <a:xfrm>
            <a:off x="3979519" y="1225047"/>
            <a:ext cx="433456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一个月8000克朗</a:t>
            </a:r>
          </a:p>
        </p:txBody>
      </p:sp>
      <p:sp>
        <p:nvSpPr>
          <p:cNvPr id="445" name="学校宿舍"/>
          <p:cNvSpPr txBox="1"/>
          <p:nvPr/>
        </p:nvSpPr>
        <p:spPr>
          <a:xfrm>
            <a:off x="8426450" y="6565899"/>
            <a:ext cx="2247901" cy="850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学校宿舍</a:t>
            </a:r>
          </a:p>
        </p:txBody>
      </p:sp>
      <p:sp>
        <p:nvSpPr>
          <p:cNvPr id="446" name="学校宿舍真的太贵了！"/>
          <p:cNvSpPr txBox="1"/>
          <p:nvPr/>
        </p:nvSpPr>
        <p:spPr>
          <a:xfrm>
            <a:off x="2444749" y="7916104"/>
            <a:ext cx="72263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学校宿舍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真的</a:t>
            </a:r>
            <a:r>
              <a:t>太贵了！</a:t>
            </a:r>
          </a:p>
        </p:txBody>
      </p:sp>
      <p:sp>
        <p:nvSpPr>
          <p:cNvPr id="447" name="“truly, honestly”"/>
          <p:cNvSpPr txBox="1"/>
          <p:nvPr/>
        </p:nvSpPr>
        <p:spPr>
          <a:xfrm>
            <a:off x="4367987" y="356249"/>
            <a:ext cx="376082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“truly, honestly”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1"/>
      <p:bldP build="whole" bldLvl="1" animBg="1" rev="0" advAuto="0" spid="446" grpId="3"/>
      <p:bldP build="whole" bldLvl="1" animBg="1" rev="0" advAuto="0" spid="44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Adverb  真"/>
          <p:cNvSpPr txBox="1"/>
          <p:nvPr/>
        </p:nvSpPr>
        <p:spPr>
          <a:xfrm>
            <a:off x="-16155" y="-31751"/>
            <a:ext cx="4134410" cy="1244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Adverb  真</a:t>
            </a:r>
          </a:p>
        </p:txBody>
      </p:sp>
      <p:sp>
        <p:nvSpPr>
          <p:cNvPr id="450" name="“truly, honestly”"/>
          <p:cNvSpPr txBox="1"/>
          <p:nvPr/>
        </p:nvSpPr>
        <p:spPr>
          <a:xfrm>
            <a:off x="4367987" y="356249"/>
            <a:ext cx="376082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“truly, honestly”</a:t>
            </a:r>
          </a:p>
        </p:txBody>
      </p:sp>
      <p:pic>
        <p:nvPicPr>
          <p:cNvPr id="451" name="68809553_403432970354834_4349114485571584000_n.jpg" descr="68809553_403432970354834_434911448557158400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2982" y="1967136"/>
            <a:ext cx="7318836" cy="548912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Komárov"/>
          <p:cNvSpPr txBox="1"/>
          <p:nvPr/>
        </p:nvSpPr>
        <p:spPr>
          <a:xfrm>
            <a:off x="7980298" y="6788799"/>
            <a:ext cx="2196720" cy="671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800"/>
            </a:lvl1pPr>
          </a:lstStyle>
          <a:p>
            <a:pPr/>
            <a:r>
              <a:t>Komárov</a:t>
            </a:r>
          </a:p>
        </p:txBody>
      </p:sp>
      <p:sp>
        <p:nvSpPr>
          <p:cNvPr id="453" name="你的宿舍真的太远了！"/>
          <p:cNvSpPr txBox="1"/>
          <p:nvPr/>
        </p:nvSpPr>
        <p:spPr>
          <a:xfrm>
            <a:off x="3130550" y="8001649"/>
            <a:ext cx="6972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你的宿舍</a:t>
            </a:r>
            <a:r>
              <a:rPr>
                <a:solidFill>
                  <a:srgbClr val="FF2600"/>
                </a:solidFill>
              </a:rPr>
              <a:t>真的</a:t>
            </a:r>
            <a:r>
              <a:t>太远了！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2"/>
      <p:bldP build="whole" bldLvl="1" animBg="1" rev="0" advAuto="0" spid="45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比较…"/>
          <p:cNvSpPr txBox="1"/>
          <p:nvPr/>
        </p:nvSpPr>
        <p:spPr>
          <a:xfrm>
            <a:off x="-1499" y="5341"/>
            <a:ext cx="2904849" cy="164031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比较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bǐjiào</a:t>
            </a:r>
          </a:p>
        </p:txBody>
      </p:sp>
      <p:sp>
        <p:nvSpPr>
          <p:cNvPr id="456" name="(relatively, comparatively, rather)"/>
          <p:cNvSpPr txBox="1"/>
          <p:nvPr/>
        </p:nvSpPr>
        <p:spPr>
          <a:xfrm>
            <a:off x="3668628" y="785040"/>
            <a:ext cx="598360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(relatively, comparatively, rather)</a:t>
            </a:r>
          </a:p>
        </p:txBody>
      </p:sp>
      <p:pic>
        <p:nvPicPr>
          <p:cNvPr id="457" name="A37B0FCA67254FC5BA4EB97F40F6DE610210FBFC.jpeg" descr="A37B0FCA67254FC5BA4EB97F40F6DE610210FBF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82" y="3334381"/>
            <a:ext cx="4246291" cy="4246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15607pic_outside_name_323703.jpeg" descr="15607pic_outside_name_3237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4839" y="3038500"/>
            <a:ext cx="5068244" cy="5068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etImage.jpeg" descr="get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73181" y="3531688"/>
            <a:ext cx="4081869" cy="408186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56999克朗"/>
          <p:cNvSpPr txBox="1"/>
          <p:nvPr/>
        </p:nvSpPr>
        <p:spPr>
          <a:xfrm>
            <a:off x="734714" y="7666095"/>
            <a:ext cx="229971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56999克朗</a:t>
            </a:r>
          </a:p>
        </p:txBody>
      </p:sp>
      <p:sp>
        <p:nvSpPr>
          <p:cNvPr id="461" name="35689克朗"/>
          <p:cNvSpPr txBox="1"/>
          <p:nvPr/>
        </p:nvSpPr>
        <p:spPr>
          <a:xfrm>
            <a:off x="5135795" y="7666095"/>
            <a:ext cx="229971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35689克朗</a:t>
            </a:r>
          </a:p>
        </p:txBody>
      </p:sp>
      <p:sp>
        <p:nvSpPr>
          <p:cNvPr id="462" name="47879克朗"/>
          <p:cNvSpPr txBox="1"/>
          <p:nvPr/>
        </p:nvSpPr>
        <p:spPr>
          <a:xfrm>
            <a:off x="9643491" y="7566250"/>
            <a:ext cx="229971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47879克朗</a:t>
            </a:r>
          </a:p>
        </p:txBody>
      </p:sp>
      <p:sp>
        <p:nvSpPr>
          <p:cNvPr id="463" name="哪台洗衣机比较贵？"/>
          <p:cNvSpPr txBox="1"/>
          <p:nvPr/>
        </p:nvSpPr>
        <p:spPr>
          <a:xfrm>
            <a:off x="3816349" y="1623781"/>
            <a:ext cx="5372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哪台洗衣机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贵？</a:t>
            </a:r>
          </a:p>
        </p:txBody>
      </p:sp>
      <p:sp>
        <p:nvSpPr>
          <p:cNvPr id="464" name="左"/>
          <p:cNvSpPr txBox="1"/>
          <p:nvPr/>
        </p:nvSpPr>
        <p:spPr>
          <a:xfrm>
            <a:off x="1267099" y="2537757"/>
            <a:ext cx="685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左</a:t>
            </a:r>
          </a:p>
        </p:txBody>
      </p:sp>
      <p:sp>
        <p:nvSpPr>
          <p:cNvPr id="465" name="中间"/>
          <p:cNvSpPr txBox="1"/>
          <p:nvPr/>
        </p:nvSpPr>
        <p:spPr>
          <a:xfrm>
            <a:off x="5817226" y="2664757"/>
            <a:ext cx="1257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中间</a:t>
            </a:r>
          </a:p>
        </p:txBody>
      </p:sp>
      <p:sp>
        <p:nvSpPr>
          <p:cNvPr id="466" name="右"/>
          <p:cNvSpPr txBox="1"/>
          <p:nvPr/>
        </p:nvSpPr>
        <p:spPr>
          <a:xfrm>
            <a:off x="10938854" y="2664757"/>
            <a:ext cx="685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右</a:t>
            </a:r>
          </a:p>
        </p:txBody>
      </p:sp>
      <p:sp>
        <p:nvSpPr>
          <p:cNvPr id="467" name="左边的洗衣机比较贵。"/>
          <p:cNvSpPr txBox="1"/>
          <p:nvPr/>
        </p:nvSpPr>
        <p:spPr>
          <a:xfrm>
            <a:off x="3467726" y="8594362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左边的洗衣机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贵。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比较…"/>
          <p:cNvSpPr txBox="1"/>
          <p:nvPr/>
        </p:nvSpPr>
        <p:spPr>
          <a:xfrm>
            <a:off x="-1499" y="5341"/>
            <a:ext cx="2904849" cy="164031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比较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bǐjiào</a:t>
            </a:r>
          </a:p>
        </p:txBody>
      </p:sp>
      <p:pic>
        <p:nvPicPr>
          <p:cNvPr id="470" name="pngtree-in-the-beginning-of-the-school-season-the-two-brothers-went-png-image_4071650.jpg" descr="pngtree-in-the-beginning-of-the-school-season-the-two-brothers-went-png-image_40716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7427" y="2169969"/>
            <a:ext cx="5413663" cy="5413662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哥哥"/>
          <p:cNvSpPr txBox="1"/>
          <p:nvPr/>
        </p:nvSpPr>
        <p:spPr>
          <a:xfrm>
            <a:off x="7458568" y="2341468"/>
            <a:ext cx="1282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哥哥</a:t>
            </a:r>
          </a:p>
        </p:txBody>
      </p:sp>
      <p:sp>
        <p:nvSpPr>
          <p:cNvPr id="472" name="弟弟"/>
          <p:cNvSpPr txBox="1"/>
          <p:nvPr/>
        </p:nvSpPr>
        <p:spPr>
          <a:xfrm>
            <a:off x="3627020" y="2915576"/>
            <a:ext cx="1282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弟弟</a:t>
            </a:r>
          </a:p>
        </p:txBody>
      </p:sp>
      <p:sp>
        <p:nvSpPr>
          <p:cNvPr id="473" name="哥哥和弟弟谁比较高？"/>
          <p:cNvSpPr txBox="1"/>
          <p:nvPr/>
        </p:nvSpPr>
        <p:spPr>
          <a:xfrm>
            <a:off x="3616608" y="281130"/>
            <a:ext cx="55753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哥哥和弟弟谁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高？</a:t>
            </a:r>
          </a:p>
        </p:txBody>
      </p:sp>
      <p:sp>
        <p:nvSpPr>
          <p:cNvPr id="474" name="哥哥比较高。"/>
          <p:cNvSpPr txBox="1"/>
          <p:nvPr/>
        </p:nvSpPr>
        <p:spPr>
          <a:xfrm>
            <a:off x="4457711" y="7776873"/>
            <a:ext cx="3390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哥哥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高。</a:t>
            </a:r>
          </a:p>
        </p:txBody>
      </p:sp>
      <p:sp>
        <p:nvSpPr>
          <p:cNvPr id="475" name="矮…"/>
          <p:cNvSpPr txBox="1"/>
          <p:nvPr/>
        </p:nvSpPr>
        <p:spPr>
          <a:xfrm>
            <a:off x="7912392" y="983241"/>
            <a:ext cx="812216" cy="131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矮</a:t>
            </a:r>
          </a:p>
          <a:p>
            <a:pPr>
              <a:defRPr sz="2900"/>
            </a:pPr>
            <a:r>
              <a:t>ǎi</a:t>
            </a:r>
          </a:p>
        </p:txBody>
      </p:sp>
      <p:sp>
        <p:nvSpPr>
          <p:cNvPr id="476" name="弟弟比较矮。"/>
          <p:cNvSpPr txBox="1"/>
          <p:nvPr/>
        </p:nvSpPr>
        <p:spPr>
          <a:xfrm>
            <a:off x="4457711" y="8693150"/>
            <a:ext cx="3390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弟弟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矮。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1"/>
      <p:bldP build="whole" bldLvl="1" animBg="1" rev="0" advAuto="0" spid="474" grpId="2"/>
      <p:bldP build="whole" bldLvl="1" animBg="1" rev="0" advAuto="0" spid="476" grpId="4"/>
      <p:bldP build="whole" bldLvl="1" animBg="1" rev="0" advAuto="0" spid="475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比较…"/>
          <p:cNvSpPr txBox="1"/>
          <p:nvPr/>
        </p:nvSpPr>
        <p:spPr>
          <a:xfrm>
            <a:off x="-1499" y="5341"/>
            <a:ext cx="2904849" cy="164031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比较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bǐjiào</a:t>
            </a:r>
          </a:p>
        </p:txBody>
      </p:sp>
      <p:pic>
        <p:nvPicPr>
          <p:cNvPr id="479" name="pngtree-basketball-player-motion-game-play-basketball-png-image_3922535.jpg" descr="pngtree-basketball-player-motion-game-play-basketball-png-image_39225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377" y="2801850"/>
            <a:ext cx="4149900" cy="414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43684299.jpg" descr="43684299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0591"/>
          <a:stretch>
            <a:fillRect/>
          </a:stretch>
        </p:blipFill>
        <p:spPr>
          <a:xfrm>
            <a:off x="5759515" y="2718196"/>
            <a:ext cx="4642730" cy="431701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打篮球和打网球，你比较喜欢哪一个？"/>
          <p:cNvSpPr txBox="1"/>
          <p:nvPr/>
        </p:nvSpPr>
        <p:spPr>
          <a:xfrm>
            <a:off x="2218990" y="1811004"/>
            <a:ext cx="89662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打篮球和打网球，你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喜欢哪一个？</a:t>
            </a:r>
          </a:p>
        </p:txBody>
      </p:sp>
      <p:sp>
        <p:nvSpPr>
          <p:cNvPr id="482" name="我比较喜欢＿＿＿＿＿＿。"/>
          <p:cNvSpPr txBox="1"/>
          <p:nvPr/>
        </p:nvSpPr>
        <p:spPr>
          <a:xfrm>
            <a:off x="2279893" y="7346624"/>
            <a:ext cx="6972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我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喜欢＿＿＿＿＿＿。</a:t>
            </a:r>
          </a:p>
        </p:txBody>
      </p:sp>
      <p:sp>
        <p:nvSpPr>
          <p:cNvPr id="483" name="我都不喜欢，我比较喜欢_______。"/>
          <p:cNvSpPr txBox="1"/>
          <p:nvPr/>
        </p:nvSpPr>
        <p:spPr>
          <a:xfrm>
            <a:off x="1616745" y="8559544"/>
            <a:ext cx="897255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我都不喜欢，我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喜欢_______。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1"/>
      <p:bldP build="whole" bldLvl="1" animBg="1" rev="0" advAuto="0" spid="482" grpId="2"/>
      <p:bldP build="whole" bldLvl="1" animBg="1" rev="0" advAuto="0" spid="483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比较…"/>
          <p:cNvSpPr txBox="1"/>
          <p:nvPr/>
        </p:nvSpPr>
        <p:spPr>
          <a:xfrm>
            <a:off x="-1499" y="5341"/>
            <a:ext cx="2904849" cy="164031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比较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bǐjiào</a:t>
            </a:r>
          </a:p>
        </p:txBody>
      </p:sp>
      <p:pic>
        <p:nvPicPr>
          <p:cNvPr id="486" name="670247297_m.jpg" descr="670247297_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26" y="2656828"/>
            <a:ext cx="6350001" cy="394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1_望安花宅--曾家古厝.jpg" descr="1_望安花宅--曾家古厝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2787" y="2506192"/>
            <a:ext cx="6350001" cy="4250974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新房子…"/>
          <p:cNvSpPr txBox="1"/>
          <p:nvPr/>
        </p:nvSpPr>
        <p:spPr>
          <a:xfrm>
            <a:off x="4460232" y="5394876"/>
            <a:ext cx="1862786" cy="1210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新房子</a:t>
            </a:r>
          </a:p>
          <a:p>
            <a:pPr/>
            <a:r>
              <a:t>xīn fángzi</a:t>
            </a:r>
          </a:p>
        </p:txBody>
      </p:sp>
      <p:sp>
        <p:nvSpPr>
          <p:cNvPr id="489" name="旧房子…"/>
          <p:cNvSpPr txBox="1"/>
          <p:nvPr/>
        </p:nvSpPr>
        <p:spPr>
          <a:xfrm>
            <a:off x="11037516" y="5519682"/>
            <a:ext cx="1862786" cy="1210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旧房子</a:t>
            </a:r>
          </a:p>
          <a:p>
            <a:pPr/>
            <a:r>
              <a:t>jiù fángzi</a:t>
            </a:r>
          </a:p>
        </p:txBody>
      </p:sp>
      <p:grpSp>
        <p:nvGrpSpPr>
          <p:cNvPr id="492" name="群組"/>
          <p:cNvGrpSpPr/>
          <p:nvPr/>
        </p:nvGrpSpPr>
        <p:grpSpPr>
          <a:xfrm>
            <a:off x="2934115" y="1100853"/>
            <a:ext cx="8534401" cy="1160897"/>
            <a:chOff x="0" y="0"/>
            <a:chExt cx="8534400" cy="1160895"/>
          </a:xfrm>
        </p:grpSpPr>
        <p:sp>
          <p:nvSpPr>
            <p:cNvPr id="490" name="新房子和旧房子，你比较喜欢哪一栋？"/>
            <p:cNvSpPr txBox="1"/>
            <p:nvPr/>
          </p:nvSpPr>
          <p:spPr>
            <a:xfrm>
              <a:off x="0" y="-1"/>
              <a:ext cx="853440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900"/>
              </a:pPr>
              <a:r>
                <a:t>新房子和旧房子，你</a:t>
              </a:r>
              <a:r>
                <a:rPr>
                  <a:solidFill>
                    <a:srgbClr val="FF2600"/>
                  </a:solidFill>
                </a:rPr>
                <a:t>比较</a:t>
              </a:r>
              <a:r>
                <a:t>喜欢哪一</a:t>
              </a:r>
              <a:r>
                <a:rPr>
                  <a:solidFill>
                    <a:srgbClr val="FF2600"/>
                  </a:solidFill>
                </a:rPr>
                <a:t>栋</a:t>
              </a:r>
              <a:r>
                <a:t>？</a:t>
              </a:r>
            </a:p>
          </p:txBody>
        </p:sp>
        <p:sp>
          <p:nvSpPr>
            <p:cNvPr id="491" name="dòng"/>
            <p:cNvSpPr txBox="1"/>
            <p:nvPr/>
          </p:nvSpPr>
          <p:spPr>
            <a:xfrm>
              <a:off x="7384822" y="699837"/>
              <a:ext cx="853745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dòng</a:t>
              </a:r>
            </a:p>
          </p:txBody>
        </p:sp>
      </p:grpSp>
      <p:sp>
        <p:nvSpPr>
          <p:cNvPr id="493" name="我比较喜欢________。"/>
          <p:cNvSpPr txBox="1"/>
          <p:nvPr/>
        </p:nvSpPr>
        <p:spPr>
          <a:xfrm>
            <a:off x="3098812" y="8250928"/>
            <a:ext cx="60833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喜欢________。</a:t>
            </a:r>
          </a:p>
        </p:txBody>
      </p:sp>
      <p:sp>
        <p:nvSpPr>
          <p:cNvPr id="494" name="文字"/>
          <p:cNvSpPr txBox="1"/>
          <p:nvPr/>
        </p:nvSpPr>
        <p:spPr>
          <a:xfrm>
            <a:off x="6140450" y="4616450"/>
            <a:ext cx="723901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1"/>
      <p:bldP build="whole" bldLvl="1" animBg="1" rev="0" advAuto="0" spid="493" grpId="4"/>
      <p:bldP build="whole" bldLvl="1" animBg="1" rev="0" advAuto="0" spid="492" grpId="3"/>
      <p:bldP build="whole" bldLvl="1" animBg="1" rev="0" advAuto="0" spid="48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71" y="-11482"/>
            <a:ext cx="12929258" cy="727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hejiyeicons1nieekc5am.png" descr="shejiyeicons1nieekc5a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027601" y="6795544"/>
            <a:ext cx="990903" cy="990903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书桌…"/>
          <p:cNvSpPr/>
          <p:nvPr/>
        </p:nvSpPr>
        <p:spPr>
          <a:xfrm>
            <a:off x="6229788" y="7808985"/>
            <a:ext cx="1826023" cy="136544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书桌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shūzhuō</a:t>
            </a:r>
          </a:p>
        </p:txBody>
      </p:sp>
      <p:pic>
        <p:nvPicPr>
          <p:cNvPr id="499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2845" y="-134938"/>
            <a:ext cx="2462710" cy="246271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柜子…"/>
          <p:cNvSpPr/>
          <p:nvPr/>
        </p:nvSpPr>
        <p:spPr>
          <a:xfrm>
            <a:off x="10153650" y="311150"/>
            <a:ext cx="1826022" cy="15705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柜子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gùizi</a:t>
            </a:r>
          </a:p>
        </p:txBody>
      </p:sp>
      <p:pic>
        <p:nvPicPr>
          <p:cNvPr id="501" name="shejiyeicons1nieekc5am.png" descr="shejiyeicons1nieekc5a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246618" y="6647970"/>
            <a:ext cx="990903" cy="990904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衣柜…"/>
          <p:cNvSpPr/>
          <p:nvPr/>
        </p:nvSpPr>
        <p:spPr>
          <a:xfrm>
            <a:off x="3161751" y="7599009"/>
            <a:ext cx="1826023" cy="136544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4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衣柜</a:t>
            </a:r>
          </a:p>
          <a:p>
            <a:pPr>
              <a:defRPr b="0"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yīguì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3"/>
      <p:bldP build="whole" bldLvl="1" animBg="1" rev="0" advAuto="0" spid="498" grpId="2"/>
      <p:bldP build="whole" bldLvl="1" animBg="1" rev="0" advAuto="0" spid="502" grpId="6"/>
      <p:bldP build="whole" bldLvl="1" animBg="1" rev="0" advAuto="0" spid="497" grpId="1"/>
      <p:bldP build="whole" bldLvl="1" animBg="1" rev="0" advAuto="0" spid="500" grpId="4"/>
      <p:bldP build="whole" bldLvl="1" animBg="1" rev="0" advAuto="0" spid="501" grpId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DSC00788.jpg" descr="DSC007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491" y="4762"/>
            <a:ext cx="6331118" cy="474833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空调…"/>
          <p:cNvSpPr txBox="1"/>
          <p:nvPr/>
        </p:nvSpPr>
        <p:spPr>
          <a:xfrm>
            <a:off x="8502853" y="3323983"/>
            <a:ext cx="1548994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空调</a:t>
            </a:r>
          </a:p>
          <a:p>
            <a:pPr>
              <a:defRPr sz="2700"/>
            </a:pPr>
            <a:r>
              <a:t>kōngtiáo</a:t>
            </a:r>
          </a:p>
        </p:txBody>
      </p:sp>
      <p:sp>
        <p:nvSpPr>
          <p:cNvPr id="506" name="冷气…"/>
          <p:cNvSpPr txBox="1"/>
          <p:nvPr/>
        </p:nvSpPr>
        <p:spPr>
          <a:xfrm>
            <a:off x="8511400" y="1890923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冷气</a:t>
            </a:r>
          </a:p>
          <a:p>
            <a:pPr>
              <a:defRPr sz="2700"/>
            </a:pPr>
            <a:r>
              <a:t>lěngqì</a:t>
            </a:r>
          </a:p>
        </p:txBody>
      </p:sp>
      <p:pic>
        <p:nvPicPr>
          <p:cNvPr id="507" name="10020053.jpg" descr="1002005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1702" y="4757042"/>
            <a:ext cx="5869262" cy="58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箭頭"/>
          <p:cNvSpPr/>
          <p:nvPr/>
        </p:nvSpPr>
        <p:spPr>
          <a:xfrm>
            <a:off x="3575050" y="7214034"/>
            <a:ext cx="1270000" cy="955279"/>
          </a:xfrm>
          <a:prstGeom prst="rightArrow">
            <a:avLst>
              <a:gd name="adj1" fmla="val 32000"/>
              <a:gd name="adj2" fmla="val 8508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9" name="床…"/>
          <p:cNvSpPr txBox="1"/>
          <p:nvPr/>
        </p:nvSpPr>
        <p:spPr>
          <a:xfrm>
            <a:off x="2212809" y="6998146"/>
            <a:ext cx="1327482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床</a:t>
            </a:r>
          </a:p>
          <a:p>
            <a:pPr>
              <a:defRPr sz="2700"/>
            </a:pPr>
            <a:r>
              <a:t>chuáng</a:t>
            </a:r>
          </a:p>
        </p:txBody>
      </p:sp>
      <p:pic>
        <p:nvPicPr>
          <p:cNvPr id="510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302" y="6507162"/>
            <a:ext cx="2027164" cy="2027164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枕头…"/>
          <p:cNvSpPr txBox="1"/>
          <p:nvPr/>
        </p:nvSpPr>
        <p:spPr>
          <a:xfrm>
            <a:off x="7089000" y="52963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枕头</a:t>
            </a:r>
          </a:p>
          <a:p>
            <a:pPr>
              <a:defRPr sz="2700"/>
            </a:pPr>
            <a:r>
              <a:t>zhěntou</a:t>
            </a:r>
          </a:p>
        </p:txBody>
      </p:sp>
      <p:pic>
        <p:nvPicPr>
          <p:cNvPr id="512" name="58a539bd63fea.png" descr="58a539bd63fe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4767" y="5287962"/>
            <a:ext cx="2195266" cy="2195265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被子…"/>
          <p:cNvSpPr txBox="1"/>
          <p:nvPr/>
        </p:nvSpPr>
        <p:spPr>
          <a:xfrm>
            <a:off x="9464509" y="62996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被子</a:t>
            </a:r>
          </a:p>
          <a:p>
            <a:pPr>
              <a:defRPr sz="2700"/>
            </a:pPr>
            <a:r>
              <a:t>bèizi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9"/>
      <p:bldP build="whole" bldLvl="1" animBg="1" rev="0" advAuto="0" spid="511" grpId="10"/>
      <p:bldP build="whole" bldLvl="1" animBg="1" rev="0" advAuto="0" spid="507" grpId="4"/>
      <p:bldP build="whole" bldLvl="1" animBg="1" rev="0" advAuto="0" spid="508" grpId="5"/>
      <p:bldP build="whole" bldLvl="1" animBg="1" rev="0" advAuto="0" spid="513" grpId="8"/>
      <p:bldP build="whole" bldLvl="1" animBg="1" rev="0" advAuto="0" spid="504" grpId="1"/>
      <p:bldP build="whole" bldLvl="1" animBg="1" rev="0" advAuto="0" spid="509" grpId="6"/>
      <p:bldP build="whole" bldLvl="1" animBg="1" rev="0" advAuto="0" spid="506" grpId="3"/>
      <p:bldP build="whole" bldLvl="1" animBg="1" rev="0" advAuto="0" spid="510" grpId="7"/>
      <p:bldP build="whole" bldLvl="1" animBg="1" rev="0" advAuto="0" spid="505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5a65ec72N3e7e4ff0.jpg" descr="5a65ec72N3e7e4ff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626" y="1694854"/>
            <a:ext cx="6899548" cy="6899549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毯子…"/>
          <p:cNvSpPr txBox="1"/>
          <p:nvPr/>
        </p:nvSpPr>
        <p:spPr>
          <a:xfrm>
            <a:off x="8423109" y="72140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毯子</a:t>
            </a:r>
          </a:p>
          <a:p>
            <a:pPr>
              <a:defRPr sz="2700"/>
            </a:pPr>
            <a:r>
              <a:t>tǎnzi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5a65ec72N3e7e4ff0.jpg" descr="5a65ec72N3e7e4ff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626" y="1694854"/>
            <a:ext cx="6899548" cy="689954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毯子…"/>
          <p:cNvSpPr txBox="1"/>
          <p:nvPr/>
        </p:nvSpPr>
        <p:spPr>
          <a:xfrm>
            <a:off x="8423109" y="7214046"/>
            <a:ext cx="1531900" cy="138705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毯子</a:t>
            </a:r>
          </a:p>
          <a:p>
            <a:pPr>
              <a:defRPr sz="2700"/>
            </a:pPr>
            <a:r>
              <a:t>tǎnzi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6-30-2017-blog-image.jpg" descr="6-30-2017-blog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835" y="1677739"/>
            <a:ext cx="10274301" cy="599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箭頭"/>
          <p:cNvSpPr/>
          <p:nvPr/>
        </p:nvSpPr>
        <p:spPr>
          <a:xfrm>
            <a:off x="4222750" y="2516460"/>
            <a:ext cx="1270000" cy="837159"/>
          </a:xfrm>
          <a:prstGeom prst="rightArrow">
            <a:avLst>
              <a:gd name="adj1" fmla="val 32000"/>
              <a:gd name="adj2" fmla="val 9709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22" name="群組"/>
          <p:cNvGrpSpPr/>
          <p:nvPr/>
        </p:nvGrpSpPr>
        <p:grpSpPr>
          <a:xfrm>
            <a:off x="1873250" y="2241512"/>
            <a:ext cx="2302650" cy="1387055"/>
            <a:chOff x="0" y="0"/>
            <a:chExt cx="2302649" cy="1387053"/>
          </a:xfrm>
        </p:grpSpPr>
        <p:sp>
          <p:nvSpPr>
            <p:cNvPr id="520" name="同屋…"/>
            <p:cNvSpPr txBox="1"/>
            <p:nvPr/>
          </p:nvSpPr>
          <p:spPr>
            <a:xfrm>
              <a:off x="770750" y="0"/>
              <a:ext cx="1531900" cy="138705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  <a:r>
                <a:t>同屋</a:t>
              </a:r>
            </a:p>
            <a:p>
              <a:pPr>
                <a:defRPr sz="2700">
                  <a:solidFill>
                    <a:srgbClr val="FFFFFF"/>
                  </a:solidFill>
                </a:defRPr>
              </a:pPr>
              <a:r>
                <a:t>tóngwū</a:t>
              </a:r>
            </a:p>
          </p:txBody>
        </p:sp>
        <p:sp>
          <p:nvSpPr>
            <p:cNvPr id="521" name="1"/>
            <p:cNvSpPr/>
            <p:nvPr/>
          </p:nvSpPr>
          <p:spPr>
            <a:xfrm>
              <a:off x="0" y="177837"/>
              <a:ext cx="630436" cy="6009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525" name="群組"/>
          <p:cNvGrpSpPr/>
          <p:nvPr/>
        </p:nvGrpSpPr>
        <p:grpSpPr>
          <a:xfrm>
            <a:off x="1873250" y="3651212"/>
            <a:ext cx="2302650" cy="1387055"/>
            <a:chOff x="0" y="0"/>
            <a:chExt cx="2302649" cy="1387053"/>
          </a:xfrm>
        </p:grpSpPr>
        <p:sp>
          <p:nvSpPr>
            <p:cNvPr id="523" name="室友…"/>
            <p:cNvSpPr txBox="1"/>
            <p:nvPr/>
          </p:nvSpPr>
          <p:spPr>
            <a:xfrm>
              <a:off x="770750" y="0"/>
              <a:ext cx="1531900" cy="138705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  <a:r>
                <a:t>室友</a:t>
              </a:r>
            </a:p>
            <a:p>
              <a:pPr>
                <a:defRPr sz="2700">
                  <a:solidFill>
                    <a:srgbClr val="FFFFFF"/>
                  </a:solidFill>
                </a:defRPr>
              </a:pPr>
              <a:r>
                <a:t>shìyǒu</a:t>
              </a:r>
            </a:p>
          </p:txBody>
        </p:sp>
        <p:sp>
          <p:nvSpPr>
            <p:cNvPr id="524" name="2"/>
            <p:cNvSpPr/>
            <p:nvPr/>
          </p:nvSpPr>
          <p:spPr>
            <a:xfrm>
              <a:off x="0" y="393042"/>
              <a:ext cx="630436" cy="60096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9" grpId="1"/>
      <p:bldP build="whole" bldLvl="1" animBg="1" rev="0" advAuto="0" spid="522" grpId="2"/>
      <p:bldP build="whole" bldLvl="1" animBg="1" rev="0" advAuto="0" spid="525" grpId="3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8333fe80-ba29-4f60-83b0-0f70a2e3aad1.jpg" descr="8333fe80-ba29-4f60-83b0-0f70a2e3aad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2272" y="2813573"/>
            <a:ext cx="7072270" cy="5301328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洗衣机…"/>
          <p:cNvSpPr txBox="1"/>
          <p:nvPr/>
        </p:nvSpPr>
        <p:spPr>
          <a:xfrm>
            <a:off x="2905061" y="6945154"/>
            <a:ext cx="1987678" cy="127349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洗衣机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xǐyījī</a:t>
            </a:r>
          </a:p>
        </p:txBody>
      </p:sp>
      <p:pic>
        <p:nvPicPr>
          <p:cNvPr id="529" name="gdr201w.jpg" descr="gdr201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1337" y="2020639"/>
            <a:ext cx="4380661" cy="6021293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烘干机…"/>
          <p:cNvSpPr txBox="1"/>
          <p:nvPr/>
        </p:nvSpPr>
        <p:spPr>
          <a:xfrm>
            <a:off x="9470961" y="6741954"/>
            <a:ext cx="1987678" cy="1273492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烘干机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hōnggānjī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" grpId="1"/>
      <p:bldP build="whole" bldLvl="1" animBg="1" rev="0" advAuto="0" spid="529" grpId="2"/>
      <p:bldP build="whole" bldLvl="1" animBg="1" rev="0" advAuto="0" spid="530" grpId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532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533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534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5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536" name="2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538" name="There are three clothes on the dryer."/>
          <p:cNvSpPr txBox="1"/>
          <p:nvPr/>
        </p:nvSpPr>
        <p:spPr>
          <a:xfrm>
            <a:off x="2163825" y="2496335"/>
            <a:ext cx="7788149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There are three clothes on the dryer.</a:t>
            </a:r>
          </a:p>
        </p:txBody>
      </p:sp>
      <p:sp>
        <p:nvSpPr>
          <p:cNvPr id="539" name="Place word"/>
          <p:cNvSpPr txBox="1"/>
          <p:nvPr/>
        </p:nvSpPr>
        <p:spPr>
          <a:xfrm>
            <a:off x="520928" y="1516273"/>
            <a:ext cx="1942644" cy="51075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540" name="V+了or着"/>
          <p:cNvSpPr txBox="1"/>
          <p:nvPr/>
        </p:nvSpPr>
        <p:spPr>
          <a:xfrm>
            <a:off x="2868926" y="1479549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541" name="Numeral"/>
          <p:cNvSpPr txBox="1"/>
          <p:nvPr/>
        </p:nvSpPr>
        <p:spPr>
          <a:xfrm>
            <a:off x="4839049" y="1516273"/>
            <a:ext cx="1497903" cy="5107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542" name="Measure…"/>
          <p:cNvSpPr txBox="1"/>
          <p:nvPr/>
        </p:nvSpPr>
        <p:spPr>
          <a:xfrm>
            <a:off x="6953148" y="1306723"/>
            <a:ext cx="1625804" cy="92985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543" name="Noun"/>
          <p:cNvSpPr txBox="1"/>
          <p:nvPr/>
        </p:nvSpPr>
        <p:spPr>
          <a:xfrm>
            <a:off x="9195148" y="1516273"/>
            <a:ext cx="984582" cy="510754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sp>
        <p:nvSpPr>
          <p:cNvPr id="544" name="烘干机上放了三件衣服。"/>
          <p:cNvSpPr txBox="1"/>
          <p:nvPr/>
        </p:nvSpPr>
        <p:spPr>
          <a:xfrm>
            <a:off x="2787649" y="3181349"/>
            <a:ext cx="6540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烘干机上</a:t>
            </a:r>
            <a:r>
              <a:rPr>
                <a:solidFill>
                  <a:srgbClr val="FF2600"/>
                </a:solidFill>
              </a:rPr>
              <a:t>放了</a:t>
            </a:r>
            <a:r>
              <a:t>三件衣服。</a:t>
            </a:r>
          </a:p>
        </p:txBody>
      </p:sp>
      <p:sp>
        <p:nvSpPr>
          <p:cNvPr id="545" name="There are ten books on the bookshelf."/>
          <p:cNvSpPr txBox="1"/>
          <p:nvPr/>
        </p:nvSpPr>
        <p:spPr>
          <a:xfrm>
            <a:off x="1983358" y="4018958"/>
            <a:ext cx="8149083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There are ten books on the bookshelf.</a:t>
            </a:r>
          </a:p>
        </p:txBody>
      </p:sp>
      <p:sp>
        <p:nvSpPr>
          <p:cNvPr id="546" name="书架上摆了十本书。"/>
          <p:cNvSpPr txBox="1"/>
          <p:nvPr/>
        </p:nvSpPr>
        <p:spPr>
          <a:xfrm>
            <a:off x="3092449" y="4689474"/>
            <a:ext cx="5372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书架上</a:t>
            </a:r>
            <a:r>
              <a:rPr>
                <a:solidFill>
                  <a:srgbClr val="FF2600"/>
                </a:solidFill>
              </a:rPr>
              <a:t>摆了</a:t>
            </a:r>
            <a:r>
              <a:t>十本书。</a:t>
            </a:r>
          </a:p>
        </p:txBody>
      </p:sp>
      <p:sp>
        <p:nvSpPr>
          <p:cNvPr id="547" name="There is a clock on the wall."/>
          <p:cNvSpPr txBox="1"/>
          <p:nvPr/>
        </p:nvSpPr>
        <p:spPr>
          <a:xfrm>
            <a:off x="2584704" y="5693196"/>
            <a:ext cx="6006593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There is a clock on the wall.</a:t>
            </a:r>
          </a:p>
        </p:txBody>
      </p:sp>
      <p:sp>
        <p:nvSpPr>
          <p:cNvPr id="548" name="墙上挂着一个时钟。"/>
          <p:cNvSpPr txBox="1"/>
          <p:nvPr/>
        </p:nvSpPr>
        <p:spPr>
          <a:xfrm>
            <a:off x="2901950" y="6436146"/>
            <a:ext cx="5372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墙上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挂着</a:t>
            </a:r>
            <a:r>
              <a:t>一个时钟。</a:t>
            </a:r>
          </a:p>
        </p:txBody>
      </p:sp>
      <p:sp>
        <p:nvSpPr>
          <p:cNvPr id="549" name="There is a pen in my hand."/>
          <p:cNvSpPr txBox="1"/>
          <p:nvPr/>
        </p:nvSpPr>
        <p:spPr>
          <a:xfrm>
            <a:off x="2646648" y="7607949"/>
            <a:ext cx="5654104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There is a pen in my hand.</a:t>
            </a:r>
          </a:p>
        </p:txBody>
      </p:sp>
      <p:sp>
        <p:nvSpPr>
          <p:cNvPr id="550" name="我的手里拿着一支笔。"/>
          <p:cNvSpPr txBox="1"/>
          <p:nvPr/>
        </p:nvSpPr>
        <p:spPr>
          <a:xfrm>
            <a:off x="2609850" y="8487458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我的手里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拿着</a:t>
            </a:r>
            <a:r>
              <a:t>一支笔。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4" grpId="3"/>
      <p:bldP build="whole" bldLvl="1" animBg="1" rev="0" advAuto="0" spid="537" grpId="1"/>
      <p:bldP build="whole" bldLvl="1" animBg="1" rev="0" advAuto="0" spid="549" grpId="8"/>
      <p:bldP build="whole" bldLvl="1" animBg="1" rev="0" advAuto="0" spid="550" grpId="9"/>
      <p:bldP build="whole" bldLvl="1" animBg="1" rev="0" advAuto="0" spid="538" grpId="2"/>
      <p:bldP build="whole" bldLvl="1" animBg="1" rev="0" advAuto="0" spid="547" grpId="6"/>
      <p:bldP build="whole" bldLvl="1" animBg="1" rev="0" advAuto="0" spid="545" grpId="4"/>
      <p:bldP build="whole" bldLvl="1" animBg="1" rev="0" advAuto="0" spid="548" grpId="7"/>
      <p:bldP build="whole" bldLvl="1" animBg="1" rev="0" advAuto="0" spid="546" grpId="5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群組"/>
          <p:cNvGrpSpPr/>
          <p:nvPr/>
        </p:nvGrpSpPr>
        <p:grpSpPr>
          <a:xfrm>
            <a:off x="742950" y="355600"/>
            <a:ext cx="10071101" cy="876301"/>
            <a:chOff x="0" y="38100"/>
            <a:chExt cx="10071100" cy="876300"/>
          </a:xfrm>
        </p:grpSpPr>
        <p:sp>
          <p:nvSpPr>
            <p:cNvPr id="552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553" name="了or着"/>
            <p:cNvSpPr txBox="1"/>
            <p:nvPr/>
          </p:nvSpPr>
          <p:spPr>
            <a:xfrm>
              <a:off x="8318500" y="38100"/>
              <a:ext cx="1752601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了or着</a:t>
              </a:r>
            </a:p>
          </p:txBody>
        </p:sp>
        <p:sp>
          <p:nvSpPr>
            <p:cNvPr id="554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55" name="Verb+"/>
            <p:cNvSpPr txBox="1"/>
            <p:nvPr/>
          </p:nvSpPr>
          <p:spPr>
            <a:xfrm>
              <a:off x="7015384" y="158846"/>
              <a:ext cx="1336232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Verb+</a:t>
              </a:r>
            </a:p>
          </p:txBody>
        </p:sp>
        <p:sp>
          <p:nvSpPr>
            <p:cNvPr id="556" name="3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558" name="There are six girls sitting on the chair."/>
          <p:cNvSpPr txBox="1"/>
          <p:nvPr/>
        </p:nvSpPr>
        <p:spPr>
          <a:xfrm>
            <a:off x="1996081" y="2400396"/>
            <a:ext cx="8040181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There are six girls </a:t>
            </a:r>
            <a:r>
              <a:rPr>
                <a:solidFill>
                  <a:srgbClr val="FF2600"/>
                </a:solidFill>
              </a:rPr>
              <a:t>sitting on</a:t>
            </a:r>
            <a:r>
              <a:t> the chair.</a:t>
            </a:r>
          </a:p>
        </p:txBody>
      </p:sp>
      <p:sp>
        <p:nvSpPr>
          <p:cNvPr id="559" name="Place word"/>
          <p:cNvSpPr txBox="1"/>
          <p:nvPr/>
        </p:nvSpPr>
        <p:spPr>
          <a:xfrm>
            <a:off x="949099" y="1465521"/>
            <a:ext cx="1942644" cy="510755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Place word</a:t>
            </a:r>
          </a:p>
        </p:txBody>
      </p:sp>
      <p:sp>
        <p:nvSpPr>
          <p:cNvPr id="560" name="V+了or着"/>
          <p:cNvSpPr txBox="1"/>
          <p:nvPr/>
        </p:nvSpPr>
        <p:spPr>
          <a:xfrm>
            <a:off x="3297098" y="1428798"/>
            <a:ext cx="1564768" cy="584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V+了or着</a:t>
            </a:r>
          </a:p>
        </p:txBody>
      </p:sp>
      <p:sp>
        <p:nvSpPr>
          <p:cNvPr id="561" name="Numeral"/>
          <p:cNvSpPr txBox="1"/>
          <p:nvPr/>
        </p:nvSpPr>
        <p:spPr>
          <a:xfrm>
            <a:off x="5267220" y="1465521"/>
            <a:ext cx="1497903" cy="510755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Numeral</a:t>
            </a:r>
          </a:p>
        </p:txBody>
      </p:sp>
      <p:sp>
        <p:nvSpPr>
          <p:cNvPr id="562" name="Measure…"/>
          <p:cNvSpPr txBox="1"/>
          <p:nvPr/>
        </p:nvSpPr>
        <p:spPr>
          <a:xfrm>
            <a:off x="7381319" y="1255971"/>
            <a:ext cx="1625805" cy="92985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Measure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Word</a:t>
            </a:r>
          </a:p>
        </p:txBody>
      </p:sp>
      <p:sp>
        <p:nvSpPr>
          <p:cNvPr id="563" name="Noun"/>
          <p:cNvSpPr txBox="1"/>
          <p:nvPr/>
        </p:nvSpPr>
        <p:spPr>
          <a:xfrm>
            <a:off x="9623320" y="1465521"/>
            <a:ext cx="984581" cy="510755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Noun</a:t>
            </a:r>
          </a:p>
        </p:txBody>
      </p:sp>
      <p:sp>
        <p:nvSpPr>
          <p:cNvPr id="564" name="椅子上坐着六位女生。"/>
          <p:cNvSpPr txBox="1"/>
          <p:nvPr/>
        </p:nvSpPr>
        <p:spPr>
          <a:xfrm>
            <a:off x="3038021" y="3249774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椅子上</a:t>
            </a:r>
            <a:r>
              <a:rPr>
                <a:solidFill>
                  <a:srgbClr val="FF2600"/>
                </a:solidFill>
              </a:rPr>
              <a:t>坐着</a:t>
            </a:r>
            <a:r>
              <a:t>六位女生。</a:t>
            </a:r>
          </a:p>
        </p:txBody>
      </p:sp>
      <p:sp>
        <p:nvSpPr>
          <p:cNvPr id="565" name="There is a teacher standing at the classroom."/>
          <p:cNvSpPr txBox="1"/>
          <p:nvPr/>
        </p:nvSpPr>
        <p:spPr>
          <a:xfrm>
            <a:off x="1667097" y="4203699"/>
            <a:ext cx="9670606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There is a teacher </a:t>
            </a:r>
            <a:r>
              <a:rPr>
                <a:solidFill>
                  <a:srgbClr val="FF2600"/>
                </a:solidFill>
              </a:rPr>
              <a:t>standing at </a:t>
            </a:r>
            <a:r>
              <a:t>the classroom.</a:t>
            </a:r>
          </a:p>
        </p:txBody>
      </p:sp>
      <p:sp>
        <p:nvSpPr>
          <p:cNvPr id="566" name="教室里站着一位老师。"/>
          <p:cNvSpPr txBox="1"/>
          <p:nvPr/>
        </p:nvSpPr>
        <p:spPr>
          <a:xfrm>
            <a:off x="3038021" y="4986824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教室里</a:t>
            </a:r>
            <a:r>
              <a:rPr>
                <a:solidFill>
                  <a:srgbClr val="FF2600"/>
                </a:solidFill>
              </a:rPr>
              <a:t>站着</a:t>
            </a:r>
            <a:r>
              <a:t>一位老师。</a:t>
            </a:r>
          </a:p>
        </p:txBody>
      </p:sp>
      <p:sp>
        <p:nvSpPr>
          <p:cNvPr id="567" name="There is a cat lying on the bed."/>
          <p:cNvSpPr txBox="1"/>
          <p:nvPr/>
        </p:nvSpPr>
        <p:spPr>
          <a:xfrm>
            <a:off x="2482278" y="6194749"/>
            <a:ext cx="65924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There is a cat </a:t>
            </a:r>
            <a:r>
              <a:rPr>
                <a:solidFill>
                  <a:srgbClr val="FF2600"/>
                </a:solidFill>
              </a:rPr>
              <a:t>lying on</a:t>
            </a:r>
            <a:r>
              <a:t> the bed.</a:t>
            </a:r>
          </a:p>
        </p:txBody>
      </p:sp>
      <p:sp>
        <p:nvSpPr>
          <p:cNvPr id="568" name="床上躺着一只猫。"/>
          <p:cNvSpPr txBox="1"/>
          <p:nvPr/>
        </p:nvSpPr>
        <p:spPr>
          <a:xfrm>
            <a:off x="3384550" y="7023099"/>
            <a:ext cx="4787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床上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躺着</a:t>
            </a:r>
            <a:r>
              <a:t>一只猫。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比较…"/>
          <p:cNvSpPr txBox="1"/>
          <p:nvPr/>
        </p:nvSpPr>
        <p:spPr>
          <a:xfrm>
            <a:off x="-1499" y="5341"/>
            <a:ext cx="2904849" cy="164031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比较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bǐjiào</a:t>
            </a:r>
          </a:p>
        </p:txBody>
      </p:sp>
      <p:pic>
        <p:nvPicPr>
          <p:cNvPr id="571" name="1_望安花宅--曾家古厝.jpg" descr="1_望安花宅--曾家古厝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776835"/>
            <a:ext cx="5496954" cy="3679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670247297_m.jpg" descr="670247297_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3674" y="2641938"/>
            <a:ext cx="6350001" cy="39497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住在哪里比较方便？"/>
          <p:cNvSpPr txBox="1"/>
          <p:nvPr/>
        </p:nvSpPr>
        <p:spPr>
          <a:xfrm>
            <a:off x="3778249" y="1327150"/>
            <a:ext cx="51435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住在哪里</a:t>
            </a:r>
            <a:r>
              <a:rPr>
                <a:solidFill>
                  <a:srgbClr val="FF2600"/>
                </a:solidFill>
              </a:rPr>
              <a:t>比较</a:t>
            </a:r>
            <a:r>
              <a:t>方便？</a:t>
            </a:r>
          </a:p>
        </p:txBody>
      </p:sp>
      <p:sp>
        <p:nvSpPr>
          <p:cNvPr id="574" name="住在新房子里比较方便。"/>
          <p:cNvSpPr txBox="1"/>
          <p:nvPr/>
        </p:nvSpPr>
        <p:spPr>
          <a:xfrm>
            <a:off x="2330450" y="7333918"/>
            <a:ext cx="73787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住在新房子里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方便。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3" grpId="1"/>
      <p:bldP build="whole" bldLvl="1" animBg="1" rev="0" advAuto="0" spid="57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sp>
        <p:nvSpPr>
          <p:cNvPr id="577" name="(I’m afraid)"/>
          <p:cNvSpPr txBox="1"/>
          <p:nvPr/>
        </p:nvSpPr>
        <p:spPr>
          <a:xfrm>
            <a:off x="2648559" y="691878"/>
            <a:ext cx="224668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(I’m afraid)</a:t>
            </a:r>
          </a:p>
        </p:txBody>
      </p:sp>
      <p:sp>
        <p:nvSpPr>
          <p:cNvPr id="578" name="我恐怕"/>
          <p:cNvSpPr txBox="1"/>
          <p:nvPr/>
        </p:nvSpPr>
        <p:spPr>
          <a:xfrm>
            <a:off x="5232400" y="552450"/>
            <a:ext cx="17526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我恐怕</a:t>
            </a:r>
          </a:p>
        </p:txBody>
      </p:sp>
      <p:sp>
        <p:nvSpPr>
          <p:cNvPr id="579" name="X"/>
          <p:cNvSpPr txBox="1"/>
          <p:nvPr/>
        </p:nvSpPr>
        <p:spPr>
          <a:xfrm>
            <a:off x="5003541" y="344751"/>
            <a:ext cx="1102243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900">
                <a:solidFill>
                  <a:srgbClr val="FF2600"/>
                </a:solidFill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580" name="1_望安花宅--曾家古厝.jpg" descr="1_望安花宅--曾家古厝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9200" y="2260101"/>
            <a:ext cx="6715086" cy="449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问号-31973664.jpg" descr="问号-31973664.jpg"/>
          <p:cNvPicPr>
            <a:picLocks noChangeAspect="1"/>
          </p:cNvPicPr>
          <p:nvPr/>
        </p:nvPicPr>
        <p:blipFill>
          <a:blip r:embed="rId3">
            <a:extLst/>
          </a:blip>
          <a:srcRect l="22404" t="0" r="30914" b="10158"/>
          <a:stretch>
            <a:fillRect/>
          </a:stretch>
        </p:blipFill>
        <p:spPr>
          <a:xfrm>
            <a:off x="166290" y="4113265"/>
            <a:ext cx="1801143" cy="3573113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不方便？"/>
          <p:cNvSpPr/>
          <p:nvPr/>
        </p:nvSpPr>
        <p:spPr>
          <a:xfrm>
            <a:off x="1055170" y="2333823"/>
            <a:ext cx="2246830" cy="1990527"/>
          </a:xfrm>
          <a:prstGeom prst="wedgeEllipseCallout">
            <a:avLst>
              <a:gd name="adj1" fmla="val -34576"/>
              <a:gd name="adj2" fmla="val 7115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不方便？</a:t>
            </a:r>
          </a:p>
        </p:txBody>
      </p:sp>
      <p:sp>
        <p:nvSpPr>
          <p:cNvPr id="583" name="住在旧房子里恐怕不方便吧？"/>
          <p:cNvSpPr txBox="1"/>
          <p:nvPr/>
        </p:nvSpPr>
        <p:spPr>
          <a:xfrm>
            <a:off x="2895599" y="7186779"/>
            <a:ext cx="82042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住在旧房子里</a:t>
            </a:r>
            <a:r>
              <a:rPr>
                <a:solidFill>
                  <a:srgbClr val="FF2600"/>
                </a:solidFill>
              </a:rPr>
              <a:t>恐怕</a:t>
            </a:r>
            <a:r>
              <a:t>不方便吧？</a:t>
            </a:r>
          </a:p>
        </p:txBody>
      </p:sp>
      <p:sp>
        <p:nvSpPr>
          <p:cNvPr id="584" name="Topic"/>
          <p:cNvSpPr txBox="1"/>
          <p:nvPr/>
        </p:nvSpPr>
        <p:spPr>
          <a:xfrm>
            <a:off x="4105287" y="8109415"/>
            <a:ext cx="1314426" cy="65947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rgbClr val="005493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587" name="群組"/>
          <p:cNvGrpSpPr/>
          <p:nvPr/>
        </p:nvGrpSpPr>
        <p:grpSpPr>
          <a:xfrm>
            <a:off x="6220986" y="8030876"/>
            <a:ext cx="6379427" cy="1075859"/>
            <a:chOff x="0" y="0"/>
            <a:chExt cx="6379425" cy="1075858"/>
          </a:xfrm>
        </p:grpSpPr>
        <p:pic>
          <p:nvPicPr>
            <p:cNvPr id="585" name="shejiyeicons1nieekc5am.png" descr="shejiyeicons1nieekc5a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216314" y="0"/>
              <a:ext cx="597250" cy="597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6" name="Guess some new situation will happen"/>
            <p:cNvSpPr txBox="1"/>
            <p:nvPr/>
          </p:nvSpPr>
          <p:spPr>
            <a:xfrm>
              <a:off x="-1" y="565104"/>
              <a:ext cx="6379427" cy="510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/>
              </a:lvl1pPr>
            </a:lstStyle>
            <a:p>
              <a:pPr/>
              <a:r>
                <a:t>Guess some new situation will happen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5"/>
      <p:bldP build="whole" bldLvl="1" animBg="1" rev="0" advAuto="0" spid="578" grpId="1"/>
      <p:bldP build="whole" bldLvl="1" animBg="1" rev="0" advAuto="0" spid="584" grpId="4"/>
      <p:bldP build="whole" bldLvl="1" animBg="1" rev="0" advAuto="0" spid="579" grpId="2"/>
      <p:bldP build="whole" bldLvl="1" animBg="1" rev="0" advAuto="0" spid="583" grpId="3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graphicFrame>
        <p:nvGraphicFramePr>
          <p:cNvPr id="590" name="表格 8"/>
          <p:cNvGraphicFramePr/>
          <p:nvPr/>
        </p:nvGraphicFramePr>
        <p:xfrm>
          <a:off x="7707514" y="3437563"/>
          <a:ext cx="3854513" cy="27567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841811"/>
              </a:tblGrid>
              <a:tr h="1786274">
                <a:tc>
                  <a:txBody>
                    <a:bodyPr/>
                    <a:lstStyle/>
                    <a:p>
                      <a:pPr algn="l" defTabSz="685782">
                        <a:defRPr sz="73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  38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91" name="DSC00788.jpg" descr="DSC007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591" y="2650059"/>
            <a:ext cx="5205398" cy="3904048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x"/>
          <p:cNvSpPr txBox="1"/>
          <p:nvPr/>
        </p:nvSpPr>
        <p:spPr>
          <a:xfrm>
            <a:off x="1582839" y="2713223"/>
            <a:ext cx="1355522" cy="284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93" name="教室里没有空调"/>
          <p:cNvSpPr txBox="1"/>
          <p:nvPr/>
        </p:nvSpPr>
        <p:spPr>
          <a:xfrm>
            <a:off x="1327149" y="1684140"/>
            <a:ext cx="43815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教室里没有空调</a:t>
            </a:r>
          </a:p>
        </p:txBody>
      </p:sp>
      <p:grpSp>
        <p:nvGrpSpPr>
          <p:cNvPr id="598" name="群組"/>
          <p:cNvGrpSpPr/>
          <p:nvPr/>
        </p:nvGrpSpPr>
        <p:grpSpPr>
          <a:xfrm>
            <a:off x="8159750" y="1200982"/>
            <a:ext cx="4555183" cy="1918817"/>
            <a:chOff x="0" y="0"/>
            <a:chExt cx="4555182" cy="1918816"/>
          </a:xfrm>
        </p:grpSpPr>
        <p:pic>
          <p:nvPicPr>
            <p:cNvPr id="594" name="Unknown.jpeg" descr="Unknown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36366" y="0"/>
              <a:ext cx="1918817" cy="1918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7" name="群組"/>
            <p:cNvGrpSpPr/>
            <p:nvPr/>
          </p:nvGrpSpPr>
          <p:grpSpPr>
            <a:xfrm>
              <a:off x="0" y="483158"/>
              <a:ext cx="2552700" cy="1352168"/>
              <a:chOff x="0" y="0"/>
              <a:chExt cx="2552700" cy="1352167"/>
            </a:xfrm>
          </p:grpSpPr>
          <p:sp>
            <p:nvSpPr>
              <p:cNvPr id="595" name="三十八度"/>
              <p:cNvSpPr txBox="1"/>
              <p:nvPr/>
            </p:nvSpPr>
            <p:spPr>
              <a:xfrm>
                <a:off x="0" y="0"/>
                <a:ext cx="2552701" cy="952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4800"/>
                </a:pPr>
                <a:r>
                  <a:t>三十八</a:t>
                </a: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度</a:t>
                </a:r>
              </a:p>
            </p:txBody>
          </p:sp>
          <p:sp>
            <p:nvSpPr>
              <p:cNvPr id="596" name="dù"/>
              <p:cNvSpPr txBox="1"/>
              <p:nvPr/>
            </p:nvSpPr>
            <p:spPr>
              <a:xfrm>
                <a:off x="1899183" y="816750"/>
                <a:ext cx="557734" cy="5354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/>
                <a:r>
                  <a:t>dù</a:t>
                </a:r>
              </a:p>
            </p:txBody>
          </p:sp>
        </p:grpSp>
      </p:grpSp>
      <p:pic>
        <p:nvPicPr>
          <p:cNvPr id="599" name="W020120727602366688756.jpg" descr="W02012072760236668875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7071" y="5461052"/>
            <a:ext cx="2920259" cy="2594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群組"/>
          <p:cNvGrpSpPr/>
          <p:nvPr/>
        </p:nvGrpSpPr>
        <p:grpSpPr>
          <a:xfrm>
            <a:off x="1485900" y="7816850"/>
            <a:ext cx="8039101" cy="1574335"/>
            <a:chOff x="0" y="0"/>
            <a:chExt cx="8039100" cy="1574334"/>
          </a:xfrm>
        </p:grpSpPr>
        <p:sp>
          <p:nvSpPr>
            <p:cNvPr id="600" name="教室里没有空调恐怕很热吧？"/>
            <p:cNvSpPr txBox="1"/>
            <p:nvPr/>
          </p:nvSpPr>
          <p:spPr>
            <a:xfrm>
              <a:off x="0" y="0"/>
              <a:ext cx="8039101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教室里没有空调</a:t>
              </a:r>
              <a:r>
                <a:rPr>
                  <a:solidFill>
                    <a:srgbClr val="FF2600"/>
                  </a:solidFill>
                </a:rPr>
                <a:t>恐怕</a:t>
              </a:r>
              <a:r>
                <a:t>很热吧？</a:t>
              </a:r>
            </a:p>
          </p:txBody>
        </p:sp>
        <p:sp>
          <p:nvSpPr>
            <p:cNvPr id="601" name="Topic"/>
            <p:cNvSpPr txBox="1"/>
            <p:nvPr/>
          </p:nvSpPr>
          <p:spPr>
            <a:xfrm>
              <a:off x="1542177" y="914865"/>
              <a:ext cx="1314426" cy="659470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5493"/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3" grpId="3"/>
      <p:bldP build="whole" bldLvl="1" animBg="1" rev="0" advAuto="0" spid="590" grpId="4"/>
      <p:bldP build="whole" bldLvl="1" animBg="1" rev="0" advAuto="0" spid="591" grpId="1"/>
      <p:bldP build="whole" bldLvl="1" animBg="1" rev="0" advAuto="0" spid="599" grpId="6"/>
      <p:bldP build="whole" bldLvl="1" animBg="1" rev="0" advAuto="0" spid="602" grpId="7"/>
      <p:bldP build="whole" bldLvl="1" animBg="1" rev="0" advAuto="0" spid="598" grpId="5"/>
      <p:bldP build="whole" bldLvl="1" animBg="1" rev="0" advAuto="0" spid="592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pic>
        <p:nvPicPr>
          <p:cNvPr id="605" name="20151230165823_89634.jpg" descr="20151230165823_896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565" y="2808844"/>
            <a:ext cx="5893722" cy="4420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2016120810121666.jpg" descr="201612081012166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0969" y="4237934"/>
            <a:ext cx="3812922" cy="2859692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贵"/>
          <p:cNvSpPr txBox="1"/>
          <p:nvPr/>
        </p:nvSpPr>
        <p:spPr>
          <a:xfrm>
            <a:off x="8250380" y="2216149"/>
            <a:ext cx="1054101" cy="14097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FFFFFF"/>
                </a:solidFill>
              </a:defRPr>
            </a:lvl1pPr>
          </a:lstStyle>
          <a:p>
            <a:pPr/>
            <a:r>
              <a:t>贵</a:t>
            </a:r>
          </a:p>
        </p:txBody>
      </p:sp>
      <p:grpSp>
        <p:nvGrpSpPr>
          <p:cNvPr id="610" name="群組"/>
          <p:cNvGrpSpPr/>
          <p:nvPr/>
        </p:nvGrpSpPr>
        <p:grpSpPr>
          <a:xfrm>
            <a:off x="2597149" y="1185851"/>
            <a:ext cx="3695701" cy="1304726"/>
            <a:chOff x="0" y="0"/>
            <a:chExt cx="3695700" cy="1304725"/>
          </a:xfrm>
        </p:grpSpPr>
        <p:sp>
          <p:nvSpPr>
            <p:cNvPr id="608" name="高级的餐馆儿"/>
            <p:cNvSpPr txBox="1"/>
            <p:nvPr/>
          </p:nvSpPr>
          <p:spPr>
            <a:xfrm>
              <a:off x="-1" y="-1"/>
              <a:ext cx="3695701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/>
              </a:lvl1pPr>
            </a:lstStyle>
            <a:p>
              <a:pPr/>
              <a:r>
                <a:t>高级的餐馆儿</a:t>
              </a:r>
            </a:p>
          </p:txBody>
        </p:sp>
        <p:sp>
          <p:nvSpPr>
            <p:cNvPr id="609" name="gāojí de"/>
            <p:cNvSpPr txBox="1"/>
            <p:nvPr/>
          </p:nvSpPr>
          <p:spPr>
            <a:xfrm>
              <a:off x="225647" y="793971"/>
              <a:ext cx="1415606" cy="510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/>
              </a:lvl1pPr>
            </a:lstStyle>
            <a:p>
              <a:pPr/>
              <a:r>
                <a:t>gāojí de</a:t>
              </a:r>
            </a:p>
          </p:txBody>
        </p:sp>
      </p:grpSp>
      <p:grpSp>
        <p:nvGrpSpPr>
          <p:cNvPr id="613" name="群組"/>
          <p:cNvGrpSpPr/>
          <p:nvPr/>
        </p:nvGrpSpPr>
        <p:grpSpPr>
          <a:xfrm>
            <a:off x="1466849" y="7867649"/>
            <a:ext cx="8293101" cy="1523536"/>
            <a:chOff x="0" y="0"/>
            <a:chExt cx="8293100" cy="1523534"/>
          </a:xfrm>
        </p:grpSpPr>
        <p:sp>
          <p:nvSpPr>
            <p:cNvPr id="611" name="这家高级的餐馆儿恐怕很贵吧？"/>
            <p:cNvSpPr txBox="1"/>
            <p:nvPr/>
          </p:nvSpPr>
          <p:spPr>
            <a:xfrm>
              <a:off x="-1" y="-1"/>
              <a:ext cx="8293101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这家高级的餐馆儿</a:t>
              </a:r>
              <a:r>
                <a:rPr>
                  <a:solidFill>
                    <a:srgbClr val="FF2600"/>
                  </a:solidFill>
                </a:rPr>
                <a:t>恐怕</a:t>
              </a:r>
              <a:r>
                <a:t>很贵吧？</a:t>
              </a:r>
            </a:p>
          </p:txBody>
        </p:sp>
        <p:sp>
          <p:nvSpPr>
            <p:cNvPr id="612" name="Topic"/>
            <p:cNvSpPr txBox="1"/>
            <p:nvPr/>
          </p:nvSpPr>
          <p:spPr>
            <a:xfrm>
              <a:off x="1561227" y="864065"/>
              <a:ext cx="1314426" cy="659470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5493"/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0" grpId="1"/>
      <p:bldP build="whole" bldLvl="1" animBg="1" rev="0" advAuto="0" spid="607" grpId="3"/>
      <p:bldP build="whole" bldLvl="1" animBg="1" rev="0" advAuto="0" spid="606" grpId="2"/>
      <p:bldP build="whole" bldLvl="1" animBg="1" rev="0" advAuto="0" spid="613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pic>
        <p:nvPicPr>
          <p:cNvPr id="616" name="44sjRG-1.jpeg" descr="44sjRG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99" y="2651769"/>
            <a:ext cx="6243915" cy="4195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a896-hryfqhm6949254.jpg" descr="a896-hryfqhm6949254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668"/>
          <a:stretch>
            <a:fillRect/>
          </a:stretch>
        </p:blipFill>
        <p:spPr>
          <a:xfrm>
            <a:off x="6532539" y="2616398"/>
            <a:ext cx="5082753" cy="4520979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天气不好"/>
          <p:cNvSpPr txBox="1"/>
          <p:nvPr/>
        </p:nvSpPr>
        <p:spPr>
          <a:xfrm>
            <a:off x="1771650" y="1666114"/>
            <a:ext cx="2451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天气不好</a:t>
            </a:r>
          </a:p>
        </p:txBody>
      </p:sp>
      <p:sp>
        <p:nvSpPr>
          <p:cNvPr id="619" name="下雨"/>
          <p:cNvSpPr txBox="1"/>
          <p:nvPr/>
        </p:nvSpPr>
        <p:spPr>
          <a:xfrm>
            <a:off x="8604250" y="1543049"/>
            <a:ext cx="1282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下雨</a:t>
            </a:r>
          </a:p>
        </p:txBody>
      </p:sp>
      <p:grpSp>
        <p:nvGrpSpPr>
          <p:cNvPr id="622" name="群組"/>
          <p:cNvGrpSpPr/>
          <p:nvPr/>
        </p:nvGrpSpPr>
        <p:grpSpPr>
          <a:xfrm>
            <a:off x="2609849" y="7854949"/>
            <a:ext cx="6540501" cy="1536236"/>
            <a:chOff x="0" y="0"/>
            <a:chExt cx="6540500" cy="1536234"/>
          </a:xfrm>
        </p:grpSpPr>
        <p:sp>
          <p:nvSpPr>
            <p:cNvPr id="620" name="天气不好恐怕会下雨吧？"/>
            <p:cNvSpPr txBox="1"/>
            <p:nvPr/>
          </p:nvSpPr>
          <p:spPr>
            <a:xfrm>
              <a:off x="-1" y="-1"/>
              <a:ext cx="6540501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rPr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天气不好</a:t>
              </a:r>
              <a:r>
                <a:rPr>
                  <a:solidFill>
                    <a:srgbClr val="FF2600"/>
                  </a:solidFill>
                </a:rPr>
                <a:t>恐怕</a:t>
              </a:r>
              <a:r>
                <a:t>会下雨吧？</a:t>
              </a:r>
            </a:p>
          </p:txBody>
        </p:sp>
        <p:sp>
          <p:nvSpPr>
            <p:cNvPr id="621" name="Topic"/>
            <p:cNvSpPr txBox="1"/>
            <p:nvPr/>
          </p:nvSpPr>
          <p:spPr>
            <a:xfrm>
              <a:off x="659527" y="876765"/>
              <a:ext cx="1314426" cy="659470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5493"/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3"/>
      <p:bldP build="whole" bldLvl="1" animBg="1" rev="0" advAuto="0" spid="622" grpId="4"/>
      <p:bldP build="whole" bldLvl="1" animBg="1" rev="0" advAuto="0" spid="618" grpId="1"/>
      <p:bldP build="whole" bldLvl="1" animBg="1" rev="0" advAuto="0" spid="617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pic>
        <p:nvPicPr>
          <p:cNvPr id="625" name="8174333334.jpg" descr="81743333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651" y="3415169"/>
            <a:ext cx="5086893" cy="3391262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病了"/>
          <p:cNvSpPr txBox="1"/>
          <p:nvPr/>
        </p:nvSpPr>
        <p:spPr>
          <a:xfrm>
            <a:off x="2152650" y="2419349"/>
            <a:ext cx="1435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病了</a:t>
            </a:r>
          </a:p>
        </p:txBody>
      </p:sp>
      <p:sp>
        <p:nvSpPr>
          <p:cNvPr id="627" name="我病了，恐怕不能上中文课了。"/>
          <p:cNvSpPr txBox="1"/>
          <p:nvPr/>
        </p:nvSpPr>
        <p:spPr>
          <a:xfrm>
            <a:off x="2622549" y="7677149"/>
            <a:ext cx="8293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我病了，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恐怕</a:t>
            </a:r>
            <a:r>
              <a:t>不能上中文课了。</a:t>
            </a:r>
          </a:p>
        </p:txBody>
      </p:sp>
      <p:grpSp>
        <p:nvGrpSpPr>
          <p:cNvPr id="632" name="群組"/>
          <p:cNvGrpSpPr/>
          <p:nvPr/>
        </p:nvGrpSpPr>
        <p:grpSpPr>
          <a:xfrm>
            <a:off x="6335163" y="1926269"/>
            <a:ext cx="6636325" cy="4812272"/>
            <a:chOff x="0" y="0"/>
            <a:chExt cx="6636323" cy="4812270"/>
          </a:xfrm>
        </p:grpSpPr>
        <p:sp>
          <p:nvSpPr>
            <p:cNvPr id="628" name="中文课"/>
            <p:cNvSpPr txBox="1"/>
            <p:nvPr/>
          </p:nvSpPr>
          <p:spPr>
            <a:xfrm>
              <a:off x="2421486" y="239080"/>
              <a:ext cx="2095501" cy="1028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52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中文课</a:t>
              </a:r>
            </a:p>
          </p:txBody>
        </p:sp>
        <p:grpSp>
          <p:nvGrpSpPr>
            <p:cNvPr id="631" name="群組"/>
            <p:cNvGrpSpPr/>
            <p:nvPr/>
          </p:nvGrpSpPr>
          <p:grpSpPr>
            <a:xfrm>
              <a:off x="0" y="0"/>
              <a:ext cx="6636324" cy="4812271"/>
              <a:chOff x="0" y="0"/>
              <a:chExt cx="6636323" cy="4812270"/>
            </a:xfrm>
          </p:grpSpPr>
          <p:pic>
            <p:nvPicPr>
              <p:cNvPr id="629" name="chinese-tutor.jpg" descr="chinese-tutor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316536"/>
                <a:ext cx="6636324" cy="34957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0" name="X"/>
              <p:cNvSpPr txBox="1"/>
              <p:nvPr/>
            </p:nvSpPr>
            <p:spPr>
              <a:xfrm>
                <a:off x="1151314" y="-1"/>
                <a:ext cx="800444" cy="1329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81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6" grpId="2"/>
      <p:bldP build="whole" bldLvl="1" animBg="1" rev="0" advAuto="0" spid="625" grpId="1"/>
      <p:bldP build="whole" bldLvl="1" animBg="1" rev="0" advAuto="0" spid="632" grpId="3"/>
      <p:bldP build="whole" bldLvl="1" animBg="1" rev="0" advAuto="0" spid="627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6-30-2017-blog-image.jpg" descr="6-30-2017-blog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835" y="1677739"/>
            <a:ext cx="10274301" cy="599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箭頭"/>
          <p:cNvSpPr/>
          <p:nvPr/>
        </p:nvSpPr>
        <p:spPr>
          <a:xfrm>
            <a:off x="4222750" y="2516460"/>
            <a:ext cx="1270000" cy="837159"/>
          </a:xfrm>
          <a:prstGeom prst="rightArrow">
            <a:avLst>
              <a:gd name="adj1" fmla="val 32000"/>
              <a:gd name="adj2" fmla="val 9709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49" name="群組"/>
          <p:cNvGrpSpPr/>
          <p:nvPr/>
        </p:nvGrpSpPr>
        <p:grpSpPr>
          <a:xfrm>
            <a:off x="1873250" y="2241512"/>
            <a:ext cx="2302650" cy="1387055"/>
            <a:chOff x="0" y="0"/>
            <a:chExt cx="2302649" cy="1387053"/>
          </a:xfrm>
        </p:grpSpPr>
        <p:sp>
          <p:nvSpPr>
            <p:cNvPr id="147" name="同屋…"/>
            <p:cNvSpPr txBox="1"/>
            <p:nvPr/>
          </p:nvSpPr>
          <p:spPr>
            <a:xfrm>
              <a:off x="770750" y="0"/>
              <a:ext cx="1531900" cy="138705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  <a:r>
                <a:t>同屋</a:t>
              </a:r>
            </a:p>
            <a:p>
              <a:pPr>
                <a:defRPr sz="2700">
                  <a:solidFill>
                    <a:srgbClr val="FFFFFF"/>
                  </a:solidFill>
                </a:defRPr>
              </a:pPr>
              <a:r>
                <a:t>tóngwū</a:t>
              </a:r>
            </a:p>
          </p:txBody>
        </p:sp>
        <p:sp>
          <p:nvSpPr>
            <p:cNvPr id="148" name="1"/>
            <p:cNvSpPr/>
            <p:nvPr/>
          </p:nvSpPr>
          <p:spPr>
            <a:xfrm>
              <a:off x="0" y="177837"/>
              <a:ext cx="630436" cy="6009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52" name="群組"/>
          <p:cNvGrpSpPr/>
          <p:nvPr/>
        </p:nvGrpSpPr>
        <p:grpSpPr>
          <a:xfrm>
            <a:off x="1873250" y="3651212"/>
            <a:ext cx="2302650" cy="1387055"/>
            <a:chOff x="0" y="0"/>
            <a:chExt cx="2302649" cy="1387053"/>
          </a:xfrm>
        </p:grpSpPr>
        <p:sp>
          <p:nvSpPr>
            <p:cNvPr id="150" name="室友…"/>
            <p:cNvSpPr txBox="1"/>
            <p:nvPr/>
          </p:nvSpPr>
          <p:spPr>
            <a:xfrm>
              <a:off x="770750" y="0"/>
              <a:ext cx="1531900" cy="138705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  <a:r>
                <a:t>室友</a:t>
              </a:r>
            </a:p>
            <a:p>
              <a:pPr>
                <a:defRPr sz="2700">
                  <a:solidFill>
                    <a:srgbClr val="FFFFFF"/>
                  </a:solidFill>
                </a:defRPr>
              </a:pPr>
              <a:r>
                <a:t>shìyǒu</a:t>
              </a:r>
            </a:p>
          </p:txBody>
        </p:sp>
        <p:sp>
          <p:nvSpPr>
            <p:cNvPr id="151" name="2"/>
            <p:cNvSpPr/>
            <p:nvPr/>
          </p:nvSpPr>
          <p:spPr>
            <a:xfrm>
              <a:off x="0" y="393042"/>
              <a:ext cx="630436" cy="60096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whole" bldLvl="1" animBg="1" rev="0" advAuto="0" spid="146" grpId="1"/>
      <p:bldP build="whole" bldLvl="1" animBg="1" rev="0" advAuto="0" spid="152" grpId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330684-1512121S35699.jpg" descr="330684-1512121S35699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825"/>
          <a:stretch>
            <a:fillRect/>
          </a:stretch>
        </p:blipFill>
        <p:spPr>
          <a:xfrm>
            <a:off x="2373510" y="3916228"/>
            <a:ext cx="8620280" cy="5765340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Tell your friend you want to move"/>
          <p:cNvSpPr txBox="1"/>
          <p:nvPr/>
        </p:nvSpPr>
        <p:spPr>
          <a:xfrm>
            <a:off x="3523030" y="944220"/>
            <a:ext cx="491734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Tell your friend you want to move</a:t>
            </a:r>
          </a:p>
        </p:txBody>
      </p:sp>
      <p:sp>
        <p:nvSpPr>
          <p:cNvPr id="636" name="告诉你的朋友你想搬家"/>
          <p:cNvSpPr txBox="1"/>
          <p:nvPr/>
        </p:nvSpPr>
        <p:spPr>
          <a:xfrm>
            <a:off x="2863849" y="6985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告诉你的朋友你想搬家</a:t>
            </a:r>
          </a:p>
        </p:txBody>
      </p:sp>
      <p:sp>
        <p:nvSpPr>
          <p:cNvPr id="637" name="恐怕…"/>
          <p:cNvSpPr txBox="1"/>
          <p:nvPr/>
        </p:nvSpPr>
        <p:spPr>
          <a:xfrm>
            <a:off x="-14199" y="-32759"/>
            <a:ext cx="2554458" cy="164031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恐怕</a:t>
            </a:r>
          </a:p>
          <a:p>
            <a:pPr>
              <a:defRPr sz="2900">
                <a:solidFill>
                  <a:srgbClr val="FFFFFF"/>
                </a:solidFill>
              </a:defRPr>
            </a:pPr>
            <a:r>
              <a:t>kǒngpà</a:t>
            </a:r>
          </a:p>
        </p:txBody>
      </p:sp>
      <p:sp>
        <p:nvSpPr>
          <p:cNvPr id="638" name="A:我想搬去___________。"/>
          <p:cNvSpPr txBox="1"/>
          <p:nvPr/>
        </p:nvSpPr>
        <p:spPr>
          <a:xfrm>
            <a:off x="2940157" y="1634071"/>
            <a:ext cx="60830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FF2600"/>
                </a:solidFill>
              </a:defRPr>
            </a:lvl1pPr>
          </a:lstStyle>
          <a:p>
            <a:pPr/>
            <a:r>
              <a:t>A:我想搬去___________。</a:t>
            </a:r>
          </a:p>
        </p:txBody>
      </p:sp>
      <p:sp>
        <p:nvSpPr>
          <p:cNvPr id="639" name="B:是吗？________恐怕太______了吧？"/>
          <p:cNvSpPr txBox="1"/>
          <p:nvPr/>
        </p:nvSpPr>
        <p:spPr>
          <a:xfrm>
            <a:off x="2023986" y="2688364"/>
            <a:ext cx="895682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FF2600"/>
                </a:solidFill>
              </a:defRPr>
            </a:lvl1pPr>
          </a:lstStyle>
          <a:p>
            <a:pPr/>
            <a:r>
              <a:t>B:是吗？________恐怕太______了吧？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42" name="“almost the same”"/>
          <p:cNvSpPr txBox="1"/>
          <p:nvPr/>
        </p:nvSpPr>
        <p:spPr>
          <a:xfrm>
            <a:off x="4891341" y="533865"/>
            <a:ext cx="4263518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“almost the same”</a:t>
            </a:r>
          </a:p>
        </p:txBody>
      </p:sp>
      <p:sp>
        <p:nvSpPr>
          <p:cNvPr id="643" name="1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graphicFrame>
        <p:nvGraphicFramePr>
          <p:cNvPr id="644" name="表格 8"/>
          <p:cNvGraphicFramePr/>
          <p:nvPr/>
        </p:nvGraphicFramePr>
        <p:xfrm>
          <a:off x="2613660" y="3183458"/>
          <a:ext cx="6567250" cy="218375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3277274"/>
                <a:gridCol w="3277274"/>
              </a:tblGrid>
              <a:tr h="728550">
                <a:tc>
                  <a:txBody>
                    <a:bodyPr/>
                    <a:lstStyle/>
                    <a:p>
                      <a:pPr defTabSz="685782">
                        <a:defRPr b="0" sz="46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今天</a:t>
                      </a:r>
                      <a:r>
                        <a:rPr>
                          <a:latin typeface="Kaiti SC Regular"/>
                          <a:ea typeface="Kaiti SC Regular"/>
                          <a:cs typeface="Kaiti SC Regular"/>
                          <a:sym typeface="Kaiti SC Regular"/>
                        </a:rPr>
                        <a:t>温度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defTabSz="685782">
                        <a:defRPr b="0" sz="46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明天</a:t>
                      </a:r>
                      <a:r>
                        <a:rPr>
                          <a:latin typeface="Kaiti SC Regular"/>
                          <a:ea typeface="Kaiti SC Regular"/>
                          <a:cs typeface="Kaiti SC Regular"/>
                          <a:sym typeface="Kaiti SC Regular"/>
                        </a:rPr>
                        <a:t>温度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D7D31"/>
                    </a:solidFill>
                  </a:tcPr>
                </a:tc>
              </a:tr>
              <a:tr h="1442505">
                <a:tc>
                  <a:txBody>
                    <a:bodyPr/>
                    <a:lstStyle/>
                    <a:p>
                      <a:pPr algn="l" defTabSz="685782">
                        <a:defRPr sz="1800"/>
                      </a:pPr>
                      <a:r>
                        <a:rPr sz="6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16°C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85782">
                        <a:defRPr sz="1800"/>
                      </a:pPr>
                      <a:r>
                        <a:rPr sz="6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15°C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47" name="群組"/>
          <p:cNvGrpSpPr/>
          <p:nvPr/>
        </p:nvGrpSpPr>
        <p:grpSpPr>
          <a:xfrm>
            <a:off x="4622907" y="1428563"/>
            <a:ext cx="4838365" cy="1513317"/>
            <a:chOff x="0" y="0"/>
            <a:chExt cx="4838363" cy="1513316"/>
          </a:xfrm>
        </p:grpSpPr>
        <p:sp>
          <p:nvSpPr>
            <p:cNvPr id="645" name="温度…"/>
            <p:cNvSpPr txBox="1"/>
            <p:nvPr/>
          </p:nvSpPr>
          <p:spPr>
            <a:xfrm>
              <a:off x="0" y="-1"/>
              <a:ext cx="1705484" cy="1513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500"/>
              </a:pPr>
              <a:r>
                <a:t>温度</a:t>
              </a:r>
            </a:p>
            <a:p>
              <a:pPr>
                <a:defRPr sz="2900"/>
              </a:pPr>
              <a:r>
                <a:t>wēndù</a:t>
              </a:r>
            </a:p>
          </p:txBody>
        </p:sp>
        <p:sp>
          <p:nvSpPr>
            <p:cNvPr id="646" name="(temperature)"/>
            <p:cNvSpPr txBox="1"/>
            <p:nvPr/>
          </p:nvSpPr>
          <p:spPr>
            <a:xfrm>
              <a:off x="1687570" y="312623"/>
              <a:ext cx="3150794" cy="659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FF2600"/>
                  </a:solidFill>
                </a:defRPr>
              </a:lvl1pPr>
            </a:lstStyle>
            <a:p>
              <a:pPr/>
              <a:r>
                <a:t>(temperature)</a:t>
              </a:r>
            </a:p>
          </p:txBody>
        </p:sp>
      </p:grpSp>
      <p:sp>
        <p:nvSpPr>
          <p:cNvPr id="648" name="今天的温度和昨天差不多。"/>
          <p:cNvSpPr txBox="1"/>
          <p:nvPr/>
        </p:nvSpPr>
        <p:spPr>
          <a:xfrm>
            <a:off x="1504949" y="6508750"/>
            <a:ext cx="89535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今天的温度和昨天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差不多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7" grpId="1"/>
      <p:bldP build="whole" bldLvl="1" animBg="1" rev="0" advAuto="0" spid="648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51" name="“almost the same”"/>
          <p:cNvSpPr txBox="1"/>
          <p:nvPr/>
        </p:nvSpPr>
        <p:spPr>
          <a:xfrm>
            <a:off x="4891341" y="533865"/>
            <a:ext cx="4263518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“almost the same”</a:t>
            </a:r>
          </a:p>
        </p:txBody>
      </p:sp>
      <p:sp>
        <p:nvSpPr>
          <p:cNvPr id="652" name="1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653" name="1_望安花宅--曾家古厝.jpg" descr="1_望安花宅--曾家古厝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2029" y="3318295"/>
            <a:ext cx="5975459" cy="400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0.jpg" descr="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402" y="3318295"/>
            <a:ext cx="5333651" cy="4000238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哪栋房子比较旧？"/>
          <p:cNvSpPr txBox="1"/>
          <p:nvPr/>
        </p:nvSpPr>
        <p:spPr>
          <a:xfrm>
            <a:off x="3905249" y="2044700"/>
            <a:ext cx="49911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哪栋房子比较旧？</a:t>
            </a:r>
          </a:p>
        </p:txBody>
      </p:sp>
      <p:sp>
        <p:nvSpPr>
          <p:cNvPr id="656" name="两栋房子差不多旧。"/>
          <p:cNvSpPr txBox="1"/>
          <p:nvPr/>
        </p:nvSpPr>
        <p:spPr>
          <a:xfrm>
            <a:off x="3232150" y="7886700"/>
            <a:ext cx="67437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两栋房子</a:t>
            </a:r>
            <a:r>
              <a:rPr>
                <a:solidFill>
                  <a:srgbClr val="FF2600"/>
                </a:solidFill>
              </a:rPr>
              <a:t>差不多</a:t>
            </a:r>
            <a:r>
              <a:t>旧。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59" name="“almost the same”"/>
          <p:cNvSpPr txBox="1"/>
          <p:nvPr/>
        </p:nvSpPr>
        <p:spPr>
          <a:xfrm>
            <a:off x="4891341" y="533865"/>
            <a:ext cx="4263518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“almost the same”</a:t>
            </a:r>
          </a:p>
        </p:txBody>
      </p:sp>
      <p:sp>
        <p:nvSpPr>
          <p:cNvPr id="660" name="1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661" name="36rU-fymmiwm1497545.jpg" descr="36rU-fymmiwm14975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7889" y="3293116"/>
            <a:ext cx="4205059" cy="6307588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線條"/>
          <p:cNvSpPr/>
          <p:nvPr/>
        </p:nvSpPr>
        <p:spPr>
          <a:xfrm>
            <a:off x="4038728" y="3911600"/>
            <a:ext cx="3623381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3" name="她"/>
          <p:cNvSpPr txBox="1"/>
          <p:nvPr/>
        </p:nvSpPr>
        <p:spPr>
          <a:xfrm>
            <a:off x="3740149" y="4413249"/>
            <a:ext cx="698501" cy="92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她</a:t>
            </a:r>
          </a:p>
        </p:txBody>
      </p:sp>
      <p:sp>
        <p:nvSpPr>
          <p:cNvPr id="664" name="她的姐姐"/>
          <p:cNvSpPr txBox="1"/>
          <p:nvPr/>
        </p:nvSpPr>
        <p:spPr>
          <a:xfrm>
            <a:off x="7131050" y="4146549"/>
            <a:ext cx="2451101" cy="92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她的姐姐</a:t>
            </a:r>
          </a:p>
        </p:txBody>
      </p:sp>
      <p:grpSp>
        <p:nvGrpSpPr>
          <p:cNvPr id="667" name="群組"/>
          <p:cNvGrpSpPr/>
          <p:nvPr/>
        </p:nvGrpSpPr>
        <p:grpSpPr>
          <a:xfrm>
            <a:off x="1847850" y="1935710"/>
            <a:ext cx="8216901" cy="1621299"/>
            <a:chOff x="0" y="0"/>
            <a:chExt cx="8216900" cy="1621297"/>
          </a:xfrm>
        </p:grpSpPr>
        <p:sp>
          <p:nvSpPr>
            <p:cNvPr id="665" name="她跟她的姐姐差不多高。"/>
            <p:cNvSpPr txBox="1"/>
            <p:nvPr/>
          </p:nvSpPr>
          <p:spPr>
            <a:xfrm>
              <a:off x="0" y="0"/>
              <a:ext cx="8216901" cy="1130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800"/>
              </a:pPr>
              <a:r>
                <a:t>她跟她的姐姐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差不多</a:t>
              </a:r>
              <a:r>
                <a:rPr>
                  <a:solidFill>
                    <a:srgbClr val="0433FF"/>
                  </a:solidFill>
                </a:rPr>
                <a:t>高</a:t>
              </a:r>
              <a:r>
                <a:t>。</a:t>
              </a:r>
            </a:p>
          </p:txBody>
        </p:sp>
        <p:sp>
          <p:nvSpPr>
            <p:cNvPr id="666" name="Adj."/>
            <p:cNvSpPr txBox="1"/>
            <p:nvPr/>
          </p:nvSpPr>
          <p:spPr>
            <a:xfrm>
              <a:off x="6682054" y="1085880"/>
              <a:ext cx="796392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pPr/>
              <a:r>
                <a:t>Adj.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70" name="2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71" name="“roughly”"/>
          <p:cNvSpPr txBox="1"/>
          <p:nvPr/>
        </p:nvSpPr>
        <p:spPr>
          <a:xfrm>
            <a:off x="4619277" y="628930"/>
            <a:ext cx="216347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“roughly”</a:t>
            </a:r>
          </a:p>
        </p:txBody>
      </p:sp>
      <p:sp>
        <p:nvSpPr>
          <p:cNvPr id="672" name="“about”"/>
          <p:cNvSpPr txBox="1"/>
          <p:nvPr/>
        </p:nvSpPr>
        <p:spPr>
          <a:xfrm>
            <a:off x="7421787" y="628930"/>
            <a:ext cx="1790853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“about”</a:t>
            </a:r>
          </a:p>
        </p:txBody>
      </p:sp>
      <p:sp>
        <p:nvSpPr>
          <p:cNvPr id="673" name="你从宿舍到学校要多久？"/>
          <p:cNvSpPr txBox="1"/>
          <p:nvPr/>
        </p:nvSpPr>
        <p:spPr>
          <a:xfrm>
            <a:off x="2882900" y="2095499"/>
            <a:ext cx="72390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你从宿舍到学校要多久？</a:t>
            </a:r>
          </a:p>
        </p:txBody>
      </p:sp>
      <p:pic>
        <p:nvPicPr>
          <p:cNvPr id="674" name="68809553_403432970354834_4349114485571584000_n.jpg" descr="68809553_403432970354834_434911448557158400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82" y="3626130"/>
            <a:ext cx="5206294" cy="390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69930420_425434804762043_5437871248950427648_n.jpg" descr="69930420_425434804762043_543787124895042764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2468" y="3485694"/>
            <a:ext cx="5429600" cy="40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————————"/>
          <p:cNvSpPr txBox="1"/>
          <p:nvPr/>
        </p:nvSpPr>
        <p:spPr>
          <a:xfrm>
            <a:off x="5226050" y="5681320"/>
            <a:ext cx="25527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————————</a:t>
            </a:r>
          </a:p>
        </p:txBody>
      </p:sp>
      <p:pic>
        <p:nvPicPr>
          <p:cNvPr id="677" name="images.png" descr="images.png"/>
          <p:cNvPicPr>
            <a:picLocks noChangeAspect="1"/>
          </p:cNvPicPr>
          <p:nvPr/>
        </p:nvPicPr>
        <p:blipFill>
          <a:blip r:embed="rId4">
            <a:extLst/>
          </a:blip>
          <a:srcRect l="29260" t="12089" r="25292" b="0"/>
          <a:stretch>
            <a:fillRect/>
          </a:stretch>
        </p:blipFill>
        <p:spPr>
          <a:xfrm>
            <a:off x="5971728" y="3654127"/>
            <a:ext cx="1494880" cy="216594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五分钟"/>
          <p:cNvSpPr txBox="1"/>
          <p:nvPr/>
        </p:nvSpPr>
        <p:spPr>
          <a:xfrm>
            <a:off x="5617722" y="6172398"/>
            <a:ext cx="1866901" cy="9271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pPr/>
            <a:r>
              <a:t>五分钟</a:t>
            </a:r>
          </a:p>
        </p:txBody>
      </p:sp>
      <p:sp>
        <p:nvSpPr>
          <p:cNvPr id="679" name="走路差不多五分钟。"/>
          <p:cNvSpPr txBox="1"/>
          <p:nvPr/>
        </p:nvSpPr>
        <p:spPr>
          <a:xfrm>
            <a:off x="2813049" y="8070849"/>
            <a:ext cx="65151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走路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差不多</a:t>
            </a:r>
            <a:r>
              <a:t>五分钟。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3" grpId="1"/>
      <p:bldP build="whole" bldLvl="1" animBg="1" rev="0" advAuto="0" spid="679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82" name="2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83" name="“roughly”"/>
          <p:cNvSpPr txBox="1"/>
          <p:nvPr/>
        </p:nvSpPr>
        <p:spPr>
          <a:xfrm>
            <a:off x="4619277" y="628930"/>
            <a:ext cx="216347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“roughly”</a:t>
            </a:r>
          </a:p>
        </p:txBody>
      </p:sp>
      <p:sp>
        <p:nvSpPr>
          <p:cNvPr id="684" name="“about”"/>
          <p:cNvSpPr txBox="1"/>
          <p:nvPr/>
        </p:nvSpPr>
        <p:spPr>
          <a:xfrm>
            <a:off x="7421787" y="628930"/>
            <a:ext cx="1790853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“about”</a:t>
            </a:r>
          </a:p>
        </p:txBody>
      </p:sp>
      <p:pic>
        <p:nvPicPr>
          <p:cNvPr id="685" name="21804642278082_171.JPG" descr="21804642278082_1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426" y="2909211"/>
            <a:ext cx="5551021" cy="514462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书架…"/>
          <p:cNvSpPr txBox="1"/>
          <p:nvPr/>
        </p:nvSpPr>
        <p:spPr>
          <a:xfrm>
            <a:off x="4856953" y="5264431"/>
            <a:ext cx="1688120" cy="124809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300">
                <a:solidFill>
                  <a:srgbClr val="FFFFFF"/>
                </a:solidFill>
              </a:defRPr>
            </a:pPr>
            <a:r>
              <a:t>书架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shūjià</a:t>
            </a:r>
          </a:p>
        </p:txBody>
      </p:sp>
      <p:sp>
        <p:nvSpPr>
          <p:cNvPr id="687" name="书架上有几本书？"/>
          <p:cNvSpPr txBox="1"/>
          <p:nvPr/>
        </p:nvSpPr>
        <p:spPr>
          <a:xfrm>
            <a:off x="4756149" y="1603690"/>
            <a:ext cx="5092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书架上有几本书？</a:t>
            </a:r>
          </a:p>
        </p:txBody>
      </p:sp>
      <p:grpSp>
        <p:nvGrpSpPr>
          <p:cNvPr id="691" name="群組"/>
          <p:cNvGrpSpPr/>
          <p:nvPr/>
        </p:nvGrpSpPr>
        <p:grpSpPr>
          <a:xfrm>
            <a:off x="4805662" y="2882899"/>
            <a:ext cx="4651792" cy="801013"/>
            <a:chOff x="0" y="0"/>
            <a:chExt cx="4651790" cy="801011"/>
          </a:xfrm>
        </p:grpSpPr>
        <p:sp>
          <p:nvSpPr>
            <p:cNvPr id="688" name="九本书"/>
            <p:cNvSpPr txBox="1"/>
            <p:nvPr/>
          </p:nvSpPr>
          <p:spPr>
            <a:xfrm>
              <a:off x="-1" y="-1"/>
              <a:ext cx="1562101" cy="774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九本书</a:t>
              </a:r>
            </a:p>
          </p:txBody>
        </p:sp>
        <p:sp>
          <p:nvSpPr>
            <p:cNvPr id="689" name="箭頭"/>
            <p:cNvSpPr/>
            <p:nvPr/>
          </p:nvSpPr>
          <p:spPr>
            <a:xfrm>
              <a:off x="1696737" y="45640"/>
              <a:ext cx="1270001" cy="729061"/>
            </a:xfrm>
            <a:prstGeom prst="rightArrow">
              <a:avLst>
                <a:gd name="adj1" fmla="val 32000"/>
                <a:gd name="adj2" fmla="val 11148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90" name="十本书"/>
            <p:cNvSpPr txBox="1"/>
            <p:nvPr/>
          </p:nvSpPr>
          <p:spPr>
            <a:xfrm>
              <a:off x="3089690" y="26311"/>
              <a:ext cx="1562101" cy="774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十本书</a:t>
              </a:r>
            </a:p>
          </p:txBody>
        </p:sp>
      </p:grpSp>
      <p:sp>
        <p:nvSpPr>
          <p:cNvPr id="692" name="书架上差不多十本书。"/>
          <p:cNvSpPr txBox="1"/>
          <p:nvPr/>
        </p:nvSpPr>
        <p:spPr>
          <a:xfrm>
            <a:off x="2825750" y="8331199"/>
            <a:ext cx="73533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书架上</a:t>
            </a:r>
            <a:r>
              <a:rPr>
                <a:solidFill>
                  <a:srgbClr val="FF2600"/>
                </a:solidFill>
              </a:rPr>
              <a:t>差不多</a:t>
            </a:r>
            <a:r>
              <a:t>十本书。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2" grpId="4"/>
      <p:bldP build="whole" bldLvl="1" animBg="1" rev="0" advAuto="0" spid="691" grpId="3"/>
      <p:bldP build="whole" bldLvl="1" animBg="1" rev="0" advAuto="0" spid="687" grpId="2"/>
      <p:bldP build="whole" bldLvl="1" animBg="1" rev="0" advAuto="0" spid="68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差不多…"/>
          <p:cNvSpPr txBox="1"/>
          <p:nvPr/>
        </p:nvSpPr>
        <p:spPr>
          <a:xfrm>
            <a:off x="1332001" y="18594"/>
            <a:ext cx="3022473" cy="1690012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差不多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chàbùduō</a:t>
            </a:r>
          </a:p>
        </p:txBody>
      </p:sp>
      <p:sp>
        <p:nvSpPr>
          <p:cNvPr id="695" name="2"/>
          <p:cNvSpPr/>
          <p:nvPr/>
        </p:nvSpPr>
        <p:spPr>
          <a:xfrm>
            <a:off x="279400" y="587970"/>
            <a:ext cx="787797" cy="72906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96" name="“roughly”"/>
          <p:cNvSpPr txBox="1"/>
          <p:nvPr/>
        </p:nvSpPr>
        <p:spPr>
          <a:xfrm>
            <a:off x="4619277" y="628930"/>
            <a:ext cx="216347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“roughly”</a:t>
            </a:r>
          </a:p>
        </p:txBody>
      </p:sp>
      <p:sp>
        <p:nvSpPr>
          <p:cNvPr id="697" name="“about”"/>
          <p:cNvSpPr txBox="1"/>
          <p:nvPr/>
        </p:nvSpPr>
        <p:spPr>
          <a:xfrm>
            <a:off x="7421787" y="628930"/>
            <a:ext cx="1790853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“about”</a:t>
            </a:r>
          </a:p>
        </p:txBody>
      </p:sp>
      <p:sp>
        <p:nvSpPr>
          <p:cNvPr id="698" name="09:59"/>
          <p:cNvSpPr txBox="1"/>
          <p:nvPr/>
        </p:nvSpPr>
        <p:spPr>
          <a:xfrm>
            <a:off x="3874884" y="3423221"/>
            <a:ext cx="4594632" cy="223405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100"/>
            </a:lvl1pPr>
          </a:lstStyle>
          <a:p>
            <a:pPr/>
            <a:r>
              <a:t>09:59</a:t>
            </a:r>
          </a:p>
        </p:txBody>
      </p:sp>
      <p:sp>
        <p:nvSpPr>
          <p:cNvPr id="699" name="现在几点了？"/>
          <p:cNvSpPr txBox="1"/>
          <p:nvPr/>
        </p:nvSpPr>
        <p:spPr>
          <a:xfrm>
            <a:off x="3943350" y="1962663"/>
            <a:ext cx="4838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现在几点了？</a:t>
            </a:r>
          </a:p>
        </p:txBody>
      </p:sp>
      <p:sp>
        <p:nvSpPr>
          <p:cNvPr id="700" name="现在差不多十点了。"/>
          <p:cNvSpPr txBox="1"/>
          <p:nvPr/>
        </p:nvSpPr>
        <p:spPr>
          <a:xfrm>
            <a:off x="2762249" y="6642100"/>
            <a:ext cx="72009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/>
            </a:pPr>
            <a:r>
              <a:t>现在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差不多</a:t>
            </a:r>
            <a:r>
              <a:t>十点了。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adj.得很…"/>
          <p:cNvSpPr txBox="1"/>
          <p:nvPr/>
        </p:nvSpPr>
        <p:spPr>
          <a:xfrm>
            <a:off x="8312" y="4042"/>
            <a:ext cx="4656976" cy="234141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900">
                <a:solidFill>
                  <a:srgbClr val="FFFFFF"/>
                </a:solidFill>
              </a:defRPr>
            </a:pPr>
            <a:r>
              <a:t>adj.得很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             dehěn</a:t>
            </a:r>
          </a:p>
        </p:txBody>
      </p:sp>
      <p:sp>
        <p:nvSpPr>
          <p:cNvPr id="703" name="The level is higher than 很adj."/>
          <p:cNvSpPr txBox="1"/>
          <p:nvPr/>
        </p:nvSpPr>
        <p:spPr>
          <a:xfrm>
            <a:off x="4828006" y="787399"/>
            <a:ext cx="687938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The level is higher than 很adj.</a:t>
            </a:r>
          </a:p>
        </p:txBody>
      </p:sp>
      <p:pic>
        <p:nvPicPr>
          <p:cNvPr id="704" name="v2-7d6dcacd93e458bd3047f510b8fc3af8_1200x500.jpg" descr="v2-7d6dcacd93e458bd3047f510b8fc3af8_1200x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42" y="3435697"/>
            <a:ext cx="6168747" cy="331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big.jpg" descr="big.jpg"/>
          <p:cNvPicPr>
            <a:picLocks noChangeAspect="1"/>
          </p:cNvPicPr>
          <p:nvPr/>
        </p:nvPicPr>
        <p:blipFill>
          <a:blip r:embed="rId3">
            <a:extLst/>
          </a:blip>
          <a:srcRect l="0" t="5680" r="0" b="14154"/>
          <a:stretch>
            <a:fillRect/>
          </a:stretch>
        </p:blipFill>
        <p:spPr>
          <a:xfrm>
            <a:off x="6497439" y="3416155"/>
            <a:ext cx="6277243" cy="3354771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A:他们昨天吵吗？"/>
          <p:cNvSpPr txBox="1"/>
          <p:nvPr/>
        </p:nvSpPr>
        <p:spPr>
          <a:xfrm>
            <a:off x="3967562" y="6985368"/>
            <a:ext cx="5069676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A:他们昨天吵吗？</a:t>
            </a:r>
          </a:p>
        </p:txBody>
      </p:sp>
      <p:sp>
        <p:nvSpPr>
          <p:cNvPr id="707" name="同屋在家里开派对"/>
          <p:cNvSpPr txBox="1"/>
          <p:nvPr/>
        </p:nvSpPr>
        <p:spPr>
          <a:xfrm>
            <a:off x="824765" y="2439727"/>
            <a:ext cx="4686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同屋在家里开派对</a:t>
            </a:r>
          </a:p>
        </p:txBody>
      </p:sp>
      <p:sp>
        <p:nvSpPr>
          <p:cNvPr id="708" name="B:他们昨天吵得很。"/>
          <p:cNvSpPr txBox="1"/>
          <p:nvPr/>
        </p:nvSpPr>
        <p:spPr>
          <a:xfrm>
            <a:off x="3980700" y="8177697"/>
            <a:ext cx="57038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B:他们昨天吵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得很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8" grpId="3"/>
      <p:bldP build="whole" bldLvl="1" animBg="1" rev="0" advAuto="0" spid="707" grpId="1"/>
      <p:bldP build="whole" bldLvl="1" animBg="1" rev="0" advAuto="0" spid="706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adj.得很…"/>
          <p:cNvSpPr txBox="1"/>
          <p:nvPr/>
        </p:nvSpPr>
        <p:spPr>
          <a:xfrm>
            <a:off x="8312" y="4042"/>
            <a:ext cx="4656976" cy="234141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900">
                <a:solidFill>
                  <a:srgbClr val="FFFFFF"/>
                </a:solidFill>
              </a:defRPr>
            </a:pPr>
            <a:r>
              <a:t>adj.得很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             dehěn</a:t>
            </a:r>
          </a:p>
        </p:txBody>
      </p:sp>
      <p:sp>
        <p:nvSpPr>
          <p:cNvPr id="711" name="The level is higher than 很adj."/>
          <p:cNvSpPr txBox="1"/>
          <p:nvPr/>
        </p:nvSpPr>
        <p:spPr>
          <a:xfrm>
            <a:off x="4828006" y="787399"/>
            <a:ext cx="687938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The level is higher than 很adj.</a:t>
            </a:r>
          </a:p>
        </p:txBody>
      </p:sp>
      <p:pic>
        <p:nvPicPr>
          <p:cNvPr id="712" name="_102674927_gettyimages-928235500.jpg" descr="_102674927_gettyimages-928235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453" y="3433449"/>
            <a:ext cx="6213500" cy="3492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1546538173_id-1280w.jpg" descr="1546538173_id-1280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8112" y="3255223"/>
            <a:ext cx="3620593" cy="3620593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安静…"/>
          <p:cNvSpPr txBox="1"/>
          <p:nvPr/>
        </p:nvSpPr>
        <p:spPr>
          <a:xfrm>
            <a:off x="8924493" y="1651819"/>
            <a:ext cx="2326453" cy="1513686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>
                <a:solidFill>
                  <a:srgbClr val="FFFFFF"/>
                </a:solidFill>
              </a:defRPr>
            </a:pPr>
            <a:r>
              <a:t>安静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t>ānjìng</a:t>
            </a:r>
          </a:p>
        </p:txBody>
      </p:sp>
      <p:sp>
        <p:nvSpPr>
          <p:cNvPr id="715" name="考试的时候"/>
          <p:cNvSpPr txBox="1"/>
          <p:nvPr/>
        </p:nvSpPr>
        <p:spPr>
          <a:xfrm>
            <a:off x="1595052" y="2375103"/>
            <a:ext cx="3416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考试的时候</a:t>
            </a:r>
          </a:p>
        </p:txBody>
      </p:sp>
      <p:sp>
        <p:nvSpPr>
          <p:cNvPr id="716" name="考试的时候，学生安静得很。"/>
          <p:cNvSpPr txBox="1"/>
          <p:nvPr/>
        </p:nvSpPr>
        <p:spPr>
          <a:xfrm>
            <a:off x="1714500" y="7569199"/>
            <a:ext cx="9194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考试的时候，学生安静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得很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4" grpId="2"/>
      <p:bldP build="whole" bldLvl="1" animBg="1" rev="0" advAuto="0" spid="715" grpId="1"/>
      <p:bldP build="whole" bldLvl="1" animBg="1" rev="0" advAuto="0" spid="716" grpId="3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adj.得很…"/>
          <p:cNvSpPr txBox="1"/>
          <p:nvPr/>
        </p:nvSpPr>
        <p:spPr>
          <a:xfrm>
            <a:off x="8312" y="4042"/>
            <a:ext cx="4656976" cy="234141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900">
                <a:solidFill>
                  <a:srgbClr val="FFFFFF"/>
                </a:solidFill>
              </a:defRPr>
            </a:pPr>
            <a:r>
              <a:t>adj.得很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             dehěn</a:t>
            </a:r>
          </a:p>
        </p:txBody>
      </p:sp>
      <p:pic>
        <p:nvPicPr>
          <p:cNvPr id="719" name="捷克-布爾諾市區與聖伯多祿聖保祿主教座堂-20160116-1408-127.jpg" descr="捷克-布爾諾市區與聖伯多祿聖保祿主教座堂-20160116-1408-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3935" y="3433042"/>
            <a:ext cx="8070213" cy="4539128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漂亮…"/>
          <p:cNvSpPr txBox="1"/>
          <p:nvPr/>
        </p:nvSpPr>
        <p:spPr>
          <a:xfrm>
            <a:off x="8887815" y="6760636"/>
            <a:ext cx="1502970" cy="12996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漂亮</a:t>
            </a:r>
          </a:p>
          <a:p>
            <a:pPr>
              <a:defRPr sz="2300"/>
            </a:pPr>
            <a:r>
              <a:t>piàoliàng</a:t>
            </a:r>
          </a:p>
        </p:txBody>
      </p:sp>
      <p:sp>
        <p:nvSpPr>
          <p:cNvPr id="721" name="布尔诺漂亮吗？"/>
          <p:cNvSpPr txBox="1"/>
          <p:nvPr/>
        </p:nvSpPr>
        <p:spPr>
          <a:xfrm>
            <a:off x="3886199" y="2387599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布尔诺漂亮吗？</a:t>
            </a:r>
          </a:p>
        </p:txBody>
      </p:sp>
      <p:sp>
        <p:nvSpPr>
          <p:cNvPr id="722" name="布尔诺漂亮得很。"/>
          <p:cNvSpPr txBox="1"/>
          <p:nvPr/>
        </p:nvSpPr>
        <p:spPr>
          <a:xfrm>
            <a:off x="3651250" y="8166099"/>
            <a:ext cx="57023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布尔诺漂亮</a:t>
            </a:r>
            <a:r>
              <a:rPr>
                <a:solidFill>
                  <a:srgbClr val="FF2600"/>
                </a:solidFill>
              </a:rPr>
              <a:t>得很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" grpId="2"/>
      <p:bldP build="whole" bldLvl="1" animBg="1" rev="0" advAuto="0" spid="721" grpId="1"/>
      <p:bldP build="whole" bldLvl="1" animBg="1" rev="0" advAuto="0" spid="722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5a65ec72N3e7e4ff0.jpg" descr="5a65ec72N3e7e4ff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8864" y="3280171"/>
            <a:ext cx="4755432" cy="4755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箭頭"/>
          <p:cNvSpPr/>
          <p:nvPr/>
        </p:nvSpPr>
        <p:spPr>
          <a:xfrm>
            <a:off x="2317750" y="6395541"/>
            <a:ext cx="1270000" cy="811709"/>
          </a:xfrm>
          <a:prstGeom prst="rightArrow">
            <a:avLst>
              <a:gd name="adj1" fmla="val 32000"/>
              <a:gd name="adj2" fmla="val 10013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6" name="沙发…"/>
          <p:cNvSpPr txBox="1"/>
          <p:nvPr/>
        </p:nvSpPr>
        <p:spPr>
          <a:xfrm>
            <a:off x="943965" y="6095721"/>
            <a:ext cx="1502970" cy="141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沙发</a:t>
            </a:r>
          </a:p>
          <a:p>
            <a:pPr>
              <a:defRPr sz="3000"/>
            </a:pPr>
            <a:r>
              <a:t>sāfā</a:t>
            </a:r>
          </a:p>
        </p:txBody>
      </p:sp>
      <p:sp>
        <p:nvSpPr>
          <p:cNvPr id="157" name="沙发上有什么？"/>
          <p:cNvSpPr txBox="1"/>
          <p:nvPr/>
        </p:nvSpPr>
        <p:spPr>
          <a:xfrm>
            <a:off x="3893480" y="1773435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沙发上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什么？</a:t>
            </a:r>
          </a:p>
        </p:txBody>
      </p:sp>
      <p:sp>
        <p:nvSpPr>
          <p:cNvPr id="158" name="沙发上有一条毯子。"/>
          <p:cNvSpPr txBox="1"/>
          <p:nvPr/>
        </p:nvSpPr>
        <p:spPr>
          <a:xfrm>
            <a:off x="3200399" y="8304088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沙发上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有</a:t>
            </a:r>
            <a:r>
              <a:t>一条毯子。</a:t>
            </a:r>
          </a:p>
        </p:txBody>
      </p:sp>
      <p:sp>
        <p:nvSpPr>
          <p:cNvPr id="159" name="条 is a measure word…"/>
          <p:cNvSpPr txBox="1"/>
          <p:nvPr/>
        </p:nvSpPr>
        <p:spPr>
          <a:xfrm>
            <a:off x="8102320" y="4790447"/>
            <a:ext cx="39248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sz="3200">
                <a:solidFill>
                  <a:srgbClr val="0433FF"/>
                </a:solidFill>
              </a:rPr>
              <a:t>条</a:t>
            </a:r>
            <a:r>
              <a:t> is a measure word </a:t>
            </a:r>
          </a:p>
          <a:p>
            <a:pPr>
              <a:defRPr sz="2800"/>
            </a:pPr>
            <a:r>
              <a:t>for long things</a:t>
            </a:r>
          </a:p>
        </p:txBody>
      </p:sp>
      <p:grpSp>
        <p:nvGrpSpPr>
          <p:cNvPr id="164" name="群組"/>
          <p:cNvGrpSpPr/>
          <p:nvPr/>
        </p:nvGrpSpPr>
        <p:grpSpPr>
          <a:xfrm>
            <a:off x="742950" y="317500"/>
            <a:ext cx="9226551" cy="952500"/>
            <a:chOff x="0" y="0"/>
            <a:chExt cx="9226550" cy="952500"/>
          </a:xfrm>
        </p:grpSpPr>
        <p:sp>
          <p:nvSpPr>
            <p:cNvPr id="160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161" name="有、是"/>
            <p:cNvSpPr txBox="1"/>
            <p:nvPr/>
          </p:nvSpPr>
          <p:spPr>
            <a:xfrm>
              <a:off x="7283450" y="0"/>
              <a:ext cx="1943101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rPr>
                  <a:solidFill>
                    <a:srgbClr val="FF2600"/>
                  </a:solidFill>
                </a:rPr>
                <a:t>有</a:t>
              </a:r>
              <a:r>
                <a:t>、是</a:t>
              </a:r>
            </a:p>
          </p:txBody>
        </p:sp>
        <p:sp>
          <p:nvSpPr>
            <p:cNvPr id="162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3" name="1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5"/>
      <p:bldP build="whole" bldLvl="1" animBg="1" rev="0" advAuto="0" spid="158" grpId="6"/>
      <p:bldP build="whole" bldLvl="1" animBg="1" rev="0" advAuto="0" spid="164" grpId="1"/>
      <p:bldP build="whole" bldLvl="1" animBg="1" rev="0" advAuto="0" spid="155" grpId="3"/>
      <p:bldP build="whole" bldLvl="1" animBg="1" rev="0" advAuto="0" spid="156" grpId="4"/>
      <p:bldP build="whole" bldLvl="1" animBg="1" rev="0" advAuto="0" spid="159" grpId="7"/>
      <p:bldP build="whole" bldLvl="1" animBg="1" rev="0" advAuto="0" spid="154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adj.得很…"/>
          <p:cNvSpPr txBox="1"/>
          <p:nvPr/>
        </p:nvSpPr>
        <p:spPr>
          <a:xfrm>
            <a:off x="6802812" y="2201142"/>
            <a:ext cx="4656976" cy="234141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900">
                <a:solidFill>
                  <a:srgbClr val="FFFFFF"/>
                </a:solidFill>
              </a:defRPr>
            </a:pPr>
            <a:r>
              <a:t>adj.得很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             dehěn</a:t>
            </a:r>
          </a:p>
        </p:txBody>
      </p:sp>
      <p:sp>
        <p:nvSpPr>
          <p:cNvPr id="725" name="Something+"/>
          <p:cNvSpPr txBox="1"/>
          <p:nvPr/>
        </p:nvSpPr>
        <p:spPr>
          <a:xfrm>
            <a:off x="136480" y="2605719"/>
            <a:ext cx="6026240" cy="1329062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100">
                <a:solidFill>
                  <a:srgbClr val="FFFFFF"/>
                </a:solidFill>
              </a:defRPr>
            </a:lvl1pPr>
          </a:lstStyle>
          <a:p>
            <a:pPr/>
            <a:r>
              <a:t>Something+</a:t>
            </a:r>
          </a:p>
        </p:txBody>
      </p:sp>
      <p:sp>
        <p:nvSpPr>
          <p:cNvPr id="726" name="请造句"/>
          <p:cNvSpPr txBox="1"/>
          <p:nvPr/>
        </p:nvSpPr>
        <p:spPr>
          <a:xfrm>
            <a:off x="4483099" y="5055573"/>
            <a:ext cx="312420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/>
            </a:lvl1pPr>
          </a:lstStyle>
          <a:p>
            <a:pPr/>
            <a:r>
              <a:t>请造句</a:t>
            </a:r>
          </a:p>
        </p:txBody>
      </p:sp>
      <p:sp>
        <p:nvSpPr>
          <p:cNvPr id="727" name="Make a sentence"/>
          <p:cNvSpPr txBox="1"/>
          <p:nvPr/>
        </p:nvSpPr>
        <p:spPr>
          <a:xfrm>
            <a:off x="2529141" y="7079891"/>
            <a:ext cx="7032118" cy="111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恐怕"/>
          <p:cNvSpPr txBox="1"/>
          <p:nvPr/>
        </p:nvSpPr>
        <p:spPr>
          <a:xfrm>
            <a:off x="-14199" y="184150"/>
            <a:ext cx="2554458" cy="12065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pPr/>
            <a:r>
              <a:t>恐怕</a:t>
            </a:r>
          </a:p>
        </p:txBody>
      </p:sp>
      <p:sp>
        <p:nvSpPr>
          <p:cNvPr id="730" name="A：他明天能来吗？"/>
          <p:cNvSpPr txBox="1"/>
          <p:nvPr/>
        </p:nvSpPr>
        <p:spPr>
          <a:xfrm>
            <a:off x="1396460" y="1543050"/>
            <a:ext cx="463658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A：他明天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能来吗？</a:t>
            </a:r>
          </a:p>
        </p:txBody>
      </p:sp>
      <p:sp>
        <p:nvSpPr>
          <p:cNvPr id="731" name="B：他这两天非常忙，_____________？"/>
          <p:cNvSpPr txBox="1"/>
          <p:nvPr/>
        </p:nvSpPr>
        <p:spPr>
          <a:xfrm>
            <a:off x="1388338" y="2520950"/>
            <a:ext cx="907242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B：他这两天非常忙，_____________？</a:t>
            </a:r>
          </a:p>
        </p:txBody>
      </p:sp>
      <p:sp>
        <p:nvSpPr>
          <p:cNvPr id="732" name="A：我想去学生餐厅吃饭。"/>
          <p:cNvSpPr txBox="1"/>
          <p:nvPr/>
        </p:nvSpPr>
        <p:spPr>
          <a:xfrm>
            <a:off x="1364710" y="4159250"/>
            <a:ext cx="619868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A：我想去学生餐厅吃饭。</a:t>
            </a:r>
          </a:p>
        </p:txBody>
      </p:sp>
      <p:sp>
        <p:nvSpPr>
          <p:cNvPr id="733" name="B：现在已经晚上九点了，学生餐厅____________________?"/>
          <p:cNvSpPr txBox="1"/>
          <p:nvPr/>
        </p:nvSpPr>
        <p:spPr>
          <a:xfrm>
            <a:off x="232539" y="5238750"/>
            <a:ext cx="10665282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B：现在已经晚上九点了，学生餐厅____________________?</a:t>
            </a:r>
          </a:p>
        </p:txBody>
      </p:sp>
      <p:sp>
        <p:nvSpPr>
          <p:cNvPr id="734" name="恐怕不能来吧"/>
          <p:cNvSpPr txBox="1"/>
          <p:nvPr/>
        </p:nvSpPr>
        <p:spPr>
          <a:xfrm>
            <a:off x="6553200" y="2343150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恐怕不能来吧</a:t>
            </a:r>
          </a:p>
        </p:txBody>
      </p:sp>
      <p:sp>
        <p:nvSpPr>
          <p:cNvPr id="735" name="恐怕关了吧"/>
          <p:cNvSpPr txBox="1"/>
          <p:nvPr/>
        </p:nvSpPr>
        <p:spPr>
          <a:xfrm>
            <a:off x="4206279" y="5797550"/>
            <a:ext cx="2717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恐怕关了吧</a:t>
            </a:r>
          </a:p>
        </p:txBody>
      </p:sp>
      <p:sp>
        <p:nvSpPr>
          <p:cNvPr id="736" name="A：我们去打球吧！"/>
          <p:cNvSpPr txBox="1"/>
          <p:nvPr/>
        </p:nvSpPr>
        <p:spPr>
          <a:xfrm>
            <a:off x="1498060" y="6953250"/>
            <a:ext cx="463658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A：我们去打球吧！</a:t>
            </a:r>
          </a:p>
        </p:txBody>
      </p:sp>
      <p:sp>
        <p:nvSpPr>
          <p:cNvPr id="737" name="B：外面天气不好，_______________?"/>
          <p:cNvSpPr txBox="1"/>
          <p:nvPr/>
        </p:nvSpPr>
        <p:spPr>
          <a:xfrm>
            <a:off x="1503934" y="8299450"/>
            <a:ext cx="884123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B：外面天气不好，_______________?</a:t>
            </a:r>
          </a:p>
        </p:txBody>
      </p:sp>
      <p:sp>
        <p:nvSpPr>
          <p:cNvPr id="738" name="恐怕会下雨吧"/>
          <p:cNvSpPr txBox="1"/>
          <p:nvPr/>
        </p:nvSpPr>
        <p:spPr>
          <a:xfrm>
            <a:off x="6375400" y="8134350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FF2600"/>
                </a:solidFill>
              </a:defRPr>
            </a:lvl1pPr>
          </a:lstStyle>
          <a:p>
            <a:pPr/>
            <a:r>
              <a:t>恐怕会下雨吧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5" grpId="2"/>
      <p:bldP build="whole" bldLvl="1" animBg="1" rev="0" advAuto="0" spid="738" grpId="3"/>
      <p:bldP build="whole" bldLvl="1" animBg="1" rev="0" advAuto="0" spid="734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这个学校非常安全。"/>
          <p:cNvSpPr txBox="1"/>
          <p:nvPr/>
        </p:nvSpPr>
        <p:spPr>
          <a:xfrm>
            <a:off x="107950" y="311149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这个学校非常安全。</a:t>
            </a:r>
          </a:p>
        </p:txBody>
      </p:sp>
      <p:sp>
        <p:nvSpPr>
          <p:cNvPr id="741" name="adj.得很"/>
          <p:cNvSpPr txBox="1"/>
          <p:nvPr/>
        </p:nvSpPr>
        <p:spPr>
          <a:xfrm>
            <a:off x="-22022" y="215900"/>
            <a:ext cx="5445662" cy="1460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600">
                <a:solidFill>
                  <a:srgbClr val="FFFFFF"/>
                </a:solidFill>
              </a:defRPr>
            </a:lvl1pPr>
          </a:lstStyle>
          <a:p>
            <a:pPr/>
            <a:r>
              <a:t>adj.得很         </a:t>
            </a:r>
          </a:p>
        </p:txBody>
      </p:sp>
      <p:sp>
        <p:nvSpPr>
          <p:cNvPr id="742" name="箭頭"/>
          <p:cNvSpPr/>
          <p:nvPr/>
        </p:nvSpPr>
        <p:spPr>
          <a:xfrm>
            <a:off x="4616450" y="3178894"/>
            <a:ext cx="1270000" cy="652612"/>
          </a:xfrm>
          <a:prstGeom prst="rightArrow">
            <a:avLst>
              <a:gd name="adj1" fmla="val 32000"/>
              <a:gd name="adj2" fmla="val 12454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3" name="这个学校____________。"/>
          <p:cNvSpPr txBox="1"/>
          <p:nvPr/>
        </p:nvSpPr>
        <p:spPr>
          <a:xfrm>
            <a:off x="6134099" y="3111499"/>
            <a:ext cx="55626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这个学校____________。</a:t>
            </a:r>
          </a:p>
        </p:txBody>
      </p:sp>
      <p:sp>
        <p:nvSpPr>
          <p:cNvPr id="744" name="安全得很"/>
          <p:cNvSpPr txBox="1"/>
          <p:nvPr/>
        </p:nvSpPr>
        <p:spPr>
          <a:xfrm>
            <a:off x="8483599" y="2971800"/>
            <a:ext cx="2146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安全得很</a:t>
            </a:r>
          </a:p>
        </p:txBody>
      </p:sp>
      <p:sp>
        <p:nvSpPr>
          <p:cNvPr id="745" name="那家商店非常的远。"/>
          <p:cNvSpPr txBox="1"/>
          <p:nvPr/>
        </p:nvSpPr>
        <p:spPr>
          <a:xfrm>
            <a:off x="95250" y="486409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那家商店非常的远。</a:t>
            </a:r>
          </a:p>
        </p:txBody>
      </p:sp>
      <p:sp>
        <p:nvSpPr>
          <p:cNvPr id="746" name="箭頭"/>
          <p:cNvSpPr/>
          <p:nvPr/>
        </p:nvSpPr>
        <p:spPr>
          <a:xfrm>
            <a:off x="4603750" y="4931494"/>
            <a:ext cx="1270000" cy="652612"/>
          </a:xfrm>
          <a:prstGeom prst="rightArrow">
            <a:avLst>
              <a:gd name="adj1" fmla="val 32000"/>
              <a:gd name="adj2" fmla="val 12454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7" name="那家商店___________。"/>
          <p:cNvSpPr txBox="1"/>
          <p:nvPr/>
        </p:nvSpPr>
        <p:spPr>
          <a:xfrm>
            <a:off x="6124575" y="4991099"/>
            <a:ext cx="531495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那家商店___________。</a:t>
            </a:r>
          </a:p>
        </p:txBody>
      </p:sp>
      <p:sp>
        <p:nvSpPr>
          <p:cNvPr id="748" name="远得很"/>
          <p:cNvSpPr txBox="1"/>
          <p:nvPr/>
        </p:nvSpPr>
        <p:spPr>
          <a:xfrm>
            <a:off x="8724900" y="4851400"/>
            <a:ext cx="163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远得很</a:t>
            </a:r>
          </a:p>
        </p:txBody>
      </p:sp>
      <p:sp>
        <p:nvSpPr>
          <p:cNvPr id="749" name="我的房间非常小。"/>
          <p:cNvSpPr txBox="1"/>
          <p:nvPr/>
        </p:nvSpPr>
        <p:spPr>
          <a:xfrm>
            <a:off x="57149" y="6785694"/>
            <a:ext cx="4076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我的房间非常小。</a:t>
            </a:r>
          </a:p>
        </p:txBody>
      </p:sp>
      <p:sp>
        <p:nvSpPr>
          <p:cNvPr id="750" name="箭頭"/>
          <p:cNvSpPr/>
          <p:nvPr/>
        </p:nvSpPr>
        <p:spPr>
          <a:xfrm>
            <a:off x="4540250" y="6853088"/>
            <a:ext cx="1270000" cy="652612"/>
          </a:xfrm>
          <a:prstGeom prst="rightArrow">
            <a:avLst>
              <a:gd name="adj1" fmla="val 32000"/>
              <a:gd name="adj2" fmla="val 12454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1" name="我的房间________。"/>
          <p:cNvSpPr txBox="1"/>
          <p:nvPr/>
        </p:nvSpPr>
        <p:spPr>
          <a:xfrm>
            <a:off x="6216650" y="673099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我的房间________。</a:t>
            </a:r>
          </a:p>
        </p:txBody>
      </p:sp>
      <p:sp>
        <p:nvSpPr>
          <p:cNvPr id="752" name="小得很"/>
          <p:cNvSpPr txBox="1"/>
          <p:nvPr/>
        </p:nvSpPr>
        <p:spPr>
          <a:xfrm>
            <a:off x="8509000" y="6616700"/>
            <a:ext cx="163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小得很</a:t>
            </a:r>
          </a:p>
        </p:txBody>
      </p:sp>
      <p:sp>
        <p:nvSpPr>
          <p:cNvPr id="753" name="我家附近非常方便。"/>
          <p:cNvSpPr txBox="1"/>
          <p:nvPr/>
        </p:nvSpPr>
        <p:spPr>
          <a:xfrm>
            <a:off x="6350" y="828039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我家附近非常方便。</a:t>
            </a:r>
          </a:p>
        </p:txBody>
      </p:sp>
      <p:sp>
        <p:nvSpPr>
          <p:cNvPr id="754" name="箭頭"/>
          <p:cNvSpPr/>
          <p:nvPr/>
        </p:nvSpPr>
        <p:spPr>
          <a:xfrm>
            <a:off x="4603750" y="8347794"/>
            <a:ext cx="1270000" cy="652612"/>
          </a:xfrm>
          <a:prstGeom prst="rightArrow">
            <a:avLst>
              <a:gd name="adj1" fmla="val 32000"/>
              <a:gd name="adj2" fmla="val 12454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5" name="我家附近________。"/>
          <p:cNvSpPr txBox="1"/>
          <p:nvPr/>
        </p:nvSpPr>
        <p:spPr>
          <a:xfrm>
            <a:off x="6330950" y="8127999"/>
            <a:ext cx="4572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我家附近________。</a:t>
            </a:r>
          </a:p>
        </p:txBody>
      </p:sp>
      <p:sp>
        <p:nvSpPr>
          <p:cNvPr id="756" name="方便得很"/>
          <p:cNvSpPr txBox="1"/>
          <p:nvPr/>
        </p:nvSpPr>
        <p:spPr>
          <a:xfrm>
            <a:off x="8356599" y="7937500"/>
            <a:ext cx="2146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方便得很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6" grpId="4"/>
      <p:bldP build="whole" bldLvl="1" animBg="1" rev="0" advAuto="0" spid="752" grpId="3"/>
      <p:bldP build="whole" bldLvl="1" animBg="1" rev="0" advAuto="0" spid="744" grpId="1"/>
      <p:bldP build="whole" bldLvl="1" animBg="1" rev="0" advAuto="0" spid="748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東廣文具-2.jpg" descr="東廣文具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98" y="40679"/>
            <a:ext cx="6014788" cy="4011864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文具…"/>
          <p:cNvSpPr txBox="1"/>
          <p:nvPr/>
        </p:nvSpPr>
        <p:spPr>
          <a:xfrm>
            <a:off x="4006405" y="2329994"/>
            <a:ext cx="1994790" cy="1740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文具</a:t>
            </a:r>
          </a:p>
          <a:p>
            <a:pPr>
              <a:defRPr sz="3200"/>
            </a:pPr>
            <a:r>
              <a:t>wénjù</a:t>
            </a:r>
          </a:p>
        </p:txBody>
      </p:sp>
      <p:pic>
        <p:nvPicPr>
          <p:cNvPr id="760" name="4157930.jpg" descr="4157930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501"/>
          <a:stretch>
            <a:fillRect/>
          </a:stretch>
        </p:blipFill>
        <p:spPr>
          <a:xfrm>
            <a:off x="6691312" y="151655"/>
            <a:ext cx="5715001" cy="4075114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日用品…"/>
          <p:cNvSpPr txBox="1"/>
          <p:nvPr/>
        </p:nvSpPr>
        <p:spPr>
          <a:xfrm>
            <a:off x="10146855" y="2241094"/>
            <a:ext cx="2820290" cy="1740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日用品</a:t>
            </a:r>
          </a:p>
          <a:p>
            <a:pPr>
              <a:defRPr sz="3200"/>
            </a:pPr>
            <a:r>
              <a:t>rìyòngpǐn</a:t>
            </a:r>
          </a:p>
        </p:txBody>
      </p:sp>
      <p:pic>
        <p:nvPicPr>
          <p:cNvPr id="762" name="middle-of-the-road-1332589.jpg" descr="middle-of-the-road-133258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4868620"/>
            <a:ext cx="6513307" cy="4884980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马路…"/>
          <p:cNvSpPr txBox="1"/>
          <p:nvPr/>
        </p:nvSpPr>
        <p:spPr>
          <a:xfrm>
            <a:off x="4476305" y="8051344"/>
            <a:ext cx="1994790" cy="1740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马路</a:t>
            </a:r>
          </a:p>
          <a:p>
            <a:pPr>
              <a:defRPr sz="3200"/>
            </a:pPr>
            <a:r>
              <a:t>mǎlù</a:t>
            </a:r>
          </a:p>
        </p:txBody>
      </p:sp>
      <p:pic>
        <p:nvPicPr>
          <p:cNvPr id="764" name="b6f45853-9c92-4350-aa17-3b9a39a3e6aa.jpg" descr="b6f45853-9c92-4350-aa17-3b9a39a3e6a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3255" y="6208979"/>
            <a:ext cx="6014787" cy="3451108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洗…"/>
          <p:cNvSpPr txBox="1"/>
          <p:nvPr/>
        </p:nvSpPr>
        <p:spPr>
          <a:xfrm>
            <a:off x="11670855" y="7943394"/>
            <a:ext cx="1169290" cy="17408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洗</a:t>
            </a:r>
          </a:p>
          <a:p>
            <a:pPr>
              <a:defRPr sz="3200"/>
            </a:pPr>
            <a:r>
              <a:t>xǐ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1"/>
      <p:bldP build="whole" bldLvl="1" animBg="1" rev="0" advAuto="0" spid="763" grpId="3"/>
      <p:bldP build="whole" bldLvl="1" animBg="1" rev="0" advAuto="0" spid="765" grpId="4"/>
      <p:bldP build="whole" bldLvl="1" animBg="1" rev="0" advAuto="0" spid="761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群組 20"/>
          <p:cNvGrpSpPr/>
          <p:nvPr/>
        </p:nvGrpSpPr>
        <p:grpSpPr>
          <a:xfrm>
            <a:off x="98043" y="78008"/>
            <a:ext cx="4500807" cy="6272870"/>
            <a:chOff x="0" y="0"/>
            <a:chExt cx="4500806" cy="6272869"/>
          </a:xfrm>
        </p:grpSpPr>
        <p:sp>
          <p:nvSpPr>
            <p:cNvPr id="767" name="矩形"/>
            <p:cNvSpPr/>
            <p:nvPr/>
          </p:nvSpPr>
          <p:spPr>
            <a:xfrm>
              <a:off x="404070" y="1463447"/>
              <a:ext cx="3645990" cy="480942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642915">
                <a:defRPr b="0" sz="10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68" name="線條"/>
            <p:cNvSpPr/>
            <p:nvPr/>
          </p:nvSpPr>
          <p:spPr>
            <a:xfrm>
              <a:off x="404070" y="4972789"/>
              <a:ext cx="36241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9" name="線條"/>
            <p:cNvSpPr/>
            <p:nvPr/>
          </p:nvSpPr>
          <p:spPr>
            <a:xfrm>
              <a:off x="410622" y="3813855"/>
              <a:ext cx="36241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0" name="線條"/>
            <p:cNvSpPr/>
            <p:nvPr/>
          </p:nvSpPr>
          <p:spPr>
            <a:xfrm>
              <a:off x="425939" y="2448687"/>
              <a:ext cx="36241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1" name="直線接點 11"/>
            <p:cNvSpPr/>
            <p:nvPr/>
          </p:nvSpPr>
          <p:spPr>
            <a:xfrm flipV="1">
              <a:off x="-1" y="22818"/>
              <a:ext cx="2181444" cy="178055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2" name="直線接點 12"/>
            <p:cNvSpPr/>
            <p:nvPr/>
          </p:nvSpPr>
          <p:spPr>
            <a:xfrm flipH="1" flipV="1">
              <a:off x="2181442" y="-1"/>
              <a:ext cx="2319364" cy="179330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74" name="层…"/>
          <p:cNvSpPr txBox="1"/>
          <p:nvPr/>
        </p:nvSpPr>
        <p:spPr>
          <a:xfrm>
            <a:off x="4373994" y="4767657"/>
            <a:ext cx="1234212" cy="174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层</a:t>
            </a:r>
          </a:p>
          <a:p>
            <a:pPr>
              <a:defRPr sz="2800"/>
            </a:pPr>
            <a:r>
              <a:t>céng</a:t>
            </a:r>
          </a:p>
        </p:txBody>
      </p:sp>
      <p:grpSp>
        <p:nvGrpSpPr>
          <p:cNvPr id="777" name="群組"/>
          <p:cNvGrpSpPr/>
          <p:nvPr/>
        </p:nvGrpSpPr>
        <p:grpSpPr>
          <a:xfrm>
            <a:off x="4373994" y="2343300"/>
            <a:ext cx="5506073" cy="1742286"/>
            <a:chOff x="0" y="0"/>
            <a:chExt cx="5506072" cy="1742285"/>
          </a:xfrm>
        </p:grpSpPr>
        <p:sp>
          <p:nvSpPr>
            <p:cNvPr id="775" name="栋…"/>
            <p:cNvSpPr txBox="1"/>
            <p:nvPr/>
          </p:nvSpPr>
          <p:spPr>
            <a:xfrm>
              <a:off x="-1" y="0"/>
              <a:ext cx="1234213" cy="1742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900">
                  <a:solidFill>
                    <a:srgbClr val="0433FF"/>
                  </a:solidFill>
                </a:defRPr>
              </a:pPr>
              <a:r>
                <a:t>栋</a:t>
              </a:r>
            </a:p>
            <a:p>
              <a:pPr>
                <a:defRPr sz="2800">
                  <a:solidFill>
                    <a:srgbClr val="0433FF"/>
                  </a:solidFill>
                </a:defRPr>
              </a:pPr>
              <a:r>
                <a:t>dòng</a:t>
              </a:r>
            </a:p>
          </p:txBody>
        </p:sp>
        <p:sp>
          <p:nvSpPr>
            <p:cNvPr id="776" name="Measure word of building"/>
            <p:cNvSpPr txBox="1"/>
            <p:nvPr/>
          </p:nvSpPr>
          <p:spPr>
            <a:xfrm>
              <a:off x="1239939" y="728723"/>
              <a:ext cx="4266134" cy="510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FF2600"/>
                  </a:solidFill>
                </a:defRPr>
              </a:lvl1pPr>
            </a:lstStyle>
            <a:p>
              <a:pPr/>
              <a:r>
                <a:t>Measure word of building</a:t>
              </a:r>
            </a:p>
          </p:txBody>
        </p:sp>
      </p:grpSp>
      <p:sp>
        <p:nvSpPr>
          <p:cNvPr id="778" name="Measure word for stories of building"/>
          <p:cNvSpPr txBox="1"/>
          <p:nvPr/>
        </p:nvSpPr>
        <p:spPr>
          <a:xfrm>
            <a:off x="5644387" y="5217770"/>
            <a:ext cx="53736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Measure word for stories of building</a:t>
            </a:r>
          </a:p>
        </p:txBody>
      </p:sp>
      <p:sp>
        <p:nvSpPr>
          <p:cNvPr id="779" name="这栋楼有几层？"/>
          <p:cNvSpPr txBox="1"/>
          <p:nvPr/>
        </p:nvSpPr>
        <p:spPr>
          <a:xfrm>
            <a:off x="4876800" y="488949"/>
            <a:ext cx="53594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这</a:t>
            </a:r>
            <a:r>
              <a:rPr>
                <a:solidFill>
                  <a:srgbClr val="0433FF"/>
                </a:solidFill>
              </a:rPr>
              <a:t>栋</a:t>
            </a:r>
            <a:r>
              <a:t>楼有几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层</a:t>
            </a:r>
            <a:r>
              <a:t>？</a:t>
            </a:r>
          </a:p>
        </p:txBody>
      </p:sp>
      <p:sp>
        <p:nvSpPr>
          <p:cNvPr id="780" name="这栋楼有四层。"/>
          <p:cNvSpPr txBox="1"/>
          <p:nvPr/>
        </p:nvSpPr>
        <p:spPr>
          <a:xfrm>
            <a:off x="3416300" y="7219949"/>
            <a:ext cx="53594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这栋楼有四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层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7" grpId="1"/>
      <p:bldP build="whole" bldLvl="1" animBg="1" rev="0" advAuto="0" spid="778" grpId="3"/>
      <p:bldP build="whole" bldLvl="1" animBg="1" rev="0" advAuto="0" spid="774" grpId="2"/>
      <p:bldP build="whole" bldLvl="1" animBg="1" rev="0" advAuto="0" spid="780" grpId="5"/>
      <p:bldP build="whole" bldLvl="1" animBg="1" rev="0" advAuto="0" spid="779" grpId="4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地道…"/>
          <p:cNvSpPr txBox="1"/>
          <p:nvPr/>
        </p:nvSpPr>
        <p:spPr>
          <a:xfrm>
            <a:off x="2420802" y="1694625"/>
            <a:ext cx="2397560" cy="148755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200">
                <a:solidFill>
                  <a:srgbClr val="FFFFFF"/>
                </a:solidFill>
              </a:defRPr>
            </a:pPr>
            <a:r>
              <a:t>地道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dìdào</a:t>
            </a:r>
          </a:p>
        </p:txBody>
      </p:sp>
      <p:pic>
        <p:nvPicPr>
          <p:cNvPr id="783" name="225px-Flag_of_the_People's_Republic_of_China.svg.png" descr="225px-Flag_of_the_People's_Republic_of_China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9087" y="430891"/>
            <a:ext cx="1440990" cy="960660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Pure"/>
          <p:cNvSpPr txBox="1"/>
          <p:nvPr/>
        </p:nvSpPr>
        <p:spPr>
          <a:xfrm>
            <a:off x="8814974" y="2065320"/>
            <a:ext cx="131845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Pure</a:t>
            </a:r>
          </a:p>
        </p:txBody>
      </p:sp>
      <p:pic>
        <p:nvPicPr>
          <p:cNvPr id="785" name="1200px-Flag_of_the_Republic_of_China.svg.png" descr="1200px-Flag_of_the_Republic_of_China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1732" y="430891"/>
            <a:ext cx="1440990" cy="960660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道地…"/>
          <p:cNvSpPr txBox="1"/>
          <p:nvPr/>
        </p:nvSpPr>
        <p:spPr>
          <a:xfrm>
            <a:off x="5983747" y="1694625"/>
            <a:ext cx="2397560" cy="148755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200">
                <a:solidFill>
                  <a:srgbClr val="FFFFFF"/>
                </a:solidFill>
              </a:defRPr>
            </a:pPr>
            <a:r>
              <a:t>道地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dàodì</a:t>
            </a:r>
          </a:p>
        </p:txBody>
      </p:sp>
      <p:pic>
        <p:nvPicPr>
          <p:cNvPr id="787" name="BBUdPCp.img.jpeg" descr="BBUdPCp.im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788" y="3759844"/>
            <a:ext cx="3683001" cy="5283201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在捷克可以喝到地道的珍珠奶茶吗？"/>
          <p:cNvSpPr txBox="1"/>
          <p:nvPr/>
        </p:nvSpPr>
        <p:spPr>
          <a:xfrm>
            <a:off x="5270499" y="4321586"/>
            <a:ext cx="78359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在捷克可以喝到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地道的</a:t>
            </a:r>
            <a:r>
              <a:t>珍珠奶茶吗？</a:t>
            </a:r>
          </a:p>
        </p:txBody>
      </p:sp>
      <p:sp>
        <p:nvSpPr>
          <p:cNvPr id="789" name="在斯洛伐克可以喝到…"/>
          <p:cNvSpPr txBox="1"/>
          <p:nvPr/>
        </p:nvSpPr>
        <p:spPr>
          <a:xfrm>
            <a:off x="6117818" y="5988050"/>
            <a:ext cx="4591864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在斯洛伐克可以喝到</a:t>
            </a:r>
          </a:p>
          <a:p>
            <a:pPr>
              <a:defRPr sz="3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地道的</a:t>
            </a:r>
            <a:r>
              <a:t>珍珠奶茶吗？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1194192673_x.jpg" descr="1194192673_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0393" y="1501822"/>
            <a:ext cx="4441848" cy="296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H1406184414804.jpg" descr="H140618441480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7478" y="1730176"/>
            <a:ext cx="4721695" cy="2709169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在捷克可以吃到地道的越南菜吗？"/>
          <p:cNvSpPr txBox="1"/>
          <p:nvPr/>
        </p:nvSpPr>
        <p:spPr>
          <a:xfrm>
            <a:off x="2667000" y="469899"/>
            <a:ext cx="8115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在捷克可以吃到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地道的</a:t>
            </a:r>
            <a:r>
              <a:t>越南菜吗？</a:t>
            </a:r>
          </a:p>
        </p:txBody>
      </p:sp>
      <p:pic>
        <p:nvPicPr>
          <p:cNvPr id="794" name="caption.jpg" descr="cap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0466" y="6221371"/>
            <a:ext cx="5328368" cy="3536099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在捷克可以吃到地道的中国菜吗？"/>
          <p:cNvSpPr txBox="1"/>
          <p:nvPr/>
        </p:nvSpPr>
        <p:spPr>
          <a:xfrm>
            <a:off x="2844800" y="5092699"/>
            <a:ext cx="8115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在捷克可以吃到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地道的</a:t>
            </a:r>
            <a:r>
              <a:t>中国菜吗？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798" name="“generally, usually”"/>
          <p:cNvSpPr txBox="1"/>
          <p:nvPr/>
        </p:nvSpPr>
        <p:spPr>
          <a:xfrm>
            <a:off x="2787091" y="458401"/>
            <a:ext cx="4992218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“generally, usually” </a:t>
            </a:r>
          </a:p>
        </p:txBody>
      </p:sp>
      <p:sp>
        <p:nvSpPr>
          <p:cNvPr id="799" name="时钟一般都挂在墙上。"/>
          <p:cNvSpPr txBox="1"/>
          <p:nvPr/>
        </p:nvSpPr>
        <p:spPr>
          <a:xfrm>
            <a:off x="2493119" y="8331199"/>
            <a:ext cx="73533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时钟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一般都</a:t>
            </a:r>
            <a:r>
              <a:t>挂在墙上。</a:t>
            </a:r>
          </a:p>
        </p:txBody>
      </p:sp>
      <p:pic>
        <p:nvPicPr>
          <p:cNvPr id="800" name="710274576_m.jpg" descr="710274576_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3485" y="2952149"/>
            <a:ext cx="6856969" cy="5142727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时钟一般都挂在哪里？"/>
          <p:cNvSpPr txBox="1"/>
          <p:nvPr/>
        </p:nvSpPr>
        <p:spPr>
          <a:xfrm>
            <a:off x="2810619" y="1269999"/>
            <a:ext cx="6718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时钟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一般都</a:t>
            </a:r>
            <a:r>
              <a:t>挂在哪里？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9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804" name="学生一般都几分下课？"/>
          <p:cNvSpPr txBox="1"/>
          <p:nvPr/>
        </p:nvSpPr>
        <p:spPr>
          <a:xfrm>
            <a:off x="3378200" y="1460499"/>
            <a:ext cx="6718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学生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一般都</a:t>
            </a:r>
            <a:r>
              <a:t>几分下课？</a:t>
            </a:r>
          </a:p>
        </p:txBody>
      </p:sp>
      <p:sp>
        <p:nvSpPr>
          <p:cNvPr id="805" name="40分"/>
          <p:cNvSpPr txBox="1"/>
          <p:nvPr/>
        </p:nvSpPr>
        <p:spPr>
          <a:xfrm>
            <a:off x="5363667" y="3359149"/>
            <a:ext cx="3306166" cy="2209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900">
                <a:solidFill>
                  <a:srgbClr val="FFFFFF"/>
                </a:solidFill>
              </a:defRPr>
            </a:lvl1pPr>
          </a:lstStyle>
          <a:p>
            <a:pPr/>
            <a:r>
              <a:t>40分</a:t>
            </a:r>
          </a:p>
        </p:txBody>
      </p:sp>
      <p:pic>
        <p:nvPicPr>
          <p:cNvPr id="806" name="4ffe2a26ae.jpg" descr="4ffe2a26a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42" y="2516263"/>
            <a:ext cx="3895573" cy="3895574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学生一般都四十分下课。"/>
          <p:cNvSpPr txBox="1"/>
          <p:nvPr/>
        </p:nvSpPr>
        <p:spPr>
          <a:xfrm>
            <a:off x="2101849" y="7277099"/>
            <a:ext cx="8077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学生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一般都</a:t>
            </a:r>
            <a:r>
              <a:t>四十分下课。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7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810" name="捷克的冬天冷吗？"/>
          <p:cNvSpPr txBox="1"/>
          <p:nvPr/>
        </p:nvSpPr>
        <p:spPr>
          <a:xfrm>
            <a:off x="3702050" y="1104899"/>
            <a:ext cx="53975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捷克的冬天冷吗？</a:t>
            </a:r>
          </a:p>
        </p:txBody>
      </p:sp>
      <p:pic>
        <p:nvPicPr>
          <p:cNvPr id="811" name="FACEBOOK-winter-vacations-czech-republic-prague.jpg" descr="FACEBOOK-winter-vacations-czech-republic-prag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1487" y="2477343"/>
            <a:ext cx="5288361" cy="5288360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捷克的冬天一般都很冷。"/>
          <p:cNvSpPr txBox="1"/>
          <p:nvPr/>
        </p:nvSpPr>
        <p:spPr>
          <a:xfrm>
            <a:off x="2366317" y="8109446"/>
            <a:ext cx="73787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捷克的冬天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一般都</a:t>
            </a:r>
            <a:r>
              <a:t>很冷。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06370234248fb1774e6d5d981332aa99-max-w-1024.jpg" descr="06370234248fb1774e6d5d981332aa99-max-w-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7287" y="1488975"/>
            <a:ext cx="6775649" cy="677565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书桌上有什么？"/>
          <p:cNvSpPr txBox="1"/>
          <p:nvPr/>
        </p:nvSpPr>
        <p:spPr>
          <a:xfrm>
            <a:off x="4178299" y="355599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书桌上</a:t>
            </a:r>
            <a:r>
              <a:rPr>
                <a:solidFill>
                  <a:srgbClr val="FF2600"/>
                </a:solidFill>
              </a:rPr>
              <a:t>有</a:t>
            </a:r>
            <a:r>
              <a:t>什么？</a:t>
            </a:r>
          </a:p>
        </p:txBody>
      </p:sp>
      <p:sp>
        <p:nvSpPr>
          <p:cNvPr id="168" name="电脑"/>
          <p:cNvSpPr txBox="1"/>
          <p:nvPr/>
        </p:nvSpPr>
        <p:spPr>
          <a:xfrm>
            <a:off x="8128000" y="2774949"/>
            <a:ext cx="800101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电脑</a:t>
            </a:r>
          </a:p>
        </p:txBody>
      </p:sp>
      <p:sp>
        <p:nvSpPr>
          <p:cNvPr id="169" name="台灯"/>
          <p:cNvSpPr txBox="1"/>
          <p:nvPr/>
        </p:nvSpPr>
        <p:spPr>
          <a:xfrm>
            <a:off x="6502400" y="1911349"/>
            <a:ext cx="800101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台灯</a:t>
            </a:r>
          </a:p>
        </p:txBody>
      </p:sp>
      <p:sp>
        <p:nvSpPr>
          <p:cNvPr id="170" name="书"/>
          <p:cNvSpPr txBox="1"/>
          <p:nvPr/>
        </p:nvSpPr>
        <p:spPr>
          <a:xfrm>
            <a:off x="5822949" y="2495549"/>
            <a:ext cx="457201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书</a:t>
            </a:r>
          </a:p>
        </p:txBody>
      </p:sp>
      <p:sp>
        <p:nvSpPr>
          <p:cNvPr id="171" name="书桌上有一台电脑、一个台灯和五本书。"/>
          <p:cNvSpPr txBox="1"/>
          <p:nvPr/>
        </p:nvSpPr>
        <p:spPr>
          <a:xfrm>
            <a:off x="1752599" y="8578849"/>
            <a:ext cx="9029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书桌上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有</a:t>
            </a:r>
            <a:r>
              <a:t>一台电脑、一个台灯和五本书。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2"/>
      <p:bldP build="whole" bldLvl="1" animBg="1" rev="0" advAuto="0" spid="171" grpId="4"/>
      <p:bldP build="whole" bldLvl="1" animBg="1" rev="0" advAuto="0" spid="169" grpId="3"/>
      <p:bldP build="whole" bldLvl="1" animBg="1" rev="0" advAuto="0" spid="16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815" name="“generally, usually”"/>
          <p:cNvSpPr txBox="1"/>
          <p:nvPr/>
        </p:nvSpPr>
        <p:spPr>
          <a:xfrm>
            <a:off x="2787091" y="737801"/>
            <a:ext cx="4992218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“generally, usually” </a:t>
            </a:r>
          </a:p>
        </p:txBody>
      </p:sp>
      <p:pic>
        <p:nvPicPr>
          <p:cNvPr id="816" name="捷克-布爾諾市區與聖伯多祿聖保祿主教座堂-20160116-1408-127.jpg" descr="捷克-布爾諾市區與聖伯多祿聖保祿主教座堂-20160116-1408-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35" y="3372708"/>
            <a:ext cx="5799906" cy="32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caption.jpg" descr="cap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4066" y="3108750"/>
            <a:ext cx="5328368" cy="3536100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在捷克，中国的菜地道吗？"/>
          <p:cNvSpPr txBox="1"/>
          <p:nvPr/>
        </p:nvSpPr>
        <p:spPr>
          <a:xfrm>
            <a:off x="2940049" y="1952453"/>
            <a:ext cx="7124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在捷克，中国的菜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地道</a:t>
            </a:r>
            <a:r>
              <a:t>吗？</a:t>
            </a:r>
          </a:p>
        </p:txBody>
      </p:sp>
      <p:sp>
        <p:nvSpPr>
          <p:cNvPr id="819" name="x"/>
          <p:cNvSpPr txBox="1"/>
          <p:nvPr/>
        </p:nvSpPr>
        <p:spPr>
          <a:xfrm>
            <a:off x="6193275" y="4916663"/>
            <a:ext cx="884950" cy="18125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grpSp>
        <p:nvGrpSpPr>
          <p:cNvPr id="822" name="群組"/>
          <p:cNvGrpSpPr/>
          <p:nvPr/>
        </p:nvGrpSpPr>
        <p:grpSpPr>
          <a:xfrm>
            <a:off x="635000" y="7753815"/>
            <a:ext cx="10401301" cy="1624670"/>
            <a:chOff x="0" y="0"/>
            <a:chExt cx="10401300" cy="1624669"/>
          </a:xfrm>
        </p:grpSpPr>
        <p:sp>
          <p:nvSpPr>
            <p:cNvPr id="820" name="在捷克，中国的菜一般都不地道。"/>
            <p:cNvSpPr txBox="1"/>
            <p:nvPr/>
          </p:nvSpPr>
          <p:spPr>
            <a:xfrm>
              <a:off x="-1" y="0"/>
              <a:ext cx="10401301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400"/>
              </a:pPr>
              <a:r>
                <a:t>在捷克，中国的菜</a:t>
              </a:r>
              <a:r>
                <a:rPr>
                  <a:solidFill>
                    <a:srgbClr val="FF2600"/>
                  </a:solidFill>
                </a:rPr>
                <a:t>一般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都</a:t>
              </a:r>
              <a:r>
                <a:t>不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地道</a:t>
              </a:r>
              <a:r>
                <a:t>。</a:t>
              </a:r>
            </a:p>
          </p:txBody>
        </p:sp>
        <p:sp>
          <p:nvSpPr>
            <p:cNvPr id="821" name="Topic"/>
            <p:cNvSpPr txBox="1"/>
            <p:nvPr/>
          </p:nvSpPr>
          <p:spPr>
            <a:xfrm>
              <a:off x="3472577" y="965200"/>
              <a:ext cx="1314425" cy="659470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5493"/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2" grpId="2"/>
      <p:bldP build="whole" bldLvl="1" animBg="1" rev="0" advAuto="0" spid="819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一般"/>
          <p:cNvSpPr txBox="1"/>
          <p:nvPr/>
        </p:nvSpPr>
        <p:spPr>
          <a:xfrm>
            <a:off x="2978150" y="2078756"/>
            <a:ext cx="3492500" cy="2463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300">
                <a:solidFill>
                  <a:srgbClr val="FFFFFF"/>
                </a:solidFill>
              </a:defRPr>
            </a:lvl1pPr>
          </a:lstStyle>
          <a:p>
            <a:pPr/>
            <a:r>
              <a:t>一般</a:t>
            </a:r>
          </a:p>
        </p:txBody>
      </p:sp>
      <p:sp>
        <p:nvSpPr>
          <p:cNvPr id="825" name="请造句"/>
          <p:cNvSpPr txBox="1"/>
          <p:nvPr/>
        </p:nvSpPr>
        <p:spPr>
          <a:xfrm>
            <a:off x="4483099" y="5055573"/>
            <a:ext cx="312420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/>
            </a:lvl1pPr>
          </a:lstStyle>
          <a:p>
            <a:pPr/>
            <a:r>
              <a:t>请造句</a:t>
            </a:r>
          </a:p>
        </p:txBody>
      </p:sp>
      <p:sp>
        <p:nvSpPr>
          <p:cNvPr id="826" name="Make a sentence"/>
          <p:cNvSpPr txBox="1"/>
          <p:nvPr/>
        </p:nvSpPr>
        <p:spPr>
          <a:xfrm>
            <a:off x="2529141" y="7079891"/>
            <a:ext cx="7032118" cy="111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/>
            </a:lvl1pPr>
          </a:lstStyle>
          <a:p>
            <a:pPr/>
            <a:r>
              <a:t>Make a sentence</a:t>
            </a:r>
          </a:p>
        </p:txBody>
      </p:sp>
      <p:sp>
        <p:nvSpPr>
          <p:cNvPr id="827" name="“generally, usually”"/>
          <p:cNvSpPr txBox="1"/>
          <p:nvPr/>
        </p:nvSpPr>
        <p:spPr>
          <a:xfrm>
            <a:off x="6520891" y="3061901"/>
            <a:ext cx="4992218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“generally, usually”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830" name="“Ordinary”  “Not that great”"/>
          <p:cNvSpPr txBox="1"/>
          <p:nvPr/>
        </p:nvSpPr>
        <p:spPr>
          <a:xfrm>
            <a:off x="2854108" y="812160"/>
            <a:ext cx="5277283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“Ordinary”  “Not that great”</a:t>
            </a:r>
          </a:p>
        </p:txBody>
      </p:sp>
      <p:sp>
        <p:nvSpPr>
          <p:cNvPr id="831" name="那家餐馆儿的菜怎么样？"/>
          <p:cNvSpPr txBox="1"/>
          <p:nvPr/>
        </p:nvSpPr>
        <p:spPr>
          <a:xfrm>
            <a:off x="2762250" y="1928212"/>
            <a:ext cx="72390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那家餐馆儿的菜怎么样？</a:t>
            </a:r>
          </a:p>
        </p:txBody>
      </p:sp>
      <p:pic>
        <p:nvPicPr>
          <p:cNvPr id="832" name="IMG_4288.jpg" descr="IMG_42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170" y="2871424"/>
            <a:ext cx="3483383" cy="464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39206588-man-offering-up-a-so-so-prayer-in-an-undecided-frame-of-mind-pulling-a-comical-face-as-he-looks-to-h.jpg" descr="39206588-man-offering-up-a-so-so-prayer-in-an-undecided-frame-of-mind-pulling-a-comical-face-as-he-looks-to-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3681" y="3963423"/>
            <a:ext cx="4651889" cy="3098875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那家餐馆儿的菜很一般。"/>
          <p:cNvSpPr txBox="1"/>
          <p:nvPr/>
        </p:nvSpPr>
        <p:spPr>
          <a:xfrm>
            <a:off x="1733550" y="7560808"/>
            <a:ext cx="83566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那家餐馆儿的菜</a:t>
            </a:r>
            <a:r>
              <a:rPr>
                <a:solidFill>
                  <a:srgbClr val="0433FF"/>
                </a:solidFill>
              </a:rPr>
              <a:t>很</a:t>
            </a:r>
            <a:r>
              <a:rPr>
                <a:solidFill>
                  <a:srgbClr val="FF2600"/>
                </a:solidFill>
              </a:rPr>
              <a:t>一般</a:t>
            </a:r>
            <a:r>
              <a:t>。</a:t>
            </a:r>
          </a:p>
        </p:txBody>
      </p:sp>
      <p:grpSp>
        <p:nvGrpSpPr>
          <p:cNvPr id="837" name="群組"/>
          <p:cNvGrpSpPr/>
          <p:nvPr/>
        </p:nvGrpSpPr>
        <p:grpSpPr>
          <a:xfrm>
            <a:off x="7454899" y="8608983"/>
            <a:ext cx="3274506" cy="825501"/>
            <a:chOff x="0" y="0"/>
            <a:chExt cx="3274504" cy="825500"/>
          </a:xfrm>
        </p:grpSpPr>
        <p:sp>
          <p:nvSpPr>
            <p:cNvPr id="835" name="（普通）"/>
            <p:cNvSpPr txBox="1"/>
            <p:nvPr/>
          </p:nvSpPr>
          <p:spPr>
            <a:xfrm>
              <a:off x="-1" y="0"/>
              <a:ext cx="219710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>
                  <a:solidFill>
                    <a:srgbClr val="0433FF"/>
                  </a:solidFill>
                </a:defRPr>
              </a:lvl1pPr>
            </a:lstStyle>
            <a:p>
              <a:pPr/>
              <a:r>
                <a:t>（普通）</a:t>
              </a:r>
            </a:p>
          </p:txBody>
        </p:sp>
        <p:sp>
          <p:nvSpPr>
            <p:cNvPr id="836" name="pǔtōng"/>
            <p:cNvSpPr txBox="1"/>
            <p:nvPr/>
          </p:nvSpPr>
          <p:spPr>
            <a:xfrm>
              <a:off x="1868995" y="132525"/>
              <a:ext cx="1405510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433FF"/>
                  </a:solidFill>
                </a:defRPr>
              </a:lvl1pPr>
            </a:lstStyle>
            <a:p>
              <a:pPr/>
              <a:r>
                <a:t>pǔtōng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7" grpId="3"/>
      <p:bldP build="whole" bldLvl="1" animBg="1" rev="0" advAuto="0" spid="833" grpId="1"/>
      <p:bldP build="whole" bldLvl="1" animBg="1" rev="0" advAuto="0" spid="834" grpId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一般…"/>
          <p:cNvSpPr txBox="1"/>
          <p:nvPr/>
        </p:nvSpPr>
        <p:spPr>
          <a:xfrm>
            <a:off x="32334" y="6815"/>
            <a:ext cx="2602332" cy="218347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一般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yìbān</a:t>
            </a:r>
          </a:p>
        </p:txBody>
      </p:sp>
      <p:sp>
        <p:nvSpPr>
          <p:cNvPr id="840" name="你的宿舍怎么样？"/>
          <p:cNvSpPr txBox="1"/>
          <p:nvPr/>
        </p:nvSpPr>
        <p:spPr>
          <a:xfrm>
            <a:off x="3854449" y="711199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你的宿舍怎么样？</a:t>
            </a:r>
          </a:p>
        </p:txBody>
      </p:sp>
      <p:pic>
        <p:nvPicPr>
          <p:cNvPr id="841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7" y="3071752"/>
            <a:ext cx="7217826" cy="4060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4" name="群組"/>
          <p:cNvGrpSpPr/>
          <p:nvPr/>
        </p:nvGrpSpPr>
        <p:grpSpPr>
          <a:xfrm>
            <a:off x="7304881" y="2203598"/>
            <a:ext cx="4651889" cy="4934900"/>
            <a:chOff x="0" y="0"/>
            <a:chExt cx="4651888" cy="4934898"/>
          </a:xfrm>
        </p:grpSpPr>
        <p:pic>
          <p:nvPicPr>
            <p:cNvPr id="842" name="39206588-man-offering-up-a-so-so-prayer-in-an-undecided-frame-of-mind-pulling-a-comical-face-as-he-looks-to-h.jpg" descr="39206588-man-offering-up-a-so-so-prayer-in-an-undecided-frame-of-mind-pulling-a-comical-face-as-he-looks-to-h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836024"/>
              <a:ext cx="4651889" cy="3098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3" name="Not that special"/>
            <p:cNvSpPr/>
            <p:nvPr/>
          </p:nvSpPr>
          <p:spPr>
            <a:xfrm>
              <a:off x="1148853" y="0"/>
              <a:ext cx="2715916" cy="1649413"/>
            </a:xfrm>
            <a:prstGeom prst="wedgeEllipseCallout">
              <a:avLst>
                <a:gd name="adj1" fmla="val -13900"/>
                <a:gd name="adj2" fmla="val 71878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Not that special</a:t>
              </a:r>
            </a:p>
          </p:txBody>
        </p:sp>
      </p:grpSp>
      <p:sp>
        <p:nvSpPr>
          <p:cNvPr id="845" name="我的宿舍很一般。"/>
          <p:cNvSpPr txBox="1"/>
          <p:nvPr/>
        </p:nvSpPr>
        <p:spPr>
          <a:xfrm>
            <a:off x="3340100" y="7569199"/>
            <a:ext cx="57023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我的宿舍</a:t>
            </a:r>
            <a:r>
              <a:rPr>
                <a:solidFill>
                  <a:srgbClr val="0433FF"/>
                </a:solidFill>
              </a:rPr>
              <a:t>很</a:t>
            </a:r>
            <a:r>
              <a:rPr>
                <a:solidFill>
                  <a:srgbClr val="FF2600"/>
                </a:solidFill>
              </a:rPr>
              <a:t>一般</a:t>
            </a:r>
            <a:r>
              <a:t>。</a:t>
            </a:r>
          </a:p>
        </p:txBody>
      </p:sp>
      <p:sp>
        <p:nvSpPr>
          <p:cNvPr id="846" name="（普通）"/>
          <p:cNvSpPr txBox="1"/>
          <p:nvPr/>
        </p:nvSpPr>
        <p:spPr>
          <a:xfrm>
            <a:off x="6603999" y="8608983"/>
            <a:ext cx="21971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0433FF"/>
                </a:solidFill>
              </a:defRPr>
            </a:lvl1pPr>
          </a:lstStyle>
          <a:p>
            <a:pPr/>
            <a:r>
              <a:t>（普通）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4" grpId="1"/>
      <p:bldP build="whole" bldLvl="1" animBg="1" rev="0" advAuto="0" spid="846" grpId="3"/>
      <p:bldP build="whole" bldLvl="1" animBg="1" rev="0" advAuto="0" spid="845" grpId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不怎么样…"/>
          <p:cNvSpPr txBox="1"/>
          <p:nvPr/>
        </p:nvSpPr>
        <p:spPr>
          <a:xfrm>
            <a:off x="25984" y="44915"/>
            <a:ext cx="4786732" cy="218347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不怎么样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bù zěnmeyàng</a:t>
            </a:r>
          </a:p>
        </p:txBody>
      </p:sp>
      <p:sp>
        <p:nvSpPr>
          <p:cNvPr id="849" name="“No that great”"/>
          <p:cNvSpPr txBox="1"/>
          <p:nvPr/>
        </p:nvSpPr>
        <p:spPr>
          <a:xfrm>
            <a:off x="5128526" y="1276262"/>
            <a:ext cx="3217648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“No that great”</a:t>
            </a:r>
          </a:p>
        </p:txBody>
      </p:sp>
      <p:sp>
        <p:nvSpPr>
          <p:cNvPr id="850" name="昨天的电影怎么样？"/>
          <p:cNvSpPr txBox="1"/>
          <p:nvPr/>
        </p:nvSpPr>
        <p:spPr>
          <a:xfrm>
            <a:off x="4527550" y="2781343"/>
            <a:ext cx="59436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昨天的电影怎么样？</a:t>
            </a:r>
          </a:p>
        </p:txBody>
      </p:sp>
      <p:pic>
        <p:nvPicPr>
          <p:cNvPr id="851" name="fd01e0abb16ccdebab7497813c7d7e8b.jpg" descr="fd01e0abb16ccdebab7497813c7d7e8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277" y="4249409"/>
            <a:ext cx="3610146" cy="5349031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昨天的电影不怎么样。"/>
          <p:cNvSpPr txBox="1"/>
          <p:nvPr/>
        </p:nvSpPr>
        <p:spPr>
          <a:xfrm>
            <a:off x="4519017" y="4337602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昨天的电影</a:t>
            </a:r>
            <a:r>
              <a:rPr>
                <a:solidFill>
                  <a:srgbClr val="0433FF"/>
                </a:solidFill>
              </a:rPr>
              <a:t>不怎么样</a:t>
            </a:r>
            <a:r>
              <a:t>。</a:t>
            </a:r>
          </a:p>
        </p:txBody>
      </p:sp>
      <p:pic>
        <p:nvPicPr>
          <p:cNvPr id="853" name="39206588-man-offering-up-a-so-so-prayer-in-an-undecided-frame-of-mind-pulling-a-comical-face-as-he-looks-to-h.jpg" descr="39206588-man-offering-up-a-so-so-prayer-in-an-undecided-frame-of-mind-pulling-a-comical-face-as-he-looks-to-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5281" y="6312923"/>
            <a:ext cx="4651889" cy="309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2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不怎么样…"/>
          <p:cNvSpPr txBox="1"/>
          <p:nvPr/>
        </p:nvSpPr>
        <p:spPr>
          <a:xfrm>
            <a:off x="25984" y="44915"/>
            <a:ext cx="4786732" cy="218347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不怎么样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bù zěnmeyàng</a:t>
            </a:r>
          </a:p>
        </p:txBody>
      </p:sp>
      <p:sp>
        <p:nvSpPr>
          <p:cNvPr id="856" name="老师说的英文怎么样？"/>
          <p:cNvSpPr txBox="1"/>
          <p:nvPr/>
        </p:nvSpPr>
        <p:spPr>
          <a:xfrm>
            <a:off x="2870200" y="2393950"/>
            <a:ext cx="63373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老师说的英文怎么样？</a:t>
            </a:r>
          </a:p>
        </p:txBody>
      </p:sp>
      <p:pic>
        <p:nvPicPr>
          <p:cNvPr id="857" name="1fe767248d508a4159107d5c35306b0a.jpeg" descr="1fe767248d508a4159107d5c35306b0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185" y="3848546"/>
            <a:ext cx="6350001" cy="389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Ahh….how to say.."/>
          <p:cNvSpPr/>
          <p:nvPr/>
        </p:nvSpPr>
        <p:spPr>
          <a:xfrm>
            <a:off x="7277844" y="3327003"/>
            <a:ext cx="3539679" cy="1771155"/>
          </a:xfrm>
          <a:prstGeom prst="wedgeEllipseCallout">
            <a:avLst>
              <a:gd name="adj1" fmla="val -60102"/>
              <a:gd name="adj2" fmla="val 53866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Ahh….how to say..</a:t>
            </a:r>
          </a:p>
        </p:txBody>
      </p:sp>
      <p:sp>
        <p:nvSpPr>
          <p:cNvPr id="859" name="老师说的英文不怎么样。"/>
          <p:cNvSpPr txBox="1"/>
          <p:nvPr/>
        </p:nvSpPr>
        <p:spPr>
          <a:xfrm>
            <a:off x="2432049" y="8224142"/>
            <a:ext cx="6959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老师说的英文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不怎么样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9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不怎么样…"/>
          <p:cNvSpPr txBox="1"/>
          <p:nvPr/>
        </p:nvSpPr>
        <p:spPr>
          <a:xfrm>
            <a:off x="51384" y="32215"/>
            <a:ext cx="4786732" cy="218347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FFFF"/>
                </a:solidFill>
              </a:defRPr>
            </a:pPr>
            <a:r>
              <a:t>不怎么样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bù zěnmeyàng</a:t>
            </a:r>
          </a:p>
        </p:txBody>
      </p:sp>
      <p:pic>
        <p:nvPicPr>
          <p:cNvPr id="862" name="BBUdPCp.img.jpeg" descr="BBUdPCp.im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88" y="3315344"/>
            <a:ext cx="3683001" cy="5283201"/>
          </a:xfrm>
          <a:prstGeom prst="rect">
            <a:avLst/>
          </a:prstGeom>
          <a:ln w="12700">
            <a:miter lim="400000"/>
          </a:ln>
        </p:spPr>
      </p:pic>
      <p:sp>
        <p:nvSpPr>
          <p:cNvPr id="863" name="捷克的珍珠奶茶怎么样？"/>
          <p:cNvSpPr txBox="1"/>
          <p:nvPr/>
        </p:nvSpPr>
        <p:spPr>
          <a:xfrm>
            <a:off x="4337049" y="3352889"/>
            <a:ext cx="6959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捷克的珍珠奶茶怎么样？</a:t>
            </a:r>
          </a:p>
        </p:txBody>
      </p:sp>
      <p:sp>
        <p:nvSpPr>
          <p:cNvPr id="864" name="捷克的珍珠奶茶不怎么样。"/>
          <p:cNvSpPr txBox="1"/>
          <p:nvPr/>
        </p:nvSpPr>
        <p:spPr>
          <a:xfrm>
            <a:off x="4216400" y="5467994"/>
            <a:ext cx="75819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捷克的珍珠奶茶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不怎么样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4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不怎么样"/>
          <p:cNvSpPr txBox="1"/>
          <p:nvPr/>
        </p:nvSpPr>
        <p:spPr>
          <a:xfrm>
            <a:off x="3403600" y="2089150"/>
            <a:ext cx="5499101" cy="1981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>
                <a:solidFill>
                  <a:srgbClr val="FFFFFF"/>
                </a:solidFill>
              </a:defRPr>
            </a:lvl1pPr>
          </a:lstStyle>
          <a:p>
            <a:pPr/>
            <a:r>
              <a:t>不怎么样</a:t>
            </a:r>
          </a:p>
        </p:txBody>
      </p:sp>
      <p:sp>
        <p:nvSpPr>
          <p:cNvPr id="867" name="请造句"/>
          <p:cNvSpPr txBox="1"/>
          <p:nvPr/>
        </p:nvSpPr>
        <p:spPr>
          <a:xfrm>
            <a:off x="4483099" y="5055573"/>
            <a:ext cx="312420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/>
            </a:lvl1pPr>
          </a:lstStyle>
          <a:p>
            <a:pPr/>
            <a:r>
              <a:t>请造句</a:t>
            </a:r>
          </a:p>
        </p:txBody>
      </p:sp>
      <p:sp>
        <p:nvSpPr>
          <p:cNvPr id="868" name="Make a sentence"/>
          <p:cNvSpPr txBox="1"/>
          <p:nvPr/>
        </p:nvSpPr>
        <p:spPr>
          <a:xfrm>
            <a:off x="2529141" y="7079891"/>
            <a:ext cx="7032118" cy="111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那(么)…"/>
          <p:cNvSpPr txBox="1"/>
          <p:nvPr/>
        </p:nvSpPr>
        <p:spPr>
          <a:xfrm>
            <a:off x="-1182" y="-28260"/>
            <a:ext cx="3371584" cy="2240920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700">
                <a:solidFill>
                  <a:srgbClr val="FFFFFF"/>
                </a:solidFill>
              </a:defRPr>
            </a:pPr>
            <a:r>
              <a:t>那(么)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nàme</a:t>
            </a:r>
          </a:p>
        </p:txBody>
      </p:sp>
      <p:sp>
        <p:nvSpPr>
          <p:cNvPr id="871" name="“Then…”"/>
          <p:cNvSpPr txBox="1"/>
          <p:nvPr/>
        </p:nvSpPr>
        <p:spPr>
          <a:xfrm>
            <a:off x="3773614" y="541320"/>
            <a:ext cx="246089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“Then…”</a:t>
            </a:r>
          </a:p>
        </p:txBody>
      </p:sp>
      <p:sp>
        <p:nvSpPr>
          <p:cNvPr id="872" name="“well…”"/>
          <p:cNvSpPr txBox="1"/>
          <p:nvPr/>
        </p:nvSpPr>
        <p:spPr>
          <a:xfrm>
            <a:off x="6637718" y="541320"/>
            <a:ext cx="2205864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“well…”</a:t>
            </a:r>
          </a:p>
        </p:txBody>
      </p:sp>
      <p:grpSp>
        <p:nvGrpSpPr>
          <p:cNvPr id="875" name="群組"/>
          <p:cNvGrpSpPr/>
          <p:nvPr/>
        </p:nvGrpSpPr>
        <p:grpSpPr>
          <a:xfrm>
            <a:off x="-337642" y="2228849"/>
            <a:ext cx="11510531" cy="4718742"/>
            <a:chOff x="0" y="0"/>
            <a:chExt cx="11510530" cy="4718740"/>
          </a:xfrm>
        </p:grpSpPr>
        <p:sp>
          <p:nvSpPr>
            <p:cNvPr id="873" name="A：中文真难！我不想学中文。"/>
            <p:cNvSpPr txBox="1"/>
            <p:nvPr/>
          </p:nvSpPr>
          <p:spPr>
            <a:xfrm>
              <a:off x="3401452" y="-1"/>
              <a:ext cx="8109078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A：中文真难！我不想学中文。</a:t>
              </a:r>
            </a:p>
          </p:txBody>
        </p:sp>
        <p:pic>
          <p:nvPicPr>
            <p:cNvPr id="874" name="t0121ff0577b5eefe3c.jpg" descr="t0121ff0577b5eefe3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54906"/>
              <a:ext cx="6335706" cy="3563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6" name="header.jpg" descr="head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9270" y="3883173"/>
            <a:ext cx="4794526" cy="2240921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B：那(么)我们学日文吧！"/>
          <p:cNvSpPr txBox="1"/>
          <p:nvPr/>
        </p:nvSpPr>
        <p:spPr>
          <a:xfrm>
            <a:off x="2416149" y="7600950"/>
            <a:ext cx="714380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B：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</a:t>
            </a:r>
            <a:r>
              <a:t>(么)我们学日文吧！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6" grpId="2"/>
      <p:bldP build="whole" bldLvl="1" animBg="1" rev="0" advAuto="0" spid="877" grpId="3"/>
      <p:bldP build="whole" bldLvl="1" animBg="1" rev="0" advAuto="0" spid="875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那(么)…"/>
          <p:cNvSpPr txBox="1"/>
          <p:nvPr/>
        </p:nvSpPr>
        <p:spPr>
          <a:xfrm>
            <a:off x="-1182" y="-28260"/>
            <a:ext cx="3371584" cy="2240920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700">
                <a:solidFill>
                  <a:srgbClr val="FFFFFF"/>
                </a:solidFill>
              </a:defRPr>
            </a:pPr>
            <a:r>
              <a:t>那(么)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nàme</a:t>
            </a:r>
          </a:p>
        </p:txBody>
      </p:sp>
      <p:sp>
        <p:nvSpPr>
          <p:cNvPr id="880" name="A：我今天不想吃越南菜。"/>
          <p:cNvSpPr txBox="1"/>
          <p:nvPr/>
        </p:nvSpPr>
        <p:spPr>
          <a:xfrm>
            <a:off x="2138013" y="2387600"/>
            <a:ext cx="797947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A：我今天不想吃越南菜。</a:t>
            </a:r>
          </a:p>
        </p:txBody>
      </p:sp>
      <p:pic>
        <p:nvPicPr>
          <p:cNvPr id="881" name="1194192673_x.jpg" descr="1194192673_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71" y="3922297"/>
            <a:ext cx="5392266" cy="359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caption.jpg" descr="cap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7066" y="3833771"/>
            <a:ext cx="5328368" cy="353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woman-gesturing-no-light-skin-tone.png" descr="woman-gesturing-no-light-skin-ton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2339" y="5883572"/>
            <a:ext cx="1694855" cy="1694856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B：那(么)我们吃中国菜吧！"/>
          <p:cNvSpPr txBox="1"/>
          <p:nvPr/>
        </p:nvSpPr>
        <p:spPr>
          <a:xfrm>
            <a:off x="2046681" y="8012193"/>
            <a:ext cx="839073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B：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</a:t>
            </a:r>
            <a:r>
              <a:t>(么)</a:t>
            </a:r>
            <a:r>
              <a:t>我们吃中国菜吧！</a:t>
            </a:r>
          </a:p>
        </p:txBody>
      </p:sp>
      <p:sp>
        <p:nvSpPr>
          <p:cNvPr id="885" name="“Then…”"/>
          <p:cNvSpPr txBox="1"/>
          <p:nvPr/>
        </p:nvSpPr>
        <p:spPr>
          <a:xfrm>
            <a:off x="3773614" y="541320"/>
            <a:ext cx="246089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“Then…”</a:t>
            </a:r>
          </a:p>
        </p:txBody>
      </p:sp>
      <p:sp>
        <p:nvSpPr>
          <p:cNvPr id="886" name="“well…”"/>
          <p:cNvSpPr txBox="1"/>
          <p:nvPr/>
        </p:nvSpPr>
        <p:spPr>
          <a:xfrm>
            <a:off x="6637718" y="541320"/>
            <a:ext cx="2205864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“well…”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4" grpId="2"/>
      <p:bldP build="whole" bldLvl="1" animBg="1" rev="0" advAuto="0" spid="88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群組"/>
          <p:cNvGrpSpPr/>
          <p:nvPr/>
        </p:nvGrpSpPr>
        <p:grpSpPr>
          <a:xfrm>
            <a:off x="742950" y="317500"/>
            <a:ext cx="9315451" cy="952500"/>
            <a:chOff x="0" y="0"/>
            <a:chExt cx="9315450" cy="952500"/>
          </a:xfrm>
        </p:grpSpPr>
        <p:sp>
          <p:nvSpPr>
            <p:cNvPr id="173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174" name="有、是"/>
            <p:cNvSpPr txBox="1"/>
            <p:nvPr/>
          </p:nvSpPr>
          <p:spPr>
            <a:xfrm>
              <a:off x="7372350" y="0"/>
              <a:ext cx="1943101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t>有、</a:t>
              </a:r>
              <a:r>
                <a:rPr>
                  <a:solidFill>
                    <a:srgbClr val="FF2600"/>
                  </a:solidFill>
                </a:rPr>
                <a:t>是</a:t>
              </a:r>
            </a:p>
          </p:txBody>
        </p:sp>
        <p:sp>
          <p:nvSpPr>
            <p:cNvPr id="175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6" name="1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78" name="943874_1.jpg" descr="943874_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937"/>
          <a:stretch>
            <a:fillRect/>
          </a:stretch>
        </p:blipFill>
        <p:spPr>
          <a:xfrm>
            <a:off x="2682378" y="1733053"/>
            <a:ext cx="6287494" cy="5725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床上(的东西)是什么？"/>
          <p:cNvSpPr txBox="1"/>
          <p:nvPr/>
        </p:nvSpPr>
        <p:spPr>
          <a:xfrm>
            <a:off x="3451504" y="1676400"/>
            <a:ext cx="535249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床上(的东西)</a:t>
            </a:r>
            <a:r>
              <a:rPr>
                <a:solidFill>
                  <a:srgbClr val="FF2600"/>
                </a:solidFill>
              </a:rPr>
              <a:t>是</a:t>
            </a:r>
            <a:r>
              <a:t>什么？</a:t>
            </a:r>
          </a:p>
        </p:txBody>
      </p:sp>
      <p:sp>
        <p:nvSpPr>
          <p:cNvPr id="180" name="床上是两个枕头。"/>
          <p:cNvSpPr txBox="1"/>
          <p:nvPr/>
        </p:nvSpPr>
        <p:spPr>
          <a:xfrm>
            <a:off x="3546475" y="7543799"/>
            <a:ext cx="4787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床上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是</a:t>
            </a:r>
            <a:r>
              <a:t>两个枕头。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https://sfsu.app.box.com/s/xaeopys9r31ukc6phwqv7gb13po5hqy5"/>
          <p:cNvSpPr txBox="1"/>
          <p:nvPr/>
        </p:nvSpPr>
        <p:spPr>
          <a:xfrm>
            <a:off x="1122121" y="4709770"/>
            <a:ext cx="97572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https://sfsu.app.box.com/s/xaeopys9r31ukc6phwqv7gb13po5hqy5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1.张天明的宿舍住了几个人？"/>
          <p:cNvSpPr txBox="1"/>
          <p:nvPr/>
        </p:nvSpPr>
        <p:spPr>
          <a:xfrm>
            <a:off x="651764" y="177800"/>
            <a:ext cx="663397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1.张天明的宿舍住了几个人？</a:t>
            </a:r>
          </a:p>
        </p:txBody>
      </p:sp>
      <p:sp>
        <p:nvSpPr>
          <p:cNvPr id="891" name="2. 他的床前有什么？"/>
          <p:cNvSpPr txBox="1"/>
          <p:nvPr/>
        </p:nvSpPr>
        <p:spPr>
          <a:xfrm>
            <a:off x="746251" y="1276350"/>
            <a:ext cx="4743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2. 他的床前有什么？</a:t>
            </a:r>
          </a:p>
        </p:txBody>
      </p:sp>
      <p:sp>
        <p:nvSpPr>
          <p:cNvPr id="892" name="3. 门旁边放着什么？"/>
          <p:cNvSpPr txBox="1"/>
          <p:nvPr/>
        </p:nvSpPr>
        <p:spPr>
          <a:xfrm>
            <a:off x="746251" y="2346325"/>
            <a:ext cx="4743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3. 门旁边放着什么？</a:t>
            </a:r>
          </a:p>
        </p:txBody>
      </p:sp>
      <p:sp>
        <p:nvSpPr>
          <p:cNvPr id="893" name="5. 教室离宿舍远吗？走路差不多几分钟？"/>
          <p:cNvSpPr txBox="1"/>
          <p:nvPr/>
        </p:nvSpPr>
        <p:spPr>
          <a:xfrm>
            <a:off x="746252" y="4114800"/>
            <a:ext cx="9315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5. 教室离宿舍远吗？走路差不多几分钟？</a:t>
            </a:r>
          </a:p>
        </p:txBody>
      </p:sp>
      <p:sp>
        <p:nvSpPr>
          <p:cNvPr id="894" name="4. 小商店卖什么？"/>
          <p:cNvSpPr txBox="1"/>
          <p:nvPr/>
        </p:nvSpPr>
        <p:spPr>
          <a:xfrm>
            <a:off x="758951" y="3230562"/>
            <a:ext cx="4235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4. 小商店卖什么？</a:t>
            </a:r>
          </a:p>
        </p:txBody>
      </p:sp>
      <p:sp>
        <p:nvSpPr>
          <p:cNvPr id="895" name="6. 他住的那层楼有几台烘衣机？几台洗衣机？"/>
          <p:cNvSpPr txBox="1"/>
          <p:nvPr/>
        </p:nvSpPr>
        <p:spPr>
          <a:xfrm>
            <a:off x="746252" y="5184775"/>
            <a:ext cx="10331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6. 他住的那层楼有几台烘衣机？几台洗衣机？</a:t>
            </a:r>
          </a:p>
        </p:txBody>
      </p:sp>
      <p:sp>
        <p:nvSpPr>
          <p:cNvPr id="896" name="7. 宿舍离马路远吗？很吵吗？"/>
          <p:cNvSpPr txBox="1"/>
          <p:nvPr/>
        </p:nvSpPr>
        <p:spPr>
          <a:xfrm>
            <a:off x="771652" y="6057900"/>
            <a:ext cx="6775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7. 宿舍离马路远吗？很吵吗？</a:t>
            </a:r>
          </a:p>
        </p:txBody>
      </p:sp>
      <p:sp>
        <p:nvSpPr>
          <p:cNvPr id="897" name="9. 中国餐馆的菜怎么样？"/>
          <p:cNvSpPr txBox="1"/>
          <p:nvPr/>
        </p:nvSpPr>
        <p:spPr>
          <a:xfrm>
            <a:off x="771651" y="8001000"/>
            <a:ext cx="5759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9. 中国餐馆的菜怎么样？</a:t>
            </a:r>
          </a:p>
        </p:txBody>
      </p:sp>
      <p:sp>
        <p:nvSpPr>
          <p:cNvPr id="898" name="8. 学校餐厅的饭怎么样？"/>
          <p:cNvSpPr txBox="1"/>
          <p:nvPr/>
        </p:nvSpPr>
        <p:spPr>
          <a:xfrm>
            <a:off x="771651" y="7029450"/>
            <a:ext cx="575919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8. 学校餐厅的饭怎么样？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https://sfsu.app.box.com/s/k0k4scsz9v5tzjzo8u78tpkjk1ezc5hj"/>
          <p:cNvSpPr txBox="1"/>
          <p:nvPr/>
        </p:nvSpPr>
        <p:spPr>
          <a:xfrm>
            <a:off x="1468831" y="4709770"/>
            <a:ext cx="921623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https://sfsu.app.box.com/s/k0k4scsz9v5tzjzo8u78tpkjk1ezc5hj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1. 大明的宿舍安静吗？"/>
          <p:cNvSpPr txBox="1"/>
          <p:nvPr/>
        </p:nvSpPr>
        <p:spPr>
          <a:xfrm>
            <a:off x="2270963" y="1015999"/>
            <a:ext cx="51227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1. 大明的宿舍安静吗？</a:t>
            </a:r>
          </a:p>
        </p:txBody>
      </p:sp>
      <p:sp>
        <p:nvSpPr>
          <p:cNvPr id="903" name="2. 大明的房间旁边是什么？"/>
          <p:cNvSpPr txBox="1"/>
          <p:nvPr/>
        </p:nvSpPr>
        <p:spPr>
          <a:xfrm>
            <a:off x="2309063" y="2384424"/>
            <a:ext cx="61133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2. 大明的房间旁边是什么？</a:t>
            </a:r>
          </a:p>
        </p:txBody>
      </p:sp>
      <p:sp>
        <p:nvSpPr>
          <p:cNvPr id="904" name="3. 烘衣机有几台？都是新的吗？"/>
          <p:cNvSpPr txBox="1"/>
          <p:nvPr/>
        </p:nvSpPr>
        <p:spPr>
          <a:xfrm>
            <a:off x="2321763" y="3752849"/>
            <a:ext cx="71039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3. 烘衣机有几台？都是新的吗？</a:t>
            </a:r>
          </a:p>
        </p:txBody>
      </p:sp>
      <p:sp>
        <p:nvSpPr>
          <p:cNvPr id="905" name="4. 大明觉得洗衣服方便吗？"/>
          <p:cNvSpPr txBox="1"/>
          <p:nvPr/>
        </p:nvSpPr>
        <p:spPr>
          <a:xfrm>
            <a:off x="2309063" y="4806949"/>
            <a:ext cx="61133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4. 大明觉得洗衣服方便吗？</a:t>
            </a:r>
          </a:p>
        </p:txBody>
      </p:sp>
      <p:sp>
        <p:nvSpPr>
          <p:cNvPr id="906" name="5. 这层楼住几个人？"/>
          <p:cNvSpPr txBox="1"/>
          <p:nvPr/>
        </p:nvSpPr>
        <p:spPr>
          <a:xfrm>
            <a:off x="2315413" y="5861049"/>
            <a:ext cx="46274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5. 这层楼住几个人？</a:t>
            </a:r>
          </a:p>
        </p:txBody>
      </p:sp>
      <p:sp>
        <p:nvSpPr>
          <p:cNvPr id="907" name="6. 什么时候洗衣服的人特别多？为什么？"/>
          <p:cNvSpPr txBox="1"/>
          <p:nvPr/>
        </p:nvSpPr>
        <p:spPr>
          <a:xfrm>
            <a:off x="2258263" y="6915149"/>
            <a:ext cx="90851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6. 什么时候洗衣服的人特别多？为什么？</a:t>
            </a:r>
          </a:p>
        </p:txBody>
      </p:sp>
      <p:sp>
        <p:nvSpPr>
          <p:cNvPr id="908" name="7. 大明打算这学期搬家吗？"/>
          <p:cNvSpPr txBox="1"/>
          <p:nvPr/>
        </p:nvSpPr>
        <p:spPr>
          <a:xfrm>
            <a:off x="2309063" y="7969249"/>
            <a:ext cx="61133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7. 大明打算这学期搬家吗？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群組"/>
          <p:cNvGrpSpPr/>
          <p:nvPr/>
        </p:nvGrpSpPr>
        <p:grpSpPr>
          <a:xfrm>
            <a:off x="742950" y="317500"/>
            <a:ext cx="9251951" cy="952500"/>
            <a:chOff x="0" y="0"/>
            <a:chExt cx="9251950" cy="952500"/>
          </a:xfrm>
        </p:grpSpPr>
        <p:sp>
          <p:nvSpPr>
            <p:cNvPr id="182" name="Existential Sentences"/>
            <p:cNvSpPr txBox="1"/>
            <p:nvPr/>
          </p:nvSpPr>
          <p:spPr>
            <a:xfrm>
              <a:off x="651792" y="146515"/>
              <a:ext cx="4925607" cy="659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Existential Sentences</a:t>
              </a:r>
            </a:p>
          </p:txBody>
        </p:sp>
        <p:sp>
          <p:nvSpPr>
            <p:cNvPr id="183" name="有、是"/>
            <p:cNvSpPr txBox="1"/>
            <p:nvPr/>
          </p:nvSpPr>
          <p:spPr>
            <a:xfrm>
              <a:off x="7308850" y="0"/>
              <a:ext cx="1943101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t>有、</a:t>
              </a:r>
              <a:r>
                <a:rPr>
                  <a:solidFill>
                    <a:srgbClr val="FF2600"/>
                  </a:solidFill>
                </a:rPr>
                <a:t>是</a:t>
              </a:r>
            </a:p>
          </p:txBody>
        </p:sp>
        <p:sp>
          <p:nvSpPr>
            <p:cNvPr id="184" name="箭頭"/>
            <p:cNvSpPr/>
            <p:nvPr/>
          </p:nvSpPr>
          <p:spPr>
            <a:xfrm>
              <a:off x="5778500" y="146515"/>
              <a:ext cx="1210072" cy="659470"/>
            </a:xfrm>
            <a:prstGeom prst="rightArrow">
              <a:avLst>
                <a:gd name="adj1" fmla="val 32000"/>
                <a:gd name="adj2" fmla="val 123251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5" name="1"/>
            <p:cNvSpPr/>
            <p:nvPr/>
          </p:nvSpPr>
          <p:spPr>
            <a:xfrm>
              <a:off x="0" y="183694"/>
              <a:ext cx="596057" cy="5851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87" name="圖片 7" descr="圖片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7482" y="2645970"/>
            <a:ext cx="2743922" cy="4461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5908" y="3488059"/>
            <a:ext cx="1541364" cy="159595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椅子上是什么。"/>
          <p:cNvSpPr txBox="1"/>
          <p:nvPr/>
        </p:nvSpPr>
        <p:spPr>
          <a:xfrm>
            <a:off x="3266939" y="1301750"/>
            <a:ext cx="455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椅子上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是</a:t>
            </a:r>
            <a:r>
              <a:t>什么。</a:t>
            </a:r>
          </a:p>
        </p:txBody>
      </p:sp>
      <p:sp>
        <p:nvSpPr>
          <p:cNvPr id="190" name="椅子上是一块蛋糕。"/>
          <p:cNvSpPr txBox="1"/>
          <p:nvPr/>
        </p:nvSpPr>
        <p:spPr>
          <a:xfrm>
            <a:off x="2631939" y="744855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椅子上</a:t>
            </a:r>
            <a:r>
              <a:rPr>
                <a:solidFill>
                  <a:srgbClr val="FF2600"/>
                </a:solidFill>
              </a:rPr>
              <a:t>是</a:t>
            </a:r>
            <a:r>
              <a:t>一块蛋糕。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