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  <Override PartName="/ppt/media/image28.jpeg" ContentType="image/jpeg"/>
  <Override PartName="/ppt/media/image29.jpeg" ContentType="image/jpeg"/>
  <Override PartName="/ppt/media/image30.jpeg" ContentType="image/jpeg"/>
  <Override PartName="/ppt/media/image31.jpeg" ContentType="image/jpeg"/>
  <Override PartName="/ppt/media/image32.jpeg" ContentType="image/jpeg"/>
  <Override PartName="/ppt/media/image33.jpeg" ContentType="image/jpeg"/>
  <Override PartName="/ppt/media/image34.jpeg" ContentType="image/jpeg"/>
  <Override PartName="/ppt/media/image35.jpeg" ContentType="image/jpeg"/>
  <Override PartName="/ppt/media/image36.jpeg" ContentType="image/jpeg"/>
  <Override PartName="/ppt/media/image37.jpeg" ContentType="image/jpeg"/>
  <Override PartName="/ppt/media/image38.jpeg" ContentType="image/jpeg"/>
  <Override PartName="/ppt/media/image39.jpeg" ContentType="image/jpeg"/>
  <Override PartName="/ppt/media/image40.jpeg" ContentType="image/jpeg"/>
  <Override PartName="/ppt/media/image41.jpeg" ContentType="image/jpeg"/>
  <Override PartName="/ppt/media/image42.jpeg" ContentType="image/jpeg"/>
  <Override PartName="/ppt/media/image43.jpeg" ContentType="image/jpeg"/>
  <Override PartName="/ppt/media/image44.jpeg" ContentType="image/jpeg"/>
  <Override PartName="/ppt/media/image45.jpeg" ContentType="image/jpeg"/>
  <Override PartName="/ppt/media/image46.jpeg" ContentType="image/jpeg"/>
  <Override PartName="/ppt/media/image47.jpeg" ContentType="image/jpeg"/>
  <Override PartName="/ppt/media/image48.jpeg" ContentType="image/jpeg"/>
  <Override PartName="/ppt/media/image49.jpeg" ContentType="image/jpeg"/>
  <Override PartName="/ppt/media/image50.jpeg" ContentType="image/jpeg"/>
  <Override PartName="/ppt/media/image51.jpeg" ContentType="image/jpeg"/>
  <Override PartName="/ppt/media/image52.jpeg" ContentType="image/jpeg"/>
  <Override PartName="/ppt/media/image53.jpeg" ContentType="image/jpeg"/>
  <Override PartName="/ppt/media/image54.jpeg" ContentType="image/jpeg"/>
  <Override PartName="/ppt/media/image55.jpeg" ContentType="image/jpeg"/>
  <Override PartName="/ppt/media/image56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60" Type="http://schemas.openxmlformats.org/officeDocument/2006/relationships/slide" Target="slides/slide5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大標題與副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大標題文字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大標題文字</a:t>
            </a:r>
          </a:p>
        </p:txBody>
      </p:sp>
      <p:sp>
        <p:nvSpPr>
          <p:cNvPr id="12" name="內文層級一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3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名言語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王大明"/>
          <p:cNvSpPr txBox="1"/>
          <p:nvPr>
            <p:ph type="body" sz="quarter" idx="13"/>
          </p:nvPr>
        </p:nvSpPr>
        <p:spPr>
          <a:xfrm>
            <a:off x="1270000" y="6362700"/>
            <a:ext cx="10464800" cy="5207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–王大明</a:t>
            </a:r>
          </a:p>
        </p:txBody>
      </p:sp>
      <p:sp>
        <p:nvSpPr>
          <p:cNvPr id="94" name="「在此輸入名言語錄。」"/>
          <p:cNvSpPr txBox="1"/>
          <p:nvPr>
            <p:ph type="body" sz="quarter" idx="14"/>
          </p:nvPr>
        </p:nvSpPr>
        <p:spPr>
          <a:xfrm>
            <a:off x="1270000" y="4216400"/>
            <a:ext cx="10464800" cy="7112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「在此輸入名言語錄。」</a:t>
            </a:r>
          </a:p>
        </p:txBody>
      </p:sp>
      <p:sp>
        <p:nvSpPr>
          <p:cNvPr id="95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影像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照片 - 水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影像"/>
          <p:cNvSpPr/>
          <p:nvPr>
            <p:ph type="pic" idx="13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大標題文字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大標題文字</a:t>
            </a:r>
          </a:p>
        </p:txBody>
      </p:sp>
      <p:sp>
        <p:nvSpPr>
          <p:cNvPr id="22" name="內文層級一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23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大標題 - 中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大標題文字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大標題文字</a:t>
            </a:r>
          </a:p>
        </p:txBody>
      </p:sp>
      <p:sp>
        <p:nvSpPr>
          <p:cNvPr id="31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照片 - 直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影像"/>
          <p:cNvSpPr/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大標題文字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大標題文字</a:t>
            </a:r>
          </a:p>
        </p:txBody>
      </p:sp>
      <p:sp>
        <p:nvSpPr>
          <p:cNvPr id="40" name="內文層級一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41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大標題 - 上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大標題文字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大標題文字</a:t>
            </a:r>
          </a:p>
        </p:txBody>
      </p:sp>
      <p:sp>
        <p:nvSpPr>
          <p:cNvPr id="49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大標題與項目符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大標題文字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大標題文字</a:t>
            </a:r>
          </a:p>
        </p:txBody>
      </p:sp>
      <p:sp>
        <p:nvSpPr>
          <p:cNvPr id="57" name="內文層級一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58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大標題、項目符號與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影像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大標題文字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大標題文字</a:t>
            </a:r>
          </a:p>
        </p:txBody>
      </p:sp>
      <p:sp>
        <p:nvSpPr>
          <p:cNvPr id="67" name="內文層級一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68" name="幻燈片編號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項目符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內文層級一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76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照片 - 一頁三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影像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影像"/>
          <p:cNvSpPr/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影像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幻燈片編號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大標題文字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大標題文字</a:t>
            </a:r>
          </a:p>
        </p:txBody>
      </p:sp>
      <p:sp>
        <p:nvSpPr>
          <p:cNvPr id="3" name="內文層級一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4" name="幻燈片編號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2.jpeg"/><Relationship Id="rId3" Type="http://schemas.openxmlformats.org/officeDocument/2006/relationships/image" Target="../media/image23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2.jpeg"/><Relationship Id="rId3" Type="http://schemas.openxmlformats.org/officeDocument/2006/relationships/image" Target="../media/image2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4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5.jpeg"/><Relationship Id="rId3" Type="http://schemas.openxmlformats.org/officeDocument/2006/relationships/image" Target="../media/image26.jpeg"/><Relationship Id="rId4" Type="http://schemas.openxmlformats.org/officeDocument/2006/relationships/image" Target="../media/image27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8.jpeg"/><Relationship Id="rId3" Type="http://schemas.openxmlformats.org/officeDocument/2006/relationships/image" Target="../media/image29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0.jpeg"/><Relationship Id="rId3" Type="http://schemas.openxmlformats.org/officeDocument/2006/relationships/image" Target="../media/image31.jpe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2.jpeg"/><Relationship Id="rId3" Type="http://schemas.openxmlformats.org/officeDocument/2006/relationships/image" Target="../media/image3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jpe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3.jpeg"/><Relationship Id="rId3" Type="http://schemas.openxmlformats.org/officeDocument/2006/relationships/image" Target="../media/image34.jpe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5.jpe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jpe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6.jpeg"/><Relationship Id="rId3" Type="http://schemas.openxmlformats.org/officeDocument/2006/relationships/image" Target="../media/image37.jpeg"/><Relationship Id="rId4" Type="http://schemas.openxmlformats.org/officeDocument/2006/relationships/image" Target="../media/image4.pn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jpe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eg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jpeg"/><Relationship Id="rId3" Type="http://schemas.openxmlformats.org/officeDocument/2006/relationships/image" Target="../media/image38.jpeg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9.jpeg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Relationship Id="rId3" Type="http://schemas.openxmlformats.org/officeDocument/2006/relationships/image" Target="../media/image40.jpeg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1.jpeg"/><Relationship Id="rId3" Type="http://schemas.openxmlformats.org/officeDocument/2006/relationships/image" Target="../media/image42.jpeg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jpeg"/><Relationship Id="rId3" Type="http://schemas.openxmlformats.org/officeDocument/2006/relationships/image" Target="../media/image38.jpeg"/><Relationship Id="rId4" Type="http://schemas.openxmlformats.org/officeDocument/2006/relationships/image" Target="../media/image22.jpeg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Relationship Id="rId3" Type="http://schemas.openxmlformats.org/officeDocument/2006/relationships/image" Target="../media/image10.jpeg"/><Relationship Id="rId4" Type="http://schemas.openxmlformats.org/officeDocument/2006/relationships/image" Target="../media/image43.jpeg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4.jpeg"/><Relationship Id="rId3" Type="http://schemas.openxmlformats.org/officeDocument/2006/relationships/image" Target="../media/image45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eg"/><Relationship Id="rId3" Type="http://schemas.openxmlformats.org/officeDocument/2006/relationships/image" Target="../media/image22.jpeg"/></Relationships>
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6.jpeg"/><Relationship Id="rId3" Type="http://schemas.openxmlformats.org/officeDocument/2006/relationships/image" Target="../media/image47.jpeg"/></Relationships>
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8.jpeg"/><Relationship Id="rId3" Type="http://schemas.openxmlformats.org/officeDocument/2006/relationships/image" Target="../media/image5.jpeg"/><Relationship Id="rId4" Type="http://schemas.openxmlformats.org/officeDocument/2006/relationships/image" Target="../media/image49.jpeg"/></Relationships>
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0.jpeg"/></Relationships>
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1.jpeg"/></Relationships>
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2.jpeg"/></Relationships>
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3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eg"/><Relationship Id="rId3" Type="http://schemas.openxmlformats.org/officeDocument/2006/relationships/image" Target="../media/image6.jpeg"/><Relationship Id="rId4" Type="http://schemas.openxmlformats.org/officeDocument/2006/relationships/image" Target="../media/image11.jpeg"/><Relationship Id="rId5" Type="http://schemas.openxmlformats.org/officeDocument/2006/relationships/image" Target="../media/image9.jpeg"/></Relationships>
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jpeg"/></Relationships>
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4.jpeg"/><Relationship Id="rId3" Type="http://schemas.openxmlformats.org/officeDocument/2006/relationships/image" Target="../media/image55.jpeg"/></Relationships>
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6.jpeg"/></Relationships>
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Relationship Id="rId4" Type="http://schemas.openxmlformats.org/officeDocument/2006/relationships/image" Target="../media/image1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Relationship Id="rId4" Type="http://schemas.openxmlformats.org/officeDocument/2006/relationships/image" Target="../media/image16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7.jpeg"/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image" Target="../media/image20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1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mobile-shopping-consept-man-woman-buy-things-online-store-social-networks-phone-flat-design-style-vector-132589734.jpg" descr="mobile-shopping-consept-man-woman-buy-things-online-store-social-networks-phone-flat-design-style-vector-132589734.jpg"/>
          <p:cNvPicPr>
            <a:picLocks noChangeAspect="1"/>
          </p:cNvPicPr>
          <p:nvPr/>
        </p:nvPicPr>
        <p:blipFill>
          <a:blip r:embed="rId2">
            <a:extLst/>
          </a:blip>
          <a:srcRect l="0" t="0" r="0" b="8326"/>
          <a:stretch>
            <a:fillRect/>
          </a:stretch>
        </p:blipFill>
        <p:spPr>
          <a:xfrm>
            <a:off x="1807567" y="3547864"/>
            <a:ext cx="9389853" cy="621389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3" name="群組"/>
          <p:cNvGrpSpPr/>
          <p:nvPr/>
        </p:nvGrpSpPr>
        <p:grpSpPr>
          <a:xfrm>
            <a:off x="2362644" y="508000"/>
            <a:ext cx="8284599" cy="2504101"/>
            <a:chOff x="0" y="0"/>
            <a:chExt cx="8284597" cy="2504100"/>
          </a:xfrm>
        </p:grpSpPr>
        <p:sp>
          <p:nvSpPr>
            <p:cNvPr id="120" name="第四课     买东西"/>
            <p:cNvSpPr txBox="1"/>
            <p:nvPr/>
          </p:nvSpPr>
          <p:spPr>
            <a:xfrm>
              <a:off x="-1" y="0"/>
              <a:ext cx="8279512" cy="1651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8700"/>
              </a:lvl1pPr>
            </a:lstStyle>
            <a:p>
              <a:pPr/>
              <a:r>
                <a:t>第四课     买东西</a:t>
              </a:r>
            </a:p>
          </p:txBody>
        </p:sp>
        <p:sp>
          <p:nvSpPr>
            <p:cNvPr id="121" name="dì sì kè"/>
            <p:cNvSpPr txBox="1"/>
            <p:nvPr/>
          </p:nvSpPr>
          <p:spPr>
            <a:xfrm>
              <a:off x="501357" y="1534499"/>
              <a:ext cx="2552397" cy="9696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5700"/>
              </a:lvl1pPr>
            </a:lstStyle>
            <a:p>
              <a:pPr/>
              <a:r>
                <a:t>dì sì kè</a:t>
              </a:r>
            </a:p>
          </p:txBody>
        </p:sp>
        <p:sp>
          <p:nvSpPr>
            <p:cNvPr id="122" name="mǎi dōngxi"/>
            <p:cNvSpPr txBox="1"/>
            <p:nvPr/>
          </p:nvSpPr>
          <p:spPr>
            <a:xfrm>
              <a:off x="4922513" y="1596525"/>
              <a:ext cx="3362085" cy="8455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4900"/>
              </a:lvl1pPr>
            </a:lstStyle>
            <a:p>
              <a:pPr/>
              <a:r>
                <a:t>mǎi dōngxi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无论…，都……"/>
          <p:cNvSpPr txBox="1"/>
          <p:nvPr/>
        </p:nvSpPr>
        <p:spPr>
          <a:xfrm>
            <a:off x="4098836" y="336637"/>
            <a:ext cx="5137329" cy="1676226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6300">
                <a:solidFill>
                  <a:srgbClr val="FFFFFF"/>
                </a:solidFill>
              </a:defRPr>
            </a:pPr>
            <a:r>
              <a:t>无论…，都…</a:t>
            </a:r>
          </a:p>
          <a:p>
            <a:pPr algn="l">
              <a:defRPr sz="2900">
                <a:solidFill>
                  <a:srgbClr val="FFFFFF"/>
                </a:solidFill>
              </a:defRPr>
            </a:pPr>
            <a:r>
              <a:t>    wúlùn…          ,     dōu…</a:t>
            </a:r>
          </a:p>
        </p:txBody>
      </p:sp>
      <p:sp>
        <p:nvSpPr>
          <p:cNvPr id="203" name="It must be used with"/>
          <p:cNvSpPr txBox="1"/>
          <p:nvPr/>
        </p:nvSpPr>
        <p:spPr>
          <a:xfrm>
            <a:off x="4046245" y="3457513"/>
            <a:ext cx="4912310" cy="6718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800"/>
            </a:lvl1pPr>
          </a:lstStyle>
          <a:p>
            <a:pPr/>
            <a:r>
              <a:t>It must be used with </a:t>
            </a:r>
          </a:p>
        </p:txBody>
      </p:sp>
      <p:sp>
        <p:nvSpPr>
          <p:cNvPr id="204" name="Question words"/>
          <p:cNvSpPr txBox="1"/>
          <p:nvPr/>
        </p:nvSpPr>
        <p:spPr>
          <a:xfrm>
            <a:off x="4574235" y="4107213"/>
            <a:ext cx="3551530" cy="647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Question words</a:t>
            </a:r>
          </a:p>
        </p:txBody>
      </p:sp>
      <p:sp>
        <p:nvSpPr>
          <p:cNvPr id="205" name="An alternative construction"/>
          <p:cNvSpPr txBox="1"/>
          <p:nvPr/>
        </p:nvSpPr>
        <p:spPr>
          <a:xfrm>
            <a:off x="3228009" y="6677091"/>
            <a:ext cx="6015382" cy="647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An alternative construction</a:t>
            </a:r>
          </a:p>
        </p:txBody>
      </p:sp>
      <p:sp>
        <p:nvSpPr>
          <p:cNvPr id="206" name="The result will remain the same…"/>
          <p:cNvSpPr txBox="1"/>
          <p:nvPr/>
        </p:nvSpPr>
        <p:spPr>
          <a:xfrm>
            <a:off x="3601999" y="2332713"/>
            <a:ext cx="6435802" cy="954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800"/>
            </a:pPr>
            <a:r>
              <a:t>The result will remain the same </a:t>
            </a:r>
          </a:p>
          <a:p>
            <a:pPr>
              <a:defRPr sz="2800"/>
            </a:pPr>
            <a:r>
              <a:t>under any condition or circumstance.</a:t>
            </a:r>
          </a:p>
        </p:txBody>
      </p:sp>
      <p:sp>
        <p:nvSpPr>
          <p:cNvPr id="207" name="宿舍还是学校"/>
          <p:cNvSpPr txBox="1"/>
          <p:nvPr/>
        </p:nvSpPr>
        <p:spPr>
          <a:xfrm>
            <a:off x="2432050" y="7948866"/>
            <a:ext cx="3314701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200"/>
            </a:pPr>
            <a:r>
              <a:t>宿舍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还是</a:t>
            </a:r>
            <a:r>
              <a:t>学校</a:t>
            </a:r>
          </a:p>
        </p:txBody>
      </p:sp>
      <p:sp>
        <p:nvSpPr>
          <p:cNvPr id="208" name="对或错"/>
          <p:cNvSpPr txBox="1"/>
          <p:nvPr/>
        </p:nvSpPr>
        <p:spPr>
          <a:xfrm>
            <a:off x="8045449" y="7948866"/>
            <a:ext cx="1714501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200"/>
            </a:pPr>
            <a:r>
              <a:t>对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或</a:t>
            </a:r>
            <a:r>
              <a:t>错</a:t>
            </a:r>
          </a:p>
        </p:txBody>
      </p:sp>
      <p:sp>
        <p:nvSpPr>
          <p:cNvPr id="209" name="谁"/>
          <p:cNvSpPr txBox="1"/>
          <p:nvPr/>
        </p:nvSpPr>
        <p:spPr>
          <a:xfrm>
            <a:off x="2863850" y="5036453"/>
            <a:ext cx="647701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谁</a:t>
            </a:r>
          </a:p>
        </p:txBody>
      </p:sp>
      <p:sp>
        <p:nvSpPr>
          <p:cNvPr id="210" name="哪"/>
          <p:cNvSpPr txBox="1"/>
          <p:nvPr/>
        </p:nvSpPr>
        <p:spPr>
          <a:xfrm>
            <a:off x="5175250" y="5036453"/>
            <a:ext cx="647701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哪</a:t>
            </a:r>
          </a:p>
        </p:txBody>
      </p:sp>
      <p:sp>
        <p:nvSpPr>
          <p:cNvPr id="211" name="几"/>
          <p:cNvSpPr txBox="1"/>
          <p:nvPr/>
        </p:nvSpPr>
        <p:spPr>
          <a:xfrm>
            <a:off x="7207250" y="5036453"/>
            <a:ext cx="647701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几</a:t>
            </a:r>
          </a:p>
        </p:txBody>
      </p:sp>
      <p:sp>
        <p:nvSpPr>
          <p:cNvPr id="212" name="多少"/>
          <p:cNvSpPr txBox="1"/>
          <p:nvPr/>
        </p:nvSpPr>
        <p:spPr>
          <a:xfrm>
            <a:off x="8845549" y="5036453"/>
            <a:ext cx="1181101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多少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2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7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ID="9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2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1" grpId="4"/>
      <p:bldP build="whole" bldLvl="1" animBg="1" rev="0" advAuto="0" spid="205" grpId="6"/>
      <p:bldP build="whole" bldLvl="1" animBg="1" rev="0" advAuto="0" spid="212" grpId="5"/>
      <p:bldP build="whole" bldLvl="1" animBg="1" rev="0" advAuto="0" spid="204" grpId="1"/>
      <p:bldP build="whole" bldLvl="1" animBg="1" rev="0" advAuto="0" spid="209" grpId="2"/>
      <p:bldP build="whole" bldLvl="1" animBg="1" rev="0" advAuto="0" spid="210" grpId="3"/>
      <p:bldP build="whole" bldLvl="1" animBg="1" rev="0" advAuto="0" spid="208" grpId="8"/>
      <p:bldP build="whole" bldLvl="1" animBg="1" rev="0" advAuto="0" spid="207" grpId="7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无论…，都……"/>
          <p:cNvSpPr txBox="1"/>
          <p:nvPr/>
        </p:nvSpPr>
        <p:spPr>
          <a:xfrm>
            <a:off x="-66764" y="273137"/>
            <a:ext cx="5137329" cy="1676226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6300">
                <a:solidFill>
                  <a:srgbClr val="FFFFFF"/>
                </a:solidFill>
              </a:defRPr>
            </a:pPr>
            <a:r>
              <a:t>无论…，都…</a:t>
            </a:r>
          </a:p>
          <a:p>
            <a:pPr algn="l">
              <a:defRPr sz="2900">
                <a:solidFill>
                  <a:srgbClr val="FFFFFF"/>
                </a:solidFill>
              </a:defRPr>
            </a:pPr>
            <a:r>
              <a:t>    wúlùn…          ,     dōu…</a:t>
            </a:r>
          </a:p>
        </p:txBody>
      </p:sp>
      <p:sp>
        <p:nvSpPr>
          <p:cNvPr id="215" name="No matter……"/>
          <p:cNvSpPr txBox="1"/>
          <p:nvPr/>
        </p:nvSpPr>
        <p:spPr>
          <a:xfrm>
            <a:off x="83457" y="1906201"/>
            <a:ext cx="3643085" cy="721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/>
            </a:lvl1pPr>
          </a:lstStyle>
          <a:p>
            <a:pPr/>
            <a:r>
              <a:t>No matter……</a:t>
            </a:r>
          </a:p>
        </p:txBody>
      </p:sp>
      <p:sp>
        <p:nvSpPr>
          <p:cNvPr id="216" name="The result will remain the same…"/>
          <p:cNvSpPr txBox="1"/>
          <p:nvPr/>
        </p:nvSpPr>
        <p:spPr>
          <a:xfrm>
            <a:off x="5722899" y="633807"/>
            <a:ext cx="6435802" cy="954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800"/>
            </a:pPr>
            <a:r>
              <a:t>The result will remain the same </a:t>
            </a:r>
          </a:p>
          <a:p>
            <a:pPr>
              <a:defRPr sz="2800"/>
            </a:pPr>
            <a:r>
              <a:t>under any condition or circumstance.</a:t>
            </a:r>
          </a:p>
        </p:txBody>
      </p:sp>
      <p:sp>
        <p:nvSpPr>
          <p:cNvPr id="217" name="Question words"/>
          <p:cNvSpPr txBox="1"/>
          <p:nvPr/>
        </p:nvSpPr>
        <p:spPr>
          <a:xfrm>
            <a:off x="5336235" y="1896352"/>
            <a:ext cx="3551530" cy="647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Question words</a:t>
            </a:r>
          </a:p>
        </p:txBody>
      </p:sp>
      <p:pic>
        <p:nvPicPr>
          <p:cNvPr id="218" name="5905873995e4d_610.jpg" descr="5905873995e4d_610.jpg"/>
          <p:cNvPicPr>
            <a:picLocks noChangeAspect="1"/>
          </p:cNvPicPr>
          <p:nvPr/>
        </p:nvPicPr>
        <p:blipFill>
          <a:blip r:embed="rId2">
            <a:extLst/>
          </a:blip>
          <a:srcRect l="35499" t="0" r="20673" b="0"/>
          <a:stretch>
            <a:fillRect/>
          </a:stretch>
        </p:blipFill>
        <p:spPr>
          <a:xfrm>
            <a:off x="434181" y="3886001"/>
            <a:ext cx="1830835" cy="417740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21" name="群組"/>
          <p:cNvGrpSpPr/>
          <p:nvPr/>
        </p:nvGrpSpPr>
        <p:grpSpPr>
          <a:xfrm>
            <a:off x="2235200" y="2723207"/>
            <a:ext cx="4531122" cy="2449960"/>
            <a:chOff x="0" y="0"/>
            <a:chExt cx="4531121" cy="2449958"/>
          </a:xfrm>
        </p:grpSpPr>
        <p:sp>
          <p:nvSpPr>
            <p:cNvPr id="219" name="泡泡引言框"/>
            <p:cNvSpPr/>
            <p:nvPr/>
          </p:nvSpPr>
          <p:spPr>
            <a:xfrm>
              <a:off x="0" y="0"/>
              <a:ext cx="4500861" cy="2449959"/>
            </a:xfrm>
            <a:prstGeom prst="wedgeEllipseCallout">
              <a:avLst>
                <a:gd name="adj1" fmla="val -52215"/>
                <a:gd name="adj2" fmla="val 43230"/>
              </a:avLst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220" name="老师明天要请客！"/>
            <p:cNvSpPr txBox="1"/>
            <p:nvPr/>
          </p:nvSpPr>
          <p:spPr>
            <a:xfrm>
              <a:off x="149621" y="799504"/>
              <a:ext cx="4381501" cy="850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4200">
                  <a:solidFill>
                    <a:srgbClr val="FFFFFF"/>
                  </a:solidFill>
                </a:defRPr>
              </a:lvl1pPr>
            </a:lstStyle>
            <a:p>
              <a:pPr/>
              <a:r>
                <a:t>老师明天要请客！</a:t>
              </a:r>
            </a:p>
          </p:txBody>
        </p:sp>
      </p:grpSp>
      <p:grpSp>
        <p:nvGrpSpPr>
          <p:cNvPr id="224" name="群組"/>
          <p:cNvGrpSpPr/>
          <p:nvPr/>
        </p:nvGrpSpPr>
        <p:grpSpPr>
          <a:xfrm>
            <a:off x="1492885" y="8157820"/>
            <a:ext cx="2677827" cy="1350060"/>
            <a:chOff x="0" y="0"/>
            <a:chExt cx="2677826" cy="1350058"/>
          </a:xfrm>
        </p:grpSpPr>
        <p:sp>
          <p:nvSpPr>
            <p:cNvPr id="222" name="请客…"/>
            <p:cNvSpPr txBox="1"/>
            <p:nvPr/>
          </p:nvSpPr>
          <p:spPr>
            <a:xfrm>
              <a:off x="-1" y="-1"/>
              <a:ext cx="1560831" cy="1350060"/>
            </a:xfrm>
            <a:prstGeom prst="rect">
              <a:avLst/>
            </a:prstGeom>
            <a:solidFill>
              <a:schemeClr val="accent4">
                <a:hueOff val="366961"/>
                <a:satOff val="4172"/>
                <a:lumOff val="11129"/>
              </a:scheme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5000"/>
              </a:pPr>
              <a:r>
                <a:t>请客</a:t>
              </a:r>
            </a:p>
            <a:p>
              <a:pPr/>
              <a:r>
                <a:t>qǐngkè</a:t>
              </a:r>
            </a:p>
          </p:txBody>
        </p:sp>
        <p:sp>
          <p:nvSpPr>
            <p:cNvPr id="223" name="treat"/>
            <p:cNvSpPr txBox="1"/>
            <p:nvPr/>
          </p:nvSpPr>
          <p:spPr>
            <a:xfrm>
              <a:off x="1575403" y="256026"/>
              <a:ext cx="1102424" cy="6348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500"/>
              </a:lvl1pPr>
            </a:lstStyle>
            <a:p>
              <a:pPr/>
              <a:r>
                <a:t>treat</a:t>
              </a:r>
            </a:p>
          </p:txBody>
        </p:sp>
      </p:grpSp>
      <p:pic>
        <p:nvPicPr>
          <p:cNvPr id="225" name="16pic_2145533_b.jpg" descr="16pic_2145533_b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43941" y="5203906"/>
            <a:ext cx="2593718" cy="438449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28" name="群組"/>
          <p:cNvGrpSpPr/>
          <p:nvPr/>
        </p:nvGrpSpPr>
        <p:grpSpPr>
          <a:xfrm>
            <a:off x="7893446" y="2431107"/>
            <a:ext cx="5040215" cy="2449960"/>
            <a:chOff x="0" y="0"/>
            <a:chExt cx="5040213" cy="2449958"/>
          </a:xfrm>
        </p:grpSpPr>
        <p:sp>
          <p:nvSpPr>
            <p:cNvPr id="226" name="泡泡引言框"/>
            <p:cNvSpPr/>
            <p:nvPr/>
          </p:nvSpPr>
          <p:spPr>
            <a:xfrm>
              <a:off x="0" y="0"/>
              <a:ext cx="5040214" cy="2449959"/>
            </a:xfrm>
            <a:prstGeom prst="wedgeEllipseCallout">
              <a:avLst>
                <a:gd name="adj1" fmla="val -29213"/>
                <a:gd name="adj2" fmla="val 62395"/>
              </a:avLst>
            </a:prstGeom>
            <a:solidFill>
              <a:schemeClr val="accent4">
                <a:hueOff val="366961"/>
                <a:satOff val="4172"/>
                <a:lumOff val="11129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227" name="明天无论谁请客…"/>
            <p:cNvSpPr txBox="1"/>
            <p:nvPr/>
          </p:nvSpPr>
          <p:spPr>
            <a:xfrm>
              <a:off x="521963" y="420042"/>
              <a:ext cx="3996386" cy="1600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4200"/>
              </a:pPr>
              <a:r>
                <a:t>明天</a:t>
              </a:r>
              <a:r>
                <a:rPr>
                  <a:solidFill>
                    <a:schemeClr val="accent5">
                      <a:hueOff val="-82419"/>
                      <a:satOff val="-9513"/>
                      <a:lumOff val="-16343"/>
                    </a:schemeClr>
                  </a:solidFill>
                </a:rPr>
                <a:t>无论</a:t>
              </a:r>
              <a:r>
                <a:rPr>
                  <a:solidFill>
                    <a:srgbClr val="0433FF"/>
                  </a:solidFill>
                </a:rPr>
                <a:t>谁</a:t>
              </a:r>
              <a:r>
                <a:t>请客</a:t>
              </a:r>
            </a:p>
            <a:p>
              <a:pPr>
                <a:defRPr sz="4200"/>
              </a:pPr>
              <a:r>
                <a:t>我</a:t>
              </a:r>
              <a:r>
                <a:rPr>
                  <a:solidFill>
                    <a:schemeClr val="accent5">
                      <a:hueOff val="-82419"/>
                      <a:satOff val="-9513"/>
                      <a:lumOff val="-16343"/>
                    </a:schemeClr>
                  </a:solidFill>
                </a:rPr>
                <a:t>都</a:t>
              </a:r>
              <a:r>
                <a:t>不去。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4" grpId="2"/>
      <p:bldP build="whole" bldLvl="1" animBg="1" rev="0" advAuto="0" spid="228" grpId="4"/>
      <p:bldP build="whole" bldLvl="1" animBg="1" rev="0" advAuto="0" spid="221" grpId="1"/>
      <p:bldP build="whole" bldLvl="1" animBg="1" rev="0" advAuto="0" spid="225" grpId="3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无论…，都……"/>
          <p:cNvSpPr txBox="1"/>
          <p:nvPr/>
        </p:nvSpPr>
        <p:spPr>
          <a:xfrm>
            <a:off x="-66764" y="273137"/>
            <a:ext cx="5137329" cy="1676226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6300">
                <a:solidFill>
                  <a:srgbClr val="FFFFFF"/>
                </a:solidFill>
              </a:defRPr>
            </a:pPr>
            <a:r>
              <a:t>无论…，都…</a:t>
            </a:r>
          </a:p>
          <a:p>
            <a:pPr algn="l">
              <a:defRPr sz="2900">
                <a:solidFill>
                  <a:srgbClr val="FFFFFF"/>
                </a:solidFill>
              </a:defRPr>
            </a:pPr>
            <a:r>
              <a:t>    wúlùn…          ,     dōu…</a:t>
            </a:r>
          </a:p>
        </p:txBody>
      </p:sp>
      <p:sp>
        <p:nvSpPr>
          <p:cNvPr id="231" name="No matter……"/>
          <p:cNvSpPr txBox="1"/>
          <p:nvPr/>
        </p:nvSpPr>
        <p:spPr>
          <a:xfrm>
            <a:off x="83457" y="1906201"/>
            <a:ext cx="3643085" cy="721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/>
            </a:lvl1pPr>
          </a:lstStyle>
          <a:p>
            <a:pPr/>
            <a:r>
              <a:t>No matter……</a:t>
            </a:r>
          </a:p>
        </p:txBody>
      </p:sp>
      <p:sp>
        <p:nvSpPr>
          <p:cNvPr id="232" name="The result will remain the same…"/>
          <p:cNvSpPr txBox="1"/>
          <p:nvPr/>
        </p:nvSpPr>
        <p:spPr>
          <a:xfrm>
            <a:off x="5722899" y="633807"/>
            <a:ext cx="6435802" cy="954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800"/>
            </a:pPr>
            <a:r>
              <a:t>The result will remain the same </a:t>
            </a:r>
          </a:p>
          <a:p>
            <a:pPr>
              <a:defRPr sz="2800"/>
            </a:pPr>
            <a:r>
              <a:t>under any condition or circumstance.</a:t>
            </a:r>
          </a:p>
        </p:txBody>
      </p:sp>
      <p:sp>
        <p:nvSpPr>
          <p:cNvPr id="233" name="Question words"/>
          <p:cNvSpPr txBox="1"/>
          <p:nvPr/>
        </p:nvSpPr>
        <p:spPr>
          <a:xfrm>
            <a:off x="5336235" y="1896352"/>
            <a:ext cx="3551530" cy="647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Question words</a:t>
            </a:r>
          </a:p>
        </p:txBody>
      </p:sp>
      <p:pic>
        <p:nvPicPr>
          <p:cNvPr id="234" name="5905873995e4d_610.jpg" descr="5905873995e4d_610.jpg"/>
          <p:cNvPicPr>
            <a:picLocks noChangeAspect="1"/>
          </p:cNvPicPr>
          <p:nvPr/>
        </p:nvPicPr>
        <p:blipFill>
          <a:blip r:embed="rId2">
            <a:extLst/>
          </a:blip>
          <a:srcRect l="35499" t="0" r="20673" b="0"/>
          <a:stretch>
            <a:fillRect/>
          </a:stretch>
        </p:blipFill>
        <p:spPr>
          <a:xfrm>
            <a:off x="611981" y="4711501"/>
            <a:ext cx="1830835" cy="417740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37" name="群組"/>
          <p:cNvGrpSpPr/>
          <p:nvPr/>
        </p:nvGrpSpPr>
        <p:grpSpPr>
          <a:xfrm>
            <a:off x="1485900" y="2851150"/>
            <a:ext cx="4501109" cy="2029421"/>
            <a:chOff x="0" y="0"/>
            <a:chExt cx="4501108" cy="2029420"/>
          </a:xfrm>
        </p:grpSpPr>
        <p:sp>
          <p:nvSpPr>
            <p:cNvPr id="235" name="泡泡引言框"/>
            <p:cNvSpPr/>
            <p:nvPr/>
          </p:nvSpPr>
          <p:spPr>
            <a:xfrm>
              <a:off x="0" y="0"/>
              <a:ext cx="4501109" cy="2029421"/>
            </a:xfrm>
            <a:prstGeom prst="wedgeEllipseCallout">
              <a:avLst>
                <a:gd name="adj1" fmla="val -38551"/>
                <a:gd name="adj2" fmla="val 57076"/>
              </a:avLst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236" name="明天你想去哪里？"/>
            <p:cNvSpPr txBox="1"/>
            <p:nvPr/>
          </p:nvSpPr>
          <p:spPr>
            <a:xfrm>
              <a:off x="364529" y="634999"/>
              <a:ext cx="4076701" cy="787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900">
                  <a:solidFill>
                    <a:srgbClr val="FFFFFF"/>
                  </a:solidFill>
                </a:defRPr>
              </a:lvl1pPr>
            </a:lstStyle>
            <a:p>
              <a:pPr/>
              <a:r>
                <a:t>明天你想去哪里？</a:t>
              </a:r>
            </a:p>
          </p:txBody>
        </p:sp>
      </p:grpSp>
      <p:pic>
        <p:nvPicPr>
          <p:cNvPr id="238" name="960x0.jpg.png" descr="960x0.jpg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51777" y="4559349"/>
            <a:ext cx="5070046" cy="417750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41" name="群組"/>
          <p:cNvGrpSpPr/>
          <p:nvPr/>
        </p:nvGrpSpPr>
        <p:grpSpPr>
          <a:xfrm>
            <a:off x="8196262" y="2381250"/>
            <a:ext cx="4775399" cy="2029421"/>
            <a:chOff x="0" y="0"/>
            <a:chExt cx="4775398" cy="2029420"/>
          </a:xfrm>
        </p:grpSpPr>
        <p:sp>
          <p:nvSpPr>
            <p:cNvPr id="239" name="泡泡引言框"/>
            <p:cNvSpPr/>
            <p:nvPr/>
          </p:nvSpPr>
          <p:spPr>
            <a:xfrm>
              <a:off x="0" y="0"/>
              <a:ext cx="4724946" cy="2029421"/>
            </a:xfrm>
            <a:prstGeom prst="wedgeEllipseCallout">
              <a:avLst>
                <a:gd name="adj1" fmla="val -31033"/>
                <a:gd name="adj2" fmla="val 68998"/>
              </a:avLst>
            </a:prstGeom>
            <a:solidFill>
              <a:schemeClr val="accent4">
                <a:hueOff val="366961"/>
                <a:satOff val="4172"/>
                <a:lumOff val="11129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240" name="无论去哪我都可以。"/>
            <p:cNvSpPr txBox="1"/>
            <p:nvPr/>
          </p:nvSpPr>
          <p:spPr>
            <a:xfrm>
              <a:off x="203398" y="609599"/>
              <a:ext cx="4572001" cy="787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3900"/>
              </a:pPr>
              <a:r>
                <a:rPr>
                  <a:solidFill>
                    <a:schemeClr val="accent5">
                      <a:hueOff val="-82419"/>
                      <a:satOff val="-9513"/>
                      <a:lumOff val="-16343"/>
                    </a:schemeClr>
                  </a:solidFill>
                </a:rPr>
                <a:t>无论</a:t>
              </a:r>
              <a:r>
                <a:t>去</a:t>
              </a:r>
              <a:r>
                <a:rPr>
                  <a:solidFill>
                    <a:srgbClr val="0433FF"/>
                  </a:solidFill>
                </a:rPr>
                <a:t>哪</a:t>
              </a:r>
              <a:r>
                <a:t>我</a:t>
              </a:r>
              <a:r>
                <a:rPr>
                  <a:solidFill>
                    <a:schemeClr val="accent5">
                      <a:hueOff val="-82419"/>
                      <a:satOff val="-9513"/>
                      <a:lumOff val="-16343"/>
                    </a:schemeClr>
                  </a:solidFill>
                </a:rPr>
                <a:t>都</a:t>
              </a:r>
              <a:r>
                <a:t>可以。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8" grpId="2"/>
      <p:bldP build="whole" bldLvl="1" animBg="1" rev="0" advAuto="0" spid="237" grpId="1"/>
      <p:bldP build="whole" bldLvl="1" animBg="1" rev="0" advAuto="0" spid="241" grpId="3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无论…，都……"/>
          <p:cNvSpPr txBox="1"/>
          <p:nvPr/>
        </p:nvSpPr>
        <p:spPr>
          <a:xfrm>
            <a:off x="-66764" y="273137"/>
            <a:ext cx="5137329" cy="1676226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6300">
                <a:solidFill>
                  <a:srgbClr val="FFFFFF"/>
                </a:solidFill>
              </a:defRPr>
            </a:pPr>
            <a:r>
              <a:t>无论…，都…</a:t>
            </a:r>
          </a:p>
          <a:p>
            <a:pPr algn="l">
              <a:defRPr sz="2900">
                <a:solidFill>
                  <a:srgbClr val="FFFFFF"/>
                </a:solidFill>
              </a:defRPr>
            </a:pPr>
            <a:r>
              <a:t>    wúlùn…          ,     dōu…</a:t>
            </a:r>
          </a:p>
        </p:txBody>
      </p:sp>
      <p:sp>
        <p:nvSpPr>
          <p:cNvPr id="244" name="No matter……"/>
          <p:cNvSpPr txBox="1"/>
          <p:nvPr/>
        </p:nvSpPr>
        <p:spPr>
          <a:xfrm>
            <a:off x="83457" y="1906201"/>
            <a:ext cx="3643085" cy="721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/>
            </a:lvl1pPr>
          </a:lstStyle>
          <a:p>
            <a:pPr/>
            <a:r>
              <a:t>No matter……</a:t>
            </a:r>
          </a:p>
        </p:txBody>
      </p:sp>
      <p:sp>
        <p:nvSpPr>
          <p:cNvPr id="245" name="The result will remain the same…"/>
          <p:cNvSpPr txBox="1"/>
          <p:nvPr/>
        </p:nvSpPr>
        <p:spPr>
          <a:xfrm>
            <a:off x="5722899" y="633807"/>
            <a:ext cx="6435802" cy="954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800"/>
            </a:pPr>
            <a:r>
              <a:t>The result will remain the same </a:t>
            </a:r>
          </a:p>
          <a:p>
            <a:pPr>
              <a:defRPr sz="2800"/>
            </a:pPr>
            <a:r>
              <a:t>under any condition or circumstance.</a:t>
            </a:r>
          </a:p>
        </p:txBody>
      </p:sp>
      <p:sp>
        <p:nvSpPr>
          <p:cNvPr id="246" name="Question words"/>
          <p:cNvSpPr txBox="1"/>
          <p:nvPr/>
        </p:nvSpPr>
        <p:spPr>
          <a:xfrm>
            <a:off x="5336235" y="1896352"/>
            <a:ext cx="3551530" cy="647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Question words</a:t>
            </a:r>
          </a:p>
        </p:txBody>
      </p:sp>
      <p:sp>
        <p:nvSpPr>
          <p:cNvPr id="247" name="No matter which time I go to class, I wanna sleep."/>
          <p:cNvSpPr txBox="1"/>
          <p:nvPr/>
        </p:nvSpPr>
        <p:spPr>
          <a:xfrm>
            <a:off x="1475981" y="3009628"/>
            <a:ext cx="10052838" cy="597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300"/>
            </a:lvl1pPr>
          </a:lstStyle>
          <a:p>
            <a:pPr/>
            <a:r>
              <a:t>No matter which time I go to class, I wanna sleep.</a:t>
            </a:r>
          </a:p>
        </p:txBody>
      </p:sp>
      <p:pic>
        <p:nvPicPr>
          <p:cNvPr id="248" name="ca567aac_E651527_9dd912ee.jpg" descr="ca567aac_E651527_9dd912e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4982" y="4073209"/>
            <a:ext cx="6091636" cy="3807272"/>
          </a:xfrm>
          <a:prstGeom prst="rect">
            <a:avLst/>
          </a:prstGeom>
          <a:ln w="12700">
            <a:miter lim="400000"/>
          </a:ln>
        </p:spPr>
      </p:pic>
      <p:pic>
        <p:nvPicPr>
          <p:cNvPr id="249" name="ca567aac_E651527_9dd912ee.jpg" descr="ca567aac_E651527_9dd912ee.jpg"/>
          <p:cNvPicPr>
            <a:picLocks noChangeAspect="1"/>
          </p:cNvPicPr>
          <p:nvPr/>
        </p:nvPicPr>
        <p:blipFill>
          <a:blip r:embed="rId2">
            <a:extLst/>
          </a:blip>
          <a:srcRect l="0" t="65034" r="69131" b="0"/>
          <a:stretch>
            <a:fillRect/>
          </a:stretch>
        </p:blipFill>
        <p:spPr>
          <a:xfrm>
            <a:off x="7711082" y="4073209"/>
            <a:ext cx="4943100" cy="3499450"/>
          </a:xfrm>
          <a:prstGeom prst="rect">
            <a:avLst/>
          </a:prstGeom>
          <a:ln w="12700">
            <a:miter lim="400000"/>
          </a:ln>
        </p:spPr>
      </p:pic>
      <p:sp>
        <p:nvSpPr>
          <p:cNvPr id="250" name="无论几点上课，我都想睡觉。"/>
          <p:cNvSpPr txBox="1"/>
          <p:nvPr/>
        </p:nvSpPr>
        <p:spPr>
          <a:xfrm>
            <a:off x="2197099" y="8223250"/>
            <a:ext cx="8864601" cy="104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300"/>
            </a:pP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无论</a:t>
            </a:r>
            <a:r>
              <a:rPr>
                <a:solidFill>
                  <a:srgbClr val="0433FF"/>
                </a:solidFill>
              </a:rPr>
              <a:t>几</a:t>
            </a:r>
            <a:r>
              <a:t>点上课，我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都</a:t>
            </a:r>
            <a:r>
              <a:t>想睡觉。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50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无论…，都……"/>
          <p:cNvSpPr txBox="1"/>
          <p:nvPr/>
        </p:nvSpPr>
        <p:spPr>
          <a:xfrm>
            <a:off x="-66764" y="273137"/>
            <a:ext cx="5137329" cy="1676226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6300">
                <a:solidFill>
                  <a:srgbClr val="FFFFFF"/>
                </a:solidFill>
              </a:defRPr>
            </a:pPr>
            <a:r>
              <a:t>无论…，都…</a:t>
            </a:r>
          </a:p>
          <a:p>
            <a:pPr algn="l">
              <a:defRPr sz="2900">
                <a:solidFill>
                  <a:srgbClr val="FFFFFF"/>
                </a:solidFill>
              </a:defRPr>
            </a:pPr>
            <a:r>
              <a:t>    wúlùn…          ,     dōu…</a:t>
            </a:r>
          </a:p>
        </p:txBody>
      </p:sp>
      <p:sp>
        <p:nvSpPr>
          <p:cNvPr id="253" name="No matter……"/>
          <p:cNvSpPr txBox="1"/>
          <p:nvPr/>
        </p:nvSpPr>
        <p:spPr>
          <a:xfrm>
            <a:off x="83457" y="1906201"/>
            <a:ext cx="3643085" cy="721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/>
            </a:lvl1pPr>
          </a:lstStyle>
          <a:p>
            <a:pPr/>
            <a:r>
              <a:t>No matter……</a:t>
            </a:r>
          </a:p>
        </p:txBody>
      </p:sp>
      <p:sp>
        <p:nvSpPr>
          <p:cNvPr id="254" name="The result will remain the same…"/>
          <p:cNvSpPr txBox="1"/>
          <p:nvPr/>
        </p:nvSpPr>
        <p:spPr>
          <a:xfrm>
            <a:off x="5722899" y="633807"/>
            <a:ext cx="6435802" cy="954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800"/>
            </a:pPr>
            <a:r>
              <a:t>The result will remain the same </a:t>
            </a:r>
          </a:p>
          <a:p>
            <a:pPr>
              <a:defRPr sz="2800"/>
            </a:pPr>
            <a:r>
              <a:t>under any condition or circumstance.</a:t>
            </a:r>
          </a:p>
        </p:txBody>
      </p:sp>
      <p:sp>
        <p:nvSpPr>
          <p:cNvPr id="255" name="这件T恤衫无论颜色还是大小，我都喜欢。"/>
          <p:cNvSpPr txBox="1"/>
          <p:nvPr/>
        </p:nvSpPr>
        <p:spPr>
          <a:xfrm>
            <a:off x="654437" y="7823200"/>
            <a:ext cx="11695926" cy="97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900"/>
            </a:pPr>
            <a:r>
              <a:t>这件T恤衫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无论</a:t>
            </a:r>
            <a:r>
              <a:rPr>
                <a:solidFill>
                  <a:srgbClr val="0433FF"/>
                </a:solidFill>
              </a:rPr>
              <a:t>颜色还是大小</a:t>
            </a:r>
            <a:r>
              <a:t>，</a:t>
            </a:r>
            <a:r>
              <a:rPr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</a:rPr>
              <a:t>我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都</a:t>
            </a:r>
            <a:r>
              <a:rPr>
                <a:solidFill>
                  <a:schemeClr val="accent3">
                    <a:hueOff val="362282"/>
                    <a:satOff val="31803"/>
                    <a:lumOff val="-18242"/>
                  </a:schemeClr>
                </a:solidFill>
              </a:rPr>
              <a:t>喜欢</a:t>
            </a:r>
            <a:r>
              <a:t>。</a:t>
            </a:r>
          </a:p>
        </p:txBody>
      </p:sp>
      <p:sp>
        <p:nvSpPr>
          <p:cNvPr id="256" name="condition"/>
          <p:cNvSpPr txBox="1"/>
          <p:nvPr/>
        </p:nvSpPr>
        <p:spPr>
          <a:xfrm>
            <a:off x="5595429" y="8768525"/>
            <a:ext cx="1813942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</a:lstStyle>
          <a:p>
            <a:pPr/>
            <a:r>
              <a:t>condition</a:t>
            </a:r>
          </a:p>
        </p:txBody>
      </p:sp>
      <p:sp>
        <p:nvSpPr>
          <p:cNvPr id="257" name="result"/>
          <p:cNvSpPr txBox="1"/>
          <p:nvPr/>
        </p:nvSpPr>
        <p:spPr>
          <a:xfrm>
            <a:off x="9997757" y="8768525"/>
            <a:ext cx="1137286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</a:defRPr>
            </a:lvl1pPr>
          </a:lstStyle>
          <a:p>
            <a:pPr/>
            <a:r>
              <a:t>result</a:t>
            </a:r>
          </a:p>
        </p:txBody>
      </p:sp>
      <p:pic>
        <p:nvPicPr>
          <p:cNvPr id="258" name="02_41444300020.jpg" descr="02_4144430002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83893" y="2896616"/>
            <a:ext cx="4766817" cy="4766818"/>
          </a:xfrm>
          <a:prstGeom prst="rect">
            <a:avLst/>
          </a:prstGeom>
          <a:ln w="12700">
            <a:miter lim="400000"/>
          </a:ln>
        </p:spPr>
      </p:pic>
      <p:sp>
        <p:nvSpPr>
          <p:cNvPr id="259" name="An alternative construction"/>
          <p:cNvSpPr txBox="1"/>
          <p:nvPr/>
        </p:nvSpPr>
        <p:spPr>
          <a:xfrm>
            <a:off x="4282109" y="2089711"/>
            <a:ext cx="6015382" cy="647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An alternative construction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57" grpId="3"/>
      <p:bldP build="whole" bldLvl="1" animBg="1" rev="0" advAuto="0" spid="255" grpId="1"/>
      <p:bldP build="whole" bldLvl="1" animBg="1" rev="0" advAuto="0" spid="256" grpId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无论…，都……"/>
          <p:cNvSpPr txBox="1"/>
          <p:nvPr/>
        </p:nvSpPr>
        <p:spPr>
          <a:xfrm>
            <a:off x="-66764" y="273137"/>
            <a:ext cx="5137329" cy="1676226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6300">
                <a:solidFill>
                  <a:srgbClr val="FFFFFF"/>
                </a:solidFill>
              </a:defRPr>
            </a:pPr>
            <a:r>
              <a:t>无论…，都…</a:t>
            </a:r>
          </a:p>
          <a:p>
            <a:pPr algn="l">
              <a:defRPr sz="2900">
                <a:solidFill>
                  <a:srgbClr val="FFFFFF"/>
                </a:solidFill>
              </a:defRPr>
            </a:pPr>
            <a:r>
              <a:t>    wúlùn…          ,     dōu…</a:t>
            </a:r>
          </a:p>
        </p:txBody>
      </p:sp>
      <p:sp>
        <p:nvSpPr>
          <p:cNvPr id="262" name="No matter……"/>
          <p:cNvSpPr txBox="1"/>
          <p:nvPr/>
        </p:nvSpPr>
        <p:spPr>
          <a:xfrm>
            <a:off x="83457" y="1906201"/>
            <a:ext cx="3643085" cy="721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/>
            </a:lvl1pPr>
          </a:lstStyle>
          <a:p>
            <a:pPr/>
            <a:r>
              <a:t>No matter……</a:t>
            </a:r>
          </a:p>
        </p:txBody>
      </p:sp>
      <p:sp>
        <p:nvSpPr>
          <p:cNvPr id="263" name="无论上午还是下午，外面都在下雨。"/>
          <p:cNvSpPr txBox="1"/>
          <p:nvPr/>
        </p:nvSpPr>
        <p:spPr>
          <a:xfrm>
            <a:off x="958850" y="7727279"/>
            <a:ext cx="11087101" cy="1054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400"/>
            </a:pP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无论</a:t>
            </a:r>
            <a:r>
              <a:rPr>
                <a:solidFill>
                  <a:srgbClr val="0433FF"/>
                </a:solidFill>
              </a:rPr>
              <a:t>上午还是下午</a:t>
            </a:r>
            <a:r>
              <a:t>，</a:t>
            </a:r>
            <a:r>
              <a:rPr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</a:rPr>
              <a:t>外面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都</a:t>
            </a:r>
            <a:r>
              <a:rPr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</a:rPr>
              <a:t>在下雨。</a:t>
            </a:r>
          </a:p>
        </p:txBody>
      </p:sp>
      <p:pic>
        <p:nvPicPr>
          <p:cNvPr id="264" name="1538910228-YQkBraJXeV.jpg" descr="1538910228-YQkBraJXeV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308" y="2869075"/>
            <a:ext cx="4600637" cy="3067091"/>
          </a:xfrm>
          <a:prstGeom prst="rect">
            <a:avLst/>
          </a:prstGeom>
          <a:ln w="12700">
            <a:miter lim="400000"/>
          </a:ln>
        </p:spPr>
      </p:pic>
      <p:pic>
        <p:nvPicPr>
          <p:cNvPr id="265" name="Unknown.jpeg" descr="Unknown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30750" y="2869075"/>
            <a:ext cx="4094725" cy="3067091"/>
          </a:xfrm>
          <a:prstGeom prst="rect">
            <a:avLst/>
          </a:prstGeom>
          <a:ln w="12700">
            <a:miter lim="400000"/>
          </a:ln>
        </p:spPr>
      </p:pic>
      <p:sp>
        <p:nvSpPr>
          <p:cNvPr id="266" name="上午"/>
          <p:cNvSpPr txBox="1"/>
          <p:nvPr/>
        </p:nvSpPr>
        <p:spPr>
          <a:xfrm>
            <a:off x="19049" y="2844799"/>
            <a:ext cx="1181101" cy="8509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/>
            </a:lvl1pPr>
          </a:lstStyle>
          <a:p>
            <a:pPr/>
            <a:r>
              <a:t>上午</a:t>
            </a:r>
          </a:p>
        </p:txBody>
      </p:sp>
      <p:sp>
        <p:nvSpPr>
          <p:cNvPr id="267" name="下午"/>
          <p:cNvSpPr txBox="1"/>
          <p:nvPr/>
        </p:nvSpPr>
        <p:spPr>
          <a:xfrm>
            <a:off x="4730749" y="2844799"/>
            <a:ext cx="1181101" cy="8509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/>
            </a:lvl1pPr>
          </a:lstStyle>
          <a:p>
            <a:pPr/>
            <a:r>
              <a:t>下午</a:t>
            </a:r>
          </a:p>
        </p:txBody>
      </p:sp>
      <p:pic>
        <p:nvPicPr>
          <p:cNvPr id="268" name="v2-3fe346022bf0ed9e331ca8cb78dca13d_b.jpg" descr="v2-3fe346022bf0ed9e331ca8cb78dca13d_b.jpg"/>
          <p:cNvPicPr>
            <a:picLocks noChangeAspect="1"/>
          </p:cNvPicPr>
          <p:nvPr/>
        </p:nvPicPr>
        <p:blipFill>
          <a:blip r:embed="rId4">
            <a:extLst/>
          </a:blip>
          <a:srcRect l="0" t="0" r="0" b="8765"/>
          <a:stretch>
            <a:fillRect/>
          </a:stretch>
        </p:blipFill>
        <p:spPr>
          <a:xfrm>
            <a:off x="8817897" y="3384017"/>
            <a:ext cx="4189086" cy="2547919"/>
          </a:xfrm>
          <a:prstGeom prst="rect">
            <a:avLst/>
          </a:prstGeom>
          <a:ln w="12700">
            <a:miter lim="400000"/>
          </a:ln>
        </p:spPr>
      </p:pic>
      <p:sp>
        <p:nvSpPr>
          <p:cNvPr id="269" name="Raining outside"/>
          <p:cNvSpPr txBox="1"/>
          <p:nvPr/>
        </p:nvSpPr>
        <p:spPr>
          <a:xfrm>
            <a:off x="9533737" y="2755260"/>
            <a:ext cx="3036736" cy="5727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100"/>
            </a:lvl1pPr>
          </a:lstStyle>
          <a:p>
            <a:pPr/>
            <a:r>
              <a:t>Raining outside</a:t>
            </a:r>
          </a:p>
        </p:txBody>
      </p:sp>
      <p:sp>
        <p:nvSpPr>
          <p:cNvPr id="270" name="An alternative construction"/>
          <p:cNvSpPr txBox="1"/>
          <p:nvPr/>
        </p:nvSpPr>
        <p:spPr>
          <a:xfrm>
            <a:off x="4282109" y="2089711"/>
            <a:ext cx="6015382" cy="647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An alternative construction</a:t>
            </a:r>
          </a:p>
        </p:txBody>
      </p:sp>
      <p:sp>
        <p:nvSpPr>
          <p:cNvPr id="271" name="The result will remain the same…"/>
          <p:cNvSpPr txBox="1"/>
          <p:nvPr/>
        </p:nvSpPr>
        <p:spPr>
          <a:xfrm>
            <a:off x="5722899" y="633807"/>
            <a:ext cx="6435802" cy="954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800"/>
            </a:pPr>
            <a:r>
              <a:t>The result will remain the same </a:t>
            </a:r>
          </a:p>
          <a:p>
            <a:pPr>
              <a:defRPr sz="2800"/>
            </a:pPr>
            <a:r>
              <a:t>under any condition or circumstance.</a:t>
            </a:r>
          </a:p>
        </p:txBody>
      </p:sp>
      <p:sp>
        <p:nvSpPr>
          <p:cNvPr id="272" name="condition"/>
          <p:cNvSpPr txBox="1"/>
          <p:nvPr/>
        </p:nvSpPr>
        <p:spPr>
          <a:xfrm>
            <a:off x="3639629" y="8832025"/>
            <a:ext cx="1813942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</a:lstStyle>
          <a:p>
            <a:pPr/>
            <a:r>
              <a:t>condition</a:t>
            </a:r>
          </a:p>
        </p:txBody>
      </p:sp>
      <p:sp>
        <p:nvSpPr>
          <p:cNvPr id="273" name="result"/>
          <p:cNvSpPr txBox="1"/>
          <p:nvPr/>
        </p:nvSpPr>
        <p:spPr>
          <a:xfrm>
            <a:off x="8943657" y="8832025"/>
            <a:ext cx="1137286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</a:defRPr>
            </a:lvl1pPr>
          </a:lstStyle>
          <a:p>
            <a:pPr/>
            <a:r>
              <a:t>result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72" grpId="2"/>
      <p:bldP build="whole" bldLvl="1" animBg="1" rev="0" advAuto="0" spid="263" grpId="1"/>
      <p:bldP build="whole" bldLvl="1" animBg="1" rev="0" advAuto="0" spid="273" grpId="3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无论…，都……"/>
          <p:cNvSpPr txBox="1"/>
          <p:nvPr/>
        </p:nvSpPr>
        <p:spPr>
          <a:xfrm>
            <a:off x="-66764" y="273137"/>
            <a:ext cx="5137329" cy="1676226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6300">
                <a:solidFill>
                  <a:srgbClr val="FFFFFF"/>
                </a:solidFill>
              </a:defRPr>
            </a:pPr>
            <a:r>
              <a:t>无论…，都…</a:t>
            </a:r>
          </a:p>
          <a:p>
            <a:pPr algn="l">
              <a:defRPr sz="2900">
                <a:solidFill>
                  <a:srgbClr val="FFFFFF"/>
                </a:solidFill>
              </a:defRPr>
            </a:pPr>
            <a:r>
              <a:t>    wúlùn…          ,     dōu…</a:t>
            </a:r>
          </a:p>
        </p:txBody>
      </p:sp>
      <p:pic>
        <p:nvPicPr>
          <p:cNvPr id="276" name="協助孩子做完功課1.jpg" descr="協助孩子做完功課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5473" y="3262743"/>
            <a:ext cx="5747410" cy="3735817"/>
          </a:xfrm>
          <a:prstGeom prst="rect">
            <a:avLst/>
          </a:prstGeom>
          <a:ln w="12700">
            <a:miter lim="400000"/>
          </a:ln>
        </p:spPr>
      </p:pic>
      <p:pic>
        <p:nvPicPr>
          <p:cNvPr id="277" name="depositphotos_113847390-stock-photo-school-boy-at-classroom-desk.jpg" descr="depositphotos_113847390-stock-photo-school-boy-at-classroom-desk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49110" y="3196341"/>
            <a:ext cx="5504312" cy="3868621"/>
          </a:xfrm>
          <a:prstGeom prst="rect">
            <a:avLst/>
          </a:prstGeom>
          <a:ln w="12700">
            <a:miter lim="400000"/>
          </a:ln>
        </p:spPr>
      </p:pic>
      <p:sp>
        <p:nvSpPr>
          <p:cNvPr id="278" name="做功课…"/>
          <p:cNvSpPr txBox="1"/>
          <p:nvPr/>
        </p:nvSpPr>
        <p:spPr>
          <a:xfrm>
            <a:off x="4153192" y="5776570"/>
            <a:ext cx="1904416" cy="123576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300"/>
            </a:pPr>
            <a:r>
              <a:t>做功课</a:t>
            </a:r>
          </a:p>
          <a:p>
            <a:pPr/>
            <a:r>
              <a:t>zuò gōngkè</a:t>
            </a:r>
          </a:p>
        </p:txBody>
      </p:sp>
      <p:sp>
        <p:nvSpPr>
          <p:cNvPr id="279" name="At home"/>
          <p:cNvSpPr txBox="1"/>
          <p:nvPr/>
        </p:nvSpPr>
        <p:spPr>
          <a:xfrm>
            <a:off x="2121675" y="2661483"/>
            <a:ext cx="2095006" cy="6841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900"/>
            </a:lvl1pPr>
          </a:lstStyle>
          <a:p>
            <a:pPr/>
            <a:r>
              <a:t>At home</a:t>
            </a:r>
          </a:p>
        </p:txBody>
      </p:sp>
      <p:sp>
        <p:nvSpPr>
          <p:cNvPr id="280" name="At school"/>
          <p:cNvSpPr txBox="1"/>
          <p:nvPr/>
        </p:nvSpPr>
        <p:spPr>
          <a:xfrm>
            <a:off x="9008250" y="2559883"/>
            <a:ext cx="2342656" cy="6841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900"/>
            </a:lvl1pPr>
          </a:lstStyle>
          <a:p>
            <a:pPr/>
            <a:r>
              <a:t>At school</a:t>
            </a:r>
          </a:p>
        </p:txBody>
      </p:sp>
      <p:sp>
        <p:nvSpPr>
          <p:cNvPr id="281" name="无论在家里还是在学校，他都在做功课。"/>
          <p:cNvSpPr txBox="1"/>
          <p:nvPr/>
        </p:nvSpPr>
        <p:spPr>
          <a:xfrm>
            <a:off x="146049" y="7835900"/>
            <a:ext cx="12458701" cy="1054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400"/>
            </a:pP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无论</a:t>
            </a:r>
            <a:r>
              <a:rPr>
                <a:solidFill>
                  <a:srgbClr val="0433FF"/>
                </a:solidFill>
              </a:rPr>
              <a:t>在家里还是在学校</a:t>
            </a:r>
            <a:r>
              <a:t>，</a:t>
            </a:r>
            <a:r>
              <a:rPr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</a:rPr>
              <a:t>他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都</a:t>
            </a:r>
            <a:r>
              <a:rPr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</a:rPr>
              <a:t>在做功课</a:t>
            </a:r>
            <a:r>
              <a:t>。</a:t>
            </a:r>
          </a:p>
        </p:txBody>
      </p:sp>
      <p:sp>
        <p:nvSpPr>
          <p:cNvPr id="282" name="No matter……"/>
          <p:cNvSpPr txBox="1"/>
          <p:nvPr/>
        </p:nvSpPr>
        <p:spPr>
          <a:xfrm>
            <a:off x="83457" y="1906201"/>
            <a:ext cx="3643085" cy="721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/>
            </a:lvl1pPr>
          </a:lstStyle>
          <a:p>
            <a:pPr/>
            <a:r>
              <a:t>No matter……</a:t>
            </a:r>
          </a:p>
        </p:txBody>
      </p:sp>
      <p:sp>
        <p:nvSpPr>
          <p:cNvPr id="283" name="An alternative construction"/>
          <p:cNvSpPr txBox="1"/>
          <p:nvPr/>
        </p:nvSpPr>
        <p:spPr>
          <a:xfrm>
            <a:off x="4625009" y="1943380"/>
            <a:ext cx="6015382" cy="647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An alternative construction</a:t>
            </a:r>
          </a:p>
        </p:txBody>
      </p:sp>
      <p:sp>
        <p:nvSpPr>
          <p:cNvPr id="284" name="The result will remain the same…"/>
          <p:cNvSpPr txBox="1"/>
          <p:nvPr/>
        </p:nvSpPr>
        <p:spPr>
          <a:xfrm>
            <a:off x="5760999" y="430607"/>
            <a:ext cx="6435802" cy="954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800"/>
            </a:pPr>
            <a:r>
              <a:t>The result will remain the same </a:t>
            </a:r>
          </a:p>
          <a:p>
            <a:pPr>
              <a:defRPr sz="2800"/>
            </a:pPr>
            <a:r>
              <a:t>under any condition or circumstance.</a:t>
            </a:r>
          </a:p>
        </p:txBody>
      </p:sp>
      <p:sp>
        <p:nvSpPr>
          <p:cNvPr id="285" name="condition"/>
          <p:cNvSpPr txBox="1"/>
          <p:nvPr/>
        </p:nvSpPr>
        <p:spPr>
          <a:xfrm>
            <a:off x="3639629" y="8832025"/>
            <a:ext cx="1813942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</a:lstStyle>
          <a:p>
            <a:pPr/>
            <a:r>
              <a:t>condition</a:t>
            </a:r>
          </a:p>
        </p:txBody>
      </p:sp>
      <p:sp>
        <p:nvSpPr>
          <p:cNvPr id="286" name="result"/>
          <p:cNvSpPr txBox="1"/>
          <p:nvPr/>
        </p:nvSpPr>
        <p:spPr>
          <a:xfrm>
            <a:off x="8943657" y="8832025"/>
            <a:ext cx="1137286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</a:defRPr>
            </a:lvl1pPr>
          </a:lstStyle>
          <a:p>
            <a:pPr/>
            <a:r>
              <a:t>result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85" grpId="2"/>
      <p:bldP build="whole" bldLvl="1" animBg="1" rev="0" advAuto="0" spid="281" grpId="1"/>
      <p:bldP build="whole" bldLvl="1" animBg="1" rev="0" advAuto="0" spid="286" grpId="3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无论…，都…"/>
          <p:cNvSpPr txBox="1"/>
          <p:nvPr/>
        </p:nvSpPr>
        <p:spPr>
          <a:xfrm>
            <a:off x="2482849" y="2628899"/>
            <a:ext cx="8343901" cy="2019301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800">
                <a:solidFill>
                  <a:srgbClr val="FFFFFF"/>
                </a:solidFill>
              </a:defRPr>
            </a:lvl1pPr>
          </a:lstStyle>
          <a:p>
            <a:pPr/>
            <a:r>
              <a:t>无论…，都…</a:t>
            </a:r>
          </a:p>
        </p:txBody>
      </p:sp>
      <p:sp>
        <p:nvSpPr>
          <p:cNvPr id="289" name="请造句"/>
          <p:cNvSpPr txBox="1"/>
          <p:nvPr/>
        </p:nvSpPr>
        <p:spPr>
          <a:xfrm>
            <a:off x="5645149" y="5340350"/>
            <a:ext cx="2019301" cy="99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/>
            </a:lvl1pPr>
          </a:lstStyle>
          <a:p>
            <a:pPr/>
            <a:r>
              <a:t>请造句</a:t>
            </a:r>
          </a:p>
        </p:txBody>
      </p:sp>
      <p:sp>
        <p:nvSpPr>
          <p:cNvPr id="290" name="Make a sentence"/>
          <p:cNvSpPr txBox="1"/>
          <p:nvPr/>
        </p:nvSpPr>
        <p:spPr>
          <a:xfrm>
            <a:off x="4687506" y="6712415"/>
            <a:ext cx="3934588" cy="659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700"/>
            </a:lvl1pPr>
          </a:lstStyle>
          <a:p>
            <a:pPr/>
            <a:r>
              <a:t>Make a sentence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Quality"/>
          <p:cNvSpPr txBox="1"/>
          <p:nvPr/>
        </p:nvSpPr>
        <p:spPr>
          <a:xfrm>
            <a:off x="1780666" y="646972"/>
            <a:ext cx="2864867" cy="10809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500"/>
            </a:lvl1pPr>
          </a:lstStyle>
          <a:p>
            <a:pPr/>
            <a:r>
              <a:t>Quality</a:t>
            </a:r>
          </a:p>
        </p:txBody>
      </p:sp>
      <p:sp>
        <p:nvSpPr>
          <p:cNvPr id="293" name="质量…"/>
          <p:cNvSpPr txBox="1"/>
          <p:nvPr/>
        </p:nvSpPr>
        <p:spPr>
          <a:xfrm>
            <a:off x="1929587" y="2063478"/>
            <a:ext cx="2313026" cy="1956344"/>
          </a:xfrm>
          <a:prstGeom prst="rect">
            <a:avLst/>
          </a:prstGeom>
          <a:solidFill>
            <a:schemeClr val="accent2">
              <a:hueOff val="167855"/>
              <a:satOff val="17755"/>
              <a:lumOff val="-16671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7600">
                <a:solidFill>
                  <a:srgbClr val="FFFFFF"/>
                </a:solidFill>
              </a:defRPr>
            </a:pPr>
            <a:r>
              <a:t>质量</a:t>
            </a:r>
          </a:p>
          <a:p>
            <a:pPr>
              <a:defRPr sz="3300">
                <a:solidFill>
                  <a:srgbClr val="FFFFFF"/>
                </a:solidFill>
              </a:defRPr>
            </a:pPr>
            <a:r>
              <a:t>zhìliàng</a:t>
            </a:r>
          </a:p>
        </p:txBody>
      </p:sp>
      <p:pic>
        <p:nvPicPr>
          <p:cNvPr id="294" name="istockphoto-1035162566-1024x1024.jpg" descr="istockphoto-1035162566-1024x1024.jpg"/>
          <p:cNvPicPr>
            <a:picLocks noChangeAspect="1"/>
          </p:cNvPicPr>
          <p:nvPr/>
        </p:nvPicPr>
        <p:blipFill>
          <a:blip r:embed="rId2">
            <a:extLst/>
          </a:blip>
          <a:srcRect l="21017" t="14317" r="21017" b="12455"/>
          <a:stretch>
            <a:fillRect/>
          </a:stretch>
        </p:blipFill>
        <p:spPr>
          <a:xfrm>
            <a:off x="6701581" y="813593"/>
            <a:ext cx="2312833" cy="2921838"/>
          </a:xfrm>
          <a:prstGeom prst="rect">
            <a:avLst/>
          </a:prstGeom>
          <a:ln w="12700">
            <a:miter lim="400000"/>
          </a:ln>
        </p:spPr>
      </p:pic>
      <p:sp>
        <p:nvSpPr>
          <p:cNvPr id="295" name="纯棉…"/>
          <p:cNvSpPr txBox="1"/>
          <p:nvPr/>
        </p:nvSpPr>
        <p:spPr>
          <a:xfrm>
            <a:off x="9740087" y="1860278"/>
            <a:ext cx="2313026" cy="1956344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7600">
                <a:solidFill>
                  <a:srgbClr val="FFFFFF"/>
                </a:solidFill>
              </a:defRPr>
            </a:pPr>
            <a:r>
              <a:t>纯棉</a:t>
            </a:r>
          </a:p>
          <a:p>
            <a:pPr>
              <a:defRPr sz="3300">
                <a:solidFill>
                  <a:srgbClr val="FFFFFF"/>
                </a:solidFill>
              </a:defRPr>
            </a:pPr>
            <a:r>
              <a:t>chúnmián</a:t>
            </a:r>
          </a:p>
        </p:txBody>
      </p:sp>
      <p:pic>
        <p:nvPicPr>
          <p:cNvPr id="296" name="05.jpg" descr="05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776657" y="5200592"/>
            <a:ext cx="4162836" cy="3503721"/>
          </a:xfrm>
          <a:prstGeom prst="rect">
            <a:avLst/>
          </a:prstGeom>
          <a:ln w="12700">
            <a:miter lim="400000"/>
          </a:ln>
        </p:spPr>
      </p:pic>
      <p:sp>
        <p:nvSpPr>
          <p:cNvPr id="297" name="名牌(儿)…"/>
          <p:cNvSpPr txBox="1"/>
          <p:nvPr/>
        </p:nvSpPr>
        <p:spPr>
          <a:xfrm>
            <a:off x="10103813" y="6453100"/>
            <a:ext cx="2670049" cy="1506705"/>
          </a:xfrm>
          <a:prstGeom prst="rect">
            <a:avLst/>
          </a:prstGeom>
          <a:solidFill>
            <a:schemeClr val="accent5">
              <a:lumOff val="-29866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200">
                <a:solidFill>
                  <a:srgbClr val="FFFFFF"/>
                </a:solidFill>
              </a:defRPr>
            </a:pPr>
            <a:r>
              <a:t>名牌(儿)</a:t>
            </a:r>
          </a:p>
          <a:p>
            <a:pPr>
              <a:defRPr sz="3000">
                <a:solidFill>
                  <a:srgbClr val="FFFFFF"/>
                </a:solidFill>
              </a:defRPr>
            </a:pPr>
            <a:r>
              <a:t>míngpái(r)</a:t>
            </a:r>
          </a:p>
        </p:txBody>
      </p:sp>
      <p:sp>
        <p:nvSpPr>
          <p:cNvPr id="298" name="Brand"/>
          <p:cNvSpPr txBox="1"/>
          <p:nvPr/>
        </p:nvSpPr>
        <p:spPr>
          <a:xfrm>
            <a:off x="1632959" y="5416927"/>
            <a:ext cx="2703082" cy="11676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100"/>
            </a:lvl1pPr>
          </a:lstStyle>
          <a:p>
            <a:pPr/>
            <a:r>
              <a:t>Brand</a:t>
            </a:r>
          </a:p>
        </p:txBody>
      </p:sp>
      <p:sp>
        <p:nvSpPr>
          <p:cNvPr id="299" name="牌子…"/>
          <p:cNvSpPr txBox="1"/>
          <p:nvPr/>
        </p:nvSpPr>
        <p:spPr>
          <a:xfrm>
            <a:off x="1827987" y="6902178"/>
            <a:ext cx="2313026" cy="1956344"/>
          </a:xfrm>
          <a:prstGeom prst="rect">
            <a:avLst/>
          </a:prstGeom>
          <a:solidFill>
            <a:schemeClr val="accent2">
              <a:hueOff val="167855"/>
              <a:satOff val="17755"/>
              <a:lumOff val="-16671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7600">
                <a:solidFill>
                  <a:srgbClr val="FFFFFF"/>
                </a:solidFill>
              </a:defRPr>
            </a:pPr>
            <a:r>
              <a:t>牌子</a:t>
            </a:r>
          </a:p>
          <a:p>
            <a:pPr>
              <a:defRPr sz="3300">
                <a:solidFill>
                  <a:srgbClr val="FFFFFF"/>
                </a:solidFill>
              </a:defRPr>
            </a:pPr>
            <a:r>
              <a:t>páizi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2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7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97" grpId="7"/>
      <p:bldP build="whole" bldLvl="1" animBg="1" rev="0" advAuto="0" spid="298" grpId="4"/>
      <p:bldP build="whole" bldLvl="1" animBg="1" rev="0" advAuto="0" spid="296" grpId="6"/>
      <p:bldP build="whole" bldLvl="1" animBg="1" rev="0" advAuto="0" spid="293" grpId="1"/>
      <p:bldP build="whole" bldLvl="1" animBg="1" rev="0" advAuto="0" spid="294" grpId="2"/>
      <p:bldP build="whole" bldLvl="1" animBg="1" rev="0" advAuto="0" spid="295" grpId="3"/>
      <p:bldP build="whole" bldLvl="1" animBg="1" rev="0" advAuto="0" spid="299" grpId="5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Dress-Fashionable.jpg" descr="Dress-Fashionabl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832" y="2567692"/>
            <a:ext cx="6680021" cy="3340011"/>
          </a:xfrm>
          <a:prstGeom prst="rect">
            <a:avLst/>
          </a:prstGeom>
          <a:ln w="12700">
            <a:miter lim="400000"/>
          </a:ln>
        </p:spPr>
      </p:pic>
      <p:sp>
        <p:nvSpPr>
          <p:cNvPr id="302" name="fashionable"/>
          <p:cNvSpPr txBox="1"/>
          <p:nvPr/>
        </p:nvSpPr>
        <p:spPr>
          <a:xfrm>
            <a:off x="2524252" y="1834325"/>
            <a:ext cx="2215897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/>
            </a:lvl1pPr>
          </a:lstStyle>
          <a:p>
            <a:pPr/>
            <a:r>
              <a:t>fashionable</a:t>
            </a:r>
          </a:p>
        </p:txBody>
      </p:sp>
      <p:sp>
        <p:nvSpPr>
          <p:cNvPr id="303" name="时髦…"/>
          <p:cNvSpPr txBox="1"/>
          <p:nvPr/>
        </p:nvSpPr>
        <p:spPr>
          <a:xfrm>
            <a:off x="2340656" y="6387275"/>
            <a:ext cx="2168373" cy="1817750"/>
          </a:xfrm>
          <a:prstGeom prst="rect">
            <a:avLst/>
          </a:prstGeom>
          <a:solidFill>
            <a:schemeClr val="accent6">
              <a:hueOff val="-146070"/>
              <a:satOff val="-10048"/>
              <a:lumOff val="-30626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7100">
                <a:solidFill>
                  <a:srgbClr val="FFFFFF"/>
                </a:solidFill>
              </a:defRPr>
            </a:pPr>
            <a:r>
              <a:t>时髦</a:t>
            </a:r>
          </a:p>
          <a:p>
            <a:pPr>
              <a:defRPr sz="3000">
                <a:solidFill>
                  <a:srgbClr val="FFFFFF"/>
                </a:solidFill>
              </a:defRPr>
            </a:pPr>
            <a:r>
              <a:t>shímáo</a:t>
            </a:r>
          </a:p>
        </p:txBody>
      </p:sp>
      <p:pic>
        <p:nvPicPr>
          <p:cNvPr id="304" name="price_logo_new@2x.png" descr="price_logo_new@2x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90742" y="2848630"/>
            <a:ext cx="4861736" cy="2778135"/>
          </a:xfrm>
          <a:prstGeom prst="rect">
            <a:avLst/>
          </a:prstGeom>
          <a:ln w="12700">
            <a:miter lim="400000"/>
          </a:ln>
        </p:spPr>
      </p:pic>
      <p:sp>
        <p:nvSpPr>
          <p:cNvPr id="305" name="价钱…"/>
          <p:cNvSpPr txBox="1"/>
          <p:nvPr/>
        </p:nvSpPr>
        <p:spPr>
          <a:xfrm>
            <a:off x="8923413" y="6387275"/>
            <a:ext cx="2168374" cy="1817750"/>
          </a:xfrm>
          <a:prstGeom prst="rect">
            <a:avLst/>
          </a:prstGeom>
          <a:solidFill>
            <a:schemeClr val="accent4">
              <a:hueOff val="-1081314"/>
              <a:satOff val="4338"/>
              <a:lumOff val="-8931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7100">
                <a:solidFill>
                  <a:srgbClr val="FFFFFF"/>
                </a:solidFill>
              </a:defRPr>
            </a:pPr>
            <a:r>
              <a:t>价钱</a:t>
            </a:r>
          </a:p>
          <a:p>
            <a:pPr>
              <a:defRPr sz="3000">
                <a:solidFill>
                  <a:srgbClr val="FFFFFF"/>
                </a:solidFill>
              </a:defRPr>
            </a:pPr>
            <a:r>
              <a:t>jiàqián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02" grpId="1"/>
      <p:bldP build="whole" bldLvl="1" animBg="1" rev="0" advAuto="0" spid="304" grpId="3"/>
      <p:bldP build="whole" bldLvl="1" animBg="1" rev="0" advAuto="0" spid="305" grpId="4"/>
      <p:bldP build="whole" bldLvl="1" animBg="1" rev="0" advAuto="0" spid="303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csm_Galerie_Vankovka__Bruenn_52_22e00d3939.jpg" descr="csm_Galerie_Vankovka__Bruenn_52_22e00d393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85194" y="717883"/>
            <a:ext cx="7210091" cy="4812736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你去过这里买东西吗？"/>
          <p:cNvSpPr txBox="1"/>
          <p:nvPr/>
        </p:nvSpPr>
        <p:spPr>
          <a:xfrm>
            <a:off x="4260850" y="7193855"/>
            <a:ext cx="6210301" cy="95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你去过这里买东西吗？</a:t>
            </a:r>
          </a:p>
        </p:txBody>
      </p:sp>
      <p:sp>
        <p:nvSpPr>
          <p:cNvPr id="127" name="你买了什么？"/>
          <p:cNvSpPr txBox="1"/>
          <p:nvPr/>
        </p:nvSpPr>
        <p:spPr>
          <a:xfrm>
            <a:off x="4273549" y="8248187"/>
            <a:ext cx="3771901" cy="952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你买了什么？</a:t>
            </a:r>
          </a:p>
        </p:txBody>
      </p:sp>
      <p:grpSp>
        <p:nvGrpSpPr>
          <p:cNvPr id="130" name="群組"/>
          <p:cNvGrpSpPr/>
          <p:nvPr/>
        </p:nvGrpSpPr>
        <p:grpSpPr>
          <a:xfrm>
            <a:off x="4298949" y="5873286"/>
            <a:ext cx="4406901" cy="1348131"/>
            <a:chOff x="0" y="0"/>
            <a:chExt cx="4406900" cy="1348129"/>
          </a:xfrm>
        </p:grpSpPr>
        <p:sp>
          <p:nvSpPr>
            <p:cNvPr id="128" name="你喜欢购物吗？"/>
            <p:cNvSpPr txBox="1"/>
            <p:nvPr/>
          </p:nvSpPr>
          <p:spPr>
            <a:xfrm>
              <a:off x="-1" y="0"/>
              <a:ext cx="4406901" cy="977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4800">
                  <a:solidFill>
                    <a:schemeClr val="accent5">
                      <a:hueOff val="-82419"/>
                      <a:satOff val="-9513"/>
                      <a:lumOff val="-16343"/>
                    </a:schemeClr>
                  </a:solidFill>
                </a:defRPr>
              </a:pPr>
              <a:r>
                <a:t>你喜欢</a:t>
              </a:r>
              <a:r>
                <a:rPr sz="4900">
                  <a:solidFill>
                    <a:srgbClr val="000000"/>
                  </a:solidFill>
                </a:rPr>
                <a:t>购物</a:t>
              </a:r>
              <a:r>
                <a:t>吗？</a:t>
              </a:r>
            </a:p>
          </p:txBody>
        </p:sp>
        <p:sp>
          <p:nvSpPr>
            <p:cNvPr id="129" name="gòuwù"/>
            <p:cNvSpPr txBox="1"/>
            <p:nvPr/>
          </p:nvSpPr>
          <p:spPr>
            <a:xfrm>
              <a:off x="1934667" y="887071"/>
              <a:ext cx="1096366" cy="4610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gòuwù</a:t>
              </a:r>
            </a:p>
          </p:txBody>
        </p:sp>
      </p:grpSp>
      <p:pic>
        <p:nvPicPr>
          <p:cNvPr id="131" name="blog-03.jpg" descr="blog-03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747" y="2363649"/>
            <a:ext cx="5278282" cy="3166970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购物…"/>
          <p:cNvSpPr txBox="1"/>
          <p:nvPr/>
        </p:nvSpPr>
        <p:spPr>
          <a:xfrm>
            <a:off x="3918585" y="4143196"/>
            <a:ext cx="1560831" cy="138742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000"/>
            </a:pPr>
            <a:r>
              <a:t>购物</a:t>
            </a:r>
          </a:p>
          <a:p>
            <a:pPr>
              <a:defRPr sz="2600"/>
            </a:pPr>
            <a:r>
              <a:t>gòuwù</a:t>
            </a:r>
          </a:p>
        </p:txBody>
      </p:sp>
      <p:sp>
        <p:nvSpPr>
          <p:cNvPr id="133" name="galerie vaňkovka"/>
          <p:cNvSpPr txBox="1"/>
          <p:nvPr/>
        </p:nvSpPr>
        <p:spPr>
          <a:xfrm>
            <a:off x="9214103" y="4889596"/>
            <a:ext cx="3695193" cy="63480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500"/>
            </a:lvl1pPr>
          </a:lstStyle>
          <a:p>
            <a:pPr/>
            <a:r>
              <a:t>galerie vaňkovka</a:t>
            </a:r>
          </a:p>
        </p:txBody>
      </p:sp>
      <p:sp>
        <p:nvSpPr>
          <p:cNvPr id="134" name="购物中心…"/>
          <p:cNvSpPr txBox="1"/>
          <p:nvPr/>
        </p:nvSpPr>
        <p:spPr>
          <a:xfrm>
            <a:off x="5673343" y="4320259"/>
            <a:ext cx="2496313" cy="1210360"/>
          </a:xfrm>
          <a:prstGeom prst="rect">
            <a:avLst/>
          </a:prstGeom>
          <a:solidFill>
            <a:schemeClr val="accent4">
              <a:hueOff val="366961"/>
              <a:satOff val="4172"/>
              <a:lumOff val="11129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200"/>
            </a:pPr>
            <a:r>
              <a:t>购物中心</a:t>
            </a:r>
          </a:p>
          <a:p>
            <a:pPr/>
            <a:r>
              <a:t>gòuwù zhōngxīn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ID="9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3" grpId="5"/>
      <p:bldP build="whole" bldLvl="1" animBg="1" rev="0" advAuto="0" spid="130" grpId="3"/>
      <p:bldP build="whole" bldLvl="1" animBg="1" rev="0" advAuto="0" spid="125" grpId="4"/>
      <p:bldP build="whole" bldLvl="1" animBg="1" rev="0" advAuto="0" spid="134" grpId="6"/>
      <p:bldP build="whole" bldLvl="1" animBg="1" rev="0" advAuto="0" spid="126" grpId="7"/>
      <p:bldP build="whole" bldLvl="1" animBg="1" rev="0" advAuto="0" spid="132" grpId="2"/>
      <p:bldP build="whole" bldLvl="1" animBg="1" rev="0" advAuto="0" spid="131" grpId="1"/>
      <p:bldP build="whole" bldLvl="1" animBg="1" rev="0" advAuto="0" spid="127" grpId="8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你买衣服的标准是什么？"/>
          <p:cNvSpPr txBox="1"/>
          <p:nvPr/>
        </p:nvSpPr>
        <p:spPr>
          <a:xfrm>
            <a:off x="2501899" y="590550"/>
            <a:ext cx="8636001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6100"/>
            </a:pPr>
            <a:r>
              <a:t>你买衣服的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标准</a:t>
            </a:r>
            <a:r>
              <a:t>是什么？</a:t>
            </a:r>
          </a:p>
        </p:txBody>
      </p:sp>
      <p:sp>
        <p:nvSpPr>
          <p:cNvPr id="308" name="biāozhǔn"/>
          <p:cNvSpPr txBox="1"/>
          <p:nvPr/>
        </p:nvSpPr>
        <p:spPr>
          <a:xfrm>
            <a:off x="6475412" y="1674654"/>
            <a:ext cx="1501776" cy="473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biāozhǔn</a:t>
            </a:r>
          </a:p>
        </p:txBody>
      </p:sp>
      <p:sp>
        <p:nvSpPr>
          <p:cNvPr id="309" name="标准…"/>
          <p:cNvSpPr txBox="1"/>
          <p:nvPr/>
        </p:nvSpPr>
        <p:spPr>
          <a:xfrm>
            <a:off x="378421" y="1916507"/>
            <a:ext cx="2341958" cy="1894686"/>
          </a:xfrm>
          <a:prstGeom prst="rect">
            <a:avLst/>
          </a:prstGeom>
          <a:solidFill>
            <a:schemeClr val="accent4">
              <a:hueOff val="-1081314"/>
              <a:satOff val="4338"/>
              <a:lumOff val="-8931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7700">
                <a:solidFill>
                  <a:srgbClr val="FFFFFF"/>
                </a:solidFill>
              </a:defRPr>
            </a:pPr>
            <a:r>
              <a:t>标准</a:t>
            </a:r>
          </a:p>
          <a:p>
            <a:pPr>
              <a:defRPr sz="2800">
                <a:solidFill>
                  <a:srgbClr val="FFFFFF"/>
                </a:solidFill>
              </a:defRPr>
            </a:pPr>
            <a:r>
              <a:t>biāozhǔn</a:t>
            </a:r>
          </a:p>
        </p:txBody>
      </p:sp>
      <p:sp>
        <p:nvSpPr>
          <p:cNvPr id="310" name="standard"/>
          <p:cNvSpPr txBox="1"/>
          <p:nvPr/>
        </p:nvSpPr>
        <p:spPr>
          <a:xfrm>
            <a:off x="303891" y="4039801"/>
            <a:ext cx="2313218" cy="721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standard</a:t>
            </a:r>
          </a:p>
        </p:txBody>
      </p:sp>
      <p:sp>
        <p:nvSpPr>
          <p:cNvPr id="311" name="物"/>
          <p:cNvSpPr txBox="1"/>
          <p:nvPr/>
        </p:nvSpPr>
        <p:spPr>
          <a:xfrm>
            <a:off x="4406900" y="5708649"/>
            <a:ext cx="1041401" cy="139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3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物</a:t>
            </a:r>
          </a:p>
        </p:txBody>
      </p:sp>
      <p:grpSp>
        <p:nvGrpSpPr>
          <p:cNvPr id="314" name="群組"/>
          <p:cNvGrpSpPr/>
          <p:nvPr/>
        </p:nvGrpSpPr>
        <p:grpSpPr>
          <a:xfrm>
            <a:off x="3031007" y="2717800"/>
            <a:ext cx="8796986" cy="2065496"/>
            <a:chOff x="0" y="0"/>
            <a:chExt cx="8796985" cy="2065495"/>
          </a:xfrm>
        </p:grpSpPr>
        <p:sp>
          <p:nvSpPr>
            <p:cNvPr id="312" name="我买衣服的标准，第一是质量要好，…"/>
            <p:cNvSpPr txBox="1"/>
            <p:nvPr/>
          </p:nvSpPr>
          <p:spPr>
            <a:xfrm>
              <a:off x="0" y="0"/>
              <a:ext cx="8796986" cy="1600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4200"/>
              </a:pPr>
              <a:r>
                <a:t>我买衣服的标准，第一是</a:t>
              </a:r>
              <a:r>
                <a:rPr>
                  <a:solidFill>
                    <a:schemeClr val="accent5">
                      <a:hueOff val="-82419"/>
                      <a:satOff val="-9513"/>
                      <a:lumOff val="-16343"/>
                    </a:schemeClr>
                  </a:solidFill>
                </a:rPr>
                <a:t>质量</a:t>
              </a:r>
              <a:r>
                <a:t>要好，</a:t>
              </a:r>
            </a:p>
            <a:p>
              <a:pPr>
                <a:defRPr sz="4200"/>
              </a:pPr>
              <a:r>
                <a:t>第二是</a:t>
              </a:r>
              <a:r>
                <a:rPr>
                  <a:solidFill>
                    <a:schemeClr val="accent5">
                      <a:hueOff val="-82419"/>
                      <a:satOff val="-9513"/>
                      <a:lumOff val="-16343"/>
                    </a:schemeClr>
                  </a:solidFill>
                </a:rPr>
                <a:t>物美价廉</a:t>
              </a:r>
              <a:r>
                <a:t>。</a:t>
              </a:r>
            </a:p>
          </p:txBody>
        </p:sp>
        <p:sp>
          <p:nvSpPr>
            <p:cNvPr id="313" name="wùměijiàlián"/>
            <p:cNvSpPr txBox="1"/>
            <p:nvPr/>
          </p:nvSpPr>
          <p:spPr>
            <a:xfrm>
              <a:off x="4008285" y="1592104"/>
              <a:ext cx="1999616" cy="4733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500">
                  <a:solidFill>
                    <a:schemeClr val="accent5">
                      <a:hueOff val="-82419"/>
                      <a:satOff val="-9513"/>
                      <a:lumOff val="-16343"/>
                    </a:schemeClr>
                  </a:solidFill>
                </a:defRPr>
              </a:lvl1pPr>
            </a:lstStyle>
            <a:p>
              <a:pPr/>
              <a:r>
                <a:t>wùměijiàlián</a:t>
              </a:r>
            </a:p>
          </p:txBody>
        </p:sp>
      </p:grpSp>
      <p:sp>
        <p:nvSpPr>
          <p:cNvPr id="315" name="美"/>
          <p:cNvSpPr txBox="1"/>
          <p:nvPr/>
        </p:nvSpPr>
        <p:spPr>
          <a:xfrm>
            <a:off x="5816600" y="5708649"/>
            <a:ext cx="1041401" cy="139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300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</a:defRPr>
            </a:lvl1pPr>
          </a:lstStyle>
          <a:p>
            <a:pPr/>
            <a:r>
              <a:t>美</a:t>
            </a:r>
          </a:p>
        </p:txBody>
      </p:sp>
      <p:sp>
        <p:nvSpPr>
          <p:cNvPr id="316" name="价"/>
          <p:cNvSpPr txBox="1"/>
          <p:nvPr/>
        </p:nvSpPr>
        <p:spPr>
          <a:xfrm>
            <a:off x="7556500" y="5708649"/>
            <a:ext cx="1041401" cy="139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3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</a:lstStyle>
          <a:p>
            <a:pPr/>
            <a:r>
              <a:t>价</a:t>
            </a:r>
          </a:p>
        </p:txBody>
      </p:sp>
      <p:sp>
        <p:nvSpPr>
          <p:cNvPr id="317" name="廉"/>
          <p:cNvSpPr txBox="1"/>
          <p:nvPr/>
        </p:nvSpPr>
        <p:spPr>
          <a:xfrm>
            <a:off x="9055100" y="5708649"/>
            <a:ext cx="1041401" cy="139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300"/>
            </a:lvl1pPr>
          </a:lstStyle>
          <a:p>
            <a:pPr/>
            <a:r>
              <a:t>廉</a:t>
            </a:r>
          </a:p>
        </p:txBody>
      </p:sp>
      <p:sp>
        <p:nvSpPr>
          <p:cNvPr id="318" name="stuff"/>
          <p:cNvSpPr txBox="1"/>
          <p:nvPr/>
        </p:nvSpPr>
        <p:spPr>
          <a:xfrm>
            <a:off x="4298873" y="7181762"/>
            <a:ext cx="1028854" cy="609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4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stuff</a:t>
            </a:r>
          </a:p>
        </p:txBody>
      </p:sp>
      <p:sp>
        <p:nvSpPr>
          <p:cNvPr id="319" name="pretty"/>
          <p:cNvSpPr txBox="1"/>
          <p:nvPr/>
        </p:nvSpPr>
        <p:spPr>
          <a:xfrm>
            <a:off x="5680163" y="7181762"/>
            <a:ext cx="1314274" cy="609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400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</a:defRPr>
            </a:lvl1pPr>
          </a:lstStyle>
          <a:p>
            <a:pPr/>
            <a:r>
              <a:t>pretty</a:t>
            </a:r>
          </a:p>
        </p:txBody>
      </p:sp>
      <p:sp>
        <p:nvSpPr>
          <p:cNvPr id="320" name="price"/>
          <p:cNvSpPr txBox="1"/>
          <p:nvPr/>
        </p:nvSpPr>
        <p:spPr>
          <a:xfrm>
            <a:off x="7500594" y="7181762"/>
            <a:ext cx="1153212" cy="609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4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</a:lstStyle>
          <a:p>
            <a:pPr/>
            <a:r>
              <a:t>price</a:t>
            </a:r>
          </a:p>
        </p:txBody>
      </p:sp>
      <p:sp>
        <p:nvSpPr>
          <p:cNvPr id="321" name="cheap"/>
          <p:cNvSpPr txBox="1"/>
          <p:nvPr/>
        </p:nvSpPr>
        <p:spPr>
          <a:xfrm>
            <a:off x="8988526" y="7181762"/>
            <a:ext cx="1377748" cy="609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400"/>
            </a:lvl1pPr>
          </a:lstStyle>
          <a:p>
            <a:pPr/>
            <a:r>
              <a:t>cheap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2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7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ID="9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2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ID="9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7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20" grpId="7"/>
      <p:bldP build="whole" bldLvl="1" animBg="1" rev="0" advAuto="0" spid="318" grpId="3"/>
      <p:bldP build="whole" bldLvl="1" animBg="1" rev="0" advAuto="0" spid="316" grpId="6"/>
      <p:bldP build="whole" bldLvl="1" animBg="1" rev="0" advAuto="0" spid="311" grpId="2"/>
      <p:bldP build="whole" bldLvl="1" animBg="1" rev="0" advAuto="0" spid="317" grpId="8"/>
      <p:bldP build="whole" bldLvl="1" animBg="1" rev="0" advAuto="0" spid="319" grpId="5"/>
      <p:bldP build="whole" bldLvl="1" animBg="1" rev="0" advAuto="0" spid="321" grpId="9"/>
      <p:bldP build="whole" bldLvl="1" animBg="1" rev="0" advAuto="0" spid="315" grpId="4"/>
      <p:bldP build="whole" bldLvl="1" animBg="1" rev="0" advAuto="0" spid="314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你买衣服的标准是什么？"/>
          <p:cNvSpPr txBox="1"/>
          <p:nvPr/>
        </p:nvSpPr>
        <p:spPr>
          <a:xfrm>
            <a:off x="2501899" y="590550"/>
            <a:ext cx="8636001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6100"/>
            </a:pPr>
            <a:r>
              <a:t>你买衣服的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标准</a:t>
            </a:r>
            <a:r>
              <a:t>是什么？</a:t>
            </a:r>
          </a:p>
        </p:txBody>
      </p:sp>
      <p:sp>
        <p:nvSpPr>
          <p:cNvPr id="324" name="biāozhǔn"/>
          <p:cNvSpPr txBox="1"/>
          <p:nvPr/>
        </p:nvSpPr>
        <p:spPr>
          <a:xfrm>
            <a:off x="6475412" y="1674654"/>
            <a:ext cx="1501776" cy="473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biāozhǔn</a:t>
            </a:r>
          </a:p>
        </p:txBody>
      </p:sp>
      <p:sp>
        <p:nvSpPr>
          <p:cNvPr id="325" name="我买衣服的标准，第一是…，第二是…，第三是…。"/>
          <p:cNvSpPr txBox="1"/>
          <p:nvPr/>
        </p:nvSpPr>
        <p:spPr>
          <a:xfrm>
            <a:off x="311150" y="2920999"/>
            <a:ext cx="12382500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/>
            </a:lvl1pPr>
          </a:lstStyle>
          <a:p>
            <a:pPr/>
            <a:r>
              <a:t>我买衣服的标准，第一是…，第二是…，第三是…。</a:t>
            </a:r>
          </a:p>
        </p:txBody>
      </p:sp>
      <p:sp>
        <p:nvSpPr>
          <p:cNvPr id="326" name="要好看"/>
          <p:cNvSpPr txBox="1"/>
          <p:nvPr/>
        </p:nvSpPr>
        <p:spPr>
          <a:xfrm>
            <a:off x="1543049" y="4349750"/>
            <a:ext cx="2171701" cy="1054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4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要好看</a:t>
            </a:r>
          </a:p>
        </p:txBody>
      </p:sp>
      <p:sp>
        <p:nvSpPr>
          <p:cNvPr id="327" name="质量要好"/>
          <p:cNvSpPr txBox="1"/>
          <p:nvPr/>
        </p:nvSpPr>
        <p:spPr>
          <a:xfrm>
            <a:off x="4806950" y="4349750"/>
            <a:ext cx="2857500" cy="1054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4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质量要好</a:t>
            </a:r>
          </a:p>
        </p:txBody>
      </p:sp>
      <p:sp>
        <p:nvSpPr>
          <p:cNvPr id="328" name="要有牌子"/>
          <p:cNvSpPr txBox="1"/>
          <p:nvPr/>
        </p:nvSpPr>
        <p:spPr>
          <a:xfrm>
            <a:off x="8756650" y="4349750"/>
            <a:ext cx="2857500" cy="1054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4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要有牌子</a:t>
            </a:r>
          </a:p>
        </p:txBody>
      </p:sp>
      <p:sp>
        <p:nvSpPr>
          <p:cNvPr id="329" name="要时髦"/>
          <p:cNvSpPr txBox="1"/>
          <p:nvPr/>
        </p:nvSpPr>
        <p:spPr>
          <a:xfrm>
            <a:off x="1428749" y="6134100"/>
            <a:ext cx="2171701" cy="1054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4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要时髦</a:t>
            </a:r>
          </a:p>
        </p:txBody>
      </p:sp>
      <p:sp>
        <p:nvSpPr>
          <p:cNvPr id="330" name="物美价廉"/>
          <p:cNvSpPr txBox="1"/>
          <p:nvPr/>
        </p:nvSpPr>
        <p:spPr>
          <a:xfrm>
            <a:off x="4679950" y="6134100"/>
            <a:ext cx="2857500" cy="1054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4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物美价廉</a:t>
            </a:r>
          </a:p>
        </p:txBody>
      </p:sp>
      <p:sp>
        <p:nvSpPr>
          <p:cNvPr id="331" name="要是名牌"/>
          <p:cNvSpPr txBox="1"/>
          <p:nvPr/>
        </p:nvSpPr>
        <p:spPr>
          <a:xfrm>
            <a:off x="8756650" y="5981700"/>
            <a:ext cx="2857500" cy="1054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4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要是名牌</a:t>
            </a:r>
          </a:p>
        </p:txBody>
      </p:sp>
      <p:sp>
        <p:nvSpPr>
          <p:cNvPr id="332" name="要纯棉"/>
          <p:cNvSpPr txBox="1"/>
          <p:nvPr/>
        </p:nvSpPr>
        <p:spPr>
          <a:xfrm>
            <a:off x="1327149" y="7797800"/>
            <a:ext cx="2171701" cy="1054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4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要纯棉</a:t>
            </a:r>
          </a:p>
        </p:txBody>
      </p:sp>
      <p:sp>
        <p:nvSpPr>
          <p:cNvPr id="333" name="………….."/>
          <p:cNvSpPr txBox="1"/>
          <p:nvPr/>
        </p:nvSpPr>
        <p:spPr>
          <a:xfrm>
            <a:off x="4662881" y="7787591"/>
            <a:ext cx="2891638" cy="8205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…………..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Adj是Adj，可是/但是..."/>
          <p:cNvSpPr txBox="1"/>
          <p:nvPr/>
        </p:nvSpPr>
        <p:spPr>
          <a:xfrm>
            <a:off x="17532" y="222250"/>
            <a:ext cx="8397736" cy="1219201"/>
          </a:xfrm>
          <a:prstGeom prst="rect">
            <a:avLst/>
          </a:prstGeom>
          <a:solidFill>
            <a:schemeClr val="accent2">
              <a:hueOff val="258623"/>
              <a:satOff val="16006"/>
              <a:lumOff val="-2522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300">
                <a:solidFill>
                  <a:srgbClr val="FFFFFF"/>
                </a:solidFill>
              </a:defRPr>
            </a:lvl1pPr>
          </a:lstStyle>
          <a:p>
            <a:pPr/>
            <a:r>
              <a:t>Adj是Adj，可是/但是...</a:t>
            </a:r>
          </a:p>
        </p:txBody>
      </p:sp>
      <p:pic>
        <p:nvPicPr>
          <p:cNvPr id="336" name="U5246P622DT20111008155406.jpg" descr="U5246P622DT2011100815540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18560" y="1767333"/>
            <a:ext cx="4363340" cy="4557267"/>
          </a:xfrm>
          <a:prstGeom prst="rect">
            <a:avLst/>
          </a:prstGeom>
          <a:ln w="12700">
            <a:miter lim="400000"/>
          </a:ln>
        </p:spPr>
      </p:pic>
      <p:sp>
        <p:nvSpPr>
          <p:cNvPr id="337" name="纯棉"/>
          <p:cNvSpPr txBox="1"/>
          <p:nvPr/>
        </p:nvSpPr>
        <p:spPr>
          <a:xfrm>
            <a:off x="7842249" y="1949450"/>
            <a:ext cx="2044701" cy="14605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600">
                <a:solidFill>
                  <a:srgbClr val="FFFFFF"/>
                </a:solidFill>
              </a:defRPr>
            </a:lvl1pPr>
          </a:lstStyle>
          <a:p>
            <a:pPr/>
            <a:r>
              <a:t>纯棉</a:t>
            </a:r>
          </a:p>
        </p:txBody>
      </p:sp>
      <p:sp>
        <p:nvSpPr>
          <p:cNvPr id="338" name="质量_____"/>
          <p:cNvSpPr txBox="1"/>
          <p:nvPr/>
        </p:nvSpPr>
        <p:spPr>
          <a:xfrm>
            <a:off x="3743124" y="6623050"/>
            <a:ext cx="2914651" cy="97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/>
            </a:lvl1pPr>
          </a:lstStyle>
          <a:p>
            <a:pPr/>
            <a:r>
              <a:t>质量_____</a:t>
            </a:r>
          </a:p>
        </p:txBody>
      </p:sp>
      <p:sp>
        <p:nvSpPr>
          <p:cNvPr id="339" name="好"/>
          <p:cNvSpPr txBox="1"/>
          <p:nvPr/>
        </p:nvSpPr>
        <p:spPr>
          <a:xfrm>
            <a:off x="5397500" y="6588125"/>
            <a:ext cx="736601" cy="97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好</a:t>
            </a:r>
          </a:p>
        </p:txBody>
      </p:sp>
      <p:sp>
        <p:nvSpPr>
          <p:cNvPr id="340" name="贵"/>
          <p:cNvSpPr txBox="1"/>
          <p:nvPr/>
        </p:nvSpPr>
        <p:spPr>
          <a:xfrm>
            <a:off x="10629899" y="3886331"/>
            <a:ext cx="914401" cy="1219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3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贵</a:t>
            </a:r>
          </a:p>
        </p:txBody>
      </p:sp>
      <p:sp>
        <p:nvSpPr>
          <p:cNvPr id="341" name="毛衣"/>
          <p:cNvSpPr txBox="1"/>
          <p:nvPr/>
        </p:nvSpPr>
        <p:spPr>
          <a:xfrm>
            <a:off x="5911849" y="5175249"/>
            <a:ext cx="1511301" cy="1079501"/>
          </a:xfrm>
          <a:prstGeom prst="rect">
            <a:avLst/>
          </a:prstGeom>
          <a:solidFill>
            <a:schemeClr val="accent1">
              <a:hueOff val="114395"/>
              <a:lumOff val="-2497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500">
                <a:solidFill>
                  <a:srgbClr val="FFFFFF"/>
                </a:solidFill>
              </a:defRPr>
            </a:lvl1pPr>
          </a:lstStyle>
          <a:p>
            <a:pPr/>
            <a:r>
              <a:t>毛衣</a:t>
            </a:r>
          </a:p>
        </p:txBody>
      </p:sp>
      <p:sp>
        <p:nvSpPr>
          <p:cNvPr id="342" name="这件毛衣的质量好是好，可是太贵了！"/>
          <p:cNvSpPr txBox="1"/>
          <p:nvPr/>
        </p:nvSpPr>
        <p:spPr>
          <a:xfrm>
            <a:off x="965199" y="7899400"/>
            <a:ext cx="10693401" cy="97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900"/>
            </a:pPr>
            <a:r>
              <a:t>这件毛衣的质量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好是好</a:t>
            </a:r>
            <a:r>
              <a:t>，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可是</a:t>
            </a:r>
            <a:r>
              <a:t>太贵了！</a:t>
            </a:r>
          </a:p>
        </p:txBody>
      </p:sp>
      <p:grpSp>
        <p:nvGrpSpPr>
          <p:cNvPr id="345" name="群組"/>
          <p:cNvGrpSpPr/>
          <p:nvPr/>
        </p:nvGrpSpPr>
        <p:grpSpPr>
          <a:xfrm>
            <a:off x="6451599" y="4235318"/>
            <a:ext cx="3562174" cy="870214"/>
            <a:chOff x="0" y="0"/>
            <a:chExt cx="3562172" cy="870212"/>
          </a:xfrm>
        </p:grpSpPr>
        <p:sp>
          <p:nvSpPr>
            <p:cNvPr id="343" name="2000kč"/>
            <p:cNvSpPr txBox="1"/>
            <p:nvPr/>
          </p:nvSpPr>
          <p:spPr>
            <a:xfrm>
              <a:off x="1263827" y="-1"/>
              <a:ext cx="2298346" cy="870214"/>
            </a:xfrm>
            <a:prstGeom prst="rect">
              <a:avLst/>
            </a:prstGeom>
            <a:solidFill>
              <a:schemeClr val="accent4">
                <a:hueOff val="366961"/>
                <a:satOff val="4172"/>
                <a:lumOff val="11129"/>
              </a:scheme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5100"/>
              </a:lvl1pPr>
            </a:lstStyle>
            <a:p>
              <a:pPr/>
              <a:r>
                <a:t>2000kč</a:t>
              </a:r>
            </a:p>
          </p:txBody>
        </p:sp>
        <p:sp>
          <p:nvSpPr>
            <p:cNvPr id="344" name="線條"/>
            <p:cNvSpPr/>
            <p:nvPr/>
          </p:nvSpPr>
          <p:spPr>
            <a:xfrm>
              <a:off x="0" y="435106"/>
              <a:ext cx="1270000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</p:grpSp>
      <p:sp>
        <p:nvSpPr>
          <p:cNvPr id="346" name="But  太贵了"/>
          <p:cNvSpPr txBox="1"/>
          <p:nvPr/>
        </p:nvSpPr>
        <p:spPr>
          <a:xfrm>
            <a:off x="8038814" y="6588125"/>
            <a:ext cx="3353372" cy="97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>
                <a:solidFill>
                  <a:srgbClr val="0433FF"/>
                </a:solidFill>
              </a:defRPr>
            </a:lvl1pPr>
          </a:lstStyle>
          <a:p>
            <a:pPr/>
            <a:r>
              <a:t>But  太贵了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2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7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ID="9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2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41" grpId="1"/>
      <p:bldP build="whole" bldLvl="1" animBg="1" rev="0" advAuto="0" spid="345" grpId="5"/>
      <p:bldP build="whole" bldLvl="1" animBg="1" rev="0" advAuto="0" spid="340" grpId="6"/>
      <p:bldP build="whole" bldLvl="1" animBg="1" rev="0" advAuto="0" spid="346" grpId="7"/>
      <p:bldP build="whole" bldLvl="1" animBg="1" rev="0" advAuto="0" spid="339" grpId="4"/>
      <p:bldP build="whole" bldLvl="1" animBg="1" rev="0" advAuto="0" spid="337" grpId="2"/>
      <p:bldP build="whole" bldLvl="1" animBg="1" rev="0" advAuto="0" spid="342" grpId="8"/>
      <p:bldP build="whole" bldLvl="1" animBg="1" rev="0" advAuto="0" spid="338" grpId="3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Adj是Adj，可是/但是..."/>
          <p:cNvSpPr txBox="1"/>
          <p:nvPr/>
        </p:nvSpPr>
        <p:spPr>
          <a:xfrm>
            <a:off x="17532" y="222250"/>
            <a:ext cx="8397736" cy="1219201"/>
          </a:xfrm>
          <a:prstGeom prst="rect">
            <a:avLst/>
          </a:prstGeom>
          <a:solidFill>
            <a:schemeClr val="accent2">
              <a:hueOff val="258623"/>
              <a:satOff val="16006"/>
              <a:lumOff val="-2522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300">
                <a:solidFill>
                  <a:srgbClr val="FFFFFF"/>
                </a:solidFill>
              </a:defRPr>
            </a:lvl1pPr>
          </a:lstStyle>
          <a:p>
            <a:pPr/>
            <a:r>
              <a:t>Adj是Adj，可是/但是...</a:t>
            </a:r>
          </a:p>
        </p:txBody>
      </p:sp>
      <p:pic>
        <p:nvPicPr>
          <p:cNvPr id="349" name="large_85c93040a3940235.jpg" descr="large_85c93040a3940235.jpg"/>
          <p:cNvPicPr>
            <a:picLocks noChangeAspect="1"/>
          </p:cNvPicPr>
          <p:nvPr/>
        </p:nvPicPr>
        <p:blipFill>
          <a:blip r:embed="rId2">
            <a:extLst/>
          </a:blip>
          <a:srcRect l="0" t="0" r="0" b="3123"/>
          <a:stretch>
            <a:fillRect/>
          </a:stretch>
        </p:blipFill>
        <p:spPr>
          <a:xfrm>
            <a:off x="117276" y="2569765"/>
            <a:ext cx="6350646" cy="4614191"/>
          </a:xfrm>
          <a:prstGeom prst="rect">
            <a:avLst/>
          </a:prstGeom>
          <a:ln w="12700">
            <a:miter lim="400000"/>
          </a:ln>
        </p:spPr>
      </p:pic>
      <p:sp>
        <p:nvSpPr>
          <p:cNvPr id="350" name="好吃"/>
          <p:cNvSpPr txBox="1"/>
          <p:nvPr/>
        </p:nvSpPr>
        <p:spPr>
          <a:xfrm>
            <a:off x="2587823" y="1703649"/>
            <a:ext cx="1409701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100"/>
            </a:lvl1pPr>
          </a:lstStyle>
          <a:p>
            <a:pPr/>
            <a:r>
              <a:t>好吃</a:t>
            </a:r>
          </a:p>
        </p:txBody>
      </p:sp>
      <p:pic>
        <p:nvPicPr>
          <p:cNvPr id="351" name="8211586.jpg" descr="8211586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228007" y="3061916"/>
            <a:ext cx="3895136" cy="3895135"/>
          </a:xfrm>
          <a:prstGeom prst="rect">
            <a:avLst/>
          </a:prstGeom>
          <a:ln w="12700">
            <a:miter lim="400000"/>
          </a:ln>
        </p:spPr>
      </p:pic>
      <p:sp>
        <p:nvSpPr>
          <p:cNvPr id="352" name="油"/>
          <p:cNvSpPr txBox="1"/>
          <p:nvPr/>
        </p:nvSpPr>
        <p:spPr>
          <a:xfrm>
            <a:off x="9743775" y="1627449"/>
            <a:ext cx="863601" cy="1155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900"/>
            </a:lvl1pPr>
          </a:lstStyle>
          <a:p>
            <a:pPr/>
            <a:r>
              <a:t>油</a:t>
            </a:r>
          </a:p>
        </p:txBody>
      </p:sp>
      <p:sp>
        <p:nvSpPr>
          <p:cNvPr id="353" name="这碗牛肉面好吃是好吃，但是太油了。"/>
          <p:cNvSpPr txBox="1"/>
          <p:nvPr/>
        </p:nvSpPr>
        <p:spPr>
          <a:xfrm>
            <a:off x="1492249" y="8108950"/>
            <a:ext cx="9613901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400"/>
            </a:pPr>
            <a:r>
              <a:t>这碗牛肉面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好吃是好吃</a:t>
            </a:r>
            <a:r>
              <a:t>，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但是</a:t>
            </a:r>
            <a:r>
              <a:t>太油了。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51" grpId="2"/>
      <p:bldP build="whole" bldLvl="1" animBg="1" rev="0" advAuto="0" spid="350" grpId="1"/>
      <p:bldP build="whole" bldLvl="1" animBg="1" rev="0" advAuto="0" spid="352" grpId="3"/>
      <p:bldP build="whole" bldLvl="1" animBg="1" rev="0" advAuto="0" spid="353" grpId="4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Adj是Adj，可是/但是..."/>
          <p:cNvSpPr txBox="1"/>
          <p:nvPr/>
        </p:nvSpPr>
        <p:spPr>
          <a:xfrm>
            <a:off x="17532" y="222250"/>
            <a:ext cx="8397736" cy="1219201"/>
          </a:xfrm>
          <a:prstGeom prst="rect">
            <a:avLst/>
          </a:prstGeom>
          <a:solidFill>
            <a:schemeClr val="accent2">
              <a:hueOff val="258623"/>
              <a:satOff val="16006"/>
              <a:lumOff val="-2522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300">
                <a:solidFill>
                  <a:srgbClr val="FFFFFF"/>
                </a:solidFill>
              </a:defRPr>
            </a:lvl1pPr>
          </a:lstStyle>
          <a:p>
            <a:pPr/>
            <a:r>
              <a:t>Adj是Adj，可是/但是...</a:t>
            </a:r>
          </a:p>
        </p:txBody>
      </p:sp>
      <p:pic>
        <p:nvPicPr>
          <p:cNvPr id="356" name="linguistics-jowanglin-1-1.jpg" descr="linguistics-jowanglin-1-1.jpg"/>
          <p:cNvPicPr>
            <a:picLocks noChangeAspect="1"/>
          </p:cNvPicPr>
          <p:nvPr/>
        </p:nvPicPr>
        <p:blipFill>
          <a:blip r:embed="rId2">
            <a:extLst/>
          </a:blip>
          <a:srcRect l="13365" t="0" r="10038" b="0"/>
          <a:stretch>
            <a:fillRect/>
          </a:stretch>
        </p:blipFill>
        <p:spPr>
          <a:xfrm>
            <a:off x="2029519" y="1846375"/>
            <a:ext cx="5881928" cy="4894570"/>
          </a:xfrm>
          <a:prstGeom prst="rect">
            <a:avLst/>
          </a:prstGeom>
          <a:ln w="12700">
            <a:miter lim="400000"/>
          </a:ln>
        </p:spPr>
      </p:pic>
      <p:sp>
        <p:nvSpPr>
          <p:cNvPr id="357" name="中文难是难，但是很有意思。"/>
          <p:cNvSpPr txBox="1"/>
          <p:nvPr/>
        </p:nvSpPr>
        <p:spPr>
          <a:xfrm>
            <a:off x="1890811" y="8015911"/>
            <a:ext cx="9029701" cy="1054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400"/>
            </a:pPr>
            <a:r>
              <a:t>中文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难</a:t>
            </a:r>
            <a:r>
              <a:t>是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难</a:t>
            </a:r>
            <a:r>
              <a:t>，但是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很有意思</a:t>
            </a:r>
            <a:r>
              <a:t>。</a:t>
            </a:r>
          </a:p>
        </p:txBody>
      </p:sp>
      <p:sp>
        <p:nvSpPr>
          <p:cNvPr id="358" name="Difficult"/>
          <p:cNvSpPr txBox="1"/>
          <p:nvPr/>
        </p:nvSpPr>
        <p:spPr>
          <a:xfrm>
            <a:off x="8649716" y="3197278"/>
            <a:ext cx="2537969" cy="8952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200"/>
            </a:lvl1pPr>
          </a:lstStyle>
          <a:p>
            <a:pPr/>
            <a:r>
              <a:t>Difficult</a:t>
            </a:r>
          </a:p>
        </p:txBody>
      </p:sp>
      <p:sp>
        <p:nvSpPr>
          <p:cNvPr id="359" name="But"/>
          <p:cNvSpPr txBox="1"/>
          <p:nvPr/>
        </p:nvSpPr>
        <p:spPr>
          <a:xfrm>
            <a:off x="9453175" y="4534733"/>
            <a:ext cx="931050" cy="6841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9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But</a:t>
            </a:r>
          </a:p>
        </p:txBody>
      </p:sp>
      <p:sp>
        <p:nvSpPr>
          <p:cNvPr id="360" name="Interesting"/>
          <p:cNvSpPr txBox="1"/>
          <p:nvPr/>
        </p:nvSpPr>
        <p:spPr>
          <a:xfrm>
            <a:off x="8174227" y="5921428"/>
            <a:ext cx="3488945" cy="8952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200"/>
            </a:lvl1pPr>
          </a:lstStyle>
          <a:p>
            <a:pPr/>
            <a:r>
              <a:t>Interesting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57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Adj是Adj，可是/但是..."/>
          <p:cNvSpPr txBox="1"/>
          <p:nvPr/>
        </p:nvSpPr>
        <p:spPr>
          <a:xfrm>
            <a:off x="17532" y="222250"/>
            <a:ext cx="8397736" cy="1219201"/>
          </a:xfrm>
          <a:prstGeom prst="rect">
            <a:avLst/>
          </a:prstGeom>
          <a:solidFill>
            <a:schemeClr val="accent2">
              <a:hueOff val="258623"/>
              <a:satOff val="16006"/>
              <a:lumOff val="-2522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300">
                <a:solidFill>
                  <a:srgbClr val="FFFFFF"/>
                </a:solidFill>
              </a:defRPr>
            </a:lvl1pPr>
          </a:lstStyle>
          <a:p>
            <a:pPr/>
            <a:r>
              <a:t>Adj是Adj，可是/但是...</a:t>
            </a:r>
          </a:p>
        </p:txBody>
      </p:sp>
      <p:sp>
        <p:nvSpPr>
          <p:cNvPr id="363" name="这条牛仔裤便宜是便宜，可是质量不好。"/>
          <p:cNvSpPr txBox="1"/>
          <p:nvPr/>
        </p:nvSpPr>
        <p:spPr>
          <a:xfrm>
            <a:off x="1898650" y="8470900"/>
            <a:ext cx="9944101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300"/>
            </a:pPr>
            <a:r>
              <a:t>这条牛仔裤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便宜</a:t>
            </a:r>
            <a:r>
              <a:t>是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便宜</a:t>
            </a:r>
            <a:r>
              <a:t>，可是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质量不好</a:t>
            </a:r>
            <a:r>
              <a:t>。</a:t>
            </a:r>
          </a:p>
        </p:txBody>
      </p:sp>
      <p:pic>
        <p:nvPicPr>
          <p:cNvPr id="364" name="s-ME023Q_4119-3.jpg" descr="s-ME023Q_4119-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82096" y="1983997"/>
            <a:ext cx="4833862" cy="5607280"/>
          </a:xfrm>
          <a:prstGeom prst="rect">
            <a:avLst/>
          </a:prstGeom>
          <a:ln w="12700">
            <a:miter lim="400000"/>
          </a:ln>
        </p:spPr>
      </p:pic>
      <p:sp>
        <p:nvSpPr>
          <p:cNvPr id="365" name="200kč"/>
          <p:cNvSpPr txBox="1"/>
          <p:nvPr/>
        </p:nvSpPr>
        <p:spPr>
          <a:xfrm>
            <a:off x="7713014" y="6828557"/>
            <a:ext cx="1795172" cy="80818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700"/>
            </a:lvl1pPr>
          </a:lstStyle>
          <a:p>
            <a:pPr/>
            <a:r>
              <a:t>200kč</a:t>
            </a:r>
          </a:p>
        </p:txBody>
      </p:sp>
      <p:grpSp>
        <p:nvGrpSpPr>
          <p:cNvPr id="368" name="群組"/>
          <p:cNvGrpSpPr/>
          <p:nvPr/>
        </p:nvGrpSpPr>
        <p:grpSpPr>
          <a:xfrm>
            <a:off x="2012950" y="4518024"/>
            <a:ext cx="3663950" cy="876302"/>
            <a:chOff x="0" y="0"/>
            <a:chExt cx="3663949" cy="876300"/>
          </a:xfrm>
        </p:grpSpPr>
        <p:sp>
          <p:nvSpPr>
            <p:cNvPr id="366" name="箭頭"/>
            <p:cNvSpPr/>
            <p:nvPr/>
          </p:nvSpPr>
          <p:spPr>
            <a:xfrm>
              <a:off x="2393950" y="0"/>
              <a:ext cx="1270000" cy="876301"/>
            </a:xfrm>
            <a:prstGeom prst="rightArrow">
              <a:avLst>
                <a:gd name="adj1" fmla="val 32000"/>
                <a:gd name="adj2" fmla="val 92754"/>
              </a:avLst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b="0" sz="2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367" name="质量不好"/>
            <p:cNvSpPr txBox="1"/>
            <p:nvPr/>
          </p:nvSpPr>
          <p:spPr>
            <a:xfrm>
              <a:off x="0" y="-1"/>
              <a:ext cx="2247901" cy="850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4200"/>
              </a:lvl1pPr>
            </a:lstStyle>
            <a:p>
              <a:pPr/>
              <a:r>
                <a:t>质量不好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63" grpId="3"/>
      <p:bldP build="whole" bldLvl="1" animBg="1" rev="0" advAuto="0" spid="365" grpId="1"/>
      <p:bldP build="whole" bldLvl="1" animBg="1" rev="0" advAuto="0" spid="368" grpId="2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Adj是Adj，可是/但是..."/>
          <p:cNvSpPr txBox="1"/>
          <p:nvPr/>
        </p:nvSpPr>
        <p:spPr>
          <a:xfrm>
            <a:off x="1580375" y="2717799"/>
            <a:ext cx="9844050" cy="1409701"/>
          </a:xfrm>
          <a:prstGeom prst="rect">
            <a:avLst/>
          </a:prstGeom>
          <a:solidFill>
            <a:schemeClr val="accent2">
              <a:hueOff val="258623"/>
              <a:satOff val="16006"/>
              <a:lumOff val="-2522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400">
                <a:solidFill>
                  <a:srgbClr val="FFFFFF"/>
                </a:solidFill>
              </a:defRPr>
            </a:lvl1pPr>
          </a:lstStyle>
          <a:p>
            <a:pPr/>
            <a:r>
              <a:t>Adj是Adj，可是/但是...</a:t>
            </a:r>
          </a:p>
        </p:txBody>
      </p:sp>
      <p:sp>
        <p:nvSpPr>
          <p:cNvPr id="371" name="请造句"/>
          <p:cNvSpPr txBox="1"/>
          <p:nvPr/>
        </p:nvSpPr>
        <p:spPr>
          <a:xfrm>
            <a:off x="5905499" y="4737100"/>
            <a:ext cx="1828801" cy="901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/>
            </a:lvl1pPr>
          </a:lstStyle>
          <a:p>
            <a:pPr/>
            <a:r>
              <a:t>请造句</a:t>
            </a:r>
          </a:p>
        </p:txBody>
      </p:sp>
      <p:sp>
        <p:nvSpPr>
          <p:cNvPr id="372" name="Make a sentence"/>
          <p:cNvSpPr txBox="1"/>
          <p:nvPr/>
        </p:nvSpPr>
        <p:spPr>
          <a:xfrm>
            <a:off x="4749355" y="6136862"/>
            <a:ext cx="4141090" cy="6841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900"/>
            </a:lvl1pPr>
          </a:lstStyle>
          <a:p>
            <a:pPr/>
            <a:r>
              <a:t>Make a sentence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打折…"/>
          <p:cNvSpPr txBox="1"/>
          <p:nvPr/>
        </p:nvSpPr>
        <p:spPr>
          <a:xfrm>
            <a:off x="85979" y="159215"/>
            <a:ext cx="2139443" cy="1904070"/>
          </a:xfrm>
          <a:prstGeom prst="rect">
            <a:avLst/>
          </a:prstGeom>
          <a:solidFill>
            <a:schemeClr val="accent4">
              <a:hueOff val="366961"/>
              <a:satOff val="4172"/>
              <a:lumOff val="11129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7000"/>
            </a:pPr>
            <a:r>
              <a:t>打折</a:t>
            </a:r>
          </a:p>
          <a:p>
            <a:pPr>
              <a:defRPr sz="3700"/>
            </a:pPr>
            <a:r>
              <a:t>dǎzhé</a:t>
            </a:r>
          </a:p>
        </p:txBody>
      </p:sp>
      <p:sp>
        <p:nvSpPr>
          <p:cNvPr id="375" name="“On sale”"/>
          <p:cNvSpPr txBox="1"/>
          <p:nvPr/>
        </p:nvSpPr>
        <p:spPr>
          <a:xfrm>
            <a:off x="6475488" y="433001"/>
            <a:ext cx="2466824" cy="721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/>
            </a:lvl1pPr>
          </a:lstStyle>
          <a:p>
            <a:pPr/>
            <a:r>
              <a:t>“On sale”</a:t>
            </a:r>
          </a:p>
        </p:txBody>
      </p:sp>
      <p:pic>
        <p:nvPicPr>
          <p:cNvPr id="376" name="71TfaX5H1VL._SX425_.jpg" descr="71TfaX5H1VL._SX425_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2340" y="2195463"/>
            <a:ext cx="4610002" cy="2950401"/>
          </a:xfrm>
          <a:prstGeom prst="rect">
            <a:avLst/>
          </a:prstGeom>
          <a:ln w="12700">
            <a:miter lim="400000"/>
          </a:ln>
        </p:spPr>
      </p:pic>
      <p:sp>
        <p:nvSpPr>
          <p:cNvPr id="377" name="(打)八折…"/>
          <p:cNvSpPr txBox="1"/>
          <p:nvPr/>
        </p:nvSpPr>
        <p:spPr>
          <a:xfrm>
            <a:off x="818195" y="5278042"/>
            <a:ext cx="3014092" cy="16486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900"/>
            </a:pPr>
            <a:r>
              <a:t>(打)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八折</a:t>
            </a:r>
          </a:p>
          <a:p>
            <a:pPr>
              <a:defRPr sz="3100"/>
            </a:pPr>
            <a:r>
              <a:t>dǎ    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bā zhé</a:t>
            </a:r>
          </a:p>
        </p:txBody>
      </p:sp>
      <p:pic>
        <p:nvPicPr>
          <p:cNvPr id="378" name="30-off-flat-vector-illustration-260nw-633235649.jpg.jp2" descr="30-off-flat-vector-illustration-260nw-633235649.jpg.jp2"/>
          <p:cNvPicPr>
            <a:picLocks noChangeAspect="1"/>
          </p:cNvPicPr>
          <p:nvPr/>
        </p:nvPicPr>
        <p:blipFill>
          <a:blip r:embed="rId3">
            <a:extLst/>
          </a:blip>
          <a:srcRect l="0" t="0" r="0" b="7868"/>
          <a:stretch>
            <a:fillRect/>
          </a:stretch>
        </p:blipFill>
        <p:spPr>
          <a:xfrm>
            <a:off x="7983041" y="1214707"/>
            <a:ext cx="4250560" cy="4217353"/>
          </a:xfrm>
          <a:prstGeom prst="rect">
            <a:avLst/>
          </a:prstGeom>
          <a:ln w="12700">
            <a:miter lim="400000"/>
          </a:ln>
        </p:spPr>
      </p:pic>
      <p:sp>
        <p:nvSpPr>
          <p:cNvPr id="379" name="(打)七折…"/>
          <p:cNvSpPr txBox="1"/>
          <p:nvPr/>
        </p:nvSpPr>
        <p:spPr>
          <a:xfrm>
            <a:off x="8830754" y="5278042"/>
            <a:ext cx="3014092" cy="16486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900"/>
            </a:pPr>
            <a:r>
              <a:t>(打)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七折</a:t>
            </a:r>
          </a:p>
          <a:p>
            <a:pPr>
              <a:defRPr sz="3100"/>
            </a:pPr>
            <a:r>
              <a:t>  dǎ      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qī zhé</a:t>
            </a:r>
          </a:p>
        </p:txBody>
      </p:sp>
      <p:sp>
        <p:nvSpPr>
          <p:cNvPr id="380" name="“To discount”"/>
          <p:cNvSpPr txBox="1"/>
          <p:nvPr/>
        </p:nvSpPr>
        <p:spPr>
          <a:xfrm>
            <a:off x="2450401" y="433001"/>
            <a:ext cx="3469692" cy="721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/>
            </a:lvl1pPr>
          </a:lstStyle>
          <a:p>
            <a:pPr/>
            <a:r>
              <a:t>“To discount”</a:t>
            </a:r>
          </a:p>
        </p:txBody>
      </p:sp>
      <p:pic>
        <p:nvPicPr>
          <p:cNvPr id="381" name="25-Off-PNG-Clipart-Background.png" descr="25-Off-PNG-Clipart-Background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875076" y="6633295"/>
            <a:ext cx="3014092" cy="3014092"/>
          </a:xfrm>
          <a:prstGeom prst="rect">
            <a:avLst/>
          </a:prstGeom>
          <a:ln w="12700">
            <a:miter lim="400000"/>
          </a:ln>
        </p:spPr>
      </p:pic>
      <p:sp>
        <p:nvSpPr>
          <p:cNvPr id="382" name="(打)七五折…"/>
          <p:cNvSpPr txBox="1"/>
          <p:nvPr/>
        </p:nvSpPr>
        <p:spPr>
          <a:xfrm>
            <a:off x="7141507" y="7809123"/>
            <a:ext cx="3763392" cy="16486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900"/>
            </a:pPr>
            <a:r>
              <a:t>(打)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七五折</a:t>
            </a:r>
          </a:p>
          <a:p>
            <a:pPr>
              <a:defRPr sz="3100"/>
            </a:pPr>
            <a:r>
              <a:t>  dǎ        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qīwǔ  zhé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5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77" grpId="1"/>
      <p:bldP build="whole" bldLvl="1" animBg="1" rev="0" advAuto="0" spid="378" grpId="2"/>
      <p:bldP build="whole" bldLvl="1" animBg="1" rev="0" advAuto="0" spid="379" grpId="3"/>
      <p:bldP build="whole" bldLvl="1" animBg="1" rev="0" advAuto="0" spid="381" grpId="4"/>
      <p:bldP build="whole" bldLvl="1" animBg="1" rev="0" advAuto="0" spid="382" grpId="5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打折…"/>
          <p:cNvSpPr txBox="1"/>
          <p:nvPr/>
        </p:nvSpPr>
        <p:spPr>
          <a:xfrm>
            <a:off x="85979" y="159215"/>
            <a:ext cx="2139443" cy="1904070"/>
          </a:xfrm>
          <a:prstGeom prst="rect">
            <a:avLst/>
          </a:prstGeom>
          <a:solidFill>
            <a:schemeClr val="accent4">
              <a:hueOff val="366961"/>
              <a:satOff val="4172"/>
              <a:lumOff val="11129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7000"/>
            </a:pPr>
            <a:r>
              <a:t>打折</a:t>
            </a:r>
          </a:p>
          <a:p>
            <a:pPr>
              <a:defRPr sz="3700"/>
            </a:pPr>
            <a:r>
              <a:t>dǎzhé</a:t>
            </a:r>
          </a:p>
        </p:txBody>
      </p:sp>
      <p:pic>
        <p:nvPicPr>
          <p:cNvPr id="385" name="0005851_sensodyne-100g.jpeg" descr="0005851_sensodyne-100g.jpeg"/>
          <p:cNvPicPr>
            <a:picLocks noChangeAspect="1"/>
          </p:cNvPicPr>
          <p:nvPr/>
        </p:nvPicPr>
        <p:blipFill>
          <a:blip r:embed="rId2">
            <a:extLst/>
          </a:blip>
          <a:srcRect l="0" t="28852" r="0" b="30876"/>
          <a:stretch>
            <a:fillRect/>
          </a:stretch>
        </p:blipFill>
        <p:spPr>
          <a:xfrm>
            <a:off x="3407568" y="3416002"/>
            <a:ext cx="6189763" cy="2492673"/>
          </a:xfrm>
          <a:prstGeom prst="rect">
            <a:avLst/>
          </a:prstGeom>
          <a:ln w="12700">
            <a:miter lim="400000"/>
          </a:ln>
        </p:spPr>
      </p:pic>
      <p:sp>
        <p:nvSpPr>
          <p:cNvPr id="386" name="这条牙膏"/>
          <p:cNvSpPr txBox="1"/>
          <p:nvPr/>
        </p:nvSpPr>
        <p:spPr>
          <a:xfrm>
            <a:off x="3943349" y="2152650"/>
            <a:ext cx="2806701" cy="104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300"/>
            </a:lvl1pPr>
          </a:lstStyle>
          <a:p>
            <a:pPr/>
            <a:r>
              <a:t>这条牙膏</a:t>
            </a:r>
          </a:p>
        </p:txBody>
      </p:sp>
      <p:sp>
        <p:nvSpPr>
          <p:cNvPr id="387" name="40% off"/>
          <p:cNvSpPr txBox="1"/>
          <p:nvPr/>
        </p:nvSpPr>
        <p:spPr>
          <a:xfrm>
            <a:off x="6985342" y="2176033"/>
            <a:ext cx="2793316" cy="9946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8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40% off</a:t>
            </a:r>
          </a:p>
        </p:txBody>
      </p:sp>
      <p:sp>
        <p:nvSpPr>
          <p:cNvPr id="388" name="牙膏…"/>
          <p:cNvSpPr txBox="1"/>
          <p:nvPr/>
        </p:nvSpPr>
        <p:spPr>
          <a:xfrm>
            <a:off x="8405558" y="4132473"/>
            <a:ext cx="1705484" cy="1488654"/>
          </a:xfrm>
          <a:prstGeom prst="rect">
            <a:avLst/>
          </a:prstGeom>
          <a:solidFill>
            <a:schemeClr val="accent1">
              <a:hueOff val="114395"/>
              <a:lumOff val="-2497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500">
                <a:solidFill>
                  <a:srgbClr val="FFFFFF"/>
                </a:solidFill>
              </a:defRPr>
            </a:pPr>
            <a:r>
              <a:t>牙膏</a:t>
            </a:r>
          </a:p>
          <a:p>
            <a:pPr>
              <a:defRPr sz="2700">
                <a:solidFill>
                  <a:srgbClr val="FFFFFF"/>
                </a:solidFill>
              </a:defRPr>
            </a:pPr>
            <a:r>
              <a:t>yágāo</a:t>
            </a:r>
          </a:p>
        </p:txBody>
      </p:sp>
      <p:sp>
        <p:nvSpPr>
          <p:cNvPr id="389" name="这条牙膏打六折。"/>
          <p:cNvSpPr txBox="1"/>
          <p:nvPr/>
        </p:nvSpPr>
        <p:spPr>
          <a:xfrm>
            <a:off x="3041650" y="6838950"/>
            <a:ext cx="6921501" cy="1295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6700"/>
            </a:pPr>
            <a:r>
              <a:t>这条牙膏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打六折</a:t>
            </a:r>
            <a:r>
              <a:t>。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87" grpId="3"/>
      <p:bldP build="whole" bldLvl="1" animBg="1" rev="0" advAuto="0" spid="386" grpId="2"/>
      <p:bldP build="whole" bldLvl="1" animBg="1" rev="0" advAuto="0" spid="388" grpId="1"/>
      <p:bldP build="whole" bldLvl="1" animBg="1" rev="0" advAuto="0" spid="389" grpId="4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打折…"/>
          <p:cNvSpPr txBox="1"/>
          <p:nvPr/>
        </p:nvSpPr>
        <p:spPr>
          <a:xfrm>
            <a:off x="85979" y="159215"/>
            <a:ext cx="2139443" cy="1904070"/>
          </a:xfrm>
          <a:prstGeom prst="rect">
            <a:avLst/>
          </a:prstGeom>
          <a:solidFill>
            <a:schemeClr val="accent4">
              <a:hueOff val="366961"/>
              <a:satOff val="4172"/>
              <a:lumOff val="11129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7000"/>
            </a:pPr>
            <a:r>
              <a:t>打折</a:t>
            </a:r>
          </a:p>
          <a:p>
            <a:pPr>
              <a:defRPr sz="3700"/>
            </a:pPr>
            <a:r>
              <a:t>dǎzhé</a:t>
            </a:r>
          </a:p>
        </p:txBody>
      </p:sp>
      <p:pic>
        <p:nvPicPr>
          <p:cNvPr id="392" name="02_41444300020.jpg" descr="02_4144430002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01293" y="2072133"/>
            <a:ext cx="4557267" cy="4557267"/>
          </a:xfrm>
          <a:prstGeom prst="rect">
            <a:avLst/>
          </a:prstGeom>
          <a:ln w="12700">
            <a:miter lim="400000"/>
          </a:ln>
        </p:spPr>
      </p:pic>
      <p:sp>
        <p:nvSpPr>
          <p:cNvPr id="393" name="15% off"/>
          <p:cNvSpPr txBox="1"/>
          <p:nvPr/>
        </p:nvSpPr>
        <p:spPr>
          <a:xfrm>
            <a:off x="4303249" y="605101"/>
            <a:ext cx="3763303" cy="1291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9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15% off</a:t>
            </a:r>
          </a:p>
        </p:txBody>
      </p:sp>
      <p:sp>
        <p:nvSpPr>
          <p:cNvPr id="394" name="这件T恤衫打九五折。"/>
          <p:cNvSpPr txBox="1"/>
          <p:nvPr/>
        </p:nvSpPr>
        <p:spPr>
          <a:xfrm>
            <a:off x="2560985" y="7448549"/>
            <a:ext cx="7437883" cy="116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6000"/>
            </a:pPr>
            <a:r>
              <a:t>这件T恤衫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打九五折</a:t>
            </a:r>
            <a:r>
              <a:t>。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92" grpId="1"/>
      <p:bldP build="whole" bldLvl="1" animBg="1" rev="0" advAuto="0" spid="394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02_41444300020.jpg" descr="02_4144430002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73993" y="-23367"/>
            <a:ext cx="4557267" cy="4557267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T恤衫…"/>
          <p:cNvSpPr txBox="1"/>
          <p:nvPr/>
        </p:nvSpPr>
        <p:spPr>
          <a:xfrm>
            <a:off x="3899566" y="3004742"/>
            <a:ext cx="2132268" cy="1508916"/>
          </a:xfrm>
          <a:prstGeom prst="rect">
            <a:avLst/>
          </a:prstGeom>
          <a:solidFill>
            <a:schemeClr val="accent1">
              <a:hueOff val="114395"/>
              <a:lumOff val="-2497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500">
                <a:solidFill>
                  <a:srgbClr val="FFFFFF"/>
                </a:solidFill>
              </a:defRPr>
            </a:pPr>
            <a:r>
              <a:t>T恤衫</a:t>
            </a:r>
          </a:p>
          <a:p>
            <a:pPr>
              <a:defRPr sz="2700">
                <a:solidFill>
                  <a:srgbClr val="FFFFFF"/>
                </a:solidFill>
              </a:defRPr>
            </a:pPr>
            <a:r>
              <a:t>tīxùshān</a:t>
            </a:r>
          </a:p>
        </p:txBody>
      </p:sp>
      <p:pic>
        <p:nvPicPr>
          <p:cNvPr id="138" name="U5246P622DT20111008155406.jpg" descr="U5246P622DT20111008155406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971780" y="-23367"/>
            <a:ext cx="4363340" cy="4557267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毛衣…"/>
          <p:cNvSpPr txBox="1"/>
          <p:nvPr/>
        </p:nvSpPr>
        <p:spPr>
          <a:xfrm>
            <a:off x="10945558" y="3014873"/>
            <a:ext cx="1705484" cy="1488654"/>
          </a:xfrm>
          <a:prstGeom prst="rect">
            <a:avLst/>
          </a:prstGeom>
          <a:solidFill>
            <a:schemeClr val="accent1">
              <a:hueOff val="114395"/>
              <a:lumOff val="-2497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500">
                <a:solidFill>
                  <a:srgbClr val="FFFFFF"/>
                </a:solidFill>
              </a:defRPr>
            </a:pPr>
            <a:r>
              <a:t>毛衣</a:t>
            </a:r>
          </a:p>
          <a:p>
            <a:pPr>
              <a:defRPr sz="2700">
                <a:solidFill>
                  <a:srgbClr val="FFFFFF"/>
                </a:solidFill>
              </a:defRPr>
            </a:pPr>
            <a:r>
              <a:t>máoyī</a:t>
            </a:r>
          </a:p>
        </p:txBody>
      </p:sp>
      <p:pic>
        <p:nvPicPr>
          <p:cNvPr id="140" name="s-ME023Q_4119-3.jpg" descr="s-ME023Q_4119-3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75396" y="5184397"/>
            <a:ext cx="4833862" cy="5607280"/>
          </a:xfrm>
          <a:prstGeom prst="rect">
            <a:avLst/>
          </a:prstGeom>
          <a:ln w="12700">
            <a:miter lim="400000"/>
          </a:ln>
        </p:spPr>
      </p:pic>
      <p:sp>
        <p:nvSpPr>
          <p:cNvPr id="141" name="牛仔裤…"/>
          <p:cNvSpPr txBox="1"/>
          <p:nvPr/>
        </p:nvSpPr>
        <p:spPr>
          <a:xfrm>
            <a:off x="3916108" y="8259973"/>
            <a:ext cx="2403984" cy="1488654"/>
          </a:xfrm>
          <a:prstGeom prst="rect">
            <a:avLst/>
          </a:prstGeom>
          <a:solidFill>
            <a:schemeClr val="accent1">
              <a:hueOff val="114395"/>
              <a:lumOff val="-2497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500">
                <a:solidFill>
                  <a:srgbClr val="FFFFFF"/>
                </a:solidFill>
              </a:defRPr>
            </a:pPr>
            <a:r>
              <a:t>牛仔裤</a:t>
            </a:r>
          </a:p>
          <a:p>
            <a:pPr>
              <a:defRPr sz="2700">
                <a:solidFill>
                  <a:srgbClr val="FFFFFF"/>
                </a:solidFill>
              </a:defRPr>
            </a:pPr>
            <a:r>
              <a:t>niúzǎikù</a:t>
            </a:r>
          </a:p>
        </p:txBody>
      </p:sp>
      <p:pic>
        <p:nvPicPr>
          <p:cNvPr id="142" name="4157930.jpg" descr="4157930.jpg"/>
          <p:cNvPicPr>
            <a:picLocks noChangeAspect="1"/>
          </p:cNvPicPr>
          <p:nvPr/>
        </p:nvPicPr>
        <p:blipFill>
          <a:blip r:embed="rId5">
            <a:extLst/>
          </a:blip>
          <a:srcRect l="0" t="0" r="0" b="4501"/>
          <a:stretch>
            <a:fillRect/>
          </a:stretch>
        </p:blipFill>
        <p:spPr>
          <a:xfrm>
            <a:off x="7034212" y="5257055"/>
            <a:ext cx="5715001" cy="4075114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日用品…"/>
          <p:cNvSpPr txBox="1"/>
          <p:nvPr/>
        </p:nvSpPr>
        <p:spPr>
          <a:xfrm>
            <a:off x="10253408" y="8259973"/>
            <a:ext cx="2403984" cy="1488654"/>
          </a:xfrm>
          <a:prstGeom prst="rect">
            <a:avLst/>
          </a:prstGeom>
          <a:solidFill>
            <a:schemeClr val="accent1">
              <a:hueOff val="114395"/>
              <a:lumOff val="-2497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500">
                <a:solidFill>
                  <a:srgbClr val="FFFFFF"/>
                </a:solidFill>
              </a:defRPr>
            </a:pPr>
            <a:r>
              <a:t>日用品</a:t>
            </a:r>
          </a:p>
          <a:p>
            <a:pPr>
              <a:defRPr sz="2700">
                <a:solidFill>
                  <a:srgbClr val="FFFFFF"/>
                </a:solidFill>
              </a:defRPr>
            </a:pPr>
            <a:r>
              <a:t>rìyòngpǐn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ID="9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0" grpId="5"/>
      <p:bldP build="whole" bldLvl="1" animBg="1" rev="0" advAuto="0" spid="138" grpId="3"/>
      <p:bldP build="whole" bldLvl="1" animBg="1" rev="0" advAuto="0" spid="143" grpId="8"/>
      <p:bldP build="whole" bldLvl="1" animBg="1" rev="0" advAuto="0" spid="137" grpId="2"/>
      <p:bldP build="whole" bldLvl="1" animBg="1" rev="0" advAuto="0" spid="139" grpId="4"/>
      <p:bldP build="whole" bldLvl="1" animBg="1" rev="0" advAuto="0" spid="141" grpId="6"/>
      <p:bldP build="whole" bldLvl="1" animBg="1" rev="0" advAuto="0" spid="142" grpId="7"/>
      <p:bldP build="whole" bldLvl="1" animBg="1" rev="0" advAuto="0" spid="136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6" name="02_41444300020.jpg" descr="02_4144430002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09702" y="2384102"/>
            <a:ext cx="4985396" cy="4985396"/>
          </a:xfrm>
          <a:prstGeom prst="rect">
            <a:avLst/>
          </a:prstGeom>
          <a:ln w="12700">
            <a:miter lim="400000"/>
          </a:ln>
        </p:spPr>
      </p:pic>
      <p:sp>
        <p:nvSpPr>
          <p:cNvPr id="397" name="打折…"/>
          <p:cNvSpPr txBox="1"/>
          <p:nvPr/>
        </p:nvSpPr>
        <p:spPr>
          <a:xfrm>
            <a:off x="85979" y="159215"/>
            <a:ext cx="2139443" cy="1904070"/>
          </a:xfrm>
          <a:prstGeom prst="rect">
            <a:avLst/>
          </a:prstGeom>
          <a:solidFill>
            <a:schemeClr val="accent4">
              <a:hueOff val="366961"/>
              <a:satOff val="4172"/>
              <a:lumOff val="11129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7000"/>
            </a:pPr>
            <a:r>
              <a:t>打折</a:t>
            </a:r>
          </a:p>
          <a:p>
            <a:pPr>
              <a:defRPr sz="3700"/>
            </a:pPr>
            <a:r>
              <a:t>dǎzhé</a:t>
            </a:r>
          </a:p>
        </p:txBody>
      </p:sp>
      <p:sp>
        <p:nvSpPr>
          <p:cNvPr id="398" name="600克朗(kč)…"/>
          <p:cNvSpPr txBox="1"/>
          <p:nvPr/>
        </p:nvSpPr>
        <p:spPr>
          <a:xfrm>
            <a:off x="5376544" y="6199345"/>
            <a:ext cx="3724911" cy="138081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0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pPr>
            <a:r>
              <a:t>600克朗(kč)</a:t>
            </a:r>
          </a:p>
          <a:p>
            <a:pPr>
              <a:defRPr sz="25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pPr>
            <a:r>
              <a:t>kèlǎng</a:t>
            </a:r>
          </a:p>
        </p:txBody>
      </p:sp>
      <p:sp>
        <p:nvSpPr>
          <p:cNvPr id="399" name="这件T恤衫打八折后是多少钱？"/>
          <p:cNvSpPr txBox="1"/>
          <p:nvPr/>
        </p:nvSpPr>
        <p:spPr>
          <a:xfrm>
            <a:off x="2525217" y="990600"/>
            <a:ext cx="8411566" cy="95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800"/>
            </a:pPr>
            <a:r>
              <a:t>这件T恤衫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打八折后</a:t>
            </a:r>
            <a:r>
              <a:t>是多少钱？</a:t>
            </a:r>
          </a:p>
        </p:txBody>
      </p:sp>
      <p:sp>
        <p:nvSpPr>
          <p:cNvPr id="400" name="这件T恤衫打八折后是四百八十克朗。"/>
          <p:cNvSpPr txBox="1"/>
          <p:nvPr/>
        </p:nvSpPr>
        <p:spPr>
          <a:xfrm>
            <a:off x="960297" y="8140699"/>
            <a:ext cx="11084206" cy="1028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200"/>
            </a:pPr>
            <a:r>
              <a:t>这件T恤衫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打八折后</a:t>
            </a:r>
            <a:r>
              <a:t>是四百八十克朗。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00" grpId="4"/>
      <p:bldP build="whole" bldLvl="1" animBg="1" rev="0" advAuto="0" spid="398" grpId="2"/>
      <p:bldP build="whole" bldLvl="1" animBg="1" rev="0" advAuto="0" spid="399" grpId="3"/>
      <p:bldP build="whole" bldLvl="1" animBg="1" rev="0" advAuto="0" spid="396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打折…"/>
          <p:cNvSpPr txBox="1"/>
          <p:nvPr/>
        </p:nvSpPr>
        <p:spPr>
          <a:xfrm>
            <a:off x="85979" y="159215"/>
            <a:ext cx="2139443" cy="1904070"/>
          </a:xfrm>
          <a:prstGeom prst="rect">
            <a:avLst/>
          </a:prstGeom>
          <a:solidFill>
            <a:schemeClr val="accent4">
              <a:hueOff val="366961"/>
              <a:satOff val="4172"/>
              <a:lumOff val="11129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7000"/>
            </a:pPr>
            <a:r>
              <a:t>打折</a:t>
            </a:r>
          </a:p>
          <a:p>
            <a:pPr>
              <a:defRPr sz="3700"/>
            </a:pPr>
            <a:r>
              <a:t>dǎzhé</a:t>
            </a:r>
          </a:p>
        </p:txBody>
      </p:sp>
      <p:pic>
        <p:nvPicPr>
          <p:cNvPr id="403" name="laundry-detergent-powder-500x500.jpg" descr="laundry-detergent-powder-500x500.jpg"/>
          <p:cNvPicPr>
            <a:picLocks noChangeAspect="1"/>
          </p:cNvPicPr>
          <p:nvPr/>
        </p:nvPicPr>
        <p:blipFill>
          <a:blip r:embed="rId2">
            <a:extLst/>
          </a:blip>
          <a:srcRect l="0" t="15358" r="0" b="15358"/>
          <a:stretch>
            <a:fillRect/>
          </a:stretch>
        </p:blipFill>
        <p:spPr>
          <a:xfrm>
            <a:off x="5619152" y="3237110"/>
            <a:ext cx="4733286" cy="3279398"/>
          </a:xfrm>
          <a:prstGeom prst="rect">
            <a:avLst/>
          </a:prstGeom>
          <a:ln w="12700">
            <a:miter lim="400000"/>
          </a:ln>
        </p:spPr>
      </p:pic>
      <p:pic>
        <p:nvPicPr>
          <p:cNvPr id="404" name="lvlp_Washing-powder-1-600x600.jpg" descr="lvlp_Washing-powder-1-600x600.jpg"/>
          <p:cNvPicPr>
            <a:picLocks noChangeAspect="1"/>
          </p:cNvPicPr>
          <p:nvPr/>
        </p:nvPicPr>
        <p:blipFill>
          <a:blip r:embed="rId3">
            <a:extLst/>
          </a:blip>
          <a:srcRect l="23244" t="13216" r="23244" b="14566"/>
          <a:stretch>
            <a:fillRect/>
          </a:stretch>
        </p:blipFill>
        <p:spPr>
          <a:xfrm>
            <a:off x="2334716" y="2444005"/>
            <a:ext cx="3059906" cy="4129638"/>
          </a:xfrm>
          <a:prstGeom prst="rect">
            <a:avLst/>
          </a:prstGeom>
          <a:ln w="12700">
            <a:miter lim="400000"/>
          </a:ln>
        </p:spPr>
      </p:pic>
      <p:sp>
        <p:nvSpPr>
          <p:cNvPr id="405" name="洗衣粉…"/>
          <p:cNvSpPr txBox="1"/>
          <p:nvPr/>
        </p:nvSpPr>
        <p:spPr>
          <a:xfrm>
            <a:off x="10380408" y="5015123"/>
            <a:ext cx="2403984" cy="1488654"/>
          </a:xfrm>
          <a:prstGeom prst="rect">
            <a:avLst/>
          </a:prstGeom>
          <a:solidFill>
            <a:schemeClr val="accent1">
              <a:hueOff val="114395"/>
              <a:lumOff val="-2497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500">
                <a:solidFill>
                  <a:srgbClr val="FFFFFF"/>
                </a:solidFill>
              </a:defRPr>
            </a:pPr>
            <a:r>
              <a:t>洗衣粉</a:t>
            </a:r>
          </a:p>
          <a:p>
            <a:pPr>
              <a:defRPr sz="2700">
                <a:solidFill>
                  <a:srgbClr val="FFFFFF"/>
                </a:solidFill>
              </a:defRPr>
            </a:pPr>
            <a:r>
              <a:t>xǐyīfěn</a:t>
            </a:r>
          </a:p>
        </p:txBody>
      </p:sp>
      <p:sp>
        <p:nvSpPr>
          <p:cNvPr id="406" name="这包洗衣粉打七五折后是多少钱？"/>
          <p:cNvSpPr txBox="1"/>
          <p:nvPr/>
        </p:nvSpPr>
        <p:spPr>
          <a:xfrm>
            <a:off x="2673350" y="1130300"/>
            <a:ext cx="9258301" cy="95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800"/>
            </a:pPr>
            <a:r>
              <a:t>这</a:t>
            </a:r>
            <a:r>
              <a:t>包洗衣粉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打七五折后</a:t>
            </a:r>
            <a:r>
              <a:t>是多少钱？</a:t>
            </a:r>
          </a:p>
        </p:txBody>
      </p:sp>
      <p:sp>
        <p:nvSpPr>
          <p:cNvPr id="407" name="100kč(克朗)"/>
          <p:cNvSpPr txBox="1"/>
          <p:nvPr/>
        </p:nvSpPr>
        <p:spPr>
          <a:xfrm>
            <a:off x="5516117" y="2355850"/>
            <a:ext cx="2861565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/>
            </a:lvl1pPr>
          </a:lstStyle>
          <a:p>
            <a:pPr/>
            <a:r>
              <a:t>100kč(克朗)</a:t>
            </a:r>
          </a:p>
        </p:txBody>
      </p:sp>
      <p:sp>
        <p:nvSpPr>
          <p:cNvPr id="408" name="这包洗衣粉打七五折后是七十五。"/>
          <p:cNvSpPr txBox="1"/>
          <p:nvPr/>
        </p:nvSpPr>
        <p:spPr>
          <a:xfrm>
            <a:off x="1320799" y="7594599"/>
            <a:ext cx="10972801" cy="1104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700"/>
            </a:pPr>
            <a:r>
              <a:t>这</a:t>
            </a:r>
            <a:r>
              <a:t>包洗衣粉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打七五折后</a:t>
            </a:r>
            <a:r>
              <a:t>是七十五。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05" grpId="1"/>
      <p:bldP build="whole" bldLvl="1" animBg="1" rev="0" advAuto="0" spid="406" grpId="3"/>
      <p:bldP build="whole" bldLvl="1" animBg="1" rev="0" advAuto="0" spid="408" grpId="4"/>
      <p:bldP build="whole" bldLvl="1" animBg="1" rev="0" advAuto="0" spid="407" grpId="2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需要…"/>
          <p:cNvSpPr txBox="1"/>
          <p:nvPr/>
        </p:nvSpPr>
        <p:spPr>
          <a:xfrm>
            <a:off x="400634" y="1369583"/>
            <a:ext cx="2602332" cy="2245497"/>
          </a:xfrm>
          <a:prstGeom prst="rect">
            <a:avLst/>
          </a:prstGeom>
          <a:solidFill>
            <a:schemeClr val="accent1">
              <a:hueOff val="114395"/>
              <a:lumOff val="-2497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8600">
                <a:solidFill>
                  <a:srgbClr val="FFFFFF"/>
                </a:solidFill>
              </a:defRPr>
            </a:pPr>
            <a:r>
              <a:t>需要</a:t>
            </a:r>
          </a:p>
          <a:p>
            <a:pPr>
              <a:defRPr sz="4100">
                <a:solidFill>
                  <a:srgbClr val="FFFFFF"/>
                </a:solidFill>
              </a:defRPr>
            </a:pPr>
            <a:r>
              <a:t>xūyào</a:t>
            </a:r>
          </a:p>
        </p:txBody>
      </p:sp>
      <p:sp>
        <p:nvSpPr>
          <p:cNvPr id="411" name="Need"/>
          <p:cNvSpPr txBox="1"/>
          <p:nvPr/>
        </p:nvSpPr>
        <p:spPr>
          <a:xfrm>
            <a:off x="866774" y="231275"/>
            <a:ext cx="1670051" cy="845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/>
            </a:lvl1pPr>
          </a:lstStyle>
          <a:p>
            <a:pPr/>
            <a:r>
              <a:t>Need</a:t>
            </a:r>
          </a:p>
        </p:txBody>
      </p:sp>
      <p:sp>
        <p:nvSpPr>
          <p:cNvPr id="412" name="Sense"/>
          <p:cNvSpPr txBox="1"/>
          <p:nvPr/>
        </p:nvSpPr>
        <p:spPr>
          <a:xfrm>
            <a:off x="8620613" y="2860175"/>
            <a:ext cx="1935774" cy="845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900"/>
            </a:lvl1pPr>
          </a:lstStyle>
          <a:p>
            <a:pPr/>
            <a:r>
              <a:t>Sense</a:t>
            </a:r>
          </a:p>
        </p:txBody>
      </p:sp>
      <p:sp>
        <p:nvSpPr>
          <p:cNvPr id="413" name="道理…"/>
          <p:cNvSpPr txBox="1"/>
          <p:nvPr/>
        </p:nvSpPr>
        <p:spPr>
          <a:xfrm>
            <a:off x="8287334" y="3972908"/>
            <a:ext cx="2602332" cy="2245497"/>
          </a:xfrm>
          <a:prstGeom prst="rect">
            <a:avLst/>
          </a:prstGeom>
          <a:solidFill>
            <a:schemeClr val="accent3">
              <a:hueOff val="362282"/>
              <a:satOff val="31803"/>
              <a:lumOff val="-18242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8600">
                <a:solidFill>
                  <a:srgbClr val="FFFFFF"/>
                </a:solidFill>
              </a:defRPr>
            </a:pPr>
            <a:r>
              <a:t>道理</a:t>
            </a:r>
          </a:p>
          <a:p>
            <a:pPr>
              <a:defRPr sz="4100">
                <a:solidFill>
                  <a:srgbClr val="FFFFFF"/>
                </a:solidFill>
              </a:defRPr>
            </a:pPr>
            <a:r>
              <a:t>dàoli</a:t>
            </a:r>
          </a:p>
        </p:txBody>
      </p:sp>
      <p:sp>
        <p:nvSpPr>
          <p:cNvPr id="414" name="I need to buy a T-shirt."/>
          <p:cNvSpPr txBox="1"/>
          <p:nvPr/>
        </p:nvSpPr>
        <p:spPr>
          <a:xfrm>
            <a:off x="62693" y="3907838"/>
            <a:ext cx="5361014" cy="6841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900"/>
            </a:pPr>
            <a:r>
              <a:t>I 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need</a:t>
            </a:r>
            <a:r>
              <a:t> to buy a T-shirt.</a:t>
            </a:r>
          </a:p>
        </p:txBody>
      </p:sp>
      <p:sp>
        <p:nvSpPr>
          <p:cNvPr id="415" name="我需要买一件T恤衫。"/>
          <p:cNvSpPr txBox="1"/>
          <p:nvPr/>
        </p:nvSpPr>
        <p:spPr>
          <a:xfrm>
            <a:off x="-48292" y="4884729"/>
            <a:ext cx="6827584" cy="1079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500"/>
            </a:pPr>
            <a:r>
              <a:t>我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需要</a:t>
            </a:r>
            <a:r>
              <a:t>买一件T恤衫。</a:t>
            </a:r>
          </a:p>
        </p:txBody>
      </p:sp>
      <p:sp>
        <p:nvSpPr>
          <p:cNvPr id="416" name="This sentence make a sense!"/>
          <p:cNvSpPr txBox="1"/>
          <p:nvPr/>
        </p:nvSpPr>
        <p:spPr>
          <a:xfrm>
            <a:off x="5928976" y="6485588"/>
            <a:ext cx="6938049" cy="6841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900"/>
            </a:lvl1pPr>
          </a:lstStyle>
          <a:p>
            <a:pPr/>
            <a:r>
              <a:t>This sentence make a sense!</a:t>
            </a:r>
          </a:p>
        </p:txBody>
      </p:sp>
      <p:sp>
        <p:nvSpPr>
          <p:cNvPr id="417" name="这句话很有道理！"/>
          <p:cNvSpPr txBox="1"/>
          <p:nvPr/>
        </p:nvSpPr>
        <p:spPr>
          <a:xfrm>
            <a:off x="6318250" y="7556499"/>
            <a:ext cx="5702301" cy="1079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500"/>
            </a:pPr>
            <a:r>
              <a:t>这句话很有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道理</a:t>
            </a:r>
            <a:r>
              <a:t>！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5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5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2" dur="5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14" grpId="2"/>
      <p:bldP build="whole" bldLvl="1" animBg="1" rev="0" advAuto="0" spid="410" grpId="1"/>
      <p:bldP build="whole" bldLvl="1" animBg="1" rev="0" advAuto="0" spid="416" grpId="5"/>
      <p:bldP build="whole" bldLvl="1" animBg="1" rev="0" advAuto="0" spid="417" grpId="6"/>
      <p:bldP build="whole" bldLvl="1" animBg="1" rev="0" advAuto="0" spid="412" grpId="3"/>
      <p:bldP build="whole" bldLvl="1" animBg="1" rev="0" advAuto="0" spid="413" grpId="4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Not have to"/>
          <p:cNvSpPr txBox="1"/>
          <p:nvPr/>
        </p:nvSpPr>
        <p:spPr>
          <a:xfrm>
            <a:off x="144373" y="268822"/>
            <a:ext cx="3318054" cy="7958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600"/>
            </a:lvl1pPr>
          </a:lstStyle>
          <a:p>
            <a:pPr/>
            <a:r>
              <a:t>Not have to</a:t>
            </a:r>
          </a:p>
        </p:txBody>
      </p:sp>
      <p:sp>
        <p:nvSpPr>
          <p:cNvPr id="420" name="十月二十八号我们不必上课。"/>
          <p:cNvSpPr txBox="1"/>
          <p:nvPr/>
        </p:nvSpPr>
        <p:spPr>
          <a:xfrm>
            <a:off x="25400" y="2743199"/>
            <a:ext cx="9194801" cy="1079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500"/>
            </a:pPr>
            <a:r>
              <a:t>十月二十八号我们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不必</a:t>
            </a:r>
            <a:r>
              <a:t>上课。</a:t>
            </a:r>
          </a:p>
        </p:txBody>
      </p:sp>
      <p:grpSp>
        <p:nvGrpSpPr>
          <p:cNvPr id="423" name="群組"/>
          <p:cNvGrpSpPr/>
          <p:nvPr/>
        </p:nvGrpSpPr>
        <p:grpSpPr>
          <a:xfrm>
            <a:off x="81229" y="229801"/>
            <a:ext cx="6655537" cy="2245498"/>
            <a:chOff x="0" y="0"/>
            <a:chExt cx="6655536" cy="2245496"/>
          </a:xfrm>
        </p:grpSpPr>
        <p:sp>
          <p:nvSpPr>
            <p:cNvPr id="421" name="不必…"/>
            <p:cNvSpPr txBox="1"/>
            <p:nvPr/>
          </p:nvSpPr>
          <p:spPr>
            <a:xfrm>
              <a:off x="4053205" y="0"/>
              <a:ext cx="2602332" cy="2245497"/>
            </a:xfrm>
            <a:prstGeom prst="rect">
              <a:avLst/>
            </a:prstGeom>
            <a:solidFill>
              <a:schemeClr val="accent3">
                <a:hueOff val="914337"/>
                <a:satOff val="31515"/>
                <a:lumOff val="-30790"/>
              </a:scheme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8600">
                  <a:solidFill>
                    <a:srgbClr val="FFFFFF"/>
                  </a:solidFill>
                </a:defRPr>
              </a:pPr>
              <a:r>
                <a:t>不必</a:t>
              </a:r>
            </a:p>
            <a:p>
              <a:pPr>
                <a:defRPr sz="4100">
                  <a:solidFill>
                    <a:srgbClr val="FFFFFF"/>
                  </a:solidFill>
                </a:defRPr>
              </a:pPr>
              <a:r>
                <a:t>búbì</a:t>
              </a:r>
            </a:p>
          </p:txBody>
        </p:sp>
        <p:sp>
          <p:nvSpPr>
            <p:cNvPr id="422" name="Formal writing way"/>
            <p:cNvSpPr txBox="1"/>
            <p:nvPr/>
          </p:nvSpPr>
          <p:spPr>
            <a:xfrm>
              <a:off x="0" y="1212665"/>
              <a:ext cx="3799942" cy="58511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200">
                  <a:solidFill>
                    <a:schemeClr val="accent5">
                      <a:hueOff val="-82419"/>
                      <a:satOff val="-9513"/>
                      <a:lumOff val="-16343"/>
                    </a:schemeClr>
                  </a:solidFill>
                </a:defRPr>
              </a:lvl1pPr>
            </a:lstStyle>
            <a:p>
              <a:pPr/>
              <a:r>
                <a:t>Formal writing way</a:t>
              </a:r>
            </a:p>
          </p:txBody>
        </p:sp>
      </p:grpSp>
      <p:sp>
        <p:nvSpPr>
          <p:cNvPr id="424" name="Agree"/>
          <p:cNvSpPr txBox="1"/>
          <p:nvPr/>
        </p:nvSpPr>
        <p:spPr>
          <a:xfrm>
            <a:off x="746188" y="4936072"/>
            <a:ext cx="1758824" cy="7958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600"/>
            </a:lvl1pPr>
          </a:lstStyle>
          <a:p>
            <a:pPr/>
            <a:r>
              <a:t>Agree</a:t>
            </a:r>
          </a:p>
        </p:txBody>
      </p:sp>
      <p:sp>
        <p:nvSpPr>
          <p:cNvPr id="425" name="同意…"/>
          <p:cNvSpPr txBox="1"/>
          <p:nvPr/>
        </p:nvSpPr>
        <p:spPr>
          <a:xfrm>
            <a:off x="4134434" y="4344601"/>
            <a:ext cx="2602332" cy="2245498"/>
          </a:xfrm>
          <a:prstGeom prst="rect">
            <a:avLst/>
          </a:prstGeom>
          <a:solidFill>
            <a:schemeClr val="accent6">
              <a:satOff val="-15808"/>
              <a:lumOff val="-17557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8600">
                <a:solidFill>
                  <a:srgbClr val="FFFFFF"/>
                </a:solidFill>
              </a:defRPr>
            </a:pPr>
            <a:r>
              <a:t>同意</a:t>
            </a:r>
          </a:p>
          <a:p>
            <a:pPr>
              <a:defRPr sz="4100">
                <a:solidFill>
                  <a:srgbClr val="FFFFFF"/>
                </a:solidFill>
              </a:defRPr>
            </a:pPr>
            <a:r>
              <a:t>tóngyì</a:t>
            </a:r>
          </a:p>
        </p:txBody>
      </p:sp>
      <p:sp>
        <p:nvSpPr>
          <p:cNvPr id="426" name="我同意你说的话。"/>
          <p:cNvSpPr txBox="1"/>
          <p:nvPr/>
        </p:nvSpPr>
        <p:spPr>
          <a:xfrm>
            <a:off x="615950" y="7111999"/>
            <a:ext cx="5702301" cy="1079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500"/>
            </a:pPr>
            <a:r>
              <a:t>我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同意</a:t>
            </a:r>
            <a:r>
              <a:t>你说的话。</a:t>
            </a:r>
          </a:p>
        </p:txBody>
      </p:sp>
      <p:pic>
        <p:nvPicPr>
          <p:cNvPr id="427" name="october-czech-republic-independence-day-background-october-czech-republic-independence-day-background-national-flag-color-theme-127709535.jpg" descr="october-czech-republic-independence-day-background-october-czech-republic-independence-day-background-national-flag-color-theme-127709535.jpg"/>
          <p:cNvPicPr>
            <a:picLocks noChangeAspect="1"/>
          </p:cNvPicPr>
          <p:nvPr/>
        </p:nvPicPr>
        <p:blipFill>
          <a:blip r:embed="rId2">
            <a:extLst/>
          </a:blip>
          <a:srcRect l="0" t="3753" r="1787" b="5869"/>
          <a:stretch>
            <a:fillRect/>
          </a:stretch>
        </p:blipFill>
        <p:spPr>
          <a:xfrm>
            <a:off x="9251966" y="277167"/>
            <a:ext cx="3622306" cy="35208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5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2" dur="5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7" dur="5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20" grpId="4"/>
      <p:bldP build="whole" bldLvl="1" animBg="1" rev="0" advAuto="0" spid="426" grpId="7"/>
      <p:bldP build="whole" bldLvl="1" animBg="1" rev="0" advAuto="0" spid="427" grpId="3"/>
      <p:bldP build="whole" bldLvl="1" animBg="1" rev="0" advAuto="0" spid="424" grpId="5"/>
      <p:bldP build="whole" bldLvl="1" animBg="1" rev="0" advAuto="0" spid="423" grpId="2"/>
      <p:bldP build="whole" bldLvl="1" animBg="1" rev="0" advAuto="0" spid="419" grpId="1"/>
      <p:bldP build="whole" bldLvl="1" animBg="1" rev="0" advAuto="0" spid="425" grpId="6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咱们…"/>
          <p:cNvSpPr txBox="1"/>
          <p:nvPr/>
        </p:nvSpPr>
        <p:spPr>
          <a:xfrm>
            <a:off x="5201234" y="128201"/>
            <a:ext cx="2602332" cy="2245498"/>
          </a:xfrm>
          <a:prstGeom prst="rect">
            <a:avLst/>
          </a:prstGeom>
          <a:solidFill>
            <a:schemeClr val="accent5">
              <a:hueOff val="-152896"/>
              <a:lumOff val="12368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8600">
                <a:solidFill>
                  <a:srgbClr val="FFFFFF"/>
                </a:solidFill>
              </a:defRPr>
            </a:pPr>
            <a:r>
              <a:t>咱们</a:t>
            </a:r>
          </a:p>
          <a:p>
            <a:pPr>
              <a:defRPr sz="4100">
                <a:solidFill>
                  <a:srgbClr val="FFFFFF"/>
                </a:solidFill>
              </a:defRPr>
            </a:pPr>
            <a:r>
              <a:t>zánmen</a:t>
            </a:r>
          </a:p>
        </p:txBody>
      </p:sp>
      <p:sp>
        <p:nvSpPr>
          <p:cNvPr id="430" name="We; us; Let’s"/>
          <p:cNvSpPr txBox="1"/>
          <p:nvPr/>
        </p:nvSpPr>
        <p:spPr>
          <a:xfrm>
            <a:off x="109816" y="735320"/>
            <a:ext cx="4809568" cy="10312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200"/>
            </a:lvl1pPr>
          </a:lstStyle>
          <a:p>
            <a:pPr/>
            <a:r>
              <a:t>We; us; Let’s</a:t>
            </a:r>
          </a:p>
        </p:txBody>
      </p:sp>
      <p:sp>
        <p:nvSpPr>
          <p:cNvPr id="431" name="咱们去喝一杯吧！"/>
          <p:cNvSpPr txBox="1"/>
          <p:nvPr/>
        </p:nvSpPr>
        <p:spPr>
          <a:xfrm>
            <a:off x="146049" y="3321835"/>
            <a:ext cx="5803901" cy="1092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600"/>
            </a:pP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咱们</a:t>
            </a:r>
            <a:r>
              <a:t>去喝一杯吧！</a:t>
            </a:r>
          </a:p>
        </p:txBody>
      </p:sp>
      <p:grpSp>
        <p:nvGrpSpPr>
          <p:cNvPr id="434" name="群組"/>
          <p:cNvGrpSpPr/>
          <p:nvPr/>
        </p:nvGrpSpPr>
        <p:grpSpPr>
          <a:xfrm>
            <a:off x="125222" y="5639"/>
            <a:ext cx="12846268" cy="3886789"/>
            <a:chOff x="0" y="0"/>
            <a:chExt cx="12846267" cy="3886788"/>
          </a:xfrm>
        </p:grpSpPr>
        <p:sp>
          <p:nvSpPr>
            <p:cNvPr id="432" name="Let’s have a drink."/>
            <p:cNvSpPr txBox="1"/>
            <p:nvPr/>
          </p:nvSpPr>
          <p:spPr>
            <a:xfrm>
              <a:off x="0" y="2554428"/>
              <a:ext cx="4499356" cy="7091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4000"/>
              </a:lvl1pPr>
            </a:lstStyle>
            <a:p>
              <a:pPr/>
              <a:r>
                <a:t>Let’s have a drink.</a:t>
              </a:r>
            </a:p>
          </p:txBody>
        </p:sp>
        <p:pic>
          <p:nvPicPr>
            <p:cNvPr id="433" name="スクリーンショット-2019-05-01-2.32.46-1.png" descr="スクリーンショット-2019-05-01-2.32.46-1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0" r="0" b="0"/>
            <a:stretch>
              <a:fillRect/>
            </a:stretch>
          </p:blipFill>
          <p:spPr>
            <a:xfrm>
              <a:off x="10114410" y="0"/>
              <a:ext cx="2731858" cy="388678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35" name="一会儿…"/>
          <p:cNvSpPr txBox="1"/>
          <p:nvPr/>
        </p:nvSpPr>
        <p:spPr>
          <a:xfrm>
            <a:off x="5480634" y="4367520"/>
            <a:ext cx="3694532" cy="2245497"/>
          </a:xfrm>
          <a:prstGeom prst="rect">
            <a:avLst/>
          </a:prstGeom>
          <a:solidFill>
            <a:schemeClr val="accent1">
              <a:lumOff val="-1357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8600">
                <a:solidFill>
                  <a:srgbClr val="FFFFFF"/>
                </a:solidFill>
              </a:defRPr>
            </a:pPr>
            <a:r>
              <a:t>一会儿</a:t>
            </a:r>
          </a:p>
          <a:p>
            <a:pPr>
              <a:defRPr sz="4100">
                <a:solidFill>
                  <a:srgbClr val="FFFFFF"/>
                </a:solidFill>
              </a:defRPr>
            </a:pPr>
            <a:r>
              <a:t>yíhuìr</a:t>
            </a:r>
          </a:p>
        </p:txBody>
      </p:sp>
      <p:sp>
        <p:nvSpPr>
          <p:cNvPr id="436" name="In a moment"/>
          <p:cNvSpPr txBox="1"/>
          <p:nvPr/>
        </p:nvSpPr>
        <p:spPr>
          <a:xfrm>
            <a:off x="110997" y="4669838"/>
            <a:ext cx="4807205" cy="10312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200"/>
            </a:lvl1pPr>
          </a:lstStyle>
          <a:p>
            <a:pPr/>
            <a:r>
              <a:t>In a moment</a:t>
            </a:r>
          </a:p>
        </p:txBody>
      </p:sp>
      <p:sp>
        <p:nvSpPr>
          <p:cNvPr id="437" name="我现在在忙，我一会儿就过去。"/>
          <p:cNvSpPr txBox="1"/>
          <p:nvPr/>
        </p:nvSpPr>
        <p:spPr>
          <a:xfrm>
            <a:off x="107950" y="7863888"/>
            <a:ext cx="10071101" cy="1092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600"/>
            </a:pPr>
            <a:r>
              <a:t>我现在在忙，我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一会儿</a:t>
            </a:r>
            <a:r>
              <a:t>就过去。</a:t>
            </a:r>
          </a:p>
        </p:txBody>
      </p:sp>
      <p:grpSp>
        <p:nvGrpSpPr>
          <p:cNvPr id="440" name="群組"/>
          <p:cNvGrpSpPr/>
          <p:nvPr/>
        </p:nvGrpSpPr>
        <p:grpSpPr>
          <a:xfrm>
            <a:off x="191261" y="5570553"/>
            <a:ext cx="12844121" cy="2464311"/>
            <a:chOff x="0" y="0"/>
            <a:chExt cx="12844119" cy="2464310"/>
          </a:xfrm>
        </p:grpSpPr>
        <p:sp>
          <p:nvSpPr>
            <p:cNvPr id="438" name="I’m busy, I’ll be there in a moment."/>
            <p:cNvSpPr txBox="1"/>
            <p:nvPr/>
          </p:nvSpPr>
          <p:spPr>
            <a:xfrm>
              <a:off x="0" y="1240980"/>
              <a:ext cx="8380476" cy="7091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4000"/>
              </a:lvl1pPr>
            </a:lstStyle>
            <a:p>
              <a:pPr/>
              <a:r>
                <a:t>I’m busy, I’ll be there in a moment.</a:t>
              </a:r>
            </a:p>
          </p:txBody>
        </p:sp>
        <p:pic>
          <p:nvPicPr>
            <p:cNvPr id="439" name="April-2017-header_955x637.jpg" descr="April-2017-header_955x637.jp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9149588" y="0"/>
              <a:ext cx="3694532" cy="24643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5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5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2" dur="5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7" dur="5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ID="9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2" dur="5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34" grpId="3"/>
      <p:bldP build="whole" bldLvl="1" animBg="1" rev="0" advAuto="0" spid="435" grpId="6"/>
      <p:bldP build="whole" bldLvl="1" animBg="1" rev="0" advAuto="0" spid="440" grpId="7"/>
      <p:bldP build="whole" bldLvl="1" animBg="1" rev="0" advAuto="0" spid="437" grpId="8"/>
      <p:bldP build="whole" bldLvl="1" animBg="1" rev="0" advAuto="0" spid="430" grpId="1"/>
      <p:bldP build="whole" bldLvl="1" animBg="1" rev="0" advAuto="0" spid="436" grpId="5"/>
      <p:bldP build="whole" bldLvl="1" animBg="1" rev="0" advAuto="0" spid="429" grpId="2"/>
      <p:bldP build="whole" bldLvl="1" animBg="1" rev="0" advAuto="0" spid="431" grpId="4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Pay by card or cash?"/>
          <p:cNvSpPr txBox="1"/>
          <p:nvPr/>
        </p:nvSpPr>
        <p:spPr>
          <a:xfrm>
            <a:off x="3014560" y="378798"/>
            <a:ext cx="6569280" cy="8702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100"/>
            </a:pPr>
            <a:r>
              <a:t>Pay by card or 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cash</a:t>
            </a:r>
            <a:r>
              <a:t>?</a:t>
            </a:r>
          </a:p>
        </p:txBody>
      </p:sp>
      <p:pic>
        <p:nvPicPr>
          <p:cNvPr id="443" name="shutterstock_1426621442.jpg_1140x855.jpg" descr="shutterstock_1426621442.jpg_1140x85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2500" y="3368051"/>
            <a:ext cx="4023329" cy="3017498"/>
          </a:xfrm>
          <a:prstGeom prst="rect">
            <a:avLst/>
          </a:prstGeom>
          <a:ln w="12700">
            <a:miter lim="400000"/>
          </a:ln>
        </p:spPr>
      </p:pic>
      <p:pic>
        <p:nvPicPr>
          <p:cNvPr id="444" name="czech-crowns.jpg" descr="czech-crowns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14061" y="2894256"/>
            <a:ext cx="5192731" cy="444768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47" name="群組"/>
          <p:cNvGrpSpPr/>
          <p:nvPr/>
        </p:nvGrpSpPr>
        <p:grpSpPr>
          <a:xfrm>
            <a:off x="3444494" y="1358899"/>
            <a:ext cx="6115813" cy="1531360"/>
            <a:chOff x="0" y="0"/>
            <a:chExt cx="6115811" cy="1531358"/>
          </a:xfrm>
        </p:grpSpPr>
        <p:sp>
          <p:nvSpPr>
            <p:cNvPr id="445" name="刷卡还是付现(金)。"/>
            <p:cNvSpPr txBox="1"/>
            <p:nvPr/>
          </p:nvSpPr>
          <p:spPr>
            <a:xfrm>
              <a:off x="0" y="0"/>
              <a:ext cx="6115812" cy="10795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5500"/>
              </a:pPr>
              <a:r>
                <a:t>刷卡还是付</a:t>
              </a:r>
              <a:r>
                <a:rPr>
                  <a:solidFill>
                    <a:schemeClr val="accent5">
                      <a:hueOff val="-82419"/>
                      <a:satOff val="-9513"/>
                      <a:lumOff val="-16343"/>
                    </a:schemeClr>
                  </a:solidFill>
                </a:rPr>
                <a:t>现(金)</a:t>
              </a:r>
              <a:r>
                <a:t>。</a:t>
              </a:r>
            </a:p>
          </p:txBody>
        </p:sp>
        <p:sp>
          <p:nvSpPr>
            <p:cNvPr id="446" name="xiànjīn"/>
            <p:cNvSpPr txBox="1"/>
            <p:nvPr/>
          </p:nvSpPr>
          <p:spPr>
            <a:xfrm>
              <a:off x="3790448" y="995941"/>
              <a:ext cx="1252716" cy="5354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900">
                  <a:solidFill>
                    <a:schemeClr val="accent5">
                      <a:hueOff val="-82419"/>
                      <a:satOff val="-9513"/>
                      <a:lumOff val="-16343"/>
                    </a:schemeClr>
                  </a:solidFill>
                </a:defRPr>
              </a:lvl1pPr>
            </a:lstStyle>
            <a:p>
              <a:pPr/>
              <a:r>
                <a:t>xiànjīn</a:t>
              </a:r>
            </a:p>
          </p:txBody>
        </p:sp>
      </p:grpSp>
      <p:sp>
        <p:nvSpPr>
          <p:cNvPr id="448" name="Add tax"/>
          <p:cNvSpPr txBox="1"/>
          <p:nvPr/>
        </p:nvSpPr>
        <p:spPr>
          <a:xfrm>
            <a:off x="704545" y="7216643"/>
            <a:ext cx="2477110" cy="8702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100"/>
            </a:lvl1pPr>
          </a:lstStyle>
          <a:p>
            <a:pPr/>
            <a:r>
              <a:t>Add tax</a:t>
            </a:r>
          </a:p>
        </p:txBody>
      </p:sp>
      <p:sp>
        <p:nvSpPr>
          <p:cNvPr id="449" name="加税…"/>
          <p:cNvSpPr txBox="1"/>
          <p:nvPr/>
        </p:nvSpPr>
        <p:spPr>
          <a:xfrm>
            <a:off x="4747564" y="7092862"/>
            <a:ext cx="2544472" cy="2108376"/>
          </a:xfrm>
          <a:prstGeom prst="rect">
            <a:avLst/>
          </a:prstGeom>
          <a:solidFill>
            <a:schemeClr val="accent2">
              <a:hueOff val="167855"/>
              <a:satOff val="17755"/>
              <a:lumOff val="-16671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8400">
                <a:solidFill>
                  <a:srgbClr val="FFFFFF"/>
                </a:solidFill>
              </a:defRPr>
            </a:pPr>
            <a:r>
              <a:t>加税</a:t>
            </a:r>
          </a:p>
          <a:p>
            <a:pPr>
              <a:defRPr sz="3400">
                <a:solidFill>
                  <a:srgbClr val="FFFFFF"/>
                </a:solidFill>
              </a:defRPr>
            </a:pPr>
            <a:r>
              <a:t>jiāshùi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49" grpId="3"/>
      <p:bldP build="whole" bldLvl="1" animBg="1" rev="0" advAuto="0" spid="448" grpId="2"/>
      <p:bldP build="whole" bldLvl="1" animBg="1" rev="0" advAuto="0" spid="447" grpId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3" name="群組"/>
          <p:cNvGrpSpPr/>
          <p:nvPr/>
        </p:nvGrpSpPr>
        <p:grpSpPr>
          <a:xfrm>
            <a:off x="35280" y="311150"/>
            <a:ext cx="5720640" cy="1841956"/>
            <a:chOff x="0" y="0"/>
            <a:chExt cx="5720638" cy="1841955"/>
          </a:xfrm>
        </p:grpSpPr>
        <p:sp>
          <p:nvSpPr>
            <p:cNvPr id="451" name="Conjunction于是"/>
            <p:cNvSpPr txBox="1"/>
            <p:nvPr/>
          </p:nvSpPr>
          <p:spPr>
            <a:xfrm>
              <a:off x="0" y="0"/>
              <a:ext cx="5720639" cy="1346200"/>
            </a:xfrm>
            <a:prstGeom prst="rect">
              <a:avLst/>
            </a:prstGeom>
            <a:solidFill>
              <a:schemeClr val="accent2">
                <a:hueOff val="258623"/>
                <a:satOff val="16006"/>
                <a:lumOff val="-25223"/>
              </a:scheme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7000">
                  <a:solidFill>
                    <a:srgbClr val="FFFFFF"/>
                  </a:solidFill>
                </a:defRPr>
              </a:pPr>
              <a:r>
                <a:rPr sz="5200"/>
                <a:t>Conjunction</a:t>
              </a:r>
              <a:r>
                <a:t>于是</a:t>
              </a:r>
            </a:p>
          </p:txBody>
        </p:sp>
        <p:sp>
          <p:nvSpPr>
            <p:cNvPr id="452" name="yúshì"/>
            <p:cNvSpPr txBox="1"/>
            <p:nvPr/>
          </p:nvSpPr>
          <p:spPr>
            <a:xfrm>
              <a:off x="4200169" y="1256844"/>
              <a:ext cx="1130301" cy="58511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200"/>
              </a:lvl1pPr>
            </a:lstStyle>
            <a:p>
              <a:pPr/>
              <a:r>
                <a:t>yúshì</a:t>
              </a:r>
            </a:p>
          </p:txBody>
        </p:sp>
      </p:grpSp>
      <p:sp>
        <p:nvSpPr>
          <p:cNvPr id="454" name="……，于是 ……."/>
          <p:cNvSpPr txBox="1"/>
          <p:nvPr/>
        </p:nvSpPr>
        <p:spPr>
          <a:xfrm>
            <a:off x="3038627" y="2870199"/>
            <a:ext cx="6927546" cy="1358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7100"/>
            </a:pP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……</a:t>
            </a:r>
            <a:r>
              <a:t>，于是 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…….</a:t>
            </a:r>
          </a:p>
        </p:txBody>
      </p:sp>
      <p:sp>
        <p:nvSpPr>
          <p:cNvPr id="455" name="connects two clauses"/>
          <p:cNvSpPr txBox="1"/>
          <p:nvPr/>
        </p:nvSpPr>
        <p:spPr>
          <a:xfrm>
            <a:off x="4146702" y="4343680"/>
            <a:ext cx="4990796" cy="647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connects two clauses </a:t>
            </a:r>
          </a:p>
        </p:txBody>
      </p:sp>
      <p:sp>
        <p:nvSpPr>
          <p:cNvPr id="456" name="Using in writing"/>
          <p:cNvSpPr txBox="1"/>
          <p:nvPr/>
        </p:nvSpPr>
        <p:spPr>
          <a:xfrm>
            <a:off x="5982462" y="680467"/>
            <a:ext cx="3884677" cy="709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Using in writing</a:t>
            </a:r>
          </a:p>
        </p:txBody>
      </p:sp>
      <p:sp>
        <p:nvSpPr>
          <p:cNvPr id="457" name="線條"/>
          <p:cNvSpPr/>
          <p:nvPr/>
        </p:nvSpPr>
        <p:spPr>
          <a:xfrm flipV="1">
            <a:off x="8940800" y="4079171"/>
            <a:ext cx="548482" cy="2149724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458" name="new situation or action caused by the first clause"/>
          <p:cNvSpPr txBox="1"/>
          <p:nvPr/>
        </p:nvSpPr>
        <p:spPr>
          <a:xfrm>
            <a:off x="1819922" y="6248128"/>
            <a:ext cx="9923756" cy="597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300"/>
            </a:lvl1pPr>
          </a:lstStyle>
          <a:p>
            <a:pPr/>
            <a:r>
              <a:t>new situation or action caused by the first clause</a:t>
            </a:r>
          </a:p>
        </p:txBody>
      </p:sp>
      <p:sp>
        <p:nvSpPr>
          <p:cNvPr id="459" name="于是=所以"/>
          <p:cNvSpPr txBox="1"/>
          <p:nvPr/>
        </p:nvSpPr>
        <p:spPr>
          <a:xfrm>
            <a:off x="77470" y="1854200"/>
            <a:ext cx="3502661" cy="113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800">
                <a:solidFill>
                  <a:srgbClr val="0433FF"/>
                </a:solidFill>
              </a:defRPr>
            </a:lvl1pPr>
          </a:lstStyle>
          <a:p>
            <a:pPr/>
            <a:r>
              <a:t>于是=所以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3" name="群組"/>
          <p:cNvGrpSpPr/>
          <p:nvPr/>
        </p:nvGrpSpPr>
        <p:grpSpPr>
          <a:xfrm>
            <a:off x="9880" y="31750"/>
            <a:ext cx="5720640" cy="1841956"/>
            <a:chOff x="0" y="0"/>
            <a:chExt cx="5720638" cy="1841955"/>
          </a:xfrm>
        </p:grpSpPr>
        <p:sp>
          <p:nvSpPr>
            <p:cNvPr id="461" name="Conjunction于是"/>
            <p:cNvSpPr txBox="1"/>
            <p:nvPr/>
          </p:nvSpPr>
          <p:spPr>
            <a:xfrm>
              <a:off x="-1" y="-1"/>
              <a:ext cx="5720640" cy="1346201"/>
            </a:xfrm>
            <a:prstGeom prst="rect">
              <a:avLst/>
            </a:prstGeom>
            <a:solidFill>
              <a:schemeClr val="accent2">
                <a:hueOff val="258623"/>
                <a:satOff val="16006"/>
                <a:lumOff val="-25223"/>
              </a:scheme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7000">
                  <a:solidFill>
                    <a:srgbClr val="FFFFFF"/>
                  </a:solidFill>
                </a:defRPr>
              </a:pPr>
              <a:r>
                <a:rPr sz="5200"/>
                <a:t>Conjunction</a:t>
              </a:r>
              <a:r>
                <a:t>于是</a:t>
              </a:r>
            </a:p>
          </p:txBody>
        </p:sp>
        <p:sp>
          <p:nvSpPr>
            <p:cNvPr id="462" name="yúshì"/>
            <p:cNvSpPr txBox="1"/>
            <p:nvPr/>
          </p:nvSpPr>
          <p:spPr>
            <a:xfrm>
              <a:off x="4200169" y="1256844"/>
              <a:ext cx="1130301" cy="58511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200"/>
              </a:lvl1pPr>
            </a:lstStyle>
            <a:p>
              <a:pPr/>
              <a:r>
                <a:t>yúshì</a:t>
              </a:r>
            </a:p>
          </p:txBody>
        </p:sp>
      </p:grpSp>
      <p:pic>
        <p:nvPicPr>
          <p:cNvPr id="464" name="laundry-detergent-powder-500x500.jpg" descr="laundry-detergent-powder-500x500.jpg"/>
          <p:cNvPicPr>
            <a:picLocks noChangeAspect="1"/>
          </p:cNvPicPr>
          <p:nvPr/>
        </p:nvPicPr>
        <p:blipFill>
          <a:blip r:embed="rId2">
            <a:extLst/>
          </a:blip>
          <a:srcRect l="0" t="15358" r="0" b="15358"/>
          <a:stretch>
            <a:fillRect/>
          </a:stretch>
        </p:blipFill>
        <p:spPr>
          <a:xfrm>
            <a:off x="2469552" y="3833472"/>
            <a:ext cx="3340952" cy="2314736"/>
          </a:xfrm>
          <a:prstGeom prst="rect">
            <a:avLst/>
          </a:prstGeom>
          <a:ln w="12700">
            <a:miter lim="400000"/>
          </a:ln>
        </p:spPr>
      </p:pic>
      <p:pic>
        <p:nvPicPr>
          <p:cNvPr id="465" name="lvlp_Washing-powder-1-600x600.jpg" descr="lvlp_Washing-powder-1-600x600.jpg"/>
          <p:cNvPicPr>
            <a:picLocks noChangeAspect="1"/>
          </p:cNvPicPr>
          <p:nvPr/>
        </p:nvPicPr>
        <p:blipFill>
          <a:blip r:embed="rId3">
            <a:extLst/>
          </a:blip>
          <a:srcRect l="23244" t="13216" r="23244" b="14566"/>
          <a:stretch>
            <a:fillRect/>
          </a:stretch>
        </p:blipFill>
        <p:spPr>
          <a:xfrm>
            <a:off x="163016" y="3221295"/>
            <a:ext cx="2211067" cy="2984048"/>
          </a:xfrm>
          <a:prstGeom prst="rect">
            <a:avLst/>
          </a:prstGeom>
          <a:ln w="12700">
            <a:miter lim="400000"/>
          </a:ln>
        </p:spPr>
      </p:pic>
      <p:sp>
        <p:nvSpPr>
          <p:cNvPr id="466" name="用完了"/>
          <p:cNvSpPr txBox="1"/>
          <p:nvPr/>
        </p:nvSpPr>
        <p:spPr>
          <a:xfrm>
            <a:off x="2101849" y="2205888"/>
            <a:ext cx="2019301" cy="99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/>
            </a:lvl1pPr>
          </a:lstStyle>
          <a:p>
            <a:pPr/>
            <a:r>
              <a:t>用完了</a:t>
            </a:r>
          </a:p>
        </p:txBody>
      </p:sp>
      <p:sp>
        <p:nvSpPr>
          <p:cNvPr id="467" name="我买一包新的"/>
          <p:cNvSpPr txBox="1"/>
          <p:nvPr/>
        </p:nvSpPr>
        <p:spPr>
          <a:xfrm>
            <a:off x="7845623" y="1162049"/>
            <a:ext cx="3695701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700"/>
            </a:lvl1pPr>
          </a:lstStyle>
          <a:p>
            <a:pPr/>
            <a:r>
              <a:t>我买一包新的</a:t>
            </a:r>
          </a:p>
        </p:txBody>
      </p:sp>
      <p:pic>
        <p:nvPicPr>
          <p:cNvPr id="468" name="5905873995e4d_610.jpg" descr="5905873995e4d_610.jpg"/>
          <p:cNvPicPr>
            <a:picLocks noChangeAspect="1"/>
          </p:cNvPicPr>
          <p:nvPr/>
        </p:nvPicPr>
        <p:blipFill>
          <a:blip r:embed="rId4">
            <a:extLst/>
          </a:blip>
          <a:srcRect l="35499" t="0" r="20673" b="0"/>
          <a:stretch>
            <a:fillRect/>
          </a:stretch>
        </p:blipFill>
        <p:spPr>
          <a:xfrm>
            <a:off x="8778081" y="2387401"/>
            <a:ext cx="1830835" cy="4177408"/>
          </a:xfrm>
          <a:prstGeom prst="rect">
            <a:avLst/>
          </a:prstGeom>
          <a:ln w="12700">
            <a:miter lim="400000"/>
          </a:ln>
        </p:spPr>
      </p:pic>
      <p:sp>
        <p:nvSpPr>
          <p:cNvPr id="469" name="洗衣粉用完了，于是我买一包新的。"/>
          <p:cNvSpPr txBox="1"/>
          <p:nvPr/>
        </p:nvSpPr>
        <p:spPr>
          <a:xfrm>
            <a:off x="781049" y="7143750"/>
            <a:ext cx="10274301" cy="99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000"/>
            </a:pPr>
            <a:r>
              <a:t>洗衣粉用完了，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于是</a:t>
            </a:r>
            <a:r>
              <a:t>我买一包新的。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69" grpId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3" name="群組"/>
          <p:cNvGrpSpPr/>
          <p:nvPr/>
        </p:nvGrpSpPr>
        <p:grpSpPr>
          <a:xfrm>
            <a:off x="9880" y="31750"/>
            <a:ext cx="5720640" cy="1841956"/>
            <a:chOff x="0" y="0"/>
            <a:chExt cx="5720638" cy="1841955"/>
          </a:xfrm>
        </p:grpSpPr>
        <p:sp>
          <p:nvSpPr>
            <p:cNvPr id="471" name="Conjunction于是"/>
            <p:cNvSpPr txBox="1"/>
            <p:nvPr/>
          </p:nvSpPr>
          <p:spPr>
            <a:xfrm>
              <a:off x="-1" y="-1"/>
              <a:ext cx="5720640" cy="1346201"/>
            </a:xfrm>
            <a:prstGeom prst="rect">
              <a:avLst/>
            </a:prstGeom>
            <a:solidFill>
              <a:schemeClr val="accent2">
                <a:hueOff val="258623"/>
                <a:satOff val="16006"/>
                <a:lumOff val="-25223"/>
              </a:scheme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7000">
                  <a:solidFill>
                    <a:srgbClr val="FFFFFF"/>
                  </a:solidFill>
                </a:defRPr>
              </a:pPr>
              <a:r>
                <a:rPr sz="5200"/>
                <a:t>Conjunction</a:t>
              </a:r>
              <a:r>
                <a:t>于是</a:t>
              </a:r>
            </a:p>
          </p:txBody>
        </p:sp>
        <p:sp>
          <p:nvSpPr>
            <p:cNvPr id="472" name="yúshì"/>
            <p:cNvSpPr txBox="1"/>
            <p:nvPr/>
          </p:nvSpPr>
          <p:spPr>
            <a:xfrm>
              <a:off x="4200169" y="1256844"/>
              <a:ext cx="1130301" cy="58511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200"/>
              </a:lvl1pPr>
            </a:lstStyle>
            <a:p>
              <a:pPr/>
              <a:r>
                <a:t>yúshì</a:t>
              </a:r>
            </a:p>
          </p:txBody>
        </p:sp>
      </p:grpSp>
      <p:pic>
        <p:nvPicPr>
          <p:cNvPr id="474" name="csm_Galerie_Vankovka__Bruenn_52_22e00d3939.jpg" descr="csm_Galerie_Vankovka__Bruenn_52_22e00d393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994" y="2851381"/>
            <a:ext cx="6068670" cy="4050838"/>
          </a:xfrm>
          <a:prstGeom prst="rect">
            <a:avLst/>
          </a:prstGeom>
          <a:ln w="12700">
            <a:miter lim="400000"/>
          </a:ln>
        </p:spPr>
      </p:pic>
      <p:sp>
        <p:nvSpPr>
          <p:cNvPr id="475" name="购物中心…"/>
          <p:cNvSpPr txBox="1"/>
          <p:nvPr/>
        </p:nvSpPr>
        <p:spPr>
          <a:xfrm>
            <a:off x="21843" y="5704559"/>
            <a:ext cx="2496313" cy="1210360"/>
          </a:xfrm>
          <a:prstGeom prst="rect">
            <a:avLst/>
          </a:prstGeom>
          <a:solidFill>
            <a:schemeClr val="accent4">
              <a:hueOff val="366961"/>
              <a:satOff val="4172"/>
              <a:lumOff val="11129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200"/>
            </a:pPr>
            <a:r>
              <a:t>购物中心</a:t>
            </a:r>
          </a:p>
          <a:p>
            <a:pPr/>
            <a:r>
              <a:t>gòuwù zhōngxīn</a:t>
            </a:r>
          </a:p>
        </p:txBody>
      </p:sp>
      <p:pic>
        <p:nvPicPr>
          <p:cNvPr id="476" name="hilton-bath-towel-HIL-310-BT-NL-WH_lrg.jpg" descr="hilton-bath-towel-HIL-310-BT-NL-WH_lrg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51073" y="2860503"/>
            <a:ext cx="3792729" cy="2326207"/>
          </a:xfrm>
          <a:prstGeom prst="rect">
            <a:avLst/>
          </a:prstGeom>
          <a:ln w="12700">
            <a:miter lim="400000"/>
          </a:ln>
        </p:spPr>
      </p:pic>
      <p:sp>
        <p:nvSpPr>
          <p:cNvPr id="477" name="X"/>
          <p:cNvSpPr txBox="1"/>
          <p:nvPr/>
        </p:nvSpPr>
        <p:spPr>
          <a:xfrm>
            <a:off x="4777098" y="3198028"/>
            <a:ext cx="986804" cy="16511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3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X</a:t>
            </a:r>
          </a:p>
        </p:txBody>
      </p:sp>
      <p:sp>
        <p:nvSpPr>
          <p:cNvPr id="478" name="这家购物中心没卖毛巾"/>
          <p:cNvSpPr txBox="1"/>
          <p:nvPr/>
        </p:nvSpPr>
        <p:spPr>
          <a:xfrm>
            <a:off x="458179" y="1956143"/>
            <a:ext cx="5194301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/>
            </a:lvl1pPr>
          </a:lstStyle>
          <a:p>
            <a:pPr/>
            <a:r>
              <a:t>这家购物中心没卖毛巾</a:t>
            </a:r>
          </a:p>
        </p:txBody>
      </p:sp>
      <p:pic>
        <p:nvPicPr>
          <p:cNvPr id="479" name="CZ_Brno_01_new.jpg" descr="CZ_Brno_01_new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042695" y="3603429"/>
            <a:ext cx="5872123" cy="3303070"/>
          </a:xfrm>
          <a:prstGeom prst="rect">
            <a:avLst/>
          </a:prstGeom>
          <a:ln w="12700">
            <a:miter lim="400000"/>
          </a:ln>
        </p:spPr>
      </p:pic>
      <p:sp>
        <p:nvSpPr>
          <p:cNvPr id="480" name="我们去了另一家"/>
          <p:cNvSpPr txBox="1"/>
          <p:nvPr/>
        </p:nvSpPr>
        <p:spPr>
          <a:xfrm>
            <a:off x="8350249" y="2533650"/>
            <a:ext cx="3670301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/>
            </a:lvl1pPr>
          </a:lstStyle>
          <a:p>
            <a:pPr/>
            <a:r>
              <a:t>我们去了另一家</a:t>
            </a:r>
          </a:p>
        </p:txBody>
      </p:sp>
      <p:sp>
        <p:nvSpPr>
          <p:cNvPr id="481" name="这家购物中心没卖毛巾，于是我们去了另一家。"/>
          <p:cNvSpPr txBox="1"/>
          <p:nvPr/>
        </p:nvSpPr>
        <p:spPr>
          <a:xfrm>
            <a:off x="317500" y="7785100"/>
            <a:ext cx="12115801" cy="901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500"/>
            </a:pPr>
            <a:r>
              <a:t>这家购物中心没卖毛巾，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于是</a:t>
            </a:r>
            <a:r>
              <a:t>我们去了另一家。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5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81" grpId="4"/>
      <p:bldP build="whole" bldLvl="1" animBg="1" rev="0" advAuto="0" spid="475" grpId="1"/>
      <p:bldP build="whole" bldLvl="1" animBg="1" rev="0" advAuto="0" spid="480" grpId="3"/>
      <p:bldP build="whole" bldLvl="1" animBg="1" rev="0" advAuto="0" spid="478" grpId="2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5" name="群組"/>
          <p:cNvGrpSpPr/>
          <p:nvPr/>
        </p:nvGrpSpPr>
        <p:grpSpPr>
          <a:xfrm>
            <a:off x="9880" y="31750"/>
            <a:ext cx="5720640" cy="1841956"/>
            <a:chOff x="0" y="0"/>
            <a:chExt cx="5720638" cy="1841955"/>
          </a:xfrm>
        </p:grpSpPr>
        <p:sp>
          <p:nvSpPr>
            <p:cNvPr id="483" name="Conjunction于是"/>
            <p:cNvSpPr txBox="1"/>
            <p:nvPr/>
          </p:nvSpPr>
          <p:spPr>
            <a:xfrm>
              <a:off x="-1" y="-1"/>
              <a:ext cx="5720640" cy="1346201"/>
            </a:xfrm>
            <a:prstGeom prst="rect">
              <a:avLst/>
            </a:prstGeom>
            <a:solidFill>
              <a:schemeClr val="accent2">
                <a:hueOff val="258623"/>
                <a:satOff val="16006"/>
                <a:lumOff val="-25223"/>
              </a:scheme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7000">
                  <a:solidFill>
                    <a:srgbClr val="FFFFFF"/>
                  </a:solidFill>
                </a:defRPr>
              </a:pPr>
              <a:r>
                <a:rPr sz="5200"/>
                <a:t>Conjunction</a:t>
              </a:r>
              <a:r>
                <a:t>于是</a:t>
              </a:r>
            </a:p>
          </p:txBody>
        </p:sp>
        <p:sp>
          <p:nvSpPr>
            <p:cNvPr id="484" name="yúshì"/>
            <p:cNvSpPr txBox="1"/>
            <p:nvPr/>
          </p:nvSpPr>
          <p:spPr>
            <a:xfrm>
              <a:off x="4200169" y="1256844"/>
              <a:ext cx="1130301" cy="58511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200"/>
              </a:lvl1pPr>
            </a:lstStyle>
            <a:p>
              <a:pPr/>
              <a:r>
                <a:t>yúshì</a:t>
              </a:r>
            </a:p>
          </p:txBody>
        </p:sp>
      </p:grpSp>
      <p:sp>
        <p:nvSpPr>
          <p:cNvPr id="486" name="今天我们最喜欢的中国饭馆儿没开，…"/>
          <p:cNvSpPr txBox="1"/>
          <p:nvPr/>
        </p:nvSpPr>
        <p:spPr>
          <a:xfrm>
            <a:off x="1380350" y="7639049"/>
            <a:ext cx="10244100" cy="185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900"/>
            </a:pPr>
            <a:r>
              <a:t>今天我们最喜欢的</a:t>
            </a:r>
            <a:r>
              <a:rPr>
                <a:solidFill>
                  <a:srgbClr val="0433FF"/>
                </a:solidFill>
              </a:rPr>
              <a:t>中国饭馆儿没开</a:t>
            </a:r>
            <a:r>
              <a:t>，</a:t>
            </a:r>
          </a:p>
          <a:p>
            <a:pPr>
              <a:defRPr sz="4900"/>
            </a:pP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于是</a:t>
            </a:r>
            <a:r>
              <a:rPr>
                <a:solidFill>
                  <a:srgbClr val="0433FF"/>
                </a:solidFill>
              </a:rPr>
              <a:t>我们就去吃越南菜了</a:t>
            </a:r>
            <a:r>
              <a:t>。</a:t>
            </a:r>
          </a:p>
        </p:txBody>
      </p:sp>
      <p:pic>
        <p:nvPicPr>
          <p:cNvPr id="487" name="26.jpg" descr="2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8812" y="3294156"/>
            <a:ext cx="6011242" cy="4003488"/>
          </a:xfrm>
          <a:prstGeom prst="rect">
            <a:avLst/>
          </a:prstGeom>
          <a:ln w="12700">
            <a:miter lim="400000"/>
          </a:ln>
        </p:spPr>
      </p:pic>
      <p:sp>
        <p:nvSpPr>
          <p:cNvPr id="488" name="close"/>
          <p:cNvSpPr txBox="1"/>
          <p:nvPr/>
        </p:nvSpPr>
        <p:spPr>
          <a:xfrm>
            <a:off x="1111443" y="5943793"/>
            <a:ext cx="4305980" cy="115531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70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close</a:t>
            </a:r>
          </a:p>
        </p:txBody>
      </p:sp>
      <p:sp>
        <p:nvSpPr>
          <p:cNvPr id="489" name="没开"/>
          <p:cNvSpPr txBox="1"/>
          <p:nvPr/>
        </p:nvSpPr>
        <p:spPr>
          <a:xfrm>
            <a:off x="2228850" y="1784349"/>
            <a:ext cx="1638301" cy="116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没开</a:t>
            </a:r>
          </a:p>
        </p:txBody>
      </p:sp>
      <p:sp>
        <p:nvSpPr>
          <p:cNvPr id="490" name="(没营业)…"/>
          <p:cNvSpPr txBox="1"/>
          <p:nvPr/>
        </p:nvSpPr>
        <p:spPr>
          <a:xfrm>
            <a:off x="3912044" y="1891781"/>
            <a:ext cx="2031112" cy="1384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rPr sz="3900"/>
              <a:t>(没营业)</a:t>
            </a:r>
            <a:endParaRPr sz="3900"/>
          </a:p>
          <a:p>
            <a:pPr/>
            <a:r>
              <a:rPr sz="3900"/>
              <a:t>    </a:t>
            </a:r>
            <a:r>
              <a:t>yíngyè</a:t>
            </a:r>
          </a:p>
        </p:txBody>
      </p:sp>
      <p:pic>
        <p:nvPicPr>
          <p:cNvPr id="491" name="1194192673_x.jpg" descr="1194192673_x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94847" y="3510344"/>
            <a:ext cx="5354054" cy="3571112"/>
          </a:xfrm>
          <a:prstGeom prst="rect">
            <a:avLst/>
          </a:prstGeom>
          <a:ln w="12700">
            <a:miter lim="400000"/>
          </a:ln>
        </p:spPr>
      </p:pic>
      <p:sp>
        <p:nvSpPr>
          <p:cNvPr id="492" name="越南菜"/>
          <p:cNvSpPr txBox="1"/>
          <p:nvPr/>
        </p:nvSpPr>
        <p:spPr>
          <a:xfrm>
            <a:off x="8747923" y="2127249"/>
            <a:ext cx="2247901" cy="1092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6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越南菜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8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f0d9e371-6189-4d78-8a3d-81c70c7682b4.jpg" descr="f0d9e371-6189-4d78-8a3d-81c70c7682b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8902" y="151060"/>
            <a:ext cx="6282710" cy="3604834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卫生纸…"/>
          <p:cNvSpPr txBox="1"/>
          <p:nvPr/>
        </p:nvSpPr>
        <p:spPr>
          <a:xfrm>
            <a:off x="3839908" y="2259223"/>
            <a:ext cx="2403984" cy="1488654"/>
          </a:xfrm>
          <a:prstGeom prst="rect">
            <a:avLst/>
          </a:prstGeom>
          <a:solidFill>
            <a:schemeClr val="accent1">
              <a:hueOff val="114395"/>
              <a:lumOff val="-2497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500">
                <a:solidFill>
                  <a:srgbClr val="FFFFFF"/>
                </a:solidFill>
              </a:defRPr>
            </a:pPr>
            <a:r>
              <a:t>卫生纸</a:t>
            </a:r>
          </a:p>
          <a:p>
            <a:pPr>
              <a:defRPr sz="2700">
                <a:solidFill>
                  <a:srgbClr val="FFFFFF"/>
                </a:solidFill>
              </a:defRPr>
            </a:pPr>
            <a:r>
              <a:t>wèishēngzhǐ</a:t>
            </a:r>
          </a:p>
        </p:txBody>
      </p:sp>
      <p:pic>
        <p:nvPicPr>
          <p:cNvPr id="147" name="0005851_sensodyne-100g.jpeg" descr="0005851_sensodyne-100g.jpeg"/>
          <p:cNvPicPr>
            <a:picLocks noChangeAspect="1"/>
          </p:cNvPicPr>
          <p:nvPr/>
        </p:nvPicPr>
        <p:blipFill>
          <a:blip r:embed="rId3">
            <a:extLst/>
          </a:blip>
          <a:srcRect l="0" t="0" r="0" b="30876"/>
          <a:stretch>
            <a:fillRect/>
          </a:stretch>
        </p:blipFill>
        <p:spPr>
          <a:xfrm>
            <a:off x="6671071" y="-554286"/>
            <a:ext cx="6189763" cy="4278561"/>
          </a:xfrm>
          <a:prstGeom prst="rect">
            <a:avLst/>
          </a:prstGeom>
          <a:ln w="12700">
            <a:miter lim="400000"/>
          </a:ln>
        </p:spPr>
      </p:pic>
      <p:sp>
        <p:nvSpPr>
          <p:cNvPr id="148" name="牙膏…"/>
          <p:cNvSpPr txBox="1"/>
          <p:nvPr/>
        </p:nvSpPr>
        <p:spPr>
          <a:xfrm>
            <a:off x="11097958" y="2259223"/>
            <a:ext cx="1705484" cy="1488654"/>
          </a:xfrm>
          <a:prstGeom prst="rect">
            <a:avLst/>
          </a:prstGeom>
          <a:solidFill>
            <a:schemeClr val="accent1">
              <a:hueOff val="114395"/>
              <a:lumOff val="-2497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500">
                <a:solidFill>
                  <a:srgbClr val="FFFFFF"/>
                </a:solidFill>
              </a:defRPr>
            </a:pPr>
            <a:r>
              <a:t>牙膏</a:t>
            </a:r>
          </a:p>
          <a:p>
            <a:pPr>
              <a:defRPr sz="2700">
                <a:solidFill>
                  <a:srgbClr val="FFFFFF"/>
                </a:solidFill>
              </a:defRPr>
            </a:pPr>
            <a:r>
              <a:t>yágāo</a:t>
            </a:r>
          </a:p>
        </p:txBody>
      </p:sp>
      <p:pic>
        <p:nvPicPr>
          <p:cNvPr id="149" name="hilton-bath-towel-HIL-310-BT-NL-WH_lrg.jpg" descr="hilton-bath-towel-HIL-310-BT-NL-WH_lrg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101727" y="5740216"/>
            <a:ext cx="6448360" cy="395499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laundry-detergent-powder-500x500.jpg" descr="laundry-detergent-powder-500x500.jpg"/>
          <p:cNvPicPr>
            <a:picLocks noChangeAspect="1"/>
          </p:cNvPicPr>
          <p:nvPr/>
        </p:nvPicPr>
        <p:blipFill>
          <a:blip r:embed="rId5">
            <a:extLst/>
          </a:blip>
          <a:srcRect l="0" t="15358" r="0" b="0"/>
          <a:stretch>
            <a:fillRect/>
          </a:stretch>
        </p:blipFill>
        <p:spPr>
          <a:xfrm>
            <a:off x="7008018" y="5720684"/>
            <a:ext cx="5515723" cy="4668611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毛巾…"/>
          <p:cNvSpPr txBox="1"/>
          <p:nvPr/>
        </p:nvSpPr>
        <p:spPr>
          <a:xfrm>
            <a:off x="4633658" y="8190123"/>
            <a:ext cx="1705484" cy="1488654"/>
          </a:xfrm>
          <a:prstGeom prst="rect">
            <a:avLst/>
          </a:prstGeom>
          <a:solidFill>
            <a:schemeClr val="accent1">
              <a:hueOff val="114395"/>
              <a:lumOff val="-2497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500">
                <a:solidFill>
                  <a:srgbClr val="FFFFFF"/>
                </a:solidFill>
              </a:defRPr>
            </a:pPr>
            <a:r>
              <a:t>毛巾</a:t>
            </a:r>
          </a:p>
          <a:p>
            <a:pPr>
              <a:defRPr sz="2700">
                <a:solidFill>
                  <a:srgbClr val="FFFFFF"/>
                </a:solidFill>
              </a:defRPr>
            </a:pPr>
            <a:r>
              <a:t>máojīn</a:t>
            </a:r>
          </a:p>
        </p:txBody>
      </p:sp>
      <p:sp>
        <p:nvSpPr>
          <p:cNvPr id="152" name="洗衣粉…"/>
          <p:cNvSpPr txBox="1"/>
          <p:nvPr/>
        </p:nvSpPr>
        <p:spPr>
          <a:xfrm>
            <a:off x="10151808" y="8063123"/>
            <a:ext cx="2403984" cy="1488654"/>
          </a:xfrm>
          <a:prstGeom prst="rect">
            <a:avLst/>
          </a:prstGeom>
          <a:solidFill>
            <a:schemeClr val="accent1">
              <a:hueOff val="114395"/>
              <a:lumOff val="-2497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500">
                <a:solidFill>
                  <a:srgbClr val="FFFFFF"/>
                </a:solidFill>
              </a:defRPr>
            </a:pPr>
            <a:r>
              <a:t>洗衣粉</a:t>
            </a:r>
          </a:p>
          <a:p>
            <a:pPr>
              <a:defRPr sz="2700">
                <a:solidFill>
                  <a:srgbClr val="FFFFFF"/>
                </a:solidFill>
              </a:defRPr>
            </a:pPr>
            <a:r>
              <a:t>xǐyīfěn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ID="9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ID="9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4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8" grpId="4"/>
      <p:bldP build="whole" bldLvl="1" animBg="1" rev="0" advAuto="0" spid="152" grpId="8"/>
      <p:bldP build="whole" bldLvl="1" animBg="1" rev="0" advAuto="0" spid="146" grpId="2"/>
      <p:bldP build="whole" bldLvl="1" animBg="1" rev="0" advAuto="0" spid="145" grpId="1"/>
      <p:bldP build="whole" bldLvl="1" animBg="1" rev="0" advAuto="0" spid="151" grpId="6"/>
      <p:bldP build="whole" bldLvl="1" animBg="1" rev="0" advAuto="0" spid="147" grpId="3"/>
      <p:bldP build="whole" bldLvl="1" animBg="1" rev="0" advAuto="0" spid="149" grpId="5"/>
      <p:bldP build="whole" bldLvl="1" animBg="1" rev="0" advAuto="0" spid="150" grpId="7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6" name="群組"/>
          <p:cNvGrpSpPr/>
          <p:nvPr/>
        </p:nvGrpSpPr>
        <p:grpSpPr>
          <a:xfrm>
            <a:off x="9880" y="31750"/>
            <a:ext cx="5720640" cy="1841956"/>
            <a:chOff x="0" y="0"/>
            <a:chExt cx="5720638" cy="1841955"/>
          </a:xfrm>
        </p:grpSpPr>
        <p:sp>
          <p:nvSpPr>
            <p:cNvPr id="494" name="Conjunction于是"/>
            <p:cNvSpPr txBox="1"/>
            <p:nvPr/>
          </p:nvSpPr>
          <p:spPr>
            <a:xfrm>
              <a:off x="-1" y="-1"/>
              <a:ext cx="5720640" cy="1346201"/>
            </a:xfrm>
            <a:prstGeom prst="rect">
              <a:avLst/>
            </a:prstGeom>
            <a:solidFill>
              <a:schemeClr val="accent2">
                <a:hueOff val="258623"/>
                <a:satOff val="16006"/>
                <a:lumOff val="-25223"/>
              </a:scheme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7000">
                  <a:solidFill>
                    <a:srgbClr val="FFFFFF"/>
                  </a:solidFill>
                </a:defRPr>
              </a:pPr>
              <a:r>
                <a:rPr sz="5200"/>
                <a:t>Conjunction</a:t>
              </a:r>
              <a:r>
                <a:t>于是</a:t>
              </a:r>
            </a:p>
          </p:txBody>
        </p:sp>
        <p:sp>
          <p:nvSpPr>
            <p:cNvPr id="495" name="yúshì"/>
            <p:cNvSpPr txBox="1"/>
            <p:nvPr/>
          </p:nvSpPr>
          <p:spPr>
            <a:xfrm>
              <a:off x="4200169" y="1256844"/>
              <a:ext cx="1130301" cy="58511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200"/>
              </a:lvl1pPr>
            </a:lstStyle>
            <a:p>
              <a:pPr/>
              <a:r>
                <a:t>yúshì</a:t>
              </a:r>
            </a:p>
          </p:txBody>
        </p:sp>
      </p:grpSp>
      <p:pic>
        <p:nvPicPr>
          <p:cNvPr id="497" name="02_41444300020.jpg" descr="02_4144430002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89583" y="3303835"/>
            <a:ext cx="4015234" cy="4015235"/>
          </a:xfrm>
          <a:prstGeom prst="rect">
            <a:avLst/>
          </a:prstGeom>
          <a:ln w="12700">
            <a:miter lim="400000"/>
          </a:ln>
        </p:spPr>
      </p:pic>
      <p:sp>
        <p:nvSpPr>
          <p:cNvPr id="498" name="颜色、样子、大小我都喜欢"/>
          <p:cNvSpPr txBox="1"/>
          <p:nvPr/>
        </p:nvSpPr>
        <p:spPr>
          <a:xfrm>
            <a:off x="44449" y="2438399"/>
            <a:ext cx="5905501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800"/>
            </a:lvl1pPr>
          </a:lstStyle>
          <a:p>
            <a:pPr/>
            <a:r>
              <a:t>颜色、样子、大小我都喜欢</a:t>
            </a:r>
          </a:p>
        </p:txBody>
      </p:sp>
      <p:pic>
        <p:nvPicPr>
          <p:cNvPr id="499" name="5905873995e4d_610.jpg" descr="5905873995e4d_610.jpg"/>
          <p:cNvPicPr>
            <a:picLocks noChangeAspect="1"/>
          </p:cNvPicPr>
          <p:nvPr/>
        </p:nvPicPr>
        <p:blipFill>
          <a:blip r:embed="rId3">
            <a:extLst/>
          </a:blip>
          <a:srcRect l="35499" t="0" r="20673" b="0"/>
          <a:stretch>
            <a:fillRect/>
          </a:stretch>
        </p:blipFill>
        <p:spPr>
          <a:xfrm>
            <a:off x="8244681" y="3555801"/>
            <a:ext cx="1830835" cy="4177408"/>
          </a:xfrm>
          <a:prstGeom prst="rect">
            <a:avLst/>
          </a:prstGeom>
          <a:ln w="12700">
            <a:miter lim="400000"/>
          </a:ln>
        </p:spPr>
      </p:pic>
      <p:sp>
        <p:nvSpPr>
          <p:cNvPr id="500" name="我就买了"/>
          <p:cNvSpPr txBox="1"/>
          <p:nvPr/>
        </p:nvSpPr>
        <p:spPr>
          <a:xfrm>
            <a:off x="8188523" y="2622550"/>
            <a:ext cx="1943101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/>
            </a:lvl1pPr>
          </a:lstStyle>
          <a:p>
            <a:pPr/>
            <a:r>
              <a:t>我就买了</a:t>
            </a:r>
          </a:p>
        </p:txBody>
      </p:sp>
      <p:sp>
        <p:nvSpPr>
          <p:cNvPr id="501" name="这件T恤衫的颜色、样子、大小我都喜欢，于是我就买了。"/>
          <p:cNvSpPr txBox="1"/>
          <p:nvPr/>
        </p:nvSpPr>
        <p:spPr>
          <a:xfrm>
            <a:off x="112915" y="8037909"/>
            <a:ext cx="12474170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800"/>
            </a:pPr>
            <a:r>
              <a:t>这件T恤衫的颜色、样子、大小我都喜欢，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于是</a:t>
            </a:r>
            <a:r>
              <a:t>我就买了。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97" grpId="1"/>
      <p:bldP build="whole" bldLvl="1" animBg="1" rev="0" advAuto="0" spid="501" grpId="2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5" name="群組"/>
          <p:cNvGrpSpPr/>
          <p:nvPr/>
        </p:nvGrpSpPr>
        <p:grpSpPr>
          <a:xfrm>
            <a:off x="3417538" y="2222499"/>
            <a:ext cx="6550724" cy="1975307"/>
            <a:chOff x="-415042" y="44449"/>
            <a:chExt cx="6550723" cy="1975305"/>
          </a:xfrm>
        </p:grpSpPr>
        <p:sp>
          <p:nvSpPr>
            <p:cNvPr id="503" name="Conjunction于是"/>
            <p:cNvSpPr txBox="1"/>
            <p:nvPr/>
          </p:nvSpPr>
          <p:spPr>
            <a:xfrm>
              <a:off x="-415043" y="44449"/>
              <a:ext cx="6550724" cy="1257301"/>
            </a:xfrm>
            <a:prstGeom prst="rect">
              <a:avLst/>
            </a:prstGeom>
            <a:solidFill>
              <a:schemeClr val="accent2">
                <a:hueOff val="258623"/>
                <a:satOff val="16006"/>
                <a:lumOff val="-25223"/>
              </a:scheme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6500">
                  <a:solidFill>
                    <a:srgbClr val="FFFFFF"/>
                  </a:solidFill>
                </a:defRPr>
              </a:lvl1pPr>
            </a:lstStyle>
            <a:p>
              <a:pPr/>
              <a:r>
                <a:t>Conjunction于是</a:t>
              </a:r>
            </a:p>
          </p:txBody>
        </p:sp>
        <p:sp>
          <p:nvSpPr>
            <p:cNvPr id="504" name="yúshì"/>
            <p:cNvSpPr txBox="1"/>
            <p:nvPr/>
          </p:nvSpPr>
          <p:spPr>
            <a:xfrm>
              <a:off x="4708169" y="1434644"/>
              <a:ext cx="1130301" cy="58511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200"/>
              </a:lvl1pPr>
            </a:lstStyle>
            <a:p>
              <a:pPr/>
              <a:r>
                <a:t>yúshì</a:t>
              </a:r>
            </a:p>
          </p:txBody>
        </p:sp>
      </p:grpSp>
      <p:sp>
        <p:nvSpPr>
          <p:cNvPr id="506" name="请造句"/>
          <p:cNvSpPr txBox="1"/>
          <p:nvPr/>
        </p:nvSpPr>
        <p:spPr>
          <a:xfrm>
            <a:off x="5130799" y="5060950"/>
            <a:ext cx="2743201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900"/>
            </a:lvl1pPr>
          </a:lstStyle>
          <a:p>
            <a:pPr/>
            <a:r>
              <a:t>请造句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(要)不然…"/>
          <p:cNvSpPr txBox="1"/>
          <p:nvPr/>
        </p:nvSpPr>
        <p:spPr>
          <a:xfrm>
            <a:off x="26034" y="76287"/>
            <a:ext cx="3554731" cy="1917526"/>
          </a:xfrm>
          <a:prstGeom prst="rect">
            <a:avLst/>
          </a:prstGeom>
          <a:solidFill>
            <a:schemeClr val="accent4">
              <a:hueOff val="-1081314"/>
              <a:satOff val="4338"/>
              <a:lumOff val="-8931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7000">
                <a:solidFill>
                  <a:srgbClr val="FFFFFF"/>
                </a:solidFill>
              </a:defRPr>
            </a:pPr>
            <a:r>
              <a:t>(要)不然</a:t>
            </a:r>
          </a:p>
          <a:p>
            <a:pPr>
              <a:defRPr sz="3600">
                <a:solidFill>
                  <a:srgbClr val="FFFFFF"/>
                </a:solidFill>
              </a:defRPr>
            </a:pPr>
            <a:r>
              <a:t>(yào)bùrán</a:t>
            </a:r>
          </a:p>
        </p:txBody>
      </p:sp>
      <p:sp>
        <p:nvSpPr>
          <p:cNvPr id="509" name="otherwise"/>
          <p:cNvSpPr txBox="1"/>
          <p:nvPr/>
        </p:nvSpPr>
        <p:spPr>
          <a:xfrm>
            <a:off x="3925684" y="788601"/>
            <a:ext cx="2562632" cy="721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/>
            </a:lvl1pPr>
          </a:lstStyle>
          <a:p>
            <a:pPr/>
            <a:r>
              <a:t>otherwise</a:t>
            </a:r>
          </a:p>
        </p:txBody>
      </p:sp>
      <p:pic>
        <p:nvPicPr>
          <p:cNvPr id="510" name="008_01_a_20170615_L.jpg" descr="008_01_a_20170615_L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75694" y="4168135"/>
            <a:ext cx="5386516" cy="3043382"/>
          </a:xfrm>
          <a:prstGeom prst="rect">
            <a:avLst/>
          </a:prstGeom>
          <a:ln w="12700">
            <a:miter lim="400000"/>
          </a:ln>
        </p:spPr>
      </p:pic>
      <p:sp>
        <p:nvSpPr>
          <p:cNvPr id="511" name="迟到…"/>
          <p:cNvSpPr txBox="1"/>
          <p:nvPr/>
        </p:nvSpPr>
        <p:spPr>
          <a:xfrm>
            <a:off x="8158962" y="2050410"/>
            <a:ext cx="1792276" cy="1601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800"/>
            </a:pPr>
            <a:r>
              <a:t>迟到</a:t>
            </a:r>
          </a:p>
          <a:p>
            <a:pPr>
              <a:defRPr sz="3100"/>
            </a:pPr>
            <a:r>
              <a:t>chídào</a:t>
            </a:r>
          </a:p>
        </p:txBody>
      </p:sp>
      <p:pic>
        <p:nvPicPr>
          <p:cNvPr id="512" name="img-1535098122-36889@900.jpg" descr="img-1535098122-36889@900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7493" y="3443694"/>
            <a:ext cx="5776269" cy="3857264"/>
          </a:xfrm>
          <a:prstGeom prst="rect">
            <a:avLst/>
          </a:prstGeom>
          <a:ln w="12700">
            <a:miter lim="400000"/>
          </a:ln>
        </p:spPr>
      </p:pic>
      <p:sp>
        <p:nvSpPr>
          <p:cNvPr id="513" name="早起"/>
          <p:cNvSpPr txBox="1"/>
          <p:nvPr/>
        </p:nvSpPr>
        <p:spPr>
          <a:xfrm>
            <a:off x="2508249" y="2057400"/>
            <a:ext cx="1587501" cy="113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800"/>
            </a:lvl1pPr>
          </a:lstStyle>
          <a:p>
            <a:pPr/>
            <a:r>
              <a:t>早起</a:t>
            </a:r>
          </a:p>
        </p:txBody>
      </p:sp>
      <p:grpSp>
        <p:nvGrpSpPr>
          <p:cNvPr id="516" name="群組"/>
          <p:cNvGrpSpPr/>
          <p:nvPr/>
        </p:nvGrpSpPr>
        <p:grpSpPr>
          <a:xfrm>
            <a:off x="723899" y="7962900"/>
            <a:ext cx="10972801" cy="1248999"/>
            <a:chOff x="0" y="0"/>
            <a:chExt cx="10972800" cy="1248998"/>
          </a:xfrm>
        </p:grpSpPr>
        <p:sp>
          <p:nvSpPr>
            <p:cNvPr id="514" name="你得________，__________你会________。"/>
            <p:cNvSpPr txBox="1"/>
            <p:nvPr/>
          </p:nvSpPr>
          <p:spPr>
            <a:xfrm>
              <a:off x="0" y="0"/>
              <a:ext cx="10972800" cy="9017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4500"/>
              </a:lvl1pPr>
            </a:lstStyle>
            <a:p>
              <a:pPr/>
              <a:r>
                <a:t>你得________，__________你会________。</a:t>
              </a:r>
            </a:p>
          </p:txBody>
        </p:sp>
        <p:sp>
          <p:nvSpPr>
            <p:cNvPr id="515" name="děi"/>
            <p:cNvSpPr txBox="1"/>
            <p:nvPr/>
          </p:nvSpPr>
          <p:spPr>
            <a:xfrm>
              <a:off x="624637" y="787939"/>
              <a:ext cx="554127" cy="4610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děi</a:t>
              </a:r>
            </a:p>
          </p:txBody>
        </p:sp>
      </p:grpSp>
      <p:sp>
        <p:nvSpPr>
          <p:cNvPr id="517" name="早起"/>
          <p:cNvSpPr txBox="1"/>
          <p:nvPr/>
        </p:nvSpPr>
        <p:spPr>
          <a:xfrm>
            <a:off x="2381249" y="7874000"/>
            <a:ext cx="1257301" cy="901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/>
            </a:lvl1pPr>
          </a:lstStyle>
          <a:p>
            <a:pPr/>
            <a:r>
              <a:t>早起</a:t>
            </a:r>
          </a:p>
        </p:txBody>
      </p:sp>
      <p:sp>
        <p:nvSpPr>
          <p:cNvPr id="518" name="要不然"/>
          <p:cNvSpPr txBox="1"/>
          <p:nvPr/>
        </p:nvSpPr>
        <p:spPr>
          <a:xfrm>
            <a:off x="5410199" y="7874000"/>
            <a:ext cx="1828801" cy="901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/>
            </a:lvl1pPr>
          </a:lstStyle>
          <a:p>
            <a:pPr/>
            <a:r>
              <a:t>要不然</a:t>
            </a:r>
          </a:p>
        </p:txBody>
      </p:sp>
      <p:sp>
        <p:nvSpPr>
          <p:cNvPr id="519" name="迟到"/>
          <p:cNvSpPr txBox="1"/>
          <p:nvPr/>
        </p:nvSpPr>
        <p:spPr>
          <a:xfrm>
            <a:off x="9429749" y="7874000"/>
            <a:ext cx="1257301" cy="901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/>
            </a:lvl1pPr>
          </a:lstStyle>
          <a:p>
            <a:pPr/>
            <a:r>
              <a:t>迟到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50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16" grpId="1"/>
      <p:bldP build="whole" bldLvl="1" animBg="1" rev="0" advAuto="0" spid="519" grpId="4"/>
      <p:bldP build="whole" bldLvl="1" animBg="1" rev="0" advAuto="0" spid="518" grpId="3"/>
      <p:bldP build="whole" bldLvl="1" animBg="1" rev="0" advAuto="0" spid="517" grpId="2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(要)不然…"/>
          <p:cNvSpPr txBox="1"/>
          <p:nvPr/>
        </p:nvSpPr>
        <p:spPr>
          <a:xfrm>
            <a:off x="26034" y="76287"/>
            <a:ext cx="3554731" cy="1917526"/>
          </a:xfrm>
          <a:prstGeom prst="rect">
            <a:avLst/>
          </a:prstGeom>
          <a:solidFill>
            <a:schemeClr val="accent4">
              <a:hueOff val="-1081314"/>
              <a:satOff val="4338"/>
              <a:lumOff val="-8931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7000">
                <a:solidFill>
                  <a:srgbClr val="FFFFFF"/>
                </a:solidFill>
              </a:defRPr>
            </a:pPr>
            <a:r>
              <a:t>(要)不然</a:t>
            </a:r>
          </a:p>
          <a:p>
            <a:pPr>
              <a:defRPr sz="3600">
                <a:solidFill>
                  <a:srgbClr val="FFFFFF"/>
                </a:solidFill>
              </a:defRPr>
            </a:pPr>
            <a:r>
              <a:t>(yào)bùrán</a:t>
            </a:r>
          </a:p>
        </p:txBody>
      </p:sp>
      <p:pic>
        <p:nvPicPr>
          <p:cNvPr id="522" name="FACEBOOK-winter-vacations-czech-republic-prague.jpg" descr="FACEBOOK-winter-vacations-czech-republic-pragu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6487" y="3197547"/>
            <a:ext cx="3806157" cy="3806156"/>
          </a:xfrm>
          <a:prstGeom prst="rect">
            <a:avLst/>
          </a:prstGeom>
          <a:ln w="12700">
            <a:miter lim="400000"/>
          </a:ln>
        </p:spPr>
      </p:pic>
      <p:sp>
        <p:nvSpPr>
          <p:cNvPr id="523" name="捷克的冬天"/>
          <p:cNvSpPr txBox="1"/>
          <p:nvPr/>
        </p:nvSpPr>
        <p:spPr>
          <a:xfrm>
            <a:off x="101599" y="2463800"/>
            <a:ext cx="2336801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500"/>
            </a:lvl1pPr>
          </a:lstStyle>
          <a:p>
            <a:pPr/>
            <a:r>
              <a:t>捷克的冬天</a:t>
            </a:r>
          </a:p>
        </p:txBody>
      </p:sp>
      <p:sp>
        <p:nvSpPr>
          <p:cNvPr id="524" name="冷的很"/>
          <p:cNvSpPr txBox="1"/>
          <p:nvPr/>
        </p:nvSpPr>
        <p:spPr>
          <a:xfrm>
            <a:off x="2349500" y="2463800"/>
            <a:ext cx="1447801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500"/>
            </a:lvl1pPr>
          </a:lstStyle>
          <a:p>
            <a:pPr/>
            <a:r>
              <a:t>冷的很</a:t>
            </a:r>
          </a:p>
        </p:txBody>
      </p:sp>
      <p:pic>
        <p:nvPicPr>
          <p:cNvPr id="525" name="U5246P622DT20111008155406.jpg" descr="U5246P622DT20111008155406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332961" y="2956917"/>
            <a:ext cx="3934739" cy="4109617"/>
          </a:xfrm>
          <a:prstGeom prst="rect">
            <a:avLst/>
          </a:prstGeom>
          <a:ln w="12700">
            <a:miter lim="400000"/>
          </a:ln>
        </p:spPr>
      </p:pic>
      <p:sp>
        <p:nvSpPr>
          <p:cNvPr id="526" name="再买一件"/>
          <p:cNvSpPr txBox="1"/>
          <p:nvPr/>
        </p:nvSpPr>
        <p:spPr>
          <a:xfrm>
            <a:off x="5328780" y="2266950"/>
            <a:ext cx="1943101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/>
            </a:lvl1pPr>
          </a:lstStyle>
          <a:p>
            <a:pPr/>
            <a:r>
              <a:t>再买一件</a:t>
            </a:r>
          </a:p>
        </p:txBody>
      </p:sp>
      <p:pic>
        <p:nvPicPr>
          <p:cNvPr id="527" name="toosicktosweat_42-27560428_1198x8182x.jpg" descr="toosicktosweat_42-27560428_1198x8182x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803361" y="4251930"/>
            <a:ext cx="3806156" cy="2598861"/>
          </a:xfrm>
          <a:prstGeom prst="rect">
            <a:avLst/>
          </a:prstGeom>
          <a:ln w="12700">
            <a:miter lim="400000"/>
          </a:ln>
        </p:spPr>
      </p:pic>
      <p:sp>
        <p:nvSpPr>
          <p:cNvPr id="528" name="你只买了一件毛衣"/>
          <p:cNvSpPr txBox="1"/>
          <p:nvPr/>
        </p:nvSpPr>
        <p:spPr>
          <a:xfrm>
            <a:off x="4198480" y="692149"/>
            <a:ext cx="4889501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700"/>
            </a:lvl1pPr>
          </a:lstStyle>
          <a:p>
            <a:pPr/>
            <a:r>
              <a:t>你只买了一件毛衣</a:t>
            </a:r>
          </a:p>
        </p:txBody>
      </p:sp>
      <p:sp>
        <p:nvSpPr>
          <p:cNvPr id="529" name="容易感冒"/>
          <p:cNvSpPr txBox="1"/>
          <p:nvPr/>
        </p:nvSpPr>
        <p:spPr>
          <a:xfrm>
            <a:off x="9984461" y="3473450"/>
            <a:ext cx="1943101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/>
            </a:lvl1pPr>
          </a:lstStyle>
          <a:p>
            <a:pPr/>
            <a:r>
              <a:t>容易感冒</a:t>
            </a:r>
          </a:p>
        </p:txBody>
      </p:sp>
      <p:sp>
        <p:nvSpPr>
          <p:cNvPr id="530" name="捷克的冬天冷得很，你得再买一件毛衣，不然容易感冒。"/>
          <p:cNvSpPr txBox="1"/>
          <p:nvPr/>
        </p:nvSpPr>
        <p:spPr>
          <a:xfrm>
            <a:off x="19049" y="7899400"/>
            <a:ext cx="12966701" cy="82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100"/>
            </a:pPr>
            <a:r>
              <a:t>捷克的冬天冷得很，你得再买一件毛衣，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不然</a:t>
            </a:r>
            <a:r>
              <a:t>容易感冒。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30" grpId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(要)不然"/>
          <p:cNvSpPr txBox="1"/>
          <p:nvPr/>
        </p:nvSpPr>
        <p:spPr>
          <a:xfrm>
            <a:off x="4022801" y="2444750"/>
            <a:ext cx="5314798" cy="2133601"/>
          </a:xfrm>
          <a:prstGeom prst="rect">
            <a:avLst/>
          </a:prstGeom>
          <a:solidFill>
            <a:schemeClr val="accent4">
              <a:hueOff val="-1081314"/>
              <a:satOff val="4338"/>
              <a:lumOff val="-8931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1400">
                <a:solidFill>
                  <a:srgbClr val="FFFFFF"/>
                </a:solidFill>
              </a:defRPr>
            </a:lvl1pPr>
          </a:lstStyle>
          <a:p>
            <a:pPr/>
            <a:r>
              <a:t>(要)不然</a:t>
            </a:r>
          </a:p>
        </p:txBody>
      </p:sp>
      <p:sp>
        <p:nvSpPr>
          <p:cNvPr id="533" name="请造句"/>
          <p:cNvSpPr txBox="1"/>
          <p:nvPr/>
        </p:nvSpPr>
        <p:spPr>
          <a:xfrm>
            <a:off x="5607050" y="5086350"/>
            <a:ext cx="1790701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400"/>
            </a:lvl1pPr>
          </a:lstStyle>
          <a:p>
            <a:pPr/>
            <a:r>
              <a:t>请造句</a:t>
            </a:r>
          </a:p>
        </p:txBody>
      </p:sp>
      <p:sp>
        <p:nvSpPr>
          <p:cNvPr id="534" name="Make a sentence"/>
          <p:cNvSpPr txBox="1"/>
          <p:nvPr/>
        </p:nvSpPr>
        <p:spPr>
          <a:xfrm>
            <a:off x="4446206" y="6585415"/>
            <a:ext cx="3934588" cy="659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700"/>
            </a:lvl1pPr>
          </a:lstStyle>
          <a:p>
            <a:pPr/>
            <a:r>
              <a:t>Make a sentence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在乎…"/>
          <p:cNvSpPr txBox="1"/>
          <p:nvPr/>
        </p:nvSpPr>
        <p:spPr>
          <a:xfrm>
            <a:off x="3541064" y="649822"/>
            <a:ext cx="2544472" cy="2294456"/>
          </a:xfrm>
          <a:prstGeom prst="rect">
            <a:avLst/>
          </a:prstGeom>
          <a:solidFill>
            <a:schemeClr val="accent3">
              <a:hueOff val="362282"/>
              <a:satOff val="31803"/>
              <a:lumOff val="-18242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8400">
                <a:solidFill>
                  <a:srgbClr val="FFFFFF"/>
                </a:solidFill>
              </a:defRPr>
            </a:pPr>
            <a:r>
              <a:t>在乎</a:t>
            </a:r>
          </a:p>
          <a:p>
            <a:pPr>
              <a:defRPr sz="4600">
                <a:solidFill>
                  <a:srgbClr val="FFFFFF"/>
                </a:solidFill>
              </a:defRPr>
            </a:pPr>
            <a:r>
              <a:t>zàihū</a:t>
            </a:r>
          </a:p>
        </p:txBody>
      </p:sp>
      <p:sp>
        <p:nvSpPr>
          <p:cNvPr id="537" name="To mind; to care"/>
          <p:cNvSpPr txBox="1"/>
          <p:nvPr/>
        </p:nvSpPr>
        <p:spPr>
          <a:xfrm>
            <a:off x="6255512" y="1442467"/>
            <a:ext cx="3998977" cy="709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/>
            </a:lvl1pPr>
          </a:lstStyle>
          <a:p>
            <a:pPr/>
            <a:r>
              <a:t>To mind; to care</a:t>
            </a:r>
          </a:p>
        </p:txBody>
      </p:sp>
      <p:sp>
        <p:nvSpPr>
          <p:cNvPr id="538" name="别人说什么，我不在乎。"/>
          <p:cNvSpPr txBox="1"/>
          <p:nvPr/>
        </p:nvSpPr>
        <p:spPr>
          <a:xfrm>
            <a:off x="1619250" y="4129622"/>
            <a:ext cx="5422901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800"/>
            </a:lvl1pPr>
          </a:lstStyle>
          <a:p>
            <a:pPr/>
            <a:r>
              <a:t>别人说什么，我不在乎。</a:t>
            </a:r>
          </a:p>
        </p:txBody>
      </p:sp>
      <p:sp>
        <p:nvSpPr>
          <p:cNvPr id="539" name="I don’t care what other people say."/>
          <p:cNvSpPr txBox="1"/>
          <p:nvPr/>
        </p:nvSpPr>
        <p:spPr>
          <a:xfrm>
            <a:off x="2381808" y="3194883"/>
            <a:ext cx="8241184" cy="6841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900"/>
            </a:lvl1pPr>
          </a:lstStyle>
          <a:p>
            <a:pPr/>
            <a:r>
              <a:t>I don’t care what other people say.</a:t>
            </a:r>
          </a:p>
        </p:txBody>
      </p:sp>
      <p:sp>
        <p:nvSpPr>
          <p:cNvPr id="540" name="我不在乎别人说什么。"/>
          <p:cNvSpPr txBox="1"/>
          <p:nvPr/>
        </p:nvSpPr>
        <p:spPr>
          <a:xfrm>
            <a:off x="7245349" y="4129622"/>
            <a:ext cx="4940301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800"/>
            </a:lvl1pPr>
          </a:lstStyle>
          <a:p>
            <a:pPr/>
            <a:r>
              <a:t>我不在乎别人说什么。</a:t>
            </a:r>
          </a:p>
        </p:txBody>
      </p:sp>
      <p:sp>
        <p:nvSpPr>
          <p:cNvPr id="541" name="Every teachers care about their students."/>
          <p:cNvSpPr txBox="1"/>
          <p:nvPr/>
        </p:nvSpPr>
        <p:spPr>
          <a:xfrm>
            <a:off x="1832241" y="6089668"/>
            <a:ext cx="9340318" cy="659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700"/>
            </a:lvl1pPr>
          </a:lstStyle>
          <a:p>
            <a:pPr/>
            <a:r>
              <a:t>Every teachers care about their students.</a:t>
            </a:r>
          </a:p>
        </p:txBody>
      </p:sp>
      <p:sp>
        <p:nvSpPr>
          <p:cNvPr id="542" name="每个老师都在乎自己的学生。"/>
          <p:cNvSpPr txBox="1"/>
          <p:nvPr/>
        </p:nvSpPr>
        <p:spPr>
          <a:xfrm>
            <a:off x="2679700" y="7033677"/>
            <a:ext cx="7213601" cy="87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300"/>
            </a:lvl1pPr>
          </a:lstStyle>
          <a:p>
            <a:pPr/>
            <a:r>
              <a:t>每个老师都在乎自己的学生。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50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50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39" grpId="1"/>
      <p:bldP build="whole" bldLvl="1" animBg="1" rev="0" advAuto="0" spid="542" grpId="5"/>
      <p:bldP build="whole" bldLvl="1" animBg="1" rev="0" advAuto="0" spid="538" grpId="2"/>
      <p:bldP build="whole" bldLvl="1" animBg="1" rev="0" advAuto="0" spid="541" grpId="4"/>
      <p:bldP build="whole" bldLvl="1" animBg="1" rev="0" advAuto="0" spid="540" grpId="3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非...不可"/>
          <p:cNvSpPr txBox="1"/>
          <p:nvPr/>
        </p:nvSpPr>
        <p:spPr>
          <a:xfrm>
            <a:off x="101269" y="273050"/>
            <a:ext cx="3912262" cy="1498601"/>
          </a:xfrm>
          <a:prstGeom prst="rect">
            <a:avLst/>
          </a:prstGeom>
          <a:solidFill>
            <a:srgbClr val="5E5E5E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800">
                <a:solidFill>
                  <a:srgbClr val="FFFFFF"/>
                </a:solidFill>
              </a:defRPr>
            </a:lvl1pPr>
          </a:lstStyle>
          <a:p>
            <a:pPr/>
            <a:r>
              <a:t>非...不可</a:t>
            </a:r>
          </a:p>
        </p:txBody>
      </p:sp>
      <p:sp>
        <p:nvSpPr>
          <p:cNvPr id="545" name="Have to; must"/>
          <p:cNvSpPr txBox="1"/>
          <p:nvPr/>
        </p:nvSpPr>
        <p:spPr>
          <a:xfrm>
            <a:off x="4602886" y="992354"/>
            <a:ext cx="3799028" cy="7711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400"/>
            </a:lvl1pPr>
          </a:lstStyle>
          <a:p>
            <a:pPr/>
            <a:r>
              <a:t>Have to; must</a:t>
            </a:r>
          </a:p>
        </p:txBody>
      </p:sp>
      <p:sp>
        <p:nvSpPr>
          <p:cNvPr id="546" name="A：来捷克非去哪里不可？"/>
          <p:cNvSpPr txBox="1"/>
          <p:nvPr/>
        </p:nvSpPr>
        <p:spPr>
          <a:xfrm>
            <a:off x="2481262" y="3230463"/>
            <a:ext cx="7534276" cy="99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000"/>
            </a:pPr>
            <a:r>
              <a:t>A：来捷克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非</a:t>
            </a:r>
            <a:r>
              <a:t>去哪里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不可</a:t>
            </a:r>
            <a:r>
              <a:t>？</a:t>
            </a:r>
          </a:p>
        </p:txBody>
      </p:sp>
      <p:pic>
        <p:nvPicPr>
          <p:cNvPr id="547" name="2018-12-13-160615-47-750x450.jpg" descr="2018-12-13-160615-47-750x45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5951" y="4308276"/>
            <a:ext cx="6074698" cy="3644819"/>
          </a:xfrm>
          <a:prstGeom prst="rect">
            <a:avLst/>
          </a:prstGeom>
          <a:ln w="12700">
            <a:miter lim="400000"/>
          </a:ln>
        </p:spPr>
      </p:pic>
      <p:sp>
        <p:nvSpPr>
          <p:cNvPr id="548" name="A：来捷克一定要去哪里？"/>
          <p:cNvSpPr txBox="1"/>
          <p:nvPr/>
        </p:nvSpPr>
        <p:spPr>
          <a:xfrm>
            <a:off x="2481262" y="2051050"/>
            <a:ext cx="7534276" cy="99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000"/>
            </a:pPr>
            <a:r>
              <a:t>A：来捷克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一定要</a:t>
            </a:r>
            <a:r>
              <a:t>去哪里？</a:t>
            </a:r>
          </a:p>
        </p:txBody>
      </p:sp>
      <p:sp>
        <p:nvSpPr>
          <p:cNvPr id="549" name="B：来捷克非去布拉格不可。"/>
          <p:cNvSpPr txBox="1"/>
          <p:nvPr/>
        </p:nvSpPr>
        <p:spPr>
          <a:xfrm>
            <a:off x="1424178" y="8293099"/>
            <a:ext cx="8988045" cy="1079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500"/>
            </a:pPr>
            <a:r>
              <a:t>B：来捷克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非</a:t>
            </a:r>
            <a:r>
              <a:t>去布拉格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不可</a:t>
            </a:r>
            <a:r>
              <a:t>。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47" grpId="2"/>
      <p:bldP build="whole" bldLvl="1" animBg="1" rev="0" advAuto="0" spid="549" grpId="3"/>
      <p:bldP build="whole" bldLvl="1" animBg="1" rev="0" advAuto="0" spid="546" grpId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非...不可"/>
          <p:cNvSpPr txBox="1"/>
          <p:nvPr/>
        </p:nvSpPr>
        <p:spPr>
          <a:xfrm>
            <a:off x="101269" y="273050"/>
            <a:ext cx="3912262" cy="1498601"/>
          </a:xfrm>
          <a:prstGeom prst="rect">
            <a:avLst/>
          </a:prstGeom>
          <a:solidFill>
            <a:srgbClr val="5E5E5E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800">
                <a:solidFill>
                  <a:srgbClr val="FFFFFF"/>
                </a:solidFill>
              </a:defRPr>
            </a:lvl1pPr>
          </a:lstStyle>
          <a:p>
            <a:pPr/>
            <a:r>
              <a:t>非...不可</a:t>
            </a:r>
          </a:p>
        </p:txBody>
      </p:sp>
      <p:sp>
        <p:nvSpPr>
          <p:cNvPr id="552" name="Have to; must"/>
          <p:cNvSpPr txBox="1"/>
          <p:nvPr/>
        </p:nvSpPr>
        <p:spPr>
          <a:xfrm>
            <a:off x="4602886" y="992354"/>
            <a:ext cx="3799028" cy="7711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400"/>
            </a:lvl1pPr>
          </a:lstStyle>
          <a:p>
            <a:pPr/>
            <a:r>
              <a:t>Have to; must</a:t>
            </a:r>
          </a:p>
        </p:txBody>
      </p:sp>
      <p:sp>
        <p:nvSpPr>
          <p:cNvPr id="553" name="A：来捷克一定要吃什么？"/>
          <p:cNvSpPr txBox="1"/>
          <p:nvPr/>
        </p:nvSpPr>
        <p:spPr>
          <a:xfrm>
            <a:off x="2627661" y="2139949"/>
            <a:ext cx="7089078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700"/>
            </a:pPr>
            <a:r>
              <a:t>A：来捷克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一定要</a:t>
            </a:r>
            <a:r>
              <a:t>吃什么？</a:t>
            </a:r>
          </a:p>
        </p:txBody>
      </p:sp>
      <p:sp>
        <p:nvSpPr>
          <p:cNvPr id="554" name="A：来捷克非吃什么不可？"/>
          <p:cNvSpPr txBox="1"/>
          <p:nvPr/>
        </p:nvSpPr>
        <p:spPr>
          <a:xfrm>
            <a:off x="2627661" y="3295649"/>
            <a:ext cx="7089078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700"/>
            </a:pPr>
            <a:r>
              <a:t>A：来捷克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非</a:t>
            </a:r>
            <a:r>
              <a:t>吃什么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不可</a:t>
            </a:r>
            <a:r>
              <a:t>？</a:t>
            </a:r>
          </a:p>
        </p:txBody>
      </p:sp>
      <p:pic>
        <p:nvPicPr>
          <p:cNvPr id="555" name="IMG_4288.jpg" descr="IMG_428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02695" y="4292072"/>
            <a:ext cx="3633068" cy="48440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54" grpId="1"/>
      <p:bldP build="whole" bldLvl="1" animBg="1" rev="0" advAuto="0" spid="555" grpId="2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非...不可"/>
          <p:cNvSpPr txBox="1"/>
          <p:nvPr/>
        </p:nvSpPr>
        <p:spPr>
          <a:xfrm>
            <a:off x="101269" y="273050"/>
            <a:ext cx="3912262" cy="1498601"/>
          </a:xfrm>
          <a:prstGeom prst="rect">
            <a:avLst/>
          </a:prstGeom>
          <a:solidFill>
            <a:srgbClr val="5E5E5E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800">
                <a:solidFill>
                  <a:srgbClr val="FFFFFF"/>
                </a:solidFill>
              </a:defRPr>
            </a:lvl1pPr>
          </a:lstStyle>
          <a:p>
            <a:pPr/>
            <a:r>
              <a:t>非...不可</a:t>
            </a:r>
          </a:p>
        </p:txBody>
      </p:sp>
      <p:sp>
        <p:nvSpPr>
          <p:cNvPr id="558" name="Have to; must"/>
          <p:cNvSpPr txBox="1"/>
          <p:nvPr/>
        </p:nvSpPr>
        <p:spPr>
          <a:xfrm>
            <a:off x="4602886" y="992354"/>
            <a:ext cx="3799028" cy="7711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400"/>
            </a:lvl1pPr>
          </a:lstStyle>
          <a:p>
            <a:pPr/>
            <a:r>
              <a:t>Have to; must</a:t>
            </a:r>
          </a:p>
        </p:txBody>
      </p:sp>
      <p:pic>
        <p:nvPicPr>
          <p:cNvPr id="559" name="Boba0001.jpg" descr="Boba000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36837" y="3751513"/>
            <a:ext cx="6233211" cy="4153851"/>
          </a:xfrm>
          <a:prstGeom prst="rect">
            <a:avLst/>
          </a:prstGeom>
          <a:ln w="12700">
            <a:miter lim="400000"/>
          </a:ln>
        </p:spPr>
      </p:pic>
      <p:sp>
        <p:nvSpPr>
          <p:cNvPr id="560" name="来台湾非喝什么不可？"/>
          <p:cNvSpPr txBox="1"/>
          <p:nvPr/>
        </p:nvSpPr>
        <p:spPr>
          <a:xfrm>
            <a:off x="2889249" y="2215481"/>
            <a:ext cx="7226301" cy="1092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600"/>
            </a:pPr>
            <a:r>
              <a:t>来台湾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非</a:t>
            </a:r>
            <a:r>
              <a:t>喝什么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不可</a:t>
            </a:r>
            <a:r>
              <a:t>？</a:t>
            </a:r>
          </a:p>
        </p:txBody>
      </p:sp>
      <p:sp>
        <p:nvSpPr>
          <p:cNvPr id="561" name="来台湾非喝珍珠奶茶不可。"/>
          <p:cNvSpPr txBox="1"/>
          <p:nvPr/>
        </p:nvSpPr>
        <p:spPr>
          <a:xfrm>
            <a:off x="2330449" y="8128000"/>
            <a:ext cx="8343901" cy="1054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400"/>
            </a:pPr>
            <a:r>
              <a:t>来台湾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非</a:t>
            </a:r>
            <a:r>
              <a:t>喝珍珠奶茶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不可</a:t>
            </a:r>
            <a:r>
              <a:t>。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59" grpId="2"/>
      <p:bldP build="whole" bldLvl="1" animBg="1" rev="0" advAuto="0" spid="561" grpId="3"/>
      <p:bldP build="whole" bldLvl="1" animBg="1" rev="0" advAuto="0" spid="560" grpId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难道"/>
          <p:cNvSpPr txBox="1"/>
          <p:nvPr/>
        </p:nvSpPr>
        <p:spPr>
          <a:xfrm>
            <a:off x="19049" y="349249"/>
            <a:ext cx="2146301" cy="1524001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0">
                <a:solidFill>
                  <a:srgbClr val="FFFFFF"/>
                </a:solidFill>
              </a:defRPr>
            </a:lvl1pPr>
          </a:lstStyle>
          <a:p>
            <a:pPr/>
            <a:r>
              <a:t>难道</a:t>
            </a:r>
          </a:p>
        </p:txBody>
      </p:sp>
      <p:sp>
        <p:nvSpPr>
          <p:cNvPr id="564" name="Do you mean to say…."/>
          <p:cNvSpPr txBox="1"/>
          <p:nvPr/>
        </p:nvSpPr>
        <p:spPr>
          <a:xfrm>
            <a:off x="2451703" y="547301"/>
            <a:ext cx="5688394" cy="721498"/>
          </a:xfrm>
          <a:prstGeom prst="rect">
            <a:avLst/>
          </a:prstGeom>
          <a:solidFill>
            <a:schemeClr val="accent4">
              <a:hueOff val="366961"/>
              <a:satOff val="4172"/>
              <a:lumOff val="11129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/>
            </a:lvl1pPr>
          </a:lstStyle>
          <a:p>
            <a:pPr/>
            <a:r>
              <a:t>Do you mean to say….</a:t>
            </a:r>
          </a:p>
        </p:txBody>
      </p:sp>
      <p:sp>
        <p:nvSpPr>
          <p:cNvPr id="565" name="When you feel surprise for sth, and you guess the reason"/>
          <p:cNvSpPr txBox="1"/>
          <p:nvPr/>
        </p:nvSpPr>
        <p:spPr>
          <a:xfrm>
            <a:off x="1759660" y="1939056"/>
            <a:ext cx="11111079" cy="5851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/>
            </a:lvl1pPr>
          </a:lstStyle>
          <a:p>
            <a:pPr/>
            <a:r>
              <a:t>When you feel surprise for sth, and you guess the reason</a:t>
            </a:r>
          </a:p>
        </p:txBody>
      </p:sp>
      <p:sp>
        <p:nvSpPr>
          <p:cNvPr id="566" name="Is used in rhetorical questions."/>
          <p:cNvSpPr txBox="1"/>
          <p:nvPr/>
        </p:nvSpPr>
        <p:spPr>
          <a:xfrm>
            <a:off x="8292947" y="791820"/>
            <a:ext cx="4572306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Is used in rhetorical questions.</a:t>
            </a:r>
          </a:p>
        </p:txBody>
      </p:sp>
      <p:sp>
        <p:nvSpPr>
          <p:cNvPr id="567" name="你昨天没来上课，难道是生病了吗？"/>
          <p:cNvSpPr txBox="1"/>
          <p:nvPr/>
        </p:nvSpPr>
        <p:spPr>
          <a:xfrm>
            <a:off x="971550" y="7818507"/>
            <a:ext cx="10477501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100"/>
            </a:pPr>
            <a:r>
              <a:t>你昨天没来上课，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难道</a:t>
            </a:r>
            <a:r>
              <a:t>是生病了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吗</a:t>
            </a:r>
            <a:r>
              <a:t>？</a:t>
            </a:r>
          </a:p>
        </p:txBody>
      </p:sp>
      <p:sp>
        <p:nvSpPr>
          <p:cNvPr id="568" name="Adverb"/>
          <p:cNvSpPr txBox="1"/>
          <p:nvPr/>
        </p:nvSpPr>
        <p:spPr>
          <a:xfrm>
            <a:off x="281622" y="2267046"/>
            <a:ext cx="1621156" cy="6348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5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Adverb</a:t>
            </a:r>
          </a:p>
        </p:txBody>
      </p:sp>
      <p:pic>
        <p:nvPicPr>
          <p:cNvPr id="569" name="Unknown.jpeg" descr="Unknown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27708" y="3016626"/>
            <a:ext cx="5490027" cy="37203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6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…什么的(…etc.)"/>
          <p:cNvSpPr txBox="1"/>
          <p:nvPr/>
        </p:nvSpPr>
        <p:spPr>
          <a:xfrm>
            <a:off x="-33528" y="419100"/>
            <a:ext cx="5800313" cy="1308101"/>
          </a:xfrm>
          <a:prstGeom prst="rect">
            <a:avLst/>
          </a:prstGeom>
          <a:solidFill>
            <a:schemeClr val="accent3">
              <a:hueOff val="914337"/>
              <a:satOff val="31515"/>
              <a:lumOff val="-3079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6800">
                <a:solidFill>
                  <a:srgbClr val="FFFFFF"/>
                </a:solidFill>
              </a:defRPr>
            </a:pPr>
            <a:r>
              <a:t>…什么的</a:t>
            </a:r>
            <a:r>
              <a:rPr sz="4400"/>
              <a:t>(…etc.)</a:t>
            </a:r>
          </a:p>
        </p:txBody>
      </p:sp>
      <p:sp>
        <p:nvSpPr>
          <p:cNvPr id="155" name="A：你昨天买了什么?"/>
          <p:cNvSpPr txBox="1"/>
          <p:nvPr/>
        </p:nvSpPr>
        <p:spPr>
          <a:xfrm>
            <a:off x="3136811" y="2476500"/>
            <a:ext cx="6451778" cy="1054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400"/>
            </a:lvl1pPr>
          </a:lstStyle>
          <a:p>
            <a:pPr/>
            <a:r>
              <a:t>A：你昨天买了什么?</a:t>
            </a:r>
          </a:p>
        </p:txBody>
      </p:sp>
      <p:pic>
        <p:nvPicPr>
          <p:cNvPr id="156" name="02_41444300020.jpg" descr="02_4144430002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593" y="3850133"/>
            <a:ext cx="2669407" cy="266940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s-ME023Q_4119-3.jpg" descr="s-ME023Q_4119-3.jpg"/>
          <p:cNvPicPr>
            <a:picLocks noChangeAspect="1"/>
          </p:cNvPicPr>
          <p:nvPr/>
        </p:nvPicPr>
        <p:blipFill>
          <a:blip r:embed="rId3">
            <a:extLst/>
          </a:blip>
          <a:srcRect l="0" t="0" r="0" b="14077"/>
          <a:stretch>
            <a:fillRect/>
          </a:stretch>
        </p:blipFill>
        <p:spPr>
          <a:xfrm>
            <a:off x="2770796" y="3854710"/>
            <a:ext cx="2669225" cy="2660409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laundry-detergent-powder-500x500.jpg" descr="laundry-detergent-powder-500x500.jpg"/>
          <p:cNvPicPr>
            <a:picLocks noChangeAspect="1"/>
          </p:cNvPicPr>
          <p:nvPr/>
        </p:nvPicPr>
        <p:blipFill>
          <a:blip r:embed="rId4">
            <a:extLst/>
          </a:blip>
          <a:srcRect l="0" t="15358" r="0" b="0"/>
          <a:stretch>
            <a:fillRect/>
          </a:stretch>
        </p:blipFill>
        <p:spPr>
          <a:xfrm>
            <a:off x="5489974" y="4169919"/>
            <a:ext cx="3371706" cy="28538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0005851_sensodyne-100g.jpeg" descr="0005851_sensodyne-100g.jpeg"/>
          <p:cNvPicPr>
            <a:picLocks noChangeAspect="1"/>
          </p:cNvPicPr>
          <p:nvPr/>
        </p:nvPicPr>
        <p:blipFill>
          <a:blip r:embed="rId5">
            <a:extLst/>
          </a:blip>
          <a:srcRect l="0" t="0" r="0" b="30876"/>
          <a:stretch>
            <a:fillRect/>
          </a:stretch>
        </p:blipFill>
        <p:spPr>
          <a:xfrm>
            <a:off x="8911621" y="4759080"/>
            <a:ext cx="2424187" cy="1675676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…etc."/>
          <p:cNvSpPr txBox="1"/>
          <p:nvPr/>
        </p:nvSpPr>
        <p:spPr>
          <a:xfrm>
            <a:off x="11432049" y="5448028"/>
            <a:ext cx="1278561" cy="597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3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…etc.</a:t>
            </a:r>
          </a:p>
        </p:txBody>
      </p:sp>
      <p:sp>
        <p:nvSpPr>
          <p:cNvPr id="161" name="B：我昨天买了T恤衫、牛仔裤、洗衣粉、牙膏什么的。"/>
          <p:cNvSpPr txBox="1"/>
          <p:nvPr/>
        </p:nvSpPr>
        <p:spPr>
          <a:xfrm>
            <a:off x="395636" y="7070487"/>
            <a:ext cx="12442128" cy="20007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300"/>
            </a:pPr>
            <a:r>
              <a:t>B：我昨天买了T恤衫、牛仔裤、洗衣粉、牙膏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什么的</a:t>
            </a:r>
            <a:r>
              <a:t>。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1" grpId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难道"/>
          <p:cNvSpPr txBox="1"/>
          <p:nvPr/>
        </p:nvSpPr>
        <p:spPr>
          <a:xfrm>
            <a:off x="19049" y="349249"/>
            <a:ext cx="2146301" cy="1524001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0">
                <a:solidFill>
                  <a:srgbClr val="FFFFFF"/>
                </a:solidFill>
              </a:defRPr>
            </a:lvl1pPr>
          </a:lstStyle>
          <a:p>
            <a:pPr/>
            <a:r>
              <a:t>难道</a:t>
            </a:r>
          </a:p>
        </p:txBody>
      </p:sp>
      <p:sp>
        <p:nvSpPr>
          <p:cNvPr id="572" name="Do you mean to say…."/>
          <p:cNvSpPr txBox="1"/>
          <p:nvPr/>
        </p:nvSpPr>
        <p:spPr>
          <a:xfrm>
            <a:off x="2451703" y="547301"/>
            <a:ext cx="5688394" cy="721498"/>
          </a:xfrm>
          <a:prstGeom prst="rect">
            <a:avLst/>
          </a:prstGeom>
          <a:solidFill>
            <a:schemeClr val="accent4">
              <a:hueOff val="366961"/>
              <a:satOff val="4172"/>
              <a:lumOff val="11129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/>
            </a:lvl1pPr>
          </a:lstStyle>
          <a:p>
            <a:pPr/>
            <a:r>
              <a:t>Do you mean to say….</a:t>
            </a:r>
          </a:p>
        </p:txBody>
      </p:sp>
      <p:sp>
        <p:nvSpPr>
          <p:cNvPr id="573" name="Is used in rhetorical questions."/>
          <p:cNvSpPr txBox="1"/>
          <p:nvPr/>
        </p:nvSpPr>
        <p:spPr>
          <a:xfrm>
            <a:off x="8292947" y="791820"/>
            <a:ext cx="4572306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Is used in rhetorical questions.</a:t>
            </a:r>
          </a:p>
        </p:txBody>
      </p:sp>
      <p:sp>
        <p:nvSpPr>
          <p:cNvPr id="574" name="Adverb"/>
          <p:cNvSpPr txBox="1"/>
          <p:nvPr/>
        </p:nvSpPr>
        <p:spPr>
          <a:xfrm>
            <a:off x="281622" y="2267046"/>
            <a:ext cx="1621156" cy="6348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5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Adverb</a:t>
            </a:r>
          </a:p>
        </p:txBody>
      </p:sp>
      <p:sp>
        <p:nvSpPr>
          <p:cNvPr id="575" name="你没买那件毛衣，难道是觉得毛衣的质量不好吗？"/>
          <p:cNvSpPr txBox="1"/>
          <p:nvPr/>
        </p:nvSpPr>
        <p:spPr>
          <a:xfrm>
            <a:off x="717550" y="7924800"/>
            <a:ext cx="11569701" cy="82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100"/>
            </a:pPr>
            <a:r>
              <a:t>你没买那件毛衣，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难道</a:t>
            </a:r>
            <a:r>
              <a:t>是觉得毛衣的质量不好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吗</a:t>
            </a:r>
            <a:r>
              <a:t>？</a:t>
            </a:r>
          </a:p>
        </p:txBody>
      </p:sp>
      <p:pic>
        <p:nvPicPr>
          <p:cNvPr id="576" name="U5246P622DT20111008155406.jpg" descr="U5246P622DT2011100815540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18980" y="2792069"/>
            <a:ext cx="4363340" cy="4557267"/>
          </a:xfrm>
          <a:prstGeom prst="rect">
            <a:avLst/>
          </a:prstGeom>
          <a:ln w="12700">
            <a:miter lim="400000"/>
          </a:ln>
        </p:spPr>
      </p:pic>
      <p:sp>
        <p:nvSpPr>
          <p:cNvPr id="577" name="质量不好"/>
          <p:cNvSpPr txBox="1"/>
          <p:nvPr/>
        </p:nvSpPr>
        <p:spPr>
          <a:xfrm>
            <a:off x="9480550" y="4125289"/>
            <a:ext cx="2451101" cy="92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6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质量不好</a:t>
            </a:r>
          </a:p>
        </p:txBody>
      </p:sp>
      <p:sp>
        <p:nvSpPr>
          <p:cNvPr id="578" name="When you feel surprise for sth, and you guess the reason"/>
          <p:cNvSpPr txBox="1"/>
          <p:nvPr/>
        </p:nvSpPr>
        <p:spPr>
          <a:xfrm>
            <a:off x="1912060" y="1850156"/>
            <a:ext cx="11111079" cy="5851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/>
            </a:lvl1pPr>
          </a:lstStyle>
          <a:p>
            <a:pPr/>
            <a:r>
              <a:t>When you feel surprise for sth, and you guess the reason</a:t>
            </a:r>
          </a:p>
        </p:txBody>
      </p:sp>
      <p:sp>
        <p:nvSpPr>
          <p:cNvPr id="579" name="你没买那件毛衣"/>
          <p:cNvSpPr txBox="1"/>
          <p:nvPr/>
        </p:nvSpPr>
        <p:spPr>
          <a:xfrm>
            <a:off x="533400" y="4356100"/>
            <a:ext cx="3759200" cy="825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/>
            </a:lvl1pPr>
          </a:lstStyle>
          <a:p>
            <a:pPr/>
            <a:r>
              <a:t>你没买那件毛衣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77" grpId="2"/>
      <p:bldP build="whole" bldLvl="1" animBg="1" rev="0" advAuto="0" spid="576" grpId="1"/>
      <p:bldP build="whole" bldLvl="1" animBg="1" rev="0" advAuto="0" spid="575" grpId="3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难道"/>
          <p:cNvSpPr txBox="1"/>
          <p:nvPr/>
        </p:nvSpPr>
        <p:spPr>
          <a:xfrm>
            <a:off x="19049" y="349249"/>
            <a:ext cx="2146301" cy="1524001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0">
                <a:solidFill>
                  <a:srgbClr val="FFFFFF"/>
                </a:solidFill>
              </a:defRPr>
            </a:lvl1pPr>
          </a:lstStyle>
          <a:p>
            <a:pPr/>
            <a:r>
              <a:t>难道</a:t>
            </a:r>
          </a:p>
        </p:txBody>
      </p:sp>
      <p:pic>
        <p:nvPicPr>
          <p:cNvPr id="582" name="d3396705.jpg" descr="d339670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8158" y="3144712"/>
            <a:ext cx="5906660" cy="4429995"/>
          </a:xfrm>
          <a:prstGeom prst="rect">
            <a:avLst/>
          </a:prstGeom>
          <a:ln w="12700">
            <a:miter lim="400000"/>
          </a:ln>
        </p:spPr>
      </p:pic>
      <p:pic>
        <p:nvPicPr>
          <p:cNvPr id="583" name="womany_pixta_41089533_XL_1553839482-16794-0061-0270.jpg" descr="womany_pixta_41089533_XL_1553839482-16794-0061-0270.jpg"/>
          <p:cNvPicPr>
            <a:picLocks noChangeAspect="1"/>
          </p:cNvPicPr>
          <p:nvPr/>
        </p:nvPicPr>
        <p:blipFill>
          <a:blip r:embed="rId3">
            <a:extLst/>
          </a:blip>
          <a:srcRect l="39860" t="18479" r="11188" b="0"/>
          <a:stretch>
            <a:fillRect/>
          </a:stretch>
        </p:blipFill>
        <p:spPr>
          <a:xfrm>
            <a:off x="8120062" y="3545284"/>
            <a:ext cx="3452687" cy="3018742"/>
          </a:xfrm>
          <a:prstGeom prst="rect">
            <a:avLst/>
          </a:prstGeom>
          <a:ln w="12700">
            <a:miter lim="400000"/>
          </a:ln>
        </p:spPr>
      </p:pic>
      <p:sp>
        <p:nvSpPr>
          <p:cNvPr id="584" name="Do you mean to say…."/>
          <p:cNvSpPr txBox="1"/>
          <p:nvPr/>
        </p:nvSpPr>
        <p:spPr>
          <a:xfrm>
            <a:off x="2451703" y="547301"/>
            <a:ext cx="5688394" cy="721498"/>
          </a:xfrm>
          <a:prstGeom prst="rect">
            <a:avLst/>
          </a:prstGeom>
          <a:solidFill>
            <a:schemeClr val="accent4">
              <a:hueOff val="366961"/>
              <a:satOff val="4172"/>
              <a:lumOff val="11129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/>
            </a:lvl1pPr>
          </a:lstStyle>
          <a:p>
            <a:pPr/>
            <a:r>
              <a:t>Do you mean to say….</a:t>
            </a:r>
          </a:p>
        </p:txBody>
      </p:sp>
      <p:sp>
        <p:nvSpPr>
          <p:cNvPr id="585" name="Is used in rhetorical questions."/>
          <p:cNvSpPr txBox="1"/>
          <p:nvPr/>
        </p:nvSpPr>
        <p:spPr>
          <a:xfrm>
            <a:off x="8292947" y="791820"/>
            <a:ext cx="4572306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Is used in rhetorical questions.</a:t>
            </a:r>
          </a:p>
        </p:txBody>
      </p:sp>
      <p:sp>
        <p:nvSpPr>
          <p:cNvPr id="586" name="Adverb"/>
          <p:cNvSpPr txBox="1"/>
          <p:nvPr/>
        </p:nvSpPr>
        <p:spPr>
          <a:xfrm>
            <a:off x="281622" y="2267046"/>
            <a:ext cx="1621156" cy="6348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5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Adverb</a:t>
            </a:r>
          </a:p>
        </p:txBody>
      </p:sp>
      <p:sp>
        <p:nvSpPr>
          <p:cNvPr id="587" name="她昨天晚上一直在哭，难道是跟男朋友分手了吗？"/>
          <p:cNvSpPr txBox="1"/>
          <p:nvPr/>
        </p:nvSpPr>
        <p:spPr>
          <a:xfrm>
            <a:off x="1022350" y="8026399"/>
            <a:ext cx="11849101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200"/>
            </a:pPr>
            <a:r>
              <a:t>她昨天晚上一直在哭，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难道</a:t>
            </a:r>
            <a:r>
              <a:t>是跟男朋友分手了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吗</a:t>
            </a:r>
            <a:r>
              <a:t>？</a:t>
            </a:r>
          </a:p>
        </p:txBody>
      </p:sp>
      <p:sp>
        <p:nvSpPr>
          <p:cNvPr id="588" name="When you feel surprise for sth, and you guess a reason"/>
          <p:cNvSpPr txBox="1"/>
          <p:nvPr/>
        </p:nvSpPr>
        <p:spPr>
          <a:xfrm>
            <a:off x="2104085" y="1850156"/>
            <a:ext cx="10727030" cy="5851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/>
            </a:lvl1pPr>
          </a:lstStyle>
          <a:p>
            <a:pPr/>
            <a:r>
              <a:t>When you feel surprise for sth, and you guess a reason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87" grpId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难道"/>
          <p:cNvSpPr txBox="1"/>
          <p:nvPr/>
        </p:nvSpPr>
        <p:spPr>
          <a:xfrm>
            <a:off x="19049" y="349249"/>
            <a:ext cx="2146301" cy="1524001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0">
                <a:solidFill>
                  <a:srgbClr val="FFFFFF"/>
                </a:solidFill>
              </a:defRPr>
            </a:lvl1pPr>
          </a:lstStyle>
          <a:p>
            <a:pPr/>
            <a:r>
              <a:t>难道</a:t>
            </a:r>
          </a:p>
        </p:txBody>
      </p:sp>
      <p:sp>
        <p:nvSpPr>
          <p:cNvPr id="591" name="Do you mean to say…."/>
          <p:cNvSpPr txBox="1"/>
          <p:nvPr/>
        </p:nvSpPr>
        <p:spPr>
          <a:xfrm>
            <a:off x="2451703" y="547301"/>
            <a:ext cx="5688394" cy="721498"/>
          </a:xfrm>
          <a:prstGeom prst="rect">
            <a:avLst/>
          </a:prstGeom>
          <a:solidFill>
            <a:schemeClr val="accent4">
              <a:hueOff val="366961"/>
              <a:satOff val="4172"/>
              <a:lumOff val="11129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/>
            </a:lvl1pPr>
          </a:lstStyle>
          <a:p>
            <a:pPr/>
            <a:r>
              <a:t>Do you mean to say….</a:t>
            </a:r>
          </a:p>
        </p:txBody>
      </p:sp>
      <p:sp>
        <p:nvSpPr>
          <p:cNvPr id="592" name="Is used in rhetorical questions."/>
          <p:cNvSpPr txBox="1"/>
          <p:nvPr/>
        </p:nvSpPr>
        <p:spPr>
          <a:xfrm>
            <a:off x="8292947" y="791820"/>
            <a:ext cx="4572306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Is used in rhetorical questions.</a:t>
            </a:r>
          </a:p>
        </p:txBody>
      </p:sp>
      <p:sp>
        <p:nvSpPr>
          <p:cNvPr id="593" name="Adverb"/>
          <p:cNvSpPr txBox="1"/>
          <p:nvPr/>
        </p:nvSpPr>
        <p:spPr>
          <a:xfrm>
            <a:off x="281622" y="2267046"/>
            <a:ext cx="1621156" cy="6348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5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Adverb</a:t>
            </a:r>
          </a:p>
        </p:txBody>
      </p:sp>
      <p:sp>
        <p:nvSpPr>
          <p:cNvPr id="594" name="你的分数怎么这么低？难道你都不会吗？"/>
          <p:cNvSpPr txBox="1"/>
          <p:nvPr/>
        </p:nvSpPr>
        <p:spPr>
          <a:xfrm>
            <a:off x="1403350" y="7607300"/>
            <a:ext cx="10401301" cy="901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500"/>
            </a:pPr>
            <a:r>
              <a:t>你的分数怎么这么低？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难道</a:t>
            </a:r>
            <a:r>
              <a:t>你都不会吗？</a:t>
            </a:r>
          </a:p>
        </p:txBody>
      </p:sp>
      <p:pic>
        <p:nvPicPr>
          <p:cNvPr id="595" name="Unknown.jpeg" descr="Unknown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00908" y="3714363"/>
            <a:ext cx="6786667" cy="3447197"/>
          </a:xfrm>
          <a:prstGeom prst="rect">
            <a:avLst/>
          </a:prstGeom>
          <a:ln w="12700">
            <a:miter lim="400000"/>
          </a:ln>
        </p:spPr>
      </p:pic>
      <p:sp>
        <p:nvSpPr>
          <p:cNvPr id="596" name="分数…"/>
          <p:cNvSpPr txBox="1"/>
          <p:nvPr/>
        </p:nvSpPr>
        <p:spPr>
          <a:xfrm>
            <a:off x="792276" y="3941420"/>
            <a:ext cx="1387248" cy="12484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4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pPr>
            <a:r>
              <a:t>分数</a:t>
            </a:r>
          </a:p>
          <a:p>
            <a:pPr>
              <a:def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pPr>
            <a:r>
              <a:t>fēnshù</a:t>
            </a:r>
          </a:p>
        </p:txBody>
      </p:sp>
      <p:sp>
        <p:nvSpPr>
          <p:cNvPr id="597" name="score"/>
          <p:cNvSpPr txBox="1"/>
          <p:nvPr/>
        </p:nvSpPr>
        <p:spPr>
          <a:xfrm>
            <a:off x="903751" y="5346060"/>
            <a:ext cx="1164298" cy="5727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100"/>
            </a:lvl1pPr>
          </a:lstStyle>
          <a:p>
            <a:pPr/>
            <a:r>
              <a:t>score</a:t>
            </a:r>
          </a:p>
        </p:txBody>
      </p:sp>
      <p:sp>
        <p:nvSpPr>
          <p:cNvPr id="598" name="When you feel surprise for sth, and you guess a reason"/>
          <p:cNvSpPr txBox="1"/>
          <p:nvPr/>
        </p:nvSpPr>
        <p:spPr>
          <a:xfrm>
            <a:off x="2104085" y="1850156"/>
            <a:ext cx="10727030" cy="5851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/>
            </a:lvl1pPr>
          </a:lstStyle>
          <a:p>
            <a:pPr/>
            <a:r>
              <a:t>When you feel surprise for sth, and you guess a reason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97" grpId="1"/>
      <p:bldP build="whole" bldLvl="1" animBg="1" rev="0" advAuto="0" spid="596" grpId="2"/>
      <p:bldP build="whole" bldLvl="1" animBg="1" rev="0" advAuto="0" spid="594" grpId="3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难道"/>
          <p:cNvSpPr txBox="1"/>
          <p:nvPr/>
        </p:nvSpPr>
        <p:spPr>
          <a:xfrm>
            <a:off x="4502149" y="2482849"/>
            <a:ext cx="3340101" cy="2362201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2700">
                <a:solidFill>
                  <a:srgbClr val="FFFFFF"/>
                </a:solidFill>
              </a:defRPr>
            </a:lvl1pPr>
          </a:lstStyle>
          <a:p>
            <a:pPr/>
            <a:r>
              <a:t>难道</a:t>
            </a:r>
          </a:p>
        </p:txBody>
      </p:sp>
      <p:sp>
        <p:nvSpPr>
          <p:cNvPr id="601" name="请造句"/>
          <p:cNvSpPr txBox="1"/>
          <p:nvPr/>
        </p:nvSpPr>
        <p:spPr>
          <a:xfrm>
            <a:off x="5365750" y="5086350"/>
            <a:ext cx="1790701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400"/>
            </a:lvl1pPr>
          </a:lstStyle>
          <a:p>
            <a:pPr/>
            <a:r>
              <a:t>请造句</a:t>
            </a:r>
          </a:p>
        </p:txBody>
      </p:sp>
      <p:sp>
        <p:nvSpPr>
          <p:cNvPr id="602" name="Make a sentence"/>
          <p:cNvSpPr txBox="1"/>
          <p:nvPr/>
        </p:nvSpPr>
        <p:spPr>
          <a:xfrm>
            <a:off x="4204906" y="6585415"/>
            <a:ext cx="3934588" cy="659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700"/>
            </a:lvl1pPr>
          </a:lstStyle>
          <a:p>
            <a:pPr/>
            <a:r>
              <a:t>Make a sentence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…什么的(…etc.)"/>
          <p:cNvSpPr txBox="1"/>
          <p:nvPr/>
        </p:nvSpPr>
        <p:spPr>
          <a:xfrm>
            <a:off x="-33528" y="419100"/>
            <a:ext cx="5800313" cy="1308101"/>
          </a:xfrm>
          <a:prstGeom prst="rect">
            <a:avLst/>
          </a:prstGeom>
          <a:solidFill>
            <a:schemeClr val="accent3">
              <a:hueOff val="914337"/>
              <a:satOff val="31515"/>
              <a:lumOff val="-3079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6800">
                <a:solidFill>
                  <a:srgbClr val="FFFFFF"/>
                </a:solidFill>
              </a:defRPr>
            </a:pPr>
            <a:r>
              <a:t>…什么的</a:t>
            </a:r>
            <a:r>
              <a:rPr sz="4400"/>
              <a:t>(…etc.)</a:t>
            </a:r>
          </a:p>
        </p:txBody>
      </p:sp>
      <p:sp>
        <p:nvSpPr>
          <p:cNvPr id="164" name="A：你的床上有什么？"/>
          <p:cNvSpPr txBox="1"/>
          <p:nvPr/>
        </p:nvSpPr>
        <p:spPr>
          <a:xfrm>
            <a:off x="3313461" y="2063749"/>
            <a:ext cx="5895278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700"/>
            </a:lvl1pPr>
          </a:lstStyle>
          <a:p>
            <a:pPr/>
            <a:r>
              <a:t>A：你的床上有什么？</a:t>
            </a:r>
          </a:p>
        </p:txBody>
      </p:sp>
      <p:sp>
        <p:nvSpPr>
          <p:cNvPr id="165" name="B：我的床上有枕头、被子、毯子什么的。"/>
          <p:cNvSpPr txBox="1"/>
          <p:nvPr/>
        </p:nvSpPr>
        <p:spPr>
          <a:xfrm>
            <a:off x="863040" y="8020049"/>
            <a:ext cx="11278719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700"/>
            </a:lvl1pPr>
          </a:lstStyle>
          <a:p>
            <a:pPr/>
            <a:r>
              <a:t>B：我的床上有枕头、被子、毯子什么的。</a:t>
            </a:r>
          </a:p>
        </p:txBody>
      </p:sp>
      <p:pic>
        <p:nvPicPr>
          <p:cNvPr id="166" name="586070e1b9181.jpg" descr="586070e1b918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73558" y="4372475"/>
            <a:ext cx="4663883" cy="24310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7" name="5a65ec72N3e7e4ff0.jpg" descr="5a65ec72N3e7e4ff0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269510" y="4011228"/>
            <a:ext cx="3153545" cy="3153544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…etc."/>
          <p:cNvSpPr txBox="1"/>
          <p:nvPr/>
        </p:nvSpPr>
        <p:spPr>
          <a:xfrm>
            <a:off x="11597149" y="5448028"/>
            <a:ext cx="1278561" cy="597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3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…etc.</a:t>
            </a:r>
          </a:p>
        </p:txBody>
      </p:sp>
      <p:pic>
        <p:nvPicPr>
          <p:cNvPr id="169" name="pillow007.png" descr="pillow007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59172" y="4212138"/>
            <a:ext cx="3600661" cy="27517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…什么的(…etc.)"/>
          <p:cNvSpPr txBox="1"/>
          <p:nvPr/>
        </p:nvSpPr>
        <p:spPr>
          <a:xfrm>
            <a:off x="-33528" y="419100"/>
            <a:ext cx="5800313" cy="1308101"/>
          </a:xfrm>
          <a:prstGeom prst="rect">
            <a:avLst/>
          </a:prstGeom>
          <a:solidFill>
            <a:schemeClr val="accent3">
              <a:hueOff val="914337"/>
              <a:satOff val="31515"/>
              <a:lumOff val="-3079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6800">
                <a:solidFill>
                  <a:srgbClr val="FFFFFF"/>
                </a:solidFill>
              </a:defRPr>
            </a:pPr>
            <a:r>
              <a:t>…什么的</a:t>
            </a:r>
            <a:r>
              <a:rPr sz="4400"/>
              <a:t>(…etc.)</a:t>
            </a:r>
          </a:p>
        </p:txBody>
      </p:sp>
      <p:sp>
        <p:nvSpPr>
          <p:cNvPr id="172" name="A：你喜欢吃什么中国菜？"/>
          <p:cNvSpPr txBox="1"/>
          <p:nvPr/>
        </p:nvSpPr>
        <p:spPr>
          <a:xfrm>
            <a:off x="214661" y="1878630"/>
            <a:ext cx="7089078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700"/>
            </a:lvl1pPr>
          </a:lstStyle>
          <a:p>
            <a:pPr/>
            <a:r>
              <a:t>A：你喜欢吃什么中国菜？</a:t>
            </a:r>
          </a:p>
        </p:txBody>
      </p:sp>
      <p:sp>
        <p:nvSpPr>
          <p:cNvPr id="173" name="B：我喜欢吃的中国菜有很多，像糖醋鱼、饺子、麻婆豆腐什么的。"/>
          <p:cNvSpPr txBox="1"/>
          <p:nvPr/>
        </p:nvSpPr>
        <p:spPr>
          <a:xfrm>
            <a:off x="243331" y="7135349"/>
            <a:ext cx="12518137" cy="17183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500"/>
            </a:pPr>
            <a:r>
              <a:t>B：我喜欢吃的中国菜有很多，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像</a:t>
            </a:r>
            <a:r>
              <a:t>糖醋鱼、饺子、麻婆豆腐什么的。</a:t>
            </a:r>
          </a:p>
        </p:txBody>
      </p:sp>
      <p:grpSp>
        <p:nvGrpSpPr>
          <p:cNvPr id="176" name="群組"/>
          <p:cNvGrpSpPr/>
          <p:nvPr/>
        </p:nvGrpSpPr>
        <p:grpSpPr>
          <a:xfrm>
            <a:off x="9283700" y="8293099"/>
            <a:ext cx="3327401" cy="1386783"/>
            <a:chOff x="0" y="0"/>
            <a:chExt cx="3327400" cy="1386781"/>
          </a:xfrm>
        </p:grpSpPr>
        <p:sp>
          <p:nvSpPr>
            <p:cNvPr id="174" name="像=比如说"/>
            <p:cNvSpPr txBox="1"/>
            <p:nvPr/>
          </p:nvSpPr>
          <p:spPr>
            <a:xfrm>
              <a:off x="0" y="-1"/>
              <a:ext cx="3327401" cy="1079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5500"/>
              </a:pPr>
              <a:r>
                <a:rPr>
                  <a:solidFill>
                    <a:schemeClr val="accent5">
                      <a:hueOff val="-82419"/>
                      <a:satOff val="-9513"/>
                      <a:lumOff val="-16343"/>
                    </a:schemeClr>
                  </a:solidFill>
                </a:rPr>
                <a:t>像</a:t>
              </a:r>
              <a:r>
                <a:t>=比如说</a:t>
              </a:r>
            </a:p>
          </p:txBody>
        </p:sp>
        <p:sp>
          <p:nvSpPr>
            <p:cNvPr id="175" name="xiàng"/>
            <p:cNvSpPr txBox="1"/>
            <p:nvPr/>
          </p:nvSpPr>
          <p:spPr>
            <a:xfrm>
              <a:off x="44240" y="962718"/>
              <a:ext cx="800520" cy="4240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100">
                  <a:solidFill>
                    <a:schemeClr val="accent5">
                      <a:hueOff val="-82419"/>
                      <a:satOff val="-9513"/>
                      <a:lumOff val="-16343"/>
                    </a:schemeClr>
                  </a:solidFill>
                </a:defRPr>
              </a:lvl1pPr>
            </a:lstStyle>
            <a:p>
              <a:pPr/>
              <a:r>
                <a:t>xiàng</a:t>
              </a:r>
            </a:p>
          </p:txBody>
        </p:sp>
      </p:grpSp>
      <p:pic>
        <p:nvPicPr>
          <p:cNvPr id="177" name="yqn60-022.jpg" descr="yqn60-02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7573" y="2969861"/>
            <a:ext cx="2799822" cy="33597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catch_wx_20160216204720000000_1_0_37.jpg" descr="catch_wx_20160216204720000000_1_0_37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53769" y="3684665"/>
            <a:ext cx="4135426" cy="258464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CE55A8BD0EFCw641h410.jpeg" descr="CE55A8BD0EFCw641h410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255581" y="3756034"/>
            <a:ext cx="3815176" cy="2441712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…etc."/>
          <p:cNvSpPr txBox="1"/>
          <p:nvPr/>
        </p:nvSpPr>
        <p:spPr>
          <a:xfrm>
            <a:off x="11286718" y="4966349"/>
            <a:ext cx="1454964" cy="6718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8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defRPr>
            </a:lvl1pPr>
          </a:lstStyle>
          <a:p>
            <a:pPr/>
            <a:r>
              <a:t>…etc.</a:t>
            </a:r>
          </a:p>
        </p:txBody>
      </p:sp>
      <p:sp>
        <p:nvSpPr>
          <p:cNvPr id="181" name="I like a lot of Chinese food, such as…….."/>
          <p:cNvSpPr txBox="1"/>
          <p:nvPr/>
        </p:nvSpPr>
        <p:spPr>
          <a:xfrm>
            <a:off x="2015489" y="6413228"/>
            <a:ext cx="8161021" cy="597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300"/>
            </a:lvl1pPr>
          </a:lstStyle>
          <a:p>
            <a:pPr/>
            <a:r>
              <a:t>I like a lot of Chinese food, such as……..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6" grpId="2"/>
      <p:bldP build="whole" bldLvl="1" animBg="1" rev="0" advAuto="0" spid="17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大小/长短/宽窄…"/>
          <p:cNvSpPr txBox="1"/>
          <p:nvPr/>
        </p:nvSpPr>
        <p:spPr>
          <a:xfrm>
            <a:off x="-83440" y="66534"/>
            <a:ext cx="5196079" cy="1708432"/>
          </a:xfrm>
          <a:prstGeom prst="rect">
            <a:avLst/>
          </a:prstGeom>
          <a:solidFill>
            <a:schemeClr val="accent1">
              <a:hueOff val="114395"/>
              <a:lumOff val="-2497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700">
                <a:solidFill>
                  <a:srgbClr val="FFFFFF"/>
                </a:solidFill>
              </a:defRPr>
            </a:pPr>
            <a:r>
              <a:t>大小/长短/宽窄</a:t>
            </a:r>
          </a:p>
          <a:p>
            <a:pPr>
              <a:defRPr sz="3900">
                <a:solidFill>
                  <a:srgbClr val="FFFFFF"/>
                </a:solidFill>
              </a:defRPr>
            </a:pPr>
            <a:r>
              <a:t>                         </a:t>
            </a:r>
            <a:r>
              <a:rPr sz="2800"/>
              <a:t>kuānzhǎi</a:t>
            </a:r>
          </a:p>
        </p:txBody>
      </p:sp>
      <p:sp>
        <p:nvSpPr>
          <p:cNvPr id="184" name="大小…"/>
          <p:cNvSpPr txBox="1"/>
          <p:nvPr/>
        </p:nvSpPr>
        <p:spPr>
          <a:xfrm>
            <a:off x="911821" y="3553246"/>
            <a:ext cx="2341958" cy="2304208"/>
          </a:xfrm>
          <a:prstGeom prst="rect">
            <a:avLst/>
          </a:prstGeom>
          <a:solidFill>
            <a:schemeClr val="accent2">
              <a:hueOff val="-85259"/>
              <a:satOff val="14347"/>
              <a:lumOff val="2237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7700"/>
            </a:pPr>
            <a:r>
              <a:t>大小</a:t>
            </a:r>
          </a:p>
          <a:p>
            <a:pPr>
              <a:defRPr sz="5400"/>
            </a:pPr>
            <a:r>
              <a:t>size</a:t>
            </a:r>
          </a:p>
        </p:txBody>
      </p:sp>
      <p:sp>
        <p:nvSpPr>
          <p:cNvPr id="185" name="长短…"/>
          <p:cNvSpPr txBox="1"/>
          <p:nvPr/>
        </p:nvSpPr>
        <p:spPr>
          <a:xfrm>
            <a:off x="5420321" y="1978446"/>
            <a:ext cx="2341958" cy="2304208"/>
          </a:xfrm>
          <a:prstGeom prst="rect">
            <a:avLst/>
          </a:prstGeom>
          <a:solidFill>
            <a:schemeClr val="accent4">
              <a:hueOff val="366961"/>
              <a:satOff val="4172"/>
              <a:lumOff val="11129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7700"/>
            </a:pPr>
            <a:r>
              <a:t>长短</a:t>
            </a:r>
          </a:p>
          <a:p>
            <a:pPr>
              <a:defRPr sz="5400"/>
            </a:pPr>
            <a:r>
              <a:t>length</a:t>
            </a:r>
          </a:p>
        </p:txBody>
      </p:sp>
      <p:sp>
        <p:nvSpPr>
          <p:cNvPr id="186" name="宽窄…"/>
          <p:cNvSpPr txBox="1"/>
          <p:nvPr/>
        </p:nvSpPr>
        <p:spPr>
          <a:xfrm>
            <a:off x="10322521" y="3584443"/>
            <a:ext cx="2341958" cy="2241814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7700"/>
            </a:pPr>
            <a:r>
              <a:t>宽窄</a:t>
            </a:r>
          </a:p>
          <a:p>
            <a:pPr>
              <a:defRPr sz="5100"/>
            </a:pPr>
            <a:r>
              <a:t>width</a:t>
            </a:r>
          </a:p>
        </p:txBody>
      </p:sp>
      <p:pic>
        <p:nvPicPr>
          <p:cNvPr id="187" name="depositphotos_221170724-stock-illustration-big-small-english-words-big.jpg" descr="depositphotos_221170724-stock-illustration-big-small-english-words-big.jpg"/>
          <p:cNvPicPr>
            <a:picLocks noChangeAspect="1"/>
          </p:cNvPicPr>
          <p:nvPr/>
        </p:nvPicPr>
        <p:blipFill>
          <a:blip r:embed="rId2">
            <a:extLst/>
          </a:blip>
          <a:srcRect l="0" t="0" r="0" b="11289"/>
          <a:stretch>
            <a:fillRect/>
          </a:stretch>
        </p:blipFill>
        <p:spPr>
          <a:xfrm>
            <a:off x="263136" y="6594189"/>
            <a:ext cx="3840089" cy="255066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0" name="群組"/>
          <p:cNvGrpSpPr/>
          <p:nvPr/>
        </p:nvGrpSpPr>
        <p:grpSpPr>
          <a:xfrm>
            <a:off x="9410997" y="6454799"/>
            <a:ext cx="3390909" cy="3231134"/>
            <a:chOff x="0" y="0"/>
            <a:chExt cx="3390907" cy="3231133"/>
          </a:xfrm>
        </p:grpSpPr>
        <p:pic>
          <p:nvPicPr>
            <p:cNvPr id="188" name="big_24889-1_A_RAGA_DESIGN_SKIRT_170216_5851.JPG" descr="big_24889-1_A_RAGA_DESIGN_SKIRT_170216_5851.JP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9439" t="0" r="14641" b="0"/>
            <a:stretch>
              <a:fillRect/>
            </a:stretch>
          </p:blipFill>
          <p:spPr>
            <a:xfrm>
              <a:off x="0" y="0"/>
              <a:ext cx="1635241" cy="323087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9" name="71sVKMEIuzL._SR500,500_.jpg" descr="71sVKMEIuzL._SR500,500_.jp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26838" t="0" r="26838" b="0"/>
            <a:stretch>
              <a:fillRect/>
            </a:stretch>
          </p:blipFill>
          <p:spPr>
            <a:xfrm>
              <a:off x="1894135" y="0"/>
              <a:ext cx="1496773" cy="323113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91" name="long-and-short-objects-clipart-2.jpg" descr="long-and-short-objects-clipart-2.jpg"/>
          <p:cNvPicPr>
            <a:picLocks noChangeAspect="1"/>
          </p:cNvPicPr>
          <p:nvPr/>
        </p:nvPicPr>
        <p:blipFill>
          <a:blip r:embed="rId5">
            <a:extLst/>
          </a:blip>
          <a:srcRect l="0" t="26136" r="3325" b="26136"/>
          <a:stretch>
            <a:fillRect/>
          </a:stretch>
        </p:blipFill>
        <p:spPr>
          <a:xfrm>
            <a:off x="4286646" y="5003650"/>
            <a:ext cx="4609122" cy="17083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9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ID="9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32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1" grpId="3"/>
      <p:bldP build="whole" bldLvl="1" animBg="1" rev="0" advAuto="0" spid="187" grpId="1"/>
      <p:bldP build="whole" bldLvl="1" animBg="1" rev="0" advAuto="0" spid="184" grpId="2"/>
      <p:bldP build="whole" bldLvl="1" animBg="1" rev="0" advAuto="0" spid="185" grpId="4"/>
      <p:bldP build="whole" bldLvl="1" animBg="1" rev="0" advAuto="0" spid="190" grpId="5"/>
      <p:bldP build="whole" bldLvl="1" animBg="1" rev="0" advAuto="0" spid="186" grpId="6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大小/长短/宽窄…"/>
          <p:cNvSpPr txBox="1"/>
          <p:nvPr/>
        </p:nvSpPr>
        <p:spPr>
          <a:xfrm>
            <a:off x="-83440" y="66534"/>
            <a:ext cx="5196079" cy="1708432"/>
          </a:xfrm>
          <a:prstGeom prst="rect">
            <a:avLst/>
          </a:prstGeom>
          <a:solidFill>
            <a:schemeClr val="accent1">
              <a:hueOff val="114395"/>
              <a:lumOff val="-24975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700">
                <a:solidFill>
                  <a:srgbClr val="FFFFFF"/>
                </a:solidFill>
              </a:defRPr>
            </a:pPr>
            <a:r>
              <a:t>大小/长短/宽窄</a:t>
            </a:r>
          </a:p>
          <a:p>
            <a:pPr>
              <a:defRPr sz="3900">
                <a:solidFill>
                  <a:srgbClr val="FFFFFF"/>
                </a:solidFill>
              </a:defRPr>
            </a:pPr>
            <a:r>
              <a:t>                         </a:t>
            </a:r>
            <a:r>
              <a:rPr sz="2800"/>
              <a:t>kuānzhǎi</a:t>
            </a:r>
          </a:p>
        </p:txBody>
      </p:sp>
      <p:pic>
        <p:nvPicPr>
          <p:cNvPr id="194" name="ss19jn_s2l_m_pln_nbu_l.jpg" descr="ss19jn_s2l_m_pln_nbu_l.jpg"/>
          <p:cNvPicPr>
            <a:picLocks noChangeAspect="1"/>
          </p:cNvPicPr>
          <p:nvPr/>
        </p:nvPicPr>
        <p:blipFill>
          <a:blip r:embed="rId2">
            <a:extLst/>
          </a:blip>
          <a:srcRect l="34954" t="0" r="24566" b="0"/>
          <a:stretch>
            <a:fillRect/>
          </a:stretch>
        </p:blipFill>
        <p:spPr>
          <a:xfrm>
            <a:off x="6044438" y="1033412"/>
            <a:ext cx="2506566" cy="6192293"/>
          </a:xfrm>
          <a:prstGeom prst="rect">
            <a:avLst/>
          </a:prstGeom>
          <a:ln w="12700">
            <a:miter lim="400000"/>
          </a:ln>
        </p:spPr>
      </p:pic>
      <p:sp>
        <p:nvSpPr>
          <p:cNvPr id="195" name="箭頭"/>
          <p:cNvSpPr/>
          <p:nvPr/>
        </p:nvSpPr>
        <p:spPr>
          <a:xfrm>
            <a:off x="4978400" y="4201219"/>
            <a:ext cx="1270000" cy="802581"/>
          </a:xfrm>
          <a:prstGeom prst="rightArrow">
            <a:avLst>
              <a:gd name="adj1" fmla="val 32000"/>
              <a:gd name="adj2" fmla="val 101273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96" name="牛仔裤…"/>
          <p:cNvSpPr txBox="1"/>
          <p:nvPr/>
        </p:nvSpPr>
        <p:spPr>
          <a:xfrm>
            <a:off x="2971037" y="4016380"/>
            <a:ext cx="1779525" cy="1172260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000">
                <a:solidFill>
                  <a:srgbClr val="FFFFFF"/>
                </a:solidFill>
              </a:defRPr>
            </a:pPr>
            <a:r>
              <a:t>牛仔裤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t>niúzǎikù</a:t>
            </a:r>
          </a:p>
        </p:txBody>
      </p:sp>
      <p:sp>
        <p:nvSpPr>
          <p:cNvPr id="197" name="The size, length and width of the jeans are all suitable."/>
          <p:cNvSpPr txBox="1"/>
          <p:nvPr/>
        </p:nvSpPr>
        <p:spPr>
          <a:xfrm>
            <a:off x="1371638" y="7047860"/>
            <a:ext cx="10261525" cy="5727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100"/>
            </a:lvl1pPr>
          </a:lstStyle>
          <a:p>
            <a:pPr/>
            <a:r>
              <a:t>The size, length and width of the jeans are all suitable.</a:t>
            </a:r>
          </a:p>
        </p:txBody>
      </p:sp>
      <p:grpSp>
        <p:nvGrpSpPr>
          <p:cNvPr id="200" name="群組"/>
          <p:cNvGrpSpPr/>
          <p:nvPr/>
        </p:nvGrpSpPr>
        <p:grpSpPr>
          <a:xfrm>
            <a:off x="476249" y="7943850"/>
            <a:ext cx="11544301" cy="1348130"/>
            <a:chOff x="0" y="0"/>
            <a:chExt cx="11544300" cy="1348129"/>
          </a:xfrm>
        </p:grpSpPr>
        <p:sp>
          <p:nvSpPr>
            <p:cNvPr id="198" name="这条牛仔裤的大小、长短和宽窄都刚好。"/>
            <p:cNvSpPr txBox="1"/>
            <p:nvPr/>
          </p:nvSpPr>
          <p:spPr>
            <a:xfrm>
              <a:off x="-1" y="0"/>
              <a:ext cx="11544301" cy="990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5000"/>
              </a:pPr>
              <a:r>
                <a:t>这条牛仔裤的</a:t>
              </a:r>
              <a:r>
                <a:rPr>
                  <a:solidFill>
                    <a:schemeClr val="accent5">
                      <a:hueOff val="-82419"/>
                      <a:satOff val="-9513"/>
                      <a:lumOff val="-16343"/>
                    </a:schemeClr>
                  </a:solidFill>
                </a:rPr>
                <a:t>大小</a:t>
              </a:r>
              <a:r>
                <a:t>、</a:t>
              </a:r>
              <a:r>
                <a:rPr>
                  <a:solidFill>
                    <a:schemeClr val="accent5">
                      <a:hueOff val="-82419"/>
                      <a:satOff val="-9513"/>
                      <a:lumOff val="-16343"/>
                    </a:schemeClr>
                  </a:solidFill>
                </a:rPr>
                <a:t>长短</a:t>
              </a:r>
              <a:r>
                <a:t>和</a:t>
              </a:r>
              <a:r>
                <a:rPr>
                  <a:solidFill>
                    <a:schemeClr val="accent5">
                      <a:hueOff val="-82419"/>
                      <a:satOff val="-9513"/>
                      <a:lumOff val="-16343"/>
                    </a:schemeClr>
                  </a:solidFill>
                </a:rPr>
                <a:t>宽窄</a:t>
              </a:r>
              <a:r>
                <a:t>都刚好。</a:t>
              </a:r>
            </a:p>
          </p:txBody>
        </p:sp>
        <p:sp>
          <p:nvSpPr>
            <p:cNvPr id="199" name="gānghǎo"/>
            <p:cNvSpPr txBox="1"/>
            <p:nvPr/>
          </p:nvSpPr>
          <p:spPr>
            <a:xfrm>
              <a:off x="9578492" y="887070"/>
              <a:ext cx="1378916" cy="4610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gānghǎo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0" grpId="4"/>
      <p:bldP build="whole" bldLvl="1" animBg="1" rev="0" advAuto="0" spid="196" grpId="2"/>
      <p:bldP build="whole" bldLvl="1" animBg="1" rev="0" advAuto="0" spid="197" grpId="3"/>
      <p:bldP build="whole" bldLvl="1" animBg="1" rev="0" advAuto="0" spid="195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