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–王大明</a:t>
            </a:r>
          </a:p>
        </p:txBody>
      </p:sp>
      <p:sp>
        <p:nvSpPr>
          <p:cNvPr id="94" name="「在此輸入名言語錄。」"/>
          <p:cNvSpPr txBox="1"/>
          <p:nvPr>
            <p:ph type="body" sz="quarter" idx="14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大標題文字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大標題文字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影像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影像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image" Target="../media/image1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36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Relationship Id="rId3" Type="http://schemas.openxmlformats.org/officeDocument/2006/relationships/image" Target="../media/image1.gif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2.png"/><Relationship Id="rId4" Type="http://schemas.openxmlformats.org/officeDocument/2006/relationships/image" Target="../media/image4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8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eg"/><Relationship Id="rId3" Type="http://schemas.openxmlformats.org/officeDocument/2006/relationships/image" Target="../media/image7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4.png"/><Relationship Id="rId4" Type="http://schemas.openxmlformats.org/officeDocument/2006/relationships/image" Target="../media/image10.jpe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jpe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51.jpe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jpe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jpe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jpe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jpe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jpeg"/><Relationship Id="rId3" Type="http://schemas.openxmlformats.org/officeDocument/2006/relationships/image" Target="../media/image42.jpe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Relationship Id="rId3" Type="http://schemas.openxmlformats.org/officeDocument/2006/relationships/image" Target="../media/image52.jpe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.jpe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.jpe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52.jpeg"/><Relationship Id="rId4" Type="http://schemas.openxmlformats.org/officeDocument/2006/relationships/image" Target="../media/image61.jpe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.jpeg"/><Relationship Id="rId3" Type="http://schemas.openxmlformats.org/officeDocument/2006/relationships/image" Target="../media/image15.png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jpeg"/><Relationship Id="rId3" Type="http://schemas.openxmlformats.org/officeDocument/2006/relationships/image" Target="../media/image15.jpeg"/><Relationship Id="rId4" Type="http://schemas.openxmlformats.org/officeDocument/2006/relationships/image" Target="../media/image64.jpeg"/><Relationship Id="rId5" Type="http://schemas.openxmlformats.org/officeDocument/2006/relationships/image" Target="../media/image60.jpe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5.jpeg"/><Relationship Id="rId3" Type="http://schemas.openxmlformats.org/officeDocument/2006/relationships/image" Target="../media/image66.jpe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群組"/>
          <p:cNvGrpSpPr/>
          <p:nvPr/>
        </p:nvGrpSpPr>
        <p:grpSpPr>
          <a:xfrm>
            <a:off x="2393950" y="488949"/>
            <a:ext cx="3619501" cy="2442444"/>
            <a:chOff x="0" y="0"/>
            <a:chExt cx="3619500" cy="2442442"/>
          </a:xfrm>
        </p:grpSpPr>
        <p:sp>
          <p:nvSpPr>
            <p:cNvPr id="119" name="第五课"/>
            <p:cNvSpPr txBox="1"/>
            <p:nvPr/>
          </p:nvSpPr>
          <p:spPr>
            <a:xfrm>
              <a:off x="0" y="-1"/>
              <a:ext cx="3619501" cy="173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9200"/>
              </a:lvl1pPr>
            </a:lstStyle>
            <a:p>
              <a:pPr/>
              <a:r>
                <a:t>第五课</a:t>
              </a:r>
            </a:p>
          </p:txBody>
        </p:sp>
        <p:sp>
          <p:nvSpPr>
            <p:cNvPr id="120" name="dì wǔ kè"/>
            <p:cNvSpPr txBox="1"/>
            <p:nvPr/>
          </p:nvSpPr>
          <p:spPr>
            <a:xfrm>
              <a:off x="559396" y="1634257"/>
              <a:ext cx="2500708" cy="8081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700"/>
              </a:lvl1pPr>
            </a:lstStyle>
            <a:p>
              <a:pPr/>
              <a:r>
                <a:t>dì wǔ kè</a:t>
              </a:r>
            </a:p>
          </p:txBody>
        </p:sp>
      </p:grpSp>
      <p:grpSp>
        <p:nvGrpSpPr>
          <p:cNvPr id="124" name="群組"/>
          <p:cNvGrpSpPr/>
          <p:nvPr/>
        </p:nvGrpSpPr>
        <p:grpSpPr>
          <a:xfrm>
            <a:off x="8058150" y="495299"/>
            <a:ext cx="2451101" cy="2429744"/>
            <a:chOff x="0" y="0"/>
            <a:chExt cx="2451100" cy="2429742"/>
          </a:xfrm>
        </p:grpSpPr>
        <p:sp>
          <p:nvSpPr>
            <p:cNvPr id="122" name="选课"/>
            <p:cNvSpPr txBox="1"/>
            <p:nvPr/>
          </p:nvSpPr>
          <p:spPr>
            <a:xfrm>
              <a:off x="0" y="-1"/>
              <a:ext cx="2451101" cy="173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9200"/>
              </a:lvl1pPr>
            </a:lstStyle>
            <a:p>
              <a:pPr/>
              <a:r>
                <a:t>选课</a:t>
              </a:r>
            </a:p>
          </p:txBody>
        </p:sp>
        <p:sp>
          <p:nvSpPr>
            <p:cNvPr id="123" name="xuǎnkè"/>
            <p:cNvSpPr txBox="1"/>
            <p:nvPr/>
          </p:nvSpPr>
          <p:spPr>
            <a:xfrm>
              <a:off x="145611" y="1621557"/>
              <a:ext cx="2159878" cy="8081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700"/>
              </a:lvl1pPr>
            </a:lstStyle>
            <a:p>
              <a:pPr/>
              <a:r>
                <a:t>xuǎnkè</a:t>
              </a:r>
            </a:p>
          </p:txBody>
        </p:sp>
      </p:grpSp>
      <p:pic>
        <p:nvPicPr>
          <p:cNvPr id="125" name="Why-is-Thinking-so-important-300x300.jpg" descr="Why-is-Thinking-so-important-300x3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6719" y="5226422"/>
            <a:ext cx="4529362" cy="4529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chinese-lessons-tutor-flyer-design-template-65fd7c811fde587df8431c124ffb7185_screen.jpg" descr="chinese-lessons-tutor-flyer-design-template-65fd7c811fde587df8431c124ffb7185_screen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48061"/>
          <a:stretch>
            <a:fillRect/>
          </a:stretch>
        </p:blipFill>
        <p:spPr>
          <a:xfrm>
            <a:off x="108868" y="3572470"/>
            <a:ext cx="4293049" cy="2888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word-cloud-economics-related-items-36139220.jpg" descr="word-cloud-economics-related-items-36139220.jpg"/>
          <p:cNvPicPr>
            <a:picLocks noChangeAspect="1"/>
          </p:cNvPicPr>
          <p:nvPr/>
        </p:nvPicPr>
        <p:blipFill>
          <a:blip r:embed="rId4">
            <a:extLst/>
          </a:blip>
          <a:srcRect l="0" t="0" r="0" b="10981"/>
          <a:stretch>
            <a:fillRect/>
          </a:stretch>
        </p:blipFill>
        <p:spPr>
          <a:xfrm>
            <a:off x="8980933" y="3266791"/>
            <a:ext cx="5162005" cy="288786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老师：郑学懿"/>
          <p:cNvSpPr txBox="1"/>
          <p:nvPr/>
        </p:nvSpPr>
        <p:spPr>
          <a:xfrm>
            <a:off x="9620249" y="9036050"/>
            <a:ext cx="247650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老师：郑学懿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66961"/>
            <a:satOff val="4172"/>
            <a:lumOff val="1112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rammar"/>
          <p:cNvSpPr txBox="1"/>
          <p:nvPr/>
        </p:nvSpPr>
        <p:spPr>
          <a:xfrm>
            <a:off x="3742131" y="2736956"/>
            <a:ext cx="6053938" cy="1676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400">
                <a:solidFill>
                  <a:srgbClr val="FF2600"/>
                </a:solidFill>
              </a:defRPr>
            </a:lvl1pPr>
          </a:lstStyle>
          <a:p>
            <a:pPr/>
            <a:r>
              <a:t>Grammar</a:t>
            </a:r>
          </a:p>
        </p:txBody>
      </p:sp>
      <p:sp>
        <p:nvSpPr>
          <p:cNvPr id="219" name="语法"/>
          <p:cNvSpPr txBox="1"/>
          <p:nvPr/>
        </p:nvSpPr>
        <p:spPr>
          <a:xfrm>
            <a:off x="4908550" y="4483100"/>
            <a:ext cx="3187701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语法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对S.来说"/>
          <p:cNvSpPr txBox="1"/>
          <p:nvPr/>
        </p:nvSpPr>
        <p:spPr>
          <a:xfrm>
            <a:off x="42506" y="311150"/>
            <a:ext cx="4004388" cy="14986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800"/>
            </a:pPr>
            <a:r>
              <a:t>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S.</a:t>
            </a:r>
            <a:r>
              <a:t>来说</a:t>
            </a:r>
          </a:p>
        </p:txBody>
      </p:sp>
      <p:sp>
        <p:nvSpPr>
          <p:cNvPr id="222" name="“as far as he’s concerned”"/>
          <p:cNvSpPr txBox="1"/>
          <p:nvPr/>
        </p:nvSpPr>
        <p:spPr>
          <a:xfrm>
            <a:off x="4320063" y="894341"/>
            <a:ext cx="4745674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solidFill>
                  <a:srgbClr val="5E5E5E"/>
                </a:solidFill>
              </a:defRPr>
            </a:lvl1pPr>
          </a:lstStyle>
          <a:p>
            <a:pPr/>
            <a:r>
              <a:t>“as far as he’s concerned”</a:t>
            </a:r>
          </a:p>
        </p:txBody>
      </p:sp>
      <p:sp>
        <p:nvSpPr>
          <p:cNvPr id="223" name="对我来说，中文的语法很难。"/>
          <p:cNvSpPr txBox="1"/>
          <p:nvPr/>
        </p:nvSpPr>
        <p:spPr>
          <a:xfrm>
            <a:off x="1568449" y="7823200"/>
            <a:ext cx="90297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对</a:t>
            </a: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来说</a:t>
            </a:r>
            <a:r>
              <a:t>，中文的语法很难。</a:t>
            </a:r>
          </a:p>
        </p:txBody>
      </p:sp>
      <p:grpSp>
        <p:nvGrpSpPr>
          <p:cNvPr id="226" name="群組"/>
          <p:cNvGrpSpPr/>
          <p:nvPr/>
        </p:nvGrpSpPr>
        <p:grpSpPr>
          <a:xfrm>
            <a:off x="1972121" y="1820635"/>
            <a:ext cx="7939185" cy="5504545"/>
            <a:chOff x="0" y="0"/>
            <a:chExt cx="7939183" cy="5504544"/>
          </a:xfrm>
        </p:grpSpPr>
        <p:pic>
          <p:nvPicPr>
            <p:cNvPr id="224" name="youtube-learn-chinese-4-e1532510236972.png" descr="youtube-learn-chinese-4-e153251023697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17385"/>
              <a:ext cx="7939184" cy="428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" name="中文的语法难吗？"/>
            <p:cNvSpPr txBox="1"/>
            <p:nvPr/>
          </p:nvSpPr>
          <p:spPr>
            <a:xfrm>
              <a:off x="904428" y="0"/>
              <a:ext cx="6413501" cy="120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200"/>
              </a:lvl1pPr>
            </a:lstStyle>
            <a:p>
              <a:pPr/>
              <a:r>
                <a:t>中文的语法难吗？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1"/>
      <p:bldP build="whole" bldLvl="1" animBg="1" rev="0" advAuto="0" spid="22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对S.来说"/>
          <p:cNvSpPr txBox="1"/>
          <p:nvPr/>
        </p:nvSpPr>
        <p:spPr>
          <a:xfrm>
            <a:off x="42506" y="311150"/>
            <a:ext cx="4004388" cy="14986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800"/>
            </a:pPr>
            <a:r>
              <a:t>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S.</a:t>
            </a:r>
            <a:r>
              <a:t>来说</a:t>
            </a:r>
          </a:p>
        </p:txBody>
      </p:sp>
      <p:pic>
        <p:nvPicPr>
          <p:cNvPr id="229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7022" y="4022109"/>
            <a:ext cx="5172539" cy="4142153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爷爷"/>
          <p:cNvSpPr txBox="1"/>
          <p:nvPr/>
        </p:nvSpPr>
        <p:spPr>
          <a:xfrm>
            <a:off x="2381249" y="2921000"/>
            <a:ext cx="13589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爷爷</a:t>
            </a:r>
          </a:p>
        </p:txBody>
      </p:sp>
      <p:pic>
        <p:nvPicPr>
          <p:cNvPr id="231" name="history.jpg" descr="histor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2932" y="3919268"/>
            <a:ext cx="6532213" cy="396683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很有意思！"/>
          <p:cNvSpPr/>
          <p:nvPr/>
        </p:nvSpPr>
        <p:spPr>
          <a:xfrm>
            <a:off x="4368800" y="1164332"/>
            <a:ext cx="4974829" cy="3109218"/>
          </a:xfrm>
          <a:prstGeom prst="wedgeEllipseCallout">
            <a:avLst>
              <a:gd name="adj1" fmla="val -49385"/>
              <a:gd name="adj2" fmla="val 65754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5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很有意思！</a:t>
            </a:r>
          </a:p>
        </p:txBody>
      </p:sp>
      <p:sp>
        <p:nvSpPr>
          <p:cNvPr id="233" name="中国历史"/>
          <p:cNvSpPr txBox="1"/>
          <p:nvPr/>
        </p:nvSpPr>
        <p:spPr>
          <a:xfrm>
            <a:off x="6445250" y="6934200"/>
            <a:ext cx="2603501" cy="977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中国历史</a:t>
            </a:r>
          </a:p>
        </p:txBody>
      </p:sp>
      <p:sp>
        <p:nvSpPr>
          <p:cNvPr id="234" name="对爷爷来说，中国历史很有意思。"/>
          <p:cNvSpPr txBox="1"/>
          <p:nvPr/>
        </p:nvSpPr>
        <p:spPr>
          <a:xfrm>
            <a:off x="1428750" y="8287471"/>
            <a:ext cx="104013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对</a:t>
            </a:r>
            <a:r>
              <a:t>爷爷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来说</a:t>
            </a:r>
            <a:r>
              <a:t>，中国历史很有意思。</a:t>
            </a:r>
          </a:p>
        </p:txBody>
      </p:sp>
      <p:sp>
        <p:nvSpPr>
          <p:cNvPr id="235" name="“as far as he’s concerned”"/>
          <p:cNvSpPr txBox="1"/>
          <p:nvPr/>
        </p:nvSpPr>
        <p:spPr>
          <a:xfrm>
            <a:off x="4383563" y="526041"/>
            <a:ext cx="4745674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solidFill>
                  <a:srgbClr val="5E5E5E"/>
                </a:solidFill>
              </a:defRPr>
            </a:lvl1pPr>
          </a:lstStyle>
          <a:p>
            <a:pPr/>
            <a:r>
              <a:t>“as far as he’s concerned”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对S.来说"/>
          <p:cNvSpPr txBox="1"/>
          <p:nvPr/>
        </p:nvSpPr>
        <p:spPr>
          <a:xfrm>
            <a:off x="42506" y="311150"/>
            <a:ext cx="4004388" cy="14986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800"/>
            </a:pPr>
            <a:r>
              <a:t>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S.</a:t>
            </a:r>
            <a:r>
              <a:t>来说</a:t>
            </a:r>
          </a:p>
        </p:txBody>
      </p:sp>
      <p:sp>
        <p:nvSpPr>
          <p:cNvPr id="238" name="“as far as he’s concerned”"/>
          <p:cNvSpPr txBox="1"/>
          <p:nvPr/>
        </p:nvSpPr>
        <p:spPr>
          <a:xfrm>
            <a:off x="4320063" y="894341"/>
            <a:ext cx="4745674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solidFill>
                  <a:srgbClr val="5E5E5E"/>
                </a:solidFill>
              </a:defRPr>
            </a:lvl1pPr>
          </a:lstStyle>
          <a:p>
            <a:pPr/>
            <a:r>
              <a:t>“as far as he’s concerned”</a:t>
            </a:r>
          </a:p>
        </p:txBody>
      </p:sp>
      <p:pic>
        <p:nvPicPr>
          <p:cNvPr id="239" name="v2-f6c83f39de4312b3d39a6f4d7394f546_1200x500.jpg" descr="v2-f6c83f39de4312b3d39a6f4d7394f546_1200x5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706" y="3157060"/>
            <a:ext cx="5719200" cy="4110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3046" y="2889831"/>
            <a:ext cx="3542593" cy="4645134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她觉得睡觉比吃饭还重要。"/>
          <p:cNvSpPr txBox="1"/>
          <p:nvPr/>
        </p:nvSpPr>
        <p:spPr>
          <a:xfrm>
            <a:off x="2711450" y="1804459"/>
            <a:ext cx="75819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她觉得睡觉比吃饭还重要。</a:t>
            </a:r>
          </a:p>
        </p:txBody>
      </p:sp>
      <p:sp>
        <p:nvSpPr>
          <p:cNvPr id="242" name="对她来说，睡觉比吃饭还重要。"/>
          <p:cNvSpPr txBox="1"/>
          <p:nvPr/>
        </p:nvSpPr>
        <p:spPr>
          <a:xfrm>
            <a:off x="1162050" y="7943849"/>
            <a:ext cx="100711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对</a:t>
            </a:r>
            <a:r>
              <a:t>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来说</a:t>
            </a:r>
            <a:r>
              <a:t>，睡觉比吃饭还重要。</a:t>
            </a:r>
          </a:p>
        </p:txBody>
      </p:sp>
      <p:sp>
        <p:nvSpPr>
          <p:cNvPr id="243" name="她"/>
          <p:cNvSpPr txBox="1"/>
          <p:nvPr/>
        </p:nvSpPr>
        <p:spPr>
          <a:xfrm>
            <a:off x="361950" y="5562600"/>
            <a:ext cx="977901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/>
            </a:lvl1pPr>
          </a:lstStyle>
          <a:p>
            <a:pPr/>
            <a:r>
              <a:t>她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对S.来说"/>
          <p:cNvSpPr txBox="1"/>
          <p:nvPr/>
        </p:nvSpPr>
        <p:spPr>
          <a:xfrm>
            <a:off x="42506" y="311150"/>
            <a:ext cx="4004388" cy="14986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800"/>
            </a:pPr>
            <a:r>
              <a:t>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S.</a:t>
            </a:r>
            <a:r>
              <a:t>来说</a:t>
            </a:r>
          </a:p>
        </p:txBody>
      </p:sp>
      <p:sp>
        <p:nvSpPr>
          <p:cNvPr id="246" name="“as far as he’s concerned”"/>
          <p:cNvSpPr txBox="1"/>
          <p:nvPr/>
        </p:nvSpPr>
        <p:spPr>
          <a:xfrm>
            <a:off x="4320063" y="894341"/>
            <a:ext cx="4745674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solidFill>
                  <a:srgbClr val="5E5E5E"/>
                </a:solidFill>
              </a:defRPr>
            </a:lvl1pPr>
          </a:lstStyle>
          <a:p>
            <a:pPr/>
            <a:r>
              <a:t>“as far as he’s concerned”</a:t>
            </a:r>
          </a:p>
        </p:txBody>
      </p:sp>
      <p:pic>
        <p:nvPicPr>
          <p:cNvPr id="247" name="02_41444300020.jpg" descr="02_414443000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4493" y="2820069"/>
            <a:ext cx="4557267" cy="4557267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对她来说，这件T恤衫是不是名牌的不重要。"/>
          <p:cNvSpPr txBox="1"/>
          <p:nvPr/>
        </p:nvSpPr>
        <p:spPr>
          <a:xfrm>
            <a:off x="965936" y="8121650"/>
            <a:ext cx="1107292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对</a:t>
            </a:r>
            <a:r>
              <a:t>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来说</a:t>
            </a:r>
            <a:r>
              <a:t>，这件T恤衫是不是名牌的不重要。</a:t>
            </a:r>
          </a:p>
        </p:txBody>
      </p:sp>
      <p:pic>
        <p:nvPicPr>
          <p:cNvPr id="249" name="960x0.jpg.png" descr="960x0.jp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77" y="3009949"/>
            <a:ext cx="5070046" cy="4177507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是不是名牌的不重要。"/>
          <p:cNvSpPr/>
          <p:nvPr/>
        </p:nvSpPr>
        <p:spPr>
          <a:xfrm>
            <a:off x="3169344" y="1695499"/>
            <a:ext cx="4745822" cy="2123778"/>
          </a:xfrm>
          <a:prstGeom prst="wedgeEllipseCallout">
            <a:avLst>
              <a:gd name="adj1" fmla="val -43055"/>
              <a:gd name="adj2" fmla="val 57003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是不是名牌的不重要。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对S.来说"/>
          <p:cNvSpPr txBox="1"/>
          <p:nvPr/>
        </p:nvSpPr>
        <p:spPr>
          <a:xfrm>
            <a:off x="3170046" y="2165350"/>
            <a:ext cx="7096507" cy="25908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0"/>
            </a:pPr>
            <a:r>
              <a:t>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S.</a:t>
            </a:r>
            <a:r>
              <a:t>来说</a:t>
            </a:r>
          </a:p>
        </p:txBody>
      </p:sp>
      <p:sp>
        <p:nvSpPr>
          <p:cNvPr id="253" name="请造句"/>
          <p:cNvSpPr txBox="1"/>
          <p:nvPr/>
        </p:nvSpPr>
        <p:spPr>
          <a:xfrm>
            <a:off x="5594350" y="5518149"/>
            <a:ext cx="22479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sultative complements"/>
          <p:cNvSpPr txBox="1"/>
          <p:nvPr/>
        </p:nvSpPr>
        <p:spPr>
          <a:xfrm>
            <a:off x="1071016" y="1429311"/>
            <a:ext cx="11167568" cy="1192678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pPr/>
            <a:r>
              <a:t>Resultative complements</a:t>
            </a:r>
          </a:p>
        </p:txBody>
      </p:sp>
      <p:sp>
        <p:nvSpPr>
          <p:cNvPr id="256" name="S+V+resultative complement(+object)"/>
          <p:cNvSpPr txBox="1"/>
          <p:nvPr/>
        </p:nvSpPr>
        <p:spPr>
          <a:xfrm>
            <a:off x="810126" y="3432043"/>
            <a:ext cx="11689348" cy="87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V+resultative complement</a:t>
            </a:r>
            <a:r>
              <a:t>(+object)</a:t>
            </a:r>
          </a:p>
        </p:txBody>
      </p:sp>
      <p:sp>
        <p:nvSpPr>
          <p:cNvPr id="257" name="As long as an action produces a certain result, a resultative complement must be used."/>
          <p:cNvSpPr txBox="1"/>
          <p:nvPr/>
        </p:nvSpPr>
        <p:spPr>
          <a:xfrm>
            <a:off x="-22518" y="5291120"/>
            <a:ext cx="12795835" cy="1406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As long as an action produces a certain result, a resultative complement must be used.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sultative complements"/>
          <p:cNvSpPr txBox="1"/>
          <p:nvPr/>
        </p:nvSpPr>
        <p:spPr>
          <a:xfrm>
            <a:off x="1016" y="410180"/>
            <a:ext cx="8557769" cy="944940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Resultative complements</a:t>
            </a:r>
          </a:p>
        </p:txBody>
      </p:sp>
      <p:sp>
        <p:nvSpPr>
          <p:cNvPr id="260" name="S+V+resultative complement(+object)"/>
          <p:cNvSpPr txBox="1"/>
          <p:nvPr/>
        </p:nvSpPr>
        <p:spPr>
          <a:xfrm>
            <a:off x="253377" y="1550049"/>
            <a:ext cx="873884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V+resultative complement</a:t>
            </a:r>
            <a:r>
              <a:t>(+object)</a:t>
            </a:r>
          </a:p>
        </p:txBody>
      </p:sp>
      <p:pic>
        <p:nvPicPr>
          <p:cNvPr id="261" name="Dj5c2sAUwAAvd1-.png" descr="Dj5c2sAUwAAvd1-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3699" y="3636988"/>
            <a:ext cx="4645693" cy="4017897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我～吃"/>
          <p:cNvSpPr txBox="1"/>
          <p:nvPr/>
        </p:nvSpPr>
        <p:spPr>
          <a:xfrm>
            <a:off x="2730499" y="2578099"/>
            <a:ext cx="20574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我～吃</a:t>
            </a:r>
          </a:p>
        </p:txBody>
      </p:sp>
      <p:sp>
        <p:nvSpPr>
          <p:cNvPr id="263" name="吃～饱"/>
          <p:cNvSpPr txBox="1"/>
          <p:nvPr/>
        </p:nvSpPr>
        <p:spPr>
          <a:xfrm>
            <a:off x="6819899" y="2578099"/>
            <a:ext cx="20574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吃～饱</a:t>
            </a:r>
          </a:p>
        </p:txBody>
      </p:sp>
      <p:sp>
        <p:nvSpPr>
          <p:cNvPr id="264" name="我吃饱了。"/>
          <p:cNvSpPr txBox="1"/>
          <p:nvPr/>
        </p:nvSpPr>
        <p:spPr>
          <a:xfrm>
            <a:off x="4210049" y="8248650"/>
            <a:ext cx="4305301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吃饱</a:t>
            </a:r>
            <a:r>
              <a:t>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3"/>
      <p:bldP build="whole" bldLvl="1" animBg="1" rev="0" advAuto="0" spid="262" grpId="1"/>
      <p:bldP build="whole" bldLvl="1" animBg="1" rev="0" advAuto="0" spid="26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sultative complements"/>
          <p:cNvSpPr txBox="1"/>
          <p:nvPr/>
        </p:nvSpPr>
        <p:spPr>
          <a:xfrm>
            <a:off x="1016" y="410180"/>
            <a:ext cx="8557769" cy="944940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Resultative complements</a:t>
            </a:r>
          </a:p>
        </p:txBody>
      </p:sp>
      <p:sp>
        <p:nvSpPr>
          <p:cNvPr id="267" name="S+V+resultative complement(+object)"/>
          <p:cNvSpPr txBox="1"/>
          <p:nvPr/>
        </p:nvSpPr>
        <p:spPr>
          <a:xfrm>
            <a:off x="253377" y="1550049"/>
            <a:ext cx="873884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V+resultative complement</a:t>
            </a:r>
            <a:r>
              <a:t>(+object)</a:t>
            </a:r>
          </a:p>
        </p:txBody>
      </p:sp>
      <p:pic>
        <p:nvPicPr>
          <p:cNvPr id="268" name="QQ20140811-1.jpg" descr="QQ20140811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180" y="4104538"/>
            <a:ext cx="3696690" cy="296708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他～睡"/>
          <p:cNvSpPr txBox="1"/>
          <p:nvPr/>
        </p:nvSpPr>
        <p:spPr>
          <a:xfrm>
            <a:off x="2279649" y="2489356"/>
            <a:ext cx="201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他～睡</a:t>
            </a:r>
          </a:p>
        </p:txBody>
      </p:sp>
      <p:grpSp>
        <p:nvGrpSpPr>
          <p:cNvPr id="272" name="群組"/>
          <p:cNvGrpSpPr/>
          <p:nvPr/>
        </p:nvGrpSpPr>
        <p:grpSpPr>
          <a:xfrm>
            <a:off x="6893147" y="1855107"/>
            <a:ext cx="4579990" cy="6458346"/>
            <a:chOff x="0" y="-797240"/>
            <a:chExt cx="4579989" cy="6458344"/>
          </a:xfrm>
        </p:grpSpPr>
        <p:pic>
          <p:nvPicPr>
            <p:cNvPr id="270" name="4nugEzg8mQ_small.jpg" descr="4nugEzg8mQ_small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960890"/>
              <a:ext cx="4579990" cy="4700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1" name="睡～着…"/>
            <p:cNvSpPr txBox="1"/>
            <p:nvPr/>
          </p:nvSpPr>
          <p:spPr>
            <a:xfrm>
              <a:off x="2245137" y="-797241"/>
              <a:ext cx="2195831" cy="1746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000"/>
              </a:pPr>
              <a:r>
                <a:t>睡～着</a:t>
              </a:r>
            </a:p>
            <a:p>
              <a:pPr>
                <a:defRPr sz="5000"/>
              </a:pPr>
              <a:r>
                <a:t>      </a:t>
              </a:r>
              <a:r>
                <a:rPr sz="3400"/>
                <a:t>zháo</a:t>
              </a:r>
            </a:p>
          </p:txBody>
        </p:sp>
      </p:grpSp>
      <p:sp>
        <p:nvSpPr>
          <p:cNvPr id="273" name="他睡着了。"/>
          <p:cNvSpPr txBox="1"/>
          <p:nvPr/>
        </p:nvSpPr>
        <p:spPr>
          <a:xfrm>
            <a:off x="4019549" y="8356600"/>
            <a:ext cx="4432301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睡着</a:t>
            </a:r>
            <a:r>
              <a:t>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2" grpId="2"/>
      <p:bldP build="whole" bldLvl="1" animBg="1" rev="0" advAuto="0" spid="269" grpId="1"/>
      <p:bldP build="whole" bldLvl="1" animBg="1" rev="0" advAuto="0" spid="273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sultative complements"/>
          <p:cNvSpPr txBox="1"/>
          <p:nvPr/>
        </p:nvSpPr>
        <p:spPr>
          <a:xfrm>
            <a:off x="1016" y="410180"/>
            <a:ext cx="8557769" cy="944940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Resultative complements</a:t>
            </a:r>
          </a:p>
        </p:txBody>
      </p:sp>
      <p:sp>
        <p:nvSpPr>
          <p:cNvPr id="276" name="S+V+resultative complement(+object)"/>
          <p:cNvSpPr txBox="1"/>
          <p:nvPr/>
        </p:nvSpPr>
        <p:spPr>
          <a:xfrm>
            <a:off x="253377" y="1550049"/>
            <a:ext cx="873884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V+resultative complement</a:t>
            </a:r>
            <a:r>
              <a:t>(+object)</a:t>
            </a:r>
          </a:p>
        </p:txBody>
      </p:sp>
      <p:sp>
        <p:nvSpPr>
          <p:cNvPr id="277" name="我～写"/>
          <p:cNvSpPr txBox="1"/>
          <p:nvPr/>
        </p:nvSpPr>
        <p:spPr>
          <a:xfrm>
            <a:off x="2666999" y="2844799"/>
            <a:ext cx="20574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我～写</a:t>
            </a:r>
          </a:p>
        </p:txBody>
      </p:sp>
      <p:sp>
        <p:nvSpPr>
          <p:cNvPr id="278" name="写～"/>
          <p:cNvSpPr txBox="1"/>
          <p:nvPr/>
        </p:nvSpPr>
        <p:spPr>
          <a:xfrm>
            <a:off x="7956549" y="2844799"/>
            <a:ext cx="14097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写～</a:t>
            </a:r>
          </a:p>
        </p:txBody>
      </p:sp>
      <p:sp>
        <p:nvSpPr>
          <p:cNvPr id="279" name="累"/>
          <p:cNvSpPr txBox="1"/>
          <p:nvPr/>
        </p:nvSpPr>
        <p:spPr>
          <a:xfrm>
            <a:off x="9320977" y="2844799"/>
            <a:ext cx="7620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累</a:t>
            </a:r>
          </a:p>
        </p:txBody>
      </p:sp>
      <p:pic>
        <p:nvPicPr>
          <p:cNvPr id="280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874" y="4288382"/>
            <a:ext cx="5080270" cy="3805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74197" y="4447618"/>
            <a:ext cx="5255561" cy="3607138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我写累了。"/>
          <p:cNvSpPr txBox="1"/>
          <p:nvPr/>
        </p:nvSpPr>
        <p:spPr>
          <a:xfrm>
            <a:off x="4121149" y="8279623"/>
            <a:ext cx="430530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写累</a:t>
            </a:r>
            <a:r>
              <a:t>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1"/>
      <p:bldP build="whole" bldLvl="1" animBg="1" rev="0" advAuto="0" spid="278" grpId="2"/>
      <p:bldP build="whole" bldLvl="1" animBg="1" rev="0" advAuto="0" spid="279" grpId="3"/>
      <p:bldP build="whole" bldLvl="1" animBg="1" rev="0" advAuto="0" spid="282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o choose"/>
          <p:cNvSpPr txBox="1"/>
          <p:nvPr/>
        </p:nvSpPr>
        <p:spPr>
          <a:xfrm>
            <a:off x="1426674" y="408154"/>
            <a:ext cx="2846274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To choose</a:t>
            </a:r>
          </a:p>
        </p:txBody>
      </p:sp>
      <p:pic>
        <p:nvPicPr>
          <p:cNvPr id="131" name="bigstock--212922331.jpg" descr="bigstock--2129223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581" y="1197402"/>
            <a:ext cx="5504459" cy="382254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选…"/>
          <p:cNvSpPr txBox="1"/>
          <p:nvPr/>
        </p:nvSpPr>
        <p:spPr>
          <a:xfrm>
            <a:off x="4308017" y="3168010"/>
            <a:ext cx="1315366" cy="18808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400"/>
            </a:pPr>
            <a:r>
              <a:t>选</a:t>
            </a:r>
          </a:p>
          <a:p>
            <a:pPr>
              <a:defRPr sz="3100"/>
            </a:pPr>
            <a:r>
              <a:t>xuǎn</a:t>
            </a:r>
          </a:p>
        </p:txBody>
      </p:sp>
      <p:grpSp>
        <p:nvGrpSpPr>
          <p:cNvPr id="135" name="群組"/>
          <p:cNvGrpSpPr/>
          <p:nvPr/>
        </p:nvGrpSpPr>
        <p:grpSpPr>
          <a:xfrm>
            <a:off x="6290133" y="281154"/>
            <a:ext cx="6397664" cy="4716295"/>
            <a:chOff x="0" y="0"/>
            <a:chExt cx="6397662" cy="4716293"/>
          </a:xfrm>
        </p:grpSpPr>
        <p:sp>
          <p:nvSpPr>
            <p:cNvPr id="133" name="Lesson"/>
            <p:cNvSpPr txBox="1"/>
            <p:nvPr/>
          </p:nvSpPr>
          <p:spPr>
            <a:xfrm>
              <a:off x="2342183" y="0"/>
              <a:ext cx="2039367" cy="771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/>
              </a:lvl1pPr>
            </a:lstStyle>
            <a:p>
              <a:pPr/>
              <a:r>
                <a:t>Lesson</a:t>
              </a:r>
            </a:p>
          </p:txBody>
        </p:sp>
        <p:pic>
          <p:nvPicPr>
            <p:cNvPr id="134" name="planning_interview_lesson.jpg" descr="planning_interview_lesson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16541"/>
              <a:ext cx="6397663" cy="35997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6" name="课…"/>
          <p:cNvSpPr txBox="1"/>
          <p:nvPr/>
        </p:nvSpPr>
        <p:spPr>
          <a:xfrm>
            <a:off x="6251117" y="3168010"/>
            <a:ext cx="1315366" cy="18808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400"/>
            </a:pPr>
            <a:r>
              <a:t>课</a:t>
            </a:r>
          </a:p>
          <a:p>
            <a:pPr>
              <a:defRPr sz="3100"/>
            </a:pPr>
            <a:r>
              <a:t>kè</a:t>
            </a:r>
          </a:p>
        </p:txBody>
      </p:sp>
      <p:sp>
        <p:nvSpPr>
          <p:cNvPr id="137" name="Measure world for courses"/>
          <p:cNvSpPr txBox="1"/>
          <p:nvPr/>
        </p:nvSpPr>
        <p:spPr>
          <a:xfrm>
            <a:off x="3279171" y="5658731"/>
            <a:ext cx="6776658" cy="72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Measure world for courses</a:t>
            </a:r>
          </a:p>
        </p:txBody>
      </p:sp>
      <p:sp>
        <p:nvSpPr>
          <p:cNvPr id="138" name="门…"/>
          <p:cNvSpPr txBox="1"/>
          <p:nvPr/>
        </p:nvSpPr>
        <p:spPr>
          <a:xfrm>
            <a:off x="3742147" y="6680023"/>
            <a:ext cx="5850706" cy="250097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400"/>
            </a:pPr>
            <a:r>
              <a:t>门</a:t>
            </a:r>
          </a:p>
          <a:p>
            <a:pPr>
              <a:defRPr sz="3700"/>
            </a:pPr>
            <a:r>
              <a:t>mén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2"/>
      <p:bldP build="whole" bldLvl="1" animBg="1" rev="0" advAuto="0" spid="137" grpId="4"/>
      <p:bldP build="whole" bldLvl="1" animBg="1" rev="0" advAuto="0" spid="136" grpId="3"/>
      <p:bldP build="whole" bldLvl="1" animBg="1" rev="0" advAuto="0" spid="138" grpId="5"/>
      <p:bldP build="whole" bldLvl="1" animBg="1" rev="0" advAuto="0" spid="13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sultative complements"/>
          <p:cNvSpPr txBox="1"/>
          <p:nvPr/>
        </p:nvSpPr>
        <p:spPr>
          <a:xfrm>
            <a:off x="1016" y="410180"/>
            <a:ext cx="8557769" cy="944940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Resultative complements</a:t>
            </a:r>
          </a:p>
        </p:txBody>
      </p:sp>
      <p:sp>
        <p:nvSpPr>
          <p:cNvPr id="285" name="S+V+resultative complement(+object)"/>
          <p:cNvSpPr txBox="1"/>
          <p:nvPr/>
        </p:nvSpPr>
        <p:spPr>
          <a:xfrm>
            <a:off x="253377" y="1550049"/>
            <a:ext cx="873884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V+resultative complement</a:t>
            </a:r>
            <a:r>
              <a:t>(+object)</a:t>
            </a:r>
          </a:p>
        </p:txBody>
      </p:sp>
      <p:sp>
        <p:nvSpPr>
          <p:cNvPr id="286" name="I’ve torn a paper."/>
          <p:cNvSpPr txBox="1"/>
          <p:nvPr/>
        </p:nvSpPr>
        <p:spPr>
          <a:xfrm>
            <a:off x="3758571" y="2416780"/>
            <a:ext cx="5487658" cy="920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I’ve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torn</a:t>
            </a:r>
            <a:r>
              <a:t> a paper.</a:t>
            </a:r>
          </a:p>
        </p:txBody>
      </p:sp>
      <p:grpSp>
        <p:nvGrpSpPr>
          <p:cNvPr id="289" name="群組"/>
          <p:cNvGrpSpPr/>
          <p:nvPr/>
        </p:nvGrpSpPr>
        <p:grpSpPr>
          <a:xfrm>
            <a:off x="646201" y="3592403"/>
            <a:ext cx="1120598" cy="2799372"/>
            <a:chOff x="0" y="0"/>
            <a:chExt cx="1120597" cy="2799371"/>
          </a:xfrm>
        </p:grpSpPr>
        <p:sp>
          <p:nvSpPr>
            <p:cNvPr id="287" name="tear"/>
            <p:cNvSpPr txBox="1"/>
            <p:nvPr/>
          </p:nvSpPr>
          <p:spPr>
            <a:xfrm>
              <a:off x="59328" y="-1"/>
              <a:ext cx="1001942" cy="659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7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tear</a:t>
              </a:r>
            </a:p>
          </p:txBody>
        </p:sp>
        <p:sp>
          <p:nvSpPr>
            <p:cNvPr id="288" name="撕…"/>
            <p:cNvSpPr txBox="1"/>
            <p:nvPr/>
          </p:nvSpPr>
          <p:spPr>
            <a:xfrm>
              <a:off x="0" y="848922"/>
              <a:ext cx="1120598" cy="1950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6200"/>
              </a:pPr>
              <a:r>
                <a:t>撕</a:t>
              </a:r>
            </a:p>
            <a:p>
              <a:pPr>
                <a:defRPr sz="4900"/>
              </a:pPr>
              <a:r>
                <a:t>sī</a:t>
              </a:r>
            </a:p>
          </p:txBody>
        </p:sp>
      </p:grpSp>
      <p:sp>
        <p:nvSpPr>
          <p:cNvPr id="290" name="我撕了一张纸。"/>
          <p:cNvSpPr txBox="1"/>
          <p:nvPr/>
        </p:nvSpPr>
        <p:spPr>
          <a:xfrm>
            <a:off x="3200400" y="3333749"/>
            <a:ext cx="66040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/>
            </a:lvl1pPr>
          </a:lstStyle>
          <a:p>
            <a:pPr/>
            <a:r>
              <a:t>我撕了一张纸。</a:t>
            </a:r>
          </a:p>
        </p:txBody>
      </p:sp>
      <p:grpSp>
        <p:nvGrpSpPr>
          <p:cNvPr id="293" name="群組"/>
          <p:cNvGrpSpPr/>
          <p:nvPr/>
        </p:nvGrpSpPr>
        <p:grpSpPr>
          <a:xfrm>
            <a:off x="2787649" y="5010150"/>
            <a:ext cx="7734301" cy="1911254"/>
            <a:chOff x="0" y="0"/>
            <a:chExt cx="7734300" cy="1911253"/>
          </a:xfrm>
        </p:grpSpPr>
        <p:sp>
          <p:nvSpPr>
            <p:cNvPr id="291" name="我撕破了一张纸。"/>
            <p:cNvSpPr txBox="1"/>
            <p:nvPr/>
          </p:nvSpPr>
          <p:spPr>
            <a:xfrm>
              <a:off x="-1" y="0"/>
              <a:ext cx="7734301" cy="144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7500"/>
              </a:pPr>
              <a:r>
                <a:t>我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撕破</a:t>
              </a:r>
              <a:r>
                <a:t>了一张纸。</a:t>
              </a:r>
            </a:p>
          </p:txBody>
        </p:sp>
        <p:sp>
          <p:nvSpPr>
            <p:cNvPr id="292" name="sī pò"/>
            <p:cNvSpPr txBox="1"/>
            <p:nvPr/>
          </p:nvSpPr>
          <p:spPr>
            <a:xfrm>
              <a:off x="1394936" y="1276446"/>
              <a:ext cx="1134428" cy="634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sī pò</a:t>
              </a:r>
            </a:p>
          </p:txBody>
        </p:sp>
      </p:grpSp>
      <p:grpSp>
        <p:nvGrpSpPr>
          <p:cNvPr id="296" name="群組"/>
          <p:cNvGrpSpPr/>
          <p:nvPr/>
        </p:nvGrpSpPr>
        <p:grpSpPr>
          <a:xfrm>
            <a:off x="4591050" y="7289799"/>
            <a:ext cx="6125845" cy="1092201"/>
            <a:chOff x="0" y="0"/>
            <a:chExt cx="6125844" cy="1092200"/>
          </a:xfrm>
        </p:grpSpPr>
        <p:sp>
          <p:nvSpPr>
            <p:cNvPr id="294" name="我撕纸。"/>
            <p:cNvSpPr txBox="1"/>
            <p:nvPr/>
          </p:nvSpPr>
          <p:spPr>
            <a:xfrm>
              <a:off x="0" y="-1"/>
              <a:ext cx="2959101" cy="1092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600"/>
              </a:pPr>
              <a:r>
                <a:t>我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撕</a:t>
              </a:r>
              <a:r>
                <a:t>纸。</a:t>
              </a:r>
            </a:p>
          </p:txBody>
        </p:sp>
        <p:sp>
          <p:nvSpPr>
            <p:cNvPr id="295" name="纸破了。"/>
            <p:cNvSpPr txBox="1"/>
            <p:nvPr/>
          </p:nvSpPr>
          <p:spPr>
            <a:xfrm>
              <a:off x="3166744" y="-1"/>
              <a:ext cx="2959101" cy="1092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600"/>
              </a:pPr>
              <a:r>
                <a:t>纸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破</a:t>
              </a:r>
              <a:r>
                <a:t>了。</a:t>
              </a:r>
            </a:p>
          </p:txBody>
        </p:sp>
      </p:grpSp>
      <p:sp>
        <p:nvSpPr>
          <p:cNvPr id="297" name="Action"/>
          <p:cNvSpPr txBox="1"/>
          <p:nvPr/>
        </p:nvSpPr>
        <p:spPr>
          <a:xfrm>
            <a:off x="5040229" y="8477250"/>
            <a:ext cx="1324142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0433FF"/>
                </a:solidFill>
              </a:defRPr>
            </a:lvl1pPr>
          </a:lstStyle>
          <a:p>
            <a:pPr/>
            <a:r>
              <a:t>Action</a:t>
            </a:r>
          </a:p>
        </p:txBody>
      </p:sp>
      <p:sp>
        <p:nvSpPr>
          <p:cNvPr id="298" name="Result"/>
          <p:cNvSpPr txBox="1"/>
          <p:nvPr/>
        </p:nvSpPr>
        <p:spPr>
          <a:xfrm>
            <a:off x="7943113" y="8477250"/>
            <a:ext cx="1309574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4F8F00"/>
                </a:solidFill>
              </a:defRPr>
            </a:lvl1pPr>
          </a:lstStyle>
          <a:p>
            <a:pPr/>
            <a:r>
              <a:t>Result</a:t>
            </a:r>
          </a:p>
        </p:txBody>
      </p:sp>
      <p:sp>
        <p:nvSpPr>
          <p:cNvPr id="301" name="連接線"/>
          <p:cNvSpPr/>
          <p:nvPr/>
        </p:nvSpPr>
        <p:spPr>
          <a:xfrm>
            <a:off x="5713355" y="6431303"/>
            <a:ext cx="3220905" cy="844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fill="norm" stroke="1" extrusionOk="0">
                <a:moveTo>
                  <a:pt x="0" y="16200"/>
                </a:moveTo>
                <a:cubicBezTo>
                  <a:pt x="2340" y="-5281"/>
                  <a:pt x="9540" y="-5400"/>
                  <a:pt x="21600" y="15844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300" name="Chinese thinking"/>
          <p:cNvSpPr txBox="1"/>
          <p:nvPr/>
        </p:nvSpPr>
        <p:spPr>
          <a:xfrm>
            <a:off x="721995" y="7518496"/>
            <a:ext cx="3661411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Chinese thinking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8" grpId="8"/>
      <p:bldP build="whole" bldLvl="1" animBg="1" rev="0" advAuto="0" spid="300" grpId="5"/>
      <p:bldP build="whole" bldLvl="1" animBg="1" rev="0" advAuto="0" spid="290" grpId="3"/>
      <p:bldP build="whole" bldLvl="1" animBg="1" rev="0" advAuto="0" spid="289" grpId="2"/>
      <p:bldP build="whole" bldLvl="1" animBg="1" rev="0" advAuto="0" spid="296" grpId="6"/>
      <p:bldP build="whole" bldLvl="1" animBg="1" rev="0" advAuto="0" spid="301" grpId="9"/>
      <p:bldP build="whole" bldLvl="1" animBg="1" rev="0" advAuto="0" spid="286" grpId="1"/>
      <p:bldP build="whole" bldLvl="1" animBg="1" rev="0" advAuto="0" spid="293" grpId="4"/>
      <p:bldP build="whole" bldLvl="1" animBg="1" rev="0" advAuto="0" spid="297" grpId="7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Resultative complements"/>
          <p:cNvSpPr txBox="1"/>
          <p:nvPr/>
        </p:nvSpPr>
        <p:spPr>
          <a:xfrm>
            <a:off x="1016" y="410180"/>
            <a:ext cx="8557769" cy="944940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Resultative complements</a:t>
            </a:r>
          </a:p>
        </p:txBody>
      </p:sp>
      <p:sp>
        <p:nvSpPr>
          <p:cNvPr id="304" name="S+V+resultative complement(+object)"/>
          <p:cNvSpPr txBox="1"/>
          <p:nvPr/>
        </p:nvSpPr>
        <p:spPr>
          <a:xfrm>
            <a:off x="253377" y="1550049"/>
            <a:ext cx="873884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V+resultative complement</a:t>
            </a:r>
            <a:r>
              <a:t>(+object)</a:t>
            </a:r>
          </a:p>
        </p:txBody>
      </p:sp>
      <p:sp>
        <p:nvSpPr>
          <p:cNvPr id="305" name="我选课。"/>
          <p:cNvSpPr txBox="1"/>
          <p:nvPr/>
        </p:nvSpPr>
        <p:spPr>
          <a:xfrm>
            <a:off x="1988956" y="2248790"/>
            <a:ext cx="26035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我选课。</a:t>
            </a:r>
          </a:p>
        </p:txBody>
      </p:sp>
      <p:pic>
        <p:nvPicPr>
          <p:cNvPr id="306" name="Skema.jpg" descr="Skem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566" y="3367930"/>
            <a:ext cx="5494767" cy="47157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9" name="群組"/>
          <p:cNvGrpSpPr/>
          <p:nvPr/>
        </p:nvGrpSpPr>
        <p:grpSpPr>
          <a:xfrm>
            <a:off x="6197600" y="4379483"/>
            <a:ext cx="5591150" cy="1126230"/>
            <a:chOff x="0" y="0"/>
            <a:chExt cx="5591149" cy="1126228"/>
          </a:xfrm>
        </p:grpSpPr>
        <p:sp>
          <p:nvSpPr>
            <p:cNvPr id="307" name="I’ve done!"/>
            <p:cNvSpPr txBox="1"/>
            <p:nvPr/>
          </p:nvSpPr>
          <p:spPr>
            <a:xfrm>
              <a:off x="2079650" y="0"/>
              <a:ext cx="3511500" cy="9946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800"/>
              </a:lvl1pPr>
            </a:lstStyle>
            <a:p>
              <a:pPr/>
              <a:r>
                <a:t>I’ve done!</a:t>
              </a:r>
            </a:p>
          </p:txBody>
        </p:sp>
        <p:sp>
          <p:nvSpPr>
            <p:cNvPr id="308" name="箭頭"/>
            <p:cNvSpPr/>
            <p:nvPr/>
          </p:nvSpPr>
          <p:spPr>
            <a:xfrm>
              <a:off x="0" y="256016"/>
              <a:ext cx="1270000" cy="870213"/>
            </a:xfrm>
            <a:prstGeom prst="rightArrow">
              <a:avLst>
                <a:gd name="adj1" fmla="val 32000"/>
                <a:gd name="adj2" fmla="val 9340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10" name="好了！"/>
          <p:cNvSpPr txBox="1"/>
          <p:nvPr/>
        </p:nvSpPr>
        <p:spPr>
          <a:xfrm>
            <a:off x="9201149" y="5581650"/>
            <a:ext cx="201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好了！</a:t>
            </a:r>
          </a:p>
        </p:txBody>
      </p:sp>
      <p:sp>
        <p:nvSpPr>
          <p:cNvPr id="311" name="我选好课了！"/>
          <p:cNvSpPr txBox="1"/>
          <p:nvPr/>
        </p:nvSpPr>
        <p:spPr>
          <a:xfrm>
            <a:off x="4375150" y="8116982"/>
            <a:ext cx="49149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选好</a:t>
            </a:r>
            <a:r>
              <a:t>课了！</a:t>
            </a:r>
          </a:p>
        </p:txBody>
      </p:sp>
      <p:grpSp>
        <p:nvGrpSpPr>
          <p:cNvPr id="314" name="群組"/>
          <p:cNvGrpSpPr/>
          <p:nvPr/>
        </p:nvGrpSpPr>
        <p:grpSpPr>
          <a:xfrm>
            <a:off x="8391321" y="6457950"/>
            <a:ext cx="2419758" cy="1239812"/>
            <a:chOff x="0" y="0"/>
            <a:chExt cx="2419756" cy="1239811"/>
          </a:xfrm>
        </p:grpSpPr>
        <p:sp>
          <p:nvSpPr>
            <p:cNvPr id="312" name="線條"/>
            <p:cNvSpPr/>
            <p:nvPr/>
          </p:nvSpPr>
          <p:spPr>
            <a:xfrm flipH="1">
              <a:off x="1209878" y="0"/>
              <a:ext cx="1" cy="6718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13" name="finished; ready"/>
            <p:cNvSpPr txBox="1"/>
            <p:nvPr/>
          </p:nvSpPr>
          <p:spPr>
            <a:xfrm>
              <a:off x="-1" y="741389"/>
              <a:ext cx="2419758" cy="498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pPr/>
              <a:r>
                <a:t>finished; ready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4"/>
      <p:bldP build="whole" bldLvl="1" animBg="1" rev="0" advAuto="0" spid="305" grpId="1"/>
      <p:bldP build="whole" bldLvl="1" animBg="1" rev="0" advAuto="0" spid="309" grpId="2"/>
      <p:bldP build="whole" bldLvl="1" animBg="1" rev="0" advAuto="0" spid="311" grpId="5"/>
      <p:bldP build="whole" bldLvl="1" animBg="1" rev="0" advAuto="0" spid="310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我选课了。"/>
          <p:cNvSpPr txBox="1"/>
          <p:nvPr/>
        </p:nvSpPr>
        <p:spPr>
          <a:xfrm>
            <a:off x="4254500" y="2082799"/>
            <a:ext cx="5130801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/>
            </a:lvl1pPr>
          </a:lstStyle>
          <a:p>
            <a:pPr/>
            <a:r>
              <a:t>我选课了。</a:t>
            </a:r>
          </a:p>
        </p:txBody>
      </p:sp>
      <p:sp>
        <p:nvSpPr>
          <p:cNvPr id="317" name="我选好课了。"/>
          <p:cNvSpPr txBox="1"/>
          <p:nvPr/>
        </p:nvSpPr>
        <p:spPr>
          <a:xfrm>
            <a:off x="3752850" y="5103189"/>
            <a:ext cx="6134101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9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选好</a:t>
            </a:r>
            <a:r>
              <a:t>课了。</a:t>
            </a:r>
          </a:p>
        </p:txBody>
      </p:sp>
      <p:sp>
        <p:nvSpPr>
          <p:cNvPr id="318" name="你选课了吗？"/>
          <p:cNvSpPr txBox="1"/>
          <p:nvPr/>
        </p:nvSpPr>
        <p:spPr>
          <a:xfrm>
            <a:off x="3689349" y="368300"/>
            <a:ext cx="5981701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/>
            </a:lvl1pPr>
          </a:lstStyle>
          <a:p>
            <a:pPr/>
            <a:r>
              <a:t>你选课了吗？</a:t>
            </a:r>
          </a:p>
        </p:txBody>
      </p:sp>
      <p:sp>
        <p:nvSpPr>
          <p:cNvPr id="319" name="I’ve chosen lessons.(you didn’t tell finish or not)"/>
          <p:cNvSpPr txBox="1"/>
          <p:nvPr/>
        </p:nvSpPr>
        <p:spPr>
          <a:xfrm>
            <a:off x="1597977" y="3926326"/>
            <a:ext cx="10164446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I’ve chosen lessons.(you didn’t tell finish or not)</a:t>
            </a:r>
          </a:p>
        </p:txBody>
      </p:sp>
      <p:sp>
        <p:nvSpPr>
          <p:cNvPr id="320" name="I’ve chosen lessons and finished it."/>
          <p:cNvSpPr txBox="1"/>
          <p:nvPr/>
        </p:nvSpPr>
        <p:spPr>
          <a:xfrm>
            <a:off x="2749454" y="7156546"/>
            <a:ext cx="7505892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I’ve chosen lessons and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finished it.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1"/>
      <p:bldP build="whole" bldLvl="1" animBg="1" rev="0" advAuto="0" spid="320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sultative complements"/>
          <p:cNvSpPr txBox="1"/>
          <p:nvPr/>
        </p:nvSpPr>
        <p:spPr>
          <a:xfrm>
            <a:off x="1016" y="410180"/>
            <a:ext cx="8557769" cy="944940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Resultative complements</a:t>
            </a:r>
          </a:p>
        </p:txBody>
      </p:sp>
      <p:sp>
        <p:nvSpPr>
          <p:cNvPr id="323" name="S+V+resultative complement(+object)"/>
          <p:cNvSpPr txBox="1"/>
          <p:nvPr/>
        </p:nvSpPr>
        <p:spPr>
          <a:xfrm>
            <a:off x="253377" y="1550049"/>
            <a:ext cx="873884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V+resultative complement</a:t>
            </a:r>
            <a:r>
              <a:t>(+object)</a:t>
            </a:r>
          </a:p>
        </p:txBody>
      </p:sp>
      <p:pic>
        <p:nvPicPr>
          <p:cNvPr id="324" name="children-homework-young-mixed-race-260nw-1186011445.jpg.jp2" descr="children-homework-young-mixed-race-260nw-1186011445.jpg.jp2"/>
          <p:cNvPicPr>
            <a:picLocks noChangeAspect="1"/>
          </p:cNvPicPr>
          <p:nvPr/>
        </p:nvPicPr>
        <p:blipFill>
          <a:blip r:embed="rId2">
            <a:extLst/>
          </a:blip>
          <a:srcRect l="0" t="0" r="0" b="6699"/>
          <a:stretch>
            <a:fillRect/>
          </a:stretch>
        </p:blipFill>
        <p:spPr>
          <a:xfrm>
            <a:off x="2924175" y="3390286"/>
            <a:ext cx="7156599" cy="4793861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我写完作业了。"/>
          <p:cNvSpPr txBox="1"/>
          <p:nvPr/>
        </p:nvSpPr>
        <p:spPr>
          <a:xfrm>
            <a:off x="3689350" y="8279407"/>
            <a:ext cx="6159501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写完</a:t>
            </a:r>
            <a:r>
              <a:t>作业了。</a:t>
            </a:r>
          </a:p>
        </p:txBody>
      </p:sp>
      <p:sp>
        <p:nvSpPr>
          <p:cNvPr id="326" name="我～写作业"/>
          <p:cNvSpPr txBox="1"/>
          <p:nvPr/>
        </p:nvSpPr>
        <p:spPr>
          <a:xfrm>
            <a:off x="2070099" y="2285368"/>
            <a:ext cx="34798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我～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写</a:t>
            </a:r>
            <a:r>
              <a:t>作业</a:t>
            </a:r>
          </a:p>
        </p:txBody>
      </p:sp>
      <p:sp>
        <p:nvSpPr>
          <p:cNvPr id="327" name="作业～完成了"/>
          <p:cNvSpPr txBox="1"/>
          <p:nvPr/>
        </p:nvSpPr>
        <p:spPr>
          <a:xfrm>
            <a:off x="7016750" y="2285368"/>
            <a:ext cx="41529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作业～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完</a:t>
            </a:r>
            <a:r>
              <a:t>成了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Resultative complements"/>
          <p:cNvSpPr txBox="1"/>
          <p:nvPr/>
        </p:nvSpPr>
        <p:spPr>
          <a:xfrm>
            <a:off x="1016" y="410180"/>
            <a:ext cx="8557769" cy="944940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Resultative complements</a:t>
            </a:r>
          </a:p>
        </p:txBody>
      </p:sp>
      <p:sp>
        <p:nvSpPr>
          <p:cNvPr id="330" name="S+V+resultative complement(+object)"/>
          <p:cNvSpPr txBox="1"/>
          <p:nvPr/>
        </p:nvSpPr>
        <p:spPr>
          <a:xfrm>
            <a:off x="253377" y="1550049"/>
            <a:ext cx="873884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V+resultative complement</a:t>
            </a:r>
            <a:r>
              <a:t>(+object)</a:t>
            </a:r>
          </a:p>
        </p:txBody>
      </p:sp>
      <p:sp>
        <p:nvSpPr>
          <p:cNvPr id="331" name="我～写汉字"/>
          <p:cNvSpPr txBox="1"/>
          <p:nvPr/>
        </p:nvSpPr>
        <p:spPr>
          <a:xfrm>
            <a:off x="1904999" y="2628268"/>
            <a:ext cx="34798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我～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写</a:t>
            </a:r>
            <a:r>
              <a:t>汉字</a:t>
            </a:r>
          </a:p>
        </p:txBody>
      </p:sp>
      <p:sp>
        <p:nvSpPr>
          <p:cNvPr id="332" name="汉字～错了"/>
          <p:cNvSpPr txBox="1"/>
          <p:nvPr/>
        </p:nvSpPr>
        <p:spPr>
          <a:xfrm>
            <a:off x="6540499" y="2628268"/>
            <a:ext cx="34798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汉字～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错</a:t>
            </a:r>
            <a:r>
              <a:t>了</a:t>
            </a:r>
          </a:p>
        </p:txBody>
      </p:sp>
      <p:pic>
        <p:nvPicPr>
          <p:cNvPr id="333" name="2E80A28856355DAEDD6DC74CB39C987D.jpg" descr="2E80A28856355DAEDD6DC74CB39C987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7577" y="3882925"/>
            <a:ext cx="5207398" cy="3905549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我写错汉字了。"/>
          <p:cNvSpPr txBox="1"/>
          <p:nvPr/>
        </p:nvSpPr>
        <p:spPr>
          <a:xfrm>
            <a:off x="3241526" y="8166100"/>
            <a:ext cx="6159501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写错</a:t>
            </a:r>
            <a:r>
              <a:t>汉字了。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sultative complements"/>
          <p:cNvSpPr txBox="1"/>
          <p:nvPr/>
        </p:nvSpPr>
        <p:spPr>
          <a:xfrm>
            <a:off x="1016" y="410180"/>
            <a:ext cx="8557769" cy="944940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Resultative complements</a:t>
            </a:r>
          </a:p>
        </p:txBody>
      </p:sp>
      <p:sp>
        <p:nvSpPr>
          <p:cNvPr id="337" name="S+V+resultative complement(+object)"/>
          <p:cNvSpPr txBox="1"/>
          <p:nvPr/>
        </p:nvSpPr>
        <p:spPr>
          <a:xfrm>
            <a:off x="253377" y="1550049"/>
            <a:ext cx="873884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V+resultative complement</a:t>
            </a:r>
            <a:r>
              <a:t>(+object)</a:t>
            </a:r>
          </a:p>
        </p:txBody>
      </p:sp>
      <p:sp>
        <p:nvSpPr>
          <p:cNvPr id="338" name="我～打窗户"/>
          <p:cNvSpPr txBox="1"/>
          <p:nvPr/>
        </p:nvSpPr>
        <p:spPr>
          <a:xfrm>
            <a:off x="2298699" y="2699133"/>
            <a:ext cx="34798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我～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打</a:t>
            </a:r>
            <a:r>
              <a:t>窗户</a:t>
            </a:r>
          </a:p>
        </p:txBody>
      </p:sp>
      <p:sp>
        <p:nvSpPr>
          <p:cNvPr id="339" name="窗户～破了"/>
          <p:cNvSpPr txBox="1"/>
          <p:nvPr/>
        </p:nvSpPr>
        <p:spPr>
          <a:xfrm>
            <a:off x="7073899" y="2699133"/>
            <a:ext cx="34798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窗户～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破</a:t>
            </a:r>
            <a:r>
              <a:t>了</a:t>
            </a:r>
          </a:p>
        </p:txBody>
      </p:sp>
      <p:pic>
        <p:nvPicPr>
          <p:cNvPr id="340" name="hqdefault.jpg" descr="hqdefaul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461" y="4101311"/>
            <a:ext cx="5527478" cy="3100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6068" y="3677642"/>
            <a:ext cx="2832696" cy="4256783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我打破窗户了。"/>
          <p:cNvSpPr txBox="1"/>
          <p:nvPr/>
        </p:nvSpPr>
        <p:spPr>
          <a:xfrm>
            <a:off x="3028950" y="8255000"/>
            <a:ext cx="6159501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打破</a:t>
            </a:r>
            <a:r>
              <a:t>窗户了。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sultative complements"/>
          <p:cNvSpPr txBox="1"/>
          <p:nvPr/>
        </p:nvSpPr>
        <p:spPr>
          <a:xfrm>
            <a:off x="1016" y="410180"/>
            <a:ext cx="8557769" cy="944940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Resultative complements</a:t>
            </a:r>
          </a:p>
        </p:txBody>
      </p:sp>
      <p:sp>
        <p:nvSpPr>
          <p:cNvPr id="345" name="S+V+resultative complement(+object)"/>
          <p:cNvSpPr txBox="1"/>
          <p:nvPr/>
        </p:nvSpPr>
        <p:spPr>
          <a:xfrm>
            <a:off x="253377" y="1550049"/>
            <a:ext cx="873884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V+resultative complement</a:t>
            </a:r>
            <a:r>
              <a:t>(+object)</a:t>
            </a:r>
          </a:p>
        </p:txBody>
      </p:sp>
      <p:sp>
        <p:nvSpPr>
          <p:cNvPr id="346" name="With 把"/>
          <p:cNvSpPr txBox="1"/>
          <p:nvPr/>
        </p:nvSpPr>
        <p:spPr>
          <a:xfrm>
            <a:off x="267423" y="2317425"/>
            <a:ext cx="230995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rPr sz="4600"/>
              <a:t>With</a:t>
            </a:r>
            <a:r>
              <a:t> </a:t>
            </a:r>
            <a:r>
              <a:rPr>
                <a:solidFill>
                  <a:srgbClr val="0433FF"/>
                </a:solidFill>
              </a:rPr>
              <a:t>把</a:t>
            </a:r>
          </a:p>
        </p:txBody>
      </p:sp>
      <p:sp>
        <p:nvSpPr>
          <p:cNvPr id="347" name="S+把object+V+resultative complement"/>
          <p:cNvSpPr txBox="1"/>
          <p:nvPr/>
        </p:nvSpPr>
        <p:spPr>
          <a:xfrm>
            <a:off x="154927" y="3543299"/>
            <a:ext cx="893574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S+</a:t>
            </a:r>
            <a:r>
              <a:rPr>
                <a:solidFill>
                  <a:srgbClr val="0433FF"/>
                </a:solidFill>
              </a:rPr>
              <a:t>把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object</a:t>
            </a:r>
            <a:r>
              <a:t>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V+resultative complement</a:t>
            </a:r>
          </a:p>
        </p:txBody>
      </p:sp>
      <p:sp>
        <p:nvSpPr>
          <p:cNvPr id="348" name="我打破窗户了。"/>
          <p:cNvSpPr txBox="1"/>
          <p:nvPr/>
        </p:nvSpPr>
        <p:spPr>
          <a:xfrm>
            <a:off x="3295650" y="4572000"/>
            <a:ext cx="6159501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打破</a:t>
            </a:r>
            <a:r>
              <a:t>窗户了。</a:t>
            </a:r>
          </a:p>
        </p:txBody>
      </p:sp>
      <p:sp>
        <p:nvSpPr>
          <p:cNvPr id="349" name="我把窗户打破了。"/>
          <p:cNvSpPr txBox="1"/>
          <p:nvPr/>
        </p:nvSpPr>
        <p:spPr>
          <a:xfrm>
            <a:off x="2990849" y="6616700"/>
            <a:ext cx="7023101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我</a:t>
            </a:r>
            <a:r>
              <a:rPr>
                <a:solidFill>
                  <a:srgbClr val="0433FF"/>
                </a:solidFill>
              </a:rPr>
              <a:t>把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窗户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打破</a:t>
            </a:r>
            <a:r>
              <a:t>了。</a:t>
            </a:r>
          </a:p>
        </p:txBody>
      </p:sp>
      <p:sp>
        <p:nvSpPr>
          <p:cNvPr id="350" name="箭頭"/>
          <p:cNvSpPr/>
          <p:nvPr/>
        </p:nvSpPr>
        <p:spPr>
          <a:xfrm>
            <a:off x="1384300" y="6635750"/>
            <a:ext cx="1270000" cy="1270000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7" grpId="2"/>
      <p:bldP build="whole" bldLvl="1" animBg="1" rev="0" advAuto="0" spid="346" grpId="1"/>
      <p:bldP build="whole" bldLvl="1" animBg="1" rev="0" advAuto="0" spid="348" grpId="3"/>
      <p:bldP build="whole" bldLvl="1" animBg="1" rev="0" advAuto="0" spid="350" grpId="4"/>
      <p:bldP build="whole" bldLvl="1" animBg="1" rev="0" advAuto="0" spid="349" grpId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sultative complements"/>
          <p:cNvSpPr txBox="1"/>
          <p:nvPr/>
        </p:nvSpPr>
        <p:spPr>
          <a:xfrm>
            <a:off x="1016" y="410180"/>
            <a:ext cx="8557769" cy="944940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Resultative complements</a:t>
            </a:r>
          </a:p>
        </p:txBody>
      </p:sp>
      <p:sp>
        <p:nvSpPr>
          <p:cNvPr id="353" name="With 把"/>
          <p:cNvSpPr txBox="1"/>
          <p:nvPr/>
        </p:nvSpPr>
        <p:spPr>
          <a:xfrm>
            <a:off x="178523" y="1618925"/>
            <a:ext cx="230995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rPr sz="4600"/>
              <a:t>With</a:t>
            </a:r>
            <a:r>
              <a:t> </a:t>
            </a:r>
            <a:r>
              <a:rPr>
                <a:solidFill>
                  <a:srgbClr val="0433FF"/>
                </a:solidFill>
              </a:rPr>
              <a:t>把</a:t>
            </a:r>
          </a:p>
        </p:txBody>
      </p:sp>
      <p:sp>
        <p:nvSpPr>
          <p:cNvPr id="354" name="S+把object+V+resultative complement"/>
          <p:cNvSpPr txBox="1"/>
          <p:nvPr/>
        </p:nvSpPr>
        <p:spPr>
          <a:xfrm>
            <a:off x="142227" y="2793999"/>
            <a:ext cx="893574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S+</a:t>
            </a:r>
            <a:r>
              <a:rPr>
                <a:solidFill>
                  <a:srgbClr val="0433FF"/>
                </a:solidFill>
              </a:rPr>
              <a:t>把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object</a:t>
            </a:r>
            <a:r>
              <a:t>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V+resultative complement</a:t>
            </a:r>
          </a:p>
        </p:txBody>
      </p:sp>
      <p:pic>
        <p:nvPicPr>
          <p:cNvPr id="355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9769" y="4582390"/>
            <a:ext cx="3433222" cy="3752591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他～打妹妹"/>
          <p:cNvSpPr txBox="1"/>
          <p:nvPr/>
        </p:nvSpPr>
        <p:spPr>
          <a:xfrm>
            <a:off x="2603499" y="3573895"/>
            <a:ext cx="33528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他～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打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妹妹</a:t>
            </a:r>
          </a:p>
        </p:txBody>
      </p:sp>
      <p:sp>
        <p:nvSpPr>
          <p:cNvPr id="357" name="妹妹～哭了"/>
          <p:cNvSpPr txBox="1"/>
          <p:nvPr/>
        </p:nvSpPr>
        <p:spPr>
          <a:xfrm>
            <a:off x="6591299" y="3613474"/>
            <a:ext cx="33528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妹妹～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哭</a:t>
            </a:r>
            <a:r>
              <a:t>了</a:t>
            </a:r>
          </a:p>
        </p:txBody>
      </p:sp>
      <p:sp>
        <p:nvSpPr>
          <p:cNvPr id="358" name="他把妹妹打哭了。"/>
          <p:cNvSpPr txBox="1"/>
          <p:nvPr/>
        </p:nvSpPr>
        <p:spPr>
          <a:xfrm>
            <a:off x="3193630" y="8458199"/>
            <a:ext cx="59055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他</a:t>
            </a:r>
            <a:r>
              <a:rPr>
                <a:solidFill>
                  <a:srgbClr val="0433FF"/>
                </a:solidFill>
              </a:rPr>
              <a:t>把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妹妹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打哭</a:t>
            </a:r>
            <a:r>
              <a:t>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sultative complements"/>
          <p:cNvSpPr txBox="1"/>
          <p:nvPr/>
        </p:nvSpPr>
        <p:spPr>
          <a:xfrm>
            <a:off x="1016" y="410180"/>
            <a:ext cx="8557769" cy="944940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Resultative complements</a:t>
            </a:r>
          </a:p>
        </p:txBody>
      </p:sp>
      <p:sp>
        <p:nvSpPr>
          <p:cNvPr id="361" name="With 把"/>
          <p:cNvSpPr txBox="1"/>
          <p:nvPr/>
        </p:nvSpPr>
        <p:spPr>
          <a:xfrm>
            <a:off x="178523" y="1212525"/>
            <a:ext cx="230995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rPr sz="4600"/>
              <a:t>With</a:t>
            </a:r>
            <a:r>
              <a:t> </a:t>
            </a:r>
            <a:r>
              <a:rPr>
                <a:solidFill>
                  <a:srgbClr val="0433FF"/>
                </a:solidFill>
              </a:rPr>
              <a:t>把</a:t>
            </a:r>
          </a:p>
        </p:txBody>
      </p:sp>
      <p:sp>
        <p:nvSpPr>
          <p:cNvPr id="362" name="S+把object+V+resultative complement"/>
          <p:cNvSpPr txBox="1"/>
          <p:nvPr/>
        </p:nvSpPr>
        <p:spPr>
          <a:xfrm>
            <a:off x="129527" y="2298699"/>
            <a:ext cx="893574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S+</a:t>
            </a:r>
            <a:r>
              <a:rPr>
                <a:solidFill>
                  <a:srgbClr val="0433FF"/>
                </a:solidFill>
              </a:rPr>
              <a:t>把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object</a:t>
            </a:r>
            <a:r>
              <a:t>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V+resultative complement</a:t>
            </a:r>
          </a:p>
        </p:txBody>
      </p:sp>
      <p:sp>
        <p:nvSpPr>
          <p:cNvPr id="363" name="你～洗衣服"/>
          <p:cNvSpPr txBox="1"/>
          <p:nvPr/>
        </p:nvSpPr>
        <p:spPr>
          <a:xfrm>
            <a:off x="1600199" y="3236180"/>
            <a:ext cx="33528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你～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洗</a:t>
            </a:r>
            <a:r>
              <a:t>衣服</a:t>
            </a:r>
          </a:p>
        </p:txBody>
      </p:sp>
      <p:sp>
        <p:nvSpPr>
          <p:cNvPr id="364" name="衣服～干净了"/>
          <p:cNvSpPr txBox="1"/>
          <p:nvPr/>
        </p:nvSpPr>
        <p:spPr>
          <a:xfrm>
            <a:off x="6102349" y="3236180"/>
            <a:ext cx="40005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衣服～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干净</a:t>
            </a:r>
            <a:r>
              <a:t>了</a:t>
            </a:r>
          </a:p>
        </p:txBody>
      </p:sp>
      <p:pic>
        <p:nvPicPr>
          <p:cNvPr id="365" name="istockphoto-858671754-1024x1024.jpg" descr="istockphoto-858671754-1024x10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5603" y="4637536"/>
            <a:ext cx="3479055" cy="3479054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我把衣服洗干净了。"/>
          <p:cNvSpPr txBox="1"/>
          <p:nvPr/>
        </p:nvSpPr>
        <p:spPr>
          <a:xfrm>
            <a:off x="2523280" y="8318500"/>
            <a:ext cx="67437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我</a:t>
            </a:r>
            <a:r>
              <a:rPr>
                <a:solidFill>
                  <a:srgbClr val="0433FF"/>
                </a:solidFill>
              </a:rPr>
              <a:t>把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衣服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洗干净</a:t>
            </a:r>
            <a:r>
              <a:t>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老师说我很棒，因为我造____句子了。"/>
          <p:cNvSpPr txBox="1"/>
          <p:nvPr/>
        </p:nvSpPr>
        <p:spPr>
          <a:xfrm>
            <a:off x="2235200" y="1009649"/>
            <a:ext cx="85344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老师说我很棒，因为我造____句子了。</a:t>
            </a:r>
          </a:p>
        </p:txBody>
      </p:sp>
      <p:sp>
        <p:nvSpPr>
          <p:cNvPr id="369" name="(A)错"/>
          <p:cNvSpPr txBox="1"/>
          <p:nvPr/>
        </p:nvSpPr>
        <p:spPr>
          <a:xfrm>
            <a:off x="2250909" y="1892299"/>
            <a:ext cx="121318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(A)错</a:t>
            </a:r>
          </a:p>
        </p:txBody>
      </p:sp>
      <p:sp>
        <p:nvSpPr>
          <p:cNvPr id="370" name="(B)对"/>
          <p:cNvSpPr txBox="1"/>
          <p:nvPr/>
        </p:nvSpPr>
        <p:spPr>
          <a:xfrm>
            <a:off x="5617768" y="1892299"/>
            <a:ext cx="122235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(B)对</a:t>
            </a:r>
          </a:p>
        </p:txBody>
      </p:sp>
      <p:sp>
        <p:nvSpPr>
          <p:cNvPr id="371" name="(C)到"/>
          <p:cNvSpPr txBox="1"/>
          <p:nvPr/>
        </p:nvSpPr>
        <p:spPr>
          <a:xfrm>
            <a:off x="8993797" y="1892299"/>
            <a:ext cx="124020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(C)到</a:t>
            </a:r>
          </a:p>
        </p:txBody>
      </p:sp>
      <p:sp>
        <p:nvSpPr>
          <p:cNvPr id="372" name="(B)"/>
          <p:cNvSpPr txBox="1"/>
          <p:nvPr/>
        </p:nvSpPr>
        <p:spPr>
          <a:xfrm>
            <a:off x="7808925" y="927749"/>
            <a:ext cx="73975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(B)</a:t>
            </a:r>
          </a:p>
        </p:txBody>
      </p:sp>
      <p:sp>
        <p:nvSpPr>
          <p:cNvPr id="373" name="今天我得去买卫生纸，因为卫生纸_____了。"/>
          <p:cNvSpPr txBox="1"/>
          <p:nvPr/>
        </p:nvSpPr>
        <p:spPr>
          <a:xfrm>
            <a:off x="1739900" y="3594099"/>
            <a:ext cx="95250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今天我得去买卫生纸，因为卫生纸_____了。</a:t>
            </a:r>
          </a:p>
        </p:txBody>
      </p:sp>
      <p:sp>
        <p:nvSpPr>
          <p:cNvPr id="374" name="(A)写完"/>
          <p:cNvSpPr txBox="1"/>
          <p:nvPr/>
        </p:nvSpPr>
        <p:spPr>
          <a:xfrm>
            <a:off x="2009609" y="4775199"/>
            <a:ext cx="169578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(A)写完</a:t>
            </a:r>
          </a:p>
        </p:txBody>
      </p:sp>
      <p:sp>
        <p:nvSpPr>
          <p:cNvPr id="375" name="(B)买完"/>
          <p:cNvSpPr txBox="1"/>
          <p:nvPr/>
        </p:nvSpPr>
        <p:spPr>
          <a:xfrm>
            <a:off x="5649925" y="4775199"/>
            <a:ext cx="170495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(B)买完</a:t>
            </a:r>
          </a:p>
        </p:txBody>
      </p:sp>
      <p:sp>
        <p:nvSpPr>
          <p:cNvPr id="376" name="(C)用完"/>
          <p:cNvSpPr txBox="1"/>
          <p:nvPr/>
        </p:nvSpPr>
        <p:spPr>
          <a:xfrm>
            <a:off x="8955697" y="4775199"/>
            <a:ext cx="172280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(C)用完</a:t>
            </a:r>
          </a:p>
        </p:txBody>
      </p:sp>
      <p:sp>
        <p:nvSpPr>
          <p:cNvPr id="377" name="(C)"/>
          <p:cNvSpPr txBox="1"/>
          <p:nvPr/>
        </p:nvSpPr>
        <p:spPr>
          <a:xfrm>
            <a:off x="9235097" y="3505849"/>
            <a:ext cx="75760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(C)</a:t>
            </a:r>
          </a:p>
        </p:txBody>
      </p:sp>
      <p:sp>
        <p:nvSpPr>
          <p:cNvPr id="378" name="妈妈说我______功课才能去购物中心。"/>
          <p:cNvSpPr txBox="1"/>
          <p:nvPr/>
        </p:nvSpPr>
        <p:spPr>
          <a:xfrm>
            <a:off x="1961743" y="6572249"/>
            <a:ext cx="85344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妈妈说我______功课才能去购物中心。</a:t>
            </a:r>
          </a:p>
        </p:txBody>
      </p:sp>
      <p:sp>
        <p:nvSpPr>
          <p:cNvPr id="379" name="(A)写完"/>
          <p:cNvSpPr txBox="1"/>
          <p:nvPr/>
        </p:nvSpPr>
        <p:spPr>
          <a:xfrm>
            <a:off x="1908009" y="7835899"/>
            <a:ext cx="169578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(A)写完</a:t>
            </a:r>
          </a:p>
        </p:txBody>
      </p:sp>
      <p:sp>
        <p:nvSpPr>
          <p:cNvPr id="380" name="(B)写快"/>
          <p:cNvSpPr txBox="1"/>
          <p:nvPr/>
        </p:nvSpPr>
        <p:spPr>
          <a:xfrm>
            <a:off x="5376468" y="7835899"/>
            <a:ext cx="170495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(B)写快</a:t>
            </a:r>
          </a:p>
        </p:txBody>
      </p:sp>
      <p:sp>
        <p:nvSpPr>
          <p:cNvPr id="381" name="(C)穿好"/>
          <p:cNvSpPr txBox="1"/>
          <p:nvPr/>
        </p:nvSpPr>
        <p:spPr>
          <a:xfrm>
            <a:off x="9120797" y="7835899"/>
            <a:ext cx="172280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(C)穿好</a:t>
            </a:r>
          </a:p>
        </p:txBody>
      </p:sp>
      <p:sp>
        <p:nvSpPr>
          <p:cNvPr id="382" name="(A)"/>
          <p:cNvSpPr txBox="1"/>
          <p:nvPr/>
        </p:nvSpPr>
        <p:spPr>
          <a:xfrm>
            <a:off x="4333709" y="6490349"/>
            <a:ext cx="730582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(A)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7" grpId="2"/>
      <p:bldP build="whole" bldLvl="1" animBg="1" rev="0" advAuto="0" spid="382" grpId="3"/>
      <p:bldP build="whole" bldLvl="1" animBg="1" rev="0" advAuto="0" spid="37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hueOff val="-152896"/>
            <a:lumOff val="1236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这学期你选了几门课？…"/>
          <p:cNvSpPr txBox="1"/>
          <p:nvPr/>
        </p:nvSpPr>
        <p:spPr>
          <a:xfrm>
            <a:off x="1017638" y="3398636"/>
            <a:ext cx="11731524" cy="2308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900">
                <a:solidFill>
                  <a:srgbClr val="FFFFFF"/>
                </a:solidFill>
              </a:defRPr>
            </a:pPr>
            <a:r>
              <a:t>这学期你选了几门课？</a:t>
            </a:r>
          </a:p>
          <a:p>
            <a:pPr>
              <a:defRPr sz="4200">
                <a:solidFill>
                  <a:srgbClr val="FFFFFF"/>
                </a:solidFill>
              </a:defRPr>
            </a:pPr>
            <a:r>
              <a:t>zhè xuéqí nǐ xuǎn le jǐ mén kè?</a:t>
            </a:r>
          </a:p>
        </p:txBody>
      </p:sp>
      <p:sp>
        <p:nvSpPr>
          <p:cNvPr id="141" name="How many lessons did you choose in this semester."/>
          <p:cNvSpPr txBox="1"/>
          <p:nvPr/>
        </p:nvSpPr>
        <p:spPr>
          <a:xfrm>
            <a:off x="2034794" y="6292025"/>
            <a:ext cx="9468613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5E5E5E"/>
                </a:solidFill>
              </a:defRPr>
            </a:lvl1pPr>
          </a:lstStyle>
          <a:p>
            <a:pPr/>
            <a:r>
              <a:t>How many lessons did you choose in this semester.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这学期的课你______了吗？"/>
          <p:cNvSpPr txBox="1"/>
          <p:nvPr/>
        </p:nvSpPr>
        <p:spPr>
          <a:xfrm>
            <a:off x="2673350" y="679449"/>
            <a:ext cx="60579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这学期的课你______了吗？</a:t>
            </a:r>
          </a:p>
        </p:txBody>
      </p:sp>
      <p:sp>
        <p:nvSpPr>
          <p:cNvPr id="385" name="(A)看好"/>
          <p:cNvSpPr txBox="1"/>
          <p:nvPr/>
        </p:nvSpPr>
        <p:spPr>
          <a:xfrm>
            <a:off x="2543009" y="1866899"/>
            <a:ext cx="169578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(A)看好</a:t>
            </a:r>
          </a:p>
        </p:txBody>
      </p:sp>
      <p:sp>
        <p:nvSpPr>
          <p:cNvPr id="386" name="(B)选对"/>
          <p:cNvSpPr txBox="1"/>
          <p:nvPr/>
        </p:nvSpPr>
        <p:spPr>
          <a:xfrm>
            <a:off x="5649925" y="1866899"/>
            <a:ext cx="170495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(B)选对</a:t>
            </a:r>
          </a:p>
        </p:txBody>
      </p:sp>
      <p:sp>
        <p:nvSpPr>
          <p:cNvPr id="387" name="(C)选好"/>
          <p:cNvSpPr txBox="1"/>
          <p:nvPr/>
        </p:nvSpPr>
        <p:spPr>
          <a:xfrm>
            <a:off x="8766009" y="1866899"/>
            <a:ext cx="2050935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(C)选好</a:t>
            </a:r>
          </a:p>
        </p:txBody>
      </p:sp>
      <p:sp>
        <p:nvSpPr>
          <p:cNvPr id="388" name="(chosen-finished)"/>
          <p:cNvSpPr txBox="1"/>
          <p:nvPr/>
        </p:nvSpPr>
        <p:spPr>
          <a:xfrm>
            <a:off x="9258515" y="817773"/>
            <a:ext cx="2945970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(chosen-finished)</a:t>
            </a:r>
          </a:p>
        </p:txBody>
      </p:sp>
      <p:sp>
        <p:nvSpPr>
          <p:cNvPr id="389" name="(C)"/>
          <p:cNvSpPr txBox="1"/>
          <p:nvPr/>
        </p:nvSpPr>
        <p:spPr>
          <a:xfrm>
            <a:off x="6123597" y="584849"/>
            <a:ext cx="75760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(C)</a:t>
            </a:r>
          </a:p>
        </p:txBody>
      </p:sp>
      <p:sp>
        <p:nvSpPr>
          <p:cNvPr id="390" name="老师说的话我________了。"/>
          <p:cNvSpPr txBox="1"/>
          <p:nvPr/>
        </p:nvSpPr>
        <p:spPr>
          <a:xfrm>
            <a:off x="2419350" y="4184649"/>
            <a:ext cx="60579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老师说的话我________了。</a:t>
            </a:r>
          </a:p>
        </p:txBody>
      </p:sp>
      <p:sp>
        <p:nvSpPr>
          <p:cNvPr id="391" name="(listened-understood)"/>
          <p:cNvSpPr txBox="1"/>
          <p:nvPr/>
        </p:nvSpPr>
        <p:spPr>
          <a:xfrm>
            <a:off x="9134944" y="4322973"/>
            <a:ext cx="3624912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(listened-understood)</a:t>
            </a:r>
          </a:p>
        </p:txBody>
      </p:sp>
      <p:sp>
        <p:nvSpPr>
          <p:cNvPr id="392" name="(A)明白"/>
          <p:cNvSpPr txBox="1"/>
          <p:nvPr/>
        </p:nvSpPr>
        <p:spPr>
          <a:xfrm>
            <a:off x="2543009" y="5626099"/>
            <a:ext cx="169578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(A)明白</a:t>
            </a:r>
          </a:p>
        </p:txBody>
      </p:sp>
      <p:sp>
        <p:nvSpPr>
          <p:cNvPr id="393" name="(B)听懂"/>
          <p:cNvSpPr txBox="1"/>
          <p:nvPr/>
        </p:nvSpPr>
        <p:spPr>
          <a:xfrm>
            <a:off x="5649925" y="5626099"/>
            <a:ext cx="170495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(B)听懂</a:t>
            </a:r>
          </a:p>
        </p:txBody>
      </p:sp>
      <p:sp>
        <p:nvSpPr>
          <p:cNvPr id="394" name="(C)听见"/>
          <p:cNvSpPr txBox="1"/>
          <p:nvPr/>
        </p:nvSpPr>
        <p:spPr>
          <a:xfrm>
            <a:off x="9107873" y="5626099"/>
            <a:ext cx="172280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(C)听见</a:t>
            </a:r>
          </a:p>
        </p:txBody>
      </p:sp>
      <p:sp>
        <p:nvSpPr>
          <p:cNvPr id="395" name="(B)"/>
          <p:cNvSpPr txBox="1"/>
          <p:nvPr/>
        </p:nvSpPr>
        <p:spPr>
          <a:xfrm>
            <a:off x="6132525" y="4128149"/>
            <a:ext cx="73975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(B)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9" grpId="1"/>
      <p:bldP build="whole" bldLvl="1" animBg="1" rev="0" advAuto="0" spid="395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只是/就是"/>
          <p:cNvSpPr txBox="1"/>
          <p:nvPr/>
        </p:nvSpPr>
        <p:spPr>
          <a:xfrm>
            <a:off x="51193" y="120650"/>
            <a:ext cx="4444214" cy="14986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只是/就是</a:t>
            </a:r>
          </a:p>
        </p:txBody>
      </p:sp>
      <p:sp>
        <p:nvSpPr>
          <p:cNvPr id="398" name="“it’s just that”"/>
          <p:cNvSpPr txBox="1"/>
          <p:nvPr/>
        </p:nvSpPr>
        <p:spPr>
          <a:xfrm>
            <a:off x="5314340" y="527883"/>
            <a:ext cx="3315920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“it’s just that”</a:t>
            </a:r>
          </a:p>
        </p:txBody>
      </p:sp>
      <p:pic>
        <p:nvPicPr>
          <p:cNvPr id="399" name="26b2f9817f72af542420d06018893496.jpg" descr="26b2f9817f72af542420d0601889349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5116" y="2837196"/>
            <a:ext cx="4784768" cy="49948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2" name="群組"/>
          <p:cNvGrpSpPr/>
          <p:nvPr/>
        </p:nvGrpSpPr>
        <p:grpSpPr>
          <a:xfrm>
            <a:off x="1225728" y="8115300"/>
            <a:ext cx="10401301" cy="1290980"/>
            <a:chOff x="0" y="0"/>
            <a:chExt cx="10401300" cy="1290979"/>
          </a:xfrm>
        </p:grpSpPr>
        <p:sp>
          <p:nvSpPr>
            <p:cNvPr id="400" name="这件裙子好看是好看，只是有一点儿贵。"/>
            <p:cNvSpPr txBox="1"/>
            <p:nvPr/>
          </p:nvSpPr>
          <p:spPr>
            <a:xfrm>
              <a:off x="-1" y="0"/>
              <a:ext cx="10401301" cy="901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500"/>
              </a:pPr>
              <a:r>
                <a:t>这件裙子</a:t>
              </a:r>
              <a:r>
                <a:rPr>
                  <a:solidFill>
                    <a:srgbClr val="0433FF"/>
                  </a:solidFill>
                </a:rPr>
                <a:t>好看是好看</a:t>
              </a:r>
              <a:r>
                <a:t>，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只是</a:t>
              </a:r>
              <a:r>
                <a:rPr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rPr>
                <a:t>有一点儿贵。</a:t>
              </a:r>
            </a:p>
          </p:txBody>
        </p:sp>
        <p:sp>
          <p:nvSpPr>
            <p:cNvPr id="401" name="qúnzi"/>
            <p:cNvSpPr txBox="1"/>
            <p:nvPr/>
          </p:nvSpPr>
          <p:spPr>
            <a:xfrm>
              <a:off x="1271244" y="829920"/>
              <a:ext cx="898856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qúnzi</a:t>
              </a:r>
            </a:p>
          </p:txBody>
        </p:sp>
      </p:grpSp>
      <p:sp>
        <p:nvSpPr>
          <p:cNvPr id="403" name="The clause before只是/就是 usually be positive; the clause after 只是/就是 is not satisfied with the first clause."/>
          <p:cNvSpPr txBox="1"/>
          <p:nvPr/>
        </p:nvSpPr>
        <p:spPr>
          <a:xfrm>
            <a:off x="211404" y="1739273"/>
            <a:ext cx="12581992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The clause before只是/就是 usually be positive; the clause after 只是/就是 is not satisfied with the first clause.</a:t>
            </a:r>
          </a:p>
        </p:txBody>
      </p:sp>
      <p:grpSp>
        <p:nvGrpSpPr>
          <p:cNvPr id="406" name="群組"/>
          <p:cNvGrpSpPr/>
          <p:nvPr/>
        </p:nvGrpSpPr>
        <p:grpSpPr>
          <a:xfrm>
            <a:off x="2529579" y="6781528"/>
            <a:ext cx="1697242" cy="1464643"/>
            <a:chOff x="0" y="0"/>
            <a:chExt cx="1697240" cy="1464641"/>
          </a:xfrm>
        </p:grpSpPr>
        <p:sp>
          <p:nvSpPr>
            <p:cNvPr id="404" name="線條"/>
            <p:cNvSpPr/>
            <p:nvPr/>
          </p:nvSpPr>
          <p:spPr>
            <a:xfrm>
              <a:off x="1052167" y="569759"/>
              <a:ext cx="625029" cy="8948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5" name="Positive"/>
            <p:cNvSpPr txBox="1"/>
            <p:nvPr/>
          </p:nvSpPr>
          <p:spPr>
            <a:xfrm>
              <a:off x="0" y="0"/>
              <a:ext cx="1697241" cy="597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/>
              </a:lvl1pPr>
            </a:lstStyle>
            <a:p>
              <a:pPr/>
              <a:r>
                <a:t>Positive</a:t>
              </a:r>
            </a:p>
          </p:txBody>
        </p:sp>
      </p:grpSp>
      <p:grpSp>
        <p:nvGrpSpPr>
          <p:cNvPr id="409" name="群組"/>
          <p:cNvGrpSpPr/>
          <p:nvPr/>
        </p:nvGrpSpPr>
        <p:grpSpPr>
          <a:xfrm>
            <a:off x="9108179" y="6208370"/>
            <a:ext cx="2823059" cy="1879518"/>
            <a:chOff x="0" y="0"/>
            <a:chExt cx="2823057" cy="1879517"/>
          </a:xfrm>
        </p:grpSpPr>
        <p:sp>
          <p:nvSpPr>
            <p:cNvPr id="407" name="線條"/>
            <p:cNvSpPr/>
            <p:nvPr/>
          </p:nvSpPr>
          <p:spPr>
            <a:xfrm flipH="1">
              <a:off x="493368" y="983824"/>
              <a:ext cx="499765" cy="89569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8" name="Not satisfied with…"/>
            <p:cNvSpPr txBox="1"/>
            <p:nvPr/>
          </p:nvSpPr>
          <p:spPr>
            <a:xfrm>
              <a:off x="0" y="0"/>
              <a:ext cx="2823058" cy="829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Not satisfied with </a:t>
              </a:r>
            </a:p>
            <a:p>
              <a:pPr/>
              <a:r>
                <a:t>the first clause</a:t>
              </a:r>
            </a:p>
          </p:txBody>
        </p:sp>
      </p:grpSp>
      <p:sp>
        <p:nvSpPr>
          <p:cNvPr id="410" name="好看"/>
          <p:cNvSpPr txBox="1"/>
          <p:nvPr/>
        </p:nvSpPr>
        <p:spPr>
          <a:xfrm>
            <a:off x="2546349" y="4247700"/>
            <a:ext cx="14097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好看</a:t>
            </a:r>
          </a:p>
        </p:txBody>
      </p:sp>
      <p:sp>
        <p:nvSpPr>
          <p:cNvPr id="411" name="有一点儿贵"/>
          <p:cNvSpPr txBox="1"/>
          <p:nvPr/>
        </p:nvSpPr>
        <p:spPr>
          <a:xfrm>
            <a:off x="9486899" y="4247700"/>
            <a:ext cx="33528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有一点儿贵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2" grpId="1"/>
      <p:bldP build="whole" bldLvl="1" animBg="1" rev="0" advAuto="0" spid="406" grpId="2"/>
      <p:bldP build="whole" bldLvl="1" animBg="1" rev="0" advAuto="0" spid="409" grpId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只是/就是"/>
          <p:cNvSpPr txBox="1"/>
          <p:nvPr/>
        </p:nvSpPr>
        <p:spPr>
          <a:xfrm>
            <a:off x="51193" y="120650"/>
            <a:ext cx="4444214" cy="14986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只是/就是</a:t>
            </a:r>
          </a:p>
        </p:txBody>
      </p:sp>
      <p:sp>
        <p:nvSpPr>
          <p:cNvPr id="414" name="“it’s just that”"/>
          <p:cNvSpPr txBox="1"/>
          <p:nvPr/>
        </p:nvSpPr>
        <p:spPr>
          <a:xfrm>
            <a:off x="5288940" y="527883"/>
            <a:ext cx="3315920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“it’s just that”</a:t>
            </a:r>
          </a:p>
        </p:txBody>
      </p:sp>
      <p:pic>
        <p:nvPicPr>
          <p:cNvPr id="415" name="109fd0a2-5a6a-3830-d3cc-8c3f12a1bc95.png" descr="109fd0a2-5a6a-3830-d3cc-8c3f12a1bc9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7980" y="2816324"/>
            <a:ext cx="6799538" cy="4759677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The clause before只是/就是 usually be positive; the clause after 只是/就是 is not satisfied with the first clause."/>
          <p:cNvSpPr txBox="1"/>
          <p:nvPr/>
        </p:nvSpPr>
        <p:spPr>
          <a:xfrm>
            <a:off x="211404" y="1739273"/>
            <a:ext cx="12581992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The clause before只是/就是 usually be positive; the clause after 只是/就是 is not satisfied with the first clause.</a:t>
            </a:r>
          </a:p>
        </p:txBody>
      </p:sp>
      <p:grpSp>
        <p:nvGrpSpPr>
          <p:cNvPr id="420" name="群組"/>
          <p:cNvGrpSpPr/>
          <p:nvPr/>
        </p:nvGrpSpPr>
        <p:grpSpPr>
          <a:xfrm>
            <a:off x="1587500" y="7675151"/>
            <a:ext cx="10120770" cy="1545050"/>
            <a:chOff x="0" y="0"/>
            <a:chExt cx="10120769" cy="1545048"/>
          </a:xfrm>
        </p:grpSpPr>
        <p:sp>
          <p:nvSpPr>
            <p:cNvPr id="417" name="我的房间什么东西都有，就是太小了。"/>
            <p:cNvSpPr txBox="1"/>
            <p:nvPr/>
          </p:nvSpPr>
          <p:spPr>
            <a:xfrm>
              <a:off x="0" y="643348"/>
              <a:ext cx="9829801" cy="901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500"/>
              </a:pPr>
              <a:r>
                <a:t>我的房间</a:t>
              </a:r>
              <a:r>
                <a:rPr>
                  <a:solidFill>
                    <a:srgbClr val="0433FF"/>
                  </a:solidFill>
                </a:rPr>
                <a:t>什么东西都有</a:t>
              </a:r>
              <a:r>
                <a:t>，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就是</a:t>
              </a:r>
              <a:r>
                <a:rPr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rPr>
                <a:t>太小了</a:t>
              </a:r>
              <a:r>
                <a:t>。</a:t>
              </a:r>
            </a:p>
          </p:txBody>
        </p:sp>
        <p:sp>
          <p:nvSpPr>
            <p:cNvPr id="418" name="Positive"/>
            <p:cNvSpPr txBox="1"/>
            <p:nvPr/>
          </p:nvSpPr>
          <p:spPr>
            <a:xfrm>
              <a:off x="3240779" y="160477"/>
              <a:ext cx="1697242" cy="597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0433FF"/>
                  </a:solidFill>
                </a:defRPr>
              </a:lvl1pPr>
            </a:lstStyle>
            <a:p>
              <a:pPr/>
              <a:r>
                <a:t>Positive</a:t>
              </a:r>
            </a:p>
          </p:txBody>
        </p:sp>
        <p:sp>
          <p:nvSpPr>
            <p:cNvPr id="419" name="Not satisfied with…"/>
            <p:cNvSpPr txBox="1"/>
            <p:nvPr/>
          </p:nvSpPr>
          <p:spPr>
            <a:xfrm>
              <a:off x="7184847" y="-1"/>
              <a:ext cx="2935923" cy="854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50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pPr>
              <a:r>
                <a:t>Not satisfied with </a:t>
              </a:r>
            </a:p>
            <a:p>
              <a:pPr>
                <a:defRPr sz="250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pPr>
              <a:r>
                <a:t>the first clause</a:t>
              </a:r>
            </a:p>
          </p:txBody>
        </p:sp>
      </p:grpSp>
      <p:sp>
        <p:nvSpPr>
          <p:cNvPr id="421" name="什么东西都有"/>
          <p:cNvSpPr txBox="1"/>
          <p:nvPr/>
        </p:nvSpPr>
        <p:spPr>
          <a:xfrm>
            <a:off x="19049" y="4483099"/>
            <a:ext cx="30861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0433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433FF"/>
                </a:solidFill>
              </a:rPr>
              <a:t>什么东西都有</a:t>
            </a:r>
          </a:p>
        </p:txBody>
      </p:sp>
      <p:sp>
        <p:nvSpPr>
          <p:cNvPr id="422" name="太小了"/>
          <p:cNvSpPr txBox="1"/>
          <p:nvPr/>
        </p:nvSpPr>
        <p:spPr>
          <a:xfrm>
            <a:off x="10502899" y="4425950"/>
            <a:ext cx="1828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太小了</a:t>
            </a:r>
          </a:p>
        </p:txBody>
      </p:sp>
      <p:sp>
        <p:nvSpPr>
          <p:cNvPr id="423" name="我的房间"/>
          <p:cNvSpPr txBox="1"/>
          <p:nvPr/>
        </p:nvSpPr>
        <p:spPr>
          <a:xfrm>
            <a:off x="7245350" y="6725100"/>
            <a:ext cx="2247901" cy="850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我的房间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只是/就是"/>
          <p:cNvSpPr txBox="1"/>
          <p:nvPr/>
        </p:nvSpPr>
        <p:spPr>
          <a:xfrm>
            <a:off x="51193" y="120650"/>
            <a:ext cx="4444214" cy="14986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只是/就是</a:t>
            </a:r>
          </a:p>
        </p:txBody>
      </p:sp>
      <p:sp>
        <p:nvSpPr>
          <p:cNvPr id="426" name="“it’s just that”"/>
          <p:cNvSpPr txBox="1"/>
          <p:nvPr/>
        </p:nvSpPr>
        <p:spPr>
          <a:xfrm>
            <a:off x="5288940" y="527883"/>
            <a:ext cx="3315920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“it’s just that”</a:t>
            </a:r>
          </a:p>
        </p:txBody>
      </p:sp>
      <p:sp>
        <p:nvSpPr>
          <p:cNvPr id="427" name="The clause before只是/就是 usually be positive; the clause after 只是/就是 is not satisfied with the first clause."/>
          <p:cNvSpPr txBox="1"/>
          <p:nvPr/>
        </p:nvSpPr>
        <p:spPr>
          <a:xfrm>
            <a:off x="211404" y="1739273"/>
            <a:ext cx="12581992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The clause before只是/就是 usually be positive; the clause after 只是/就是 is not satisfied with the first clause.</a:t>
            </a:r>
          </a:p>
        </p:txBody>
      </p:sp>
      <p:pic>
        <p:nvPicPr>
          <p:cNvPr id="428" name="825de6466d1e4db19a301a9fc450e910.jpeg" descr="825de6466d1e4db19a301a9fc450e9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5270" y="3040813"/>
            <a:ext cx="7579260" cy="39019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3" name="群組"/>
          <p:cNvGrpSpPr/>
          <p:nvPr/>
        </p:nvGrpSpPr>
        <p:grpSpPr>
          <a:xfrm>
            <a:off x="1301750" y="7023911"/>
            <a:ext cx="10401301" cy="2208674"/>
            <a:chOff x="0" y="0"/>
            <a:chExt cx="10401300" cy="2208673"/>
          </a:xfrm>
        </p:grpSpPr>
        <p:sp>
          <p:nvSpPr>
            <p:cNvPr id="429" name="他的作文写的不错，就是字丑了一点儿。"/>
            <p:cNvSpPr txBox="1"/>
            <p:nvPr/>
          </p:nvSpPr>
          <p:spPr>
            <a:xfrm>
              <a:off x="-1" y="850088"/>
              <a:ext cx="10401301" cy="901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500"/>
              </a:pPr>
              <a:r>
                <a:t>他的</a:t>
              </a:r>
              <a:r>
                <a:rPr>
                  <a:solidFill>
                    <a:srgbClr val="0433FF"/>
                  </a:solidFill>
                </a:rPr>
                <a:t>作文写的不错</a:t>
              </a:r>
              <a:r>
                <a:t>，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就是</a:t>
              </a:r>
              <a:r>
                <a:rPr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rPr>
                <a:t>字丑了一点儿</a:t>
              </a:r>
              <a:r>
                <a:t>。</a:t>
              </a:r>
            </a:p>
          </p:txBody>
        </p:sp>
        <p:sp>
          <p:nvSpPr>
            <p:cNvPr id="430" name="chǒu"/>
            <p:cNvSpPr txBox="1"/>
            <p:nvPr/>
          </p:nvSpPr>
          <p:spPr>
            <a:xfrm>
              <a:off x="6776059" y="1747614"/>
              <a:ext cx="836982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chǒu</a:t>
              </a:r>
            </a:p>
          </p:txBody>
        </p:sp>
        <p:sp>
          <p:nvSpPr>
            <p:cNvPr id="431" name="Positive"/>
            <p:cNvSpPr txBox="1"/>
            <p:nvPr/>
          </p:nvSpPr>
          <p:spPr>
            <a:xfrm>
              <a:off x="2078729" y="291017"/>
              <a:ext cx="1697242" cy="597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0433FF"/>
                  </a:solidFill>
                </a:defRPr>
              </a:lvl1pPr>
            </a:lstStyle>
            <a:p>
              <a:pPr/>
              <a:r>
                <a:t>Positive</a:t>
              </a:r>
            </a:p>
          </p:txBody>
        </p:sp>
        <p:sp>
          <p:nvSpPr>
            <p:cNvPr id="432" name="Not satisfied with…"/>
            <p:cNvSpPr txBox="1"/>
            <p:nvPr/>
          </p:nvSpPr>
          <p:spPr>
            <a:xfrm>
              <a:off x="6645097" y="-1"/>
              <a:ext cx="2935923" cy="854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50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pPr>
              <a:r>
                <a:t>Not satisfied with </a:t>
              </a:r>
            </a:p>
            <a:p>
              <a:pPr>
                <a:defRPr sz="250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defRPr>
              </a:pPr>
              <a:r>
                <a:t>the first clause</a:t>
              </a:r>
            </a:p>
          </p:txBody>
        </p:sp>
      </p:grpSp>
      <p:sp>
        <p:nvSpPr>
          <p:cNvPr id="434" name="他的作文"/>
          <p:cNvSpPr txBox="1"/>
          <p:nvPr/>
        </p:nvSpPr>
        <p:spPr>
          <a:xfrm>
            <a:off x="6991350" y="6041028"/>
            <a:ext cx="2400301" cy="901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他的</a:t>
            </a:r>
            <a:r>
              <a:t>作文</a:t>
            </a:r>
          </a:p>
        </p:txBody>
      </p:sp>
      <p:sp>
        <p:nvSpPr>
          <p:cNvPr id="435" name="写的不错"/>
          <p:cNvSpPr txBox="1"/>
          <p:nvPr/>
        </p:nvSpPr>
        <p:spPr>
          <a:xfrm>
            <a:off x="19050" y="4295775"/>
            <a:ext cx="2400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0433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433FF"/>
                </a:solidFill>
              </a:rPr>
              <a:t>写的不错</a:t>
            </a:r>
          </a:p>
        </p:txBody>
      </p:sp>
      <p:sp>
        <p:nvSpPr>
          <p:cNvPr id="436" name="字丑了一点儿"/>
          <p:cNvSpPr txBox="1"/>
          <p:nvPr/>
        </p:nvSpPr>
        <p:spPr>
          <a:xfrm>
            <a:off x="10077449" y="4384675"/>
            <a:ext cx="27813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字丑了一点儿</a:t>
            </a:r>
          </a:p>
        </p:txBody>
      </p:sp>
      <p:sp>
        <p:nvSpPr>
          <p:cNvPr id="437" name="chǒu"/>
          <p:cNvSpPr txBox="1"/>
          <p:nvPr/>
        </p:nvSpPr>
        <p:spPr>
          <a:xfrm>
            <a:off x="10424033" y="4975420"/>
            <a:ext cx="716535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chǒu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只是/就是"/>
          <p:cNvSpPr txBox="1"/>
          <p:nvPr/>
        </p:nvSpPr>
        <p:spPr>
          <a:xfrm>
            <a:off x="51193" y="120650"/>
            <a:ext cx="4444214" cy="14986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只是/就是</a:t>
            </a:r>
          </a:p>
        </p:txBody>
      </p:sp>
      <p:sp>
        <p:nvSpPr>
          <p:cNvPr id="440" name="“it’s just that”"/>
          <p:cNvSpPr txBox="1"/>
          <p:nvPr/>
        </p:nvSpPr>
        <p:spPr>
          <a:xfrm>
            <a:off x="5288940" y="527883"/>
            <a:ext cx="3315920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“it’s just that”</a:t>
            </a:r>
          </a:p>
        </p:txBody>
      </p:sp>
      <p:sp>
        <p:nvSpPr>
          <p:cNvPr id="441" name="The clause before只是/就是 usually be positive; the clause after 只是/就是 is not satisfied with the first clause."/>
          <p:cNvSpPr txBox="1"/>
          <p:nvPr/>
        </p:nvSpPr>
        <p:spPr>
          <a:xfrm>
            <a:off x="211404" y="1739273"/>
            <a:ext cx="12581992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The clause before只是/就是 usually be positive; the clause after 只是/就是 is not satisfied with the first clause.</a:t>
            </a:r>
          </a:p>
        </p:txBody>
      </p:sp>
      <p:sp>
        <p:nvSpPr>
          <p:cNvPr id="442" name="英文的听和说很容易，只是写文章有点儿难。"/>
          <p:cNvSpPr txBox="1"/>
          <p:nvPr/>
        </p:nvSpPr>
        <p:spPr>
          <a:xfrm>
            <a:off x="2520950" y="8089899"/>
            <a:ext cx="107823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英文的听和说很容易，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只是</a:t>
            </a:r>
            <a:r>
              <a:t>写文章有点儿难。</a:t>
            </a:r>
          </a:p>
        </p:txBody>
      </p:sp>
      <p:pic>
        <p:nvPicPr>
          <p:cNvPr id="443" name="655193-1NW1GS1548965653.jpg" descr="655193-1NW1GS154896565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9555" y="3244430"/>
            <a:ext cx="6189499" cy="424324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有点儿难"/>
          <p:cNvSpPr txBox="1"/>
          <p:nvPr/>
        </p:nvSpPr>
        <p:spPr>
          <a:xfrm>
            <a:off x="6889750" y="6388099"/>
            <a:ext cx="2908301" cy="1079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有点儿难</a:t>
            </a:r>
          </a:p>
        </p:txBody>
      </p:sp>
      <p:pic>
        <p:nvPicPr>
          <p:cNvPr id="445" name="201610281828521.jpg" descr="20161028182852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883" y="3244430"/>
            <a:ext cx="5451738" cy="3713997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听"/>
          <p:cNvSpPr txBox="1"/>
          <p:nvPr/>
        </p:nvSpPr>
        <p:spPr>
          <a:xfrm>
            <a:off x="3221235" y="5968999"/>
            <a:ext cx="2609455" cy="1079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/>
            </a:lvl1pPr>
          </a:lstStyle>
          <a:p>
            <a:pPr/>
            <a:r>
              <a:t>听</a:t>
            </a:r>
          </a:p>
        </p:txBody>
      </p:sp>
      <p:sp>
        <p:nvSpPr>
          <p:cNvPr id="447" name="说"/>
          <p:cNvSpPr txBox="1"/>
          <p:nvPr/>
        </p:nvSpPr>
        <p:spPr>
          <a:xfrm>
            <a:off x="737393" y="6070599"/>
            <a:ext cx="1424782" cy="1079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/>
            </a:lvl1pPr>
          </a:lstStyle>
          <a:p>
            <a:pPr/>
            <a:r>
              <a:t>说</a:t>
            </a:r>
          </a:p>
        </p:txBody>
      </p:sp>
      <p:sp>
        <p:nvSpPr>
          <p:cNvPr id="448" name="英文"/>
          <p:cNvSpPr/>
          <p:nvPr/>
        </p:nvSpPr>
        <p:spPr>
          <a:xfrm>
            <a:off x="2349500" y="2837196"/>
            <a:ext cx="2053878" cy="1379105"/>
          </a:xfrm>
          <a:prstGeom prst="wedgeEllipseCallout">
            <a:avLst>
              <a:gd name="adj1" fmla="val -33322"/>
              <a:gd name="adj2" fmla="val 104432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3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英文</a:t>
            </a:r>
          </a:p>
        </p:txBody>
      </p:sp>
      <p:sp>
        <p:nvSpPr>
          <p:cNvPr id="449" name="很容易"/>
          <p:cNvSpPr txBox="1"/>
          <p:nvPr/>
        </p:nvSpPr>
        <p:spPr>
          <a:xfrm>
            <a:off x="114351" y="2730499"/>
            <a:ext cx="22098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很容易</a:t>
            </a:r>
          </a:p>
        </p:txBody>
      </p:sp>
      <p:sp>
        <p:nvSpPr>
          <p:cNvPr id="450" name="写文章…"/>
          <p:cNvSpPr txBox="1"/>
          <p:nvPr/>
        </p:nvSpPr>
        <p:spPr>
          <a:xfrm>
            <a:off x="10120769" y="6106770"/>
            <a:ext cx="2237462" cy="13627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写文章</a:t>
            </a:r>
          </a:p>
          <a:p>
            <a:pPr/>
            <a:r>
              <a:t>xiě wénzhāng</a:t>
            </a:r>
          </a:p>
        </p:txBody>
      </p:sp>
      <p:sp>
        <p:nvSpPr>
          <p:cNvPr id="451" name="对我来说，"/>
          <p:cNvSpPr txBox="1"/>
          <p:nvPr/>
        </p:nvSpPr>
        <p:spPr>
          <a:xfrm>
            <a:off x="-67866" y="8089899"/>
            <a:ext cx="27813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对我来说，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0" grpId="1"/>
      <p:bldP build="whole" bldLvl="1" animBg="1" rev="0" advAuto="0" spid="442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只是/就是"/>
          <p:cNvSpPr txBox="1"/>
          <p:nvPr/>
        </p:nvSpPr>
        <p:spPr>
          <a:xfrm>
            <a:off x="3441471" y="641349"/>
            <a:ext cx="6553658" cy="21590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solidFill>
                  <a:srgbClr val="FFFFFF"/>
                </a:solidFill>
              </a:defRPr>
            </a:lvl1pPr>
          </a:lstStyle>
          <a:p>
            <a:pPr/>
            <a:r>
              <a:t>只是/就是</a:t>
            </a:r>
          </a:p>
        </p:txBody>
      </p:sp>
      <p:sp>
        <p:nvSpPr>
          <p:cNvPr id="454" name="“it’s just that”"/>
          <p:cNvSpPr txBox="1"/>
          <p:nvPr/>
        </p:nvSpPr>
        <p:spPr>
          <a:xfrm>
            <a:off x="5060340" y="5061783"/>
            <a:ext cx="3315920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“it’s just that”</a:t>
            </a:r>
          </a:p>
        </p:txBody>
      </p:sp>
      <p:sp>
        <p:nvSpPr>
          <p:cNvPr id="455" name="The clause before只是/就是 usually be positive; the clause after 只是/就是 is not satisfied with the first clause."/>
          <p:cNvSpPr txBox="1"/>
          <p:nvPr/>
        </p:nvSpPr>
        <p:spPr>
          <a:xfrm>
            <a:off x="211404" y="6184273"/>
            <a:ext cx="12581992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The clause before只是/就是 usually be positive; the clause after 只是/就是 is not satisfied with the first clause.</a:t>
            </a:r>
          </a:p>
        </p:txBody>
      </p:sp>
      <p:sp>
        <p:nvSpPr>
          <p:cNvPr id="456" name="请造句"/>
          <p:cNvSpPr txBox="1"/>
          <p:nvPr/>
        </p:nvSpPr>
        <p:spPr>
          <a:xfrm>
            <a:off x="5575300" y="3378616"/>
            <a:ext cx="22860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raduation-Photo_Billboard.jpg" descr="Graduation-Photo_Billboar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285" y="8557"/>
            <a:ext cx="6019441" cy="4046402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毕业…"/>
          <p:cNvSpPr txBox="1"/>
          <p:nvPr/>
        </p:nvSpPr>
        <p:spPr>
          <a:xfrm>
            <a:off x="3937609" y="2310391"/>
            <a:ext cx="2081582" cy="17419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毕业</a:t>
            </a:r>
          </a:p>
          <a:p>
            <a:pPr>
              <a:defRPr sz="2900"/>
            </a:pPr>
            <a:r>
              <a:t>bìyè</a:t>
            </a:r>
          </a:p>
        </p:txBody>
      </p:sp>
      <p:pic>
        <p:nvPicPr>
          <p:cNvPr id="460" name="a1h04f5g7p.jpg" descr="a1h04f5g7p.jpg"/>
          <p:cNvPicPr>
            <a:picLocks noChangeAspect="1"/>
          </p:cNvPicPr>
          <p:nvPr/>
        </p:nvPicPr>
        <p:blipFill>
          <a:blip r:embed="rId3">
            <a:extLst/>
          </a:blip>
          <a:srcRect l="13495" t="5985" r="13495" b="0"/>
          <a:stretch>
            <a:fillRect/>
          </a:stretch>
        </p:blipFill>
        <p:spPr>
          <a:xfrm>
            <a:off x="6593075" y="42424"/>
            <a:ext cx="5740904" cy="4156427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学士学位…"/>
          <p:cNvSpPr txBox="1"/>
          <p:nvPr/>
        </p:nvSpPr>
        <p:spPr>
          <a:xfrm>
            <a:off x="9359823" y="2747989"/>
            <a:ext cx="3048154" cy="14509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学士学位</a:t>
            </a:r>
          </a:p>
          <a:p>
            <a:pPr>
              <a:defRPr sz="2600"/>
            </a:pPr>
            <a:r>
              <a:t>xuéshì xuéwèi</a:t>
            </a:r>
          </a:p>
        </p:txBody>
      </p:sp>
      <p:sp>
        <p:nvSpPr>
          <p:cNvPr id="462" name="Double major"/>
          <p:cNvSpPr txBox="1"/>
          <p:nvPr/>
        </p:nvSpPr>
        <p:spPr>
          <a:xfrm>
            <a:off x="4145187" y="4942054"/>
            <a:ext cx="3704032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Double major</a:t>
            </a:r>
          </a:p>
        </p:txBody>
      </p:sp>
      <p:sp>
        <p:nvSpPr>
          <p:cNvPr id="463" name="双学位…"/>
          <p:cNvSpPr txBox="1"/>
          <p:nvPr/>
        </p:nvSpPr>
        <p:spPr>
          <a:xfrm>
            <a:off x="3635971" y="6456403"/>
            <a:ext cx="4722463" cy="1981376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700">
                <a:solidFill>
                  <a:srgbClr val="FFFFFF"/>
                </a:solidFill>
              </a:defRPr>
            </a:pPr>
            <a:r>
              <a:t>双学位</a:t>
            </a: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shuāng xuéwèi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0" grpId="2"/>
      <p:bldP build="whole" bldLvl="1" animBg="1" rev="0" advAuto="0" spid="462" grpId="4"/>
      <p:bldP build="whole" bldLvl="1" animBg="1" rev="0" advAuto="0" spid="463" grpId="5"/>
      <p:bldP build="whole" bldLvl="1" animBg="1" rev="0" advAuto="0" spid="461" grpId="3"/>
      <p:bldP build="whole" bldLvl="1" animBg="1" rev="0" advAuto="0" spid="45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要么…,要么…"/>
          <p:cNvSpPr txBox="1"/>
          <p:nvPr/>
        </p:nvSpPr>
        <p:spPr>
          <a:xfrm>
            <a:off x="21056" y="31750"/>
            <a:ext cx="6333288" cy="14986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要么…,要么…</a:t>
            </a:r>
          </a:p>
        </p:txBody>
      </p:sp>
      <p:sp>
        <p:nvSpPr>
          <p:cNvPr id="466" name="毕业以后你想做什么？"/>
          <p:cNvSpPr txBox="1"/>
          <p:nvPr/>
        </p:nvSpPr>
        <p:spPr>
          <a:xfrm>
            <a:off x="3448049" y="2686050"/>
            <a:ext cx="646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毕业以后你想做什么？</a:t>
            </a:r>
          </a:p>
        </p:txBody>
      </p:sp>
      <p:pic>
        <p:nvPicPr>
          <p:cNvPr id="467" name="find-job-online-craigslist-1068x713.jpg" descr="find-job-online-craigslist-1068x7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91" y="3934895"/>
            <a:ext cx="5677586" cy="3790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work_2.jpg" descr="work_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4405" y="3781714"/>
            <a:ext cx="5486066" cy="3790373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毕业以后我要么找工作，要么念研究生。"/>
          <p:cNvSpPr txBox="1"/>
          <p:nvPr/>
        </p:nvSpPr>
        <p:spPr>
          <a:xfrm>
            <a:off x="679450" y="7874000"/>
            <a:ext cx="110871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毕业以后我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要么</a:t>
            </a:r>
            <a:r>
              <a:t>找工作，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要么</a:t>
            </a:r>
            <a:r>
              <a:t>念研究生。</a:t>
            </a:r>
          </a:p>
        </p:txBody>
      </p:sp>
      <p:sp>
        <p:nvSpPr>
          <p:cNvPr id="470" name="“choosing between two or more possibilities or desires.”"/>
          <p:cNvSpPr txBox="1"/>
          <p:nvPr/>
        </p:nvSpPr>
        <p:spPr>
          <a:xfrm>
            <a:off x="1024064" y="1827975"/>
            <a:ext cx="1039787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“choosing between two or more possibilities or desires.”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9" grpId="2"/>
      <p:bldP build="whole" bldLvl="1" animBg="1" rev="0" advAuto="0" spid="46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要么…,要么…"/>
          <p:cNvSpPr txBox="1"/>
          <p:nvPr/>
        </p:nvSpPr>
        <p:spPr>
          <a:xfrm>
            <a:off x="21056" y="31750"/>
            <a:ext cx="6333288" cy="14986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要么…,要么…</a:t>
            </a:r>
          </a:p>
        </p:txBody>
      </p:sp>
      <p:sp>
        <p:nvSpPr>
          <p:cNvPr id="473" name="“choosing between two or more possibilities or desires.”"/>
          <p:cNvSpPr txBox="1"/>
          <p:nvPr/>
        </p:nvSpPr>
        <p:spPr>
          <a:xfrm>
            <a:off x="1024064" y="1700975"/>
            <a:ext cx="1039787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“choosing between two or more possibilities or desires.”</a:t>
            </a:r>
          </a:p>
        </p:txBody>
      </p:sp>
      <p:sp>
        <p:nvSpPr>
          <p:cNvPr id="474" name="明年你想去哪里实习？"/>
          <p:cNvSpPr txBox="1"/>
          <p:nvPr/>
        </p:nvSpPr>
        <p:spPr>
          <a:xfrm>
            <a:off x="3270249" y="2432050"/>
            <a:ext cx="646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明年你想去哪里实习？</a:t>
            </a:r>
          </a:p>
        </p:txBody>
      </p:sp>
      <p:sp>
        <p:nvSpPr>
          <p:cNvPr id="475" name="明年我要么去台湾，要么去中国实习。"/>
          <p:cNvSpPr txBox="1"/>
          <p:nvPr/>
        </p:nvSpPr>
        <p:spPr>
          <a:xfrm>
            <a:off x="895349" y="7816850"/>
            <a:ext cx="1090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明年我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要么</a:t>
            </a:r>
            <a:r>
              <a:t>去</a:t>
            </a:r>
            <a:r>
              <a:t>台湾</a:t>
            </a:r>
            <a:r>
              <a:t>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要么</a:t>
            </a:r>
            <a:r>
              <a:t>去中国实习。</a:t>
            </a:r>
          </a:p>
        </p:txBody>
      </p:sp>
      <p:grpSp>
        <p:nvGrpSpPr>
          <p:cNvPr id="478" name="群組"/>
          <p:cNvGrpSpPr/>
          <p:nvPr/>
        </p:nvGrpSpPr>
        <p:grpSpPr>
          <a:xfrm>
            <a:off x="897698" y="3713840"/>
            <a:ext cx="4669995" cy="3811821"/>
            <a:chOff x="89991" y="0"/>
            <a:chExt cx="4669994" cy="3811819"/>
          </a:xfrm>
        </p:grpSpPr>
        <p:pic>
          <p:nvPicPr>
            <p:cNvPr id="476" name="big-texiao419_1543075200.jpg.png" descr="big-texiao419_1543075200.jpg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90" t="0" r="0" b="0"/>
            <a:stretch>
              <a:fillRect/>
            </a:stretch>
          </p:blipFill>
          <p:spPr>
            <a:xfrm>
              <a:off x="89991" y="0"/>
              <a:ext cx="4669995" cy="38118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7" name="文字"/>
            <p:cNvSpPr txBox="1"/>
            <p:nvPr/>
          </p:nvSpPr>
          <p:spPr>
            <a:xfrm>
              <a:off x="4054208" y="2831080"/>
              <a:ext cx="283770" cy="4610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  </a:t>
              </a:r>
            </a:p>
          </p:txBody>
        </p:sp>
      </p:grpSp>
      <p:pic>
        <p:nvPicPr>
          <p:cNvPr id="479" name="400px-Taiwan_location_map.svg.png" descr="400px-Taiwan_location_map.sv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65067" y="3713840"/>
            <a:ext cx="3046937" cy="3663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4" grpId="1"/>
      <p:bldP build="whole" bldLvl="1" animBg="1" rev="0" advAuto="0" spid="475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要么…,要么…"/>
          <p:cNvSpPr txBox="1"/>
          <p:nvPr/>
        </p:nvSpPr>
        <p:spPr>
          <a:xfrm>
            <a:off x="21056" y="31750"/>
            <a:ext cx="6333288" cy="14986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要么…,要么…</a:t>
            </a:r>
          </a:p>
        </p:txBody>
      </p:sp>
      <p:sp>
        <p:nvSpPr>
          <p:cNvPr id="482" name="“choosing between two or more possibilities or desires.”"/>
          <p:cNvSpPr txBox="1"/>
          <p:nvPr/>
        </p:nvSpPr>
        <p:spPr>
          <a:xfrm>
            <a:off x="1024064" y="1827975"/>
            <a:ext cx="1039787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“choosing between two or more possibilities or desires.”</a:t>
            </a:r>
          </a:p>
        </p:txBody>
      </p:sp>
      <p:sp>
        <p:nvSpPr>
          <p:cNvPr id="483" name="下课以后你想做什么？"/>
          <p:cNvSpPr txBox="1"/>
          <p:nvPr/>
        </p:nvSpPr>
        <p:spPr>
          <a:xfrm>
            <a:off x="3270249" y="2597150"/>
            <a:ext cx="646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下课以后你想做什么？</a:t>
            </a:r>
          </a:p>
        </p:txBody>
      </p:sp>
      <p:sp>
        <p:nvSpPr>
          <p:cNvPr id="484" name="下课以后，我要么睡觉，要么吃饭。"/>
          <p:cNvSpPr txBox="1"/>
          <p:nvPr/>
        </p:nvSpPr>
        <p:spPr>
          <a:xfrm>
            <a:off x="1187449" y="7740650"/>
            <a:ext cx="1027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下课以后，我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要么</a:t>
            </a:r>
            <a:r>
              <a:t>睡觉，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要么</a:t>
            </a:r>
            <a:r>
              <a:t>吃饭。</a:t>
            </a:r>
          </a:p>
        </p:txBody>
      </p:sp>
      <p:pic>
        <p:nvPicPr>
          <p:cNvPr id="485" name="20190224003067.jpg" descr="2019022400306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232" y="3796475"/>
            <a:ext cx="5350355" cy="3572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5320" y="3715175"/>
            <a:ext cx="2848825" cy="3735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3" grpId="1"/>
      <p:bldP build="whole" bldLvl="1" animBg="1" rev="0" advAuto="0" spid="48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群組"/>
          <p:cNvGrpSpPr/>
          <p:nvPr/>
        </p:nvGrpSpPr>
        <p:grpSpPr>
          <a:xfrm>
            <a:off x="6523732" y="223636"/>
            <a:ext cx="6532213" cy="4824882"/>
            <a:chOff x="0" y="0"/>
            <a:chExt cx="6532212" cy="4824881"/>
          </a:xfrm>
        </p:grpSpPr>
        <p:pic>
          <p:nvPicPr>
            <p:cNvPr id="143" name="history.jpg" descr="history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58046"/>
              <a:ext cx="6532213" cy="3966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" name="History"/>
            <p:cNvSpPr txBox="1"/>
            <p:nvPr/>
          </p:nvSpPr>
          <p:spPr>
            <a:xfrm>
              <a:off x="2543471" y="-1"/>
              <a:ext cx="1931594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/>
              </a:lvl1pPr>
            </a:lstStyle>
            <a:p>
              <a:pPr/>
              <a:r>
                <a:t>History</a:t>
              </a:r>
            </a:p>
          </p:txBody>
        </p:sp>
      </p:grpSp>
      <p:sp>
        <p:nvSpPr>
          <p:cNvPr id="146" name="历史…"/>
          <p:cNvSpPr txBox="1"/>
          <p:nvPr/>
        </p:nvSpPr>
        <p:spPr>
          <a:xfrm>
            <a:off x="6528409" y="3244578"/>
            <a:ext cx="2081582" cy="1803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历史</a:t>
            </a:r>
          </a:p>
          <a:p>
            <a:pPr>
              <a:defRPr sz="3300"/>
            </a:pPr>
            <a:r>
              <a:t>lìshǐ</a:t>
            </a:r>
          </a:p>
        </p:txBody>
      </p:sp>
      <p:grpSp>
        <p:nvGrpSpPr>
          <p:cNvPr id="149" name="群組"/>
          <p:cNvGrpSpPr/>
          <p:nvPr/>
        </p:nvGrpSpPr>
        <p:grpSpPr>
          <a:xfrm>
            <a:off x="-93961" y="223636"/>
            <a:ext cx="6532214" cy="4732368"/>
            <a:chOff x="0" y="0"/>
            <a:chExt cx="6532212" cy="4732367"/>
          </a:xfrm>
        </p:grpSpPr>
        <p:pic>
          <p:nvPicPr>
            <p:cNvPr id="147" name="2015-wgi-image-related.png" descr="2015-wgi-image-related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950560"/>
              <a:ext cx="6532213" cy="37818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" name="World"/>
            <p:cNvSpPr txBox="1"/>
            <p:nvPr/>
          </p:nvSpPr>
          <p:spPr>
            <a:xfrm>
              <a:off x="2222784" y="-1"/>
              <a:ext cx="1584352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/>
              </a:lvl1pPr>
            </a:lstStyle>
            <a:p>
              <a:pPr/>
              <a:r>
                <a:t>World</a:t>
              </a:r>
            </a:p>
          </p:txBody>
        </p:sp>
      </p:grpSp>
      <p:sp>
        <p:nvSpPr>
          <p:cNvPr id="150" name="世界…"/>
          <p:cNvSpPr txBox="1"/>
          <p:nvPr/>
        </p:nvSpPr>
        <p:spPr>
          <a:xfrm>
            <a:off x="4382109" y="3244578"/>
            <a:ext cx="2081582" cy="1803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世界</a:t>
            </a:r>
          </a:p>
          <a:p>
            <a:pPr>
              <a:defRPr sz="3300"/>
            </a:pPr>
            <a:r>
              <a:t>shìjiè</a:t>
            </a:r>
          </a:p>
        </p:txBody>
      </p:sp>
      <p:grpSp>
        <p:nvGrpSpPr>
          <p:cNvPr id="153" name="群組"/>
          <p:cNvGrpSpPr/>
          <p:nvPr/>
        </p:nvGrpSpPr>
        <p:grpSpPr>
          <a:xfrm>
            <a:off x="38931" y="4846435"/>
            <a:ext cx="5764138" cy="5054108"/>
            <a:chOff x="0" y="0"/>
            <a:chExt cx="5764136" cy="5054106"/>
          </a:xfrm>
        </p:grpSpPr>
        <p:sp>
          <p:nvSpPr>
            <p:cNvPr id="151" name="Chemistry"/>
            <p:cNvSpPr txBox="1"/>
            <p:nvPr/>
          </p:nvSpPr>
          <p:spPr>
            <a:xfrm>
              <a:off x="1567034" y="-1"/>
              <a:ext cx="2711425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/>
              </a:lvl1pPr>
            </a:lstStyle>
            <a:p>
              <a:pPr/>
              <a:r>
                <a:t>Chemistry</a:t>
              </a:r>
            </a:p>
          </p:txBody>
        </p:sp>
        <p:pic>
          <p:nvPicPr>
            <p:cNvPr id="152" name="ChemistryWithoutCombust.png" descr="ChemistryWithoutCombus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31004"/>
              <a:ext cx="5764137" cy="43231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4" name="化学…"/>
          <p:cNvSpPr txBox="1"/>
          <p:nvPr/>
        </p:nvSpPr>
        <p:spPr>
          <a:xfrm>
            <a:off x="38709" y="7994378"/>
            <a:ext cx="2081582" cy="1803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化学</a:t>
            </a:r>
          </a:p>
          <a:p>
            <a:pPr>
              <a:defRPr sz="3300"/>
            </a:pPr>
            <a:r>
              <a:t>huàxué</a:t>
            </a:r>
          </a:p>
        </p:txBody>
      </p:sp>
      <p:grpSp>
        <p:nvGrpSpPr>
          <p:cNvPr id="157" name="群組"/>
          <p:cNvGrpSpPr/>
          <p:nvPr/>
        </p:nvGrpSpPr>
        <p:grpSpPr>
          <a:xfrm>
            <a:off x="6283180" y="5172736"/>
            <a:ext cx="6723215" cy="4594341"/>
            <a:chOff x="0" y="0"/>
            <a:chExt cx="6723213" cy="4594340"/>
          </a:xfrm>
        </p:grpSpPr>
        <p:sp>
          <p:nvSpPr>
            <p:cNvPr id="155" name="Economic"/>
            <p:cNvSpPr txBox="1"/>
            <p:nvPr/>
          </p:nvSpPr>
          <p:spPr>
            <a:xfrm>
              <a:off x="2176015" y="-1"/>
              <a:ext cx="2661286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/>
              </a:lvl1pPr>
            </a:lstStyle>
            <a:p>
              <a:pPr/>
              <a:r>
                <a:t>Economic</a:t>
              </a:r>
            </a:p>
          </p:txBody>
        </p:sp>
        <p:pic>
          <p:nvPicPr>
            <p:cNvPr id="156" name="0348162d0690b324eedee6a128ce0099.jpg" descr="0348162d0690b324eedee6a128ce0099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812533"/>
              <a:ext cx="6723214" cy="37818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8" name="经济…"/>
          <p:cNvSpPr txBox="1"/>
          <p:nvPr/>
        </p:nvSpPr>
        <p:spPr>
          <a:xfrm>
            <a:off x="10948009" y="7994378"/>
            <a:ext cx="2081582" cy="1803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经济</a:t>
            </a:r>
          </a:p>
          <a:p>
            <a:pPr>
              <a:defRPr sz="3300"/>
            </a:pPr>
            <a:r>
              <a:t>jīngjì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8"/>
      <p:bldP build="whole" bldLvl="1" animBg="1" rev="0" advAuto="0" spid="153" grpId="5"/>
      <p:bldP build="whole" bldLvl="1" animBg="1" rev="0" advAuto="0" spid="146" grpId="4"/>
      <p:bldP build="whole" bldLvl="1" animBg="1" rev="0" advAuto="0" spid="150" grpId="2"/>
      <p:bldP build="whole" bldLvl="1" animBg="1" rev="0" advAuto="0" spid="149" grpId="1"/>
      <p:bldP build="whole" bldLvl="1" animBg="1" rev="0" advAuto="0" spid="154" grpId="6"/>
      <p:bldP build="whole" bldLvl="1" animBg="1" rev="0" advAuto="0" spid="145" grpId="3"/>
      <p:bldP build="whole" bldLvl="1" animBg="1" rev="0" advAuto="0" spid="157" grpId="7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要么…,要么…"/>
          <p:cNvSpPr txBox="1"/>
          <p:nvPr/>
        </p:nvSpPr>
        <p:spPr>
          <a:xfrm>
            <a:off x="21056" y="31750"/>
            <a:ext cx="6333288" cy="14986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要么…,要么…</a:t>
            </a:r>
          </a:p>
        </p:txBody>
      </p:sp>
      <p:sp>
        <p:nvSpPr>
          <p:cNvPr id="489" name="“choosing between two or more possibilities or desires.”"/>
          <p:cNvSpPr txBox="1"/>
          <p:nvPr/>
        </p:nvSpPr>
        <p:spPr>
          <a:xfrm>
            <a:off x="1024064" y="1827975"/>
            <a:ext cx="1039787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“choosing between two or more possibilities or desires.”</a:t>
            </a:r>
          </a:p>
        </p:txBody>
      </p:sp>
      <p:sp>
        <p:nvSpPr>
          <p:cNvPr id="490" name="你今天晚上要做什么？"/>
          <p:cNvSpPr txBox="1"/>
          <p:nvPr/>
        </p:nvSpPr>
        <p:spPr>
          <a:xfrm>
            <a:off x="4184649" y="2509927"/>
            <a:ext cx="5194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你今天晚上要做什么？</a:t>
            </a:r>
          </a:p>
        </p:txBody>
      </p:sp>
      <p:pic>
        <p:nvPicPr>
          <p:cNvPr id="491" name="true.png" descr="tr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748" y="3050530"/>
            <a:ext cx="4431904" cy="4431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201606042238340yu95DOMAJFsHjxa.jpg" descr="201606042238340yu95DOMAJFsHjx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3238" y="3915859"/>
            <a:ext cx="5382973" cy="3208395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我今天晚上要么看书要么看电影。"/>
          <p:cNvSpPr txBox="1"/>
          <p:nvPr/>
        </p:nvSpPr>
        <p:spPr>
          <a:xfrm>
            <a:off x="2362200" y="7981949"/>
            <a:ext cx="90678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我今天晚上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要么</a:t>
            </a:r>
            <a:r>
              <a:t>看书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要么</a:t>
            </a:r>
            <a:r>
              <a:t>看电影。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要么…,要么…"/>
          <p:cNvSpPr txBox="1"/>
          <p:nvPr/>
        </p:nvSpPr>
        <p:spPr>
          <a:xfrm>
            <a:off x="21056" y="31750"/>
            <a:ext cx="6333288" cy="14986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要么…,要么…</a:t>
            </a:r>
          </a:p>
        </p:txBody>
      </p:sp>
      <p:sp>
        <p:nvSpPr>
          <p:cNvPr id="496" name="毕业以后你想做什么？"/>
          <p:cNvSpPr txBox="1"/>
          <p:nvPr/>
        </p:nvSpPr>
        <p:spPr>
          <a:xfrm>
            <a:off x="3448049" y="2241550"/>
            <a:ext cx="646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毕业以后你想做什么？</a:t>
            </a:r>
          </a:p>
        </p:txBody>
      </p:sp>
      <p:sp>
        <p:nvSpPr>
          <p:cNvPr id="497" name="明年你想去哪里实习？"/>
          <p:cNvSpPr txBox="1"/>
          <p:nvPr/>
        </p:nvSpPr>
        <p:spPr>
          <a:xfrm>
            <a:off x="3448049" y="3943350"/>
            <a:ext cx="646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明年你想去哪里实习？</a:t>
            </a:r>
          </a:p>
        </p:txBody>
      </p:sp>
      <p:sp>
        <p:nvSpPr>
          <p:cNvPr id="498" name="下课以后你想做什么？"/>
          <p:cNvSpPr txBox="1"/>
          <p:nvPr/>
        </p:nvSpPr>
        <p:spPr>
          <a:xfrm>
            <a:off x="3359149" y="5492750"/>
            <a:ext cx="646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下课以后你想做什么？</a:t>
            </a:r>
          </a:p>
        </p:txBody>
      </p:sp>
      <p:sp>
        <p:nvSpPr>
          <p:cNvPr id="499" name="你今天晚上要做什么？"/>
          <p:cNvSpPr txBox="1"/>
          <p:nvPr/>
        </p:nvSpPr>
        <p:spPr>
          <a:xfrm>
            <a:off x="3359149" y="7042150"/>
            <a:ext cx="646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你今天晚上要做什么？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6" grpId="1"/>
      <p:bldP build="whole" bldLvl="1" animBg="1" rev="0" advAuto="0" spid="499" grpId="4"/>
      <p:bldP build="whole" bldLvl="1" animBg="1" rev="0" advAuto="0" spid="498" grpId="3"/>
      <p:bldP build="whole" bldLvl="1" animBg="1" rev="0" advAuto="0" spid="497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4210816-green-apples-stacked-on-top-of-each-other-with-red-apple-in-a-jar-beside-them.jpg" descr="4210816-green-apples-stacked-on-top-of-each-other-with-red-apple-in-a-jar-beside-them.jpg"/>
          <p:cNvPicPr>
            <a:picLocks noChangeAspect="1"/>
          </p:cNvPicPr>
          <p:nvPr/>
        </p:nvPicPr>
        <p:blipFill>
          <a:blip r:embed="rId2">
            <a:extLst/>
          </a:blip>
          <a:srcRect l="0" t="27325" r="0" b="3702"/>
          <a:stretch>
            <a:fillRect/>
          </a:stretch>
        </p:blipFill>
        <p:spPr>
          <a:xfrm>
            <a:off x="2663031" y="3510473"/>
            <a:ext cx="8001219" cy="3676225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Other"/>
          <p:cNvSpPr txBox="1"/>
          <p:nvPr/>
        </p:nvSpPr>
        <p:spPr>
          <a:xfrm>
            <a:off x="3577501" y="3692025"/>
            <a:ext cx="1785798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Other</a:t>
            </a:r>
          </a:p>
        </p:txBody>
      </p:sp>
      <p:sp>
        <p:nvSpPr>
          <p:cNvPr id="503" name="其他…"/>
          <p:cNvSpPr txBox="1"/>
          <p:nvPr/>
        </p:nvSpPr>
        <p:spPr>
          <a:xfrm>
            <a:off x="5971374" y="3053157"/>
            <a:ext cx="2052652" cy="17168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700"/>
            </a:pPr>
            <a:r>
              <a:t>其他</a:t>
            </a:r>
          </a:p>
          <a:p>
            <a:pPr>
              <a:defRPr sz="2800"/>
            </a:pPr>
            <a:r>
              <a:t>qítā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3" grpId="2"/>
      <p:bldP build="whole" bldLvl="1" animBg="1" rev="0" advAuto="0" spid="502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矩形"/>
          <p:cNvSpPr/>
          <p:nvPr/>
        </p:nvSpPr>
        <p:spPr>
          <a:xfrm>
            <a:off x="52610" y="5562600"/>
            <a:ext cx="5888039" cy="2387600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506" name="senior-male-professor-explaining-writing-green-chalkboard_23-2148200956.jpg" descr="senior-male-professor-explaining-writing-green-chalkboard_23-214820095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6551" y="-17562"/>
            <a:ext cx="6873908" cy="4578945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教授…"/>
          <p:cNvSpPr txBox="1"/>
          <p:nvPr/>
        </p:nvSpPr>
        <p:spPr>
          <a:xfrm>
            <a:off x="6135706" y="2995823"/>
            <a:ext cx="2639728" cy="16029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100"/>
            </a:pPr>
            <a:r>
              <a:t>教授</a:t>
            </a:r>
          </a:p>
          <a:p>
            <a:pPr>
              <a:defRPr sz="2700"/>
            </a:pPr>
            <a:r>
              <a:t>jiàoshòu</a:t>
            </a:r>
          </a:p>
        </p:txBody>
      </p:sp>
      <p:sp>
        <p:nvSpPr>
          <p:cNvPr id="508" name="矩形"/>
          <p:cNvSpPr/>
          <p:nvPr/>
        </p:nvSpPr>
        <p:spPr>
          <a:xfrm>
            <a:off x="-190352" y="1054100"/>
            <a:ext cx="6276282" cy="169356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9" name="To guide; guidance"/>
          <p:cNvSpPr txBox="1"/>
          <p:nvPr/>
        </p:nvSpPr>
        <p:spPr>
          <a:xfrm>
            <a:off x="430467" y="1515286"/>
            <a:ext cx="5132325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To guide; guidance</a:t>
            </a:r>
          </a:p>
        </p:txBody>
      </p:sp>
      <p:sp>
        <p:nvSpPr>
          <p:cNvPr id="510" name="指导…"/>
          <p:cNvSpPr txBox="1"/>
          <p:nvPr/>
        </p:nvSpPr>
        <p:spPr>
          <a:xfrm>
            <a:off x="4177996" y="2995823"/>
            <a:ext cx="1879067" cy="1602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指导</a:t>
            </a:r>
          </a:p>
          <a:p>
            <a:pPr>
              <a:defRPr sz="2700"/>
            </a:pPr>
            <a:r>
              <a:t>zhǐdǎo</a:t>
            </a:r>
          </a:p>
        </p:txBody>
      </p:sp>
      <p:sp>
        <p:nvSpPr>
          <p:cNvPr id="511" name="To talk"/>
          <p:cNvSpPr txBox="1"/>
          <p:nvPr/>
        </p:nvSpPr>
        <p:spPr>
          <a:xfrm>
            <a:off x="1457909" y="6222088"/>
            <a:ext cx="2672182" cy="106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FFFFFF"/>
                </a:solidFill>
              </a:defRPr>
            </a:lvl1pPr>
          </a:lstStyle>
          <a:p>
            <a:pPr/>
            <a:r>
              <a:t>To talk</a:t>
            </a:r>
          </a:p>
        </p:txBody>
      </p:sp>
      <p:sp>
        <p:nvSpPr>
          <p:cNvPr id="512" name="谈…"/>
          <p:cNvSpPr txBox="1"/>
          <p:nvPr/>
        </p:nvSpPr>
        <p:spPr>
          <a:xfrm>
            <a:off x="2395605" y="8037723"/>
            <a:ext cx="1104368" cy="1602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谈</a:t>
            </a:r>
          </a:p>
          <a:p>
            <a:pPr>
              <a:defRPr sz="2700"/>
            </a:pPr>
            <a:r>
              <a:t>tán</a:t>
            </a:r>
          </a:p>
        </p:txBody>
      </p:sp>
      <p:grpSp>
        <p:nvGrpSpPr>
          <p:cNvPr id="515" name="群組"/>
          <p:cNvGrpSpPr/>
          <p:nvPr/>
        </p:nvGrpSpPr>
        <p:grpSpPr>
          <a:xfrm>
            <a:off x="5981700" y="5549900"/>
            <a:ext cx="7203611" cy="2387600"/>
            <a:chOff x="0" y="0"/>
            <a:chExt cx="7203610" cy="2387600"/>
          </a:xfrm>
        </p:grpSpPr>
        <p:sp>
          <p:nvSpPr>
            <p:cNvPr id="513" name="矩形"/>
            <p:cNvSpPr/>
            <p:nvPr/>
          </p:nvSpPr>
          <p:spPr>
            <a:xfrm>
              <a:off x="0" y="0"/>
              <a:ext cx="7203611" cy="2387600"/>
            </a:xfrm>
            <a:prstGeom prst="rect">
              <a:avLst/>
            </a:prstGeom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14" name="To discuss"/>
            <p:cNvSpPr txBox="1"/>
            <p:nvPr/>
          </p:nvSpPr>
          <p:spPr>
            <a:xfrm>
              <a:off x="1498025" y="659488"/>
              <a:ext cx="4207562" cy="1068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To discuss</a:t>
              </a:r>
            </a:p>
          </p:txBody>
        </p:sp>
      </p:grpSp>
      <p:sp>
        <p:nvSpPr>
          <p:cNvPr id="516" name="讨论…"/>
          <p:cNvSpPr txBox="1"/>
          <p:nvPr/>
        </p:nvSpPr>
        <p:spPr>
          <a:xfrm>
            <a:off x="8643971" y="8037723"/>
            <a:ext cx="1879068" cy="1602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讨论</a:t>
            </a:r>
          </a:p>
          <a:p>
            <a:pPr>
              <a:defRPr sz="2700"/>
            </a:pPr>
            <a:r>
              <a:t>tǎolùn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2" grpId="5"/>
      <p:bldP build="whole" bldLvl="1" animBg="1" rev="0" advAuto="0" spid="516" grpId="7"/>
      <p:bldP build="whole" bldLvl="1" animBg="1" rev="0" advAuto="0" spid="507" grpId="3"/>
      <p:bldP build="whole" bldLvl="1" animBg="1" rev="0" advAuto="0" spid="505" grpId="4"/>
      <p:bldP build="whole" bldLvl="1" animBg="1" rev="0" advAuto="0" spid="515" grpId="6"/>
      <p:bldP build="whole" bldLvl="1" animBg="1" rev="0" advAuto="0" spid="506" grpId="2"/>
      <p:bldP build="whole" bldLvl="1" animBg="1" rev="0" advAuto="0" spid="51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any-suggestions-written-on-speech-260nw-1273092727.jpg.jp2" descr="any-suggestions-written-on-speech-260nw-1273092727.jpg.jp2"/>
          <p:cNvPicPr>
            <a:picLocks noChangeAspect="1"/>
          </p:cNvPicPr>
          <p:nvPr/>
        </p:nvPicPr>
        <p:blipFill>
          <a:blip r:embed="rId2">
            <a:extLst/>
          </a:blip>
          <a:srcRect l="0" t="0" r="0" b="7943"/>
          <a:stretch>
            <a:fillRect/>
          </a:stretch>
        </p:blipFill>
        <p:spPr>
          <a:xfrm>
            <a:off x="2430" y="-5136"/>
            <a:ext cx="5199922" cy="5155078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建议…"/>
          <p:cNvSpPr txBox="1"/>
          <p:nvPr/>
        </p:nvSpPr>
        <p:spPr>
          <a:xfrm>
            <a:off x="3353066" y="3567323"/>
            <a:ext cx="1879068" cy="16029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建议</a:t>
            </a:r>
          </a:p>
          <a:p>
            <a:pPr>
              <a:defRPr sz="2700"/>
            </a:pPr>
            <a:r>
              <a:t>jiànyì</a:t>
            </a:r>
          </a:p>
        </p:txBody>
      </p:sp>
      <p:sp>
        <p:nvSpPr>
          <p:cNvPr id="520" name="The professor give me a suggestion."/>
          <p:cNvSpPr txBox="1"/>
          <p:nvPr/>
        </p:nvSpPr>
        <p:spPr>
          <a:xfrm>
            <a:off x="5437289" y="1517010"/>
            <a:ext cx="6930823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The professor give me a suggestion.</a:t>
            </a:r>
          </a:p>
        </p:txBody>
      </p:sp>
      <p:sp>
        <p:nvSpPr>
          <p:cNvPr id="521" name="教授给我一个建议。"/>
          <p:cNvSpPr txBox="1"/>
          <p:nvPr/>
        </p:nvSpPr>
        <p:spPr>
          <a:xfrm>
            <a:off x="6216649" y="2768600"/>
            <a:ext cx="5143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教授给我一个建议。</a:t>
            </a:r>
          </a:p>
        </p:txBody>
      </p:sp>
      <p:grpSp>
        <p:nvGrpSpPr>
          <p:cNvPr id="524" name="群組"/>
          <p:cNvGrpSpPr/>
          <p:nvPr/>
        </p:nvGrpSpPr>
        <p:grpSpPr>
          <a:xfrm>
            <a:off x="246905" y="5489326"/>
            <a:ext cx="4710908" cy="3906293"/>
            <a:chOff x="0" y="0"/>
            <a:chExt cx="4710906" cy="3906291"/>
          </a:xfrm>
        </p:grpSpPr>
        <p:sp>
          <p:nvSpPr>
            <p:cNvPr id="522" name="橢圓形"/>
            <p:cNvSpPr/>
            <p:nvPr/>
          </p:nvSpPr>
          <p:spPr>
            <a:xfrm>
              <a:off x="0" y="0"/>
              <a:ext cx="4710907" cy="390629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23" name="Opinion"/>
            <p:cNvSpPr txBox="1"/>
            <p:nvPr/>
          </p:nvSpPr>
          <p:spPr>
            <a:xfrm>
              <a:off x="770302" y="1412668"/>
              <a:ext cx="3170302" cy="10809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Opinion</a:t>
              </a:r>
            </a:p>
          </p:txBody>
        </p:sp>
      </p:grpSp>
      <p:sp>
        <p:nvSpPr>
          <p:cNvPr id="525" name="意见…"/>
          <p:cNvSpPr txBox="1"/>
          <p:nvPr/>
        </p:nvSpPr>
        <p:spPr>
          <a:xfrm>
            <a:off x="4927866" y="7999623"/>
            <a:ext cx="1879068" cy="1602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意见</a:t>
            </a:r>
          </a:p>
          <a:p>
            <a:pPr>
              <a:defRPr sz="2700"/>
            </a:pPr>
            <a:r>
              <a:t>yìjiàn</a:t>
            </a:r>
          </a:p>
        </p:txBody>
      </p:sp>
      <p:sp>
        <p:nvSpPr>
          <p:cNvPr id="526" name="I don’t have any opinions."/>
          <p:cNvSpPr txBox="1"/>
          <p:nvPr/>
        </p:nvSpPr>
        <p:spPr>
          <a:xfrm>
            <a:off x="7167099" y="5543278"/>
            <a:ext cx="5198403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I don’t have any opinions.</a:t>
            </a:r>
          </a:p>
        </p:txBody>
      </p:sp>
      <p:grpSp>
        <p:nvGrpSpPr>
          <p:cNvPr id="529" name="群組"/>
          <p:cNvGrpSpPr/>
          <p:nvPr/>
        </p:nvGrpSpPr>
        <p:grpSpPr>
          <a:xfrm>
            <a:off x="7359650" y="6339333"/>
            <a:ext cx="4584701" cy="3465663"/>
            <a:chOff x="0" y="0"/>
            <a:chExt cx="4584700" cy="3465662"/>
          </a:xfrm>
        </p:grpSpPr>
        <p:pic>
          <p:nvPicPr>
            <p:cNvPr id="527" name="201809261537928222968307.gif" descr="201809261537928222968307.gi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4529" y="988988"/>
              <a:ext cx="2476675" cy="2476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8" name="我没有任何意见。"/>
            <p:cNvSpPr txBox="1"/>
            <p:nvPr/>
          </p:nvSpPr>
          <p:spPr>
            <a:xfrm>
              <a:off x="0" y="0"/>
              <a:ext cx="4584701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/>
              </a:lvl1pPr>
            </a:lstStyle>
            <a:p>
              <a:pPr/>
              <a:r>
                <a:t>我没有任何意见。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1" grpId="4"/>
      <p:bldP build="whole" bldLvl="1" animBg="1" rev="0" advAuto="0" spid="518" grpId="1"/>
      <p:bldP build="whole" bldLvl="1" animBg="1" rev="0" advAuto="0" spid="526" grpId="7"/>
      <p:bldP build="whole" bldLvl="1" animBg="1" rev="0" advAuto="0" spid="520" grpId="3"/>
      <p:bldP build="whole" bldLvl="1" animBg="1" rev="0" advAuto="0" spid="524" grpId="5"/>
      <p:bldP build="whole" bldLvl="1" animBg="1" rev="0" advAuto="0" spid="525" grpId="6"/>
      <p:bldP build="whole" bldLvl="1" animBg="1" rev="0" advAuto="0" spid="519" grpId="2"/>
      <p:bldP build="whole" bldLvl="1" animBg="1" rev="0" advAuto="0" spid="529" grpId="8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A branch of academic or vocational study"/>
          <p:cNvSpPr txBox="1"/>
          <p:nvPr/>
        </p:nvSpPr>
        <p:spPr>
          <a:xfrm>
            <a:off x="2889148" y="558344"/>
            <a:ext cx="8166304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A branch of academic or vocational study</a:t>
            </a:r>
          </a:p>
        </p:txBody>
      </p:sp>
      <p:sp>
        <p:nvSpPr>
          <p:cNvPr id="532" name="科…"/>
          <p:cNvSpPr txBox="1"/>
          <p:nvPr/>
        </p:nvSpPr>
        <p:spPr>
          <a:xfrm>
            <a:off x="-15907" y="1347217"/>
            <a:ext cx="13036615" cy="2436366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700"/>
            </a:pPr>
            <a:r>
              <a:t>科</a:t>
            </a:r>
          </a:p>
          <a:p>
            <a:pPr>
              <a:defRPr sz="4000"/>
            </a:pPr>
            <a:r>
              <a:t>kē</a:t>
            </a:r>
          </a:p>
        </p:txBody>
      </p:sp>
      <p:sp>
        <p:nvSpPr>
          <p:cNvPr id="533" name="文科…"/>
          <p:cNvSpPr txBox="1"/>
          <p:nvPr/>
        </p:nvSpPr>
        <p:spPr>
          <a:xfrm>
            <a:off x="167132" y="3907592"/>
            <a:ext cx="2331199" cy="1602218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rgbClr val="FFFFFF"/>
                </a:solidFill>
              </a:defRPr>
            </a:pPr>
            <a:r>
              <a:t>文科</a:t>
            </a:r>
          </a:p>
          <a:p>
            <a:pPr>
              <a:defRPr sz="2900">
                <a:solidFill>
                  <a:srgbClr val="FFFFFF"/>
                </a:solidFill>
              </a:defRPr>
            </a:pPr>
            <a:r>
              <a:t>wénkē</a:t>
            </a:r>
          </a:p>
        </p:txBody>
      </p:sp>
      <p:sp>
        <p:nvSpPr>
          <p:cNvPr id="534" name="中文系"/>
          <p:cNvSpPr txBox="1"/>
          <p:nvPr/>
        </p:nvSpPr>
        <p:spPr>
          <a:xfrm>
            <a:off x="323080" y="5633820"/>
            <a:ext cx="201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中文系</a:t>
            </a:r>
          </a:p>
        </p:txBody>
      </p:sp>
      <p:sp>
        <p:nvSpPr>
          <p:cNvPr id="535" name="日文系"/>
          <p:cNvSpPr txBox="1"/>
          <p:nvPr/>
        </p:nvSpPr>
        <p:spPr>
          <a:xfrm>
            <a:off x="323080" y="6558716"/>
            <a:ext cx="201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日文系</a:t>
            </a:r>
          </a:p>
        </p:txBody>
      </p:sp>
      <p:sp>
        <p:nvSpPr>
          <p:cNvPr id="536" name="历史系"/>
          <p:cNvSpPr txBox="1"/>
          <p:nvPr/>
        </p:nvSpPr>
        <p:spPr>
          <a:xfrm>
            <a:off x="323080" y="8598224"/>
            <a:ext cx="201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历史系</a:t>
            </a:r>
          </a:p>
        </p:txBody>
      </p:sp>
      <p:sp>
        <p:nvSpPr>
          <p:cNvPr id="537" name="工科…"/>
          <p:cNvSpPr txBox="1"/>
          <p:nvPr/>
        </p:nvSpPr>
        <p:spPr>
          <a:xfrm>
            <a:off x="6955281" y="3907592"/>
            <a:ext cx="2239273" cy="1602218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rgbClr val="FFFFFF"/>
                </a:solidFill>
              </a:defRPr>
            </a:pPr>
            <a:r>
              <a:t>工科</a:t>
            </a:r>
          </a:p>
          <a:p>
            <a:pPr>
              <a:defRPr sz="2900">
                <a:solidFill>
                  <a:srgbClr val="FFFFFF"/>
                </a:solidFill>
              </a:defRPr>
            </a:pPr>
            <a:r>
              <a:t>gōngkē</a:t>
            </a:r>
          </a:p>
        </p:txBody>
      </p:sp>
      <p:sp>
        <p:nvSpPr>
          <p:cNvPr id="538" name="电子信息工程系(IT)…"/>
          <p:cNvSpPr txBox="1"/>
          <p:nvPr/>
        </p:nvSpPr>
        <p:spPr>
          <a:xfrm>
            <a:off x="5620058" y="5793322"/>
            <a:ext cx="4795420" cy="1225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电子信息工程系(IT)</a:t>
            </a:r>
          </a:p>
          <a:p>
            <a:pPr/>
            <a:r>
              <a:t>diànzǐ xìnxī gōngchéng xì</a:t>
            </a:r>
          </a:p>
        </p:txBody>
      </p:sp>
      <p:sp>
        <p:nvSpPr>
          <p:cNvPr id="539" name="哲学系"/>
          <p:cNvSpPr txBox="1"/>
          <p:nvPr/>
        </p:nvSpPr>
        <p:spPr>
          <a:xfrm>
            <a:off x="323080" y="7578470"/>
            <a:ext cx="201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哲学系</a:t>
            </a:r>
          </a:p>
        </p:txBody>
      </p:sp>
      <p:sp>
        <p:nvSpPr>
          <p:cNvPr id="540" name="理科…"/>
          <p:cNvSpPr txBox="1"/>
          <p:nvPr/>
        </p:nvSpPr>
        <p:spPr>
          <a:xfrm>
            <a:off x="10682732" y="3960415"/>
            <a:ext cx="2239273" cy="1602218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rgbClr val="FFFFFF"/>
                </a:solidFill>
              </a:defRPr>
            </a:pPr>
            <a:r>
              <a:t>理科</a:t>
            </a:r>
          </a:p>
          <a:p>
            <a:pPr>
              <a:defRPr sz="2900">
                <a:solidFill>
                  <a:srgbClr val="FFFFFF"/>
                </a:solidFill>
              </a:defRPr>
            </a:pPr>
            <a:r>
              <a:t>lǐkē</a:t>
            </a:r>
          </a:p>
        </p:txBody>
      </p:sp>
      <p:sp>
        <p:nvSpPr>
          <p:cNvPr id="541" name="化学系"/>
          <p:cNvSpPr txBox="1"/>
          <p:nvPr/>
        </p:nvSpPr>
        <p:spPr>
          <a:xfrm>
            <a:off x="10792717" y="5739465"/>
            <a:ext cx="201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化学系</a:t>
            </a:r>
          </a:p>
        </p:txBody>
      </p:sp>
      <p:sp>
        <p:nvSpPr>
          <p:cNvPr id="542" name="商科…"/>
          <p:cNvSpPr txBox="1"/>
          <p:nvPr/>
        </p:nvSpPr>
        <p:spPr>
          <a:xfrm>
            <a:off x="3227831" y="3907592"/>
            <a:ext cx="2239273" cy="1602218"/>
          </a:xfrm>
          <a:prstGeom prst="rect">
            <a:avLst/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rgbClr val="FFFFFF"/>
                </a:solidFill>
              </a:defRPr>
            </a:pPr>
            <a:r>
              <a:t>商科</a:t>
            </a:r>
          </a:p>
          <a:p>
            <a:pPr>
              <a:defRPr sz="2900">
                <a:solidFill>
                  <a:srgbClr val="FFFFFF"/>
                </a:solidFill>
              </a:defRPr>
            </a:pPr>
            <a:r>
              <a:t>shāngkē</a:t>
            </a:r>
          </a:p>
        </p:txBody>
      </p:sp>
      <p:sp>
        <p:nvSpPr>
          <p:cNvPr id="543" name="经济系"/>
          <p:cNvSpPr txBox="1"/>
          <p:nvPr/>
        </p:nvSpPr>
        <p:spPr>
          <a:xfrm>
            <a:off x="3223517" y="5739465"/>
            <a:ext cx="201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经济系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4" grpId="3"/>
      <p:bldP build="whole" bldLvl="1" animBg="1" rev="0" advAuto="0" spid="538" grpId="10"/>
      <p:bldP build="whole" bldLvl="1" animBg="1" rev="0" advAuto="0" spid="536" grpId="6"/>
      <p:bldP build="whole" bldLvl="1" animBg="1" rev="0" advAuto="0" spid="532" grpId="1"/>
      <p:bldP build="whole" bldLvl="1" animBg="1" rev="0" advAuto="0" spid="541" grpId="12"/>
      <p:bldP build="whole" bldLvl="1" animBg="1" rev="0" advAuto="0" spid="533" grpId="2"/>
      <p:bldP build="whole" bldLvl="1" animBg="1" rev="0" advAuto="0" spid="539" grpId="5"/>
      <p:bldP build="whole" bldLvl="1" animBg="1" rev="0" advAuto="0" spid="537" grpId="9"/>
      <p:bldP build="whole" bldLvl="1" animBg="1" rev="0" advAuto="0" spid="542" grpId="7"/>
      <p:bldP build="whole" bldLvl="1" animBg="1" rev="0" advAuto="0" spid="543" grpId="8"/>
      <p:bldP build="whole" bldLvl="1" animBg="1" rev="0" advAuto="0" spid="535" grpId="4"/>
      <p:bldP build="whole" bldLvl="1" animBg="1" rev="0" advAuto="0" spid="540" grpId="1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66961"/>
            <a:satOff val="4172"/>
            <a:lumOff val="1112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rammar"/>
          <p:cNvSpPr txBox="1"/>
          <p:nvPr/>
        </p:nvSpPr>
        <p:spPr>
          <a:xfrm>
            <a:off x="3742131" y="2736956"/>
            <a:ext cx="6053938" cy="1676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400">
                <a:solidFill>
                  <a:srgbClr val="FF2600"/>
                </a:solidFill>
              </a:defRPr>
            </a:lvl1pPr>
          </a:lstStyle>
          <a:p>
            <a:pPr/>
            <a:r>
              <a:t>Grammar</a:t>
            </a:r>
          </a:p>
        </p:txBody>
      </p:sp>
      <p:sp>
        <p:nvSpPr>
          <p:cNvPr id="546" name="语法"/>
          <p:cNvSpPr txBox="1"/>
          <p:nvPr/>
        </p:nvSpPr>
        <p:spPr>
          <a:xfrm>
            <a:off x="4908550" y="4483100"/>
            <a:ext cx="3187701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语法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至于"/>
          <p:cNvSpPr txBox="1"/>
          <p:nvPr/>
        </p:nvSpPr>
        <p:spPr>
          <a:xfrm>
            <a:off x="44450" y="25400"/>
            <a:ext cx="2452043" cy="14732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700">
                <a:solidFill>
                  <a:srgbClr val="FFFFFF"/>
                </a:solidFill>
              </a:defRPr>
            </a:lvl1pPr>
          </a:lstStyle>
          <a:p>
            <a:pPr/>
            <a:r>
              <a:t>至于</a:t>
            </a:r>
          </a:p>
        </p:txBody>
      </p:sp>
      <p:sp>
        <p:nvSpPr>
          <p:cNvPr id="549" name="written Chinese"/>
          <p:cNvSpPr txBox="1"/>
          <p:nvPr/>
        </p:nvSpPr>
        <p:spPr>
          <a:xfrm>
            <a:off x="2769107" y="316491"/>
            <a:ext cx="2869185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solidFill>
                  <a:srgbClr val="0433FF"/>
                </a:solidFill>
              </a:defRPr>
            </a:lvl1pPr>
          </a:lstStyle>
          <a:p>
            <a:pPr/>
            <a:r>
              <a:t>written Chinese</a:t>
            </a:r>
          </a:p>
        </p:txBody>
      </p:sp>
      <p:sp>
        <p:nvSpPr>
          <p:cNvPr id="550" name="About; As for…"/>
          <p:cNvSpPr txBox="1"/>
          <p:nvPr/>
        </p:nvSpPr>
        <p:spPr>
          <a:xfrm>
            <a:off x="2752307" y="1023091"/>
            <a:ext cx="3792729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About; As for…</a:t>
            </a:r>
          </a:p>
        </p:txBody>
      </p:sp>
      <p:sp>
        <p:nvSpPr>
          <p:cNvPr id="551" name="“Is used to introduce something else more specific and deeper…"/>
          <p:cNvSpPr txBox="1"/>
          <p:nvPr/>
        </p:nvSpPr>
        <p:spPr>
          <a:xfrm>
            <a:off x="435826" y="1890923"/>
            <a:ext cx="10558349" cy="92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“Is used to introduce something else more specific and deeper </a:t>
            </a:r>
          </a:p>
          <a:p>
            <a:pPr>
              <a:defRPr sz="2700"/>
            </a:pPr>
            <a:r>
              <a:t>to the conversation and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shows a slight change of the topic</a:t>
            </a:r>
            <a:r>
              <a:t>” </a:t>
            </a:r>
          </a:p>
        </p:txBody>
      </p:sp>
      <p:sp>
        <p:nvSpPr>
          <p:cNvPr id="552" name="A：你跟你朋友喜欢吃捷克菜还是中国菜？"/>
          <p:cNvSpPr txBox="1"/>
          <p:nvPr/>
        </p:nvSpPr>
        <p:spPr>
          <a:xfrm>
            <a:off x="919860" y="2979444"/>
            <a:ext cx="1055547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A：你跟你朋友喜欢吃捷克菜还是中国菜？</a:t>
            </a:r>
          </a:p>
        </p:txBody>
      </p:sp>
      <p:pic>
        <p:nvPicPr>
          <p:cNvPr id="553" name="1455674359-752961951_n.jpg" descr="1455674359-752961951_n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759"/>
          <a:stretch>
            <a:fillRect/>
          </a:stretch>
        </p:blipFill>
        <p:spPr>
          <a:xfrm>
            <a:off x="509559" y="4371437"/>
            <a:ext cx="5783516" cy="3286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20181012160948-f88b998a.jpg" descr="20181012160948-f88b998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92908" y="4468465"/>
            <a:ext cx="5497717" cy="3092466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B：我喜欢吃中国菜，"/>
          <p:cNvSpPr txBox="1"/>
          <p:nvPr/>
        </p:nvSpPr>
        <p:spPr>
          <a:xfrm>
            <a:off x="146913" y="8160952"/>
            <a:ext cx="516717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B：我喜欢吃中国菜，</a:t>
            </a:r>
          </a:p>
        </p:txBody>
      </p:sp>
      <p:sp>
        <p:nvSpPr>
          <p:cNvPr id="556" name="至于我的朋友，她喜欢吃捷克菜。"/>
          <p:cNvSpPr txBox="1"/>
          <p:nvPr/>
        </p:nvSpPr>
        <p:spPr>
          <a:xfrm>
            <a:off x="5130800" y="8160952"/>
            <a:ext cx="79248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至于</a:t>
            </a:r>
            <a:r>
              <a:t>我的朋友，她喜欢吃捷克菜。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5" grpId="1"/>
      <p:bldP build="whole" bldLvl="1" animBg="1" rev="0" advAuto="0" spid="556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至于"/>
          <p:cNvSpPr txBox="1"/>
          <p:nvPr/>
        </p:nvSpPr>
        <p:spPr>
          <a:xfrm>
            <a:off x="44450" y="25400"/>
            <a:ext cx="2452043" cy="14732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700">
                <a:solidFill>
                  <a:srgbClr val="FFFFFF"/>
                </a:solidFill>
              </a:defRPr>
            </a:lvl1pPr>
          </a:lstStyle>
          <a:p>
            <a:pPr/>
            <a:r>
              <a:t>至于</a:t>
            </a:r>
          </a:p>
        </p:txBody>
      </p:sp>
      <p:sp>
        <p:nvSpPr>
          <p:cNvPr id="559" name="About; As for…"/>
          <p:cNvSpPr txBox="1"/>
          <p:nvPr/>
        </p:nvSpPr>
        <p:spPr>
          <a:xfrm>
            <a:off x="2790407" y="407417"/>
            <a:ext cx="3792729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About; As for…</a:t>
            </a:r>
          </a:p>
        </p:txBody>
      </p:sp>
      <p:sp>
        <p:nvSpPr>
          <p:cNvPr id="560" name="“Is used to introduce something else more specific and deeper…"/>
          <p:cNvSpPr txBox="1"/>
          <p:nvPr/>
        </p:nvSpPr>
        <p:spPr>
          <a:xfrm>
            <a:off x="473926" y="1586123"/>
            <a:ext cx="10558349" cy="92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“Is used to introduce something else more specific and deeper </a:t>
            </a:r>
          </a:p>
          <a:p>
            <a:pPr>
              <a:defRPr sz="2700"/>
            </a:pPr>
            <a:r>
              <a:t>to the conversation and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shows a slight change of the topic</a:t>
            </a:r>
            <a:r>
              <a:t>” </a:t>
            </a:r>
          </a:p>
        </p:txBody>
      </p:sp>
      <p:sp>
        <p:nvSpPr>
          <p:cNvPr id="561" name="A：这件T恤衫怎么样？"/>
          <p:cNvSpPr txBox="1"/>
          <p:nvPr/>
        </p:nvSpPr>
        <p:spPr>
          <a:xfrm>
            <a:off x="3136747" y="2603500"/>
            <a:ext cx="586770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A：这件T恤衫怎么样？</a:t>
            </a:r>
          </a:p>
        </p:txBody>
      </p:sp>
      <p:pic>
        <p:nvPicPr>
          <p:cNvPr id="562" name="02_41444300020.jpg" descr="02_414443000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4679" y="3580023"/>
            <a:ext cx="3681265" cy="3681265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Size and length of the T-shirt I like, as for color I don’t like it."/>
          <p:cNvSpPr txBox="1"/>
          <p:nvPr/>
        </p:nvSpPr>
        <p:spPr>
          <a:xfrm>
            <a:off x="559054" y="7448094"/>
            <a:ext cx="11708893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Size and length of </a:t>
            </a:r>
            <a:r>
              <a:rPr>
                <a:solidFill>
                  <a:srgbClr val="0433FF"/>
                </a:solidFill>
              </a:rPr>
              <a:t>the T-shirt </a:t>
            </a:r>
            <a:r>
              <a:t>I like</a:t>
            </a:r>
            <a:r>
              <a:t>,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as for</a:t>
            </a:r>
            <a:r>
              <a:t> color I don’t like it.</a:t>
            </a:r>
          </a:p>
        </p:txBody>
      </p:sp>
      <p:sp>
        <p:nvSpPr>
          <p:cNvPr id="564" name="B：这件T恤衫的大小、长短我都喜欢，至于颜色我不喜欢。"/>
          <p:cNvSpPr txBox="1"/>
          <p:nvPr/>
        </p:nvSpPr>
        <p:spPr>
          <a:xfrm>
            <a:off x="95440" y="8325333"/>
            <a:ext cx="1281392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B：这件T恤衫的大小、长短我都喜欢，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至于</a:t>
            </a:r>
            <a:r>
              <a:t>颜色我不喜欢。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4" grpId="2"/>
      <p:bldP build="whole" bldLvl="1" animBg="1" rev="0" advAuto="0" spid="563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至于"/>
          <p:cNvSpPr txBox="1"/>
          <p:nvPr/>
        </p:nvSpPr>
        <p:spPr>
          <a:xfrm>
            <a:off x="44450" y="25400"/>
            <a:ext cx="2452043" cy="14732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700">
                <a:solidFill>
                  <a:srgbClr val="FFFFFF"/>
                </a:solidFill>
              </a:defRPr>
            </a:lvl1pPr>
          </a:lstStyle>
          <a:p>
            <a:pPr/>
            <a:r>
              <a:t>至于</a:t>
            </a:r>
          </a:p>
        </p:txBody>
      </p:sp>
      <p:sp>
        <p:nvSpPr>
          <p:cNvPr id="567" name="About; As for…"/>
          <p:cNvSpPr txBox="1"/>
          <p:nvPr/>
        </p:nvSpPr>
        <p:spPr>
          <a:xfrm>
            <a:off x="2790407" y="407417"/>
            <a:ext cx="3792729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About; As for…</a:t>
            </a:r>
          </a:p>
        </p:txBody>
      </p:sp>
      <p:sp>
        <p:nvSpPr>
          <p:cNvPr id="568" name="A：你喜欢哪门课？"/>
          <p:cNvSpPr txBox="1"/>
          <p:nvPr/>
        </p:nvSpPr>
        <p:spPr>
          <a:xfrm>
            <a:off x="3742912" y="1397000"/>
            <a:ext cx="551897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A：你喜欢哪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门</a:t>
            </a:r>
            <a:r>
              <a:t>课？</a:t>
            </a:r>
          </a:p>
        </p:txBody>
      </p:sp>
      <p:pic>
        <p:nvPicPr>
          <p:cNvPr id="569" name="群組" descr="群組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89" y="2337817"/>
            <a:ext cx="5377868" cy="3265833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历史"/>
          <p:cNvSpPr txBox="1"/>
          <p:nvPr/>
        </p:nvSpPr>
        <p:spPr>
          <a:xfrm>
            <a:off x="4235450" y="4603749"/>
            <a:ext cx="1435101" cy="1028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历史</a:t>
            </a:r>
          </a:p>
        </p:txBody>
      </p:sp>
      <p:sp>
        <p:nvSpPr>
          <p:cNvPr id="571" name="中文课"/>
          <p:cNvSpPr txBox="1"/>
          <p:nvPr/>
        </p:nvSpPr>
        <p:spPr>
          <a:xfrm>
            <a:off x="7581899" y="3215083"/>
            <a:ext cx="3124201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/>
            </a:lvl1pPr>
          </a:lstStyle>
          <a:p>
            <a:pPr/>
            <a:r>
              <a:t>中文课</a:t>
            </a:r>
          </a:p>
        </p:txBody>
      </p:sp>
      <p:sp>
        <p:nvSpPr>
          <p:cNvPr id="572" name="❤️"/>
          <p:cNvSpPr txBox="1"/>
          <p:nvPr/>
        </p:nvSpPr>
        <p:spPr>
          <a:xfrm>
            <a:off x="2953221" y="4502149"/>
            <a:ext cx="977901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/>
            </a:lvl1pPr>
          </a:lstStyle>
          <a:p>
            <a:pPr/>
            <a:r>
              <a:t>❤️</a:t>
            </a:r>
          </a:p>
        </p:txBody>
      </p:sp>
      <p:sp>
        <p:nvSpPr>
          <p:cNvPr id="573" name="❤️"/>
          <p:cNvSpPr txBox="1"/>
          <p:nvPr/>
        </p:nvSpPr>
        <p:spPr>
          <a:xfrm>
            <a:off x="6572721" y="3536949"/>
            <a:ext cx="977901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/>
            </a:lvl1pPr>
          </a:lstStyle>
          <a:p>
            <a:pPr/>
            <a:r>
              <a:t>❤️</a:t>
            </a:r>
          </a:p>
        </p:txBody>
      </p:sp>
      <p:pic>
        <p:nvPicPr>
          <p:cNvPr id="574" name="群組" descr="群組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131" y="5651324"/>
            <a:ext cx="4054330" cy="3040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3543274_0.jpg" descr="3543274_0.jpg"/>
          <p:cNvPicPr>
            <a:picLocks noChangeAspect="1"/>
          </p:cNvPicPr>
          <p:nvPr/>
        </p:nvPicPr>
        <p:blipFill>
          <a:blip r:embed="rId4">
            <a:extLst/>
          </a:blip>
          <a:srcRect l="3219" t="14753" r="3219" b="13348"/>
          <a:stretch>
            <a:fillRect/>
          </a:stretch>
        </p:blipFill>
        <p:spPr>
          <a:xfrm>
            <a:off x="4459932" y="6998295"/>
            <a:ext cx="2162130" cy="1661502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化学"/>
          <p:cNvSpPr txBox="1"/>
          <p:nvPr/>
        </p:nvSpPr>
        <p:spPr>
          <a:xfrm>
            <a:off x="1987549" y="7721600"/>
            <a:ext cx="1358901" cy="977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化学</a:t>
            </a:r>
          </a:p>
        </p:txBody>
      </p:sp>
      <p:sp>
        <p:nvSpPr>
          <p:cNvPr id="577" name="B：我喜欢历史课和中文课，…"/>
          <p:cNvSpPr txBox="1"/>
          <p:nvPr/>
        </p:nvSpPr>
        <p:spPr>
          <a:xfrm>
            <a:off x="5808815" y="5464046"/>
            <a:ext cx="7203771" cy="166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B：我喜欢历史课和中文课，</a:t>
            </a:r>
          </a:p>
          <a:p>
            <a:pPr>
              <a:defRPr sz="4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至于</a:t>
            </a:r>
            <a:r>
              <a:t>化学课我没有兴趣。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7" grpId="3"/>
      <p:bldP build="whole" bldLvl="1" animBg="1" rev="0" advAuto="0" spid="570" grpId="1"/>
      <p:bldP build="whole" bldLvl="1" animBg="1" rev="0" advAuto="0" spid="57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群組"/>
          <p:cNvGrpSpPr/>
          <p:nvPr/>
        </p:nvGrpSpPr>
        <p:grpSpPr>
          <a:xfrm>
            <a:off x="33269" y="1912736"/>
            <a:ext cx="5919177" cy="5013010"/>
            <a:chOff x="0" y="0"/>
            <a:chExt cx="5919176" cy="5013009"/>
          </a:xfrm>
        </p:grpSpPr>
        <p:sp>
          <p:nvSpPr>
            <p:cNvPr id="160" name="finance; banking"/>
            <p:cNvSpPr txBox="1"/>
            <p:nvPr/>
          </p:nvSpPr>
          <p:spPr>
            <a:xfrm>
              <a:off x="798441" y="-1"/>
              <a:ext cx="4322294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/>
              </a:lvl1pPr>
            </a:lstStyle>
            <a:p>
              <a:pPr/>
              <a:r>
                <a:t>finance; banking</a:t>
              </a:r>
            </a:p>
          </p:txBody>
        </p:sp>
        <p:pic>
          <p:nvPicPr>
            <p:cNvPr id="161" name="asset-v1-FudanX+SOSC120007+sp+type@asset+block@货币金融学.png" descr="asset-v1-FudanX+SOSC120007+sp+type@asset+block@货币金融学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915118"/>
              <a:ext cx="5919177" cy="40978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3" name="金融…"/>
          <p:cNvSpPr txBox="1"/>
          <p:nvPr/>
        </p:nvSpPr>
        <p:spPr>
          <a:xfrm>
            <a:off x="3886809" y="5111478"/>
            <a:ext cx="2081582" cy="1803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金融</a:t>
            </a:r>
          </a:p>
          <a:p>
            <a:pPr>
              <a:defRPr sz="3300"/>
            </a:pPr>
            <a:r>
              <a:t>jīnróng</a:t>
            </a:r>
          </a:p>
        </p:txBody>
      </p:sp>
      <p:pic>
        <p:nvPicPr>
          <p:cNvPr id="164" name="60sTKEN0.jpeg" descr="60sTKEN0.jpeg"/>
          <p:cNvPicPr>
            <a:picLocks noChangeAspect="1"/>
          </p:cNvPicPr>
          <p:nvPr/>
        </p:nvPicPr>
        <p:blipFill>
          <a:blip r:embed="rId3">
            <a:extLst/>
          </a:blip>
          <a:srcRect l="27401" t="0" r="29626" b="0"/>
          <a:stretch>
            <a:fillRect/>
          </a:stretch>
        </p:blipFill>
        <p:spPr>
          <a:xfrm>
            <a:off x="6870281" y="1794668"/>
            <a:ext cx="3917188" cy="6164107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箭頭"/>
          <p:cNvSpPr/>
          <p:nvPr/>
        </p:nvSpPr>
        <p:spPr>
          <a:xfrm>
            <a:off x="3263900" y="3256751"/>
            <a:ext cx="1270000" cy="671582"/>
          </a:xfrm>
          <a:prstGeom prst="rightArrow">
            <a:avLst>
              <a:gd name="adj1" fmla="val 32000"/>
              <a:gd name="adj2" fmla="val 121028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6" name="数字…"/>
          <p:cNvSpPr txBox="1"/>
          <p:nvPr/>
        </p:nvSpPr>
        <p:spPr>
          <a:xfrm>
            <a:off x="1092809" y="2990578"/>
            <a:ext cx="2081582" cy="1803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数字</a:t>
            </a:r>
          </a:p>
          <a:p>
            <a:pPr>
              <a:defRPr sz="3300"/>
            </a:pPr>
            <a:r>
              <a:t>shùzì</a:t>
            </a:r>
          </a:p>
        </p:txBody>
      </p:sp>
      <p:sp>
        <p:nvSpPr>
          <p:cNvPr id="167" name="政治…"/>
          <p:cNvSpPr txBox="1"/>
          <p:nvPr/>
        </p:nvSpPr>
        <p:spPr>
          <a:xfrm>
            <a:off x="10706709" y="5111478"/>
            <a:ext cx="2081582" cy="1803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政治</a:t>
            </a:r>
          </a:p>
          <a:p>
            <a:pPr>
              <a:defRPr sz="3300"/>
            </a:pPr>
            <a:r>
              <a:t>zhèngzhì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6"/>
      <p:bldP build="whole" bldLvl="1" animBg="1" rev="0" advAuto="0" spid="166" grpId="4"/>
      <p:bldP build="whole" bldLvl="1" animBg="1" rev="0" advAuto="0" spid="165" grpId="3"/>
      <p:bldP build="whole" bldLvl="1" animBg="1" rev="0" advAuto="0" spid="163" grpId="2"/>
      <p:bldP build="whole" bldLvl="1" animBg="1" rev="0" advAuto="0" spid="164" grpId="5"/>
      <p:bldP build="whole" bldLvl="1" animBg="1" rev="0" advAuto="0" spid="162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至于"/>
          <p:cNvSpPr txBox="1"/>
          <p:nvPr/>
        </p:nvSpPr>
        <p:spPr>
          <a:xfrm>
            <a:off x="44450" y="25400"/>
            <a:ext cx="2452043" cy="14732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700">
                <a:solidFill>
                  <a:srgbClr val="FFFFFF"/>
                </a:solidFill>
              </a:defRPr>
            </a:lvl1pPr>
          </a:lstStyle>
          <a:p>
            <a:pPr/>
            <a:r>
              <a:t>至于</a:t>
            </a:r>
          </a:p>
        </p:txBody>
      </p:sp>
      <p:sp>
        <p:nvSpPr>
          <p:cNvPr id="580" name="About; As for…"/>
          <p:cNvSpPr txBox="1"/>
          <p:nvPr/>
        </p:nvSpPr>
        <p:spPr>
          <a:xfrm>
            <a:off x="2790407" y="407417"/>
            <a:ext cx="3792729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About; As for…</a:t>
            </a:r>
          </a:p>
        </p:txBody>
      </p:sp>
      <p:sp>
        <p:nvSpPr>
          <p:cNvPr id="581" name="A：捷克的啤酒和白酒哪种比较好喝？"/>
          <p:cNvSpPr txBox="1"/>
          <p:nvPr/>
        </p:nvSpPr>
        <p:spPr>
          <a:xfrm>
            <a:off x="1673161" y="1898649"/>
            <a:ext cx="9861678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A：捷克的啤酒和白酒哪种比较好喝？</a:t>
            </a:r>
          </a:p>
        </p:txBody>
      </p:sp>
      <p:pic>
        <p:nvPicPr>
          <p:cNvPr id="582" name="p.83.jpg" descr="p.8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848" y="3225800"/>
            <a:ext cx="5335597" cy="3546603"/>
          </a:xfrm>
          <a:prstGeom prst="rect">
            <a:avLst/>
          </a:prstGeom>
          <a:ln w="12700">
            <a:miter lim="400000"/>
          </a:ln>
        </p:spPr>
      </p:pic>
      <p:sp>
        <p:nvSpPr>
          <p:cNvPr id="583" name="白酒"/>
          <p:cNvSpPr txBox="1"/>
          <p:nvPr/>
        </p:nvSpPr>
        <p:spPr>
          <a:xfrm>
            <a:off x="7766050" y="3360801"/>
            <a:ext cx="194310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白酒</a:t>
            </a:r>
          </a:p>
        </p:txBody>
      </p:sp>
      <p:sp>
        <p:nvSpPr>
          <p:cNvPr id="584" name="White wine"/>
          <p:cNvSpPr txBox="1"/>
          <p:nvPr/>
        </p:nvSpPr>
        <p:spPr>
          <a:xfrm>
            <a:off x="7782394" y="4743724"/>
            <a:ext cx="1910412" cy="510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White wine</a:t>
            </a:r>
          </a:p>
        </p:txBody>
      </p:sp>
      <p:sp>
        <p:nvSpPr>
          <p:cNvPr id="585" name="B：捷克的啤酒很好喝，至于白酒_____________。"/>
          <p:cNvSpPr txBox="1"/>
          <p:nvPr/>
        </p:nvSpPr>
        <p:spPr>
          <a:xfrm>
            <a:off x="66243" y="7804149"/>
            <a:ext cx="11957914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B：捷克的啤酒很好喝，至于白酒_____________。</a:t>
            </a:r>
          </a:p>
        </p:txBody>
      </p:sp>
      <p:sp>
        <p:nvSpPr>
          <p:cNvPr id="586" name="我就不清楚了"/>
          <p:cNvSpPr txBox="1"/>
          <p:nvPr/>
        </p:nvSpPr>
        <p:spPr>
          <a:xfrm>
            <a:off x="8045450" y="7689849"/>
            <a:ext cx="3314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我就不清楚了</a:t>
            </a:r>
          </a:p>
        </p:txBody>
      </p:sp>
      <p:sp>
        <p:nvSpPr>
          <p:cNvPr id="587" name="清楚…"/>
          <p:cNvSpPr txBox="1"/>
          <p:nvPr/>
        </p:nvSpPr>
        <p:spPr>
          <a:xfrm>
            <a:off x="10093972" y="5973420"/>
            <a:ext cx="1300456" cy="1184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清楚</a:t>
            </a:r>
          </a:p>
          <a:p>
            <a: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qīngchǔ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6" grpId="2"/>
      <p:bldP build="whole" bldLvl="1" animBg="1" rev="0" advAuto="0" spid="587" grpId="3"/>
      <p:bldP build="whole" bldLvl="1" animBg="1" rev="0" advAuto="0" spid="585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至于"/>
          <p:cNvSpPr txBox="1"/>
          <p:nvPr/>
        </p:nvSpPr>
        <p:spPr>
          <a:xfrm>
            <a:off x="3650902" y="1758949"/>
            <a:ext cx="5702996" cy="28067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200">
                <a:solidFill>
                  <a:srgbClr val="FFFFFF"/>
                </a:solidFill>
              </a:defRPr>
            </a:lvl1pPr>
          </a:lstStyle>
          <a:p>
            <a:pPr/>
            <a:r>
              <a:t>至于</a:t>
            </a:r>
          </a:p>
        </p:txBody>
      </p:sp>
      <p:sp>
        <p:nvSpPr>
          <p:cNvPr id="590" name="About; As for…"/>
          <p:cNvSpPr txBox="1"/>
          <p:nvPr/>
        </p:nvSpPr>
        <p:spPr>
          <a:xfrm>
            <a:off x="4720807" y="4954017"/>
            <a:ext cx="3792729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About; As for…</a:t>
            </a:r>
          </a:p>
        </p:txBody>
      </p:sp>
      <p:sp>
        <p:nvSpPr>
          <p:cNvPr id="591" name="请造句"/>
          <p:cNvSpPr txBox="1"/>
          <p:nvPr/>
        </p:nvSpPr>
        <p:spPr>
          <a:xfrm>
            <a:off x="5454650" y="6432549"/>
            <a:ext cx="2095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Unable to bear"/>
          <p:cNvSpPr txBox="1"/>
          <p:nvPr/>
        </p:nvSpPr>
        <p:spPr>
          <a:xfrm>
            <a:off x="154177" y="1944117"/>
            <a:ext cx="36794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Unable to bear</a:t>
            </a:r>
          </a:p>
        </p:txBody>
      </p:sp>
      <p:sp>
        <p:nvSpPr>
          <p:cNvPr id="594" name="受不了…"/>
          <p:cNvSpPr txBox="1"/>
          <p:nvPr/>
        </p:nvSpPr>
        <p:spPr>
          <a:xfrm>
            <a:off x="271526" y="37644"/>
            <a:ext cx="3444749" cy="2007512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>
                <a:solidFill>
                  <a:srgbClr val="FFFFFF"/>
                </a:solidFill>
              </a:defRPr>
            </a:pPr>
            <a:r>
              <a:t>受不了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shòubùliǎo</a:t>
            </a:r>
          </a:p>
        </p:txBody>
      </p:sp>
      <p:pic>
        <p:nvPicPr>
          <p:cNvPr id="595" name="toohot1-300x225.jpg" descr="toohot1-300x2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1554" y="3671317"/>
            <a:ext cx="4419600" cy="3314701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36度"/>
          <p:cNvSpPr txBox="1"/>
          <p:nvPr/>
        </p:nvSpPr>
        <p:spPr>
          <a:xfrm>
            <a:off x="1283055" y="4895850"/>
            <a:ext cx="1777290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36度</a:t>
            </a:r>
          </a:p>
        </p:txBody>
      </p:sp>
      <p:pic>
        <p:nvPicPr>
          <p:cNvPr id="597" name="hot-weather.jpg" descr="hot-weathe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555" y="4015949"/>
            <a:ext cx="1389938" cy="26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今天太热，我真的受不了。"/>
          <p:cNvSpPr txBox="1"/>
          <p:nvPr/>
        </p:nvSpPr>
        <p:spPr>
          <a:xfrm>
            <a:off x="1873250" y="7569199"/>
            <a:ext cx="9258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t>今天太热，我真的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受不了</a:t>
            </a:r>
            <a:r>
              <a:t>。</a:t>
            </a:r>
          </a:p>
        </p:txBody>
      </p:sp>
      <p:sp>
        <p:nvSpPr>
          <p:cNvPr id="599" name="Too hot today"/>
          <p:cNvSpPr txBox="1"/>
          <p:nvPr/>
        </p:nvSpPr>
        <p:spPr>
          <a:xfrm>
            <a:off x="4870170" y="2751304"/>
            <a:ext cx="3747060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Too hot today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8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Unable to bear"/>
          <p:cNvSpPr txBox="1"/>
          <p:nvPr/>
        </p:nvSpPr>
        <p:spPr>
          <a:xfrm>
            <a:off x="154177" y="1944117"/>
            <a:ext cx="36794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Unable to bear</a:t>
            </a:r>
          </a:p>
        </p:txBody>
      </p:sp>
      <p:sp>
        <p:nvSpPr>
          <p:cNvPr id="602" name="受不了…"/>
          <p:cNvSpPr txBox="1"/>
          <p:nvPr/>
        </p:nvSpPr>
        <p:spPr>
          <a:xfrm>
            <a:off x="271526" y="37644"/>
            <a:ext cx="3444749" cy="2007512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>
                <a:solidFill>
                  <a:srgbClr val="FFFFFF"/>
                </a:solidFill>
              </a:defRPr>
            </a:pPr>
            <a:r>
              <a:t>受不了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shòubùliǎo</a:t>
            </a:r>
          </a:p>
        </p:txBody>
      </p:sp>
      <p:pic>
        <p:nvPicPr>
          <p:cNvPr id="603" name="2016072152947549.jpg" descr="20160721529475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1287" y="3374558"/>
            <a:ext cx="6789578" cy="4208416"/>
          </a:xfrm>
          <a:prstGeom prst="rect">
            <a:avLst/>
          </a:prstGeom>
          <a:ln w="12700">
            <a:miter lim="400000"/>
          </a:ln>
        </p:spPr>
      </p:pic>
      <p:sp>
        <p:nvSpPr>
          <p:cNvPr id="604" name="我同屋半夜不睡觉"/>
          <p:cNvSpPr txBox="1"/>
          <p:nvPr/>
        </p:nvSpPr>
        <p:spPr>
          <a:xfrm>
            <a:off x="4552950" y="2209799"/>
            <a:ext cx="48895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我同屋半夜不睡觉</a:t>
            </a:r>
          </a:p>
        </p:txBody>
      </p:sp>
      <p:sp>
        <p:nvSpPr>
          <p:cNvPr id="605" name="我同屋半夜不睡觉，我真的受不了。"/>
          <p:cNvSpPr txBox="1"/>
          <p:nvPr/>
        </p:nvSpPr>
        <p:spPr>
          <a:xfrm>
            <a:off x="1670049" y="8077199"/>
            <a:ext cx="96647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我同屋半夜不睡觉，我真的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受不了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5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受不了"/>
          <p:cNvSpPr txBox="1"/>
          <p:nvPr/>
        </p:nvSpPr>
        <p:spPr>
          <a:xfrm>
            <a:off x="3460749" y="1797049"/>
            <a:ext cx="5753101" cy="27305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800">
                <a:solidFill>
                  <a:srgbClr val="FFFFFF"/>
                </a:solidFill>
              </a:defRPr>
            </a:lvl1pPr>
          </a:lstStyle>
          <a:p>
            <a:pPr/>
            <a:r>
              <a:t>受不了</a:t>
            </a:r>
          </a:p>
        </p:txBody>
      </p:sp>
      <p:sp>
        <p:nvSpPr>
          <p:cNvPr id="608" name="Unable to bear"/>
          <p:cNvSpPr txBox="1"/>
          <p:nvPr/>
        </p:nvSpPr>
        <p:spPr>
          <a:xfrm>
            <a:off x="4370577" y="5017517"/>
            <a:ext cx="36794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Unable to bear</a:t>
            </a:r>
          </a:p>
        </p:txBody>
      </p:sp>
      <p:sp>
        <p:nvSpPr>
          <p:cNvPr id="609" name="请造句"/>
          <p:cNvSpPr txBox="1"/>
          <p:nvPr/>
        </p:nvSpPr>
        <p:spPr>
          <a:xfrm>
            <a:off x="4952999" y="6489700"/>
            <a:ext cx="25146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跟...打交道…"/>
          <p:cNvSpPr txBox="1"/>
          <p:nvPr/>
        </p:nvSpPr>
        <p:spPr>
          <a:xfrm>
            <a:off x="65227" y="153224"/>
            <a:ext cx="4593946" cy="1928752"/>
          </a:xfrm>
          <a:prstGeom prst="rect">
            <a:avLst/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900">
                <a:solidFill>
                  <a:srgbClr val="FFFFFF"/>
                </a:solidFill>
              </a:defRPr>
            </a:pPr>
            <a:r>
              <a:t>跟...打交道</a:t>
            </a:r>
          </a:p>
          <a:p>
            <a:pPr>
              <a:defRPr sz="3900">
                <a:solidFill>
                  <a:srgbClr val="FFFFFF"/>
                </a:solidFill>
              </a:defRPr>
            </a:pPr>
            <a:r>
              <a:t>gēn…dǎ jiāodào</a:t>
            </a:r>
          </a:p>
        </p:txBody>
      </p:sp>
      <p:pic>
        <p:nvPicPr>
          <p:cNvPr id="612" name="1226431358-0.jpg" descr="1226431358-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8550" y="4197350"/>
            <a:ext cx="5727700" cy="3848100"/>
          </a:xfrm>
          <a:prstGeom prst="rect">
            <a:avLst/>
          </a:prstGeom>
          <a:ln w="12700">
            <a:miter lim="400000"/>
          </a:ln>
        </p:spPr>
      </p:pic>
      <p:sp>
        <p:nvSpPr>
          <p:cNvPr id="613" name="打交道…"/>
          <p:cNvSpPr txBox="1"/>
          <p:nvPr/>
        </p:nvSpPr>
        <p:spPr>
          <a:xfrm>
            <a:off x="9381324" y="6317057"/>
            <a:ext cx="2903552" cy="17168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700"/>
            </a:pPr>
            <a:r>
              <a:t>打交道</a:t>
            </a:r>
          </a:p>
          <a:p>
            <a:pPr>
              <a:defRPr sz="2800"/>
            </a:pPr>
            <a:r>
              <a:t>dǎ jiāodào</a:t>
            </a:r>
          </a:p>
        </p:txBody>
      </p:sp>
      <p:sp>
        <p:nvSpPr>
          <p:cNvPr id="614" name="Get to know each other(first meaning)"/>
          <p:cNvSpPr txBox="1"/>
          <p:nvPr/>
        </p:nvSpPr>
        <p:spPr>
          <a:xfrm>
            <a:off x="2712148" y="3190559"/>
            <a:ext cx="8139304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Get to know each other(first meaning)</a:t>
            </a:r>
          </a:p>
        </p:txBody>
      </p:sp>
      <p:sp>
        <p:nvSpPr>
          <p:cNvPr id="615" name="“to deal with(second meaning)”"/>
          <p:cNvSpPr txBox="1"/>
          <p:nvPr/>
        </p:nvSpPr>
        <p:spPr>
          <a:xfrm>
            <a:off x="4997926" y="623686"/>
            <a:ext cx="712374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“to deal with</a:t>
            </a:r>
            <a:r>
              <a:rPr sz="3300"/>
              <a:t>(second meaning)</a:t>
            </a:r>
            <a: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3" grpId="1"/>
      <p:bldP build="whole" bldLvl="1" animBg="1" rev="0" advAuto="0" spid="611" grpId="4"/>
      <p:bldP build="whole" bldLvl="1" animBg="1" rev="0" advAuto="0" spid="615" grpId="3"/>
      <p:bldP build="whole" bldLvl="1" animBg="1" rev="0" advAuto="0" spid="614" grpId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跟...打交道…"/>
          <p:cNvSpPr txBox="1"/>
          <p:nvPr/>
        </p:nvSpPr>
        <p:spPr>
          <a:xfrm>
            <a:off x="65227" y="153224"/>
            <a:ext cx="4593946" cy="1928752"/>
          </a:xfrm>
          <a:prstGeom prst="rect">
            <a:avLst/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900">
                <a:solidFill>
                  <a:srgbClr val="FFFFFF"/>
                </a:solidFill>
              </a:defRPr>
            </a:pPr>
            <a:r>
              <a:t>跟...打交道</a:t>
            </a:r>
          </a:p>
          <a:p>
            <a:pPr>
              <a:defRPr sz="3900">
                <a:solidFill>
                  <a:srgbClr val="FFFFFF"/>
                </a:solidFill>
              </a:defRPr>
            </a:pPr>
            <a:r>
              <a:t>gēn…dǎ jiāodào</a:t>
            </a:r>
          </a:p>
        </p:txBody>
      </p:sp>
      <p:sp>
        <p:nvSpPr>
          <p:cNvPr id="618" name="“to deal with(second meaning)”"/>
          <p:cNvSpPr txBox="1"/>
          <p:nvPr/>
        </p:nvSpPr>
        <p:spPr>
          <a:xfrm>
            <a:off x="4997926" y="623686"/>
            <a:ext cx="712374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“to deal with</a:t>
            </a:r>
            <a:r>
              <a:rPr sz="3300"/>
              <a:t>(second meaning)</a:t>
            </a:r>
            <a:r>
              <a:t>”</a:t>
            </a:r>
          </a:p>
        </p:txBody>
      </p:sp>
      <p:pic>
        <p:nvPicPr>
          <p:cNvPr id="619" name="9b702fa4f6473d5d46b25891f14a790a.jpg" descr="9b702fa4f6473d5d46b25891f14a790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9982" y="2231628"/>
            <a:ext cx="7373385" cy="5611146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中文"/>
          <p:cNvSpPr txBox="1"/>
          <p:nvPr/>
        </p:nvSpPr>
        <p:spPr>
          <a:xfrm>
            <a:off x="2787649" y="4260849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中文</a:t>
            </a:r>
          </a:p>
        </p:txBody>
      </p:sp>
      <p:sp>
        <p:nvSpPr>
          <p:cNvPr id="621" name="中文"/>
          <p:cNvSpPr txBox="1"/>
          <p:nvPr/>
        </p:nvSpPr>
        <p:spPr>
          <a:xfrm>
            <a:off x="4260849" y="4260849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中文</a:t>
            </a:r>
          </a:p>
        </p:txBody>
      </p:sp>
      <p:sp>
        <p:nvSpPr>
          <p:cNvPr id="622" name="中文"/>
          <p:cNvSpPr txBox="1"/>
          <p:nvPr/>
        </p:nvSpPr>
        <p:spPr>
          <a:xfrm>
            <a:off x="5778499" y="4260849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中文</a:t>
            </a:r>
          </a:p>
        </p:txBody>
      </p:sp>
      <p:sp>
        <p:nvSpPr>
          <p:cNvPr id="623" name="中文"/>
          <p:cNvSpPr txBox="1"/>
          <p:nvPr/>
        </p:nvSpPr>
        <p:spPr>
          <a:xfrm>
            <a:off x="7296149" y="4260849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中文</a:t>
            </a:r>
          </a:p>
        </p:txBody>
      </p:sp>
      <p:sp>
        <p:nvSpPr>
          <p:cNvPr id="624" name="中文"/>
          <p:cNvSpPr txBox="1"/>
          <p:nvPr/>
        </p:nvSpPr>
        <p:spPr>
          <a:xfrm>
            <a:off x="8813799" y="4260849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中文</a:t>
            </a:r>
          </a:p>
        </p:txBody>
      </p:sp>
      <p:sp>
        <p:nvSpPr>
          <p:cNvPr id="625" name="我每天都在跟中文打交道。"/>
          <p:cNvSpPr txBox="1"/>
          <p:nvPr/>
        </p:nvSpPr>
        <p:spPr>
          <a:xfrm>
            <a:off x="1200149" y="8020050"/>
            <a:ext cx="956310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200"/>
            </a:pPr>
            <a:r>
              <a:t>我每天都在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跟</a:t>
            </a:r>
            <a:r>
              <a:t>中文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打交道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5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跟...打交道…"/>
          <p:cNvSpPr txBox="1"/>
          <p:nvPr/>
        </p:nvSpPr>
        <p:spPr>
          <a:xfrm>
            <a:off x="65227" y="153224"/>
            <a:ext cx="4593946" cy="1928752"/>
          </a:xfrm>
          <a:prstGeom prst="rect">
            <a:avLst/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900">
                <a:solidFill>
                  <a:srgbClr val="FFFFFF"/>
                </a:solidFill>
              </a:defRPr>
            </a:pPr>
            <a:r>
              <a:t>跟...打交道</a:t>
            </a:r>
          </a:p>
          <a:p>
            <a:pPr>
              <a:defRPr sz="3900">
                <a:solidFill>
                  <a:srgbClr val="FFFFFF"/>
                </a:solidFill>
              </a:defRPr>
            </a:pPr>
            <a:r>
              <a:t>gēn…dǎ jiāodào</a:t>
            </a:r>
          </a:p>
        </p:txBody>
      </p:sp>
      <p:sp>
        <p:nvSpPr>
          <p:cNvPr id="628" name="“to deal with(second meaning)”"/>
          <p:cNvSpPr txBox="1"/>
          <p:nvPr/>
        </p:nvSpPr>
        <p:spPr>
          <a:xfrm>
            <a:off x="4997926" y="623686"/>
            <a:ext cx="712374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“to deal with</a:t>
            </a:r>
            <a:r>
              <a:rPr sz="3300"/>
              <a:t>(second meaning)</a:t>
            </a:r>
            <a:r>
              <a:t>”</a:t>
            </a:r>
          </a:p>
        </p:txBody>
      </p:sp>
      <p:pic>
        <p:nvPicPr>
          <p:cNvPr id="629" name="5905873995e4d_610.jpg" descr="5905873995e4d_610.jpg"/>
          <p:cNvPicPr>
            <a:picLocks noChangeAspect="1"/>
          </p:cNvPicPr>
          <p:nvPr/>
        </p:nvPicPr>
        <p:blipFill>
          <a:blip r:embed="rId2">
            <a:extLst/>
          </a:blip>
          <a:srcRect l="35499" t="0" r="20673" b="0"/>
          <a:stretch>
            <a:fillRect/>
          </a:stretch>
        </p:blipFill>
        <p:spPr>
          <a:xfrm>
            <a:off x="4523581" y="2563415"/>
            <a:ext cx="2183639" cy="4982401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经济系的学生"/>
          <p:cNvSpPr txBox="1"/>
          <p:nvPr/>
        </p:nvSpPr>
        <p:spPr>
          <a:xfrm>
            <a:off x="1530350" y="2971799"/>
            <a:ext cx="29337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经济系的学生</a:t>
            </a:r>
          </a:p>
        </p:txBody>
      </p:sp>
      <p:sp>
        <p:nvSpPr>
          <p:cNvPr id="631" name="I often deal with number."/>
          <p:cNvSpPr/>
          <p:nvPr/>
        </p:nvSpPr>
        <p:spPr>
          <a:xfrm>
            <a:off x="6261100" y="1473200"/>
            <a:ext cx="5662712" cy="2313137"/>
          </a:xfrm>
          <a:prstGeom prst="wedgeEllipseCallout">
            <a:avLst>
              <a:gd name="adj1" fmla="val -43341"/>
              <a:gd name="adj2" fmla="val 43624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 often deal with number.</a:t>
            </a:r>
          </a:p>
        </p:txBody>
      </p:sp>
      <p:pic>
        <p:nvPicPr>
          <p:cNvPr id="632" name="群組" descr="群組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943" y="3967273"/>
            <a:ext cx="4227295" cy="2377854"/>
          </a:xfrm>
          <a:prstGeom prst="rect">
            <a:avLst/>
          </a:prstGeom>
          <a:ln w="12700">
            <a:miter lim="400000"/>
          </a:ln>
        </p:spPr>
      </p:pic>
      <p:sp>
        <p:nvSpPr>
          <p:cNvPr id="633" name="经济系的学生常常和数字打交道。"/>
          <p:cNvSpPr txBox="1"/>
          <p:nvPr/>
        </p:nvSpPr>
        <p:spPr>
          <a:xfrm>
            <a:off x="1225550" y="8166923"/>
            <a:ext cx="100203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经济系的学生常常和数字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打交道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2" grpId="1"/>
      <p:bldP build="whole" bldLvl="1" animBg="1" rev="0" advAuto="0" spid="633" grpId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螢幕快照 2019-10-21 下午9.46.20.png" descr="螢幕快照 2019-10-21 下午9.46.20.png"/>
          <p:cNvPicPr>
            <a:picLocks noChangeAspect="1"/>
          </p:cNvPicPr>
          <p:nvPr/>
        </p:nvPicPr>
        <p:blipFill>
          <a:blip r:embed="rId2">
            <a:extLst/>
          </a:blip>
          <a:srcRect l="17746" t="9553" r="9993" b="24896"/>
          <a:stretch>
            <a:fillRect/>
          </a:stretch>
        </p:blipFill>
        <p:spPr>
          <a:xfrm>
            <a:off x="205978" y="1269032"/>
            <a:ext cx="12369470" cy="7012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1. 你的专业是什么？"/>
          <p:cNvSpPr txBox="1"/>
          <p:nvPr/>
        </p:nvSpPr>
        <p:spPr>
          <a:xfrm>
            <a:off x="3399840" y="844550"/>
            <a:ext cx="485892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1. 你的专业是什么？</a:t>
            </a:r>
          </a:p>
        </p:txBody>
      </p:sp>
      <p:sp>
        <p:nvSpPr>
          <p:cNvPr id="638" name="2.你打算拿双学位吗？"/>
          <p:cNvSpPr txBox="1"/>
          <p:nvPr/>
        </p:nvSpPr>
        <p:spPr>
          <a:xfrm>
            <a:off x="3402368" y="2368550"/>
            <a:ext cx="523486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2.你打算拿双学位吗？</a:t>
            </a:r>
          </a:p>
        </p:txBody>
      </p:sp>
      <p:sp>
        <p:nvSpPr>
          <p:cNvPr id="639" name="3.你还需要几个学分才能毕业？"/>
          <p:cNvSpPr txBox="1"/>
          <p:nvPr/>
        </p:nvSpPr>
        <p:spPr>
          <a:xfrm>
            <a:off x="2360968" y="4159250"/>
            <a:ext cx="731766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3.你还需要几个学分才能毕业？</a:t>
            </a:r>
          </a:p>
        </p:txBody>
      </p:sp>
      <p:sp>
        <p:nvSpPr>
          <p:cNvPr id="640" name="4.毕业以后你打算读研究生还是找工作？"/>
          <p:cNvSpPr txBox="1"/>
          <p:nvPr/>
        </p:nvSpPr>
        <p:spPr>
          <a:xfrm>
            <a:off x="1700568" y="5949950"/>
            <a:ext cx="940046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4.毕业以后你打算读研究生还是找工作？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9780521186780.jpg" descr="97805211867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2369" y="4948168"/>
            <a:ext cx="3540022" cy="531003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文学…"/>
          <p:cNvSpPr txBox="1"/>
          <p:nvPr/>
        </p:nvSpPr>
        <p:spPr>
          <a:xfrm>
            <a:off x="2698753" y="8139691"/>
            <a:ext cx="2507254" cy="15895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t>文学</a:t>
            </a:r>
          </a:p>
          <a:p>
            <a:pPr>
              <a:defRPr sz="2900"/>
            </a:pPr>
            <a:r>
              <a:t>wénxué</a:t>
            </a:r>
          </a:p>
        </p:txBody>
      </p:sp>
      <p:grpSp>
        <p:nvGrpSpPr>
          <p:cNvPr id="173" name="群組"/>
          <p:cNvGrpSpPr/>
          <p:nvPr/>
        </p:nvGrpSpPr>
        <p:grpSpPr>
          <a:xfrm>
            <a:off x="5727700" y="5843337"/>
            <a:ext cx="2616709" cy="1617913"/>
            <a:chOff x="0" y="0"/>
            <a:chExt cx="2616708" cy="1617912"/>
          </a:xfrm>
        </p:grpSpPr>
        <p:sp>
          <p:nvSpPr>
            <p:cNvPr id="171" name="線條"/>
            <p:cNvSpPr/>
            <p:nvPr/>
          </p:nvSpPr>
          <p:spPr>
            <a:xfrm flipV="1">
              <a:off x="0" y="347912"/>
              <a:ext cx="1270000" cy="12700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2" name="Prose"/>
            <p:cNvSpPr txBox="1"/>
            <p:nvPr/>
          </p:nvSpPr>
          <p:spPr>
            <a:xfrm>
              <a:off x="1345692" y="0"/>
              <a:ext cx="1271017" cy="597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/>
              </a:lvl1pPr>
            </a:lstStyle>
            <a:p>
              <a:pPr/>
              <a:r>
                <a:t>Prose</a:t>
              </a:r>
            </a:p>
          </p:txBody>
        </p:sp>
      </p:grpSp>
      <p:grpSp>
        <p:nvGrpSpPr>
          <p:cNvPr id="176" name="群組"/>
          <p:cNvGrpSpPr/>
          <p:nvPr/>
        </p:nvGrpSpPr>
        <p:grpSpPr>
          <a:xfrm>
            <a:off x="18920" y="58536"/>
            <a:ext cx="6963876" cy="4770970"/>
            <a:chOff x="0" y="0"/>
            <a:chExt cx="6963874" cy="4770969"/>
          </a:xfrm>
        </p:grpSpPr>
        <p:sp>
          <p:nvSpPr>
            <p:cNvPr id="174" name="philosophy"/>
            <p:cNvSpPr txBox="1"/>
            <p:nvPr/>
          </p:nvSpPr>
          <p:spPr>
            <a:xfrm>
              <a:off x="1863956" y="-1"/>
              <a:ext cx="2889048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/>
              </a:lvl1pPr>
            </a:lstStyle>
            <a:p>
              <a:pPr/>
              <a:r>
                <a:t>philosophy</a:t>
              </a:r>
            </a:p>
          </p:txBody>
        </p:sp>
        <p:pic>
          <p:nvPicPr>
            <p:cNvPr id="175" name="sm_e195672e7aa44c131ba665b1bedaa9f3.png" descr="sm_e195672e7aa44c131ba665b1bedaa9f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52490"/>
              <a:ext cx="6963875" cy="39184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7" name="哲学…"/>
          <p:cNvSpPr txBox="1"/>
          <p:nvPr/>
        </p:nvSpPr>
        <p:spPr>
          <a:xfrm>
            <a:off x="4915509" y="3028678"/>
            <a:ext cx="2081582" cy="1803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哲学</a:t>
            </a:r>
          </a:p>
          <a:p>
            <a:pPr>
              <a:defRPr sz="3300"/>
            </a:pPr>
            <a:r>
              <a:t>zhéxué</a:t>
            </a:r>
          </a:p>
        </p:txBody>
      </p:sp>
      <p:pic>
        <p:nvPicPr>
          <p:cNvPr id="178" name="2010_02_07_Peaceful_warrior.jpg" descr="2010_02_07_Peaceful_warri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92074" y="108842"/>
            <a:ext cx="3467346" cy="5310033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散文…"/>
          <p:cNvSpPr txBox="1"/>
          <p:nvPr/>
        </p:nvSpPr>
        <p:spPr>
          <a:xfrm>
            <a:off x="8420099" y="5568997"/>
            <a:ext cx="1589762" cy="1400123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>
                <a:solidFill>
                  <a:srgbClr val="FFFFFF"/>
                </a:solidFill>
              </a:defRPr>
            </a:pPr>
            <a:r>
              <a:t>散文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t>sǎnwén</a:t>
            </a:r>
          </a:p>
        </p:txBody>
      </p:sp>
      <p:grpSp>
        <p:nvGrpSpPr>
          <p:cNvPr id="182" name="群組"/>
          <p:cNvGrpSpPr/>
          <p:nvPr/>
        </p:nvGrpSpPr>
        <p:grpSpPr>
          <a:xfrm>
            <a:off x="5727065" y="7613649"/>
            <a:ext cx="2870924" cy="819423"/>
            <a:chOff x="0" y="0"/>
            <a:chExt cx="2870922" cy="819422"/>
          </a:xfrm>
        </p:grpSpPr>
        <p:sp>
          <p:nvSpPr>
            <p:cNvPr id="180" name="線條"/>
            <p:cNvSpPr/>
            <p:nvPr/>
          </p:nvSpPr>
          <p:spPr>
            <a:xfrm>
              <a:off x="-1" y="0"/>
              <a:ext cx="1555241" cy="5726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81" name="Poem"/>
            <p:cNvSpPr txBox="1"/>
            <p:nvPr/>
          </p:nvSpPr>
          <p:spPr>
            <a:xfrm>
              <a:off x="1600745" y="221978"/>
              <a:ext cx="1270178" cy="597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/>
              </a:lvl1pPr>
            </a:lstStyle>
            <a:p>
              <a:pPr/>
              <a:r>
                <a:t>Poem</a:t>
              </a:r>
            </a:p>
          </p:txBody>
        </p:sp>
      </p:grpSp>
      <p:sp>
        <p:nvSpPr>
          <p:cNvPr id="183" name="诗…"/>
          <p:cNvSpPr txBox="1"/>
          <p:nvPr/>
        </p:nvSpPr>
        <p:spPr>
          <a:xfrm>
            <a:off x="8743949" y="7201477"/>
            <a:ext cx="942062" cy="1400123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>
                <a:solidFill>
                  <a:srgbClr val="FFFFFF"/>
                </a:solidFill>
              </a:defRPr>
            </a:pPr>
            <a:r>
              <a:t>诗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t>shī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3"/>
      <p:bldP build="whole" bldLvl="1" animBg="1" rev="0" advAuto="0" spid="173" grpId="6"/>
      <p:bldP build="whole" bldLvl="1" animBg="1" rev="0" advAuto="0" spid="179" grpId="7"/>
      <p:bldP build="whole" bldLvl="1" animBg="1" rev="0" advAuto="0" spid="182" grpId="8"/>
      <p:bldP build="whole" bldLvl="1" animBg="1" rev="0" advAuto="0" spid="176" grpId="1"/>
      <p:bldP build="whole" bldLvl="1" animBg="1" rev="0" advAuto="0" spid="177" grpId="2"/>
      <p:bldP build="whole" bldLvl="1" animBg="1" rev="0" advAuto="0" spid="183" grpId="9"/>
      <p:bldP build="whole" bldLvl="1" animBg="1" rev="0" advAuto="0" spid="170" grpId="5"/>
      <p:bldP build="whole" bldLvl="1" animBg="1" rev="0" advAuto="0" spid="169" grpId="4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圓角矩形"/>
          <p:cNvSpPr/>
          <p:nvPr/>
        </p:nvSpPr>
        <p:spPr>
          <a:xfrm>
            <a:off x="94456" y="25400"/>
            <a:ext cx="6950770" cy="2306489"/>
          </a:xfrm>
          <a:prstGeom prst="roundRect">
            <a:avLst>
              <a:gd name="adj" fmla="val 825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43" name="Not very hard;…"/>
          <p:cNvSpPr txBox="1"/>
          <p:nvPr/>
        </p:nvSpPr>
        <p:spPr>
          <a:xfrm>
            <a:off x="1580449" y="487880"/>
            <a:ext cx="3978784" cy="138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>
                <a:solidFill>
                  <a:srgbClr val="FFFFFF"/>
                </a:solidFill>
              </a:defRPr>
            </a:pPr>
            <a:r>
              <a:t>Not very hard; </a:t>
            </a:r>
          </a:p>
          <a:p>
            <a:pPr>
              <a:defRPr sz="4200">
                <a:solidFill>
                  <a:srgbClr val="FFFFFF"/>
                </a:solidFill>
              </a:defRPr>
            </a:pPr>
            <a:r>
              <a:t>easy; relaxed</a:t>
            </a:r>
          </a:p>
        </p:txBody>
      </p:sp>
      <p:sp>
        <p:nvSpPr>
          <p:cNvPr id="644" name="轻松…"/>
          <p:cNvSpPr txBox="1"/>
          <p:nvPr/>
        </p:nvSpPr>
        <p:spPr>
          <a:xfrm>
            <a:off x="7910207" y="73472"/>
            <a:ext cx="2746986" cy="2210344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100"/>
            </a:pPr>
            <a:r>
              <a:t>轻松</a:t>
            </a:r>
          </a:p>
          <a:p>
            <a:pPr>
              <a:defRPr sz="3300"/>
            </a:pPr>
            <a:r>
              <a:t>qīngsōng</a:t>
            </a:r>
          </a:p>
        </p:txBody>
      </p:sp>
      <p:sp>
        <p:nvSpPr>
          <p:cNvPr id="645" name="relax…relax"/>
          <p:cNvSpPr txBox="1"/>
          <p:nvPr/>
        </p:nvSpPr>
        <p:spPr>
          <a:xfrm>
            <a:off x="1368727" y="3068804"/>
            <a:ext cx="3259228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relax…relax</a:t>
            </a:r>
          </a:p>
        </p:txBody>
      </p:sp>
      <p:sp>
        <p:nvSpPr>
          <p:cNvPr id="646" name="放轻松…"/>
          <p:cNvSpPr txBox="1"/>
          <p:nvPr/>
        </p:nvSpPr>
        <p:spPr>
          <a:xfrm>
            <a:off x="5989002" y="2501075"/>
            <a:ext cx="3236596" cy="1906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500"/>
            </a:pPr>
            <a:r>
              <a:t>放轻松</a:t>
            </a:r>
          </a:p>
          <a:p>
            <a:pPr>
              <a:defRPr sz="3000"/>
            </a:pPr>
            <a:r>
              <a:t>fàng qīngsōng</a:t>
            </a:r>
          </a:p>
        </p:txBody>
      </p:sp>
      <p:sp>
        <p:nvSpPr>
          <p:cNvPr id="647" name="This lesson is not very hard."/>
          <p:cNvSpPr txBox="1"/>
          <p:nvPr/>
        </p:nvSpPr>
        <p:spPr>
          <a:xfrm>
            <a:off x="94970" y="5039391"/>
            <a:ext cx="6185460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This lesson is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not very hard</a:t>
            </a:r>
            <a:r>
              <a:t>.</a:t>
            </a:r>
          </a:p>
        </p:txBody>
      </p:sp>
      <p:sp>
        <p:nvSpPr>
          <p:cNvPr id="648" name="这堂课很轻松。"/>
          <p:cNvSpPr txBox="1"/>
          <p:nvPr/>
        </p:nvSpPr>
        <p:spPr>
          <a:xfrm>
            <a:off x="6413499" y="4861310"/>
            <a:ext cx="46482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这堂课很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轻松</a:t>
            </a:r>
            <a:r>
              <a:t>。</a:t>
            </a:r>
          </a:p>
        </p:txBody>
      </p:sp>
      <p:grpSp>
        <p:nvGrpSpPr>
          <p:cNvPr id="651" name="群組"/>
          <p:cNvGrpSpPr/>
          <p:nvPr/>
        </p:nvGrpSpPr>
        <p:grpSpPr>
          <a:xfrm>
            <a:off x="1090204" y="5884267"/>
            <a:ext cx="8731163" cy="3848299"/>
            <a:chOff x="0" y="0"/>
            <a:chExt cx="8731162" cy="3848298"/>
          </a:xfrm>
        </p:grpSpPr>
        <p:sp>
          <p:nvSpPr>
            <p:cNvPr id="649" name="To bump into"/>
            <p:cNvSpPr txBox="1"/>
            <p:nvPr/>
          </p:nvSpPr>
          <p:spPr>
            <a:xfrm>
              <a:off x="0" y="264839"/>
              <a:ext cx="3816274" cy="8081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700"/>
              </a:lvl1pPr>
            </a:lstStyle>
            <a:p>
              <a:pPr/>
              <a:r>
                <a:t>To bump into</a:t>
              </a:r>
            </a:p>
          </p:txBody>
        </p:sp>
        <p:pic>
          <p:nvPicPr>
            <p:cNvPr id="650" name="bump-into.jpg" descr="bump-int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882863" y="0"/>
              <a:ext cx="3848300" cy="38482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2" name="碰见…"/>
          <p:cNvSpPr txBox="1"/>
          <p:nvPr/>
        </p:nvSpPr>
        <p:spPr>
          <a:xfrm>
            <a:off x="1176424" y="7267105"/>
            <a:ext cx="3643834" cy="1565223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rgbClr val="FFFFFF"/>
                </a:solidFill>
              </a:defRPr>
            </a:pPr>
            <a:r>
              <a:t>碰见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t>pèngjiàn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1" grpId="6"/>
      <p:bldP build="whole" bldLvl="1" animBg="1" rev="0" advAuto="0" spid="645" grpId="2"/>
      <p:bldP build="whole" bldLvl="1" animBg="1" rev="0" advAuto="0" spid="646" grpId="3"/>
      <p:bldP build="whole" bldLvl="1" animBg="1" rev="0" advAuto="0" spid="652" grpId="7"/>
      <p:bldP build="whole" bldLvl="1" animBg="1" rev="0" advAuto="0" spid="648" grpId="5"/>
      <p:bldP build="whole" bldLvl="1" animBg="1" rev="0" advAuto="0" spid="644" grpId="1"/>
      <p:bldP build="whole" bldLvl="1" animBg="1" rev="0" advAuto="0" spid="647" grpId="4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圓角矩形"/>
          <p:cNvSpPr/>
          <p:nvPr/>
        </p:nvSpPr>
        <p:spPr>
          <a:xfrm>
            <a:off x="66278" y="155475"/>
            <a:ext cx="3362722" cy="2422625"/>
          </a:xfrm>
          <a:prstGeom prst="roundRect">
            <a:avLst>
              <a:gd name="adj" fmla="val 7863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55" name="To decide"/>
          <p:cNvSpPr txBox="1"/>
          <p:nvPr/>
        </p:nvSpPr>
        <p:spPr>
          <a:xfrm>
            <a:off x="203693" y="931681"/>
            <a:ext cx="3087892" cy="870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>
                <a:solidFill>
                  <a:srgbClr val="FFFFFF"/>
                </a:solidFill>
              </a:defRPr>
            </a:lvl1pPr>
          </a:lstStyle>
          <a:p>
            <a:pPr/>
            <a:r>
              <a:t>To decide</a:t>
            </a:r>
          </a:p>
        </p:txBody>
      </p:sp>
      <p:sp>
        <p:nvSpPr>
          <p:cNvPr id="656" name="决定…"/>
          <p:cNvSpPr txBox="1"/>
          <p:nvPr/>
        </p:nvSpPr>
        <p:spPr>
          <a:xfrm>
            <a:off x="10265515" y="730963"/>
            <a:ext cx="2139443" cy="1805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t>决定</a:t>
            </a:r>
          </a:p>
          <a:p>
            <a:pPr>
              <a:defRPr sz="3000"/>
            </a:pPr>
            <a:r>
              <a:t>juédìng</a:t>
            </a:r>
          </a:p>
        </p:txBody>
      </p:sp>
      <p:sp>
        <p:nvSpPr>
          <p:cNvPr id="657" name="解决…"/>
          <p:cNvSpPr txBox="1"/>
          <p:nvPr/>
        </p:nvSpPr>
        <p:spPr>
          <a:xfrm>
            <a:off x="10367115" y="5647855"/>
            <a:ext cx="2139443" cy="1805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t>解决</a:t>
            </a:r>
          </a:p>
          <a:p>
            <a:pPr>
              <a:defRPr sz="3000"/>
            </a:pPr>
            <a:r>
              <a:t>jiějué</a:t>
            </a:r>
          </a:p>
        </p:txBody>
      </p:sp>
      <p:pic>
        <p:nvPicPr>
          <p:cNvPr id="658" name="i-decide-pic.png" descr="i-decide-pi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0649" y="-1409"/>
            <a:ext cx="6113218" cy="30779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2" name="群組"/>
          <p:cNvGrpSpPr/>
          <p:nvPr/>
        </p:nvGrpSpPr>
        <p:grpSpPr>
          <a:xfrm>
            <a:off x="52486" y="4780395"/>
            <a:ext cx="9027705" cy="2971830"/>
            <a:chOff x="0" y="0"/>
            <a:chExt cx="9027703" cy="2971829"/>
          </a:xfrm>
        </p:grpSpPr>
        <p:sp>
          <p:nvSpPr>
            <p:cNvPr id="659" name="圓角矩形"/>
            <p:cNvSpPr/>
            <p:nvPr/>
          </p:nvSpPr>
          <p:spPr>
            <a:xfrm>
              <a:off x="0" y="674312"/>
              <a:ext cx="3390305" cy="2191347"/>
            </a:xfrm>
            <a:prstGeom prst="roundRect">
              <a:avLst>
                <a:gd name="adj" fmla="val 869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660" name="solve"/>
            <p:cNvSpPr txBox="1"/>
            <p:nvPr/>
          </p:nvSpPr>
          <p:spPr>
            <a:xfrm>
              <a:off x="558502" y="1204660"/>
              <a:ext cx="2273301" cy="1130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solve</a:t>
              </a:r>
            </a:p>
          </p:txBody>
        </p:sp>
        <p:pic>
          <p:nvPicPr>
            <p:cNvPr id="661" name="Unknown.jpeg" descr="Unknown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561839" y="0"/>
              <a:ext cx="4465865" cy="29718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3" name="Future"/>
          <p:cNvSpPr txBox="1"/>
          <p:nvPr/>
        </p:nvSpPr>
        <p:spPr>
          <a:xfrm>
            <a:off x="594696" y="7756325"/>
            <a:ext cx="2497279" cy="1018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rgbClr val="FFFFFF"/>
                </a:solidFill>
              </a:defRPr>
            </a:lvl1pPr>
          </a:lstStyle>
          <a:p>
            <a:pPr/>
            <a:r>
              <a:t>Future</a:t>
            </a:r>
          </a:p>
        </p:txBody>
      </p:sp>
      <p:sp>
        <p:nvSpPr>
          <p:cNvPr id="664" name="I decide to take double major."/>
          <p:cNvSpPr txBox="1"/>
          <p:nvPr/>
        </p:nvSpPr>
        <p:spPr>
          <a:xfrm>
            <a:off x="3608448" y="3104878"/>
            <a:ext cx="603450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I decide to take double major.</a:t>
            </a:r>
          </a:p>
        </p:txBody>
      </p:sp>
      <p:sp>
        <p:nvSpPr>
          <p:cNvPr id="665" name="我决定拿双学位。"/>
          <p:cNvSpPr txBox="1"/>
          <p:nvPr/>
        </p:nvSpPr>
        <p:spPr>
          <a:xfrm>
            <a:off x="4095749" y="3613149"/>
            <a:ext cx="52959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我决定拿双学位。</a:t>
            </a:r>
          </a:p>
        </p:txBody>
      </p:sp>
      <p:sp>
        <p:nvSpPr>
          <p:cNvPr id="666" name="How to solve the problem?"/>
          <p:cNvSpPr txBox="1"/>
          <p:nvPr/>
        </p:nvSpPr>
        <p:spPr>
          <a:xfrm>
            <a:off x="3895113" y="7847976"/>
            <a:ext cx="5461179" cy="597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How to solve the problem?</a:t>
            </a:r>
          </a:p>
        </p:txBody>
      </p:sp>
      <p:sp>
        <p:nvSpPr>
          <p:cNvPr id="667" name="怎么解决问题？"/>
          <p:cNvSpPr txBox="1"/>
          <p:nvPr/>
        </p:nvSpPr>
        <p:spPr>
          <a:xfrm>
            <a:off x="4301602" y="8299872"/>
            <a:ext cx="46482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怎么解决问题？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5" grpId="3"/>
      <p:bldP build="whole" bldLvl="1" animBg="1" rev="0" advAuto="0" spid="657" grpId="5"/>
      <p:bldP build="whole" bldLvl="1" animBg="1" rev="0" advAuto="0" spid="656" grpId="1"/>
      <p:bldP build="whole" bldLvl="1" animBg="1" rev="0" advAuto="0" spid="664" grpId="2"/>
      <p:bldP build="whole" bldLvl="1" animBg="1" rev="0" advAuto="0" spid="666" grpId="6"/>
      <p:bldP build="whole" bldLvl="1" animBg="1" rev="0" advAuto="0" spid="667" grpId="7"/>
      <p:bldP build="whole" bldLvl="1" animBg="1" rev="0" advAuto="0" spid="662" grpId="4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Future"/>
          <p:cNvSpPr txBox="1"/>
          <p:nvPr/>
        </p:nvSpPr>
        <p:spPr>
          <a:xfrm>
            <a:off x="759796" y="1431725"/>
            <a:ext cx="2497279" cy="1018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rgbClr val="FFFFFF"/>
                </a:solidFill>
              </a:defRPr>
            </a:lvl1pPr>
          </a:lstStyle>
          <a:p>
            <a:pPr/>
            <a:r>
              <a:t>Future</a:t>
            </a:r>
          </a:p>
        </p:txBody>
      </p:sp>
      <p:sp>
        <p:nvSpPr>
          <p:cNvPr id="670" name="written Chinese"/>
          <p:cNvSpPr txBox="1"/>
          <p:nvPr/>
        </p:nvSpPr>
        <p:spPr>
          <a:xfrm>
            <a:off x="8538209" y="2145475"/>
            <a:ext cx="2964181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written Chinese</a:t>
            </a:r>
          </a:p>
        </p:txBody>
      </p:sp>
      <p:sp>
        <p:nvSpPr>
          <p:cNvPr id="671" name="線條"/>
          <p:cNvSpPr/>
          <p:nvPr/>
        </p:nvSpPr>
        <p:spPr>
          <a:xfrm>
            <a:off x="1698107" y="1701800"/>
            <a:ext cx="5900187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72" name="过去…"/>
          <p:cNvSpPr txBox="1"/>
          <p:nvPr/>
        </p:nvSpPr>
        <p:spPr>
          <a:xfrm>
            <a:off x="921385" y="1928470"/>
            <a:ext cx="1560831" cy="135006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过去</a:t>
            </a:r>
          </a:p>
          <a:p>
            <a:pPr/>
            <a:r>
              <a:t>guòqù</a:t>
            </a:r>
          </a:p>
        </p:txBody>
      </p:sp>
      <p:sp>
        <p:nvSpPr>
          <p:cNvPr id="673" name="線條"/>
          <p:cNvSpPr/>
          <p:nvPr/>
        </p:nvSpPr>
        <p:spPr>
          <a:xfrm flipV="1">
            <a:off x="1701799" y="1508223"/>
            <a:ext cx="1" cy="3871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74" name="線條"/>
          <p:cNvSpPr/>
          <p:nvPr/>
        </p:nvSpPr>
        <p:spPr>
          <a:xfrm flipV="1">
            <a:off x="4559299" y="1508223"/>
            <a:ext cx="1" cy="3871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75" name="past"/>
          <p:cNvSpPr txBox="1"/>
          <p:nvPr/>
        </p:nvSpPr>
        <p:spPr>
          <a:xfrm>
            <a:off x="1131023" y="902533"/>
            <a:ext cx="1141554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past</a:t>
            </a:r>
          </a:p>
        </p:txBody>
      </p:sp>
      <p:sp>
        <p:nvSpPr>
          <p:cNvPr id="676" name="现在"/>
          <p:cNvSpPr txBox="1"/>
          <p:nvPr/>
        </p:nvSpPr>
        <p:spPr>
          <a:xfrm>
            <a:off x="3867149" y="1930400"/>
            <a:ext cx="1384301" cy="9906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现在</a:t>
            </a:r>
          </a:p>
        </p:txBody>
      </p:sp>
      <p:sp>
        <p:nvSpPr>
          <p:cNvPr id="677" name="now"/>
          <p:cNvSpPr txBox="1"/>
          <p:nvPr/>
        </p:nvSpPr>
        <p:spPr>
          <a:xfrm>
            <a:off x="4002392" y="902533"/>
            <a:ext cx="1113816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now</a:t>
            </a:r>
          </a:p>
        </p:txBody>
      </p:sp>
      <p:sp>
        <p:nvSpPr>
          <p:cNvPr id="678" name="future"/>
          <p:cNvSpPr txBox="1"/>
          <p:nvPr/>
        </p:nvSpPr>
        <p:spPr>
          <a:xfrm>
            <a:off x="6840067" y="902533"/>
            <a:ext cx="1509066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future</a:t>
            </a:r>
          </a:p>
        </p:txBody>
      </p:sp>
      <p:sp>
        <p:nvSpPr>
          <p:cNvPr id="679" name="将来…"/>
          <p:cNvSpPr txBox="1"/>
          <p:nvPr/>
        </p:nvSpPr>
        <p:spPr>
          <a:xfrm>
            <a:off x="6814185" y="1928470"/>
            <a:ext cx="1560831" cy="135006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将来</a:t>
            </a:r>
          </a:p>
          <a:p>
            <a:pPr/>
            <a:r>
              <a:t>jiānglái</a:t>
            </a:r>
          </a:p>
        </p:txBody>
      </p:sp>
      <p:grpSp>
        <p:nvGrpSpPr>
          <p:cNvPr id="682" name="群組"/>
          <p:cNvGrpSpPr/>
          <p:nvPr/>
        </p:nvGrpSpPr>
        <p:grpSpPr>
          <a:xfrm>
            <a:off x="490537" y="4485038"/>
            <a:ext cx="5400986" cy="4435328"/>
            <a:chOff x="0" y="0"/>
            <a:chExt cx="5400985" cy="4435326"/>
          </a:xfrm>
        </p:grpSpPr>
        <p:pic>
          <p:nvPicPr>
            <p:cNvPr id="680" name="85.jpeg" descr="8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90930"/>
              <a:ext cx="5400986" cy="3544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81" name="make money"/>
            <p:cNvSpPr txBox="1"/>
            <p:nvPr/>
          </p:nvSpPr>
          <p:spPr>
            <a:xfrm>
              <a:off x="1097565" y="0"/>
              <a:ext cx="3605595" cy="783523"/>
            </a:xfrm>
            <a:prstGeom prst="rect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make money</a:t>
              </a:r>
            </a:p>
          </p:txBody>
        </p:sp>
      </p:grpSp>
      <p:sp>
        <p:nvSpPr>
          <p:cNvPr id="683" name="赚钱…"/>
          <p:cNvSpPr txBox="1"/>
          <p:nvPr/>
        </p:nvSpPr>
        <p:spPr>
          <a:xfrm>
            <a:off x="6394691" y="5120699"/>
            <a:ext cx="2399818" cy="194511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900">
                <a:solidFill>
                  <a:srgbClr val="FFFFFF"/>
                </a:solidFill>
              </a:defRPr>
            </a:pPr>
            <a:r>
              <a:t>赚钱</a:t>
            </a:r>
          </a:p>
          <a:p>
            <a:pPr>
              <a:defRPr sz="2900">
                <a:solidFill>
                  <a:srgbClr val="FFFFFF"/>
                </a:solidFill>
              </a:defRPr>
            </a:pPr>
            <a:r>
              <a:t>zhuàn qián</a:t>
            </a:r>
          </a:p>
        </p:txBody>
      </p:sp>
      <p:sp>
        <p:nvSpPr>
          <p:cNvPr id="684" name="What do you want to do in the future?"/>
          <p:cNvSpPr txBox="1"/>
          <p:nvPr/>
        </p:nvSpPr>
        <p:spPr>
          <a:xfrm>
            <a:off x="520852" y="3651769"/>
            <a:ext cx="6476696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What do you want to do in the future?</a:t>
            </a:r>
          </a:p>
        </p:txBody>
      </p:sp>
      <p:sp>
        <p:nvSpPr>
          <p:cNvPr id="685" name="你将来想要做什么？"/>
          <p:cNvSpPr txBox="1"/>
          <p:nvPr/>
        </p:nvSpPr>
        <p:spPr>
          <a:xfrm>
            <a:off x="7061200" y="3500561"/>
            <a:ext cx="48006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你将来想要做什么？</a:t>
            </a:r>
          </a:p>
        </p:txBody>
      </p:sp>
      <p:sp>
        <p:nvSpPr>
          <p:cNvPr id="686" name="I want to make money in the future."/>
          <p:cNvSpPr txBox="1"/>
          <p:nvPr/>
        </p:nvSpPr>
        <p:spPr>
          <a:xfrm>
            <a:off x="6017894" y="7123875"/>
            <a:ext cx="6633211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I want to make money in the future. </a:t>
            </a:r>
          </a:p>
        </p:txBody>
      </p:sp>
      <p:sp>
        <p:nvSpPr>
          <p:cNvPr id="687" name="我将来想要赚钱。"/>
          <p:cNvSpPr txBox="1"/>
          <p:nvPr/>
        </p:nvSpPr>
        <p:spPr>
          <a:xfrm>
            <a:off x="6076950" y="7858223"/>
            <a:ext cx="42799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我将来想要赚钱。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2" grpId="1"/>
      <p:bldP build="whole" bldLvl="1" animBg="1" rev="0" advAuto="0" spid="679" grpId="3"/>
      <p:bldP build="whole" bldLvl="1" animBg="1" rev="0" advAuto="0" spid="685" grpId="6"/>
      <p:bldP build="whole" bldLvl="1" animBg="1" rev="0" advAuto="0" spid="683" grpId="8"/>
      <p:bldP build="whole" bldLvl="1" animBg="1" rev="0" advAuto="0" spid="686" grpId="9"/>
      <p:bldP build="whole" bldLvl="1" animBg="1" rev="0" advAuto="0" spid="676" grpId="2"/>
      <p:bldP build="whole" bldLvl="1" animBg="1" rev="0" advAuto="0" spid="684" grpId="5"/>
      <p:bldP build="whole" bldLvl="1" animBg="1" rev="0" advAuto="0" spid="670" grpId="4"/>
      <p:bldP build="whole" bldLvl="1" animBg="1" rev="0" advAuto="0" spid="682" grpId="7"/>
      <p:bldP build="whole" bldLvl="1" animBg="1" rev="0" advAuto="0" spid="687" grpId="1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圓角矩形"/>
          <p:cNvSpPr/>
          <p:nvPr/>
        </p:nvSpPr>
        <p:spPr>
          <a:xfrm>
            <a:off x="25400" y="520700"/>
            <a:ext cx="3408710" cy="1935957"/>
          </a:xfrm>
          <a:prstGeom prst="roundRect">
            <a:avLst>
              <a:gd name="adj" fmla="val 984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90" name="often"/>
          <p:cNvSpPr txBox="1"/>
          <p:nvPr/>
        </p:nvSpPr>
        <p:spPr>
          <a:xfrm>
            <a:off x="358840" y="805650"/>
            <a:ext cx="2741830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FFFFFF"/>
                </a:solidFill>
              </a:defRPr>
            </a:lvl1pPr>
          </a:lstStyle>
          <a:p>
            <a:pPr/>
            <a:r>
              <a:t>often</a:t>
            </a:r>
          </a:p>
        </p:txBody>
      </p:sp>
      <p:sp>
        <p:nvSpPr>
          <p:cNvPr id="691" name="经常…"/>
          <p:cNvSpPr txBox="1"/>
          <p:nvPr/>
        </p:nvSpPr>
        <p:spPr>
          <a:xfrm>
            <a:off x="3771773" y="358843"/>
            <a:ext cx="4035779" cy="2259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000"/>
            </a:pPr>
            <a:r>
              <a:t>经常</a:t>
            </a:r>
          </a:p>
          <a:p>
            <a:pPr>
              <a:defRPr sz="3700"/>
            </a:pPr>
            <a:r>
              <a:t>jīngcháng</a:t>
            </a:r>
          </a:p>
        </p:txBody>
      </p:sp>
      <p:sp>
        <p:nvSpPr>
          <p:cNvPr id="692" name="I often go to the shopping mall."/>
          <p:cNvSpPr txBox="1"/>
          <p:nvPr/>
        </p:nvSpPr>
        <p:spPr>
          <a:xfrm>
            <a:off x="2320283" y="2947573"/>
            <a:ext cx="8364234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I often go to the shopping mall. </a:t>
            </a:r>
          </a:p>
        </p:txBody>
      </p:sp>
      <p:sp>
        <p:nvSpPr>
          <p:cNvPr id="693" name="我经常去购物中心。"/>
          <p:cNvSpPr txBox="1"/>
          <p:nvPr/>
        </p:nvSpPr>
        <p:spPr>
          <a:xfrm>
            <a:off x="3175000" y="3879849"/>
            <a:ext cx="64008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pPr/>
            <a:r>
              <a:t>我经常去购物中心。</a:t>
            </a:r>
          </a:p>
        </p:txBody>
      </p:sp>
      <p:grpSp>
        <p:nvGrpSpPr>
          <p:cNvPr id="696" name="群組"/>
          <p:cNvGrpSpPr/>
          <p:nvPr/>
        </p:nvGrpSpPr>
        <p:grpSpPr>
          <a:xfrm>
            <a:off x="-42714" y="5868193"/>
            <a:ext cx="3552776" cy="2074864"/>
            <a:chOff x="0" y="0"/>
            <a:chExt cx="3552775" cy="2074862"/>
          </a:xfrm>
        </p:grpSpPr>
        <p:sp>
          <p:nvSpPr>
            <p:cNvPr id="694" name="圓角矩形"/>
            <p:cNvSpPr/>
            <p:nvPr/>
          </p:nvSpPr>
          <p:spPr>
            <a:xfrm>
              <a:off x="0" y="0"/>
              <a:ext cx="3552776" cy="2074863"/>
            </a:xfrm>
            <a:prstGeom prst="roundRect">
              <a:avLst>
                <a:gd name="adj" fmla="val 9202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695" name="experience"/>
            <p:cNvSpPr txBox="1"/>
            <p:nvPr/>
          </p:nvSpPr>
          <p:spPr>
            <a:xfrm>
              <a:off x="79291" y="614656"/>
              <a:ext cx="3386355" cy="845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900">
                  <a:solidFill>
                    <a:srgbClr val="FFFFFF"/>
                  </a:solidFill>
                </a:defRPr>
              </a:lvl1pPr>
            </a:lstStyle>
            <a:p>
              <a:pPr/>
              <a:r>
                <a:t>experience</a:t>
              </a:r>
            </a:p>
          </p:txBody>
        </p:sp>
      </p:grpSp>
      <p:sp>
        <p:nvSpPr>
          <p:cNvPr id="697" name="经验…"/>
          <p:cNvSpPr txBox="1"/>
          <p:nvPr/>
        </p:nvSpPr>
        <p:spPr>
          <a:xfrm>
            <a:off x="4430635" y="5436065"/>
            <a:ext cx="2718055" cy="2259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0"/>
            </a:pPr>
            <a:r>
              <a:t>经验</a:t>
            </a:r>
          </a:p>
          <a:p>
            <a:pPr>
              <a:defRPr sz="3700"/>
            </a:pPr>
            <a:r>
              <a:t>jīngyàn</a:t>
            </a:r>
          </a:p>
        </p:txBody>
      </p:sp>
      <p:sp>
        <p:nvSpPr>
          <p:cNvPr id="698" name="Do you have experience of shopping?"/>
          <p:cNvSpPr txBox="1"/>
          <p:nvPr/>
        </p:nvSpPr>
        <p:spPr>
          <a:xfrm>
            <a:off x="2453430" y="7849065"/>
            <a:ext cx="8529740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Do you have experience of shopping?</a:t>
            </a:r>
          </a:p>
        </p:txBody>
      </p:sp>
      <p:sp>
        <p:nvSpPr>
          <p:cNvPr id="699" name="你有购物的经验吗？"/>
          <p:cNvSpPr txBox="1"/>
          <p:nvPr/>
        </p:nvSpPr>
        <p:spPr>
          <a:xfrm>
            <a:off x="2774949" y="8565650"/>
            <a:ext cx="65151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你有购物的经验吗？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7" grpId="5"/>
      <p:bldP build="whole" bldLvl="1" animBg="1" rev="0" advAuto="0" spid="692" grpId="2"/>
      <p:bldP build="whole" bldLvl="1" animBg="1" rev="0" advAuto="0" spid="691" grpId="1"/>
      <p:bldP build="whole" bldLvl="1" animBg="1" rev="0" advAuto="0" spid="693" grpId="3"/>
      <p:bldP build="whole" bldLvl="1" animBg="1" rev="0" advAuto="0" spid="699" grpId="7"/>
      <p:bldP build="whole" bldLvl="1" animBg="1" rev="0" advAuto="0" spid="696" grpId="4"/>
      <p:bldP build="whole" bldLvl="1" animBg="1" rev="0" advAuto="0" spid="698" grpId="6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圓角矩形"/>
          <p:cNvSpPr/>
          <p:nvPr/>
        </p:nvSpPr>
        <p:spPr>
          <a:xfrm>
            <a:off x="292100" y="736600"/>
            <a:ext cx="4082703" cy="1739206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02" name="Apply"/>
          <p:cNvSpPr txBox="1"/>
          <p:nvPr/>
        </p:nvSpPr>
        <p:spPr>
          <a:xfrm>
            <a:off x="929872" y="960354"/>
            <a:ext cx="2807158" cy="1291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pPr/>
            <a:r>
              <a:t>Apply</a:t>
            </a:r>
          </a:p>
        </p:txBody>
      </p:sp>
      <p:sp>
        <p:nvSpPr>
          <p:cNvPr id="703" name="申请…"/>
          <p:cNvSpPr txBox="1"/>
          <p:nvPr/>
        </p:nvSpPr>
        <p:spPr>
          <a:xfrm>
            <a:off x="5757925" y="443512"/>
            <a:ext cx="2428749" cy="199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/>
            </a:pPr>
            <a:r>
              <a:t>申请</a:t>
            </a:r>
          </a:p>
          <a:p>
            <a:pPr>
              <a:defRPr sz="3100"/>
            </a:pPr>
            <a:r>
              <a:t>shēngqǐng</a:t>
            </a:r>
          </a:p>
        </p:txBody>
      </p:sp>
      <p:sp>
        <p:nvSpPr>
          <p:cNvPr id="704" name="I need to apply visa."/>
          <p:cNvSpPr txBox="1"/>
          <p:nvPr/>
        </p:nvSpPr>
        <p:spPr>
          <a:xfrm>
            <a:off x="504469" y="2889899"/>
            <a:ext cx="4680662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>
                <a:solidFill>
                  <a:srgbClr val="0433FF"/>
                </a:solidFill>
              </a:defRPr>
            </a:pPr>
            <a:r>
              <a:t>I need to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apply</a:t>
            </a:r>
            <a:r>
              <a:t> visa.</a:t>
            </a:r>
          </a:p>
        </p:txBody>
      </p:sp>
      <p:sp>
        <p:nvSpPr>
          <p:cNvPr id="705" name="我需要申请签证。…"/>
          <p:cNvSpPr txBox="1"/>
          <p:nvPr/>
        </p:nvSpPr>
        <p:spPr>
          <a:xfrm>
            <a:off x="5771019" y="2694392"/>
            <a:ext cx="5475962" cy="1437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我需要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申请</a:t>
            </a:r>
            <a:r>
              <a:t>签证。</a:t>
            </a:r>
          </a:p>
          <a:p>
            <a:pPr>
              <a:defRPr sz="2900"/>
            </a:pPr>
            <a:r>
              <a:t>wǒ xūyào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shēnqǐng</a:t>
            </a:r>
            <a:r>
              <a:t> qiānzhèng</a:t>
            </a:r>
          </a:p>
        </p:txBody>
      </p:sp>
      <p:sp>
        <p:nvSpPr>
          <p:cNvPr id="706" name="圓角矩形"/>
          <p:cNvSpPr/>
          <p:nvPr/>
        </p:nvSpPr>
        <p:spPr>
          <a:xfrm>
            <a:off x="100657" y="4521200"/>
            <a:ext cx="5488286" cy="1995180"/>
          </a:xfrm>
          <a:prstGeom prst="roundRect">
            <a:avLst>
              <a:gd name="adj" fmla="val 9548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07" name="To control, manage"/>
          <p:cNvSpPr txBox="1"/>
          <p:nvPr/>
        </p:nvSpPr>
        <p:spPr>
          <a:xfrm>
            <a:off x="231978" y="5133194"/>
            <a:ext cx="5225644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To control, manage</a:t>
            </a:r>
          </a:p>
        </p:txBody>
      </p:sp>
      <p:sp>
        <p:nvSpPr>
          <p:cNvPr id="708" name="管…"/>
          <p:cNvSpPr txBox="1"/>
          <p:nvPr/>
        </p:nvSpPr>
        <p:spPr>
          <a:xfrm>
            <a:off x="6265925" y="4274730"/>
            <a:ext cx="1412749" cy="199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/>
            </a:pPr>
            <a:r>
              <a:t>管</a:t>
            </a:r>
          </a:p>
          <a:p>
            <a:pPr>
              <a:defRPr sz="3100"/>
            </a:pPr>
            <a:r>
              <a:t>guǎn</a:t>
            </a:r>
          </a:p>
        </p:txBody>
      </p:sp>
      <p:grpSp>
        <p:nvGrpSpPr>
          <p:cNvPr id="711" name="群組"/>
          <p:cNvGrpSpPr/>
          <p:nvPr/>
        </p:nvGrpSpPr>
        <p:grpSpPr>
          <a:xfrm>
            <a:off x="162062" y="7747000"/>
            <a:ext cx="5365476" cy="1848247"/>
            <a:chOff x="0" y="0"/>
            <a:chExt cx="5365474" cy="1848246"/>
          </a:xfrm>
        </p:grpSpPr>
        <p:sp>
          <p:nvSpPr>
            <p:cNvPr id="709" name="圓角矩形"/>
            <p:cNvSpPr/>
            <p:nvPr/>
          </p:nvSpPr>
          <p:spPr>
            <a:xfrm>
              <a:off x="0" y="0"/>
              <a:ext cx="5365475" cy="1848247"/>
            </a:xfrm>
            <a:prstGeom prst="roundRect">
              <a:avLst>
                <a:gd name="adj" fmla="val 10307"/>
              </a:avLst>
            </a:prstGeom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10" name="All day long"/>
            <p:cNvSpPr txBox="1"/>
            <p:nvPr/>
          </p:nvSpPr>
          <p:spPr>
            <a:xfrm>
              <a:off x="607760" y="476501"/>
              <a:ext cx="3768954" cy="895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All day long</a:t>
              </a:r>
            </a:p>
          </p:txBody>
        </p:sp>
      </p:grpSp>
      <p:sp>
        <p:nvSpPr>
          <p:cNvPr id="712" name="Who control this company?"/>
          <p:cNvSpPr txBox="1"/>
          <p:nvPr/>
        </p:nvSpPr>
        <p:spPr>
          <a:xfrm>
            <a:off x="124663" y="6795789"/>
            <a:ext cx="6405474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>
                <a:solidFill>
                  <a:srgbClr val="0433FF"/>
                </a:solidFill>
              </a:defRPr>
            </a:pPr>
            <a:r>
              <a:t>Who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control</a:t>
            </a:r>
            <a:r>
              <a:t> this company?</a:t>
            </a:r>
          </a:p>
        </p:txBody>
      </p:sp>
      <p:sp>
        <p:nvSpPr>
          <p:cNvPr id="713" name="谁管这间公司的？…"/>
          <p:cNvSpPr txBox="1"/>
          <p:nvPr/>
        </p:nvSpPr>
        <p:spPr>
          <a:xfrm>
            <a:off x="6812419" y="6413131"/>
            <a:ext cx="5475962" cy="1437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谁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管</a:t>
            </a:r>
            <a:r>
              <a:t>这间公司的？</a:t>
            </a:r>
          </a:p>
          <a:p>
            <a:pPr>
              <a:defRPr sz="2900"/>
            </a:pPr>
            <a:r>
              <a:t>shéi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guǎn</a:t>
            </a:r>
            <a:r>
              <a:t> zhè jiān gōngsī de?</a:t>
            </a:r>
          </a:p>
        </p:txBody>
      </p:sp>
      <p:sp>
        <p:nvSpPr>
          <p:cNvPr id="714" name="整天…"/>
          <p:cNvSpPr txBox="1"/>
          <p:nvPr/>
        </p:nvSpPr>
        <p:spPr>
          <a:xfrm>
            <a:off x="5757925" y="7747000"/>
            <a:ext cx="2428749" cy="1995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/>
            </a:pPr>
            <a:r>
              <a:t>整天</a:t>
            </a:r>
          </a:p>
          <a:p>
            <a:pPr>
              <a:defRPr sz="3100"/>
            </a:pPr>
            <a:r>
              <a:t>zhěngtiān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1" grpId="8"/>
      <p:bldP build="whole" bldLvl="1" animBg="1" rev="0" advAuto="0" spid="705" grpId="3"/>
      <p:bldP build="whole" bldLvl="1" animBg="1" rev="0" advAuto="0" spid="704" grpId="2"/>
      <p:bldP build="whole" bldLvl="1" animBg="1" rev="0" advAuto="0" spid="714" grpId="9"/>
      <p:bldP build="whole" bldLvl="1" animBg="1" rev="0" advAuto="0" spid="708" grpId="5"/>
      <p:bldP build="whole" bldLvl="1" animBg="1" rev="0" advAuto="0" spid="703" grpId="1"/>
      <p:bldP build="whole" bldLvl="1" animBg="1" rev="0" advAuto="0" spid="713" grpId="7"/>
      <p:bldP build="whole" bldLvl="1" animBg="1" rev="0" advAuto="0" spid="712" grpId="6"/>
      <p:bldP build="whole" bldLvl="1" animBg="1" rev="0" advAuto="0" spid="706" grpId="4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(S+)肯定…"/>
          <p:cNvSpPr txBox="1"/>
          <p:nvPr/>
        </p:nvSpPr>
        <p:spPr>
          <a:xfrm>
            <a:off x="57931" y="206690"/>
            <a:ext cx="4456138" cy="210122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300"/>
            </a:pPr>
            <a:r>
              <a:t>(S+)肯定</a:t>
            </a:r>
          </a:p>
          <a:p>
            <a:pPr>
              <a:defRPr sz="3300"/>
            </a:pPr>
            <a:r>
              <a:t>                 kěndìng</a:t>
            </a:r>
          </a:p>
        </p:txBody>
      </p:sp>
      <p:sp>
        <p:nvSpPr>
          <p:cNvPr id="717" name="definitely；must be"/>
          <p:cNvSpPr txBox="1"/>
          <p:nvPr/>
        </p:nvSpPr>
        <p:spPr>
          <a:xfrm>
            <a:off x="4837169" y="1085850"/>
            <a:ext cx="4905262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definitely；must be</a:t>
            </a:r>
          </a:p>
        </p:txBody>
      </p:sp>
      <p:sp>
        <p:nvSpPr>
          <p:cNvPr id="718" name="Yesterday he went back very lately,…"/>
          <p:cNvSpPr txBox="1"/>
          <p:nvPr/>
        </p:nvSpPr>
        <p:spPr>
          <a:xfrm>
            <a:off x="2594660" y="2495462"/>
            <a:ext cx="7536080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/>
            </a:pPr>
            <a:r>
              <a:t>Yesterday he went back very lately, </a:t>
            </a:r>
          </a:p>
          <a:p>
            <a:pPr>
              <a:defRPr sz="34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definitely</a:t>
            </a:r>
            <a:r>
              <a:t> went to the party.</a:t>
            </a:r>
          </a:p>
        </p:txBody>
      </p:sp>
      <p:pic>
        <p:nvPicPr>
          <p:cNvPr id="719" name="holiday-party-entertainment-top-notch-talent.jpg" descr="holiday-party-entertainment-top-notch-tale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0309" y="3937542"/>
            <a:ext cx="6868446" cy="3553276"/>
          </a:xfrm>
          <a:prstGeom prst="rect">
            <a:avLst/>
          </a:prstGeom>
          <a:ln w="12700">
            <a:miter lim="400000"/>
          </a:ln>
        </p:spPr>
      </p:pic>
      <p:sp>
        <p:nvSpPr>
          <p:cNvPr id="720" name="昨天他很晚回家，肯定去了派对。"/>
          <p:cNvSpPr txBox="1"/>
          <p:nvPr/>
        </p:nvSpPr>
        <p:spPr>
          <a:xfrm>
            <a:off x="1289050" y="7994649"/>
            <a:ext cx="92583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昨天他很晚回家，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肯定</a:t>
            </a:r>
            <a:r>
              <a:t>去了派对。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0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(S+)肯定…"/>
          <p:cNvSpPr txBox="1"/>
          <p:nvPr/>
        </p:nvSpPr>
        <p:spPr>
          <a:xfrm>
            <a:off x="57931" y="206690"/>
            <a:ext cx="4456138" cy="210122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300"/>
            </a:pPr>
            <a:r>
              <a:t>(S+)肯定</a:t>
            </a:r>
          </a:p>
          <a:p>
            <a:pPr>
              <a:defRPr sz="3300"/>
            </a:pPr>
            <a:r>
              <a:t>                 kěndìng</a:t>
            </a:r>
          </a:p>
        </p:txBody>
      </p:sp>
      <p:sp>
        <p:nvSpPr>
          <p:cNvPr id="723" name="definitely；must be"/>
          <p:cNvSpPr txBox="1"/>
          <p:nvPr/>
        </p:nvSpPr>
        <p:spPr>
          <a:xfrm>
            <a:off x="4837169" y="1085850"/>
            <a:ext cx="4905262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definitely；must be</a:t>
            </a:r>
          </a:p>
        </p:txBody>
      </p:sp>
      <p:sp>
        <p:nvSpPr>
          <p:cNvPr id="724" name="He didn’t go to lesson today, must be sick"/>
          <p:cNvSpPr txBox="1"/>
          <p:nvPr/>
        </p:nvSpPr>
        <p:spPr>
          <a:xfrm>
            <a:off x="2021141" y="2667096"/>
            <a:ext cx="8962518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He didn’t go to lesson today, must be sick</a:t>
            </a:r>
          </a:p>
        </p:txBody>
      </p:sp>
      <p:pic>
        <p:nvPicPr>
          <p:cNvPr id="725" name="sick-cute-boy-sleep-bed-260nw-708403375.jpg.jp2" descr="sick-cute-boy-sleep-bed-260nw-708403375.jpg.jp2"/>
          <p:cNvPicPr>
            <a:picLocks noChangeAspect="1"/>
          </p:cNvPicPr>
          <p:nvPr/>
        </p:nvPicPr>
        <p:blipFill>
          <a:blip r:embed="rId2">
            <a:extLst/>
          </a:blip>
          <a:srcRect l="0" t="0" r="0" b="6467"/>
          <a:stretch>
            <a:fillRect/>
          </a:stretch>
        </p:blipFill>
        <p:spPr>
          <a:xfrm>
            <a:off x="3562350" y="3485753"/>
            <a:ext cx="6080798" cy="3611120"/>
          </a:xfrm>
          <a:prstGeom prst="rect">
            <a:avLst/>
          </a:prstGeom>
          <a:ln w="12700">
            <a:miter lim="400000"/>
          </a:ln>
        </p:spPr>
      </p:pic>
      <p:sp>
        <p:nvSpPr>
          <p:cNvPr id="726" name="他今天没去上课，肯定是病了。"/>
          <p:cNvSpPr txBox="1"/>
          <p:nvPr/>
        </p:nvSpPr>
        <p:spPr>
          <a:xfrm>
            <a:off x="1656159" y="7626349"/>
            <a:ext cx="98933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他今天没去上课，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肯定是</a:t>
            </a:r>
            <a:r>
              <a:t>病了。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6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(S+)肯定…"/>
          <p:cNvSpPr txBox="1"/>
          <p:nvPr/>
        </p:nvSpPr>
        <p:spPr>
          <a:xfrm>
            <a:off x="57931" y="206690"/>
            <a:ext cx="4456138" cy="210122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300"/>
            </a:pPr>
            <a:r>
              <a:t>(S+)肯定</a:t>
            </a:r>
          </a:p>
          <a:p>
            <a:pPr>
              <a:defRPr sz="3300"/>
            </a:pPr>
            <a:r>
              <a:t>                 kěndìng</a:t>
            </a:r>
          </a:p>
        </p:txBody>
      </p:sp>
      <p:sp>
        <p:nvSpPr>
          <p:cNvPr id="729" name="definitely；must be"/>
          <p:cNvSpPr txBox="1"/>
          <p:nvPr/>
        </p:nvSpPr>
        <p:spPr>
          <a:xfrm>
            <a:off x="4837169" y="1085850"/>
            <a:ext cx="4905262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definitely；must be</a:t>
            </a:r>
          </a:p>
        </p:txBody>
      </p:sp>
      <p:sp>
        <p:nvSpPr>
          <p:cNvPr id="730" name="I must be the tallest in my class."/>
          <p:cNvSpPr txBox="1"/>
          <p:nvPr/>
        </p:nvSpPr>
        <p:spPr>
          <a:xfrm>
            <a:off x="3148025" y="2552612"/>
            <a:ext cx="6708750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/>
            </a:pPr>
            <a:r>
              <a:t>I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must be</a:t>
            </a:r>
            <a:r>
              <a:t> the tallest in my class.</a:t>
            </a:r>
          </a:p>
        </p:txBody>
      </p:sp>
      <p:pic>
        <p:nvPicPr>
          <p:cNvPr id="731" name="shorttall-702x336.jpg" descr="shorttall-702x336.jpg"/>
          <p:cNvPicPr>
            <a:picLocks noChangeAspect="1"/>
          </p:cNvPicPr>
          <p:nvPr/>
        </p:nvPicPr>
        <p:blipFill>
          <a:blip r:embed="rId2">
            <a:extLst/>
          </a:blip>
          <a:srcRect l="0" t="0" r="40862" b="0"/>
          <a:stretch>
            <a:fillRect/>
          </a:stretch>
        </p:blipFill>
        <p:spPr>
          <a:xfrm>
            <a:off x="3505200" y="3407090"/>
            <a:ext cx="5595309" cy="4528558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我肯定是我们班上最高的。"/>
          <p:cNvSpPr txBox="1"/>
          <p:nvPr/>
        </p:nvSpPr>
        <p:spPr>
          <a:xfrm>
            <a:off x="1978421" y="7894783"/>
            <a:ext cx="86487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肯定是</a:t>
            </a:r>
            <a:r>
              <a:t>我们班上最高的。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2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(S+)肯定…"/>
          <p:cNvSpPr txBox="1"/>
          <p:nvPr/>
        </p:nvSpPr>
        <p:spPr>
          <a:xfrm>
            <a:off x="57931" y="206690"/>
            <a:ext cx="4456138" cy="210122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300"/>
            </a:pPr>
            <a:r>
              <a:t>(S+)肯定</a:t>
            </a:r>
          </a:p>
          <a:p>
            <a:pPr>
              <a:defRPr sz="3300"/>
            </a:pPr>
            <a:r>
              <a:t>                 kěndìng</a:t>
            </a:r>
          </a:p>
        </p:txBody>
      </p:sp>
      <p:sp>
        <p:nvSpPr>
          <p:cNvPr id="735" name="definitely；must be"/>
          <p:cNvSpPr txBox="1"/>
          <p:nvPr/>
        </p:nvSpPr>
        <p:spPr>
          <a:xfrm>
            <a:off x="4837169" y="1085850"/>
            <a:ext cx="4905262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definitely；must be</a:t>
            </a:r>
          </a:p>
        </p:txBody>
      </p:sp>
      <p:sp>
        <p:nvSpPr>
          <p:cNvPr id="736" name="He don’t like British people, definitely don’t go to London."/>
          <p:cNvSpPr txBox="1"/>
          <p:nvPr/>
        </p:nvSpPr>
        <p:spPr>
          <a:xfrm>
            <a:off x="998372" y="2606372"/>
            <a:ext cx="11236656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He don’t like British people, definitely don’t go to London.</a:t>
            </a:r>
          </a:p>
        </p:txBody>
      </p:sp>
      <p:pic>
        <p:nvPicPr>
          <p:cNvPr id="737" name="76709-640x360-houses-of-parliament-and-london-eye-on-thames-from-above-640.jpg" descr="76709-640x360-houses-of-parliament-and-london-eye-on-thames-from-above-6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3727" y="3489947"/>
            <a:ext cx="7445946" cy="4188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38" name="3543274_0.jpg" descr="3543274_0.jpg"/>
          <p:cNvPicPr>
            <a:picLocks noChangeAspect="1"/>
          </p:cNvPicPr>
          <p:nvPr/>
        </p:nvPicPr>
        <p:blipFill>
          <a:blip r:embed="rId3">
            <a:extLst/>
          </a:blip>
          <a:srcRect l="3219" t="14753" r="3219" b="13348"/>
          <a:stretch>
            <a:fillRect/>
          </a:stretch>
        </p:blipFill>
        <p:spPr>
          <a:xfrm>
            <a:off x="9616132" y="6058495"/>
            <a:ext cx="2162130" cy="16615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1" name="群組"/>
          <p:cNvGrpSpPr/>
          <p:nvPr/>
        </p:nvGrpSpPr>
        <p:grpSpPr>
          <a:xfrm>
            <a:off x="1733549" y="7976754"/>
            <a:ext cx="9055101" cy="1344633"/>
            <a:chOff x="0" y="0"/>
            <a:chExt cx="9055100" cy="1344632"/>
          </a:xfrm>
        </p:grpSpPr>
        <p:sp>
          <p:nvSpPr>
            <p:cNvPr id="739" name="他不喜欢英国人，肯定不会去伦敦。"/>
            <p:cNvSpPr txBox="1"/>
            <p:nvPr/>
          </p:nvSpPr>
          <p:spPr>
            <a:xfrm>
              <a:off x="0" y="0"/>
              <a:ext cx="9055100" cy="889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400"/>
              </a:pPr>
              <a:r>
                <a:t>他不喜欢英国人，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肯定</a:t>
              </a:r>
              <a:r>
                <a:t>不会去伦敦。</a:t>
              </a:r>
            </a:p>
          </p:txBody>
        </p:sp>
        <p:sp>
          <p:nvSpPr>
            <p:cNvPr id="740" name="lúndūn"/>
            <p:cNvSpPr txBox="1"/>
            <p:nvPr/>
          </p:nvSpPr>
          <p:spPr>
            <a:xfrm>
              <a:off x="7354671" y="883573"/>
              <a:ext cx="1102158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lúndūn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1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(S+)肯定"/>
          <p:cNvSpPr txBox="1"/>
          <p:nvPr/>
        </p:nvSpPr>
        <p:spPr>
          <a:xfrm>
            <a:off x="1668189" y="2203449"/>
            <a:ext cx="10049422" cy="20447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900"/>
            </a:lvl1pPr>
          </a:lstStyle>
          <a:p>
            <a:pPr/>
            <a:r>
              <a:t>(S+)肯定            </a:t>
            </a:r>
          </a:p>
        </p:txBody>
      </p:sp>
      <p:sp>
        <p:nvSpPr>
          <p:cNvPr id="744" name="definitely；must be"/>
          <p:cNvSpPr txBox="1"/>
          <p:nvPr/>
        </p:nvSpPr>
        <p:spPr>
          <a:xfrm>
            <a:off x="4557769" y="4832350"/>
            <a:ext cx="4905262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definitely；must be</a:t>
            </a:r>
          </a:p>
        </p:txBody>
      </p:sp>
      <p:sp>
        <p:nvSpPr>
          <p:cNvPr id="745" name="请造句"/>
          <p:cNvSpPr txBox="1"/>
          <p:nvPr/>
        </p:nvSpPr>
        <p:spPr>
          <a:xfrm>
            <a:off x="5435599" y="6375400"/>
            <a:ext cx="25146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Kulturní studia Číny"/>
          <p:cNvSpPr txBox="1"/>
          <p:nvPr/>
        </p:nvSpPr>
        <p:spPr>
          <a:xfrm>
            <a:off x="317500" y="3625849"/>
            <a:ext cx="469900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Kulturní studia Číny</a:t>
            </a:r>
          </a:p>
        </p:txBody>
      </p:sp>
      <p:sp>
        <p:nvSpPr>
          <p:cNvPr id="186" name="Department"/>
          <p:cNvSpPr txBox="1"/>
          <p:nvPr/>
        </p:nvSpPr>
        <p:spPr>
          <a:xfrm>
            <a:off x="387527" y="452236"/>
            <a:ext cx="3136546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Department</a:t>
            </a:r>
          </a:p>
        </p:txBody>
      </p:sp>
      <p:sp>
        <p:nvSpPr>
          <p:cNvPr id="187" name="系…"/>
          <p:cNvSpPr txBox="1"/>
          <p:nvPr/>
        </p:nvSpPr>
        <p:spPr>
          <a:xfrm>
            <a:off x="344253" y="1435196"/>
            <a:ext cx="3136545" cy="1841308"/>
          </a:xfrm>
          <a:prstGeom prst="rect">
            <a:avLst/>
          </a:pr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800"/>
            </a:pPr>
            <a:r>
              <a:t>系</a:t>
            </a:r>
          </a:p>
          <a:p>
            <a:pPr>
              <a:defRPr sz="3500"/>
            </a:pPr>
            <a:r>
              <a:t>xì</a:t>
            </a:r>
          </a:p>
        </p:txBody>
      </p:sp>
      <p:sp>
        <p:nvSpPr>
          <p:cNvPr id="188" name="中文系…"/>
          <p:cNvSpPr txBox="1"/>
          <p:nvPr/>
        </p:nvSpPr>
        <p:spPr>
          <a:xfrm>
            <a:off x="387527" y="6983991"/>
            <a:ext cx="3136546" cy="156411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800"/>
            </a:pPr>
            <a:r>
              <a:t>中文系</a:t>
            </a:r>
          </a:p>
          <a:p>
            <a:pPr>
              <a:defRPr sz="2900"/>
            </a:pPr>
            <a:r>
              <a:t>zhōngwén xì</a:t>
            </a:r>
          </a:p>
        </p:txBody>
      </p:sp>
      <p:sp>
        <p:nvSpPr>
          <p:cNvPr id="189" name="中国文化研究系…"/>
          <p:cNvSpPr txBox="1"/>
          <p:nvPr/>
        </p:nvSpPr>
        <p:spPr>
          <a:xfrm>
            <a:off x="179146" y="4864841"/>
            <a:ext cx="4366108" cy="1286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中国文化研究系</a:t>
            </a:r>
          </a:p>
          <a:p>
            <a:pPr algn="l" defTabSz="457200">
              <a:defRPr sz="2100">
                <a:solidFill>
                  <a:srgbClr val="222222"/>
                </a:solidFill>
              </a:defRPr>
            </a:pPr>
            <a:r>
              <a:t>   z</a:t>
            </a:r>
            <a:r>
              <a:rPr sz="2400"/>
              <a:t>hōngguó wénhuà yánjiū xì</a:t>
            </a:r>
          </a:p>
        </p:txBody>
      </p:sp>
      <p:sp>
        <p:nvSpPr>
          <p:cNvPr id="190" name="我是中文系的学生。"/>
          <p:cNvSpPr txBox="1"/>
          <p:nvPr/>
        </p:nvSpPr>
        <p:spPr>
          <a:xfrm>
            <a:off x="5511799" y="3390899"/>
            <a:ext cx="685800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/>
            <a:r>
              <a:t>我是中文系的学生。</a:t>
            </a:r>
          </a:p>
        </p:txBody>
      </p:sp>
      <p:grpSp>
        <p:nvGrpSpPr>
          <p:cNvPr id="193" name="群組"/>
          <p:cNvGrpSpPr/>
          <p:nvPr/>
        </p:nvGrpSpPr>
        <p:grpSpPr>
          <a:xfrm>
            <a:off x="5435853" y="2495094"/>
            <a:ext cx="7187694" cy="7174683"/>
            <a:chOff x="0" y="0"/>
            <a:chExt cx="7187692" cy="7174682"/>
          </a:xfrm>
        </p:grpSpPr>
        <p:sp>
          <p:nvSpPr>
            <p:cNvPr id="191" name="I’m a student of Kulturní Studia Číny."/>
            <p:cNvSpPr txBox="1"/>
            <p:nvPr/>
          </p:nvSpPr>
          <p:spPr>
            <a:xfrm>
              <a:off x="-1" y="0"/>
              <a:ext cx="7187693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pPr/>
              <a:r>
                <a:t>I’m a student of Kulturní Studia Číny.</a:t>
              </a:r>
            </a:p>
          </p:txBody>
        </p:sp>
        <p:pic>
          <p:nvPicPr>
            <p:cNvPr id="192" name="20141007221315930.jpg" descr="20141007221315930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32702" y="3367229"/>
              <a:ext cx="5721583" cy="3807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  <p:bldP build="whole" bldLvl="1" animBg="1" rev="0" advAuto="0" spid="188" grpId="4"/>
      <p:bldP build="whole" bldLvl="1" animBg="1" rev="0" advAuto="0" spid="193" grpId="5"/>
      <p:bldP build="whole" bldLvl="1" animBg="1" rev="0" advAuto="0" spid="190" grpId="6"/>
      <p:bldP build="whole" bldLvl="1" animBg="1" rev="0" advAuto="0" spid="189" grpId="3"/>
      <p:bldP build="whole" bldLvl="1" animBg="1" rev="0" advAuto="0" spid="185" grpId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这样"/>
          <p:cNvSpPr txBox="1"/>
          <p:nvPr/>
        </p:nvSpPr>
        <p:spPr>
          <a:xfrm>
            <a:off x="69849" y="50799"/>
            <a:ext cx="2222501" cy="15748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300">
                <a:solidFill>
                  <a:srgbClr val="FFFFFF"/>
                </a:solidFill>
              </a:defRPr>
            </a:lvl1pPr>
          </a:lstStyle>
          <a:p>
            <a:pPr/>
            <a:r>
              <a:t>这样</a:t>
            </a:r>
          </a:p>
        </p:txBody>
      </p:sp>
      <p:sp>
        <p:nvSpPr>
          <p:cNvPr id="748" name="“in this way”"/>
          <p:cNvSpPr txBox="1"/>
          <p:nvPr/>
        </p:nvSpPr>
        <p:spPr>
          <a:xfrm>
            <a:off x="2754629" y="483617"/>
            <a:ext cx="3152141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“in this way”</a:t>
            </a:r>
          </a:p>
        </p:txBody>
      </p:sp>
      <p:sp>
        <p:nvSpPr>
          <p:cNvPr id="749" name="这样 refers to what has just been mentioned.…"/>
          <p:cNvSpPr txBox="1"/>
          <p:nvPr/>
        </p:nvSpPr>
        <p:spPr>
          <a:xfrm>
            <a:off x="2441460" y="1625600"/>
            <a:ext cx="812188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这样 </a:t>
            </a:r>
            <a:r>
              <a:t>refers to what has just been mentioned. </a:t>
            </a:r>
          </a:p>
          <a:p>
            <a:pPr>
              <a:defRPr sz="2900"/>
            </a:pPr>
            <a:r>
              <a:t>It connects a clause with the previous clause.</a:t>
            </a:r>
          </a:p>
        </p:txBody>
      </p:sp>
      <p:sp>
        <p:nvSpPr>
          <p:cNvPr id="750" name="I want to visit Taiwan. That way I can eat local 饺子."/>
          <p:cNvSpPr txBox="1"/>
          <p:nvPr/>
        </p:nvSpPr>
        <p:spPr>
          <a:xfrm>
            <a:off x="1268018" y="2952750"/>
            <a:ext cx="9986164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I want to visit Taiwan.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That way</a:t>
            </a:r>
            <a:r>
              <a:t> I can eat local 饺子.</a:t>
            </a:r>
          </a:p>
        </p:txBody>
      </p:sp>
      <p:pic>
        <p:nvPicPr>
          <p:cNvPr id="751" name="bz26-DEC-Taiwan.jpg" descr="bz26-DEC-Taiwa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491" y="3714998"/>
            <a:ext cx="6077017" cy="3418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v2-f7cd686764c77f849dbdfcf6d3d122ed_b.jpg" descr="v2-f7cd686764c77f849dbdfcf6d3d122ed_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4890" y="3711314"/>
            <a:ext cx="5583226" cy="3353989"/>
          </a:xfrm>
          <a:prstGeom prst="rect">
            <a:avLst/>
          </a:prstGeom>
          <a:ln w="12700">
            <a:miter lim="400000"/>
          </a:ln>
        </p:spPr>
      </p:pic>
      <p:sp>
        <p:nvSpPr>
          <p:cNvPr id="753" name="我想去台湾，这样我就可以吃到地道的饺子。"/>
          <p:cNvSpPr txBox="1"/>
          <p:nvPr/>
        </p:nvSpPr>
        <p:spPr>
          <a:xfrm>
            <a:off x="1123950" y="7791449"/>
            <a:ext cx="110363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我想去台湾，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这样</a:t>
            </a:r>
            <a:r>
              <a:t>我就可以吃到地道的饺子。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3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这样"/>
          <p:cNvSpPr txBox="1"/>
          <p:nvPr/>
        </p:nvSpPr>
        <p:spPr>
          <a:xfrm>
            <a:off x="69850" y="50799"/>
            <a:ext cx="2222500" cy="15748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300">
                <a:solidFill>
                  <a:srgbClr val="FFFFFF"/>
                </a:solidFill>
              </a:defRPr>
            </a:lvl1pPr>
          </a:lstStyle>
          <a:p>
            <a:pPr/>
            <a:r>
              <a:t>这样</a:t>
            </a:r>
          </a:p>
        </p:txBody>
      </p:sp>
      <p:sp>
        <p:nvSpPr>
          <p:cNvPr id="756" name="“in this way”"/>
          <p:cNvSpPr txBox="1"/>
          <p:nvPr/>
        </p:nvSpPr>
        <p:spPr>
          <a:xfrm>
            <a:off x="2754629" y="483617"/>
            <a:ext cx="3152141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“in this way”</a:t>
            </a:r>
          </a:p>
        </p:txBody>
      </p:sp>
      <p:sp>
        <p:nvSpPr>
          <p:cNvPr id="757" name="这样 refers to what has just been mentioned.…"/>
          <p:cNvSpPr txBox="1"/>
          <p:nvPr/>
        </p:nvSpPr>
        <p:spPr>
          <a:xfrm>
            <a:off x="2441460" y="1625600"/>
            <a:ext cx="812188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这样 </a:t>
            </a:r>
            <a:r>
              <a:t>refers to what has just been mentioned. </a:t>
            </a:r>
          </a:p>
          <a:p>
            <a:pPr>
              <a:defRPr sz="2900"/>
            </a:pPr>
            <a:r>
              <a:t>It connects a clause with the previous clause.</a:t>
            </a:r>
          </a:p>
        </p:txBody>
      </p:sp>
      <p:sp>
        <p:nvSpPr>
          <p:cNvPr id="758" name="I want to graduate earlier. That way I can make money earlier."/>
          <p:cNvSpPr txBox="1"/>
          <p:nvPr/>
        </p:nvSpPr>
        <p:spPr>
          <a:xfrm>
            <a:off x="690340" y="3371210"/>
            <a:ext cx="11624120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I want to graduate earlier.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That way</a:t>
            </a:r>
            <a:r>
              <a:t> I can make money earlier.</a:t>
            </a:r>
          </a:p>
        </p:txBody>
      </p:sp>
      <p:sp>
        <p:nvSpPr>
          <p:cNvPr id="759" name="我想要早一点毕业，这样我就能早一点赚钱。"/>
          <p:cNvSpPr txBox="1"/>
          <p:nvPr/>
        </p:nvSpPr>
        <p:spPr>
          <a:xfrm>
            <a:off x="438150" y="7931149"/>
            <a:ext cx="117983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我想要早一点毕业，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这样</a:t>
            </a:r>
            <a:r>
              <a:t>我就能早一点赚钱。</a:t>
            </a:r>
          </a:p>
        </p:txBody>
      </p:sp>
      <p:pic>
        <p:nvPicPr>
          <p:cNvPr id="760" name="Graduation-Photo_Billboard.jpg" descr="Graduation-Photo_Billboar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7415" y="4216374"/>
            <a:ext cx="5349754" cy="3596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1" name="85.jpeg" descr="8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337" y="4242288"/>
            <a:ext cx="5400986" cy="35443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9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这样"/>
          <p:cNvSpPr txBox="1"/>
          <p:nvPr/>
        </p:nvSpPr>
        <p:spPr>
          <a:xfrm>
            <a:off x="69850" y="50799"/>
            <a:ext cx="2222500" cy="15748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300">
                <a:solidFill>
                  <a:srgbClr val="FFFFFF"/>
                </a:solidFill>
              </a:defRPr>
            </a:lvl1pPr>
          </a:lstStyle>
          <a:p>
            <a:pPr/>
            <a:r>
              <a:t>这样</a:t>
            </a:r>
          </a:p>
        </p:txBody>
      </p:sp>
      <p:sp>
        <p:nvSpPr>
          <p:cNvPr id="764" name="“in this way”"/>
          <p:cNvSpPr txBox="1"/>
          <p:nvPr/>
        </p:nvSpPr>
        <p:spPr>
          <a:xfrm>
            <a:off x="2754629" y="483617"/>
            <a:ext cx="3152141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“in this way”</a:t>
            </a:r>
          </a:p>
        </p:txBody>
      </p:sp>
      <p:sp>
        <p:nvSpPr>
          <p:cNvPr id="765" name="这样 refers to what has just been mentioned.…"/>
          <p:cNvSpPr txBox="1"/>
          <p:nvPr/>
        </p:nvSpPr>
        <p:spPr>
          <a:xfrm>
            <a:off x="2441460" y="1625600"/>
            <a:ext cx="812188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这样 </a:t>
            </a:r>
            <a:r>
              <a:t>refers to what has just been mentioned. </a:t>
            </a:r>
          </a:p>
          <a:p>
            <a:pPr>
              <a:defRPr sz="2900"/>
            </a:pPr>
            <a:r>
              <a:t>It connects a clause with the previous clause.</a:t>
            </a:r>
          </a:p>
        </p:txBody>
      </p:sp>
      <p:sp>
        <p:nvSpPr>
          <p:cNvPr id="766" name="We have to sleep earlier. In this way, we won’t feel tired when we have lesson."/>
          <p:cNvSpPr txBox="1"/>
          <p:nvPr/>
        </p:nvSpPr>
        <p:spPr>
          <a:xfrm>
            <a:off x="-75438" y="3028125"/>
            <a:ext cx="12876277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We have to sleep earlier.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In this way</a:t>
            </a:r>
            <a:r>
              <a:t>, we won’t feel tired when we have lesson.</a:t>
            </a:r>
          </a:p>
        </p:txBody>
      </p:sp>
      <p:pic>
        <p:nvPicPr>
          <p:cNvPr id="767" name="ca567aac_E651527_9dd912ee.jpg" descr="ca567aac_E651527_9dd912ee.jpg"/>
          <p:cNvPicPr>
            <a:picLocks noChangeAspect="1"/>
          </p:cNvPicPr>
          <p:nvPr/>
        </p:nvPicPr>
        <p:blipFill>
          <a:blip r:embed="rId2">
            <a:extLst/>
          </a:blip>
          <a:srcRect l="0" t="65034" r="69131" b="0"/>
          <a:stretch>
            <a:fillRect/>
          </a:stretch>
        </p:blipFill>
        <p:spPr>
          <a:xfrm>
            <a:off x="3665339" y="4083554"/>
            <a:ext cx="5394906" cy="3819305"/>
          </a:xfrm>
          <a:prstGeom prst="rect">
            <a:avLst/>
          </a:prstGeom>
          <a:ln w="12700">
            <a:miter lim="400000"/>
          </a:ln>
        </p:spPr>
      </p:pic>
      <p:sp>
        <p:nvSpPr>
          <p:cNvPr id="768" name="我们必须早点睡，这样上课的时候才不会觉得累。"/>
          <p:cNvSpPr txBox="1"/>
          <p:nvPr/>
        </p:nvSpPr>
        <p:spPr>
          <a:xfrm>
            <a:off x="260350" y="8477250"/>
            <a:ext cx="12687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我们必须早点睡，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这样</a:t>
            </a:r>
            <a:r>
              <a:t>上课的时候才不会觉得累。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8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这样"/>
          <p:cNvSpPr txBox="1"/>
          <p:nvPr/>
        </p:nvSpPr>
        <p:spPr>
          <a:xfrm>
            <a:off x="4464050" y="1035050"/>
            <a:ext cx="4533901" cy="31877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400">
                <a:solidFill>
                  <a:srgbClr val="FFFFFF"/>
                </a:solidFill>
              </a:defRPr>
            </a:lvl1pPr>
          </a:lstStyle>
          <a:p>
            <a:pPr/>
            <a:r>
              <a:t>这样</a:t>
            </a:r>
          </a:p>
        </p:txBody>
      </p:sp>
      <p:sp>
        <p:nvSpPr>
          <p:cNvPr id="771" name="“in this way”"/>
          <p:cNvSpPr txBox="1"/>
          <p:nvPr/>
        </p:nvSpPr>
        <p:spPr>
          <a:xfrm>
            <a:off x="5154929" y="4814317"/>
            <a:ext cx="3152141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“in this way”</a:t>
            </a:r>
          </a:p>
        </p:txBody>
      </p:sp>
      <p:sp>
        <p:nvSpPr>
          <p:cNvPr id="772" name="请造句"/>
          <p:cNvSpPr txBox="1"/>
          <p:nvPr/>
        </p:nvSpPr>
        <p:spPr>
          <a:xfrm>
            <a:off x="5340349" y="5810250"/>
            <a:ext cx="23241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不过"/>
          <p:cNvSpPr txBox="1"/>
          <p:nvPr/>
        </p:nvSpPr>
        <p:spPr>
          <a:xfrm>
            <a:off x="19049" y="-19050"/>
            <a:ext cx="2476501" cy="1765301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300">
                <a:solidFill>
                  <a:srgbClr val="FFFFFF"/>
                </a:solidFill>
              </a:defRPr>
            </a:lvl1pPr>
          </a:lstStyle>
          <a:p>
            <a:pPr/>
            <a:r>
              <a:t>不过</a:t>
            </a:r>
          </a:p>
        </p:txBody>
      </p:sp>
      <p:sp>
        <p:nvSpPr>
          <p:cNvPr id="775" name="spoken Chinese"/>
          <p:cNvSpPr txBox="1"/>
          <p:nvPr/>
        </p:nvSpPr>
        <p:spPr>
          <a:xfrm>
            <a:off x="2615641" y="374010"/>
            <a:ext cx="3125318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spoken Chinese</a:t>
            </a:r>
          </a:p>
        </p:txBody>
      </p:sp>
      <p:sp>
        <p:nvSpPr>
          <p:cNvPr id="776" name="But"/>
          <p:cNvSpPr txBox="1"/>
          <p:nvPr/>
        </p:nvSpPr>
        <p:spPr>
          <a:xfrm>
            <a:off x="2729534" y="1088341"/>
            <a:ext cx="1119532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But</a:t>
            </a:r>
          </a:p>
        </p:txBody>
      </p:sp>
      <p:sp>
        <p:nvSpPr>
          <p:cNvPr id="777" name="Less emphatic than 但是or可是"/>
          <p:cNvSpPr txBox="1"/>
          <p:nvPr/>
        </p:nvSpPr>
        <p:spPr>
          <a:xfrm>
            <a:off x="4374337" y="1162050"/>
            <a:ext cx="605952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Less emphatic than 但是or可是</a:t>
            </a:r>
          </a:p>
        </p:txBody>
      </p:sp>
      <p:pic>
        <p:nvPicPr>
          <p:cNvPr id="778" name="s-ME023Q_4119-3.jpg" descr="s-ME023Q_4119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496" y="2987297"/>
            <a:ext cx="4833862" cy="5607280"/>
          </a:xfrm>
          <a:prstGeom prst="rect">
            <a:avLst/>
          </a:prstGeom>
          <a:ln w="12700">
            <a:miter lim="400000"/>
          </a:ln>
        </p:spPr>
      </p:pic>
      <p:sp>
        <p:nvSpPr>
          <p:cNvPr id="779" name="很好看"/>
          <p:cNvSpPr txBox="1"/>
          <p:nvPr/>
        </p:nvSpPr>
        <p:spPr>
          <a:xfrm>
            <a:off x="2470150" y="2050410"/>
            <a:ext cx="1638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很好看</a:t>
            </a:r>
          </a:p>
        </p:txBody>
      </p:sp>
      <p:sp>
        <p:nvSpPr>
          <p:cNvPr id="780" name="But"/>
          <p:cNvSpPr txBox="1"/>
          <p:nvPr/>
        </p:nvSpPr>
        <p:spPr>
          <a:xfrm>
            <a:off x="5942634" y="4618941"/>
            <a:ext cx="1119532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But</a:t>
            </a:r>
          </a:p>
        </p:txBody>
      </p:sp>
      <p:sp>
        <p:nvSpPr>
          <p:cNvPr id="781" name="Size not suitable"/>
          <p:cNvSpPr txBox="1"/>
          <p:nvPr/>
        </p:nvSpPr>
        <p:spPr>
          <a:xfrm>
            <a:off x="7713751" y="4491204"/>
            <a:ext cx="4511498" cy="77119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Size not suitable</a:t>
            </a:r>
          </a:p>
        </p:txBody>
      </p:sp>
      <p:sp>
        <p:nvSpPr>
          <p:cNvPr id="782" name="这件牛仔裤很好看，不过大小不合适。"/>
          <p:cNvSpPr txBox="1"/>
          <p:nvPr/>
        </p:nvSpPr>
        <p:spPr>
          <a:xfrm>
            <a:off x="977899" y="8610713"/>
            <a:ext cx="115570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这件牛仔裤很好看，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不过</a:t>
            </a:r>
            <a:r>
              <a:t>大小不合适。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2" grpId="2"/>
      <p:bldP build="whole" bldLvl="1" animBg="1" rev="0" advAuto="0" spid="778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不过"/>
          <p:cNvSpPr txBox="1"/>
          <p:nvPr/>
        </p:nvSpPr>
        <p:spPr>
          <a:xfrm>
            <a:off x="19049" y="-19050"/>
            <a:ext cx="2476501" cy="1765301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300">
                <a:solidFill>
                  <a:srgbClr val="FFFFFF"/>
                </a:solidFill>
              </a:defRPr>
            </a:lvl1pPr>
          </a:lstStyle>
          <a:p>
            <a:pPr/>
            <a:r>
              <a:t>不过</a:t>
            </a:r>
          </a:p>
        </p:txBody>
      </p:sp>
      <p:sp>
        <p:nvSpPr>
          <p:cNvPr id="785" name="spoken Chinese"/>
          <p:cNvSpPr txBox="1"/>
          <p:nvPr/>
        </p:nvSpPr>
        <p:spPr>
          <a:xfrm>
            <a:off x="2615641" y="374010"/>
            <a:ext cx="3125318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spoken Chinese</a:t>
            </a:r>
          </a:p>
        </p:txBody>
      </p:sp>
      <p:sp>
        <p:nvSpPr>
          <p:cNvPr id="786" name="But"/>
          <p:cNvSpPr txBox="1"/>
          <p:nvPr/>
        </p:nvSpPr>
        <p:spPr>
          <a:xfrm>
            <a:off x="2729534" y="1088341"/>
            <a:ext cx="1119532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But</a:t>
            </a:r>
          </a:p>
        </p:txBody>
      </p:sp>
      <p:sp>
        <p:nvSpPr>
          <p:cNvPr id="787" name="Less emphatic than 但是or可是"/>
          <p:cNvSpPr txBox="1"/>
          <p:nvPr/>
        </p:nvSpPr>
        <p:spPr>
          <a:xfrm>
            <a:off x="4374337" y="1162050"/>
            <a:ext cx="605952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Less emphatic than 但是or可是</a:t>
            </a:r>
          </a:p>
        </p:txBody>
      </p:sp>
      <p:sp>
        <p:nvSpPr>
          <p:cNvPr id="788" name="The lesson is interesting but not easy."/>
          <p:cNvSpPr txBox="1"/>
          <p:nvPr/>
        </p:nvSpPr>
        <p:spPr>
          <a:xfrm>
            <a:off x="2343251" y="2429504"/>
            <a:ext cx="8318298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The lesson is interesting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but</a:t>
            </a:r>
            <a:r>
              <a:t> not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easy</a:t>
            </a:r>
            <a:r>
              <a:t>.</a:t>
            </a:r>
          </a:p>
        </p:txBody>
      </p:sp>
      <p:pic>
        <p:nvPicPr>
          <p:cNvPr id="789" name="群組" descr="群組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633" y="3429696"/>
            <a:ext cx="5862426" cy="3298592"/>
          </a:xfrm>
          <a:prstGeom prst="rect">
            <a:avLst/>
          </a:prstGeom>
          <a:ln w="12700">
            <a:miter lim="400000"/>
          </a:ln>
        </p:spPr>
      </p:pic>
      <p:sp>
        <p:nvSpPr>
          <p:cNvPr id="790" name="圓角矩形"/>
          <p:cNvSpPr/>
          <p:nvPr/>
        </p:nvSpPr>
        <p:spPr>
          <a:xfrm>
            <a:off x="6063456" y="3670996"/>
            <a:ext cx="6950770" cy="2306490"/>
          </a:xfrm>
          <a:prstGeom prst="roundRect">
            <a:avLst>
              <a:gd name="adj" fmla="val 825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91" name="Not very hard;…"/>
          <p:cNvSpPr txBox="1"/>
          <p:nvPr/>
        </p:nvSpPr>
        <p:spPr>
          <a:xfrm>
            <a:off x="7549449" y="4133476"/>
            <a:ext cx="3978784" cy="138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>
                <a:solidFill>
                  <a:srgbClr val="FFFFFF"/>
                </a:solidFill>
              </a:defRPr>
            </a:pPr>
            <a:r>
              <a:t>Not very hard; </a:t>
            </a:r>
          </a:p>
          <a:p>
            <a:pPr>
              <a:defRPr sz="4200">
                <a:solidFill>
                  <a:srgbClr val="FFFFFF"/>
                </a:solidFill>
              </a:defRPr>
            </a:pPr>
            <a:r>
              <a:t>easy; relaxed</a:t>
            </a:r>
          </a:p>
        </p:txBody>
      </p:sp>
      <p:sp>
        <p:nvSpPr>
          <p:cNvPr id="792" name="x"/>
          <p:cNvSpPr txBox="1"/>
          <p:nvPr/>
        </p:nvSpPr>
        <p:spPr>
          <a:xfrm>
            <a:off x="7881232" y="2543804"/>
            <a:ext cx="1839736" cy="393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793" name="这门课很有趣，不过不轻松。"/>
          <p:cNvSpPr txBox="1"/>
          <p:nvPr/>
        </p:nvSpPr>
        <p:spPr>
          <a:xfrm>
            <a:off x="1904999" y="7813331"/>
            <a:ext cx="82042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这门课很有趣，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不过</a:t>
            </a:r>
            <a:r>
              <a:t>不轻松。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9" grpId="1"/>
      <p:bldP build="whole" bldLvl="1" animBg="1" rev="0" advAuto="0" spid="793" grpId="2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不过"/>
          <p:cNvSpPr txBox="1"/>
          <p:nvPr/>
        </p:nvSpPr>
        <p:spPr>
          <a:xfrm>
            <a:off x="19049" y="-19050"/>
            <a:ext cx="2476501" cy="1765301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300">
                <a:solidFill>
                  <a:srgbClr val="FFFFFF"/>
                </a:solidFill>
              </a:defRPr>
            </a:lvl1pPr>
          </a:lstStyle>
          <a:p>
            <a:pPr/>
            <a:r>
              <a:t>不过</a:t>
            </a:r>
          </a:p>
        </p:txBody>
      </p:sp>
      <p:sp>
        <p:nvSpPr>
          <p:cNvPr id="796" name="spoken Chinese"/>
          <p:cNvSpPr txBox="1"/>
          <p:nvPr/>
        </p:nvSpPr>
        <p:spPr>
          <a:xfrm>
            <a:off x="2615641" y="374010"/>
            <a:ext cx="3125318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spoken Chinese</a:t>
            </a:r>
          </a:p>
        </p:txBody>
      </p:sp>
      <p:sp>
        <p:nvSpPr>
          <p:cNvPr id="797" name="But"/>
          <p:cNvSpPr txBox="1"/>
          <p:nvPr/>
        </p:nvSpPr>
        <p:spPr>
          <a:xfrm>
            <a:off x="2729534" y="1088341"/>
            <a:ext cx="1119532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But</a:t>
            </a:r>
          </a:p>
        </p:txBody>
      </p:sp>
      <p:sp>
        <p:nvSpPr>
          <p:cNvPr id="798" name="Less emphatic than 但是or可是"/>
          <p:cNvSpPr txBox="1"/>
          <p:nvPr/>
        </p:nvSpPr>
        <p:spPr>
          <a:xfrm>
            <a:off x="4374337" y="1162050"/>
            <a:ext cx="605952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Less emphatic than 但是or可是</a:t>
            </a:r>
          </a:p>
        </p:txBody>
      </p:sp>
      <p:sp>
        <p:nvSpPr>
          <p:cNvPr id="799" name="Doctors generally make a lot of money, but they are too busy and tired."/>
          <p:cNvSpPr txBox="1"/>
          <p:nvPr/>
        </p:nvSpPr>
        <p:spPr>
          <a:xfrm>
            <a:off x="9271" y="2281404"/>
            <a:ext cx="12986259" cy="1456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Doctors generally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make a lot of money</a:t>
            </a:r>
            <a:r>
              <a:t>, but they are too busy and tired.</a:t>
            </a:r>
          </a:p>
        </p:txBody>
      </p:sp>
      <p:sp>
        <p:nvSpPr>
          <p:cNvPr id="800" name="医生一般赚钱都不少，不过太忙、太累。"/>
          <p:cNvSpPr txBox="1"/>
          <p:nvPr/>
        </p:nvSpPr>
        <p:spPr>
          <a:xfrm>
            <a:off x="577850" y="8261350"/>
            <a:ext cx="113157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医生一般赚钱都不少，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不过</a:t>
            </a:r>
            <a:r>
              <a:t>太忙、太累。</a:t>
            </a:r>
          </a:p>
        </p:txBody>
      </p:sp>
      <p:pic>
        <p:nvPicPr>
          <p:cNvPr id="801" name="3339312739549527834-22.png" descr="3339312739549527834-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0617" y="3805634"/>
            <a:ext cx="3615284" cy="3615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85.jpeg" descr="8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5600" y="6204329"/>
            <a:ext cx="3125318" cy="2050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3" name="feeling-tired-all-the-time-33r6xsdrtarg6p510381evucy85brnwflnqw9oomn2f5etn6o.jpg" descr="feeling-tired-all-the-time-33r6xsdrtarg6p510381evucy85brnwflnqw9oomn2f5etn6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37011" y="3793441"/>
            <a:ext cx="6127655" cy="4395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0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Another or other"/>
          <p:cNvSpPr txBox="1"/>
          <p:nvPr/>
        </p:nvSpPr>
        <p:spPr>
          <a:xfrm>
            <a:off x="3795928" y="4683362"/>
            <a:ext cx="5412944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Another or other</a:t>
            </a:r>
          </a:p>
        </p:txBody>
      </p:sp>
      <p:sp>
        <p:nvSpPr>
          <p:cNvPr id="806" name="另外"/>
          <p:cNvSpPr txBox="1"/>
          <p:nvPr/>
        </p:nvSpPr>
        <p:spPr>
          <a:xfrm>
            <a:off x="4387850" y="1606549"/>
            <a:ext cx="3873501" cy="27305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800"/>
            </a:lvl1pPr>
          </a:lstStyle>
          <a:p>
            <a:pPr/>
            <a:r>
              <a:t>另外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另外+numeral+measure word +N"/>
          <p:cNvSpPr txBox="1"/>
          <p:nvPr/>
        </p:nvSpPr>
        <p:spPr>
          <a:xfrm>
            <a:off x="1011681" y="298449"/>
            <a:ext cx="11743437" cy="11557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/>
            <a:r>
              <a:t>另外+numeral+measure word +N</a:t>
            </a:r>
          </a:p>
        </p:txBody>
      </p:sp>
      <p:sp>
        <p:nvSpPr>
          <p:cNvPr id="809" name="1"/>
          <p:cNvSpPr/>
          <p:nvPr/>
        </p:nvSpPr>
        <p:spPr>
          <a:xfrm>
            <a:off x="25400" y="508297"/>
            <a:ext cx="761008" cy="73600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pic>
        <p:nvPicPr>
          <p:cNvPr id="810" name="95917221-teacher-icon-vector-female-person-profile-avatar-with-a-book-and-teaching-in-school-college-or-unive.jpg" descr="95917221-teacher-icon-vector-female-person-profile-avatar-with-a-book-and-teaching-in-school-college-or-univ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616" y="2399010"/>
            <a:ext cx="5368877" cy="5368876"/>
          </a:xfrm>
          <a:prstGeom prst="rect">
            <a:avLst/>
          </a:prstGeom>
          <a:ln w="12700">
            <a:miter lim="400000"/>
          </a:ln>
        </p:spPr>
      </p:pic>
      <p:sp>
        <p:nvSpPr>
          <p:cNvPr id="811" name="我的老师"/>
          <p:cNvSpPr txBox="1"/>
          <p:nvPr/>
        </p:nvSpPr>
        <p:spPr>
          <a:xfrm>
            <a:off x="2520950" y="6127750"/>
            <a:ext cx="3263901" cy="1206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我的老师</a:t>
            </a:r>
          </a:p>
        </p:txBody>
      </p:sp>
      <p:sp>
        <p:nvSpPr>
          <p:cNvPr id="812" name="姓"/>
          <p:cNvSpPr txBox="1"/>
          <p:nvPr/>
        </p:nvSpPr>
        <p:spPr>
          <a:xfrm>
            <a:off x="2552700" y="2006599"/>
            <a:ext cx="8890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/>
            </a:lvl1pPr>
          </a:lstStyle>
          <a:p>
            <a:pPr/>
            <a:r>
              <a:t>姓</a:t>
            </a:r>
          </a:p>
        </p:txBody>
      </p:sp>
      <p:sp>
        <p:nvSpPr>
          <p:cNvPr id="813" name="郑"/>
          <p:cNvSpPr txBox="1"/>
          <p:nvPr/>
        </p:nvSpPr>
        <p:spPr>
          <a:xfrm>
            <a:off x="3708400" y="2006599"/>
            <a:ext cx="8890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/>
            </a:lvl1pPr>
          </a:lstStyle>
          <a:p>
            <a:pPr/>
            <a:r>
              <a:t>郑</a:t>
            </a:r>
          </a:p>
        </p:txBody>
      </p:sp>
      <p:pic>
        <p:nvPicPr>
          <p:cNvPr id="814" name="flat-design-character_6-512.png" descr="flat-design-character_6-5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6417" y="2693062"/>
            <a:ext cx="3488863" cy="43674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7" name="群組"/>
          <p:cNvGrpSpPr/>
          <p:nvPr/>
        </p:nvGrpSpPr>
        <p:grpSpPr>
          <a:xfrm>
            <a:off x="10160000" y="1701800"/>
            <a:ext cx="2044701" cy="1193801"/>
            <a:chOff x="0" y="0"/>
            <a:chExt cx="2044700" cy="1193800"/>
          </a:xfrm>
        </p:grpSpPr>
        <p:sp>
          <p:nvSpPr>
            <p:cNvPr id="815" name="姓"/>
            <p:cNvSpPr txBox="1"/>
            <p:nvPr/>
          </p:nvSpPr>
          <p:spPr>
            <a:xfrm>
              <a:off x="0" y="0"/>
              <a:ext cx="889000" cy="1193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100"/>
              </a:lvl1pPr>
            </a:lstStyle>
            <a:p>
              <a:pPr/>
              <a:r>
                <a:t>姓</a:t>
              </a:r>
            </a:p>
          </p:txBody>
        </p:sp>
        <p:sp>
          <p:nvSpPr>
            <p:cNvPr id="816" name="郑"/>
            <p:cNvSpPr txBox="1"/>
            <p:nvPr/>
          </p:nvSpPr>
          <p:spPr>
            <a:xfrm>
              <a:off x="1155700" y="0"/>
              <a:ext cx="889000" cy="1193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100"/>
              </a:lvl1pPr>
            </a:lstStyle>
            <a:p>
              <a:pPr/>
              <a:r>
                <a:t>郑</a:t>
              </a:r>
            </a:p>
          </p:txBody>
        </p:sp>
      </p:grpSp>
      <p:sp>
        <p:nvSpPr>
          <p:cNvPr id="818" name="Another teacher"/>
          <p:cNvSpPr txBox="1"/>
          <p:nvPr/>
        </p:nvSpPr>
        <p:spPr>
          <a:xfrm>
            <a:off x="8193246" y="6339238"/>
            <a:ext cx="4517708" cy="7835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Another teacher</a:t>
            </a:r>
          </a:p>
        </p:txBody>
      </p:sp>
      <p:sp>
        <p:nvSpPr>
          <p:cNvPr id="819" name="我的老师姓郑，另外一位老师也姓郑。"/>
          <p:cNvSpPr txBox="1"/>
          <p:nvPr/>
        </p:nvSpPr>
        <p:spPr>
          <a:xfrm>
            <a:off x="723900" y="7893049"/>
            <a:ext cx="119888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500">
                <a:latin typeface="+mn-lt"/>
                <a:ea typeface="+mn-ea"/>
                <a:cs typeface="+mn-cs"/>
                <a:sym typeface="Helvetica Neue Medium"/>
              </a:defRPr>
            </a:pPr>
            <a:r>
              <a:t>我的老师姓郑，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另外</a:t>
            </a:r>
            <a:r>
              <a:t>一位老师也姓郑。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9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另外+numeral+measure word +N"/>
          <p:cNvSpPr txBox="1"/>
          <p:nvPr/>
        </p:nvSpPr>
        <p:spPr>
          <a:xfrm>
            <a:off x="1011681" y="298449"/>
            <a:ext cx="11743437" cy="11557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/>
            <a:r>
              <a:t>另外+numeral+measure word +N</a:t>
            </a:r>
          </a:p>
        </p:txBody>
      </p:sp>
      <p:sp>
        <p:nvSpPr>
          <p:cNvPr id="822" name="1"/>
          <p:cNvSpPr/>
          <p:nvPr/>
        </p:nvSpPr>
        <p:spPr>
          <a:xfrm>
            <a:off x="25400" y="508297"/>
            <a:ext cx="761008" cy="73600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823" name="I have three lessons in this semester. One of them is economic, as for other two are Chinese and History."/>
          <p:cNvSpPr txBox="1"/>
          <p:nvPr/>
        </p:nvSpPr>
        <p:spPr>
          <a:xfrm>
            <a:off x="99504" y="1605725"/>
            <a:ext cx="12805792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I have three lessons in this semester. One of them is economic, as for other two are Chinese and History.</a:t>
            </a:r>
          </a:p>
        </p:txBody>
      </p:sp>
      <p:pic>
        <p:nvPicPr>
          <p:cNvPr id="824" name="群組" descr="群組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880" y="3799017"/>
            <a:ext cx="5484729" cy="3085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5" name="群組" descr="群組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22915" y="4828182"/>
            <a:ext cx="4301130" cy="2611960"/>
          </a:xfrm>
          <a:prstGeom prst="rect">
            <a:avLst/>
          </a:prstGeom>
          <a:ln w="12700">
            <a:miter lim="400000"/>
          </a:ln>
        </p:spPr>
      </p:pic>
      <p:sp>
        <p:nvSpPr>
          <p:cNvPr id="826" name="中文课"/>
          <p:cNvSpPr txBox="1"/>
          <p:nvPr/>
        </p:nvSpPr>
        <p:spPr>
          <a:xfrm>
            <a:off x="7345511" y="3109828"/>
            <a:ext cx="413891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solidFill>
                  <a:srgbClr val="0433FF"/>
                </a:solidFill>
              </a:defRPr>
            </a:lvl1pPr>
          </a:lstStyle>
          <a:p>
            <a:pPr/>
            <a:r>
              <a:t>中文课</a:t>
            </a:r>
          </a:p>
        </p:txBody>
      </p:sp>
      <p:sp>
        <p:nvSpPr>
          <p:cNvPr id="827" name="線條"/>
          <p:cNvSpPr/>
          <p:nvPr/>
        </p:nvSpPr>
        <p:spPr>
          <a:xfrm flipV="1">
            <a:off x="6400800" y="3759200"/>
            <a:ext cx="1270000" cy="127000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28" name="線條"/>
          <p:cNvSpPr/>
          <p:nvPr/>
        </p:nvSpPr>
        <p:spPr>
          <a:xfrm>
            <a:off x="6400800" y="5507309"/>
            <a:ext cx="1021369" cy="102136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29" name="这学期我有三门课。一门是经济，另外两门是中文和历史。"/>
          <p:cNvSpPr txBox="1"/>
          <p:nvPr/>
        </p:nvSpPr>
        <p:spPr>
          <a:xfrm>
            <a:off x="19051" y="8191499"/>
            <a:ext cx="1296669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这学期我有三门课。一门是经济，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另外</a:t>
            </a:r>
            <a:r>
              <a:t>两门是中文和历史。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4" grpId="1"/>
      <p:bldP build="whole" bldLvl="1" animBg="1" rev="0" advAuto="0" spid="829" grpId="3"/>
      <p:bldP build="whole" bldLvl="1" animBg="1" rev="0" advAuto="0" spid="82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Faculty"/>
          <p:cNvSpPr txBox="1"/>
          <p:nvPr/>
        </p:nvSpPr>
        <p:spPr>
          <a:xfrm>
            <a:off x="4112045" y="461397"/>
            <a:ext cx="2533206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pPr/>
            <a:r>
              <a:t>Faculty</a:t>
            </a:r>
          </a:p>
        </p:txBody>
      </p:sp>
      <p:sp>
        <p:nvSpPr>
          <p:cNvPr id="196" name="学院…"/>
          <p:cNvSpPr txBox="1"/>
          <p:nvPr/>
        </p:nvSpPr>
        <p:spPr>
          <a:xfrm>
            <a:off x="3604563" y="1462236"/>
            <a:ext cx="3204874" cy="2006039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600">
                <a:solidFill>
                  <a:srgbClr val="FFFFFF"/>
                </a:solidFill>
              </a:defRPr>
            </a:pPr>
            <a:r>
              <a:t>学院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t>xuéyuàn</a:t>
            </a:r>
          </a:p>
        </p:txBody>
      </p:sp>
      <p:grpSp>
        <p:nvGrpSpPr>
          <p:cNvPr id="199" name="群組"/>
          <p:cNvGrpSpPr/>
          <p:nvPr/>
        </p:nvGrpSpPr>
        <p:grpSpPr>
          <a:xfrm>
            <a:off x="1436966" y="3502068"/>
            <a:ext cx="2841068" cy="1979543"/>
            <a:chOff x="0" y="0"/>
            <a:chExt cx="2841066" cy="1979542"/>
          </a:xfrm>
        </p:grpSpPr>
        <p:sp>
          <p:nvSpPr>
            <p:cNvPr id="197" name="Faculty of Arts"/>
            <p:cNvSpPr txBox="1"/>
            <p:nvPr/>
          </p:nvSpPr>
          <p:spPr>
            <a:xfrm>
              <a:off x="0" y="1406762"/>
              <a:ext cx="2841067" cy="572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/>
              </a:lvl1pPr>
            </a:lstStyle>
            <a:p>
              <a:pPr/>
              <a:r>
                <a:t>Faculty of Arts</a:t>
              </a:r>
            </a:p>
          </p:txBody>
        </p:sp>
        <p:sp>
          <p:nvSpPr>
            <p:cNvPr id="198" name="線條"/>
            <p:cNvSpPr/>
            <p:nvPr/>
          </p:nvSpPr>
          <p:spPr>
            <a:xfrm flipV="1">
              <a:off x="1395133" y="0"/>
              <a:ext cx="1270001" cy="12700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00" name="艺术学院…"/>
          <p:cNvSpPr txBox="1"/>
          <p:nvPr/>
        </p:nvSpPr>
        <p:spPr>
          <a:xfrm>
            <a:off x="633811" y="5609392"/>
            <a:ext cx="3856480" cy="1450555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300"/>
            </a:pPr>
            <a:r>
              <a:t>艺术学院</a:t>
            </a:r>
          </a:p>
          <a:p>
            <a:pPr>
              <a:defRPr sz="2700"/>
            </a:pPr>
            <a:r>
              <a:t>yìshù xuéyuàn</a:t>
            </a:r>
          </a:p>
        </p:txBody>
      </p:sp>
      <p:grpSp>
        <p:nvGrpSpPr>
          <p:cNvPr id="203" name="群組"/>
          <p:cNvGrpSpPr/>
          <p:nvPr/>
        </p:nvGrpSpPr>
        <p:grpSpPr>
          <a:xfrm>
            <a:off x="4639635" y="3510173"/>
            <a:ext cx="2468627" cy="2665216"/>
            <a:chOff x="0" y="0"/>
            <a:chExt cx="2468626" cy="2665214"/>
          </a:xfrm>
        </p:grpSpPr>
        <p:sp>
          <p:nvSpPr>
            <p:cNvPr id="201" name="Faculty of…"/>
            <p:cNvSpPr txBox="1"/>
            <p:nvPr/>
          </p:nvSpPr>
          <p:spPr>
            <a:xfrm>
              <a:off x="0" y="1609834"/>
              <a:ext cx="2468627" cy="10553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Faculty of</a:t>
              </a:r>
            </a:p>
            <a:p>
              <a:pPr>
                <a:defRPr sz="3100"/>
              </a:pPr>
              <a:r>
                <a:t> Engineering</a:t>
              </a:r>
            </a:p>
          </p:txBody>
        </p:sp>
        <p:sp>
          <p:nvSpPr>
            <p:cNvPr id="202" name="線條"/>
            <p:cNvSpPr/>
            <p:nvPr/>
          </p:nvSpPr>
          <p:spPr>
            <a:xfrm flipV="1">
              <a:off x="739013" y="-1"/>
              <a:ext cx="1" cy="145055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04" name="工学院…"/>
          <p:cNvSpPr txBox="1"/>
          <p:nvPr/>
        </p:nvSpPr>
        <p:spPr>
          <a:xfrm>
            <a:off x="4670311" y="6334669"/>
            <a:ext cx="2407274" cy="1450555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工学院</a:t>
            </a:r>
          </a:p>
          <a:p>
            <a:pPr>
              <a:defRPr sz="2700"/>
            </a:pPr>
            <a:r>
              <a:t>gōng xuéyuàn</a:t>
            </a:r>
          </a:p>
        </p:txBody>
      </p:sp>
      <p:grpSp>
        <p:nvGrpSpPr>
          <p:cNvPr id="207" name="群組"/>
          <p:cNvGrpSpPr/>
          <p:nvPr/>
        </p:nvGrpSpPr>
        <p:grpSpPr>
          <a:xfrm>
            <a:off x="6657319" y="3530754"/>
            <a:ext cx="3499674" cy="2644635"/>
            <a:chOff x="0" y="0"/>
            <a:chExt cx="3499673" cy="2644633"/>
          </a:xfrm>
        </p:grpSpPr>
        <p:sp>
          <p:nvSpPr>
            <p:cNvPr id="205" name="線條"/>
            <p:cNvSpPr/>
            <p:nvPr/>
          </p:nvSpPr>
          <p:spPr>
            <a:xfrm flipH="1" flipV="1">
              <a:off x="-1" y="-1"/>
              <a:ext cx="1120727" cy="184979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06" name="Faculty of…"/>
            <p:cNvSpPr txBox="1"/>
            <p:nvPr/>
          </p:nvSpPr>
          <p:spPr>
            <a:xfrm>
              <a:off x="812543" y="1589253"/>
              <a:ext cx="2687130" cy="10553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Faculty of</a:t>
              </a:r>
            </a:p>
            <a:p>
              <a:pPr>
                <a:defRPr sz="3100"/>
              </a:pPr>
              <a:r>
                <a:t> management</a:t>
              </a:r>
            </a:p>
          </p:txBody>
        </p:sp>
      </p:grpSp>
      <p:sp>
        <p:nvSpPr>
          <p:cNvPr id="208" name="管理学院…"/>
          <p:cNvSpPr txBox="1"/>
          <p:nvPr/>
        </p:nvSpPr>
        <p:spPr>
          <a:xfrm>
            <a:off x="7596289" y="6334669"/>
            <a:ext cx="2993822" cy="1450555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管理学院</a:t>
            </a:r>
          </a:p>
          <a:p>
            <a:pPr>
              <a:defRPr sz="2700"/>
            </a:pPr>
            <a:r>
              <a:t>guǎnlǐ xuéyuàn</a:t>
            </a:r>
          </a:p>
        </p:txBody>
      </p:sp>
      <p:sp>
        <p:nvSpPr>
          <p:cNvPr id="209" name="Academic credit"/>
          <p:cNvSpPr txBox="1"/>
          <p:nvPr/>
        </p:nvSpPr>
        <p:spPr>
          <a:xfrm>
            <a:off x="8133994" y="548271"/>
            <a:ext cx="4458412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Academic credit</a:t>
            </a:r>
          </a:p>
        </p:txBody>
      </p:sp>
      <p:sp>
        <p:nvSpPr>
          <p:cNvPr id="210" name="学分…"/>
          <p:cNvSpPr txBox="1"/>
          <p:nvPr/>
        </p:nvSpPr>
        <p:spPr>
          <a:xfrm>
            <a:off x="8337194" y="1474567"/>
            <a:ext cx="4458412" cy="1981376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700">
                <a:solidFill>
                  <a:srgbClr val="FFFFFF"/>
                </a:solidFill>
              </a:defRPr>
            </a:pPr>
            <a:r>
              <a:t>学分</a:t>
            </a: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xuéfēn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4"/>
      <p:bldP build="whole" bldLvl="1" animBg="1" rev="0" advAuto="0" spid="207" grpId="6"/>
      <p:bldP build="whole" bldLvl="1" animBg="1" rev="0" advAuto="0" spid="200" grpId="3"/>
      <p:bldP build="whole" bldLvl="1" animBg="1" rev="0" advAuto="0" spid="199" grpId="2"/>
      <p:bldP build="whole" bldLvl="1" animBg="1" rev="0" advAuto="0" spid="208" grpId="7"/>
      <p:bldP build="whole" bldLvl="1" animBg="1" rev="0" advAuto="0" spid="209" grpId="8"/>
      <p:bldP build="whole" bldLvl="1" animBg="1" rev="0" advAuto="0" spid="210" grpId="9"/>
      <p:bldP build="whole" bldLvl="1" animBg="1" rev="0" advAuto="0" spid="204" grpId="5"/>
      <p:bldP build="whole" bldLvl="1" animBg="1" rev="0" advAuto="0" spid="196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2"/>
          <p:cNvSpPr/>
          <p:nvPr/>
        </p:nvSpPr>
        <p:spPr>
          <a:xfrm>
            <a:off x="25400" y="508297"/>
            <a:ext cx="761008" cy="73600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832" name="另外+verb phrase"/>
          <p:cNvSpPr txBox="1"/>
          <p:nvPr/>
        </p:nvSpPr>
        <p:spPr>
          <a:xfrm>
            <a:off x="1106487" y="298449"/>
            <a:ext cx="6296026" cy="11557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/>
            <a:r>
              <a:t>另外+verb phrase</a:t>
            </a:r>
          </a:p>
        </p:txBody>
      </p:sp>
      <p:sp>
        <p:nvSpPr>
          <p:cNvPr id="833" name="在那家购物中心，我买了一件T恤衫，另外还买了毛衣和牛仔裤。"/>
          <p:cNvSpPr txBox="1"/>
          <p:nvPr/>
        </p:nvSpPr>
        <p:spPr>
          <a:xfrm>
            <a:off x="175355" y="7753350"/>
            <a:ext cx="1283189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在那家购物中心，我买了一件T恤衫，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另外</a:t>
            </a:r>
            <a:r>
              <a:t>还</a:t>
            </a:r>
            <a:r>
              <a:rPr>
                <a:solidFill>
                  <a:srgbClr val="0433FF"/>
                </a:solidFill>
              </a:rPr>
              <a:t>买了毛衣和牛仔裤</a:t>
            </a:r>
            <a:r>
              <a:t>。</a:t>
            </a:r>
          </a:p>
        </p:txBody>
      </p:sp>
      <p:pic>
        <p:nvPicPr>
          <p:cNvPr id="834" name="csm_Galerie_Vankovka__Bruenn_52_22e00d3939.jpg" descr="csm_Galerie_Vankovka__Bruenn_52_22e00d39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294" y="3078830"/>
            <a:ext cx="5621966" cy="3752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5" name="02_41444300020.jpg" descr="02_4144430002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57093" y="3452899"/>
            <a:ext cx="2847803" cy="2847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6" name="U5246P622DT20111008155406.jpg" descr="U5246P622DT2011100815540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1918" y="637033"/>
            <a:ext cx="2847802" cy="2974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7" name="s-ME023Q_4119-3.jpg" descr="s-ME023Q_4119-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51418" y="3670472"/>
            <a:ext cx="3468802" cy="4023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5" grpId="2"/>
      <p:bldP build="whole" bldLvl="1" animBg="1" rev="0" advAuto="0" spid="833" grpId="5"/>
      <p:bldP build="whole" bldLvl="1" animBg="1" rev="0" advAuto="0" spid="837" grpId="4"/>
      <p:bldP build="whole" bldLvl="1" animBg="1" rev="0" advAuto="0" spid="834" grpId="1"/>
      <p:bldP build="whole" bldLvl="1" animBg="1" rev="0" advAuto="0" spid="836" grpId="3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2"/>
          <p:cNvSpPr/>
          <p:nvPr/>
        </p:nvSpPr>
        <p:spPr>
          <a:xfrm>
            <a:off x="25400" y="508297"/>
            <a:ext cx="761008" cy="73600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840" name="另外+verb phrase"/>
          <p:cNvSpPr txBox="1"/>
          <p:nvPr/>
        </p:nvSpPr>
        <p:spPr>
          <a:xfrm>
            <a:off x="1106487" y="298449"/>
            <a:ext cx="6296026" cy="11557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/>
            <a:r>
              <a:t>另外+verb phrase</a:t>
            </a:r>
          </a:p>
        </p:txBody>
      </p:sp>
      <p:pic>
        <p:nvPicPr>
          <p:cNvPr id="841" name="yqn53-043a.jpg" descr="yqn53-043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2478" y="2151237"/>
            <a:ext cx="4542605" cy="5451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42" name="20170630005.jpg" descr="2017063000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37630" y="3763878"/>
            <a:ext cx="3675743" cy="2450495"/>
          </a:xfrm>
          <a:prstGeom prst="rect">
            <a:avLst/>
          </a:prstGeom>
          <a:ln w="12700">
            <a:miter lim="400000"/>
          </a:ln>
        </p:spPr>
      </p:pic>
      <p:sp>
        <p:nvSpPr>
          <p:cNvPr id="843" name="我要一碗酸辣汤，另外再帮我加一点辣。"/>
          <p:cNvSpPr txBox="1"/>
          <p:nvPr/>
        </p:nvSpPr>
        <p:spPr>
          <a:xfrm>
            <a:off x="1015329" y="7832280"/>
            <a:ext cx="117729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我要一碗酸辣汤，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另外</a:t>
            </a:r>
            <a:r>
              <a:t>再帮我加一点辣。</a:t>
            </a:r>
          </a:p>
        </p:txBody>
      </p:sp>
      <p:sp>
        <p:nvSpPr>
          <p:cNvPr id="844" name="加一点辣"/>
          <p:cNvSpPr txBox="1"/>
          <p:nvPr/>
        </p:nvSpPr>
        <p:spPr>
          <a:xfrm>
            <a:off x="8697551" y="2477877"/>
            <a:ext cx="27559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加一点辣</a:t>
            </a:r>
          </a:p>
        </p:txBody>
      </p:sp>
      <p:sp>
        <p:nvSpPr>
          <p:cNvPr id="845" name="我要一碗酸辣汤"/>
          <p:cNvSpPr txBox="1"/>
          <p:nvPr/>
        </p:nvSpPr>
        <p:spPr>
          <a:xfrm>
            <a:off x="1482487" y="1691817"/>
            <a:ext cx="46482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我要一碗酸辣汤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2" grpId="1"/>
      <p:bldP build="whole" bldLvl="1" animBg="1" rev="0" advAuto="0" spid="843" grpId="2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再"/>
          <p:cNvSpPr txBox="1"/>
          <p:nvPr/>
        </p:nvSpPr>
        <p:spPr>
          <a:xfrm>
            <a:off x="2265974" y="2870236"/>
            <a:ext cx="1358901" cy="18415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>
                <a:solidFill>
                  <a:srgbClr val="FFFFFF"/>
                </a:solidFill>
              </a:defRPr>
            </a:lvl1pPr>
          </a:lstStyle>
          <a:p>
            <a:pPr/>
            <a:r>
              <a:t>再</a:t>
            </a:r>
          </a:p>
        </p:txBody>
      </p:sp>
      <p:sp>
        <p:nvSpPr>
          <p:cNvPr id="848" name="又"/>
          <p:cNvSpPr txBox="1"/>
          <p:nvPr/>
        </p:nvSpPr>
        <p:spPr>
          <a:xfrm>
            <a:off x="5723105" y="2870236"/>
            <a:ext cx="1358901" cy="1841501"/>
          </a:xfrm>
          <a:prstGeom prst="rect">
            <a:avLst/>
          </a:prstGeom>
          <a:solidFill>
            <a:schemeClr val="accent6">
              <a:satOff val="18029"/>
              <a:lumOff val="1206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>
                <a:solidFill>
                  <a:srgbClr val="FFFFFF"/>
                </a:solidFill>
              </a:defRPr>
            </a:lvl1pPr>
          </a:lstStyle>
          <a:p>
            <a:pPr/>
            <a:r>
              <a:t>又</a:t>
            </a:r>
          </a:p>
        </p:txBody>
      </p:sp>
      <p:sp>
        <p:nvSpPr>
          <p:cNvPr id="849" name="还"/>
          <p:cNvSpPr txBox="1"/>
          <p:nvPr/>
        </p:nvSpPr>
        <p:spPr>
          <a:xfrm>
            <a:off x="9180235" y="2870236"/>
            <a:ext cx="1358901" cy="18415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>
                <a:solidFill>
                  <a:srgbClr val="FFFFFF"/>
                </a:solidFill>
              </a:defRPr>
            </a:lvl1pPr>
          </a:lstStyle>
          <a:p>
            <a:pPr/>
            <a:r>
              <a:t>还</a:t>
            </a:r>
          </a:p>
        </p:txBody>
      </p:sp>
      <p:sp>
        <p:nvSpPr>
          <p:cNvPr id="850" name="Compare"/>
          <p:cNvSpPr txBox="1"/>
          <p:nvPr/>
        </p:nvSpPr>
        <p:spPr>
          <a:xfrm>
            <a:off x="5021002" y="367487"/>
            <a:ext cx="3736595" cy="1080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/>
            <a:r>
              <a:t>Compare</a:t>
            </a:r>
          </a:p>
        </p:txBody>
      </p:sp>
      <p:grpSp>
        <p:nvGrpSpPr>
          <p:cNvPr id="854" name="群組"/>
          <p:cNvGrpSpPr/>
          <p:nvPr/>
        </p:nvGrpSpPr>
        <p:grpSpPr>
          <a:xfrm>
            <a:off x="2426081" y="4735483"/>
            <a:ext cx="4508298" cy="1619532"/>
            <a:chOff x="0" y="0"/>
            <a:chExt cx="4508296" cy="1619530"/>
          </a:xfrm>
        </p:grpSpPr>
        <p:sp>
          <p:nvSpPr>
            <p:cNvPr id="851" name="Repetition of an action"/>
            <p:cNvSpPr txBox="1"/>
            <p:nvPr/>
          </p:nvSpPr>
          <p:spPr>
            <a:xfrm>
              <a:off x="0" y="1034419"/>
              <a:ext cx="4508297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pPr/>
              <a:r>
                <a:t>Repetition of an action</a:t>
              </a:r>
            </a:p>
          </p:txBody>
        </p:sp>
        <p:sp>
          <p:nvSpPr>
            <p:cNvPr id="852" name="線條"/>
            <p:cNvSpPr/>
            <p:nvPr/>
          </p:nvSpPr>
          <p:spPr>
            <a:xfrm>
              <a:off x="433490" y="0"/>
              <a:ext cx="1350737" cy="10987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853" name="線條"/>
            <p:cNvSpPr/>
            <p:nvPr/>
          </p:nvSpPr>
          <p:spPr>
            <a:xfrm flipH="1">
              <a:off x="3034481" y="26378"/>
              <a:ext cx="976400" cy="976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857" name="群組"/>
          <p:cNvGrpSpPr/>
          <p:nvPr/>
        </p:nvGrpSpPr>
        <p:grpSpPr>
          <a:xfrm>
            <a:off x="7821773" y="4741756"/>
            <a:ext cx="4075824" cy="2085871"/>
            <a:chOff x="0" y="0"/>
            <a:chExt cx="4075823" cy="2085870"/>
          </a:xfrm>
        </p:grpSpPr>
        <p:sp>
          <p:nvSpPr>
            <p:cNvPr id="855" name="線條"/>
            <p:cNvSpPr/>
            <p:nvPr/>
          </p:nvSpPr>
          <p:spPr>
            <a:xfrm flipH="1">
              <a:off x="2053876" y="0"/>
              <a:ext cx="1" cy="10763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856" name="Indicates an increase in…"/>
            <p:cNvSpPr txBox="1"/>
            <p:nvPr/>
          </p:nvSpPr>
          <p:spPr>
            <a:xfrm>
              <a:off x="0" y="1156016"/>
              <a:ext cx="4075824" cy="9298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700"/>
              </a:pPr>
              <a:r>
                <a:t>Indicates an increase in</a:t>
              </a:r>
            </a:p>
            <a:p>
              <a:pPr>
                <a:defRPr sz="2700"/>
              </a:pPr>
              <a:r>
                <a:t> quantity or amount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4" grpId="1"/>
      <p:bldP build="whole" bldLvl="1" animBg="1" rev="0" advAuto="0" spid="857" grpId="2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再"/>
          <p:cNvSpPr txBox="1"/>
          <p:nvPr/>
        </p:nvSpPr>
        <p:spPr>
          <a:xfrm>
            <a:off x="373674" y="203236"/>
            <a:ext cx="1358901" cy="18415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>
                <a:solidFill>
                  <a:srgbClr val="FFFFFF"/>
                </a:solidFill>
              </a:defRPr>
            </a:lvl1pPr>
          </a:lstStyle>
          <a:p>
            <a:pPr/>
            <a:r>
              <a:t>再</a:t>
            </a:r>
          </a:p>
        </p:txBody>
      </p:sp>
      <p:sp>
        <p:nvSpPr>
          <p:cNvPr id="860" name="indicates that the action is going to recur"/>
          <p:cNvSpPr txBox="1"/>
          <p:nvPr/>
        </p:nvSpPr>
        <p:spPr>
          <a:xfrm>
            <a:off x="2352394" y="444536"/>
            <a:ext cx="756593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000">
                <a:solidFill>
                  <a:srgbClr val="66666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indicates that the action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is going to</a:t>
            </a:r>
            <a:r>
              <a:t>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recur</a:t>
            </a:r>
          </a:p>
        </p:txBody>
      </p:sp>
      <p:sp>
        <p:nvSpPr>
          <p:cNvPr id="861" name="我听不懂你说的话，请你再说一次。"/>
          <p:cNvSpPr txBox="1"/>
          <p:nvPr/>
        </p:nvSpPr>
        <p:spPr>
          <a:xfrm>
            <a:off x="1263650" y="3206749"/>
            <a:ext cx="10477500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我听不懂你说的话，请你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再</a:t>
            </a:r>
            <a:r>
              <a:t>说一次。</a:t>
            </a:r>
          </a:p>
        </p:txBody>
      </p:sp>
      <p:sp>
        <p:nvSpPr>
          <p:cNvPr id="862" name="I can’t understand you, can you repeat again?"/>
          <p:cNvSpPr txBox="1"/>
          <p:nvPr/>
        </p:nvSpPr>
        <p:spPr>
          <a:xfrm>
            <a:off x="1253610" y="2527396"/>
            <a:ext cx="9763507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I can’t understand you, can you repeat again?</a:t>
            </a:r>
          </a:p>
        </p:txBody>
      </p:sp>
      <p:sp>
        <p:nvSpPr>
          <p:cNvPr id="863" name="这部电影太好看了，我们再看一次。"/>
          <p:cNvSpPr txBox="1"/>
          <p:nvPr/>
        </p:nvSpPr>
        <p:spPr>
          <a:xfrm>
            <a:off x="1352550" y="6007063"/>
            <a:ext cx="9867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这部电影太好看了，我们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再</a:t>
            </a:r>
            <a:r>
              <a:t>看一次。</a:t>
            </a:r>
          </a:p>
        </p:txBody>
      </p:sp>
      <p:sp>
        <p:nvSpPr>
          <p:cNvPr id="864" name="The movie is awesome, let’s watch again!"/>
          <p:cNvSpPr txBox="1"/>
          <p:nvPr/>
        </p:nvSpPr>
        <p:spPr>
          <a:xfrm>
            <a:off x="1226057" y="5208017"/>
            <a:ext cx="1012088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The movie is awesome, let’s watch again!</a:t>
            </a:r>
          </a:p>
        </p:txBody>
      </p:sp>
      <p:sp>
        <p:nvSpPr>
          <p:cNvPr id="865" name="Recurrences in the future"/>
          <p:cNvSpPr txBox="1"/>
          <p:nvPr/>
        </p:nvSpPr>
        <p:spPr>
          <a:xfrm>
            <a:off x="2929280" y="1303018"/>
            <a:ext cx="6412167" cy="72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Recurrences in the future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1" grpId="1"/>
      <p:bldP build="whole" bldLvl="1" animBg="1" rev="0" advAuto="0" spid="864" grpId="2"/>
      <p:bldP build="whole" bldLvl="1" animBg="1" rev="0" advAuto="0" spid="863" grpId="3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又"/>
          <p:cNvSpPr txBox="1"/>
          <p:nvPr/>
        </p:nvSpPr>
        <p:spPr>
          <a:xfrm>
            <a:off x="528804" y="431836"/>
            <a:ext cx="1358901" cy="1841501"/>
          </a:xfrm>
          <a:prstGeom prst="rect">
            <a:avLst/>
          </a:prstGeom>
          <a:solidFill>
            <a:schemeClr val="accent6">
              <a:satOff val="18029"/>
              <a:lumOff val="1206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>
                <a:solidFill>
                  <a:srgbClr val="FFFFFF"/>
                </a:solidFill>
              </a:defRPr>
            </a:lvl1pPr>
          </a:lstStyle>
          <a:p>
            <a:pPr/>
            <a:r>
              <a:t>又</a:t>
            </a:r>
          </a:p>
        </p:txBody>
      </p:sp>
      <p:sp>
        <p:nvSpPr>
          <p:cNvPr id="868" name="indicates that the repeated action had already taken place"/>
          <p:cNvSpPr txBox="1"/>
          <p:nvPr/>
        </p:nvSpPr>
        <p:spPr>
          <a:xfrm>
            <a:off x="2037953" y="1073186"/>
            <a:ext cx="1057412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000">
                <a:solidFill>
                  <a:srgbClr val="66666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indicates that the repeated action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had already taken place</a:t>
            </a:r>
          </a:p>
        </p:txBody>
      </p:sp>
      <p:sp>
        <p:nvSpPr>
          <p:cNvPr id="869" name="这部电影太好看了，我们又看了一次。"/>
          <p:cNvSpPr txBox="1"/>
          <p:nvPr/>
        </p:nvSpPr>
        <p:spPr>
          <a:xfrm>
            <a:off x="1517650" y="3330066"/>
            <a:ext cx="104775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这部电影太好看了，我们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又</a:t>
            </a:r>
            <a:r>
              <a:t>看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了</a:t>
            </a:r>
            <a:r>
              <a:t>一次。</a:t>
            </a:r>
          </a:p>
        </p:txBody>
      </p:sp>
      <p:sp>
        <p:nvSpPr>
          <p:cNvPr id="870" name="The movie is awesome, we watched again!"/>
          <p:cNvSpPr txBox="1"/>
          <p:nvPr/>
        </p:nvSpPr>
        <p:spPr>
          <a:xfrm>
            <a:off x="1086865" y="2426717"/>
            <a:ext cx="10450069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The movie is awesome, we watched again!</a:t>
            </a:r>
          </a:p>
        </p:txBody>
      </p:sp>
      <p:sp>
        <p:nvSpPr>
          <p:cNvPr id="871" name="However 又 before 是 or certain modal verbs such as 想、能、要、可以or 会 can use for a future recurrence of an action."/>
          <p:cNvSpPr txBox="1"/>
          <p:nvPr/>
        </p:nvSpPr>
        <p:spPr>
          <a:xfrm>
            <a:off x="84454" y="4452174"/>
            <a:ext cx="12835891" cy="1179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However 又 before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是</a:t>
            </a:r>
            <a:r>
              <a:t> or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certain modal verbs</a:t>
            </a:r>
            <a:r>
              <a:t> such as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想</a:t>
            </a:r>
            <a:r>
              <a:t>、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能</a:t>
            </a:r>
            <a:r>
              <a:t>、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要</a:t>
            </a:r>
            <a:r>
              <a:t>、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可以</a:t>
            </a:r>
            <a:r>
              <a:t>or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会</a:t>
            </a:r>
            <a:r>
              <a:t> can use for a future recurrence of an action.</a:t>
            </a:r>
          </a:p>
        </p:txBody>
      </p:sp>
      <p:sp>
        <p:nvSpPr>
          <p:cNvPr id="872" name="明天又要上中文课了。"/>
          <p:cNvSpPr txBox="1"/>
          <p:nvPr/>
        </p:nvSpPr>
        <p:spPr>
          <a:xfrm>
            <a:off x="2647950" y="5980645"/>
            <a:ext cx="69723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明天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又要</a:t>
            </a:r>
            <a:r>
              <a:t>上中文课了。</a:t>
            </a:r>
          </a:p>
        </p:txBody>
      </p:sp>
      <p:sp>
        <p:nvSpPr>
          <p:cNvPr id="873" name="我又可以见到同学了。"/>
          <p:cNvSpPr txBox="1"/>
          <p:nvPr/>
        </p:nvSpPr>
        <p:spPr>
          <a:xfrm>
            <a:off x="2647950" y="7383765"/>
            <a:ext cx="69723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又可以</a:t>
            </a:r>
            <a:r>
              <a:t>见到同学了。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0" grpId="1"/>
      <p:bldP build="whole" bldLvl="1" animBg="1" rev="0" advAuto="0" spid="872" grpId="4"/>
      <p:bldP build="whole" bldLvl="1" animBg="1" rev="0" advAuto="0" spid="871" grpId="3"/>
      <p:bldP build="whole" bldLvl="1" animBg="1" rev="0" advAuto="0" spid="873" grpId="5"/>
      <p:bldP build="whole" bldLvl="1" animBg="1" rev="0" advAuto="0" spid="869" grpId="2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还"/>
          <p:cNvSpPr txBox="1"/>
          <p:nvPr/>
        </p:nvSpPr>
        <p:spPr>
          <a:xfrm>
            <a:off x="328334" y="381036"/>
            <a:ext cx="1358901" cy="18415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>
                <a:solidFill>
                  <a:srgbClr val="FFFFFF"/>
                </a:solidFill>
              </a:defRPr>
            </a:lvl1pPr>
          </a:lstStyle>
          <a:p>
            <a:pPr/>
            <a:r>
              <a:t>还</a:t>
            </a:r>
          </a:p>
        </p:txBody>
      </p:sp>
      <p:sp>
        <p:nvSpPr>
          <p:cNvPr id="876" name="Indicates an increase in…"/>
          <p:cNvSpPr txBox="1"/>
          <p:nvPr/>
        </p:nvSpPr>
        <p:spPr>
          <a:xfrm>
            <a:off x="4130403" y="958578"/>
            <a:ext cx="4956164" cy="110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/>
            </a:pPr>
            <a:r>
              <a:t>Indicates an increase in</a:t>
            </a:r>
          </a:p>
          <a:p>
            <a:pPr>
              <a:defRPr sz="3300"/>
            </a:pPr>
            <a:r>
              <a:t> quantity or amount</a:t>
            </a:r>
          </a:p>
        </p:txBody>
      </p:sp>
      <p:sp>
        <p:nvSpPr>
          <p:cNvPr id="877" name="I ordered a steamed fish, dumplings, and also a tofu."/>
          <p:cNvSpPr txBox="1"/>
          <p:nvPr/>
        </p:nvSpPr>
        <p:spPr>
          <a:xfrm>
            <a:off x="889888" y="3225896"/>
            <a:ext cx="11225023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I ordered a steamed fish, dumplings, and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also</a:t>
            </a:r>
            <a:r>
              <a:t> a tofu.</a:t>
            </a:r>
          </a:p>
        </p:txBody>
      </p:sp>
      <p:sp>
        <p:nvSpPr>
          <p:cNvPr id="878" name="我点了一个清蒸鱼、饺子，还点了一个豆腐。"/>
          <p:cNvSpPr txBox="1"/>
          <p:nvPr/>
        </p:nvSpPr>
        <p:spPr>
          <a:xfrm>
            <a:off x="857249" y="4292600"/>
            <a:ext cx="112903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我点了一个清蒸鱼、饺子，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还</a:t>
            </a:r>
            <a:r>
              <a:t>点了一个豆腐。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8" grpId="2"/>
      <p:bldP build="whole" bldLvl="1" animBg="1" rev="0" advAuto="0" spid="877" grpId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昨天的酸辣汤很好喝，今天我们____点一碗吧！"/>
          <p:cNvSpPr txBox="1"/>
          <p:nvPr/>
        </p:nvSpPr>
        <p:spPr>
          <a:xfrm>
            <a:off x="603250" y="1111249"/>
            <a:ext cx="11315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昨天的酸辣汤很好喝，今天我们____点一碗吧！</a:t>
            </a:r>
          </a:p>
        </p:txBody>
      </p:sp>
      <p:sp>
        <p:nvSpPr>
          <p:cNvPr id="881" name="历史课我选了一门,_____得选一门。"/>
          <p:cNvSpPr txBox="1"/>
          <p:nvPr/>
        </p:nvSpPr>
        <p:spPr>
          <a:xfrm>
            <a:off x="930567" y="2571749"/>
            <a:ext cx="873066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历史课我选了一门,_____得选一门。</a:t>
            </a:r>
          </a:p>
        </p:txBody>
      </p:sp>
      <p:sp>
        <p:nvSpPr>
          <p:cNvPr id="882" name="(also)"/>
          <p:cNvSpPr txBox="1"/>
          <p:nvPr/>
        </p:nvSpPr>
        <p:spPr>
          <a:xfrm>
            <a:off x="9952151" y="2723510"/>
            <a:ext cx="1126898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(also)</a:t>
            </a:r>
          </a:p>
        </p:txBody>
      </p:sp>
      <p:sp>
        <p:nvSpPr>
          <p:cNvPr id="883" name="明天是周末，你_____要回家了。"/>
          <p:cNvSpPr txBox="1"/>
          <p:nvPr/>
        </p:nvSpPr>
        <p:spPr>
          <a:xfrm>
            <a:off x="682625" y="4057649"/>
            <a:ext cx="803275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明天是周末，你_____要回家了。</a:t>
            </a:r>
          </a:p>
        </p:txBody>
      </p:sp>
      <p:sp>
        <p:nvSpPr>
          <p:cNvPr id="884" name="上星期我看了一部电影，昨天我_____看了一次。"/>
          <p:cNvSpPr txBox="1"/>
          <p:nvPr/>
        </p:nvSpPr>
        <p:spPr>
          <a:xfrm>
            <a:off x="654050" y="5543549"/>
            <a:ext cx="11036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上星期我看了一部电影，昨天我_____看了一次。</a:t>
            </a:r>
          </a:p>
        </p:txBody>
      </p:sp>
      <p:sp>
        <p:nvSpPr>
          <p:cNvPr id="885" name="我们____复习一次吧！"/>
          <p:cNvSpPr txBox="1"/>
          <p:nvPr/>
        </p:nvSpPr>
        <p:spPr>
          <a:xfrm>
            <a:off x="704849" y="6870699"/>
            <a:ext cx="5194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我们____复习一次吧！</a:t>
            </a:r>
          </a:p>
        </p:txBody>
      </p:sp>
      <p:sp>
        <p:nvSpPr>
          <p:cNvPr id="886" name="昨天晚上我_____碰见我的老师。"/>
          <p:cNvSpPr txBox="1"/>
          <p:nvPr/>
        </p:nvSpPr>
        <p:spPr>
          <a:xfrm>
            <a:off x="666750" y="8064499"/>
            <a:ext cx="7480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昨天晚上我_____碰见我的老师。</a:t>
            </a:r>
          </a:p>
        </p:txBody>
      </p:sp>
      <p:sp>
        <p:nvSpPr>
          <p:cNvPr id="887" name="再"/>
          <p:cNvSpPr txBox="1"/>
          <p:nvPr/>
        </p:nvSpPr>
        <p:spPr>
          <a:xfrm>
            <a:off x="8274050" y="996949"/>
            <a:ext cx="647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再</a:t>
            </a:r>
          </a:p>
        </p:txBody>
      </p:sp>
      <p:sp>
        <p:nvSpPr>
          <p:cNvPr id="888" name="还"/>
          <p:cNvSpPr txBox="1"/>
          <p:nvPr/>
        </p:nvSpPr>
        <p:spPr>
          <a:xfrm>
            <a:off x="5937250" y="2571749"/>
            <a:ext cx="647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还</a:t>
            </a:r>
          </a:p>
        </p:txBody>
      </p:sp>
      <p:sp>
        <p:nvSpPr>
          <p:cNvPr id="889" name="又"/>
          <p:cNvSpPr txBox="1"/>
          <p:nvPr/>
        </p:nvSpPr>
        <p:spPr>
          <a:xfrm>
            <a:off x="4972050" y="4057649"/>
            <a:ext cx="647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又</a:t>
            </a:r>
          </a:p>
        </p:txBody>
      </p:sp>
      <p:sp>
        <p:nvSpPr>
          <p:cNvPr id="890" name="又"/>
          <p:cNvSpPr txBox="1"/>
          <p:nvPr/>
        </p:nvSpPr>
        <p:spPr>
          <a:xfrm>
            <a:off x="8121650" y="5524499"/>
            <a:ext cx="647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又</a:t>
            </a:r>
          </a:p>
        </p:txBody>
      </p:sp>
      <p:sp>
        <p:nvSpPr>
          <p:cNvPr id="891" name="再"/>
          <p:cNvSpPr txBox="1"/>
          <p:nvPr/>
        </p:nvSpPr>
        <p:spPr>
          <a:xfrm>
            <a:off x="1974850" y="6784974"/>
            <a:ext cx="647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再</a:t>
            </a:r>
          </a:p>
        </p:txBody>
      </p:sp>
      <p:sp>
        <p:nvSpPr>
          <p:cNvPr id="892" name="又"/>
          <p:cNvSpPr txBox="1"/>
          <p:nvPr/>
        </p:nvSpPr>
        <p:spPr>
          <a:xfrm>
            <a:off x="3549650" y="7950199"/>
            <a:ext cx="647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又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2" grpId="6"/>
      <p:bldP build="whole" bldLvl="1" animBg="1" rev="0" advAuto="0" spid="890" grpId="4"/>
      <p:bldP build="whole" bldLvl="1" animBg="1" rev="0" advAuto="0" spid="891" grpId="5"/>
      <p:bldP build="whole" bldLvl="1" animBg="1" rev="0" advAuto="0" spid="889" grpId="3"/>
      <p:bldP build="whole" bldLvl="1" animBg="1" rev="0" advAuto="0" spid="888" grpId="2"/>
      <p:bldP build="whole" bldLvl="1" animBg="1" rev="0" advAuto="0" spid="8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A：你是哪个学院的学生？"/>
          <p:cNvSpPr txBox="1"/>
          <p:nvPr/>
        </p:nvSpPr>
        <p:spPr>
          <a:xfrm>
            <a:off x="259460" y="530559"/>
            <a:ext cx="664387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A：你是哪个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学院</a:t>
            </a:r>
            <a:r>
              <a:t>的学生？</a:t>
            </a:r>
          </a:p>
        </p:txBody>
      </p:sp>
      <p:sp>
        <p:nvSpPr>
          <p:cNvPr id="213" name="B：我是________学院的学生。"/>
          <p:cNvSpPr txBox="1"/>
          <p:nvPr/>
        </p:nvSpPr>
        <p:spPr>
          <a:xfrm>
            <a:off x="216052" y="1868654"/>
            <a:ext cx="777209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B：我是________学院的学生。</a:t>
            </a:r>
          </a:p>
        </p:txBody>
      </p:sp>
      <p:sp>
        <p:nvSpPr>
          <p:cNvPr id="214" name="A：你这学期有几门课？"/>
          <p:cNvSpPr txBox="1"/>
          <p:nvPr/>
        </p:nvSpPr>
        <p:spPr>
          <a:xfrm>
            <a:off x="208661" y="3206750"/>
            <a:ext cx="608507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A：你这学期有几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门</a:t>
            </a:r>
            <a:r>
              <a:t>课？</a:t>
            </a:r>
          </a:p>
        </p:txBody>
      </p:sp>
      <p:sp>
        <p:nvSpPr>
          <p:cNvPr id="215" name="B：我这学期有___门课，像____、____、____还有____,一共_____学分。"/>
          <p:cNvSpPr txBox="1"/>
          <p:nvPr/>
        </p:nvSpPr>
        <p:spPr>
          <a:xfrm>
            <a:off x="241452" y="4544845"/>
            <a:ext cx="12521896" cy="1692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400"/>
            </a:lvl1pPr>
          </a:lstStyle>
          <a:p>
            <a:pPr/>
            <a:r>
              <a:t>B：我这学期有___门课，像____、____、____还有____,一共_____学分。</a:t>
            </a:r>
          </a:p>
        </p:txBody>
      </p:sp>
      <p:sp>
        <p:nvSpPr>
          <p:cNvPr id="216" name="A：哇！这么多！辛苦了。"/>
          <p:cNvSpPr txBox="1"/>
          <p:nvPr/>
        </p:nvSpPr>
        <p:spPr>
          <a:xfrm>
            <a:off x="259460" y="6927850"/>
            <a:ext cx="664387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A：哇！这么多！辛苦了。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5"/>
      <p:bldP build="whole" bldLvl="1" animBg="1" rev="0" advAuto="0" spid="212" grpId="1"/>
      <p:bldP build="whole" bldLvl="1" animBg="1" rev="0" advAuto="0" spid="215" grpId="4"/>
      <p:bldP build="whole" bldLvl="1" animBg="1" rev="0" advAuto="0" spid="213" grpId="2"/>
      <p:bldP build="whole" bldLvl="1" animBg="1" rev="0" advAuto="0" spid="214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