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12" name="內文層級一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王大明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–王大明</a:t>
            </a:r>
          </a:p>
        </p:txBody>
      </p:sp>
      <p:sp>
        <p:nvSpPr>
          <p:cNvPr id="94" name="「在此輸入名言語錄。」"/>
          <p:cNvSpPr txBox="1"/>
          <p:nvPr>
            <p:ph type="body" sz="quarter" idx="14"/>
          </p:nvPr>
        </p:nvSpPr>
        <p:spPr>
          <a:xfrm>
            <a:off x="1270000" y="4216400"/>
            <a:ext cx="10464800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「在此輸入名言語錄。」</a:t>
            </a:r>
          </a:p>
        </p:txBody>
      </p:sp>
      <p:sp>
        <p:nvSpPr>
          <p:cNvPr id="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大標題文字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22" name="內文層級一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大標題文字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40" name="內文層級一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7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67" name="內文層級一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影像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影像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3" name="內文層級一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Relationship Id="rId3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20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Relationship Id="rId3" Type="http://schemas.openxmlformats.org/officeDocument/2006/relationships/image" Target="../media/image2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26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gif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jpe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e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jpeg"/><Relationship Id="rId3" Type="http://schemas.openxmlformats.org/officeDocument/2006/relationships/image" Target="../media/image8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jpe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jpe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eg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jpeg"/><Relationship Id="rId3" Type="http://schemas.openxmlformats.org/officeDocument/2006/relationships/image" Target="../media/image2.gif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第六课  男朋友   女朋友"/>
          <p:cNvSpPr txBox="1"/>
          <p:nvPr/>
        </p:nvSpPr>
        <p:spPr>
          <a:xfrm>
            <a:off x="1456243" y="709444"/>
            <a:ext cx="1027468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>
                <a:solidFill>
                  <a:srgbClr val="FFFFFF"/>
                </a:solidFill>
              </a:defRPr>
            </a:lvl1pPr>
          </a:lstStyle>
          <a:p>
            <a:pPr/>
            <a:r>
              <a:t>第六课  男朋友   女朋友</a:t>
            </a:r>
          </a:p>
        </p:txBody>
      </p:sp>
      <p:pic>
        <p:nvPicPr>
          <p:cNvPr id="120" name="zzpic1850.jpg" descr="zzpic18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4402" y="2551517"/>
            <a:ext cx="7330473" cy="488322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老师：郑学懿"/>
          <p:cNvSpPr txBox="1"/>
          <p:nvPr/>
        </p:nvSpPr>
        <p:spPr>
          <a:xfrm>
            <a:off x="8424354" y="8744022"/>
            <a:ext cx="36195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/>
            <a:r>
              <a:t>老师：郑学懿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4">
            <a:hueOff val="366961"/>
            <a:satOff val="4172"/>
            <a:lumOff val="1112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语法"/>
          <p:cNvSpPr txBox="1"/>
          <p:nvPr/>
        </p:nvSpPr>
        <p:spPr>
          <a:xfrm>
            <a:off x="3294012" y="2178049"/>
            <a:ext cx="6855571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400"/>
            </a:lvl1pPr>
          </a:lstStyle>
          <a:p>
            <a:pPr/>
            <a:r>
              <a:t>语法</a:t>
            </a:r>
          </a:p>
        </p:txBody>
      </p:sp>
      <p:sp>
        <p:nvSpPr>
          <p:cNvPr id="213" name="Grammar"/>
          <p:cNvSpPr txBox="1"/>
          <p:nvPr/>
        </p:nvSpPr>
        <p:spPr>
          <a:xfrm>
            <a:off x="4894178" y="5447020"/>
            <a:ext cx="3655239" cy="1031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Grammar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“in terms of…”"/>
          <p:cNvSpPr txBox="1"/>
          <p:nvPr/>
        </p:nvSpPr>
        <p:spPr>
          <a:xfrm>
            <a:off x="4446809" y="675775"/>
            <a:ext cx="4492182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“in terms of…”</a:t>
            </a:r>
          </a:p>
        </p:txBody>
      </p:sp>
      <p:sp>
        <p:nvSpPr>
          <p:cNvPr id="216" name="(在)…上"/>
          <p:cNvSpPr txBox="1"/>
          <p:nvPr/>
        </p:nvSpPr>
        <p:spPr>
          <a:xfrm>
            <a:off x="3353561" y="1847850"/>
            <a:ext cx="6500877" cy="2590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0">
                <a:solidFill>
                  <a:srgbClr val="FFFFFF"/>
                </a:solidFill>
              </a:defRPr>
            </a:lvl1pPr>
          </a:lstStyle>
          <a:p>
            <a:pPr/>
            <a:r>
              <a:t>(在)…上</a:t>
            </a:r>
          </a:p>
        </p:txBody>
      </p:sp>
      <p:grpSp>
        <p:nvGrpSpPr>
          <p:cNvPr id="219" name="群組"/>
          <p:cNvGrpSpPr/>
          <p:nvPr/>
        </p:nvGrpSpPr>
        <p:grpSpPr>
          <a:xfrm>
            <a:off x="5666003" y="4197349"/>
            <a:ext cx="3145994" cy="1530071"/>
            <a:chOff x="0" y="0"/>
            <a:chExt cx="3145993" cy="1530069"/>
          </a:xfrm>
        </p:grpSpPr>
        <p:sp>
          <p:nvSpPr>
            <p:cNvPr id="217" name="線條"/>
            <p:cNvSpPr/>
            <p:nvPr/>
          </p:nvSpPr>
          <p:spPr>
            <a:xfrm flipH="1">
              <a:off x="1445996" y="0"/>
              <a:ext cx="1" cy="79585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18" name="abstract noun"/>
            <p:cNvSpPr txBox="1"/>
            <p:nvPr/>
          </p:nvSpPr>
          <p:spPr>
            <a:xfrm>
              <a:off x="0" y="882931"/>
              <a:ext cx="3145994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abstract noun</a:t>
              </a:r>
            </a:p>
          </p:txBody>
        </p:sp>
      </p:grpSp>
      <p:sp>
        <p:nvSpPr>
          <p:cNvPr id="220" name="(character; interest; studies; work; life, etc.)"/>
          <p:cNvSpPr txBox="1"/>
          <p:nvPr/>
        </p:nvSpPr>
        <p:spPr>
          <a:xfrm>
            <a:off x="2863443" y="6170095"/>
            <a:ext cx="8497114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433FF"/>
                </a:solidFill>
              </a:defRPr>
            </a:lvl1pPr>
          </a:lstStyle>
          <a:p>
            <a:pPr/>
            <a:r>
              <a:t>(character; interest; studies; work; life, etc.)</a:t>
            </a:r>
          </a:p>
        </p:txBody>
      </p:sp>
      <p:sp>
        <p:nvSpPr>
          <p:cNvPr id="221" name="性格"/>
          <p:cNvSpPr txBox="1"/>
          <p:nvPr/>
        </p:nvSpPr>
        <p:spPr>
          <a:xfrm>
            <a:off x="3168649" y="6832600"/>
            <a:ext cx="1257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性格</a:t>
            </a:r>
          </a:p>
        </p:txBody>
      </p:sp>
      <p:sp>
        <p:nvSpPr>
          <p:cNvPr id="222" name="兴趣爱好"/>
          <p:cNvSpPr txBox="1"/>
          <p:nvPr/>
        </p:nvSpPr>
        <p:spPr>
          <a:xfrm>
            <a:off x="4883149" y="7016749"/>
            <a:ext cx="18415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兴趣爱好</a:t>
            </a:r>
          </a:p>
        </p:txBody>
      </p:sp>
      <p:sp>
        <p:nvSpPr>
          <p:cNvPr id="223" name="学习"/>
          <p:cNvSpPr txBox="1"/>
          <p:nvPr/>
        </p:nvSpPr>
        <p:spPr>
          <a:xfrm>
            <a:off x="6940550" y="6934200"/>
            <a:ext cx="12065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学习</a:t>
            </a:r>
          </a:p>
        </p:txBody>
      </p:sp>
      <p:sp>
        <p:nvSpPr>
          <p:cNvPr id="224" name="工作"/>
          <p:cNvSpPr txBox="1"/>
          <p:nvPr/>
        </p:nvSpPr>
        <p:spPr>
          <a:xfrm>
            <a:off x="8362949" y="7010400"/>
            <a:ext cx="10033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工作</a:t>
            </a:r>
          </a:p>
        </p:txBody>
      </p:sp>
      <p:sp>
        <p:nvSpPr>
          <p:cNvPr id="225" name="生活"/>
          <p:cNvSpPr txBox="1"/>
          <p:nvPr/>
        </p:nvSpPr>
        <p:spPr>
          <a:xfrm>
            <a:off x="9544050" y="7016749"/>
            <a:ext cx="9779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生活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7"/>
      <p:bldP build="whole" bldLvl="1" animBg="1" rev="0" advAuto="0" spid="216" grpId="1"/>
      <p:bldP build="whole" bldLvl="1" animBg="1" rev="0" advAuto="0" spid="225" grpId="8"/>
      <p:bldP build="whole" bldLvl="1" animBg="1" rev="0" advAuto="0" spid="223" grpId="6"/>
      <p:bldP build="whole" bldLvl="1" animBg="1" rev="0" advAuto="0" spid="219" grpId="2"/>
      <p:bldP build="whole" bldLvl="1" animBg="1" rev="0" advAuto="0" spid="221" grpId="4"/>
      <p:bldP build="whole" bldLvl="1" animBg="1" rev="0" advAuto="0" spid="222" grpId="5"/>
      <p:bldP build="whole" bldLvl="1" animBg="1" rev="0" advAuto="0" spid="220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(在)…上"/>
          <p:cNvSpPr txBox="1"/>
          <p:nvPr/>
        </p:nvSpPr>
        <p:spPr>
          <a:xfrm>
            <a:off x="23876" y="101600"/>
            <a:ext cx="4448049" cy="17907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(在)…上</a:t>
            </a:r>
          </a:p>
        </p:txBody>
      </p:sp>
      <p:sp>
        <p:nvSpPr>
          <p:cNvPr id="228" name="“in terms of…”"/>
          <p:cNvSpPr txBox="1"/>
          <p:nvPr/>
        </p:nvSpPr>
        <p:spPr>
          <a:xfrm>
            <a:off x="4682426" y="764122"/>
            <a:ext cx="4224148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“in terms of…”</a:t>
            </a:r>
          </a:p>
        </p:txBody>
      </p:sp>
      <p:sp>
        <p:nvSpPr>
          <p:cNvPr id="229" name="線條"/>
          <p:cNvSpPr/>
          <p:nvPr/>
        </p:nvSpPr>
        <p:spPr>
          <a:xfrm>
            <a:off x="2578099" y="1530350"/>
            <a:ext cx="1" cy="79585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0" name="abstract noun"/>
          <p:cNvSpPr txBox="1"/>
          <p:nvPr/>
        </p:nvSpPr>
        <p:spPr>
          <a:xfrm>
            <a:off x="1005103" y="2210080"/>
            <a:ext cx="3145994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abstract noun</a:t>
            </a:r>
          </a:p>
        </p:txBody>
      </p:sp>
      <p:sp>
        <p:nvSpPr>
          <p:cNvPr id="231" name="在兴趣上，哥哥和弟弟不太一样；"/>
          <p:cNvSpPr txBox="1"/>
          <p:nvPr/>
        </p:nvSpPr>
        <p:spPr>
          <a:xfrm>
            <a:off x="4032250" y="3166624"/>
            <a:ext cx="81153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在</a:t>
            </a:r>
            <a:r>
              <a:rPr>
                <a:solidFill>
                  <a:srgbClr val="0433FF"/>
                </a:solidFill>
              </a:rPr>
              <a:t>兴趣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上</a:t>
            </a:r>
            <a:r>
              <a:t>，哥哥和弟弟不太一样；</a:t>
            </a:r>
          </a:p>
        </p:txBody>
      </p:sp>
      <p:grpSp>
        <p:nvGrpSpPr>
          <p:cNvPr id="236" name="群組"/>
          <p:cNvGrpSpPr/>
          <p:nvPr/>
        </p:nvGrpSpPr>
        <p:grpSpPr>
          <a:xfrm>
            <a:off x="793749" y="4857944"/>
            <a:ext cx="12015541" cy="5673044"/>
            <a:chOff x="0" y="0"/>
            <a:chExt cx="12015539" cy="5673043"/>
          </a:xfrm>
        </p:grpSpPr>
        <p:pic>
          <p:nvPicPr>
            <p:cNvPr id="232" name="jKcCKG0BJleJMoPMcmHk.jpg" descr="jKcCKG0BJleJMoPMcmHk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924" y="91285"/>
              <a:ext cx="3721173" cy="5581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da2f5330566d44229fec3d705fc02fdb_th.jpeg" descr="da2f5330566d44229fec3d705fc02fdb_th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081960" y="1536049"/>
              <a:ext cx="5933580" cy="3328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4" name="哥哥"/>
            <p:cNvSpPr txBox="1"/>
            <p:nvPr/>
          </p:nvSpPr>
          <p:spPr>
            <a:xfrm>
              <a:off x="6057899" y="3892355"/>
              <a:ext cx="1358901" cy="977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900"/>
              </a:lvl1pPr>
            </a:lstStyle>
            <a:p>
              <a:pPr/>
              <a:r>
                <a:t>哥哥</a:t>
              </a:r>
            </a:p>
          </p:txBody>
        </p:sp>
        <p:sp>
          <p:nvSpPr>
            <p:cNvPr id="235" name="弟弟"/>
            <p:cNvSpPr txBox="1"/>
            <p:nvPr/>
          </p:nvSpPr>
          <p:spPr>
            <a:xfrm>
              <a:off x="0" y="0"/>
              <a:ext cx="1358901" cy="977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900"/>
              </a:lvl1pPr>
            </a:lstStyle>
            <a:p>
              <a:pPr/>
              <a:r>
                <a:t>弟弟</a:t>
              </a:r>
            </a:p>
          </p:txBody>
        </p:sp>
      </p:grpSp>
      <p:sp>
        <p:nvSpPr>
          <p:cNvPr id="237" name="哥哥喜欢打网球，弟弟喜欢打篮球。"/>
          <p:cNvSpPr txBox="1"/>
          <p:nvPr/>
        </p:nvSpPr>
        <p:spPr>
          <a:xfrm>
            <a:off x="3968750" y="4057927"/>
            <a:ext cx="86487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哥哥喜欢打网球，弟弟喜欢打篮球。</a:t>
            </a:r>
          </a:p>
        </p:txBody>
      </p:sp>
      <p:sp>
        <p:nvSpPr>
          <p:cNvPr id="238" name="interest"/>
          <p:cNvSpPr txBox="1"/>
          <p:nvPr/>
        </p:nvSpPr>
        <p:spPr>
          <a:xfrm>
            <a:off x="1441126" y="2896801"/>
            <a:ext cx="1994548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rgbClr val="0433FF"/>
                </a:solidFill>
              </a:defRPr>
            </a:lvl1pPr>
          </a:lstStyle>
          <a:p>
            <a:pPr/>
            <a:r>
              <a:t>interest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1"/>
      <p:bldP build="whole" bldLvl="1" animBg="1" rev="0" advAuto="0" spid="231" grpId="3"/>
      <p:bldP build="whole" bldLvl="1" animBg="1" rev="0" advAuto="0" spid="236" grpId="2"/>
      <p:bldP build="whole" bldLvl="1" animBg="1" rev="0" advAuto="0" spid="237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(在)…上"/>
          <p:cNvSpPr txBox="1"/>
          <p:nvPr/>
        </p:nvSpPr>
        <p:spPr>
          <a:xfrm>
            <a:off x="23876" y="101600"/>
            <a:ext cx="4448049" cy="17907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(在)…上</a:t>
            </a:r>
          </a:p>
        </p:txBody>
      </p:sp>
      <p:sp>
        <p:nvSpPr>
          <p:cNvPr id="241" name="“in terms of…”"/>
          <p:cNvSpPr txBox="1"/>
          <p:nvPr/>
        </p:nvSpPr>
        <p:spPr>
          <a:xfrm>
            <a:off x="4682426" y="764122"/>
            <a:ext cx="4224148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“in terms of…”</a:t>
            </a:r>
          </a:p>
        </p:txBody>
      </p:sp>
      <p:sp>
        <p:nvSpPr>
          <p:cNvPr id="242" name="In terms of Chinese grammar"/>
          <p:cNvSpPr txBox="1"/>
          <p:nvPr/>
        </p:nvSpPr>
        <p:spPr>
          <a:xfrm>
            <a:off x="2226227" y="2098728"/>
            <a:ext cx="8552346" cy="89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t>In terms of </a:t>
            </a:r>
            <a:r>
              <a:rPr sz="4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Chinese grammar</a:t>
            </a:r>
          </a:p>
        </p:txBody>
      </p:sp>
      <p:pic>
        <p:nvPicPr>
          <p:cNvPr id="243" name="linguistics-jowanglin-1-1.jpg" descr="linguistics-jowanglin-1-1.jpg"/>
          <p:cNvPicPr>
            <a:picLocks noChangeAspect="1"/>
          </p:cNvPicPr>
          <p:nvPr/>
        </p:nvPicPr>
        <p:blipFill>
          <a:blip r:embed="rId2">
            <a:extLst/>
          </a:blip>
          <a:srcRect l="13365" t="0" r="10038" b="0"/>
          <a:stretch>
            <a:fillRect/>
          </a:stretch>
        </p:blipFill>
        <p:spPr>
          <a:xfrm>
            <a:off x="4278312" y="4217761"/>
            <a:ext cx="4448223" cy="370153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I have a lot of questions"/>
          <p:cNvSpPr txBox="1"/>
          <p:nvPr/>
        </p:nvSpPr>
        <p:spPr>
          <a:xfrm>
            <a:off x="3409695" y="3200399"/>
            <a:ext cx="5880609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I have a lot of questions</a:t>
            </a:r>
          </a:p>
        </p:txBody>
      </p:sp>
      <p:sp>
        <p:nvSpPr>
          <p:cNvPr id="245" name="在中文语法上，"/>
          <p:cNvSpPr txBox="1"/>
          <p:nvPr/>
        </p:nvSpPr>
        <p:spPr>
          <a:xfrm>
            <a:off x="958850" y="8227611"/>
            <a:ext cx="5448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在</a:t>
            </a:r>
            <a:r>
              <a:rPr>
                <a:solidFill>
                  <a:srgbClr val="0433FF"/>
                </a:solidFill>
              </a:rPr>
              <a:t>中文语法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上</a:t>
            </a:r>
            <a:r>
              <a:t>，</a:t>
            </a:r>
          </a:p>
        </p:txBody>
      </p:sp>
      <p:sp>
        <p:nvSpPr>
          <p:cNvPr id="246" name="我有很多问题。"/>
          <p:cNvSpPr txBox="1"/>
          <p:nvPr/>
        </p:nvSpPr>
        <p:spPr>
          <a:xfrm>
            <a:off x="6369050" y="8227611"/>
            <a:ext cx="5448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我有很多问题。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3"/>
      <p:bldP build="whole" bldLvl="1" animBg="1" rev="0" advAuto="0" spid="245" grpId="2"/>
      <p:bldP build="whole" bldLvl="1" animBg="1" rev="0" advAuto="0" spid="242" grpId="1"/>
      <p:bldP build="whole" bldLvl="1" animBg="1" rev="0" advAuto="0" spid="246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(在)…上"/>
          <p:cNvSpPr txBox="1"/>
          <p:nvPr/>
        </p:nvSpPr>
        <p:spPr>
          <a:xfrm>
            <a:off x="23876" y="101600"/>
            <a:ext cx="4448049" cy="17907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(在)…上</a:t>
            </a:r>
          </a:p>
        </p:txBody>
      </p:sp>
      <p:sp>
        <p:nvSpPr>
          <p:cNvPr id="249" name="“in terms of…”"/>
          <p:cNvSpPr txBox="1"/>
          <p:nvPr/>
        </p:nvSpPr>
        <p:spPr>
          <a:xfrm>
            <a:off x="4682426" y="764122"/>
            <a:ext cx="4224148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“in terms of…”</a:t>
            </a:r>
          </a:p>
        </p:txBody>
      </p:sp>
      <p:sp>
        <p:nvSpPr>
          <p:cNvPr id="250" name="In terms of character,"/>
          <p:cNvSpPr txBox="1"/>
          <p:nvPr/>
        </p:nvSpPr>
        <p:spPr>
          <a:xfrm>
            <a:off x="3596404" y="1982770"/>
            <a:ext cx="5989791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In terms of </a:t>
            </a:r>
            <a:r>
              <a:rPr>
                <a:solidFill>
                  <a:srgbClr val="0433FF"/>
                </a:solidFill>
              </a:rPr>
              <a:t>character</a:t>
            </a:r>
            <a:r>
              <a:t>,  </a:t>
            </a:r>
          </a:p>
        </p:txBody>
      </p:sp>
      <p:pic>
        <p:nvPicPr>
          <p:cNvPr id="251" name="55307_01.jpg" descr="55307_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3017" y="3481793"/>
            <a:ext cx="5989791" cy="419739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older sister is more extroverted than younger sister."/>
          <p:cNvSpPr txBox="1"/>
          <p:nvPr/>
        </p:nvSpPr>
        <p:spPr>
          <a:xfrm>
            <a:off x="696471" y="2714028"/>
            <a:ext cx="11982883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older sister is more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extroverted</a:t>
            </a:r>
            <a:r>
              <a:t> than younger sister.</a:t>
            </a:r>
          </a:p>
        </p:txBody>
      </p:sp>
      <p:sp>
        <p:nvSpPr>
          <p:cNvPr id="253" name="在性格上，"/>
          <p:cNvSpPr txBox="1"/>
          <p:nvPr/>
        </p:nvSpPr>
        <p:spPr>
          <a:xfrm>
            <a:off x="1650999" y="8384123"/>
            <a:ext cx="37338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在</a:t>
            </a:r>
            <a:r>
              <a:rPr>
                <a:solidFill>
                  <a:srgbClr val="0433FF"/>
                </a:solidFill>
              </a:rPr>
              <a:t>性格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上</a:t>
            </a:r>
            <a:r>
              <a:t>，</a:t>
            </a:r>
          </a:p>
        </p:txBody>
      </p:sp>
      <p:sp>
        <p:nvSpPr>
          <p:cNvPr id="254" name="姐姐比妹妹还开朗。"/>
          <p:cNvSpPr txBox="1"/>
          <p:nvPr/>
        </p:nvSpPr>
        <p:spPr>
          <a:xfrm>
            <a:off x="5308600" y="8384123"/>
            <a:ext cx="66294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/>
            </a:lvl1pPr>
          </a:lstStyle>
          <a:p>
            <a:pPr/>
            <a:r>
              <a:t>姐姐比妹妹还开朗。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2"/>
      <p:bldP build="whole" bldLvl="1" animBg="1" rev="0" advAuto="0" spid="250" grpId="1"/>
      <p:bldP build="whole" bldLvl="1" animBg="1" rev="0" advAuto="0" spid="252" grpId="3"/>
      <p:bldP build="whole" bldLvl="1" animBg="1" rev="0" advAuto="0" spid="254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(在)…上"/>
          <p:cNvSpPr txBox="1"/>
          <p:nvPr/>
        </p:nvSpPr>
        <p:spPr>
          <a:xfrm>
            <a:off x="23876" y="101600"/>
            <a:ext cx="4448049" cy="17907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(在)…上</a:t>
            </a:r>
          </a:p>
        </p:txBody>
      </p:sp>
      <p:sp>
        <p:nvSpPr>
          <p:cNvPr id="257" name="“in terms of…”"/>
          <p:cNvSpPr txBox="1"/>
          <p:nvPr/>
        </p:nvSpPr>
        <p:spPr>
          <a:xfrm>
            <a:off x="4682426" y="764122"/>
            <a:ext cx="4224148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“in terms of…”</a:t>
            </a:r>
          </a:p>
        </p:txBody>
      </p:sp>
      <p:sp>
        <p:nvSpPr>
          <p:cNvPr id="258" name="In terms of shopping,"/>
          <p:cNvSpPr txBox="1"/>
          <p:nvPr/>
        </p:nvSpPr>
        <p:spPr>
          <a:xfrm>
            <a:off x="240792" y="2471167"/>
            <a:ext cx="525881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t>In terms of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shopping</a:t>
            </a:r>
            <a:r>
              <a:t>,</a:t>
            </a:r>
          </a:p>
        </p:txBody>
      </p:sp>
      <p:sp>
        <p:nvSpPr>
          <p:cNvPr id="259" name="the standard of my mom and I are totally different."/>
          <p:cNvSpPr txBox="1"/>
          <p:nvPr/>
        </p:nvSpPr>
        <p:spPr>
          <a:xfrm>
            <a:off x="222503" y="3406547"/>
            <a:ext cx="1220419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t>the </a:t>
            </a:r>
            <a:r>
              <a:rPr>
                <a:solidFill>
                  <a:srgbClr val="0433FF"/>
                </a:solidFill>
              </a:rPr>
              <a:t>standard</a:t>
            </a:r>
            <a:r>
              <a:t> of my mom and I are totally </a:t>
            </a:r>
            <a:r>
              <a:rPr>
                <a:solidFill>
                  <a:srgbClr val="0433FF"/>
                </a:solidFill>
              </a:rPr>
              <a:t>different</a:t>
            </a:r>
            <a:r>
              <a:t>.</a:t>
            </a:r>
          </a:p>
        </p:txBody>
      </p:sp>
      <p:sp>
        <p:nvSpPr>
          <p:cNvPr id="260" name="在购物上，"/>
          <p:cNvSpPr txBox="1"/>
          <p:nvPr/>
        </p:nvSpPr>
        <p:spPr>
          <a:xfrm>
            <a:off x="819150" y="6921500"/>
            <a:ext cx="35433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在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购物</a:t>
            </a:r>
            <a:r>
              <a:t>上，</a:t>
            </a:r>
          </a:p>
        </p:txBody>
      </p:sp>
      <p:sp>
        <p:nvSpPr>
          <p:cNvPr id="261" name="标准"/>
          <p:cNvSpPr txBox="1"/>
          <p:nvPr/>
        </p:nvSpPr>
        <p:spPr>
          <a:xfrm>
            <a:off x="1581150" y="4091523"/>
            <a:ext cx="13335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433FF"/>
                </a:solidFill>
              </a:defRPr>
            </a:lvl1pPr>
          </a:lstStyle>
          <a:p>
            <a:pPr/>
            <a:r>
              <a:t>标准</a:t>
            </a:r>
          </a:p>
        </p:txBody>
      </p:sp>
      <p:sp>
        <p:nvSpPr>
          <p:cNvPr id="262" name="不同"/>
          <p:cNvSpPr txBox="1"/>
          <p:nvPr/>
        </p:nvSpPr>
        <p:spPr>
          <a:xfrm>
            <a:off x="10699750" y="4091523"/>
            <a:ext cx="13335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433FF"/>
                </a:solidFill>
              </a:defRPr>
            </a:lvl1pPr>
          </a:lstStyle>
          <a:p>
            <a:pPr/>
            <a:r>
              <a:t>不同</a:t>
            </a:r>
          </a:p>
        </p:txBody>
      </p:sp>
      <p:sp>
        <p:nvSpPr>
          <p:cNvPr id="263" name="我和妈妈的标准完全不同。"/>
          <p:cNvSpPr txBox="1"/>
          <p:nvPr/>
        </p:nvSpPr>
        <p:spPr>
          <a:xfrm>
            <a:off x="4171949" y="6921500"/>
            <a:ext cx="83439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我和妈妈的</a:t>
            </a:r>
            <a:r>
              <a:rPr>
                <a:solidFill>
                  <a:srgbClr val="0433FF"/>
                </a:solidFill>
              </a:rPr>
              <a:t>标准</a:t>
            </a:r>
            <a:r>
              <a:t>完全</a:t>
            </a:r>
            <a:r>
              <a:rPr>
                <a:solidFill>
                  <a:srgbClr val="0433FF"/>
                </a:solidFill>
              </a:rPr>
              <a:t>不同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2" grpId="4"/>
      <p:bldP build="whole" bldLvl="1" animBg="1" rev="0" advAuto="0" spid="261" grpId="3"/>
      <p:bldP build="whole" bldLvl="1" animBg="1" rev="0" advAuto="0" spid="259" grpId="2"/>
      <p:bldP build="whole" bldLvl="1" animBg="1" rev="0" advAuto="0" spid="263" grpId="5"/>
      <p:bldP build="whole" bldLvl="1" animBg="1" rev="0" advAuto="0" spid="26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(在)…上"/>
          <p:cNvSpPr txBox="1"/>
          <p:nvPr/>
        </p:nvSpPr>
        <p:spPr>
          <a:xfrm>
            <a:off x="1700276" y="50800"/>
            <a:ext cx="4448049" cy="17907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(在)…上</a:t>
            </a:r>
          </a:p>
        </p:txBody>
      </p:sp>
      <p:sp>
        <p:nvSpPr>
          <p:cNvPr id="266" name="S+"/>
          <p:cNvSpPr txBox="1"/>
          <p:nvPr/>
        </p:nvSpPr>
        <p:spPr>
          <a:xfrm>
            <a:off x="108407" y="349811"/>
            <a:ext cx="1256386" cy="1192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S+</a:t>
            </a:r>
          </a:p>
        </p:txBody>
      </p:sp>
      <p:sp>
        <p:nvSpPr>
          <p:cNvPr id="267" name="My father has had a lot of problems with his job."/>
          <p:cNvSpPr txBox="1"/>
          <p:nvPr/>
        </p:nvSpPr>
        <p:spPr>
          <a:xfrm>
            <a:off x="1069695" y="3594380"/>
            <a:ext cx="10586010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My father has had a lot of problems with his </a:t>
            </a:r>
            <a:r>
              <a:rPr>
                <a:solidFill>
                  <a:srgbClr val="0433FF"/>
                </a:solidFill>
              </a:rPr>
              <a:t>job</a:t>
            </a:r>
            <a:r>
              <a:t>.</a:t>
            </a:r>
          </a:p>
        </p:txBody>
      </p:sp>
      <p:sp>
        <p:nvSpPr>
          <p:cNvPr id="268" name="我爸爸在工作上有很多问题。"/>
          <p:cNvSpPr txBox="1"/>
          <p:nvPr/>
        </p:nvSpPr>
        <p:spPr>
          <a:xfrm>
            <a:off x="1847849" y="5994400"/>
            <a:ext cx="90297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我爸爸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在</a:t>
            </a:r>
            <a:r>
              <a:rPr>
                <a:solidFill>
                  <a:srgbClr val="0433FF"/>
                </a:solidFill>
              </a:rPr>
              <a:t>工作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上</a:t>
            </a:r>
            <a:r>
              <a:t>有很多问题。</a:t>
            </a:r>
          </a:p>
        </p:txBody>
      </p:sp>
      <p:grpSp>
        <p:nvGrpSpPr>
          <p:cNvPr id="271" name="群組"/>
          <p:cNvGrpSpPr/>
          <p:nvPr/>
        </p:nvGrpSpPr>
        <p:grpSpPr>
          <a:xfrm>
            <a:off x="3305065" y="4228819"/>
            <a:ext cx="5519530" cy="648621"/>
            <a:chOff x="0" y="0"/>
            <a:chExt cx="5519529" cy="648620"/>
          </a:xfrm>
        </p:grpSpPr>
        <p:sp>
          <p:nvSpPr>
            <p:cNvPr id="269" name="線條"/>
            <p:cNvSpPr/>
            <p:nvPr/>
          </p:nvSpPr>
          <p:spPr>
            <a:xfrm>
              <a:off x="0" y="0"/>
              <a:ext cx="551953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70" name="What happen"/>
            <p:cNvSpPr txBox="1"/>
            <p:nvPr/>
          </p:nvSpPr>
          <p:spPr>
            <a:xfrm>
              <a:off x="1570420" y="75841"/>
              <a:ext cx="2593430" cy="5727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/>
              </a:lvl1pPr>
            </a:lstStyle>
            <a:p>
              <a:pPr/>
              <a:r>
                <a:t>What happen</a:t>
              </a:r>
            </a:p>
          </p:txBody>
        </p:sp>
      </p:grpSp>
      <p:grpSp>
        <p:nvGrpSpPr>
          <p:cNvPr id="274" name="群組"/>
          <p:cNvGrpSpPr/>
          <p:nvPr/>
        </p:nvGrpSpPr>
        <p:grpSpPr>
          <a:xfrm>
            <a:off x="6797564" y="6984719"/>
            <a:ext cx="3293460" cy="699421"/>
            <a:chOff x="0" y="0"/>
            <a:chExt cx="3293458" cy="699420"/>
          </a:xfrm>
        </p:grpSpPr>
        <p:sp>
          <p:nvSpPr>
            <p:cNvPr id="272" name="線條"/>
            <p:cNvSpPr/>
            <p:nvPr/>
          </p:nvSpPr>
          <p:spPr>
            <a:xfrm>
              <a:off x="0" y="0"/>
              <a:ext cx="3293459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73" name="What happen"/>
            <p:cNvSpPr txBox="1"/>
            <p:nvPr/>
          </p:nvSpPr>
          <p:spPr>
            <a:xfrm>
              <a:off x="554420" y="126640"/>
              <a:ext cx="2593430" cy="5727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/>
              </a:lvl1pPr>
            </a:lstStyle>
            <a:p>
              <a:pPr/>
              <a:r>
                <a:t>What happen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4"/>
      <p:bldP build="whole" bldLvl="1" animBg="1" rev="0" advAuto="0" spid="268" grpId="2"/>
      <p:bldP build="whole" bldLvl="1" animBg="1" rev="0" advAuto="0" spid="271" grpId="3"/>
      <p:bldP build="whole" bldLvl="1" animBg="1" rev="0" advAuto="0" spid="26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(在)…上"/>
          <p:cNvSpPr txBox="1"/>
          <p:nvPr/>
        </p:nvSpPr>
        <p:spPr>
          <a:xfrm>
            <a:off x="1700276" y="50800"/>
            <a:ext cx="4448049" cy="17907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(在)…上</a:t>
            </a:r>
          </a:p>
        </p:txBody>
      </p:sp>
      <p:sp>
        <p:nvSpPr>
          <p:cNvPr id="277" name="S+"/>
          <p:cNvSpPr txBox="1"/>
          <p:nvPr/>
        </p:nvSpPr>
        <p:spPr>
          <a:xfrm>
            <a:off x="108407" y="349811"/>
            <a:ext cx="1256386" cy="1192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S+</a:t>
            </a:r>
          </a:p>
        </p:txBody>
      </p:sp>
      <p:sp>
        <p:nvSpPr>
          <p:cNvPr id="278" name="我弟弟在学习上没有什么问题。"/>
          <p:cNvSpPr txBox="1"/>
          <p:nvPr/>
        </p:nvSpPr>
        <p:spPr>
          <a:xfrm>
            <a:off x="1022350" y="5511799"/>
            <a:ext cx="102489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t>我弟弟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在</a:t>
            </a:r>
            <a:r>
              <a:rPr>
                <a:solidFill>
                  <a:srgbClr val="0433FF"/>
                </a:solidFill>
              </a:rPr>
              <a:t>学习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上</a:t>
            </a:r>
            <a:r>
              <a:t>没有什么问题。</a:t>
            </a:r>
          </a:p>
        </p:txBody>
      </p:sp>
      <p:sp>
        <p:nvSpPr>
          <p:cNvPr id="279" name="My younger brother don’t have any problems with his studies."/>
          <p:cNvSpPr txBox="1"/>
          <p:nvPr/>
        </p:nvSpPr>
        <p:spPr>
          <a:xfrm>
            <a:off x="-425590" y="3867062"/>
            <a:ext cx="13855980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/>
            </a:pPr>
            <a:r>
              <a:t>My younger brother don’t have any problems with his </a:t>
            </a:r>
            <a:r>
              <a:rPr>
                <a:solidFill>
                  <a:srgbClr val="0433FF"/>
                </a:solidFill>
              </a:rPr>
              <a:t>studies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2"/>
      <p:bldP build="whole" bldLvl="1" animBg="1" rev="0" advAuto="0" spid="27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“in terms of…”"/>
          <p:cNvSpPr txBox="1"/>
          <p:nvPr/>
        </p:nvSpPr>
        <p:spPr>
          <a:xfrm>
            <a:off x="4434109" y="383675"/>
            <a:ext cx="4492182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“in terms of…”</a:t>
            </a:r>
          </a:p>
        </p:txBody>
      </p:sp>
      <p:sp>
        <p:nvSpPr>
          <p:cNvPr id="282" name="(在)…上"/>
          <p:cNvSpPr txBox="1"/>
          <p:nvPr/>
        </p:nvSpPr>
        <p:spPr>
          <a:xfrm>
            <a:off x="3340861" y="1555750"/>
            <a:ext cx="6500877" cy="2590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0">
                <a:solidFill>
                  <a:srgbClr val="FFFFFF"/>
                </a:solidFill>
              </a:defRPr>
            </a:lvl1pPr>
          </a:lstStyle>
          <a:p>
            <a:pPr/>
            <a:r>
              <a:t>(在)…上</a:t>
            </a:r>
          </a:p>
        </p:txBody>
      </p:sp>
      <p:sp>
        <p:nvSpPr>
          <p:cNvPr id="283" name="線條"/>
          <p:cNvSpPr/>
          <p:nvPr/>
        </p:nvSpPr>
        <p:spPr>
          <a:xfrm>
            <a:off x="7099300" y="3905249"/>
            <a:ext cx="1" cy="79585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4" name="abstract noun"/>
          <p:cNvSpPr txBox="1"/>
          <p:nvPr/>
        </p:nvSpPr>
        <p:spPr>
          <a:xfrm>
            <a:off x="5653303" y="4788180"/>
            <a:ext cx="3145994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abstract noun</a:t>
            </a:r>
          </a:p>
        </p:txBody>
      </p:sp>
      <p:sp>
        <p:nvSpPr>
          <p:cNvPr id="285" name="(character; interest; studies; work; life, etc.)"/>
          <p:cNvSpPr txBox="1"/>
          <p:nvPr/>
        </p:nvSpPr>
        <p:spPr>
          <a:xfrm>
            <a:off x="2850743" y="5877995"/>
            <a:ext cx="8497114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433FF"/>
                </a:solidFill>
              </a:defRPr>
            </a:lvl1pPr>
          </a:lstStyle>
          <a:p>
            <a:pPr/>
            <a:r>
              <a:t>(character; interest; studies; work; life, etc.)</a:t>
            </a:r>
          </a:p>
        </p:txBody>
      </p:sp>
      <p:sp>
        <p:nvSpPr>
          <p:cNvPr id="286" name="性格"/>
          <p:cNvSpPr txBox="1"/>
          <p:nvPr/>
        </p:nvSpPr>
        <p:spPr>
          <a:xfrm>
            <a:off x="3155949" y="6540500"/>
            <a:ext cx="1257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性格</a:t>
            </a:r>
          </a:p>
        </p:txBody>
      </p:sp>
      <p:sp>
        <p:nvSpPr>
          <p:cNvPr id="287" name="兴趣爱好"/>
          <p:cNvSpPr txBox="1"/>
          <p:nvPr/>
        </p:nvSpPr>
        <p:spPr>
          <a:xfrm>
            <a:off x="4870449" y="6724649"/>
            <a:ext cx="18415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兴趣爱好</a:t>
            </a:r>
          </a:p>
        </p:txBody>
      </p:sp>
      <p:sp>
        <p:nvSpPr>
          <p:cNvPr id="288" name="学习"/>
          <p:cNvSpPr txBox="1"/>
          <p:nvPr/>
        </p:nvSpPr>
        <p:spPr>
          <a:xfrm>
            <a:off x="6927850" y="6642100"/>
            <a:ext cx="12065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学习</a:t>
            </a:r>
          </a:p>
        </p:txBody>
      </p:sp>
      <p:sp>
        <p:nvSpPr>
          <p:cNvPr id="289" name="工作"/>
          <p:cNvSpPr txBox="1"/>
          <p:nvPr/>
        </p:nvSpPr>
        <p:spPr>
          <a:xfrm>
            <a:off x="8350249" y="6718300"/>
            <a:ext cx="10033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工作</a:t>
            </a:r>
          </a:p>
        </p:txBody>
      </p:sp>
      <p:sp>
        <p:nvSpPr>
          <p:cNvPr id="290" name="生活"/>
          <p:cNvSpPr txBox="1"/>
          <p:nvPr/>
        </p:nvSpPr>
        <p:spPr>
          <a:xfrm>
            <a:off x="9531350" y="6724649"/>
            <a:ext cx="9779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生活</a:t>
            </a:r>
          </a:p>
        </p:txBody>
      </p:sp>
      <p:sp>
        <p:nvSpPr>
          <p:cNvPr id="291" name="请造句"/>
          <p:cNvSpPr txBox="1"/>
          <p:nvPr/>
        </p:nvSpPr>
        <p:spPr>
          <a:xfrm>
            <a:off x="5029200" y="7896103"/>
            <a:ext cx="3505201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V来V去"/>
          <p:cNvSpPr txBox="1"/>
          <p:nvPr/>
        </p:nvSpPr>
        <p:spPr>
          <a:xfrm>
            <a:off x="3591293" y="2622549"/>
            <a:ext cx="6355613" cy="23622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700">
                <a:solidFill>
                  <a:srgbClr val="FFFFFF"/>
                </a:solidFill>
              </a:defRPr>
            </a:lvl1pPr>
          </a:lstStyle>
          <a:p>
            <a:pPr/>
            <a:r>
              <a:t>V来V去</a:t>
            </a:r>
          </a:p>
        </p:txBody>
      </p:sp>
      <p:sp>
        <p:nvSpPr>
          <p:cNvPr id="294" name="signifies a repetitive action"/>
          <p:cNvSpPr txBox="1"/>
          <p:nvPr/>
        </p:nvSpPr>
        <p:spPr>
          <a:xfrm>
            <a:off x="2975114" y="1475322"/>
            <a:ext cx="7587972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signifies a repetitive action</a:t>
            </a:r>
          </a:p>
        </p:txBody>
      </p:sp>
      <p:sp>
        <p:nvSpPr>
          <p:cNvPr id="295" name="Walk forth and back"/>
          <p:cNvSpPr txBox="1"/>
          <p:nvPr/>
        </p:nvSpPr>
        <p:spPr>
          <a:xfrm>
            <a:off x="1564081" y="6095728"/>
            <a:ext cx="4110838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Walk</a:t>
            </a:r>
            <a:r>
              <a:t> forth and back</a:t>
            </a:r>
          </a:p>
        </p:txBody>
      </p:sp>
      <p:sp>
        <p:nvSpPr>
          <p:cNvPr id="296" name="走来走去"/>
          <p:cNvSpPr txBox="1"/>
          <p:nvPr/>
        </p:nvSpPr>
        <p:spPr>
          <a:xfrm>
            <a:off x="7537450" y="5899150"/>
            <a:ext cx="265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走</a:t>
            </a:r>
            <a:r>
              <a:t>来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走</a:t>
            </a:r>
            <a:r>
              <a:t>去</a:t>
            </a:r>
          </a:p>
        </p:txBody>
      </p:sp>
      <p:sp>
        <p:nvSpPr>
          <p:cNvPr id="297" name="See here and there"/>
          <p:cNvSpPr txBox="1"/>
          <p:nvPr/>
        </p:nvSpPr>
        <p:spPr>
          <a:xfrm>
            <a:off x="1577943" y="7804149"/>
            <a:ext cx="3879914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See</a:t>
            </a:r>
            <a:r>
              <a:t> here and there</a:t>
            </a:r>
          </a:p>
        </p:txBody>
      </p:sp>
      <p:sp>
        <p:nvSpPr>
          <p:cNvPr id="298" name="看来看去"/>
          <p:cNvSpPr txBox="1"/>
          <p:nvPr/>
        </p:nvSpPr>
        <p:spPr>
          <a:xfrm>
            <a:off x="7537450" y="7607571"/>
            <a:ext cx="265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看</a:t>
            </a:r>
            <a:r>
              <a:t>来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看</a:t>
            </a:r>
            <a:r>
              <a:t>去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8" grpId="4"/>
      <p:bldP build="whole" bldLvl="1" animBg="1" rev="0" advAuto="0" spid="296" grpId="2"/>
      <p:bldP build="whole" bldLvl="1" animBg="1" rev="0" advAuto="0" spid="297" grpId="3"/>
      <p:bldP build="whole" bldLvl="1" animBg="1" rev="0" advAuto="0" spid="29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作业"/>
          <p:cNvSpPr txBox="1"/>
          <p:nvPr/>
        </p:nvSpPr>
        <p:spPr>
          <a:xfrm>
            <a:off x="1949449" y="298449"/>
            <a:ext cx="2146301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作业</a:t>
            </a:r>
          </a:p>
        </p:txBody>
      </p:sp>
      <p:sp>
        <p:nvSpPr>
          <p:cNvPr id="124" name="星期三交"/>
          <p:cNvSpPr txBox="1"/>
          <p:nvPr/>
        </p:nvSpPr>
        <p:spPr>
          <a:xfrm>
            <a:off x="5111749" y="590549"/>
            <a:ext cx="25019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星期三交</a:t>
            </a:r>
          </a:p>
        </p:txBody>
      </p:sp>
      <p:sp>
        <p:nvSpPr>
          <p:cNvPr id="125" name="1. 你有没有男(女)朋友?"/>
          <p:cNvSpPr txBox="1"/>
          <p:nvPr/>
        </p:nvSpPr>
        <p:spPr>
          <a:xfrm>
            <a:off x="1149604" y="1997074"/>
            <a:ext cx="6108193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1. 你有没有男(女)朋友?</a:t>
            </a:r>
          </a:p>
        </p:txBody>
      </p:sp>
      <p:sp>
        <p:nvSpPr>
          <p:cNvPr id="126" name="2. 你的兴趣是什么?你男(女)友的兴趣是什么？"/>
          <p:cNvSpPr txBox="1"/>
          <p:nvPr/>
        </p:nvSpPr>
        <p:spPr>
          <a:xfrm>
            <a:off x="1162303" y="3530599"/>
            <a:ext cx="11950193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2. 你的兴趣是什么?你男(女)友的兴趣是什么？</a:t>
            </a:r>
          </a:p>
        </p:txBody>
      </p:sp>
      <p:sp>
        <p:nvSpPr>
          <p:cNvPr id="127" name="3.你男(女)友的性格怎么样？"/>
          <p:cNvSpPr txBox="1"/>
          <p:nvPr/>
        </p:nvSpPr>
        <p:spPr>
          <a:xfrm>
            <a:off x="1202715" y="5572124"/>
            <a:ext cx="7373570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3.你男(女)友的性格怎么样？</a:t>
            </a:r>
          </a:p>
        </p:txBody>
      </p:sp>
      <p:sp>
        <p:nvSpPr>
          <p:cNvPr id="128" name="4. 你们会吵架吗？会因为什么事吵架？"/>
          <p:cNvSpPr txBox="1"/>
          <p:nvPr/>
        </p:nvSpPr>
        <p:spPr>
          <a:xfrm>
            <a:off x="1205534" y="7613649"/>
            <a:ext cx="10111132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4. 你们会吵架吗？会因为什么事吵架？</a:t>
            </a:r>
          </a:p>
        </p:txBody>
      </p:sp>
      <p:sp>
        <p:nvSpPr>
          <p:cNvPr id="129" name="200字"/>
          <p:cNvSpPr txBox="1"/>
          <p:nvPr/>
        </p:nvSpPr>
        <p:spPr>
          <a:xfrm>
            <a:off x="8938183" y="482599"/>
            <a:ext cx="2113434" cy="11557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200字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V来V去"/>
          <p:cNvSpPr txBox="1"/>
          <p:nvPr/>
        </p:nvSpPr>
        <p:spPr>
          <a:xfrm>
            <a:off x="9893" y="-50800"/>
            <a:ext cx="4251580" cy="17907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V来V去</a:t>
            </a:r>
          </a:p>
        </p:txBody>
      </p:sp>
      <p:sp>
        <p:nvSpPr>
          <p:cNvPr id="301" name="signifies a repetitive action"/>
          <p:cNvSpPr txBox="1"/>
          <p:nvPr/>
        </p:nvSpPr>
        <p:spPr>
          <a:xfrm>
            <a:off x="4729676" y="545828"/>
            <a:ext cx="5475848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signifies a repetitive action</a:t>
            </a:r>
          </a:p>
        </p:txBody>
      </p:sp>
      <p:sp>
        <p:nvSpPr>
          <p:cNvPr id="302" name="我在这家购物中心___来___去，都找不到喜欢的毛衣。"/>
          <p:cNvSpPr txBox="1"/>
          <p:nvPr/>
        </p:nvSpPr>
        <p:spPr>
          <a:xfrm>
            <a:off x="82549" y="8007350"/>
            <a:ext cx="126111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我在这家购物中心___来___去，都找不到喜欢的毛衣。</a:t>
            </a:r>
          </a:p>
        </p:txBody>
      </p:sp>
      <p:pic>
        <p:nvPicPr>
          <p:cNvPr id="303" name="csm_Galerie_Vankovka__Bruenn_52_22e00d3939.jpg" descr="csm_Galerie_Vankovka__Bruenn_52_22e00d39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694" y="2168943"/>
            <a:ext cx="7210091" cy="4812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0fd6a057da96d9ae86c89e0d90e165f1b32cd86913353-rBDwih.jpeg" descr="0fd6a057da96d9ae86c89e0d90e165f1b32cd86913353-rBDwih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85187" y="2168943"/>
            <a:ext cx="2961025" cy="51140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7" name="群組"/>
          <p:cNvGrpSpPr/>
          <p:nvPr/>
        </p:nvGrpSpPr>
        <p:grpSpPr>
          <a:xfrm>
            <a:off x="4356100" y="7905750"/>
            <a:ext cx="1955800" cy="825501"/>
            <a:chOff x="0" y="0"/>
            <a:chExt cx="1955800" cy="825500"/>
          </a:xfrm>
        </p:grpSpPr>
        <p:sp>
          <p:nvSpPr>
            <p:cNvPr id="305" name="看"/>
            <p:cNvSpPr txBox="1"/>
            <p:nvPr/>
          </p:nvSpPr>
          <p:spPr>
            <a:xfrm>
              <a:off x="0" y="0"/>
              <a:ext cx="635000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1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看</a:t>
              </a:r>
            </a:p>
          </p:txBody>
        </p:sp>
        <p:sp>
          <p:nvSpPr>
            <p:cNvPr id="306" name="看"/>
            <p:cNvSpPr txBox="1"/>
            <p:nvPr/>
          </p:nvSpPr>
          <p:spPr>
            <a:xfrm>
              <a:off x="1320800" y="0"/>
              <a:ext cx="635000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1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看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7" grpId="2"/>
      <p:bldP build="whole" bldLvl="1" animBg="1" rev="0" advAuto="0" spid="30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V来V去"/>
          <p:cNvSpPr txBox="1"/>
          <p:nvPr/>
        </p:nvSpPr>
        <p:spPr>
          <a:xfrm>
            <a:off x="9893" y="-50800"/>
            <a:ext cx="4251580" cy="17907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V来V去</a:t>
            </a:r>
          </a:p>
        </p:txBody>
      </p:sp>
      <p:sp>
        <p:nvSpPr>
          <p:cNvPr id="310" name="signifies a repetitive action"/>
          <p:cNvSpPr txBox="1"/>
          <p:nvPr/>
        </p:nvSpPr>
        <p:spPr>
          <a:xfrm>
            <a:off x="4729676" y="545828"/>
            <a:ext cx="5475848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signifies a repetitive action</a:t>
            </a:r>
          </a:p>
        </p:txBody>
      </p:sp>
      <p:sp>
        <p:nvSpPr>
          <p:cNvPr id="311" name="请你别在房间里____来____去。"/>
          <p:cNvSpPr txBox="1"/>
          <p:nvPr/>
        </p:nvSpPr>
        <p:spPr>
          <a:xfrm>
            <a:off x="1504949" y="8013699"/>
            <a:ext cx="91821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请你别在房间里____来____去。</a:t>
            </a:r>
          </a:p>
        </p:txBody>
      </p:sp>
      <p:grpSp>
        <p:nvGrpSpPr>
          <p:cNvPr id="314" name="群組"/>
          <p:cNvGrpSpPr/>
          <p:nvPr/>
        </p:nvGrpSpPr>
        <p:grpSpPr>
          <a:xfrm>
            <a:off x="6362700" y="7899399"/>
            <a:ext cx="2743200" cy="1028701"/>
            <a:chOff x="0" y="0"/>
            <a:chExt cx="2743199" cy="1028700"/>
          </a:xfrm>
        </p:grpSpPr>
        <p:sp>
          <p:nvSpPr>
            <p:cNvPr id="312" name="走"/>
            <p:cNvSpPr txBox="1"/>
            <p:nvPr/>
          </p:nvSpPr>
          <p:spPr>
            <a:xfrm>
              <a:off x="0" y="-1"/>
              <a:ext cx="762001" cy="1003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1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走</a:t>
              </a:r>
            </a:p>
          </p:txBody>
        </p:sp>
        <p:sp>
          <p:nvSpPr>
            <p:cNvPr id="313" name="走"/>
            <p:cNvSpPr txBox="1"/>
            <p:nvPr/>
          </p:nvSpPr>
          <p:spPr>
            <a:xfrm>
              <a:off x="1981199" y="25399"/>
              <a:ext cx="762001" cy="1003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1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走</a:t>
              </a:r>
            </a:p>
          </p:txBody>
        </p:sp>
      </p:grpSp>
      <p:pic>
        <p:nvPicPr>
          <p:cNvPr id="315" name="3ef36d6ed0034930bfd490f6fb20c17f.jpeg" descr="3ef36d6ed0034930bfd490f6fb20c17f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0764" y="2414848"/>
            <a:ext cx="7977272" cy="4923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V来V去"/>
          <p:cNvSpPr txBox="1"/>
          <p:nvPr/>
        </p:nvSpPr>
        <p:spPr>
          <a:xfrm>
            <a:off x="9893" y="-50800"/>
            <a:ext cx="4251580" cy="17907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V来V去</a:t>
            </a:r>
          </a:p>
        </p:txBody>
      </p:sp>
      <p:sp>
        <p:nvSpPr>
          <p:cNvPr id="318" name="signifies a repetitive action"/>
          <p:cNvSpPr txBox="1"/>
          <p:nvPr/>
        </p:nvSpPr>
        <p:spPr>
          <a:xfrm>
            <a:off x="4729676" y="545828"/>
            <a:ext cx="5475848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signifies a repetitive action</a:t>
            </a:r>
          </a:p>
        </p:txBody>
      </p:sp>
      <p:sp>
        <p:nvSpPr>
          <p:cNvPr id="319" name="A: 哎！____来____去，还是饺子最好吃。"/>
          <p:cNvSpPr txBox="1"/>
          <p:nvPr/>
        </p:nvSpPr>
        <p:spPr>
          <a:xfrm>
            <a:off x="1001223" y="7969249"/>
            <a:ext cx="1100235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A: 哎！____来____去，还是饺子最好吃。</a:t>
            </a:r>
          </a:p>
        </p:txBody>
      </p:sp>
      <p:sp>
        <p:nvSpPr>
          <p:cNvPr id="320" name="B: 台湾什么食物最好吃？"/>
          <p:cNvSpPr txBox="1"/>
          <p:nvPr/>
        </p:nvSpPr>
        <p:spPr>
          <a:xfrm>
            <a:off x="3068701" y="2159000"/>
            <a:ext cx="7121399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B: 台湾什么食物最好吃？</a:t>
            </a:r>
          </a:p>
        </p:txBody>
      </p:sp>
      <p:pic>
        <p:nvPicPr>
          <p:cNvPr id="321" name="190220-11951-11-0dBL9.jpg" descr="190220-11951-11-0dBL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2760" y="3556000"/>
            <a:ext cx="6733762" cy="3779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Heart_Eyes_Emoji_2_large.png" descr="Heart_Eyes_Emoji_2_lar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7421" y="4504109"/>
            <a:ext cx="2479949" cy="24799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5" name="群組"/>
          <p:cNvGrpSpPr/>
          <p:nvPr/>
        </p:nvGrpSpPr>
        <p:grpSpPr>
          <a:xfrm>
            <a:off x="3302000" y="8026400"/>
            <a:ext cx="2485141" cy="825501"/>
            <a:chOff x="0" y="0"/>
            <a:chExt cx="2485140" cy="825500"/>
          </a:xfrm>
        </p:grpSpPr>
        <p:sp>
          <p:nvSpPr>
            <p:cNvPr id="323" name="吃"/>
            <p:cNvSpPr txBox="1"/>
            <p:nvPr/>
          </p:nvSpPr>
          <p:spPr>
            <a:xfrm>
              <a:off x="0" y="0"/>
              <a:ext cx="635000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1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吃</a:t>
              </a:r>
            </a:p>
          </p:txBody>
        </p:sp>
        <p:sp>
          <p:nvSpPr>
            <p:cNvPr id="324" name="吃"/>
            <p:cNvSpPr txBox="1"/>
            <p:nvPr/>
          </p:nvSpPr>
          <p:spPr>
            <a:xfrm>
              <a:off x="1850140" y="0"/>
              <a:ext cx="635001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1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吃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1"/>
      <p:bldP build="whole" bldLvl="1" animBg="1" rev="0" advAuto="0" spid="325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V来V去"/>
          <p:cNvSpPr txBox="1"/>
          <p:nvPr/>
        </p:nvSpPr>
        <p:spPr>
          <a:xfrm>
            <a:off x="9893" y="-50800"/>
            <a:ext cx="4251580" cy="17907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V来V去</a:t>
            </a:r>
          </a:p>
        </p:txBody>
      </p:sp>
      <p:sp>
        <p:nvSpPr>
          <p:cNvPr id="328" name="signifies a repetitive action"/>
          <p:cNvSpPr txBox="1"/>
          <p:nvPr/>
        </p:nvSpPr>
        <p:spPr>
          <a:xfrm>
            <a:off x="4729676" y="545828"/>
            <a:ext cx="5475848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signifies a repetitive action</a:t>
            </a:r>
          </a:p>
        </p:txBody>
      </p:sp>
      <p:sp>
        <p:nvSpPr>
          <p:cNvPr id="329" name="昨天晚上我____来____去，还是不知道为什么他们分手了。"/>
          <p:cNvSpPr txBox="1"/>
          <p:nvPr/>
        </p:nvSpPr>
        <p:spPr>
          <a:xfrm>
            <a:off x="171449" y="7531099"/>
            <a:ext cx="126619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昨天晚上我____来____去，还是不知道为什么他们分手了。</a:t>
            </a:r>
          </a:p>
        </p:txBody>
      </p:sp>
      <p:grpSp>
        <p:nvGrpSpPr>
          <p:cNvPr id="332" name="群組"/>
          <p:cNvGrpSpPr/>
          <p:nvPr/>
        </p:nvGrpSpPr>
        <p:grpSpPr>
          <a:xfrm>
            <a:off x="2806699" y="7537450"/>
            <a:ext cx="2095501" cy="762001"/>
            <a:chOff x="0" y="0"/>
            <a:chExt cx="2095500" cy="762000"/>
          </a:xfrm>
        </p:grpSpPr>
        <p:sp>
          <p:nvSpPr>
            <p:cNvPr id="330" name="想"/>
            <p:cNvSpPr txBox="1"/>
            <p:nvPr/>
          </p:nvSpPr>
          <p:spPr>
            <a:xfrm>
              <a:off x="-1" y="0"/>
              <a:ext cx="584201" cy="762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7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想</a:t>
              </a:r>
            </a:p>
          </p:txBody>
        </p:sp>
        <p:sp>
          <p:nvSpPr>
            <p:cNvPr id="331" name="想"/>
            <p:cNvSpPr txBox="1"/>
            <p:nvPr/>
          </p:nvSpPr>
          <p:spPr>
            <a:xfrm>
              <a:off x="1511299" y="0"/>
              <a:ext cx="584201" cy="762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7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想</a:t>
              </a:r>
            </a:p>
          </p:txBody>
        </p:sp>
      </p:grpSp>
      <p:pic>
        <p:nvPicPr>
          <p:cNvPr id="333" name="1359472520-3690504521.png" descr="1359472520-3690504521.png"/>
          <p:cNvPicPr>
            <a:picLocks noChangeAspect="1"/>
          </p:cNvPicPr>
          <p:nvPr/>
        </p:nvPicPr>
        <p:blipFill>
          <a:blip r:embed="rId2">
            <a:extLst/>
          </a:blip>
          <a:srcRect l="5309" t="0" r="26014" b="0"/>
          <a:stretch>
            <a:fillRect/>
          </a:stretch>
        </p:blipFill>
        <p:spPr>
          <a:xfrm>
            <a:off x="3516831" y="2377479"/>
            <a:ext cx="2805633" cy="4998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Capture743-750x450.jpg" descr="Capture743-750x45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35508" y="1665039"/>
            <a:ext cx="5273843" cy="3164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V来V去"/>
          <p:cNvSpPr txBox="1"/>
          <p:nvPr/>
        </p:nvSpPr>
        <p:spPr>
          <a:xfrm>
            <a:off x="9893" y="-50800"/>
            <a:ext cx="4251580" cy="17907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</a:defRPr>
            </a:lvl1pPr>
          </a:lstStyle>
          <a:p>
            <a:pPr/>
            <a:r>
              <a:t>V来V去</a:t>
            </a:r>
          </a:p>
        </p:txBody>
      </p:sp>
      <p:sp>
        <p:nvSpPr>
          <p:cNvPr id="337" name="signifies a repetitive action"/>
          <p:cNvSpPr txBox="1"/>
          <p:nvPr/>
        </p:nvSpPr>
        <p:spPr>
          <a:xfrm>
            <a:off x="4729676" y="545828"/>
            <a:ext cx="5475848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signifies a repetitive action</a:t>
            </a:r>
          </a:p>
        </p:txBody>
      </p:sp>
      <p:sp>
        <p:nvSpPr>
          <p:cNvPr id="338" name="Discuss"/>
          <p:cNvSpPr txBox="1"/>
          <p:nvPr/>
        </p:nvSpPr>
        <p:spPr>
          <a:xfrm>
            <a:off x="444659" y="2242383"/>
            <a:ext cx="1985049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Discuss</a:t>
            </a:r>
          </a:p>
        </p:txBody>
      </p:sp>
      <p:grpSp>
        <p:nvGrpSpPr>
          <p:cNvPr id="341" name="群組"/>
          <p:cNvGrpSpPr/>
          <p:nvPr/>
        </p:nvGrpSpPr>
        <p:grpSpPr>
          <a:xfrm>
            <a:off x="605333" y="3105150"/>
            <a:ext cx="1663701" cy="1702809"/>
            <a:chOff x="0" y="0"/>
            <a:chExt cx="1663700" cy="1702808"/>
          </a:xfrm>
        </p:grpSpPr>
        <p:sp>
          <p:nvSpPr>
            <p:cNvPr id="339" name="讨论"/>
            <p:cNvSpPr txBox="1"/>
            <p:nvPr/>
          </p:nvSpPr>
          <p:spPr>
            <a:xfrm>
              <a:off x="0" y="0"/>
              <a:ext cx="1663701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100"/>
              </a:lvl1pPr>
            </a:lstStyle>
            <a:p>
              <a:pPr/>
              <a:r>
                <a:t>讨论</a:t>
              </a:r>
            </a:p>
          </p:txBody>
        </p:sp>
        <p:sp>
          <p:nvSpPr>
            <p:cNvPr id="340" name="tǎolùn"/>
            <p:cNvSpPr txBox="1"/>
            <p:nvPr/>
          </p:nvSpPr>
          <p:spPr>
            <a:xfrm>
              <a:off x="229063" y="1167391"/>
              <a:ext cx="1205574" cy="535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900"/>
              </a:lvl1pPr>
            </a:lstStyle>
            <a:p>
              <a:pPr/>
              <a:r>
                <a:t>tǎolùn</a:t>
              </a:r>
            </a:p>
          </p:txBody>
        </p:sp>
      </p:grpSp>
      <p:sp>
        <p:nvSpPr>
          <p:cNvPr id="342" name="We discussed the problem again and again."/>
          <p:cNvSpPr txBox="1"/>
          <p:nvPr/>
        </p:nvSpPr>
        <p:spPr>
          <a:xfrm>
            <a:off x="2881731" y="2840572"/>
            <a:ext cx="9171738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/>
            </a:pPr>
            <a:r>
              <a:t>We </a:t>
            </a:r>
            <a:r>
              <a:rPr>
                <a:solidFill>
                  <a:srgbClr val="0433FF"/>
                </a:solidFill>
              </a:rPr>
              <a:t>discussed</a:t>
            </a:r>
            <a:r>
              <a:t> the problem again and again. </a:t>
            </a:r>
          </a:p>
        </p:txBody>
      </p:sp>
      <p:sp>
        <p:nvSpPr>
          <p:cNvPr id="343" name="In the end, we still couldn’t find the way to solve it."/>
          <p:cNvSpPr txBox="1"/>
          <p:nvPr/>
        </p:nvSpPr>
        <p:spPr>
          <a:xfrm>
            <a:off x="2682900" y="4088760"/>
            <a:ext cx="9569400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In the end, we still couldn’t find the way to solve it.</a:t>
            </a:r>
          </a:p>
        </p:txBody>
      </p:sp>
      <p:sp>
        <p:nvSpPr>
          <p:cNvPr id="344" name="这个问题我们讨论来讨论去，"/>
          <p:cNvSpPr txBox="1"/>
          <p:nvPr/>
        </p:nvSpPr>
        <p:spPr>
          <a:xfrm>
            <a:off x="2927349" y="5452448"/>
            <a:ext cx="77089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这个问题我们</a:t>
            </a:r>
            <a:r>
              <a:rPr>
                <a:solidFill>
                  <a:srgbClr val="0433FF"/>
                </a:solidFill>
              </a:rPr>
              <a:t>讨论</a:t>
            </a:r>
            <a:r>
              <a:rPr>
                <a:solidFill>
                  <a:srgbClr val="FF2600"/>
                </a:solidFill>
              </a:rPr>
              <a:t>来</a:t>
            </a:r>
            <a:r>
              <a:rPr>
                <a:solidFill>
                  <a:srgbClr val="0433FF"/>
                </a:solidFill>
              </a:rPr>
              <a:t>讨论</a:t>
            </a:r>
            <a:r>
              <a:rPr>
                <a:solidFill>
                  <a:srgbClr val="FF2600"/>
                </a:solidFill>
              </a:rPr>
              <a:t>去</a:t>
            </a:r>
            <a:r>
              <a:t>，</a:t>
            </a:r>
          </a:p>
        </p:txBody>
      </p:sp>
      <p:sp>
        <p:nvSpPr>
          <p:cNvPr id="345" name="最后我们还是找不到解决办法。"/>
          <p:cNvSpPr txBox="1"/>
          <p:nvPr/>
        </p:nvSpPr>
        <p:spPr>
          <a:xfrm>
            <a:off x="2520949" y="6756399"/>
            <a:ext cx="82931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最后我们还是找不到解决办法。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3"/>
      <p:bldP build="whole" bldLvl="1" animBg="1" rev="0" advAuto="0" spid="341" grpId="1"/>
      <p:bldP build="whole" bldLvl="1" animBg="1" rev="0" advAuto="0" spid="345" grpId="5"/>
      <p:bldP build="whole" bldLvl="1" animBg="1" rev="0" advAuto="0" spid="343" grpId="4"/>
      <p:bldP build="whole" bldLvl="1" animBg="1" rev="0" advAuto="0" spid="342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鱼仔-卢广仲"/>
          <p:cNvSpPr txBox="1"/>
          <p:nvPr/>
        </p:nvSpPr>
        <p:spPr>
          <a:xfrm>
            <a:off x="4088803" y="609599"/>
            <a:ext cx="2998394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鱼仔-卢广仲</a:t>
            </a:r>
          </a:p>
        </p:txBody>
      </p:sp>
      <p:sp>
        <p:nvSpPr>
          <p:cNvPr id="348" name="看鱼仔 在那 游来游去 游来游去…"/>
          <p:cNvSpPr txBox="1"/>
          <p:nvPr/>
        </p:nvSpPr>
        <p:spPr>
          <a:xfrm>
            <a:off x="3566566" y="2425216"/>
            <a:ext cx="7028943" cy="6566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 sz="3500"/>
            </a:pPr>
            <a:r>
              <a:t>看鱼仔 在那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游来游去</a:t>
            </a:r>
            <a:r>
              <a:t>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游来游去</a:t>
            </a:r>
          </a:p>
          <a:p>
            <a:pPr algn="l">
              <a:spcBef>
                <a:spcPts val="4200"/>
              </a:spcBef>
              <a:defRPr sz="3500"/>
            </a:pPr>
            <a:r>
              <a:t>我对你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想来想去 想来想去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algn="l">
              <a:spcBef>
                <a:spcPts val="4200"/>
              </a:spcBef>
              <a:defRPr sz="3500"/>
            </a:pPr>
            <a:r>
              <a:t>这几年我的打拼跟认真 都是因为你</a:t>
            </a:r>
          </a:p>
          <a:p>
            <a:pPr algn="l">
              <a:spcBef>
                <a:spcPts val="4200"/>
              </a:spcBef>
              <a:defRPr sz="3500"/>
            </a:pPr>
            <a:r>
              <a:t>花在风中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摇来摇去 摇来摇去</a:t>
            </a:r>
            <a:endParaRPr>
              <a:solidFill>
                <a:schemeClr val="accent5">
                  <a:hueOff val="-82419"/>
                  <a:satOff val="-9513"/>
                  <a:lumOff val="-16343"/>
                </a:schemeClr>
              </a:solidFill>
            </a:endParaRPr>
          </a:p>
          <a:p>
            <a:pPr algn="l">
              <a:spcBef>
                <a:spcPts val="4200"/>
              </a:spcBef>
              <a:defRPr sz="3500"/>
            </a:pPr>
            <a:r>
              <a:t>我对你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想来想去</a:t>
            </a:r>
            <a:r>
              <a:t> 想到半暝</a:t>
            </a:r>
          </a:p>
          <a:p>
            <a:pPr algn="l">
              <a:spcBef>
                <a:spcPts val="4200"/>
              </a:spcBef>
              <a:defRPr sz="3500"/>
            </a:pPr>
            <a:r>
              <a:t>希望月光带你回到我身边</a:t>
            </a:r>
          </a:p>
        </p:txBody>
      </p:sp>
      <p:sp>
        <p:nvSpPr>
          <p:cNvPr id="349" name="(盧廣仲)"/>
          <p:cNvSpPr txBox="1"/>
          <p:nvPr/>
        </p:nvSpPr>
        <p:spPr>
          <a:xfrm>
            <a:off x="7201763" y="609599"/>
            <a:ext cx="2030274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(盧廣仲)</a:t>
            </a:r>
          </a:p>
        </p:txBody>
      </p:sp>
      <p:sp>
        <p:nvSpPr>
          <p:cNvPr id="350" name="V来V去"/>
          <p:cNvSpPr txBox="1"/>
          <p:nvPr/>
        </p:nvSpPr>
        <p:spPr>
          <a:xfrm>
            <a:off x="9893" y="38100"/>
            <a:ext cx="3964344" cy="16129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solidFill>
                  <a:srgbClr val="FFFFFF"/>
                </a:solidFill>
              </a:defRPr>
            </a:lvl1pPr>
          </a:lstStyle>
          <a:p>
            <a:pPr/>
            <a:r>
              <a:t>V来V去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V来V去"/>
          <p:cNvSpPr txBox="1"/>
          <p:nvPr/>
        </p:nvSpPr>
        <p:spPr>
          <a:xfrm>
            <a:off x="3637033" y="3054350"/>
            <a:ext cx="5987413" cy="22860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300">
                <a:solidFill>
                  <a:srgbClr val="FFFFFF"/>
                </a:solidFill>
              </a:defRPr>
            </a:lvl1pPr>
          </a:lstStyle>
          <a:p>
            <a:pPr/>
            <a:r>
              <a:t>V来V去</a:t>
            </a:r>
          </a:p>
        </p:txBody>
      </p:sp>
      <p:sp>
        <p:nvSpPr>
          <p:cNvPr id="353" name="请造句"/>
          <p:cNvSpPr txBox="1"/>
          <p:nvPr/>
        </p:nvSpPr>
        <p:spPr>
          <a:xfrm>
            <a:off x="4921249" y="5797549"/>
            <a:ext cx="3162301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请造句</a:t>
            </a:r>
          </a:p>
        </p:txBody>
      </p:sp>
      <p:sp>
        <p:nvSpPr>
          <p:cNvPr id="354" name="signifies a repetitive action"/>
          <p:cNvSpPr txBox="1"/>
          <p:nvPr/>
        </p:nvSpPr>
        <p:spPr>
          <a:xfrm>
            <a:off x="4120076" y="1892028"/>
            <a:ext cx="5475848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signifies a repetitive action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到底"/>
          <p:cNvSpPr txBox="1"/>
          <p:nvPr/>
        </p:nvSpPr>
        <p:spPr>
          <a:xfrm>
            <a:off x="6350" y="260349"/>
            <a:ext cx="2578101" cy="18288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700">
                <a:solidFill>
                  <a:srgbClr val="FFFFFF"/>
                </a:solidFill>
              </a:defRPr>
            </a:lvl1pPr>
          </a:lstStyle>
          <a:p>
            <a:pPr/>
            <a:r>
              <a:t>到底</a:t>
            </a:r>
          </a:p>
        </p:txBody>
      </p:sp>
      <p:sp>
        <p:nvSpPr>
          <p:cNvPr id="357" name="“what in the world”"/>
          <p:cNvSpPr txBox="1"/>
          <p:nvPr/>
        </p:nvSpPr>
        <p:spPr>
          <a:xfrm>
            <a:off x="2761411" y="922136"/>
            <a:ext cx="4992778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“what in the world”</a:t>
            </a:r>
          </a:p>
        </p:txBody>
      </p:sp>
      <p:sp>
        <p:nvSpPr>
          <p:cNvPr id="358" name="到底often used in questions “to press” the other speaker for an answer"/>
          <p:cNvSpPr txBox="1"/>
          <p:nvPr/>
        </p:nvSpPr>
        <p:spPr>
          <a:xfrm>
            <a:off x="256869" y="2305049"/>
            <a:ext cx="1167826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/>
            </a:pPr>
            <a:r>
              <a:t>到底often used in questions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“to press”</a:t>
            </a:r>
            <a:r>
              <a:t> the other speaker for an answer</a:t>
            </a:r>
          </a:p>
        </p:txBody>
      </p:sp>
      <p:sp>
        <p:nvSpPr>
          <p:cNvPr id="359" name="A：明天要跟我去看演唱会吗？"/>
          <p:cNvSpPr txBox="1"/>
          <p:nvPr/>
        </p:nvSpPr>
        <p:spPr>
          <a:xfrm>
            <a:off x="1390364" y="3105149"/>
            <a:ext cx="10020872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/>
            </a:lvl1pPr>
          </a:lstStyle>
          <a:p>
            <a:pPr/>
            <a:r>
              <a:t>A：明天要跟我去看演唱会吗？</a:t>
            </a:r>
          </a:p>
        </p:txBody>
      </p:sp>
      <p:sp>
        <p:nvSpPr>
          <p:cNvPr id="360" name="B：我想去，可是......"/>
          <p:cNvSpPr txBox="1"/>
          <p:nvPr/>
        </p:nvSpPr>
        <p:spPr>
          <a:xfrm>
            <a:off x="1351254" y="4762499"/>
            <a:ext cx="6898692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/>
            </a:lvl1pPr>
          </a:lstStyle>
          <a:p>
            <a:pPr/>
            <a:r>
              <a:t>B：我想去，可是......</a:t>
            </a:r>
          </a:p>
        </p:txBody>
      </p:sp>
      <p:grpSp>
        <p:nvGrpSpPr>
          <p:cNvPr id="363" name="群組"/>
          <p:cNvGrpSpPr/>
          <p:nvPr/>
        </p:nvGrpSpPr>
        <p:grpSpPr>
          <a:xfrm>
            <a:off x="1295114" y="6071761"/>
            <a:ext cx="11398771" cy="3359327"/>
            <a:chOff x="0" y="0"/>
            <a:chExt cx="11398770" cy="3359325"/>
          </a:xfrm>
        </p:grpSpPr>
        <p:sp>
          <p:nvSpPr>
            <p:cNvPr id="361" name="A：你到底去不去？"/>
            <p:cNvSpPr txBox="1"/>
            <p:nvPr/>
          </p:nvSpPr>
          <p:spPr>
            <a:xfrm>
              <a:off x="0" y="355824"/>
              <a:ext cx="6401372" cy="1104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5700"/>
              </a:pPr>
              <a:r>
                <a:t>A：你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到底</a:t>
              </a:r>
              <a:r>
                <a:t>去不去？</a:t>
              </a:r>
            </a:p>
          </p:txBody>
        </p:sp>
        <p:pic>
          <p:nvPicPr>
            <p:cNvPr id="362" name="s2_547113b096435.jpg" descr="s2_547113b096435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1696" t="0" r="9264" b="0"/>
            <a:stretch>
              <a:fillRect/>
            </a:stretch>
          </p:blipFill>
          <p:spPr>
            <a:xfrm>
              <a:off x="6614935" y="0"/>
              <a:ext cx="4783836" cy="33593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3" grpId="3"/>
      <p:bldP build="whole" bldLvl="1" animBg="1" rev="0" advAuto="0" spid="359" grpId="1"/>
      <p:bldP build="whole" bldLvl="1" animBg="1" rev="0" advAuto="0" spid="360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到底"/>
          <p:cNvSpPr txBox="1"/>
          <p:nvPr/>
        </p:nvSpPr>
        <p:spPr>
          <a:xfrm>
            <a:off x="6350" y="260349"/>
            <a:ext cx="2578101" cy="18288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700">
                <a:solidFill>
                  <a:srgbClr val="FFFFFF"/>
                </a:solidFill>
              </a:defRPr>
            </a:lvl1pPr>
          </a:lstStyle>
          <a:p>
            <a:pPr/>
            <a:r>
              <a:t>到底</a:t>
            </a:r>
          </a:p>
        </p:txBody>
      </p:sp>
      <p:pic>
        <p:nvPicPr>
          <p:cNvPr id="366" name="31342146.jpg" descr="31342146.jpg"/>
          <p:cNvPicPr>
            <a:picLocks noChangeAspect="1"/>
          </p:cNvPicPr>
          <p:nvPr/>
        </p:nvPicPr>
        <p:blipFill>
          <a:blip r:embed="rId2">
            <a:extLst/>
          </a:blip>
          <a:srcRect l="0" t="0" r="8371" b="0"/>
          <a:stretch>
            <a:fillRect/>
          </a:stretch>
        </p:blipFill>
        <p:spPr>
          <a:xfrm>
            <a:off x="-1638" y="3285045"/>
            <a:ext cx="3517918" cy="4656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8252308_stock-vector-surprised-carroty-woman-emotional-girl-character-flat-cartoon-v.jpg" descr="8252308_stock-vector-surprised-carroty-woman-emotional-girl-character-flat-cartoon-v.jpg"/>
          <p:cNvPicPr>
            <a:picLocks noChangeAspect="1"/>
          </p:cNvPicPr>
          <p:nvPr/>
        </p:nvPicPr>
        <p:blipFill>
          <a:blip r:embed="rId3">
            <a:extLst/>
          </a:blip>
          <a:srcRect l="21278" t="0" r="26186" b="0"/>
          <a:stretch>
            <a:fillRect/>
          </a:stretch>
        </p:blipFill>
        <p:spPr>
          <a:xfrm>
            <a:off x="6738491" y="2943931"/>
            <a:ext cx="2804986" cy="5339322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我跟我男友吵架了！"/>
          <p:cNvSpPr/>
          <p:nvPr/>
        </p:nvSpPr>
        <p:spPr>
          <a:xfrm>
            <a:off x="3149600" y="2254250"/>
            <a:ext cx="3408351" cy="2367459"/>
          </a:xfrm>
          <a:prstGeom prst="wedgeEllipseCallout">
            <a:avLst>
              <a:gd name="adj1" fmla="val -45925"/>
              <a:gd name="adj2" fmla="val 5226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我跟我男友吵架了！</a:t>
            </a:r>
          </a:p>
        </p:txBody>
      </p:sp>
      <p:sp>
        <p:nvSpPr>
          <p:cNvPr id="369" name="你们为了什么事吵架？"/>
          <p:cNvSpPr/>
          <p:nvPr/>
        </p:nvSpPr>
        <p:spPr>
          <a:xfrm>
            <a:off x="8407400" y="1050627"/>
            <a:ext cx="4291696" cy="2442618"/>
          </a:xfrm>
          <a:prstGeom prst="wedgeEllipseCallout">
            <a:avLst>
              <a:gd name="adj1" fmla="val -41484"/>
              <a:gd name="adj2" fmla="val 519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你们为了什么事吵架？</a:t>
            </a:r>
          </a:p>
        </p:txBody>
      </p:sp>
      <p:sp>
        <p:nvSpPr>
          <p:cNvPr id="370" name="你们到底为了什么事吵架？"/>
          <p:cNvSpPr txBox="1"/>
          <p:nvPr/>
        </p:nvSpPr>
        <p:spPr>
          <a:xfrm>
            <a:off x="1949449" y="8331199"/>
            <a:ext cx="9105901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900"/>
            </a:pPr>
            <a:r>
              <a:t>你们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到底</a:t>
            </a:r>
            <a:r>
              <a:t>为了什么事吵架？</a:t>
            </a:r>
          </a:p>
        </p:txBody>
      </p:sp>
      <p:sp>
        <p:nvSpPr>
          <p:cNvPr id="371" name="“what in the world”"/>
          <p:cNvSpPr txBox="1"/>
          <p:nvPr/>
        </p:nvSpPr>
        <p:spPr>
          <a:xfrm>
            <a:off x="2761411" y="922136"/>
            <a:ext cx="4992778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“what in the world”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到底"/>
          <p:cNvSpPr txBox="1"/>
          <p:nvPr/>
        </p:nvSpPr>
        <p:spPr>
          <a:xfrm>
            <a:off x="6350" y="260349"/>
            <a:ext cx="2578101" cy="18288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700">
                <a:solidFill>
                  <a:srgbClr val="FFFFFF"/>
                </a:solidFill>
              </a:defRPr>
            </a:lvl1pPr>
          </a:lstStyle>
          <a:p>
            <a:pPr/>
            <a:r>
              <a:t>到底</a:t>
            </a:r>
          </a:p>
        </p:txBody>
      </p:sp>
      <p:pic>
        <p:nvPicPr>
          <p:cNvPr id="374" name="12058.jpg" descr="12058.jpg"/>
          <p:cNvPicPr>
            <a:picLocks noChangeAspect="1"/>
          </p:cNvPicPr>
          <p:nvPr/>
        </p:nvPicPr>
        <p:blipFill>
          <a:blip r:embed="rId2">
            <a:extLst/>
          </a:blip>
          <a:srcRect l="0" t="30717" r="0" b="0"/>
          <a:stretch>
            <a:fillRect/>
          </a:stretch>
        </p:blipFill>
        <p:spPr>
          <a:xfrm>
            <a:off x="1102072" y="3015853"/>
            <a:ext cx="5371819" cy="3721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Capture743-750x450.jpg" descr="Capture743-750x45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3408" y="3557339"/>
            <a:ext cx="5273843" cy="3164306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Why you broke up with your boyfriend?"/>
          <p:cNvSpPr txBox="1"/>
          <p:nvPr/>
        </p:nvSpPr>
        <p:spPr>
          <a:xfrm>
            <a:off x="2692349" y="6997428"/>
            <a:ext cx="7899502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Why you broke up with your boyfriend?</a:t>
            </a:r>
          </a:p>
        </p:txBody>
      </p:sp>
      <p:sp>
        <p:nvSpPr>
          <p:cNvPr id="377" name="她上个月和她男友去旅游"/>
          <p:cNvSpPr txBox="1"/>
          <p:nvPr/>
        </p:nvSpPr>
        <p:spPr>
          <a:xfrm>
            <a:off x="1216173" y="2292350"/>
            <a:ext cx="51435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她上个月和她男友去旅游</a:t>
            </a:r>
          </a:p>
        </p:txBody>
      </p:sp>
      <p:sp>
        <p:nvSpPr>
          <p:cNvPr id="378" name="昨天她说她和男友分手了"/>
          <p:cNvSpPr txBox="1"/>
          <p:nvPr/>
        </p:nvSpPr>
        <p:spPr>
          <a:xfrm>
            <a:off x="7478579" y="2292350"/>
            <a:ext cx="51435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昨天她说她和男友分手了</a:t>
            </a:r>
          </a:p>
        </p:txBody>
      </p:sp>
      <p:sp>
        <p:nvSpPr>
          <p:cNvPr id="379" name="你到底为什么和你男友分了？"/>
          <p:cNvSpPr txBox="1"/>
          <p:nvPr/>
        </p:nvSpPr>
        <p:spPr>
          <a:xfrm>
            <a:off x="1739900" y="7716635"/>
            <a:ext cx="9525000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t>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到底</a:t>
            </a:r>
            <a:r>
              <a:t>为什么和你男友分了？</a:t>
            </a:r>
          </a:p>
        </p:txBody>
      </p:sp>
      <p:sp>
        <p:nvSpPr>
          <p:cNvPr id="380" name="“what in the world”"/>
          <p:cNvSpPr txBox="1"/>
          <p:nvPr/>
        </p:nvSpPr>
        <p:spPr>
          <a:xfrm>
            <a:off x="2761411" y="922136"/>
            <a:ext cx="4992778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“what in the world”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6" grpId="1"/>
      <p:bldP build="whole" bldLvl="1" animBg="1" rev="0" advAuto="0" spid="37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作业"/>
          <p:cNvSpPr txBox="1"/>
          <p:nvPr/>
        </p:nvSpPr>
        <p:spPr>
          <a:xfrm>
            <a:off x="1949449" y="298449"/>
            <a:ext cx="2146301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/>
            </a:lvl1pPr>
          </a:lstStyle>
          <a:p>
            <a:pPr/>
            <a:r>
              <a:t>作业</a:t>
            </a:r>
          </a:p>
        </p:txBody>
      </p:sp>
      <p:sp>
        <p:nvSpPr>
          <p:cNvPr id="132" name="星期三交"/>
          <p:cNvSpPr txBox="1"/>
          <p:nvPr/>
        </p:nvSpPr>
        <p:spPr>
          <a:xfrm>
            <a:off x="5111749" y="590549"/>
            <a:ext cx="25019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星期三交</a:t>
            </a:r>
          </a:p>
        </p:txBody>
      </p:sp>
      <p:sp>
        <p:nvSpPr>
          <p:cNvPr id="133" name="1. 你有没有男(女)朋友?"/>
          <p:cNvSpPr txBox="1"/>
          <p:nvPr/>
        </p:nvSpPr>
        <p:spPr>
          <a:xfrm>
            <a:off x="1670304" y="2223486"/>
            <a:ext cx="6108193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1. 你有没有男(女)朋友?</a:t>
            </a:r>
          </a:p>
        </p:txBody>
      </p:sp>
      <p:sp>
        <p:nvSpPr>
          <p:cNvPr id="134" name="2. 你的兴趣是什么?…"/>
          <p:cNvSpPr txBox="1"/>
          <p:nvPr/>
        </p:nvSpPr>
        <p:spPr>
          <a:xfrm>
            <a:off x="1735328" y="3780223"/>
            <a:ext cx="10315855" cy="1564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100"/>
            </a:pPr>
            <a:r>
              <a:t>2. 你的兴趣是什么?</a:t>
            </a:r>
          </a:p>
          <a:p>
            <a:pPr algn="l">
              <a:defRPr sz="4100"/>
            </a:pPr>
            <a:r>
              <a:t>你希望你未来的男(女)友的兴趣跟你一样吗？</a:t>
            </a:r>
          </a:p>
        </p:txBody>
      </p:sp>
      <p:sp>
        <p:nvSpPr>
          <p:cNvPr id="135" name="4. 谈一谈你选男(女)友的标准是什么？"/>
          <p:cNvSpPr txBox="1"/>
          <p:nvPr/>
        </p:nvSpPr>
        <p:spPr>
          <a:xfrm>
            <a:off x="1778152" y="7486650"/>
            <a:ext cx="944849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4. 谈一谈你选男(女)友的标准是什么？</a:t>
            </a:r>
          </a:p>
        </p:txBody>
      </p:sp>
      <p:sp>
        <p:nvSpPr>
          <p:cNvPr id="136" name="200字"/>
          <p:cNvSpPr txBox="1"/>
          <p:nvPr/>
        </p:nvSpPr>
        <p:spPr>
          <a:xfrm>
            <a:off x="8938183" y="482599"/>
            <a:ext cx="2113434" cy="11557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200字</a:t>
            </a:r>
          </a:p>
        </p:txBody>
      </p:sp>
      <p:sp>
        <p:nvSpPr>
          <p:cNvPr id="137" name="3. 谈一谈你自己的性格。"/>
          <p:cNvSpPr txBox="1"/>
          <p:nvPr/>
        </p:nvSpPr>
        <p:spPr>
          <a:xfrm>
            <a:off x="1727657" y="5974363"/>
            <a:ext cx="632368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3. 谈一谈你自己的性格。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到底"/>
          <p:cNvSpPr txBox="1"/>
          <p:nvPr/>
        </p:nvSpPr>
        <p:spPr>
          <a:xfrm>
            <a:off x="6350" y="260349"/>
            <a:ext cx="2578101" cy="18288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700">
                <a:solidFill>
                  <a:srgbClr val="FFFFFF"/>
                </a:solidFill>
              </a:defRPr>
            </a:lvl1pPr>
          </a:lstStyle>
          <a:p>
            <a:pPr/>
            <a:r>
              <a:t>到底</a:t>
            </a:r>
          </a:p>
        </p:txBody>
      </p:sp>
      <p:sp>
        <p:nvSpPr>
          <p:cNvPr id="383" name="The word 到底 implies that the speaker has been questioning himself in order to come to a conclusion."/>
          <p:cNvSpPr txBox="1"/>
          <p:nvPr/>
        </p:nvSpPr>
        <p:spPr>
          <a:xfrm>
            <a:off x="2868708" y="1416050"/>
            <a:ext cx="9469891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/>
            </a:pPr>
            <a:r>
              <a:t>The word 到底 implies that the speaker has been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questioning himself</a:t>
            </a:r>
            <a:r>
              <a:t> in order to come to a conclusion. </a:t>
            </a:r>
          </a:p>
        </p:txBody>
      </p:sp>
      <p:sp>
        <p:nvSpPr>
          <p:cNvPr id="384" name="A：明天你要穿什么？"/>
          <p:cNvSpPr txBox="1"/>
          <p:nvPr/>
        </p:nvSpPr>
        <p:spPr>
          <a:xfrm>
            <a:off x="2509265" y="3396557"/>
            <a:ext cx="7986269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/>
            </a:lvl1pPr>
          </a:lstStyle>
          <a:p>
            <a:pPr/>
            <a:r>
              <a:t>A：明天你要穿什么？</a:t>
            </a:r>
          </a:p>
        </p:txBody>
      </p:sp>
      <p:sp>
        <p:nvSpPr>
          <p:cNvPr id="385" name="B：明天到底穿裙子还是裤子，我还没决定好。"/>
          <p:cNvSpPr txBox="1"/>
          <p:nvPr/>
        </p:nvSpPr>
        <p:spPr>
          <a:xfrm>
            <a:off x="362305" y="5403928"/>
            <a:ext cx="12280190" cy="2308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B：明天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到底</a:t>
            </a:r>
            <a:r>
              <a:t>穿裙子还是裤子，我还没决定好。</a:t>
            </a:r>
          </a:p>
        </p:txBody>
      </p:sp>
      <p:sp>
        <p:nvSpPr>
          <p:cNvPr id="386" name="“what in the world”"/>
          <p:cNvSpPr txBox="1"/>
          <p:nvPr/>
        </p:nvSpPr>
        <p:spPr>
          <a:xfrm>
            <a:off x="2786811" y="630036"/>
            <a:ext cx="4992778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“what in the world”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到底"/>
          <p:cNvSpPr txBox="1"/>
          <p:nvPr/>
        </p:nvSpPr>
        <p:spPr>
          <a:xfrm>
            <a:off x="6350" y="260349"/>
            <a:ext cx="2578101" cy="18288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700">
                <a:solidFill>
                  <a:srgbClr val="FFFFFF"/>
                </a:solidFill>
              </a:defRPr>
            </a:lvl1pPr>
          </a:lstStyle>
          <a:p>
            <a:pPr/>
            <a:r>
              <a:t>到底</a:t>
            </a:r>
          </a:p>
        </p:txBody>
      </p:sp>
      <p:sp>
        <p:nvSpPr>
          <p:cNvPr id="389" name="The word 到底 implies that the speaker has been questioning himself in order to come to a conclusion."/>
          <p:cNvSpPr txBox="1"/>
          <p:nvPr/>
        </p:nvSpPr>
        <p:spPr>
          <a:xfrm>
            <a:off x="2792508" y="1504950"/>
            <a:ext cx="946989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00"/>
            </a:pPr>
            <a:r>
              <a:t>The word 到底 implies that the speaker has been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questioning himself</a:t>
            </a:r>
            <a:r>
              <a:t> in order to come to a conclusion. </a:t>
            </a:r>
          </a:p>
        </p:txBody>
      </p:sp>
      <p:sp>
        <p:nvSpPr>
          <p:cNvPr id="390" name="A：毕业以后你想做什么？"/>
          <p:cNvSpPr txBox="1"/>
          <p:nvPr/>
        </p:nvSpPr>
        <p:spPr>
          <a:xfrm>
            <a:off x="1941861" y="3190089"/>
            <a:ext cx="708907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A：毕业以后你想做什么？</a:t>
            </a:r>
          </a:p>
        </p:txBody>
      </p:sp>
      <p:sp>
        <p:nvSpPr>
          <p:cNvPr id="391" name="B：毕业以后_____念研究生还是找工作…"/>
          <p:cNvSpPr txBox="1"/>
          <p:nvPr/>
        </p:nvSpPr>
        <p:spPr>
          <a:xfrm>
            <a:off x="2036914" y="5230829"/>
            <a:ext cx="10549307" cy="1795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700"/>
            </a:pPr>
            <a:r>
              <a:t>B：毕业以后</a:t>
            </a:r>
            <a:r>
              <a:t>_____</a:t>
            </a:r>
            <a:r>
              <a:t>念研究生还是找工作</a:t>
            </a:r>
          </a:p>
          <a:p>
            <a:pPr algn="l">
              <a:defRPr sz="4700"/>
            </a:pPr>
            <a:r>
              <a:t>，我还没考虑好。</a:t>
            </a:r>
          </a:p>
        </p:txBody>
      </p:sp>
      <p:sp>
        <p:nvSpPr>
          <p:cNvPr id="392" name="到底"/>
          <p:cNvSpPr txBox="1"/>
          <p:nvPr/>
        </p:nvSpPr>
        <p:spPr>
          <a:xfrm>
            <a:off x="5581650" y="5137149"/>
            <a:ext cx="13081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到底</a:t>
            </a:r>
          </a:p>
        </p:txBody>
      </p:sp>
      <p:sp>
        <p:nvSpPr>
          <p:cNvPr id="393" name="“what in the world”"/>
          <p:cNvSpPr txBox="1"/>
          <p:nvPr/>
        </p:nvSpPr>
        <p:spPr>
          <a:xfrm>
            <a:off x="2786811" y="630036"/>
            <a:ext cx="4992778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“what in the world”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1" grpId="1"/>
      <p:bldP build="whole" bldLvl="1" animBg="1" rev="0" advAuto="0" spid="392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到底"/>
          <p:cNvSpPr txBox="1"/>
          <p:nvPr/>
        </p:nvSpPr>
        <p:spPr>
          <a:xfrm>
            <a:off x="4324349" y="1701800"/>
            <a:ext cx="3721101" cy="26289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200">
                <a:solidFill>
                  <a:srgbClr val="FFFFFF"/>
                </a:solidFill>
              </a:defRPr>
            </a:lvl1pPr>
          </a:lstStyle>
          <a:p>
            <a:pPr/>
            <a:r>
              <a:t>到底</a:t>
            </a:r>
          </a:p>
        </p:txBody>
      </p:sp>
      <p:sp>
        <p:nvSpPr>
          <p:cNvPr id="396" name="到底often used in questions “to press” the other speaker for an answer"/>
          <p:cNvSpPr txBox="1"/>
          <p:nvPr/>
        </p:nvSpPr>
        <p:spPr>
          <a:xfrm>
            <a:off x="447369" y="4584699"/>
            <a:ext cx="1167826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/>
            </a:pPr>
            <a:r>
              <a:t>到底often used in questions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“to press”</a:t>
            </a:r>
            <a:r>
              <a:t> the other speaker for an answer</a:t>
            </a:r>
          </a:p>
        </p:txBody>
      </p:sp>
      <p:sp>
        <p:nvSpPr>
          <p:cNvPr id="397" name="想一个问题"/>
          <p:cNvSpPr txBox="1"/>
          <p:nvPr/>
        </p:nvSpPr>
        <p:spPr>
          <a:xfrm>
            <a:off x="4165600" y="6095999"/>
            <a:ext cx="3860801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想一个问题</a:t>
            </a:r>
          </a:p>
        </p:txBody>
      </p:sp>
      <p:sp>
        <p:nvSpPr>
          <p:cNvPr id="398" name="“what in the world”"/>
          <p:cNvSpPr txBox="1"/>
          <p:nvPr/>
        </p:nvSpPr>
        <p:spPr>
          <a:xfrm>
            <a:off x="3599611" y="490336"/>
            <a:ext cx="4992778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“what in the world”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ome matters weighing on one’s mind"/>
          <p:cNvSpPr txBox="1"/>
          <p:nvPr/>
        </p:nvSpPr>
        <p:spPr>
          <a:xfrm>
            <a:off x="87280" y="443860"/>
            <a:ext cx="7242240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1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some matters</a:t>
            </a:r>
            <a:r>
              <a:t> weighing on one’s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mind</a:t>
            </a:r>
          </a:p>
        </p:txBody>
      </p:sp>
      <p:sp>
        <p:nvSpPr>
          <p:cNvPr id="401" name="心事…"/>
          <p:cNvSpPr txBox="1"/>
          <p:nvPr/>
        </p:nvSpPr>
        <p:spPr>
          <a:xfrm>
            <a:off x="250124" y="1066528"/>
            <a:ext cx="5596985" cy="2096044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>
                <a:solidFill>
                  <a:srgbClr val="FFFFFF"/>
                </a:solidFill>
              </a:defRPr>
            </a:pPr>
            <a:r>
              <a:t>心事</a:t>
            </a:r>
          </a:p>
          <a:p>
            <a:pPr>
              <a:defRPr sz="3300">
                <a:solidFill>
                  <a:srgbClr val="FFFFFF"/>
                </a:solidFill>
              </a:defRPr>
            </a:pPr>
            <a:r>
              <a:t>xīnshì</a:t>
            </a:r>
          </a:p>
        </p:txBody>
      </p:sp>
      <p:sp>
        <p:nvSpPr>
          <p:cNvPr id="402" name="To happen; to occur"/>
          <p:cNvSpPr txBox="1"/>
          <p:nvPr/>
        </p:nvSpPr>
        <p:spPr>
          <a:xfrm>
            <a:off x="357035" y="4547065"/>
            <a:ext cx="4570363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To happen; to occur</a:t>
            </a:r>
          </a:p>
        </p:txBody>
      </p:sp>
      <p:sp>
        <p:nvSpPr>
          <p:cNvPr id="403" name="发生…"/>
          <p:cNvSpPr txBox="1"/>
          <p:nvPr/>
        </p:nvSpPr>
        <p:spPr>
          <a:xfrm>
            <a:off x="357036" y="5625828"/>
            <a:ext cx="4570362" cy="2096044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>
                <a:solidFill>
                  <a:srgbClr val="FFFFFF"/>
                </a:solidFill>
              </a:defRPr>
            </a:pPr>
            <a:r>
              <a:t>发生</a:t>
            </a:r>
          </a:p>
          <a:p>
            <a:pPr>
              <a:defRPr sz="3300">
                <a:solidFill>
                  <a:srgbClr val="FFFFFF"/>
                </a:solidFill>
              </a:defRPr>
            </a:pPr>
            <a:r>
              <a:t>fāshēng</a:t>
            </a:r>
          </a:p>
        </p:txBody>
      </p:sp>
      <p:sp>
        <p:nvSpPr>
          <p:cNvPr id="404" name="between"/>
          <p:cNvSpPr txBox="1"/>
          <p:nvPr/>
        </p:nvSpPr>
        <p:spPr>
          <a:xfrm>
            <a:off x="9207271" y="431528"/>
            <a:ext cx="1829258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between</a:t>
            </a:r>
          </a:p>
        </p:txBody>
      </p:sp>
      <p:sp>
        <p:nvSpPr>
          <p:cNvPr id="405" name="之间…"/>
          <p:cNvSpPr txBox="1"/>
          <p:nvPr/>
        </p:nvSpPr>
        <p:spPr>
          <a:xfrm>
            <a:off x="8117083" y="1066528"/>
            <a:ext cx="4009635" cy="2096044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>
                <a:solidFill>
                  <a:srgbClr val="FFFFFF"/>
                </a:solidFill>
              </a:defRPr>
            </a:pPr>
            <a:r>
              <a:t>之间</a:t>
            </a:r>
          </a:p>
          <a:p>
            <a:pPr>
              <a:defRPr sz="3300">
                <a:solidFill>
                  <a:srgbClr val="FFFFFF"/>
                </a:solidFill>
              </a:defRPr>
            </a:pPr>
            <a:r>
              <a:t>zhījiān</a:t>
            </a:r>
          </a:p>
        </p:txBody>
      </p:sp>
      <p:sp>
        <p:nvSpPr>
          <p:cNvPr id="406" name="What happen between both of you? (in the end)"/>
          <p:cNvSpPr txBox="1"/>
          <p:nvPr/>
        </p:nvSpPr>
        <p:spPr>
          <a:xfrm>
            <a:off x="5120925" y="5288173"/>
            <a:ext cx="7817550" cy="5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:r>
              <a:t>What happen between both of you? (in the end)</a:t>
            </a:r>
          </a:p>
        </p:txBody>
      </p:sp>
      <p:sp>
        <p:nvSpPr>
          <p:cNvPr id="407" name="你们之间到底发生什么事？"/>
          <p:cNvSpPr txBox="1"/>
          <p:nvPr/>
        </p:nvSpPr>
        <p:spPr>
          <a:xfrm>
            <a:off x="5378450" y="6223000"/>
            <a:ext cx="6972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你们之间到底发生什么事？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4" grpId="4"/>
      <p:bldP build="whole" bldLvl="1" animBg="1" rev="0" advAuto="0" spid="403" grpId="3"/>
      <p:bldP build="whole" bldLvl="1" animBg="1" rev="0" advAuto="0" spid="406" grpId="6"/>
      <p:bldP build="whole" bldLvl="1" animBg="1" rev="0" advAuto="0" spid="405" grpId="5"/>
      <p:bldP build="whole" bldLvl="1" animBg="1" rev="0" advAuto="0" spid="407" grpId="7"/>
      <p:bldP build="whole" bldLvl="1" animBg="1" rev="0" advAuto="0" spid="402" grpId="2"/>
      <p:bldP build="whole" bldLvl="1" animBg="1" rev="0" advAuto="0" spid="40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lture"/>
          <p:cNvSpPr txBox="1"/>
          <p:nvPr/>
        </p:nvSpPr>
        <p:spPr>
          <a:xfrm>
            <a:off x="1684337" y="98109"/>
            <a:ext cx="2219326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culture</a:t>
            </a:r>
          </a:p>
        </p:txBody>
      </p:sp>
      <p:sp>
        <p:nvSpPr>
          <p:cNvPr id="410" name="文化…"/>
          <p:cNvSpPr txBox="1"/>
          <p:nvPr/>
        </p:nvSpPr>
        <p:spPr>
          <a:xfrm>
            <a:off x="1162857" y="1091560"/>
            <a:ext cx="3490886" cy="199518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000">
                <a:solidFill>
                  <a:srgbClr val="FFFFFF"/>
                </a:solidFill>
              </a:defRPr>
            </a:pPr>
            <a:r>
              <a:t>文化</a:t>
            </a:r>
          </a:p>
          <a:p>
            <a:pPr>
              <a:defRPr sz="3100">
                <a:solidFill>
                  <a:srgbClr val="FFFFFF"/>
                </a:solidFill>
              </a:defRPr>
            </a:pPr>
            <a:r>
              <a:t>wénhuà</a:t>
            </a:r>
          </a:p>
        </p:txBody>
      </p:sp>
      <p:sp>
        <p:nvSpPr>
          <p:cNvPr id="411" name="background"/>
          <p:cNvSpPr txBox="1"/>
          <p:nvPr/>
        </p:nvSpPr>
        <p:spPr>
          <a:xfrm>
            <a:off x="7525943" y="230354"/>
            <a:ext cx="3312314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background</a:t>
            </a:r>
          </a:p>
        </p:txBody>
      </p:sp>
      <p:sp>
        <p:nvSpPr>
          <p:cNvPr id="412" name="背景…"/>
          <p:cNvSpPr txBox="1"/>
          <p:nvPr/>
        </p:nvSpPr>
        <p:spPr>
          <a:xfrm>
            <a:off x="7084161" y="1091560"/>
            <a:ext cx="4195878" cy="1995180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000">
                <a:solidFill>
                  <a:srgbClr val="FFFFFF"/>
                </a:solidFill>
              </a:defRPr>
            </a:pPr>
            <a:r>
              <a:t>背景</a:t>
            </a:r>
          </a:p>
          <a:p>
            <a:pPr>
              <a:defRPr sz="3100">
                <a:solidFill>
                  <a:srgbClr val="FFFFFF"/>
                </a:solidFill>
              </a:defRPr>
            </a:pPr>
            <a:r>
              <a:t>bèijǐng</a:t>
            </a:r>
          </a:p>
        </p:txBody>
      </p:sp>
      <p:sp>
        <p:nvSpPr>
          <p:cNvPr id="413" name="different cultural background"/>
          <p:cNvSpPr txBox="1"/>
          <p:nvPr/>
        </p:nvSpPr>
        <p:spPr>
          <a:xfrm>
            <a:off x="2442000" y="5050557"/>
            <a:ext cx="8374800" cy="808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different cultural background</a:t>
            </a:r>
          </a:p>
        </p:txBody>
      </p:sp>
      <p:sp>
        <p:nvSpPr>
          <p:cNvPr id="414" name="不同的文化背景"/>
          <p:cNvSpPr txBox="1"/>
          <p:nvPr/>
        </p:nvSpPr>
        <p:spPr>
          <a:xfrm>
            <a:off x="2230859" y="6394450"/>
            <a:ext cx="854308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800"/>
            </a:lvl1pPr>
          </a:lstStyle>
          <a:p>
            <a:pPr/>
            <a:r>
              <a:t>不同的文化背景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3" grpId="4"/>
      <p:bldP build="whole" bldLvl="1" animBg="1" rev="0" advAuto="0" spid="411" grpId="2"/>
      <p:bldP build="whole" bldLvl="1" animBg="1" rev="0" advAuto="0" spid="412" grpId="3"/>
      <p:bldP build="whole" bldLvl="1" animBg="1" rev="0" advAuto="0" spid="410" grpId="1"/>
      <p:bldP build="whole" bldLvl="1" animBg="1" rev="0" advAuto="0" spid="414" grpId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1"/>
          <p:cNvSpPr/>
          <p:nvPr/>
        </p:nvSpPr>
        <p:spPr>
          <a:xfrm>
            <a:off x="139700" y="577850"/>
            <a:ext cx="688727" cy="65563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1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17" name="bring up"/>
          <p:cNvSpPr txBox="1"/>
          <p:nvPr/>
        </p:nvSpPr>
        <p:spPr>
          <a:xfrm>
            <a:off x="858062" y="569768"/>
            <a:ext cx="2017676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bring up</a:t>
            </a:r>
          </a:p>
        </p:txBody>
      </p:sp>
      <p:sp>
        <p:nvSpPr>
          <p:cNvPr id="418" name="2"/>
          <p:cNvSpPr/>
          <p:nvPr/>
        </p:nvSpPr>
        <p:spPr>
          <a:xfrm>
            <a:off x="2905373" y="577850"/>
            <a:ext cx="688727" cy="65563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1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19" name="mention"/>
          <p:cNvSpPr txBox="1"/>
          <p:nvPr/>
        </p:nvSpPr>
        <p:spPr>
          <a:xfrm>
            <a:off x="3623735" y="569768"/>
            <a:ext cx="1990167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mention</a:t>
            </a:r>
          </a:p>
        </p:txBody>
      </p:sp>
      <p:sp>
        <p:nvSpPr>
          <p:cNvPr id="420" name="提…"/>
          <p:cNvSpPr txBox="1"/>
          <p:nvPr/>
        </p:nvSpPr>
        <p:spPr>
          <a:xfrm>
            <a:off x="1566925" y="1447528"/>
            <a:ext cx="2509315" cy="2019844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000">
                <a:solidFill>
                  <a:srgbClr val="FFFFFF"/>
                </a:solidFill>
              </a:defRPr>
            </a:pPr>
            <a:r>
              <a:t>提</a:t>
            </a:r>
          </a:p>
          <a:p>
            <a:pPr>
              <a:defRPr sz="3300">
                <a:solidFill>
                  <a:srgbClr val="FFFFFF"/>
                </a:solidFill>
              </a:defRPr>
            </a:pPr>
            <a:r>
              <a:t>tí</a:t>
            </a:r>
          </a:p>
        </p:txBody>
      </p:sp>
      <p:sp>
        <p:nvSpPr>
          <p:cNvPr id="421" name="Don’t mention it."/>
          <p:cNvSpPr txBox="1"/>
          <p:nvPr/>
        </p:nvSpPr>
        <p:spPr>
          <a:xfrm>
            <a:off x="4987086" y="1632783"/>
            <a:ext cx="4021228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Don’t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mention</a:t>
            </a:r>
            <a:r>
              <a:t> it.</a:t>
            </a:r>
          </a:p>
        </p:txBody>
      </p:sp>
      <p:sp>
        <p:nvSpPr>
          <p:cNvPr id="422" name="别提了。"/>
          <p:cNvSpPr txBox="1"/>
          <p:nvPr/>
        </p:nvSpPr>
        <p:spPr>
          <a:xfrm>
            <a:off x="5441949" y="2400299"/>
            <a:ext cx="3111501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900"/>
            </a:pPr>
            <a:r>
              <a:t>别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提</a:t>
            </a:r>
            <a:r>
              <a:t>了。</a:t>
            </a:r>
          </a:p>
        </p:txBody>
      </p:sp>
      <p:sp>
        <p:nvSpPr>
          <p:cNvPr id="423" name="To make (someone to do something)"/>
          <p:cNvSpPr txBox="1"/>
          <p:nvPr/>
        </p:nvSpPr>
        <p:spPr>
          <a:xfrm>
            <a:off x="375837" y="4540899"/>
            <a:ext cx="8485963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To make (someone to do something)</a:t>
            </a:r>
          </a:p>
        </p:txBody>
      </p:sp>
      <p:sp>
        <p:nvSpPr>
          <p:cNvPr id="424" name="叫…"/>
          <p:cNvSpPr txBox="1"/>
          <p:nvPr/>
        </p:nvSpPr>
        <p:spPr>
          <a:xfrm>
            <a:off x="1277515" y="6375399"/>
            <a:ext cx="2859536" cy="2019844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000">
                <a:solidFill>
                  <a:srgbClr val="FFFFFF"/>
                </a:solidFill>
              </a:defRPr>
            </a:pPr>
            <a:r>
              <a:t>叫</a:t>
            </a:r>
          </a:p>
          <a:p>
            <a:pPr>
              <a:defRPr sz="3300">
                <a:solidFill>
                  <a:srgbClr val="FFFFFF"/>
                </a:solidFill>
              </a:defRPr>
            </a:pPr>
            <a:r>
              <a:t>jiào</a:t>
            </a:r>
          </a:p>
        </p:txBody>
      </p:sp>
      <p:sp>
        <p:nvSpPr>
          <p:cNvPr id="425" name="I make him to buy a cup of coffee."/>
          <p:cNvSpPr txBox="1"/>
          <p:nvPr/>
        </p:nvSpPr>
        <p:spPr>
          <a:xfrm>
            <a:off x="4623301" y="6197600"/>
            <a:ext cx="7695198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t>I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make</a:t>
            </a:r>
            <a:r>
              <a:t> him to buy a cup of coffee.</a:t>
            </a:r>
          </a:p>
        </p:txBody>
      </p:sp>
      <p:sp>
        <p:nvSpPr>
          <p:cNvPr id="426" name="我叫他买一杯咖啡。"/>
          <p:cNvSpPr txBox="1"/>
          <p:nvPr/>
        </p:nvSpPr>
        <p:spPr>
          <a:xfrm>
            <a:off x="4972049" y="7106483"/>
            <a:ext cx="53721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叫</a:t>
            </a:r>
            <a:r>
              <a:t>他买一杯咖啡。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6" grpId="7"/>
      <p:bldP build="whole" bldLvl="1" animBg="1" rev="0" advAuto="0" spid="421" grpId="2"/>
      <p:bldP build="whole" bldLvl="1" animBg="1" rev="0" advAuto="0" spid="425" grpId="6"/>
      <p:bldP build="whole" bldLvl="1" animBg="1" rev="0" advAuto="0" spid="424" grpId="5"/>
      <p:bldP build="whole" bldLvl="1" animBg="1" rev="0" advAuto="0" spid="423" grpId="4"/>
      <p:bldP build="whole" bldLvl="1" animBg="1" rev="0" advAuto="0" spid="422" grpId="3"/>
      <p:bldP build="whole" bldLvl="1" animBg="1" rev="0" advAuto="0" spid="420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Nitehawk-Theater-1-Gabi-Porter-002.jpg" descr="Nitehawk-Theater-1-Gabi-Porter-0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7834" y="-38501"/>
            <a:ext cx="7011393" cy="4682053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电影院…"/>
          <p:cNvSpPr txBox="1"/>
          <p:nvPr/>
        </p:nvSpPr>
        <p:spPr>
          <a:xfrm>
            <a:off x="7430465" y="3186507"/>
            <a:ext cx="2360270" cy="14628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t>电影院</a:t>
            </a:r>
          </a:p>
          <a:p>
            <a:pPr>
              <a:defRPr sz="2800"/>
            </a:pPr>
            <a:r>
              <a:t>diànyǐngyuàn</a:t>
            </a:r>
          </a:p>
        </p:txBody>
      </p:sp>
      <p:sp>
        <p:nvSpPr>
          <p:cNvPr id="430" name="To accompany"/>
          <p:cNvSpPr txBox="1"/>
          <p:nvPr/>
        </p:nvSpPr>
        <p:spPr>
          <a:xfrm>
            <a:off x="29209" y="4781580"/>
            <a:ext cx="4335781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To accompany</a:t>
            </a:r>
          </a:p>
        </p:txBody>
      </p:sp>
      <p:sp>
        <p:nvSpPr>
          <p:cNvPr id="431" name="陪…"/>
          <p:cNvSpPr txBox="1"/>
          <p:nvPr/>
        </p:nvSpPr>
        <p:spPr>
          <a:xfrm>
            <a:off x="76958" y="5740128"/>
            <a:ext cx="3987872" cy="247704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600">
                <a:solidFill>
                  <a:srgbClr val="FFFFFF"/>
                </a:solidFill>
              </a:defRPr>
            </a:pPr>
            <a:r>
              <a:t>陪</a:t>
            </a:r>
          </a:p>
          <a:p>
            <a:pPr>
              <a:defRPr sz="3300">
                <a:solidFill>
                  <a:srgbClr val="FFFFFF"/>
                </a:solidFill>
              </a:defRPr>
            </a:pPr>
            <a:r>
              <a:t>péi</a:t>
            </a:r>
          </a:p>
        </p:txBody>
      </p:sp>
      <p:sp>
        <p:nvSpPr>
          <p:cNvPr id="432" name="My friend accompanied me…"/>
          <p:cNvSpPr txBox="1"/>
          <p:nvPr/>
        </p:nvSpPr>
        <p:spPr>
          <a:xfrm>
            <a:off x="4525162" y="5436433"/>
            <a:ext cx="7535876" cy="1281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My friend accompanied me</a:t>
            </a:r>
          </a:p>
          <a:p>
            <a:pPr>
              <a:defRPr sz="3900"/>
            </a:pPr>
            <a:r>
              <a:t> to the movie theater yesterday.</a:t>
            </a:r>
          </a:p>
        </p:txBody>
      </p:sp>
      <p:sp>
        <p:nvSpPr>
          <p:cNvPr id="433" name="昨天我朋友陪我去电影院。"/>
          <p:cNvSpPr txBox="1"/>
          <p:nvPr/>
        </p:nvSpPr>
        <p:spPr>
          <a:xfrm>
            <a:off x="4070350" y="7118349"/>
            <a:ext cx="86487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/>
            </a:pPr>
            <a:r>
              <a:t>昨天我朋友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陪</a:t>
            </a:r>
            <a:r>
              <a:t>我去电影院。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1" grpId="3"/>
      <p:bldP build="whole" bldLvl="1" animBg="1" rev="0" advAuto="0" spid="433" grpId="5"/>
      <p:bldP build="whole" bldLvl="1" animBg="1" rev="0" advAuto="0" spid="429" grpId="1"/>
      <p:bldP build="whole" bldLvl="1" animBg="1" rev="0" advAuto="0" spid="430" grpId="2"/>
      <p:bldP build="whole" bldLvl="1" animBg="1" rev="0" advAuto="0" spid="432" grpId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o agree or to promise (to do something)"/>
          <p:cNvSpPr txBox="1"/>
          <p:nvPr/>
        </p:nvSpPr>
        <p:spPr>
          <a:xfrm>
            <a:off x="2018410" y="349346"/>
            <a:ext cx="8739379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To agree or to promise (to do something)</a:t>
            </a:r>
          </a:p>
        </p:txBody>
      </p:sp>
      <p:sp>
        <p:nvSpPr>
          <p:cNvPr id="436" name="答应…"/>
          <p:cNvSpPr txBox="1"/>
          <p:nvPr/>
        </p:nvSpPr>
        <p:spPr>
          <a:xfrm>
            <a:off x="3520406" y="1047478"/>
            <a:ext cx="4832001" cy="2057944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200"/>
            </a:pPr>
            <a:r>
              <a:t>答应</a:t>
            </a:r>
          </a:p>
          <a:p>
            <a:pPr>
              <a:defRPr sz="3300"/>
            </a:pPr>
            <a:r>
              <a:t>dāyìng</a:t>
            </a:r>
          </a:p>
        </p:txBody>
      </p:sp>
      <p:sp>
        <p:nvSpPr>
          <p:cNvPr id="437" name="我答应你不会告诉任何人。"/>
          <p:cNvSpPr txBox="1"/>
          <p:nvPr/>
        </p:nvSpPr>
        <p:spPr>
          <a:xfrm>
            <a:off x="1885949" y="4337049"/>
            <a:ext cx="84963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答应</a:t>
            </a:r>
            <a:r>
              <a:t>你不会告诉任何人。</a:t>
            </a:r>
          </a:p>
        </p:txBody>
      </p:sp>
      <p:grpSp>
        <p:nvGrpSpPr>
          <p:cNvPr id="440" name="群組"/>
          <p:cNvGrpSpPr/>
          <p:nvPr/>
        </p:nvGrpSpPr>
        <p:grpSpPr>
          <a:xfrm>
            <a:off x="1049718" y="2746449"/>
            <a:ext cx="11845321" cy="2271664"/>
            <a:chOff x="0" y="0"/>
            <a:chExt cx="11845320" cy="2271662"/>
          </a:xfrm>
        </p:grpSpPr>
        <p:sp>
          <p:nvSpPr>
            <p:cNvPr id="438" name="I promise you that I won’t tell anyone."/>
            <p:cNvSpPr txBox="1"/>
            <p:nvPr/>
          </p:nvSpPr>
          <p:spPr>
            <a:xfrm>
              <a:off x="0" y="566413"/>
              <a:ext cx="9533764" cy="721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100"/>
              </a:pPr>
              <a:r>
                <a:t>I 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promise</a:t>
              </a:r>
              <a:r>
                <a:t> you that I won’t tell anyone. </a:t>
              </a:r>
            </a:p>
          </p:txBody>
        </p:sp>
        <p:pic>
          <p:nvPicPr>
            <p:cNvPr id="439" name="0234113a7581abcef5c110df58f93a25.png" descr="0234113a7581abcef5c110df58f93a25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573657" y="0"/>
              <a:ext cx="2271664" cy="22716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1" name="careless; perfunctory"/>
          <p:cNvSpPr txBox="1"/>
          <p:nvPr/>
        </p:nvSpPr>
        <p:spPr>
          <a:xfrm>
            <a:off x="3401980" y="5643855"/>
            <a:ext cx="4600640" cy="63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careless; perfunctory</a:t>
            </a:r>
          </a:p>
        </p:txBody>
      </p:sp>
      <p:grpSp>
        <p:nvGrpSpPr>
          <p:cNvPr id="444" name="群組"/>
          <p:cNvGrpSpPr/>
          <p:nvPr/>
        </p:nvGrpSpPr>
        <p:grpSpPr>
          <a:xfrm>
            <a:off x="3315995" y="5887778"/>
            <a:ext cx="10146673" cy="3357822"/>
            <a:chOff x="0" y="0"/>
            <a:chExt cx="10146671" cy="3357821"/>
          </a:xfrm>
        </p:grpSpPr>
        <p:sp>
          <p:nvSpPr>
            <p:cNvPr id="442" name="马虎…"/>
            <p:cNvSpPr txBox="1"/>
            <p:nvPr/>
          </p:nvSpPr>
          <p:spPr>
            <a:xfrm>
              <a:off x="0" y="618189"/>
              <a:ext cx="4772609" cy="212144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b="0" sz="8600">
                  <a:solidFill>
                    <a:srgbClr val="FFFFFF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  <a:r>
                <a:t>马虎</a:t>
              </a:r>
            </a:p>
            <a:p>
              <a:pPr>
                <a:defRPr sz="3300">
                  <a:solidFill>
                    <a:srgbClr val="FFFFFF"/>
                  </a:solidFill>
                </a:defRPr>
              </a:pPr>
              <a:r>
                <a:t>mǎhū</a:t>
              </a:r>
            </a:p>
          </p:txBody>
        </p:sp>
        <p:pic>
          <p:nvPicPr>
            <p:cNvPr id="443" name="culture_363_02.jpg" descr="culture_363_0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957310" y="0"/>
              <a:ext cx="5189362" cy="33578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0" grpId="2"/>
      <p:bldP build="whole" bldLvl="1" animBg="1" rev="0" advAuto="0" spid="441" grpId="4"/>
      <p:bldP build="whole" bldLvl="1" animBg="1" rev="0" advAuto="0" spid="437" grpId="3"/>
      <p:bldP build="whole" bldLvl="1" animBg="1" rev="0" advAuto="0" spid="436" grpId="1"/>
      <p:bldP build="whole" bldLvl="1" animBg="1" rev="0" advAuto="0" spid="444" grpId="5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马马虎虎…"/>
          <p:cNvSpPr txBox="1"/>
          <p:nvPr/>
        </p:nvSpPr>
        <p:spPr>
          <a:xfrm>
            <a:off x="4163364" y="293670"/>
            <a:ext cx="4678072" cy="224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/>
            </a:pPr>
            <a:r>
              <a:t>马马虎虎</a:t>
            </a:r>
          </a:p>
          <a:p>
            <a:pPr>
              <a:defRPr sz="4300"/>
            </a:pPr>
            <a:r>
              <a:t>mǎmǎhūhū</a:t>
            </a:r>
          </a:p>
        </p:txBody>
      </p:sp>
      <p:sp>
        <p:nvSpPr>
          <p:cNvPr id="447" name="https://www.youtube.com/watch?v=hnLoyZf4_90"/>
          <p:cNvSpPr txBox="1"/>
          <p:nvPr/>
        </p:nvSpPr>
        <p:spPr>
          <a:xfrm>
            <a:off x="3024276" y="3585820"/>
            <a:ext cx="723564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https://www.youtube.com/watch?v=hnLoyZf4_90</a:t>
            </a:r>
          </a:p>
        </p:txBody>
      </p:sp>
      <p:sp>
        <p:nvSpPr>
          <p:cNvPr id="448" name="成语…"/>
          <p:cNvSpPr txBox="1"/>
          <p:nvPr/>
        </p:nvSpPr>
        <p:spPr>
          <a:xfrm>
            <a:off x="895248" y="385420"/>
            <a:ext cx="2197304" cy="173106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200">
                <a:solidFill>
                  <a:srgbClr val="FFFFFF"/>
                </a:solidFill>
              </a:defRPr>
            </a:pPr>
            <a:r>
              <a:t>成语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chéngyǔ</a:t>
            </a:r>
          </a:p>
        </p:txBody>
      </p:sp>
      <p:grpSp>
        <p:nvGrpSpPr>
          <p:cNvPr id="452" name="群組"/>
          <p:cNvGrpSpPr/>
          <p:nvPr/>
        </p:nvGrpSpPr>
        <p:grpSpPr>
          <a:xfrm>
            <a:off x="2984500" y="4880299"/>
            <a:ext cx="5251451" cy="889001"/>
            <a:chOff x="0" y="0"/>
            <a:chExt cx="5251450" cy="889000"/>
          </a:xfrm>
        </p:grpSpPr>
        <p:sp>
          <p:nvSpPr>
            <p:cNvPr id="449" name="so-so"/>
            <p:cNvSpPr txBox="1"/>
            <p:nvPr/>
          </p:nvSpPr>
          <p:spPr>
            <a:xfrm>
              <a:off x="1260811" y="21725"/>
              <a:ext cx="1796378" cy="845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900"/>
              </a:lvl1pPr>
            </a:lstStyle>
            <a:p>
              <a:pPr/>
              <a:r>
                <a:t>so-so</a:t>
              </a:r>
            </a:p>
          </p:txBody>
        </p:sp>
        <p:sp>
          <p:nvSpPr>
            <p:cNvPr id="450" name="2"/>
            <p:cNvSpPr/>
            <p:nvPr/>
          </p:nvSpPr>
          <p:spPr>
            <a:xfrm>
              <a:off x="0" y="80912"/>
              <a:ext cx="731838" cy="72717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3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451" name="还可以"/>
            <p:cNvSpPr txBox="1"/>
            <p:nvPr/>
          </p:nvSpPr>
          <p:spPr>
            <a:xfrm>
              <a:off x="3460750" y="0"/>
              <a:ext cx="1790701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400"/>
              </a:lvl1pPr>
            </a:lstStyle>
            <a:p>
              <a:pPr/>
              <a:r>
                <a:t>还可以</a:t>
              </a:r>
            </a:p>
          </p:txBody>
        </p:sp>
      </p:grpSp>
      <p:sp>
        <p:nvSpPr>
          <p:cNvPr id="453" name="A：今天还可以吗？"/>
          <p:cNvSpPr txBox="1"/>
          <p:nvPr/>
        </p:nvSpPr>
        <p:spPr>
          <a:xfrm>
            <a:off x="2556065" y="6019800"/>
            <a:ext cx="6952870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/>
            <a:r>
              <a:t>A：今天还可以吗？</a:t>
            </a:r>
          </a:p>
        </p:txBody>
      </p:sp>
      <p:sp>
        <p:nvSpPr>
          <p:cNvPr id="454" name="B：马马虎虎。"/>
          <p:cNvSpPr txBox="1"/>
          <p:nvPr/>
        </p:nvSpPr>
        <p:spPr>
          <a:xfrm>
            <a:off x="2561285" y="7498526"/>
            <a:ext cx="5393030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200"/>
            </a:pPr>
            <a:r>
              <a:t>B：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马马虎虎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3" grpId="2"/>
      <p:bldP build="whole" bldLvl="1" animBg="1" rev="0" advAuto="0" spid="452" grpId="1"/>
      <p:bldP build="whole" bldLvl="1" animBg="1" rev="0" advAuto="0" spid="454" grpId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根本…"/>
          <p:cNvSpPr txBox="1"/>
          <p:nvPr/>
        </p:nvSpPr>
        <p:spPr>
          <a:xfrm>
            <a:off x="419315" y="990328"/>
            <a:ext cx="2920570" cy="2324644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700">
                <a:solidFill>
                  <a:srgbClr val="FFFFFF"/>
                </a:solidFill>
              </a:defRPr>
            </a:pPr>
            <a:r>
              <a:t>根本</a:t>
            </a:r>
          </a:p>
          <a:p>
            <a:pPr>
              <a:defRPr sz="3300">
                <a:solidFill>
                  <a:srgbClr val="FFFFFF"/>
                </a:solidFill>
              </a:defRPr>
            </a:pPr>
            <a:r>
              <a:t>gēnběn</a:t>
            </a:r>
          </a:p>
        </p:txBody>
      </p:sp>
      <p:sp>
        <p:nvSpPr>
          <p:cNvPr id="457" name="At all; simply"/>
          <p:cNvSpPr txBox="1"/>
          <p:nvPr/>
        </p:nvSpPr>
        <p:spPr>
          <a:xfrm>
            <a:off x="386714" y="147436"/>
            <a:ext cx="3341371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At all; simply</a:t>
            </a:r>
          </a:p>
        </p:txBody>
      </p:sp>
      <p:sp>
        <p:nvSpPr>
          <p:cNvPr id="458" name="Often used in negative sentences (不 or 没 after根本)"/>
          <p:cNvSpPr txBox="1"/>
          <p:nvPr/>
        </p:nvSpPr>
        <p:spPr>
          <a:xfrm>
            <a:off x="3618598" y="1371599"/>
            <a:ext cx="924740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Often used in negative sentences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(不 or 没 after根本)</a:t>
            </a:r>
          </a:p>
        </p:txBody>
      </p:sp>
      <p:grpSp>
        <p:nvGrpSpPr>
          <p:cNvPr id="461" name="群組"/>
          <p:cNvGrpSpPr/>
          <p:nvPr/>
        </p:nvGrpSpPr>
        <p:grpSpPr>
          <a:xfrm>
            <a:off x="3823627" y="2903336"/>
            <a:ext cx="8075346" cy="4371095"/>
            <a:chOff x="0" y="0"/>
            <a:chExt cx="8075345" cy="4371094"/>
          </a:xfrm>
        </p:grpSpPr>
        <p:sp>
          <p:nvSpPr>
            <p:cNvPr id="459" name="Anything he said, I didn’t care at all."/>
            <p:cNvSpPr txBox="1"/>
            <p:nvPr/>
          </p:nvSpPr>
          <p:spPr>
            <a:xfrm>
              <a:off x="-1" y="-1"/>
              <a:ext cx="8075347" cy="659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700">
                  <a:solidFill>
                    <a:srgbClr val="0433FF"/>
                  </a:solidFill>
                </a:defRPr>
              </a:lvl1pPr>
            </a:lstStyle>
            <a:p>
              <a:pPr/>
              <a:r>
                <a:t>Anything he said, I didn’t care at all.</a:t>
              </a:r>
            </a:p>
          </p:txBody>
        </p:sp>
        <p:pic>
          <p:nvPicPr>
            <p:cNvPr id="460" name="hqdefault.jpg" descr="hqdefault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2321" t="0" r="14352" b="0"/>
            <a:stretch>
              <a:fillRect/>
            </a:stretch>
          </p:blipFill>
          <p:spPr>
            <a:xfrm>
              <a:off x="1739270" y="585393"/>
              <a:ext cx="3701201" cy="3785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2" name="他说什么，我根本不在乎。"/>
          <p:cNvSpPr txBox="1"/>
          <p:nvPr/>
        </p:nvSpPr>
        <p:spPr>
          <a:xfrm>
            <a:off x="3562349" y="7330454"/>
            <a:ext cx="71247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他说什么，我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根本</a:t>
            </a:r>
            <a:r>
              <a:t>不在乎。</a:t>
            </a:r>
          </a:p>
        </p:txBody>
      </p:sp>
      <p:sp>
        <p:nvSpPr>
          <p:cNvPr id="463" name="我根本不在乎他说什么。"/>
          <p:cNvSpPr txBox="1"/>
          <p:nvPr/>
        </p:nvSpPr>
        <p:spPr>
          <a:xfrm>
            <a:off x="3765549" y="8585199"/>
            <a:ext cx="65405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根本</a:t>
            </a:r>
            <a:r>
              <a:t>不在乎他说什么。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6" grpId="1"/>
      <p:bldP build="whole" bldLvl="1" animBg="1" rev="0" advAuto="0" spid="463" grpId="5"/>
      <p:bldP build="whole" bldLvl="1" animBg="1" rev="0" advAuto="0" spid="461" grpId="3"/>
      <p:bldP build="whole" bldLvl="1" animBg="1" rev="0" advAuto="0" spid="458" grpId="2"/>
      <p:bldP build="whole" bldLvl="1" animBg="1" rev="0" advAuto="0" spid="462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群組"/>
          <p:cNvGrpSpPr/>
          <p:nvPr/>
        </p:nvGrpSpPr>
        <p:grpSpPr>
          <a:xfrm>
            <a:off x="-14387" y="298730"/>
            <a:ext cx="5224166" cy="4307303"/>
            <a:chOff x="0" y="0"/>
            <a:chExt cx="5224164" cy="4307301"/>
          </a:xfrm>
        </p:grpSpPr>
        <p:sp>
          <p:nvSpPr>
            <p:cNvPr id="139" name="Hobby; interested"/>
            <p:cNvSpPr txBox="1"/>
            <p:nvPr/>
          </p:nvSpPr>
          <p:spPr>
            <a:xfrm>
              <a:off x="503209" y="0"/>
              <a:ext cx="3975355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Hobby; interested</a:t>
              </a:r>
            </a:p>
          </p:txBody>
        </p:sp>
        <p:pic>
          <p:nvPicPr>
            <p:cNvPr id="140" name="hobby_promo-jumbo-v2.gif" descr="hobby_promo-jumbo-v2.gif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824524"/>
              <a:ext cx="5224165" cy="34827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5" name="群組"/>
          <p:cNvGrpSpPr/>
          <p:nvPr/>
        </p:nvGrpSpPr>
        <p:grpSpPr>
          <a:xfrm>
            <a:off x="998169" y="4635500"/>
            <a:ext cx="2778862" cy="1366259"/>
            <a:chOff x="0" y="0"/>
            <a:chExt cx="2778861" cy="1366258"/>
          </a:xfrm>
        </p:grpSpPr>
        <p:sp>
          <p:nvSpPr>
            <p:cNvPr id="142" name="爱好/兴趣"/>
            <p:cNvSpPr txBox="1"/>
            <p:nvPr/>
          </p:nvSpPr>
          <p:spPr>
            <a:xfrm>
              <a:off x="0" y="0"/>
              <a:ext cx="2778862" cy="95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800"/>
              </a:lvl1pPr>
            </a:lstStyle>
            <a:p>
              <a:pPr/>
              <a:r>
                <a:t>爱好/兴趣</a:t>
              </a:r>
            </a:p>
          </p:txBody>
        </p:sp>
        <p:sp>
          <p:nvSpPr>
            <p:cNvPr id="143" name="àihào"/>
            <p:cNvSpPr txBox="1"/>
            <p:nvPr/>
          </p:nvSpPr>
          <p:spPr>
            <a:xfrm>
              <a:off x="95453" y="830841"/>
              <a:ext cx="1075564" cy="535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900"/>
              </a:lvl1pPr>
            </a:lstStyle>
            <a:p>
              <a:pPr/>
              <a:r>
                <a:t>àihào</a:t>
              </a:r>
            </a:p>
          </p:txBody>
        </p:sp>
        <p:sp>
          <p:nvSpPr>
            <p:cNvPr id="144" name="xìngqù"/>
            <p:cNvSpPr txBox="1"/>
            <p:nvPr/>
          </p:nvSpPr>
          <p:spPr>
            <a:xfrm>
              <a:off x="1446752" y="830841"/>
              <a:ext cx="1293966" cy="535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900"/>
              </a:lvl1pPr>
            </a:lstStyle>
            <a:p>
              <a:pPr/>
              <a:r>
                <a:t>xìngqù</a:t>
              </a:r>
            </a:p>
          </p:txBody>
        </p:sp>
      </p:grpSp>
      <p:sp>
        <p:nvSpPr>
          <p:cNvPr id="146" name="different"/>
          <p:cNvSpPr txBox="1"/>
          <p:nvPr/>
        </p:nvSpPr>
        <p:spPr>
          <a:xfrm>
            <a:off x="8942914" y="160320"/>
            <a:ext cx="2281772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different</a:t>
            </a:r>
          </a:p>
        </p:txBody>
      </p:sp>
      <p:grpSp>
        <p:nvGrpSpPr>
          <p:cNvPr id="149" name="群組"/>
          <p:cNvGrpSpPr/>
          <p:nvPr/>
        </p:nvGrpSpPr>
        <p:grpSpPr>
          <a:xfrm>
            <a:off x="9023350" y="838200"/>
            <a:ext cx="2120901" cy="1975859"/>
            <a:chOff x="0" y="0"/>
            <a:chExt cx="2120900" cy="1975858"/>
          </a:xfrm>
        </p:grpSpPr>
        <p:sp>
          <p:nvSpPr>
            <p:cNvPr id="147" name="不同"/>
            <p:cNvSpPr txBox="1"/>
            <p:nvPr/>
          </p:nvSpPr>
          <p:spPr>
            <a:xfrm>
              <a:off x="0" y="0"/>
              <a:ext cx="2120901" cy="151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9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不同</a:t>
              </a:r>
            </a:p>
          </p:txBody>
        </p:sp>
        <p:sp>
          <p:nvSpPr>
            <p:cNvPr id="148" name="bùtóng"/>
            <p:cNvSpPr txBox="1"/>
            <p:nvPr/>
          </p:nvSpPr>
          <p:spPr>
            <a:xfrm>
              <a:off x="382530" y="1440441"/>
              <a:ext cx="1355840" cy="535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9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bùtóng</a:t>
              </a:r>
            </a:p>
          </p:txBody>
        </p:sp>
      </p:grpSp>
      <p:sp>
        <p:nvSpPr>
          <p:cNvPr id="150" name="same"/>
          <p:cNvSpPr txBox="1"/>
          <p:nvPr/>
        </p:nvSpPr>
        <p:spPr>
          <a:xfrm>
            <a:off x="9319177" y="3481370"/>
            <a:ext cx="1529246" cy="746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same</a:t>
            </a:r>
          </a:p>
        </p:txBody>
      </p:sp>
      <p:grpSp>
        <p:nvGrpSpPr>
          <p:cNvPr id="153" name="群組"/>
          <p:cNvGrpSpPr/>
          <p:nvPr/>
        </p:nvGrpSpPr>
        <p:grpSpPr>
          <a:xfrm>
            <a:off x="9023350" y="4121150"/>
            <a:ext cx="2120901" cy="1906009"/>
            <a:chOff x="0" y="0"/>
            <a:chExt cx="2120900" cy="1906008"/>
          </a:xfrm>
        </p:grpSpPr>
        <p:sp>
          <p:nvSpPr>
            <p:cNvPr id="151" name="相同"/>
            <p:cNvSpPr txBox="1"/>
            <p:nvPr/>
          </p:nvSpPr>
          <p:spPr>
            <a:xfrm>
              <a:off x="0" y="0"/>
              <a:ext cx="2120901" cy="151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7900">
                  <a:solidFill>
                    <a:srgbClr val="0433FF"/>
                  </a:solidFill>
                </a:defRPr>
              </a:lvl1pPr>
            </a:lstStyle>
            <a:p>
              <a:pPr/>
              <a:r>
                <a:t>相同</a:t>
              </a:r>
            </a:p>
          </p:txBody>
        </p:sp>
        <p:sp>
          <p:nvSpPr>
            <p:cNvPr id="152" name="xiāngtóng"/>
            <p:cNvSpPr txBox="1"/>
            <p:nvPr/>
          </p:nvSpPr>
          <p:spPr>
            <a:xfrm>
              <a:off x="130429" y="1370591"/>
              <a:ext cx="1860043" cy="535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900">
                  <a:solidFill>
                    <a:srgbClr val="0433FF"/>
                  </a:solidFill>
                </a:defRPr>
              </a:lvl1pPr>
            </a:lstStyle>
            <a:p>
              <a:pPr/>
              <a:r>
                <a:t>xiāngtóng</a:t>
              </a:r>
            </a:p>
          </p:txBody>
        </p:sp>
      </p:grpSp>
      <p:sp>
        <p:nvSpPr>
          <p:cNvPr id="154" name="They have different interested."/>
          <p:cNvSpPr txBox="1"/>
          <p:nvPr/>
        </p:nvSpPr>
        <p:spPr>
          <a:xfrm>
            <a:off x="3053746" y="6483815"/>
            <a:ext cx="6897308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They have different interested.</a:t>
            </a:r>
          </a:p>
        </p:txBody>
      </p:sp>
      <p:sp>
        <p:nvSpPr>
          <p:cNvPr id="155" name="他们有不同的爱好。"/>
          <p:cNvSpPr txBox="1"/>
          <p:nvPr/>
        </p:nvSpPr>
        <p:spPr>
          <a:xfrm>
            <a:off x="3343390" y="7384041"/>
            <a:ext cx="59436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他们有不同的爱好。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  <p:bldP build="whole" bldLvl="1" animBg="1" rev="0" advAuto="0" spid="146" grpId="3"/>
      <p:bldP build="whole" bldLvl="1" animBg="1" rev="0" advAuto="0" spid="155" grpId="8"/>
      <p:bldP build="whole" bldLvl="1" animBg="1" rev="0" advAuto="0" spid="150" grpId="5"/>
      <p:bldP build="whole" bldLvl="1" animBg="1" rev="0" advAuto="0" spid="149" grpId="4"/>
      <p:bldP build="whole" bldLvl="1" animBg="1" rev="0" advAuto="0" spid="153" grpId="6"/>
      <p:bldP build="whole" bldLvl="1" animBg="1" rev="0" advAuto="0" spid="154" grpId="7"/>
      <p:bldP build="whole" bldLvl="1" animBg="1" rev="0" advAuto="0" spid="145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根本"/>
          <p:cNvSpPr txBox="1"/>
          <p:nvPr/>
        </p:nvSpPr>
        <p:spPr>
          <a:xfrm>
            <a:off x="19050" y="285749"/>
            <a:ext cx="2578101" cy="18288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700">
                <a:solidFill>
                  <a:srgbClr val="FFFFFF"/>
                </a:solidFill>
              </a:defRPr>
            </a:lvl1pPr>
          </a:lstStyle>
          <a:p>
            <a:pPr/>
            <a:r>
              <a:t>根本</a:t>
            </a:r>
          </a:p>
        </p:txBody>
      </p:sp>
      <p:sp>
        <p:nvSpPr>
          <p:cNvPr id="466" name="Often used in negative sentences (不 or 没 after根本)"/>
          <p:cNvSpPr txBox="1"/>
          <p:nvPr/>
        </p:nvSpPr>
        <p:spPr>
          <a:xfrm>
            <a:off x="2920098" y="888999"/>
            <a:ext cx="924740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Often used in negative sentences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(不 or 没 after根本)</a:t>
            </a:r>
          </a:p>
        </p:txBody>
      </p:sp>
      <p:sp>
        <p:nvSpPr>
          <p:cNvPr id="467" name="A：我昨天在派对上看到你和你的男友。"/>
          <p:cNvSpPr txBox="1"/>
          <p:nvPr/>
        </p:nvSpPr>
        <p:spPr>
          <a:xfrm>
            <a:off x="1967960" y="2247900"/>
            <a:ext cx="932288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A：我昨天在派对上看到你和你的男友。</a:t>
            </a:r>
          </a:p>
        </p:txBody>
      </p:sp>
      <p:grpSp>
        <p:nvGrpSpPr>
          <p:cNvPr id="470" name="群組"/>
          <p:cNvGrpSpPr/>
          <p:nvPr/>
        </p:nvGrpSpPr>
        <p:grpSpPr>
          <a:xfrm>
            <a:off x="1036191" y="3934531"/>
            <a:ext cx="9131334" cy="5339322"/>
            <a:chOff x="0" y="0"/>
            <a:chExt cx="9131333" cy="5339320"/>
          </a:xfrm>
        </p:grpSpPr>
        <p:pic>
          <p:nvPicPr>
            <p:cNvPr id="468" name="8252308_stock-vector-surprised-carroty-woman-emotional-girl-character-flat-cartoon-v.jpg" descr="8252308_stock-vector-surprised-carroty-woman-emotional-girl-character-flat-cartoon-v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1278" t="0" r="26186" b="0"/>
            <a:stretch>
              <a:fillRect/>
            </a:stretch>
          </p:blipFill>
          <p:spPr>
            <a:xfrm>
              <a:off x="0" y="0"/>
              <a:ext cx="2804986" cy="5339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9" name="What? I don’t have boyfriend!"/>
            <p:cNvSpPr txBox="1"/>
            <p:nvPr/>
          </p:nvSpPr>
          <p:spPr>
            <a:xfrm>
              <a:off x="2842484" y="72414"/>
              <a:ext cx="6288850" cy="6348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500">
                  <a:solidFill>
                    <a:srgbClr val="0433FF"/>
                  </a:solidFill>
                </a:defRPr>
              </a:lvl1pPr>
            </a:lstStyle>
            <a:p>
              <a:pPr/>
              <a:r>
                <a:t>What? I don’t have boyfriend!</a:t>
              </a:r>
            </a:p>
          </p:txBody>
        </p:sp>
      </p:grpSp>
      <p:sp>
        <p:nvSpPr>
          <p:cNvPr id="471" name="什么？我根本没有男朋友啊！"/>
          <p:cNvSpPr txBox="1"/>
          <p:nvPr/>
        </p:nvSpPr>
        <p:spPr>
          <a:xfrm>
            <a:off x="3898900" y="5810249"/>
            <a:ext cx="78740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什么？我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根本</a:t>
            </a:r>
            <a:r>
              <a:t>没有男朋友啊！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0" grpId="1"/>
      <p:bldP build="whole" bldLvl="1" animBg="1" rev="0" advAuto="0" spid="471" grpId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根本"/>
          <p:cNvSpPr txBox="1"/>
          <p:nvPr/>
        </p:nvSpPr>
        <p:spPr>
          <a:xfrm>
            <a:off x="19050" y="285749"/>
            <a:ext cx="2578101" cy="18288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700">
                <a:solidFill>
                  <a:srgbClr val="FFFFFF"/>
                </a:solidFill>
              </a:defRPr>
            </a:lvl1pPr>
          </a:lstStyle>
          <a:p>
            <a:pPr/>
            <a:r>
              <a:t>根本</a:t>
            </a:r>
          </a:p>
        </p:txBody>
      </p:sp>
      <p:sp>
        <p:nvSpPr>
          <p:cNvPr id="474" name="Often used in negative sentences (不 or 没 after根本)"/>
          <p:cNvSpPr txBox="1"/>
          <p:nvPr/>
        </p:nvSpPr>
        <p:spPr>
          <a:xfrm>
            <a:off x="2920098" y="888999"/>
            <a:ext cx="924740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Often used in negative sentences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(不 or 没 after根本)</a:t>
            </a:r>
          </a:p>
        </p:txBody>
      </p:sp>
      <p:sp>
        <p:nvSpPr>
          <p:cNvPr id="475" name="The grammar that the teacher taught today"/>
          <p:cNvSpPr txBox="1"/>
          <p:nvPr/>
        </p:nvSpPr>
        <p:spPr>
          <a:xfrm>
            <a:off x="1990756" y="2605807"/>
            <a:ext cx="9251888" cy="63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The grammar that the teacher taught today</a:t>
            </a:r>
          </a:p>
        </p:txBody>
      </p:sp>
      <p:sp>
        <p:nvSpPr>
          <p:cNvPr id="476" name="I simply don’t understand."/>
          <p:cNvSpPr txBox="1"/>
          <p:nvPr/>
        </p:nvSpPr>
        <p:spPr>
          <a:xfrm>
            <a:off x="3622040" y="3556280"/>
            <a:ext cx="5760721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I simply don’t understand.</a:t>
            </a:r>
          </a:p>
        </p:txBody>
      </p:sp>
      <p:sp>
        <p:nvSpPr>
          <p:cNvPr id="477" name="老师今天教的语法，"/>
          <p:cNvSpPr txBox="1"/>
          <p:nvPr/>
        </p:nvSpPr>
        <p:spPr>
          <a:xfrm>
            <a:off x="933450" y="8178800"/>
            <a:ext cx="62865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老师今天教的语法，</a:t>
            </a:r>
          </a:p>
        </p:txBody>
      </p:sp>
      <p:sp>
        <p:nvSpPr>
          <p:cNvPr id="478" name="我根本不懂。"/>
          <p:cNvSpPr txBox="1"/>
          <p:nvPr/>
        </p:nvSpPr>
        <p:spPr>
          <a:xfrm>
            <a:off x="7143750" y="8178800"/>
            <a:ext cx="42291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根本</a:t>
            </a:r>
            <a:r>
              <a:t>不懂。</a:t>
            </a:r>
          </a:p>
        </p:txBody>
      </p:sp>
      <p:pic>
        <p:nvPicPr>
          <p:cNvPr id="479" name="linguistics-jowanglin-1-1.jpg" descr="linguistics-jowanglin-1-1.jpg"/>
          <p:cNvPicPr>
            <a:picLocks noChangeAspect="1"/>
          </p:cNvPicPr>
          <p:nvPr/>
        </p:nvPicPr>
        <p:blipFill>
          <a:blip r:embed="rId2">
            <a:extLst/>
          </a:blip>
          <a:srcRect l="13365" t="0" r="10038" b="0"/>
          <a:stretch>
            <a:fillRect/>
          </a:stretch>
        </p:blipFill>
        <p:spPr>
          <a:xfrm>
            <a:off x="4278312" y="4217761"/>
            <a:ext cx="4448223" cy="3701531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语法"/>
          <p:cNvSpPr txBox="1"/>
          <p:nvPr/>
        </p:nvSpPr>
        <p:spPr>
          <a:xfrm>
            <a:off x="7112024" y="4519086"/>
            <a:ext cx="1587204" cy="952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语法</a:t>
            </a:r>
          </a:p>
        </p:txBody>
      </p:sp>
      <p:sp>
        <p:nvSpPr>
          <p:cNvPr id="481" name="不懂"/>
          <p:cNvSpPr txBox="1"/>
          <p:nvPr/>
        </p:nvSpPr>
        <p:spPr>
          <a:xfrm>
            <a:off x="7302375" y="5994400"/>
            <a:ext cx="12065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不懂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6" grpId="2"/>
      <p:bldP build="whole" bldLvl="1" animBg="1" rev="0" advAuto="0" spid="481" grpId="3"/>
      <p:bldP build="whole" bldLvl="1" animBg="1" rev="0" advAuto="0" spid="478" grpId="4"/>
      <p:bldP build="whole" bldLvl="1" animBg="1" rev="0" advAuto="0" spid="47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根本"/>
          <p:cNvSpPr txBox="1"/>
          <p:nvPr/>
        </p:nvSpPr>
        <p:spPr>
          <a:xfrm>
            <a:off x="19050" y="285749"/>
            <a:ext cx="2578101" cy="18288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700">
                <a:solidFill>
                  <a:srgbClr val="FFFFFF"/>
                </a:solidFill>
              </a:defRPr>
            </a:lvl1pPr>
          </a:lstStyle>
          <a:p>
            <a:pPr/>
            <a:r>
              <a:t>根本</a:t>
            </a:r>
          </a:p>
        </p:txBody>
      </p:sp>
      <p:sp>
        <p:nvSpPr>
          <p:cNvPr id="484" name="Often used in negative sentences (不 or 没 after根本)"/>
          <p:cNvSpPr txBox="1"/>
          <p:nvPr/>
        </p:nvSpPr>
        <p:spPr>
          <a:xfrm>
            <a:off x="2920098" y="888999"/>
            <a:ext cx="924740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Often used in negative sentences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(不 or 没 after根本)</a:t>
            </a:r>
          </a:p>
        </p:txBody>
      </p:sp>
      <p:sp>
        <p:nvSpPr>
          <p:cNvPr id="485" name="B: I’ve heard nothing at all about what happen of them."/>
          <p:cNvSpPr txBox="1"/>
          <p:nvPr/>
        </p:nvSpPr>
        <p:spPr>
          <a:xfrm>
            <a:off x="768603" y="5530946"/>
            <a:ext cx="11696193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B: I’ve heard nothing at all about what happen of them.</a:t>
            </a:r>
          </a:p>
        </p:txBody>
      </p:sp>
      <p:sp>
        <p:nvSpPr>
          <p:cNvPr id="486" name="A:What happen between both of them? (in the end)"/>
          <p:cNvSpPr txBox="1"/>
          <p:nvPr/>
        </p:nvSpPr>
        <p:spPr>
          <a:xfrm>
            <a:off x="1742757" y="2597246"/>
            <a:ext cx="10840086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A:What happen between both of them? (in the end)</a:t>
            </a:r>
          </a:p>
        </p:txBody>
      </p:sp>
      <p:sp>
        <p:nvSpPr>
          <p:cNvPr id="487" name="他们之间到底发生什么事？"/>
          <p:cNvSpPr txBox="1"/>
          <p:nvPr/>
        </p:nvSpPr>
        <p:spPr>
          <a:xfrm>
            <a:off x="3130550" y="3714750"/>
            <a:ext cx="6972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他们之间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到底</a:t>
            </a:r>
            <a:r>
              <a:t>发生什么事？</a:t>
            </a:r>
          </a:p>
        </p:txBody>
      </p:sp>
      <p:sp>
        <p:nvSpPr>
          <p:cNvPr id="488" name="他们发生什么事儿我根本没听说。"/>
          <p:cNvSpPr txBox="1"/>
          <p:nvPr/>
        </p:nvSpPr>
        <p:spPr>
          <a:xfrm>
            <a:off x="2254249" y="6635750"/>
            <a:ext cx="84963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他们发生什么事儿我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根本</a:t>
            </a:r>
            <a:r>
              <a:t>没听说。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7" grpId="2"/>
      <p:bldP build="whole" bldLvl="1" animBg="1" rev="0" advAuto="0" spid="485" grpId="3"/>
      <p:bldP build="whole" bldLvl="1" animBg="1" rev="0" advAuto="0" spid="488" grpId="4"/>
      <p:bldP build="whole" bldLvl="1" animBg="1" rev="0" advAuto="0" spid="486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根本"/>
          <p:cNvSpPr txBox="1"/>
          <p:nvPr/>
        </p:nvSpPr>
        <p:spPr>
          <a:xfrm>
            <a:off x="3148955" y="2387600"/>
            <a:ext cx="6548835" cy="28829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700">
                <a:solidFill>
                  <a:srgbClr val="FFFFFF"/>
                </a:solidFill>
              </a:defRPr>
            </a:lvl1pPr>
          </a:lstStyle>
          <a:p>
            <a:pPr/>
            <a:r>
              <a:t>根本</a:t>
            </a:r>
          </a:p>
        </p:txBody>
      </p:sp>
      <p:sp>
        <p:nvSpPr>
          <p:cNvPr id="491" name="Often used in negative sentences (不 or 没 after根本)"/>
          <p:cNvSpPr txBox="1"/>
          <p:nvPr/>
        </p:nvSpPr>
        <p:spPr>
          <a:xfrm>
            <a:off x="1169801" y="869949"/>
            <a:ext cx="10507143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/>
            </a:pPr>
            <a:r>
              <a:t>Often used in negative sentences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(不 or 没 after根本)</a:t>
            </a:r>
          </a:p>
        </p:txBody>
      </p:sp>
      <p:sp>
        <p:nvSpPr>
          <p:cNvPr id="492" name="请造句"/>
          <p:cNvSpPr txBox="1"/>
          <p:nvPr/>
        </p:nvSpPr>
        <p:spPr>
          <a:xfrm>
            <a:off x="4832350" y="6343649"/>
            <a:ext cx="285750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的"/>
          <p:cNvSpPr txBox="1"/>
          <p:nvPr/>
        </p:nvSpPr>
        <p:spPr>
          <a:xfrm>
            <a:off x="622300" y="3136900"/>
            <a:ext cx="2666852" cy="26035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100">
                <a:solidFill>
                  <a:srgbClr val="FFFFFF"/>
                </a:solidFill>
              </a:defRPr>
            </a:lvl1pPr>
          </a:lstStyle>
          <a:p>
            <a:pPr/>
            <a:r>
              <a:t>的</a:t>
            </a:r>
          </a:p>
        </p:txBody>
      </p:sp>
      <p:sp>
        <p:nvSpPr>
          <p:cNvPr id="495" name="de"/>
          <p:cNvSpPr txBox="1"/>
          <p:nvPr/>
        </p:nvSpPr>
        <p:spPr>
          <a:xfrm>
            <a:off x="5591683" y="106863"/>
            <a:ext cx="2100835" cy="2110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200"/>
            </a:lvl1pPr>
          </a:lstStyle>
          <a:p>
            <a:pPr/>
            <a:r>
              <a:t>de</a:t>
            </a:r>
          </a:p>
        </p:txBody>
      </p:sp>
      <p:sp>
        <p:nvSpPr>
          <p:cNvPr id="496" name="得"/>
          <p:cNvSpPr txBox="1"/>
          <p:nvPr/>
        </p:nvSpPr>
        <p:spPr>
          <a:xfrm>
            <a:off x="5168974" y="3136900"/>
            <a:ext cx="2666852" cy="2603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100">
                <a:solidFill>
                  <a:srgbClr val="FFFFFF"/>
                </a:solidFill>
              </a:defRPr>
            </a:lvl1pPr>
          </a:lstStyle>
          <a:p>
            <a:pPr/>
            <a:r>
              <a:t>得</a:t>
            </a:r>
          </a:p>
        </p:txBody>
      </p:sp>
      <p:sp>
        <p:nvSpPr>
          <p:cNvPr id="497" name="地"/>
          <p:cNvSpPr txBox="1"/>
          <p:nvPr/>
        </p:nvSpPr>
        <p:spPr>
          <a:xfrm>
            <a:off x="9715648" y="3136900"/>
            <a:ext cx="2666852" cy="26035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100">
                <a:solidFill>
                  <a:srgbClr val="FFFFFF"/>
                </a:solidFill>
              </a:defRPr>
            </a:lvl1pPr>
          </a:lstStyle>
          <a:p>
            <a:pPr/>
            <a:r>
              <a:t>地</a:t>
            </a:r>
          </a:p>
        </p:txBody>
      </p:sp>
      <p:sp>
        <p:nvSpPr>
          <p:cNvPr id="498" name="線條"/>
          <p:cNvSpPr/>
          <p:nvPr/>
        </p:nvSpPr>
        <p:spPr>
          <a:xfrm flipV="1">
            <a:off x="3428999" y="1869231"/>
            <a:ext cx="2089083" cy="113432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99" name="線條"/>
          <p:cNvSpPr/>
          <p:nvPr/>
        </p:nvSpPr>
        <p:spPr>
          <a:xfrm flipV="1">
            <a:off x="6642100" y="1983531"/>
            <a:ext cx="1" cy="114186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0" name="線條"/>
          <p:cNvSpPr/>
          <p:nvPr/>
        </p:nvSpPr>
        <p:spPr>
          <a:xfrm flipH="1" flipV="1">
            <a:off x="7770615" y="1754931"/>
            <a:ext cx="2087510" cy="136291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501" name="Appears after…"/>
          <p:cNvSpPr txBox="1"/>
          <p:nvPr/>
        </p:nvSpPr>
        <p:spPr>
          <a:xfrm>
            <a:off x="73547" y="6693549"/>
            <a:ext cx="3510357" cy="125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Appears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after</a:t>
            </a:r>
            <a:r>
              <a:t> </a:t>
            </a:r>
          </a:p>
          <a:p>
            <a:pPr>
              <a:defRPr sz="3800"/>
            </a:pPr>
            <a:r>
              <a:t>attributives</a:t>
            </a:r>
          </a:p>
        </p:txBody>
      </p:sp>
      <p:sp>
        <p:nvSpPr>
          <p:cNvPr id="502" name="After…"/>
          <p:cNvSpPr txBox="1"/>
          <p:nvPr/>
        </p:nvSpPr>
        <p:spPr>
          <a:xfrm>
            <a:off x="4372279" y="6660063"/>
            <a:ext cx="3904642" cy="1256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After</a:t>
            </a:r>
            <a:r>
              <a:t> </a:t>
            </a:r>
          </a:p>
          <a:p>
            <a:pPr>
              <a:defRPr sz="3800"/>
            </a:pPr>
            <a:r>
              <a:t>verbs/adjectives</a:t>
            </a:r>
          </a:p>
        </p:txBody>
      </p:sp>
      <p:sp>
        <p:nvSpPr>
          <p:cNvPr id="503" name="before verbs"/>
          <p:cNvSpPr txBox="1"/>
          <p:nvPr/>
        </p:nvSpPr>
        <p:spPr>
          <a:xfrm>
            <a:off x="9548226" y="6985649"/>
            <a:ext cx="3001697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before</a:t>
            </a:r>
            <a:r>
              <a:t> verbs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3" grpId="3"/>
      <p:bldP build="whole" bldLvl="1" animBg="1" rev="0" advAuto="0" spid="501" grpId="1"/>
      <p:bldP build="whole" bldLvl="1" animBg="1" rev="0" advAuto="0" spid="502" grpId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adverbials 地"/>
          <p:cNvSpPr txBox="1"/>
          <p:nvPr/>
        </p:nvSpPr>
        <p:spPr>
          <a:xfrm>
            <a:off x="16459" y="133349"/>
            <a:ext cx="5250282" cy="15748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200">
                <a:solidFill>
                  <a:srgbClr val="FFFFFF"/>
                </a:solidFill>
              </a:defRPr>
            </a:pPr>
            <a:r>
              <a:t>adverbials </a:t>
            </a:r>
            <a:r>
              <a:rPr sz="8300"/>
              <a:t>地</a:t>
            </a:r>
          </a:p>
        </p:txBody>
      </p:sp>
      <p:sp>
        <p:nvSpPr>
          <p:cNvPr id="506" name="Some adverbials signify the manner of an action."/>
          <p:cNvSpPr txBox="1"/>
          <p:nvPr/>
        </p:nvSpPr>
        <p:spPr>
          <a:xfrm>
            <a:off x="62229" y="1828160"/>
            <a:ext cx="9248141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Some adverbials signify the manner of an action.</a:t>
            </a:r>
          </a:p>
        </p:txBody>
      </p:sp>
      <p:sp>
        <p:nvSpPr>
          <p:cNvPr id="507" name="Usage: adverbial+地+verb(phrase)"/>
          <p:cNvSpPr txBox="1"/>
          <p:nvPr/>
        </p:nvSpPr>
        <p:spPr>
          <a:xfrm>
            <a:off x="5414020" y="558800"/>
            <a:ext cx="7282308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Usage: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adverbial+地+</a:t>
            </a:r>
            <a:r>
              <a:rPr>
                <a:solidFill>
                  <a:srgbClr val="0433FF"/>
                </a:solidFill>
              </a:rPr>
              <a:t>verb(phrase)</a:t>
            </a:r>
          </a:p>
        </p:txBody>
      </p:sp>
      <p:sp>
        <p:nvSpPr>
          <p:cNvPr id="508" name="She gladly gave me a hug."/>
          <p:cNvSpPr txBox="1"/>
          <p:nvPr/>
        </p:nvSpPr>
        <p:spPr>
          <a:xfrm>
            <a:off x="3284220" y="2520949"/>
            <a:ext cx="6436361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t>She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gladly</a:t>
            </a:r>
            <a:r>
              <a:t> </a:t>
            </a:r>
            <a:r>
              <a:rPr>
                <a:solidFill>
                  <a:srgbClr val="0433FF"/>
                </a:solidFill>
              </a:rPr>
              <a:t>gave</a:t>
            </a:r>
            <a:r>
              <a:t> me a hug.</a:t>
            </a:r>
          </a:p>
        </p:txBody>
      </p:sp>
      <p:pic>
        <p:nvPicPr>
          <p:cNvPr id="509" name="hugging.jpg" descr="hugg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7278" y="3454400"/>
            <a:ext cx="6275832" cy="4704434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他高兴地给了我一个拥抱。"/>
          <p:cNvSpPr txBox="1"/>
          <p:nvPr/>
        </p:nvSpPr>
        <p:spPr>
          <a:xfrm>
            <a:off x="1712243" y="8383119"/>
            <a:ext cx="9105901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900"/>
            </a:pPr>
            <a:r>
              <a:t>他</a:t>
            </a:r>
            <a:r>
              <a:rPr>
                <a:solidFill>
                  <a:srgbClr val="FF2600"/>
                </a:solidFill>
              </a:rPr>
              <a:t>高兴地</a:t>
            </a:r>
            <a:r>
              <a:rPr>
                <a:solidFill>
                  <a:srgbClr val="0433FF"/>
                </a:solidFill>
              </a:rPr>
              <a:t>给了</a:t>
            </a:r>
            <a:r>
              <a:t>我一个拥抱。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8" grpId="1"/>
      <p:bldP build="whole" bldLvl="1" animBg="1" rev="0" advAuto="0" spid="510" grpId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adverbials 地"/>
          <p:cNvSpPr txBox="1"/>
          <p:nvPr/>
        </p:nvSpPr>
        <p:spPr>
          <a:xfrm>
            <a:off x="16459" y="133349"/>
            <a:ext cx="5250282" cy="15748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200">
                <a:solidFill>
                  <a:srgbClr val="FFFFFF"/>
                </a:solidFill>
              </a:defRPr>
            </a:pPr>
            <a:r>
              <a:t>adverbials </a:t>
            </a:r>
            <a:r>
              <a:rPr sz="8300"/>
              <a:t>地</a:t>
            </a:r>
          </a:p>
        </p:txBody>
      </p:sp>
      <p:sp>
        <p:nvSpPr>
          <p:cNvPr id="513" name="Some adverbials signify the manner of an action."/>
          <p:cNvSpPr txBox="1"/>
          <p:nvPr/>
        </p:nvSpPr>
        <p:spPr>
          <a:xfrm>
            <a:off x="102870" y="1846841"/>
            <a:ext cx="8658861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Some adverbials signify the manner of an action.</a:t>
            </a:r>
          </a:p>
        </p:txBody>
      </p:sp>
      <p:sp>
        <p:nvSpPr>
          <p:cNvPr id="514" name="Usage: adverbial+地+verb(phrase)"/>
          <p:cNvSpPr txBox="1"/>
          <p:nvPr/>
        </p:nvSpPr>
        <p:spPr>
          <a:xfrm>
            <a:off x="5414020" y="558800"/>
            <a:ext cx="7282308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Usage: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adverbial+地+</a:t>
            </a:r>
            <a:r>
              <a:rPr>
                <a:solidFill>
                  <a:srgbClr val="0433FF"/>
                </a:solidFill>
              </a:rPr>
              <a:t>verb(phrase)</a:t>
            </a:r>
          </a:p>
        </p:txBody>
      </p:sp>
      <p:sp>
        <p:nvSpPr>
          <p:cNvPr id="515" name="The old professor slowly walked into the classroom."/>
          <p:cNvSpPr txBox="1"/>
          <p:nvPr/>
        </p:nvSpPr>
        <p:spPr>
          <a:xfrm>
            <a:off x="894207" y="2812962"/>
            <a:ext cx="10809987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400"/>
            </a:pPr>
            <a:r>
              <a:t>The old professor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slowly</a:t>
            </a:r>
            <a:r>
              <a:t> </a:t>
            </a:r>
            <a:r>
              <a:rPr>
                <a:solidFill>
                  <a:srgbClr val="0433FF"/>
                </a:solidFill>
              </a:rPr>
              <a:t>walked into</a:t>
            </a:r>
            <a:r>
              <a:t> the classroom.</a:t>
            </a:r>
          </a:p>
        </p:txBody>
      </p:sp>
      <p:sp>
        <p:nvSpPr>
          <p:cNvPr id="516" name="老教授慢慢地走进教室。"/>
          <p:cNvSpPr txBox="1"/>
          <p:nvPr/>
        </p:nvSpPr>
        <p:spPr>
          <a:xfrm>
            <a:off x="2254249" y="8477249"/>
            <a:ext cx="8496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/>
            </a:pPr>
            <a:r>
              <a:t>老教授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慢慢地</a:t>
            </a:r>
            <a:r>
              <a:rPr>
                <a:solidFill>
                  <a:srgbClr val="0433FF"/>
                </a:solidFill>
              </a:rPr>
              <a:t>走进</a:t>
            </a:r>
            <a:r>
              <a:t>教室。</a:t>
            </a:r>
          </a:p>
        </p:txBody>
      </p:sp>
      <p:pic>
        <p:nvPicPr>
          <p:cNvPr id="517" name="58d89ed3c5230.png" descr="58d89ed3c52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6005" y="3403519"/>
            <a:ext cx="3371345" cy="5080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6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adverbials 地"/>
          <p:cNvSpPr txBox="1"/>
          <p:nvPr/>
        </p:nvSpPr>
        <p:spPr>
          <a:xfrm>
            <a:off x="16459" y="133349"/>
            <a:ext cx="5250282" cy="15748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200">
                <a:solidFill>
                  <a:srgbClr val="FFFFFF"/>
                </a:solidFill>
              </a:defRPr>
            </a:pPr>
            <a:r>
              <a:t>adverbials </a:t>
            </a:r>
            <a:r>
              <a:rPr sz="8300"/>
              <a:t>地</a:t>
            </a:r>
          </a:p>
        </p:txBody>
      </p:sp>
      <p:sp>
        <p:nvSpPr>
          <p:cNvPr id="520" name="Usage: adverbial+地+verb(phrase)"/>
          <p:cNvSpPr txBox="1"/>
          <p:nvPr/>
        </p:nvSpPr>
        <p:spPr>
          <a:xfrm>
            <a:off x="5414020" y="558800"/>
            <a:ext cx="7282308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Usage: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adverbial+地+</a:t>
            </a:r>
            <a:r>
              <a:rPr>
                <a:solidFill>
                  <a:srgbClr val="0433FF"/>
                </a:solidFill>
              </a:rPr>
              <a:t>verb(phrase)</a:t>
            </a:r>
          </a:p>
        </p:txBody>
      </p:sp>
      <p:sp>
        <p:nvSpPr>
          <p:cNvPr id="521" name="老师一说下课，学生就快速地收东西。"/>
          <p:cNvSpPr txBox="1"/>
          <p:nvPr/>
        </p:nvSpPr>
        <p:spPr>
          <a:xfrm>
            <a:off x="2038350" y="3048000"/>
            <a:ext cx="104775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老师一说下课，学生就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快速地</a:t>
            </a:r>
            <a:r>
              <a:rPr>
                <a:solidFill>
                  <a:srgbClr val="0433FF"/>
                </a:solidFill>
              </a:rPr>
              <a:t>收东西</a:t>
            </a:r>
            <a:r>
              <a:t>。</a:t>
            </a:r>
          </a:p>
        </p:txBody>
      </p:sp>
      <p:grpSp>
        <p:nvGrpSpPr>
          <p:cNvPr id="524" name="群組"/>
          <p:cNvGrpSpPr/>
          <p:nvPr/>
        </p:nvGrpSpPr>
        <p:grpSpPr>
          <a:xfrm>
            <a:off x="-10326" y="4973988"/>
            <a:ext cx="2666617" cy="2545605"/>
            <a:chOff x="0" y="0"/>
            <a:chExt cx="2666615" cy="2545603"/>
          </a:xfrm>
        </p:grpSpPr>
        <p:sp>
          <p:nvSpPr>
            <p:cNvPr id="522" name="快速…"/>
            <p:cNvSpPr txBox="1"/>
            <p:nvPr/>
          </p:nvSpPr>
          <p:spPr>
            <a:xfrm>
              <a:off x="0" y="828718"/>
              <a:ext cx="2666616" cy="1716886"/>
            </a:xfrm>
            <a:prstGeom prst="rect">
              <a:avLst/>
            </a:prstGeom>
            <a:solidFill>
              <a:schemeClr val="accent4">
                <a:hueOff val="366961"/>
                <a:satOff val="4172"/>
                <a:lumOff val="11129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6700"/>
              </a:pPr>
              <a:r>
                <a:t>快速</a:t>
              </a:r>
            </a:p>
            <a:p>
              <a:pPr>
                <a:defRPr sz="2800"/>
              </a:pPr>
              <a:r>
                <a:t>kuàisù</a:t>
              </a:r>
            </a:p>
          </p:txBody>
        </p:sp>
        <p:sp>
          <p:nvSpPr>
            <p:cNvPr id="523" name="quick"/>
            <p:cNvSpPr txBox="1"/>
            <p:nvPr/>
          </p:nvSpPr>
          <p:spPr>
            <a:xfrm>
              <a:off x="530350" y="-1"/>
              <a:ext cx="1605916" cy="7835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/>
              </a:lvl1pPr>
            </a:lstStyle>
            <a:p>
              <a:pPr/>
              <a:r>
                <a:t>quick</a:t>
              </a:r>
            </a:p>
          </p:txBody>
        </p:sp>
      </p:grpSp>
      <p:pic>
        <p:nvPicPr>
          <p:cNvPr id="525" name="true.jpeg" descr="tru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3949" y="4031729"/>
            <a:ext cx="5120532" cy="5120531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While the teacher said 下课，students quickly tidied up their thing."/>
          <p:cNvSpPr txBox="1"/>
          <p:nvPr/>
        </p:nvSpPr>
        <p:spPr>
          <a:xfrm>
            <a:off x="41808" y="2041525"/>
            <a:ext cx="12921184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While the teacher </a:t>
            </a:r>
            <a:r>
              <a:t>said 下课</a:t>
            </a:r>
            <a:r>
              <a:t>，students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quickly</a:t>
            </a:r>
            <a:r>
              <a:t> </a:t>
            </a:r>
            <a:r>
              <a:rPr>
                <a:solidFill>
                  <a:srgbClr val="0433FF"/>
                </a:solidFill>
              </a:rPr>
              <a:t>tidied up</a:t>
            </a:r>
            <a:r>
              <a:t> their thing.</a:t>
            </a:r>
          </a:p>
        </p:txBody>
      </p:sp>
      <p:sp>
        <p:nvSpPr>
          <p:cNvPr id="527" name="下课"/>
          <p:cNvSpPr txBox="1"/>
          <p:nvPr/>
        </p:nvSpPr>
        <p:spPr>
          <a:xfrm>
            <a:off x="5462265" y="5429944"/>
            <a:ext cx="13335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/>
            <a:r>
              <a:t>下课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1" grpId="2"/>
      <p:bldP build="whole" bldLvl="1" animBg="1" rev="0" advAuto="0" spid="524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adverbials 地"/>
          <p:cNvSpPr txBox="1"/>
          <p:nvPr/>
        </p:nvSpPr>
        <p:spPr>
          <a:xfrm>
            <a:off x="16459" y="133349"/>
            <a:ext cx="5250282" cy="15748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200">
                <a:solidFill>
                  <a:srgbClr val="FFFFFF"/>
                </a:solidFill>
              </a:defRPr>
            </a:pPr>
            <a:r>
              <a:t>adverbials </a:t>
            </a:r>
            <a:r>
              <a:rPr sz="8300"/>
              <a:t>地</a:t>
            </a:r>
          </a:p>
        </p:txBody>
      </p:sp>
      <p:sp>
        <p:nvSpPr>
          <p:cNvPr id="530" name="Usage: adverbial+地+verb(phrase)"/>
          <p:cNvSpPr txBox="1"/>
          <p:nvPr/>
        </p:nvSpPr>
        <p:spPr>
          <a:xfrm>
            <a:off x="5414020" y="558800"/>
            <a:ext cx="7282308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Usage: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adverbial+地+</a:t>
            </a:r>
            <a:r>
              <a:rPr>
                <a:solidFill>
                  <a:srgbClr val="0433FF"/>
                </a:solidFill>
              </a:rPr>
              <a:t>verb(phrase)</a:t>
            </a:r>
          </a:p>
        </p:txBody>
      </p:sp>
      <p:sp>
        <p:nvSpPr>
          <p:cNvPr id="531" name="她生气地跟我说：我要跟我的男朋友分手！"/>
          <p:cNvSpPr txBox="1"/>
          <p:nvPr/>
        </p:nvSpPr>
        <p:spPr>
          <a:xfrm>
            <a:off x="1015999" y="2927350"/>
            <a:ext cx="10972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生气地</a:t>
            </a:r>
            <a:r>
              <a:t>跟我</a:t>
            </a:r>
            <a:r>
              <a:rPr>
                <a:solidFill>
                  <a:srgbClr val="0433FF"/>
                </a:solidFill>
              </a:rPr>
              <a:t>说</a:t>
            </a:r>
            <a:r>
              <a:t>：我要跟我的男朋友分手！</a:t>
            </a:r>
          </a:p>
        </p:txBody>
      </p:sp>
      <p:pic>
        <p:nvPicPr>
          <p:cNvPr id="532" name="31342146.jpg" descr="31342146.jpg"/>
          <p:cNvPicPr>
            <a:picLocks noChangeAspect="1"/>
          </p:cNvPicPr>
          <p:nvPr/>
        </p:nvPicPr>
        <p:blipFill>
          <a:blip r:embed="rId2">
            <a:extLst/>
          </a:blip>
          <a:srcRect l="0" t="0" r="7252" b="0"/>
          <a:stretch>
            <a:fillRect/>
          </a:stretch>
        </p:blipFill>
        <p:spPr>
          <a:xfrm>
            <a:off x="4678560" y="4121246"/>
            <a:ext cx="4017352" cy="5253824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She angrily told to me: I want to break up with my boyfriend."/>
          <p:cNvSpPr txBox="1"/>
          <p:nvPr/>
        </p:nvSpPr>
        <p:spPr>
          <a:xfrm>
            <a:off x="83343" y="2000346"/>
            <a:ext cx="12838114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She </a:t>
            </a:r>
            <a:r>
              <a:rPr>
                <a:solidFill>
                  <a:srgbClr val="FF2600"/>
                </a:solidFill>
              </a:rPr>
              <a:t>angrily</a:t>
            </a:r>
            <a:r>
              <a:t> </a:t>
            </a:r>
            <a:r>
              <a:rPr>
                <a:solidFill>
                  <a:srgbClr val="0433FF"/>
                </a:solidFill>
              </a:rPr>
              <a:t>told</a:t>
            </a:r>
            <a:r>
              <a:t> to me: I want to break up with my boyfriend.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1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的"/>
          <p:cNvSpPr txBox="1"/>
          <p:nvPr/>
        </p:nvSpPr>
        <p:spPr>
          <a:xfrm>
            <a:off x="12700" y="177799"/>
            <a:ext cx="2052043" cy="20447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900">
                <a:solidFill>
                  <a:srgbClr val="FFFFFF"/>
                </a:solidFill>
              </a:defRPr>
            </a:lvl1pPr>
          </a:lstStyle>
          <a:p>
            <a:pPr/>
            <a:r>
              <a:t>的</a:t>
            </a:r>
          </a:p>
        </p:txBody>
      </p:sp>
      <p:sp>
        <p:nvSpPr>
          <p:cNvPr id="536" name="Usage: attributive+的+N"/>
          <p:cNvSpPr txBox="1"/>
          <p:nvPr/>
        </p:nvSpPr>
        <p:spPr>
          <a:xfrm>
            <a:off x="2779386" y="1339849"/>
            <a:ext cx="574437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Usage: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attributive+的+</a:t>
            </a:r>
            <a:r>
              <a:rPr>
                <a:solidFill>
                  <a:srgbClr val="0433FF"/>
                </a:solidFill>
              </a:rPr>
              <a:t>N</a:t>
            </a:r>
          </a:p>
        </p:txBody>
      </p:sp>
      <p:sp>
        <p:nvSpPr>
          <p:cNvPr id="537" name="Appears after attributives"/>
          <p:cNvSpPr txBox="1"/>
          <p:nvPr/>
        </p:nvSpPr>
        <p:spPr>
          <a:xfrm>
            <a:off x="2397647" y="407049"/>
            <a:ext cx="684624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800"/>
            </a:pPr>
            <a:r>
              <a:t>Appears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after </a:t>
            </a:r>
            <a:r>
              <a:t>attributives</a:t>
            </a:r>
          </a:p>
        </p:txBody>
      </p:sp>
      <p:sp>
        <p:nvSpPr>
          <p:cNvPr id="538" name="Please help me buy some fresh vegetables and fruits."/>
          <p:cNvSpPr txBox="1"/>
          <p:nvPr/>
        </p:nvSpPr>
        <p:spPr>
          <a:xfrm>
            <a:off x="803211" y="2584546"/>
            <a:ext cx="11398378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t>Please help me buy some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fresh</a:t>
            </a:r>
            <a:r>
              <a:t> </a:t>
            </a:r>
            <a:r>
              <a:rPr>
                <a:solidFill>
                  <a:srgbClr val="0433FF"/>
                </a:solidFill>
              </a:rPr>
              <a:t>vegetables</a:t>
            </a:r>
            <a:r>
              <a:t> </a:t>
            </a:r>
            <a:r>
              <a:rPr>
                <a:solidFill>
                  <a:srgbClr val="0433FF"/>
                </a:solidFill>
              </a:rPr>
              <a:t>and fruits.</a:t>
            </a:r>
          </a:p>
        </p:txBody>
      </p:sp>
      <p:sp>
        <p:nvSpPr>
          <p:cNvPr id="539" name="请帮我买一些新鲜的蔬菜和水果。"/>
          <p:cNvSpPr txBox="1"/>
          <p:nvPr/>
        </p:nvSpPr>
        <p:spPr>
          <a:xfrm>
            <a:off x="1682749" y="3581400"/>
            <a:ext cx="963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请帮我买一些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新鲜的</a:t>
            </a:r>
            <a:r>
              <a:rPr>
                <a:solidFill>
                  <a:srgbClr val="0433FF"/>
                </a:solidFill>
              </a:rPr>
              <a:t>蔬菜和水果</a:t>
            </a:r>
            <a:r>
              <a:t>。</a:t>
            </a:r>
          </a:p>
        </p:txBody>
      </p:sp>
      <p:pic>
        <p:nvPicPr>
          <p:cNvPr id="540" name="a3ml9m7012023166855.jpeg" descr="a3ml9m701202316685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0589" y="4725049"/>
            <a:ext cx="4407244" cy="4407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8" grpId="1"/>
      <p:bldP build="whole" bldLvl="1" animBg="1" rev="0" advAuto="0" spid="53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ncert-923245_1280.jpg" descr="concert-923245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83" y="11751"/>
            <a:ext cx="6123204" cy="4076545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演唱会…"/>
          <p:cNvSpPr txBox="1"/>
          <p:nvPr/>
        </p:nvSpPr>
        <p:spPr>
          <a:xfrm>
            <a:off x="3326262" y="2396245"/>
            <a:ext cx="2820290" cy="17161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500"/>
            </a:pPr>
            <a:r>
              <a:t>演唱会</a:t>
            </a:r>
          </a:p>
          <a:p>
            <a:pPr>
              <a:defRPr sz="3000"/>
            </a:pPr>
            <a:r>
              <a:t>yǎnchànghùi</a:t>
            </a:r>
          </a:p>
        </p:txBody>
      </p:sp>
      <p:grpSp>
        <p:nvGrpSpPr>
          <p:cNvPr id="161" name="群組"/>
          <p:cNvGrpSpPr/>
          <p:nvPr/>
        </p:nvGrpSpPr>
        <p:grpSpPr>
          <a:xfrm>
            <a:off x="7064742" y="-113766"/>
            <a:ext cx="4965855" cy="4156383"/>
            <a:chOff x="0" y="0"/>
            <a:chExt cx="4965854" cy="4156382"/>
          </a:xfrm>
        </p:grpSpPr>
        <p:sp>
          <p:nvSpPr>
            <p:cNvPr id="159" name="Fan"/>
            <p:cNvSpPr txBox="1"/>
            <p:nvPr/>
          </p:nvSpPr>
          <p:spPr>
            <a:xfrm>
              <a:off x="1844625" y="0"/>
              <a:ext cx="1276605" cy="8952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200"/>
              </a:lvl1pPr>
            </a:lstStyle>
            <a:p>
              <a:pPr/>
              <a:r>
                <a:t>Fan</a:t>
              </a:r>
            </a:p>
          </p:txBody>
        </p:sp>
        <p:pic>
          <p:nvPicPr>
            <p:cNvPr id="160" name="afp-20180623-kpop-fans_315191C768BC4792931C0AB8A1F7D829.jpg" descr="afp-20180623-kpop-fans_315191C768BC4792931C0AB8A1F7D829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845812"/>
              <a:ext cx="4965855" cy="33105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2" name="迷…"/>
          <p:cNvSpPr txBox="1"/>
          <p:nvPr/>
        </p:nvSpPr>
        <p:spPr>
          <a:xfrm>
            <a:off x="10872559" y="2396245"/>
            <a:ext cx="1169290" cy="17161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500"/>
            </a:pPr>
            <a:r>
              <a:t>迷</a:t>
            </a:r>
          </a:p>
          <a:p>
            <a:pPr>
              <a:defRPr sz="3000"/>
            </a:pPr>
            <a:r>
              <a:t>mí</a:t>
            </a:r>
          </a:p>
        </p:txBody>
      </p:sp>
      <p:pic>
        <p:nvPicPr>
          <p:cNvPr id="163" name="74434848_436861013698833_3956819306695622656_n.jpg" descr="74434848_436861013698833_3956819306695622656_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1168" y="4101558"/>
            <a:ext cx="4789064" cy="638541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I’m a fan of Ed sheeran."/>
          <p:cNvSpPr txBox="1"/>
          <p:nvPr/>
        </p:nvSpPr>
        <p:spPr>
          <a:xfrm>
            <a:off x="5821730" y="5067765"/>
            <a:ext cx="5849996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700"/>
            </a:pPr>
            <a:r>
              <a:t>I’m a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fan</a:t>
            </a:r>
            <a:r>
              <a:t> of Ed sheeran.</a:t>
            </a:r>
          </a:p>
        </p:txBody>
      </p:sp>
      <p:sp>
        <p:nvSpPr>
          <p:cNvPr id="165" name="我是Ed sheeran的歌迷。"/>
          <p:cNvSpPr txBox="1"/>
          <p:nvPr/>
        </p:nvSpPr>
        <p:spPr>
          <a:xfrm>
            <a:off x="5646369" y="6384083"/>
            <a:ext cx="7046062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我是Ed sheeran的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歌迷</a:t>
            </a:r>
            <a:r>
              <a:t>。</a:t>
            </a:r>
          </a:p>
        </p:txBody>
      </p:sp>
      <p:sp>
        <p:nvSpPr>
          <p:cNvPr id="166" name="粉丝…"/>
          <p:cNvSpPr txBox="1"/>
          <p:nvPr/>
        </p:nvSpPr>
        <p:spPr>
          <a:xfrm>
            <a:off x="10618927" y="7542607"/>
            <a:ext cx="1676553" cy="147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>
                <a:solidFill>
                  <a:srgbClr val="0433FF"/>
                </a:solidFill>
              </a:defRPr>
            </a:pPr>
            <a:r>
              <a:t>粉丝</a:t>
            </a:r>
          </a:p>
          <a:p>
            <a:pPr>
              <a:defRPr sz="2800">
                <a:solidFill>
                  <a:srgbClr val="0433FF"/>
                </a:solidFill>
              </a:defRPr>
            </a:pPr>
            <a:r>
              <a:t>fěnsī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6"/>
      <p:bldP build="whole" bldLvl="1" animBg="1" rev="0" advAuto="0" spid="166" grpId="7"/>
      <p:bldP build="whole" bldLvl="1" animBg="1" rev="0" advAuto="0" spid="158" grpId="1"/>
      <p:bldP build="whole" bldLvl="1" animBg="1" rev="0" advAuto="0" spid="162" grpId="3"/>
      <p:bldP build="whole" bldLvl="1" animBg="1" rev="0" advAuto="0" spid="164" grpId="5"/>
      <p:bldP build="whole" bldLvl="1" animBg="1" rev="0" advAuto="0" spid="161" grpId="2"/>
      <p:bldP build="whole" bldLvl="1" animBg="1" rev="0" advAuto="0" spid="163" grpId="4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的"/>
          <p:cNvSpPr txBox="1"/>
          <p:nvPr/>
        </p:nvSpPr>
        <p:spPr>
          <a:xfrm>
            <a:off x="12700" y="177799"/>
            <a:ext cx="2052043" cy="20447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900">
                <a:solidFill>
                  <a:srgbClr val="FFFFFF"/>
                </a:solidFill>
              </a:defRPr>
            </a:lvl1pPr>
          </a:lstStyle>
          <a:p>
            <a:pPr/>
            <a:r>
              <a:t>的</a:t>
            </a:r>
          </a:p>
        </p:txBody>
      </p:sp>
      <p:sp>
        <p:nvSpPr>
          <p:cNvPr id="543" name="Usage: attributive+的+N"/>
          <p:cNvSpPr txBox="1"/>
          <p:nvPr/>
        </p:nvSpPr>
        <p:spPr>
          <a:xfrm>
            <a:off x="2779386" y="1339849"/>
            <a:ext cx="574437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Usage: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attributive+的+</a:t>
            </a:r>
            <a:r>
              <a:rPr>
                <a:solidFill>
                  <a:srgbClr val="0433FF"/>
                </a:solidFill>
              </a:rPr>
              <a:t>N</a:t>
            </a:r>
          </a:p>
        </p:txBody>
      </p:sp>
      <p:sp>
        <p:nvSpPr>
          <p:cNvPr id="544" name="Appears after attributives"/>
          <p:cNvSpPr txBox="1"/>
          <p:nvPr/>
        </p:nvSpPr>
        <p:spPr>
          <a:xfrm>
            <a:off x="2397647" y="407049"/>
            <a:ext cx="684624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800"/>
            </a:pPr>
            <a:r>
              <a:t>Appears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after </a:t>
            </a:r>
            <a:r>
              <a:t>attributives</a:t>
            </a:r>
          </a:p>
        </p:txBody>
      </p:sp>
      <p:sp>
        <p:nvSpPr>
          <p:cNvPr id="545" name="请帮我找一个又漂亮又开朗的女朋友。"/>
          <p:cNvSpPr txBox="1"/>
          <p:nvPr/>
        </p:nvSpPr>
        <p:spPr>
          <a:xfrm>
            <a:off x="1750417" y="8460941"/>
            <a:ext cx="1090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请帮我找一个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又漂亮又开朗的</a:t>
            </a:r>
            <a:r>
              <a:rPr>
                <a:solidFill>
                  <a:srgbClr val="0433FF"/>
                </a:solidFill>
              </a:rPr>
              <a:t>女朋友</a:t>
            </a:r>
            <a:r>
              <a:t>。</a:t>
            </a:r>
          </a:p>
        </p:txBody>
      </p:sp>
      <p:pic>
        <p:nvPicPr>
          <p:cNvPr id="546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rcRect l="0" t="12039" r="0" b="12039"/>
          <a:stretch>
            <a:fillRect/>
          </a:stretch>
        </p:blipFill>
        <p:spPr>
          <a:xfrm>
            <a:off x="3406179" y="3151441"/>
            <a:ext cx="6708715" cy="5093309"/>
          </a:xfrm>
          <a:prstGeom prst="rect">
            <a:avLst/>
          </a:prstGeom>
          <a:ln w="12700">
            <a:miter lim="400000"/>
          </a:ln>
        </p:spPr>
      </p:pic>
      <p:sp>
        <p:nvSpPr>
          <p:cNvPr id="547" name="Please help me find a beautiful and extroverted girlfriend."/>
          <p:cNvSpPr txBox="1"/>
          <p:nvPr/>
        </p:nvSpPr>
        <p:spPr>
          <a:xfrm>
            <a:off x="1183919" y="2388249"/>
            <a:ext cx="11652962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/>
            </a:pPr>
            <a:r>
              <a:t>Please help me find a </a:t>
            </a:r>
            <a:r>
              <a:rPr>
                <a:solidFill>
                  <a:srgbClr val="FF2600"/>
                </a:solidFill>
              </a:rPr>
              <a:t>beautiful and extroverted</a:t>
            </a:r>
            <a:r>
              <a:t> </a:t>
            </a:r>
            <a:r>
              <a:rPr>
                <a:solidFill>
                  <a:srgbClr val="0433FF"/>
                </a:solidFill>
              </a:rPr>
              <a:t>girlfriend</a:t>
            </a:r>
            <a: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5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的"/>
          <p:cNvSpPr txBox="1"/>
          <p:nvPr/>
        </p:nvSpPr>
        <p:spPr>
          <a:xfrm>
            <a:off x="12700" y="177799"/>
            <a:ext cx="2052043" cy="20447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900">
                <a:solidFill>
                  <a:srgbClr val="FFFFFF"/>
                </a:solidFill>
              </a:defRPr>
            </a:lvl1pPr>
          </a:lstStyle>
          <a:p>
            <a:pPr/>
            <a:r>
              <a:t>的</a:t>
            </a:r>
          </a:p>
        </p:txBody>
      </p:sp>
      <p:sp>
        <p:nvSpPr>
          <p:cNvPr id="550" name="Usage: attributive+的+N"/>
          <p:cNvSpPr txBox="1"/>
          <p:nvPr/>
        </p:nvSpPr>
        <p:spPr>
          <a:xfrm>
            <a:off x="2779386" y="1339849"/>
            <a:ext cx="574437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Usage: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attributive+的+</a:t>
            </a:r>
            <a:r>
              <a:rPr>
                <a:solidFill>
                  <a:srgbClr val="0433FF"/>
                </a:solidFill>
              </a:rPr>
              <a:t>N</a:t>
            </a:r>
          </a:p>
        </p:txBody>
      </p:sp>
      <p:sp>
        <p:nvSpPr>
          <p:cNvPr id="551" name="Appears after attributives"/>
          <p:cNvSpPr txBox="1"/>
          <p:nvPr/>
        </p:nvSpPr>
        <p:spPr>
          <a:xfrm>
            <a:off x="2397647" y="407049"/>
            <a:ext cx="684624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800"/>
            </a:pPr>
            <a:r>
              <a:t>Appears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after </a:t>
            </a:r>
            <a:r>
              <a:t>attributives</a:t>
            </a:r>
          </a:p>
        </p:txBody>
      </p:sp>
      <p:sp>
        <p:nvSpPr>
          <p:cNvPr id="552" name="妈妈买给我的衣服是纯棉的。"/>
          <p:cNvSpPr txBox="1"/>
          <p:nvPr/>
        </p:nvSpPr>
        <p:spPr>
          <a:xfrm>
            <a:off x="975717" y="8216900"/>
            <a:ext cx="96901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rPr>
                <a:solidFill>
                  <a:srgbClr val="FF2600"/>
                </a:solidFill>
              </a:rPr>
              <a:t>妈妈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买给我的</a:t>
            </a:r>
            <a:r>
              <a:rPr>
                <a:solidFill>
                  <a:srgbClr val="0433FF"/>
                </a:solidFill>
              </a:rPr>
              <a:t>衣服</a:t>
            </a:r>
            <a:r>
              <a:t>是纯棉的。</a:t>
            </a:r>
          </a:p>
        </p:txBody>
      </p:sp>
      <p:sp>
        <p:nvSpPr>
          <p:cNvPr id="553" name="The clothes that my mom bought for me…"/>
          <p:cNvSpPr txBox="1"/>
          <p:nvPr/>
        </p:nvSpPr>
        <p:spPr>
          <a:xfrm>
            <a:off x="1014350" y="2473974"/>
            <a:ext cx="9612834" cy="125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rPr>
                <a:solidFill>
                  <a:srgbClr val="0433FF"/>
                </a:solidFill>
              </a:rPr>
              <a:t>The clothes </a:t>
            </a:r>
            <a:r>
              <a:rPr>
                <a:solidFill>
                  <a:srgbClr val="FF2600"/>
                </a:solidFill>
              </a:rPr>
              <a:t>that my mom bought for me</a:t>
            </a:r>
            <a:r>
              <a:t> </a:t>
            </a:r>
          </a:p>
          <a:p>
            <a:pPr>
              <a:defRPr sz="3800"/>
            </a:pPr>
            <a:r>
              <a:t>are 100 percent cotton.</a:t>
            </a:r>
          </a:p>
        </p:txBody>
      </p:sp>
      <p:pic>
        <p:nvPicPr>
          <p:cNvPr id="554" name="合成-客製化短T-童-白.png" descr="合成-客製化短T-童-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7373" y="3657302"/>
            <a:ext cx="4837262" cy="4837262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100% cotton"/>
          <p:cNvSpPr txBox="1"/>
          <p:nvPr/>
        </p:nvSpPr>
        <p:spPr>
          <a:xfrm>
            <a:off x="5098713" y="7167773"/>
            <a:ext cx="2185074" cy="5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:r>
              <a:t>100% cotton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2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的"/>
          <p:cNvSpPr txBox="1"/>
          <p:nvPr/>
        </p:nvSpPr>
        <p:spPr>
          <a:xfrm>
            <a:off x="12700" y="177799"/>
            <a:ext cx="2052043" cy="20447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900">
                <a:solidFill>
                  <a:srgbClr val="FFFFFF"/>
                </a:solidFill>
              </a:defRPr>
            </a:lvl1pPr>
          </a:lstStyle>
          <a:p>
            <a:pPr/>
            <a:r>
              <a:t>的</a:t>
            </a:r>
          </a:p>
        </p:txBody>
      </p:sp>
      <p:sp>
        <p:nvSpPr>
          <p:cNvPr id="558" name="Usage: attributive+的+N"/>
          <p:cNvSpPr txBox="1"/>
          <p:nvPr/>
        </p:nvSpPr>
        <p:spPr>
          <a:xfrm>
            <a:off x="2779386" y="1339849"/>
            <a:ext cx="574437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Usage: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attributive+的+</a:t>
            </a:r>
            <a:r>
              <a:rPr>
                <a:solidFill>
                  <a:srgbClr val="0433FF"/>
                </a:solidFill>
              </a:rPr>
              <a:t>N</a:t>
            </a:r>
          </a:p>
        </p:txBody>
      </p:sp>
      <p:sp>
        <p:nvSpPr>
          <p:cNvPr id="559" name="Appears after attributives"/>
          <p:cNvSpPr txBox="1"/>
          <p:nvPr/>
        </p:nvSpPr>
        <p:spPr>
          <a:xfrm>
            <a:off x="2397647" y="407049"/>
            <a:ext cx="684624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800"/>
            </a:pPr>
            <a:r>
              <a:t>Appears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after </a:t>
            </a:r>
            <a:r>
              <a:t>attributives</a:t>
            </a:r>
          </a:p>
        </p:txBody>
      </p:sp>
      <p:sp>
        <p:nvSpPr>
          <p:cNvPr id="560" name="老师今天教我的语法我都听不懂。"/>
          <p:cNvSpPr txBox="1"/>
          <p:nvPr/>
        </p:nvSpPr>
        <p:spPr>
          <a:xfrm>
            <a:off x="1206499" y="8132363"/>
            <a:ext cx="105918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老师今天教我的</a:t>
            </a:r>
            <a:r>
              <a:rPr>
                <a:solidFill>
                  <a:srgbClr val="0433FF"/>
                </a:solidFill>
              </a:rPr>
              <a:t>语法</a:t>
            </a:r>
            <a:r>
              <a:t>我都听不懂。</a:t>
            </a:r>
          </a:p>
        </p:txBody>
      </p:sp>
      <p:pic>
        <p:nvPicPr>
          <p:cNvPr id="561" name="linguistics-jowanglin-1-1.jpg" descr="linguistics-jowanglin-1-1.jpg"/>
          <p:cNvPicPr>
            <a:picLocks noChangeAspect="1"/>
          </p:cNvPicPr>
          <p:nvPr/>
        </p:nvPicPr>
        <p:blipFill>
          <a:blip r:embed="rId2">
            <a:extLst/>
          </a:blip>
          <a:srcRect l="13365" t="0" r="10038" b="0"/>
          <a:stretch>
            <a:fillRect/>
          </a:stretch>
        </p:blipFill>
        <p:spPr>
          <a:xfrm>
            <a:off x="3914179" y="3587625"/>
            <a:ext cx="5176466" cy="4307530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The grammar that my teacher taught me, I couldn’t understand."/>
          <p:cNvSpPr txBox="1"/>
          <p:nvPr/>
        </p:nvSpPr>
        <p:spPr>
          <a:xfrm>
            <a:off x="108458" y="2558716"/>
            <a:ext cx="12787885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/>
            </a:pPr>
            <a:r>
              <a:rPr>
                <a:solidFill>
                  <a:srgbClr val="0433FF"/>
                </a:solidFill>
              </a:rPr>
              <a:t>The grammar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that my teacher taught</a:t>
            </a:r>
            <a:r>
              <a:t>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me</a:t>
            </a:r>
            <a:r>
              <a:t>, I couldn’t understand.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0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练习practice"/>
          <p:cNvSpPr txBox="1"/>
          <p:nvPr/>
        </p:nvSpPr>
        <p:spPr>
          <a:xfrm>
            <a:off x="4219351" y="141150"/>
            <a:ext cx="5439741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100"/>
            </a:lvl1pPr>
          </a:lstStyle>
          <a:p>
            <a:pPr/>
            <a:r>
              <a:t>练习practice</a:t>
            </a:r>
          </a:p>
        </p:txBody>
      </p:sp>
      <p:sp>
        <p:nvSpPr>
          <p:cNvPr id="565" name="1. 他生气____走出教室。"/>
          <p:cNvSpPr txBox="1"/>
          <p:nvPr/>
        </p:nvSpPr>
        <p:spPr>
          <a:xfrm>
            <a:off x="2238914" y="1816843"/>
            <a:ext cx="7029298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1. 他生气____走出教室。</a:t>
            </a:r>
          </a:p>
        </p:txBody>
      </p:sp>
      <p:sp>
        <p:nvSpPr>
          <p:cNvPr id="566" name="2. 你看___那本书我还没看过。"/>
          <p:cNvSpPr txBox="1"/>
          <p:nvPr/>
        </p:nvSpPr>
        <p:spPr>
          <a:xfrm>
            <a:off x="2235702" y="3464284"/>
            <a:ext cx="8758048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2. 你看___那本书我还没看过。 </a:t>
            </a:r>
          </a:p>
        </p:txBody>
      </p:sp>
      <p:sp>
        <p:nvSpPr>
          <p:cNvPr id="567" name="地"/>
          <p:cNvSpPr txBox="1"/>
          <p:nvPr/>
        </p:nvSpPr>
        <p:spPr>
          <a:xfrm>
            <a:off x="5129520" y="1829543"/>
            <a:ext cx="7239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地</a:t>
            </a:r>
          </a:p>
        </p:txBody>
      </p:sp>
      <p:sp>
        <p:nvSpPr>
          <p:cNvPr id="568" name="的"/>
          <p:cNvSpPr txBox="1"/>
          <p:nvPr/>
        </p:nvSpPr>
        <p:spPr>
          <a:xfrm>
            <a:off x="4443086" y="3476984"/>
            <a:ext cx="7239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的</a:t>
            </a:r>
          </a:p>
        </p:txBody>
      </p:sp>
      <p:sp>
        <p:nvSpPr>
          <p:cNvPr id="569" name="3. 这些漂亮____花是我男朋友送我的。"/>
          <p:cNvSpPr txBox="1"/>
          <p:nvPr/>
        </p:nvSpPr>
        <p:spPr>
          <a:xfrm>
            <a:off x="1557672" y="4999400"/>
            <a:ext cx="10763099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3. 这些漂亮____花是我男朋友送我的。</a:t>
            </a:r>
          </a:p>
        </p:txBody>
      </p:sp>
      <p:sp>
        <p:nvSpPr>
          <p:cNvPr id="570" name="的"/>
          <p:cNvSpPr txBox="1"/>
          <p:nvPr/>
        </p:nvSpPr>
        <p:spPr>
          <a:xfrm>
            <a:off x="5031869" y="5012100"/>
            <a:ext cx="7239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的</a:t>
            </a:r>
          </a:p>
        </p:txBody>
      </p:sp>
      <p:sp>
        <p:nvSpPr>
          <p:cNvPr id="571" name="4. 我着急___叫了一台出租车。"/>
          <p:cNvSpPr txBox="1"/>
          <p:nvPr/>
        </p:nvSpPr>
        <p:spPr>
          <a:xfrm>
            <a:off x="1573365" y="6406419"/>
            <a:ext cx="8585048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4. 我着急___叫了一台出租车。</a:t>
            </a:r>
          </a:p>
        </p:txBody>
      </p:sp>
      <p:sp>
        <p:nvSpPr>
          <p:cNvPr id="572" name="地"/>
          <p:cNvSpPr txBox="1"/>
          <p:nvPr/>
        </p:nvSpPr>
        <p:spPr>
          <a:xfrm>
            <a:off x="4243396" y="6419119"/>
            <a:ext cx="7239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地</a:t>
            </a:r>
          </a:p>
        </p:txBody>
      </p:sp>
      <p:sp>
        <p:nvSpPr>
          <p:cNvPr id="573" name="5. 你送她___衣服，她根本不喜欢。"/>
          <p:cNvSpPr txBox="1"/>
          <p:nvPr/>
        </p:nvSpPr>
        <p:spPr>
          <a:xfrm>
            <a:off x="1462769" y="7826137"/>
            <a:ext cx="9829649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5. 你送她___衣服，她根本不喜欢。</a:t>
            </a:r>
          </a:p>
        </p:txBody>
      </p:sp>
      <p:sp>
        <p:nvSpPr>
          <p:cNvPr id="574" name="的"/>
          <p:cNvSpPr txBox="1"/>
          <p:nvPr/>
        </p:nvSpPr>
        <p:spPr>
          <a:xfrm>
            <a:off x="4147939" y="7813437"/>
            <a:ext cx="7239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4" grpId="5"/>
      <p:bldP build="whole" bldLvl="1" animBg="1" rev="0" advAuto="0" spid="567" grpId="1"/>
      <p:bldP build="whole" bldLvl="1" animBg="1" rev="0" advAuto="0" spid="568" grpId="2"/>
      <p:bldP build="whole" bldLvl="1" animBg="1" rev="0" advAuto="0" spid="572" grpId="4"/>
      <p:bldP build="whole" bldLvl="1" animBg="1" rev="0" advAuto="0" spid="570" grpId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6. 他高兴___给我他写好___作业。"/>
          <p:cNvSpPr txBox="1"/>
          <p:nvPr/>
        </p:nvSpPr>
        <p:spPr>
          <a:xfrm>
            <a:off x="1393693" y="3626532"/>
            <a:ext cx="9518499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6. 他高兴___给我他写好___作业。</a:t>
            </a:r>
          </a:p>
        </p:txBody>
      </p:sp>
      <p:sp>
        <p:nvSpPr>
          <p:cNvPr id="577" name="7. 昨天考____成绩太差了，我难过___掉了眼泪。"/>
          <p:cNvSpPr txBox="1"/>
          <p:nvPr/>
        </p:nvSpPr>
        <p:spPr>
          <a:xfrm>
            <a:off x="756264" y="5474541"/>
            <a:ext cx="11916614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7. 昨天考____成绩太差了，我难过___掉了眼泪。</a:t>
            </a:r>
          </a:p>
        </p:txBody>
      </p:sp>
      <p:sp>
        <p:nvSpPr>
          <p:cNvPr id="578" name="5. 昨天晚上你买____酸辣汤真____很酸！"/>
          <p:cNvSpPr txBox="1"/>
          <p:nvPr/>
        </p:nvSpPr>
        <p:spPr>
          <a:xfrm>
            <a:off x="1321406" y="1635532"/>
            <a:ext cx="11385399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5. 昨天晚上你买____酸辣汤真____很酸！</a:t>
            </a:r>
          </a:p>
        </p:txBody>
      </p:sp>
      <p:sp>
        <p:nvSpPr>
          <p:cNvPr id="579" name="的"/>
          <p:cNvSpPr txBox="1"/>
          <p:nvPr/>
        </p:nvSpPr>
        <p:spPr>
          <a:xfrm>
            <a:off x="6044993" y="1648232"/>
            <a:ext cx="7239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的</a:t>
            </a:r>
          </a:p>
        </p:txBody>
      </p:sp>
      <p:sp>
        <p:nvSpPr>
          <p:cNvPr id="580" name="的"/>
          <p:cNvSpPr txBox="1"/>
          <p:nvPr/>
        </p:nvSpPr>
        <p:spPr>
          <a:xfrm>
            <a:off x="9903696" y="1648232"/>
            <a:ext cx="7239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的</a:t>
            </a:r>
          </a:p>
        </p:txBody>
      </p:sp>
      <p:sp>
        <p:nvSpPr>
          <p:cNvPr id="581" name="地"/>
          <p:cNvSpPr txBox="1"/>
          <p:nvPr/>
        </p:nvSpPr>
        <p:spPr>
          <a:xfrm>
            <a:off x="4081148" y="3639232"/>
            <a:ext cx="7239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地</a:t>
            </a:r>
          </a:p>
        </p:txBody>
      </p:sp>
      <p:sp>
        <p:nvSpPr>
          <p:cNvPr id="582" name="的"/>
          <p:cNvSpPr txBox="1"/>
          <p:nvPr/>
        </p:nvSpPr>
        <p:spPr>
          <a:xfrm>
            <a:off x="8221007" y="3639232"/>
            <a:ext cx="7239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的</a:t>
            </a:r>
          </a:p>
        </p:txBody>
      </p:sp>
      <p:sp>
        <p:nvSpPr>
          <p:cNvPr id="583" name="的"/>
          <p:cNvSpPr txBox="1"/>
          <p:nvPr/>
        </p:nvSpPr>
        <p:spPr>
          <a:xfrm>
            <a:off x="3268397" y="5436441"/>
            <a:ext cx="7239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的</a:t>
            </a:r>
          </a:p>
        </p:txBody>
      </p:sp>
      <p:sp>
        <p:nvSpPr>
          <p:cNvPr id="584" name="地"/>
          <p:cNvSpPr txBox="1"/>
          <p:nvPr/>
        </p:nvSpPr>
        <p:spPr>
          <a:xfrm>
            <a:off x="9088068" y="5436441"/>
            <a:ext cx="7239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地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1" grpId="3"/>
      <p:bldP build="whole" bldLvl="1" animBg="1" rev="0" advAuto="0" spid="584" grpId="6"/>
      <p:bldP build="whole" bldLvl="1" animBg="1" rev="0" advAuto="0" spid="579" grpId="1"/>
      <p:bldP build="whole" bldLvl="1" animBg="1" rev="0" advAuto="0" spid="580" grpId="2"/>
      <p:bldP build="whole" bldLvl="1" animBg="1" rev="0" advAuto="0" spid="582" grpId="4"/>
      <p:bldP build="whole" bldLvl="1" animBg="1" rev="0" advAuto="0" spid="583" grpId="5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ontinuously"/>
          <p:cNvSpPr txBox="1"/>
          <p:nvPr/>
        </p:nvSpPr>
        <p:spPr>
          <a:xfrm>
            <a:off x="274053" y="432449"/>
            <a:ext cx="3134894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Continuously</a:t>
            </a:r>
          </a:p>
        </p:txBody>
      </p:sp>
      <p:sp>
        <p:nvSpPr>
          <p:cNvPr id="587" name="不停"/>
          <p:cNvSpPr txBox="1"/>
          <p:nvPr/>
        </p:nvSpPr>
        <p:spPr>
          <a:xfrm>
            <a:off x="261044" y="1193799"/>
            <a:ext cx="2986386" cy="15621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200">
                <a:solidFill>
                  <a:srgbClr val="FFFFFF"/>
                </a:solidFill>
              </a:defRPr>
            </a:lvl1pPr>
          </a:lstStyle>
          <a:p>
            <a:pPr/>
            <a:r>
              <a:t>不停</a:t>
            </a:r>
          </a:p>
        </p:txBody>
      </p:sp>
      <p:sp>
        <p:nvSpPr>
          <p:cNvPr id="588" name="He continuously said sorry."/>
          <p:cNvSpPr txBox="1"/>
          <p:nvPr/>
        </p:nvSpPr>
        <p:spPr>
          <a:xfrm>
            <a:off x="4100068" y="876580"/>
            <a:ext cx="5998465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He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continuously</a:t>
            </a:r>
            <a:r>
              <a:t> said sorry.</a:t>
            </a:r>
          </a:p>
        </p:txBody>
      </p:sp>
      <p:sp>
        <p:nvSpPr>
          <p:cNvPr id="589" name="他不停地说对不起。"/>
          <p:cNvSpPr txBox="1"/>
          <p:nvPr/>
        </p:nvSpPr>
        <p:spPr>
          <a:xfrm>
            <a:off x="4095749" y="1682750"/>
            <a:ext cx="51435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不停地</a:t>
            </a:r>
            <a:r>
              <a:t>说对不起。</a:t>
            </a:r>
          </a:p>
        </p:txBody>
      </p:sp>
      <p:sp>
        <p:nvSpPr>
          <p:cNvPr id="590" name="他不停地道歉。"/>
          <p:cNvSpPr txBox="1"/>
          <p:nvPr/>
        </p:nvSpPr>
        <p:spPr>
          <a:xfrm>
            <a:off x="4133849" y="2635250"/>
            <a:ext cx="40259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不停地</a:t>
            </a:r>
            <a:r>
              <a:t>道歉。</a:t>
            </a:r>
          </a:p>
        </p:txBody>
      </p:sp>
      <p:sp>
        <p:nvSpPr>
          <p:cNvPr id="591" name="Attitude"/>
          <p:cNvSpPr txBox="1"/>
          <p:nvPr/>
        </p:nvSpPr>
        <p:spPr>
          <a:xfrm>
            <a:off x="669759" y="4128149"/>
            <a:ext cx="1937082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Attitude</a:t>
            </a:r>
          </a:p>
        </p:txBody>
      </p:sp>
      <p:sp>
        <p:nvSpPr>
          <p:cNvPr id="592" name="态度"/>
          <p:cNvSpPr txBox="1"/>
          <p:nvPr/>
        </p:nvSpPr>
        <p:spPr>
          <a:xfrm>
            <a:off x="175468" y="5029199"/>
            <a:ext cx="3157538" cy="15621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200">
                <a:solidFill>
                  <a:srgbClr val="FFFFFF"/>
                </a:solidFill>
              </a:defRPr>
            </a:lvl1pPr>
          </a:lstStyle>
          <a:p>
            <a:pPr/>
            <a:r>
              <a:t>态度</a:t>
            </a:r>
          </a:p>
        </p:txBody>
      </p:sp>
      <p:sp>
        <p:nvSpPr>
          <p:cNvPr id="593" name="His attitude is good."/>
          <p:cNvSpPr txBox="1"/>
          <p:nvPr/>
        </p:nvSpPr>
        <p:spPr>
          <a:xfrm>
            <a:off x="4261434" y="4457980"/>
            <a:ext cx="4481932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His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attitude</a:t>
            </a:r>
            <a:r>
              <a:t> is good.</a:t>
            </a:r>
          </a:p>
        </p:txBody>
      </p:sp>
      <p:sp>
        <p:nvSpPr>
          <p:cNvPr id="594" name="他态度很好。"/>
          <p:cNvSpPr txBox="1"/>
          <p:nvPr/>
        </p:nvSpPr>
        <p:spPr>
          <a:xfrm>
            <a:off x="4121150" y="5327650"/>
            <a:ext cx="47625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态度</a:t>
            </a:r>
            <a:r>
              <a:t>很好。</a:t>
            </a:r>
          </a:p>
        </p:txBody>
      </p:sp>
      <p:sp>
        <p:nvSpPr>
          <p:cNvPr id="595" name="sincere；wholehearted"/>
          <p:cNvSpPr txBox="1"/>
          <p:nvPr/>
        </p:nvSpPr>
        <p:spPr>
          <a:xfrm>
            <a:off x="73761" y="6820549"/>
            <a:ext cx="498327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sincere；wholehearted </a:t>
            </a:r>
          </a:p>
        </p:txBody>
      </p:sp>
      <p:sp>
        <p:nvSpPr>
          <p:cNvPr id="596" name="真心"/>
          <p:cNvSpPr txBox="1"/>
          <p:nvPr/>
        </p:nvSpPr>
        <p:spPr>
          <a:xfrm>
            <a:off x="175468" y="7823849"/>
            <a:ext cx="3157538" cy="15621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200">
                <a:solidFill>
                  <a:srgbClr val="FFFFFF"/>
                </a:solidFill>
              </a:defRPr>
            </a:lvl1pPr>
          </a:lstStyle>
          <a:p>
            <a:pPr/>
            <a:r>
              <a:t>真心</a:t>
            </a:r>
          </a:p>
        </p:txBody>
      </p:sp>
      <p:sp>
        <p:nvSpPr>
          <p:cNvPr id="597" name="She is a sincere friend."/>
          <p:cNvSpPr txBox="1"/>
          <p:nvPr/>
        </p:nvSpPr>
        <p:spPr>
          <a:xfrm>
            <a:off x="4290669" y="7493280"/>
            <a:ext cx="5058462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She is a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sincere</a:t>
            </a:r>
            <a:r>
              <a:t> friend.</a:t>
            </a:r>
          </a:p>
        </p:txBody>
      </p:sp>
      <p:sp>
        <p:nvSpPr>
          <p:cNvPr id="598" name="她是一位真心的朋友。"/>
          <p:cNvSpPr txBox="1"/>
          <p:nvPr/>
        </p:nvSpPr>
        <p:spPr>
          <a:xfrm>
            <a:off x="3587749" y="8274050"/>
            <a:ext cx="646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她是一位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真心的</a:t>
            </a:r>
            <a:r>
              <a:t>朋友。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2" grpId="7"/>
      <p:bldP build="whole" bldLvl="1" animBg="1" rev="0" advAuto="0" spid="597" grpId="12"/>
      <p:bldP build="whole" bldLvl="1" animBg="1" rev="0" advAuto="0" spid="589" grpId="4"/>
      <p:bldP build="whole" bldLvl="1" animBg="1" rev="0" advAuto="0" spid="595" grpId="10"/>
      <p:bldP build="whole" bldLvl="1" animBg="1" rev="0" advAuto="0" spid="586" grpId="1"/>
      <p:bldP build="whole" bldLvl="1" animBg="1" rev="0" advAuto="0" spid="588" grpId="3"/>
      <p:bldP build="whole" bldLvl="1" animBg="1" rev="0" advAuto="0" spid="596" grpId="11"/>
      <p:bldP build="whole" bldLvl="1" animBg="1" rev="0" advAuto="0" spid="594" grpId="9"/>
      <p:bldP build="whole" bldLvl="1" animBg="1" rev="0" advAuto="0" spid="587" grpId="2"/>
      <p:bldP build="whole" bldLvl="1" animBg="1" rev="0" advAuto="0" spid="593" grpId="8"/>
      <p:bldP build="whole" bldLvl="1" animBg="1" rev="0" advAuto="0" spid="591" grpId="6"/>
      <p:bldP build="whole" bldLvl="1" animBg="1" rev="0" advAuto="0" spid="598" grpId="13"/>
      <p:bldP build="whole" bldLvl="1" animBg="1" rev="0" advAuto="0" spid="590" grpId="5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Measure word for sentence"/>
          <p:cNvSpPr txBox="1"/>
          <p:nvPr/>
        </p:nvSpPr>
        <p:spPr>
          <a:xfrm>
            <a:off x="181609" y="196394"/>
            <a:ext cx="5427981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Measure word for sentence</a:t>
            </a:r>
          </a:p>
        </p:txBody>
      </p:sp>
      <p:sp>
        <p:nvSpPr>
          <p:cNvPr id="601" name="句"/>
          <p:cNvSpPr txBox="1"/>
          <p:nvPr/>
        </p:nvSpPr>
        <p:spPr>
          <a:xfrm>
            <a:off x="328166" y="882650"/>
            <a:ext cx="4579888" cy="16002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>
                <a:solidFill>
                  <a:srgbClr val="FFFFFF"/>
                </a:solidFill>
              </a:defRPr>
            </a:lvl1pPr>
          </a:lstStyle>
          <a:p>
            <a:pPr/>
            <a:r>
              <a:t>句</a:t>
            </a:r>
          </a:p>
        </p:txBody>
      </p:sp>
      <p:sp>
        <p:nvSpPr>
          <p:cNvPr id="602" name="To bear a grudge"/>
          <p:cNvSpPr txBox="1"/>
          <p:nvPr/>
        </p:nvSpPr>
        <p:spPr>
          <a:xfrm>
            <a:off x="8059470" y="196394"/>
            <a:ext cx="3388260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To bear a grudge</a:t>
            </a:r>
          </a:p>
        </p:txBody>
      </p:sp>
      <p:sp>
        <p:nvSpPr>
          <p:cNvPr id="603" name="记仇"/>
          <p:cNvSpPr txBox="1"/>
          <p:nvPr/>
        </p:nvSpPr>
        <p:spPr>
          <a:xfrm>
            <a:off x="7763321" y="882650"/>
            <a:ext cx="3819526" cy="1600201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>
                <a:solidFill>
                  <a:srgbClr val="FFFFFF"/>
                </a:solidFill>
              </a:defRPr>
            </a:lvl1pPr>
          </a:lstStyle>
          <a:p>
            <a:pPr/>
            <a:r>
              <a:t>记仇</a:t>
            </a:r>
          </a:p>
        </p:txBody>
      </p:sp>
      <p:sp>
        <p:nvSpPr>
          <p:cNvPr id="604" name="Perhaps; maybe"/>
          <p:cNvSpPr txBox="1"/>
          <p:nvPr/>
        </p:nvSpPr>
        <p:spPr>
          <a:xfrm>
            <a:off x="894245" y="6236349"/>
            <a:ext cx="3237485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Perhaps; maybe</a:t>
            </a:r>
          </a:p>
        </p:txBody>
      </p:sp>
      <p:sp>
        <p:nvSpPr>
          <p:cNvPr id="605" name="Make sentences."/>
          <p:cNvSpPr txBox="1"/>
          <p:nvPr/>
        </p:nvSpPr>
        <p:spPr>
          <a:xfrm>
            <a:off x="608119" y="2604149"/>
            <a:ext cx="4019982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0433FF"/>
                </a:solidFill>
              </a:defRPr>
            </a:lvl1pPr>
          </a:lstStyle>
          <a:p>
            <a:pPr/>
            <a:r>
              <a:t>Make sentences.</a:t>
            </a:r>
          </a:p>
        </p:txBody>
      </p:sp>
      <p:grpSp>
        <p:nvGrpSpPr>
          <p:cNvPr id="608" name="群組"/>
          <p:cNvGrpSpPr/>
          <p:nvPr/>
        </p:nvGrpSpPr>
        <p:grpSpPr>
          <a:xfrm>
            <a:off x="1091183" y="3355422"/>
            <a:ext cx="2843610" cy="1680953"/>
            <a:chOff x="0" y="0"/>
            <a:chExt cx="2843609" cy="1680951"/>
          </a:xfrm>
        </p:grpSpPr>
        <p:sp>
          <p:nvSpPr>
            <p:cNvPr id="606" name="造句"/>
            <p:cNvSpPr txBox="1"/>
            <p:nvPr/>
          </p:nvSpPr>
          <p:spPr>
            <a:xfrm>
              <a:off x="0" y="0"/>
              <a:ext cx="2843610" cy="127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600"/>
              </a:lvl1pPr>
            </a:lstStyle>
            <a:p>
              <a:pPr/>
              <a:r>
                <a:t>造句</a:t>
              </a:r>
            </a:p>
          </p:txBody>
        </p:sp>
        <p:sp>
          <p:nvSpPr>
            <p:cNvPr id="607" name="zào"/>
            <p:cNvSpPr txBox="1"/>
            <p:nvPr/>
          </p:nvSpPr>
          <p:spPr>
            <a:xfrm>
              <a:off x="597155" y="1120503"/>
              <a:ext cx="763525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zào</a:t>
              </a:r>
            </a:p>
          </p:txBody>
        </p:sp>
      </p:grpSp>
      <p:sp>
        <p:nvSpPr>
          <p:cNvPr id="609" name="说不定"/>
          <p:cNvSpPr txBox="1"/>
          <p:nvPr/>
        </p:nvSpPr>
        <p:spPr>
          <a:xfrm>
            <a:off x="367084" y="7029450"/>
            <a:ext cx="4291807" cy="16002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400">
                <a:solidFill>
                  <a:srgbClr val="FFFFFF"/>
                </a:solidFill>
              </a:defRPr>
            </a:lvl1pPr>
          </a:lstStyle>
          <a:p>
            <a:pPr/>
            <a:r>
              <a:t>说不定</a:t>
            </a:r>
          </a:p>
        </p:txBody>
      </p:sp>
      <p:pic>
        <p:nvPicPr>
          <p:cNvPr id="610" name="4269223.jpg" descr="42692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9012" y="3336644"/>
            <a:ext cx="4113143" cy="2330782"/>
          </a:xfrm>
          <a:prstGeom prst="rect">
            <a:avLst/>
          </a:prstGeom>
          <a:ln w="12700">
            <a:miter lim="400000"/>
          </a:ln>
        </p:spPr>
      </p:pic>
      <p:sp>
        <p:nvSpPr>
          <p:cNvPr id="611" name="钥匙"/>
          <p:cNvSpPr txBox="1"/>
          <p:nvPr/>
        </p:nvSpPr>
        <p:spPr>
          <a:xfrm>
            <a:off x="11156949" y="4324349"/>
            <a:ext cx="1562101" cy="11049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>
                <a:solidFill>
                  <a:srgbClr val="FFFFFF"/>
                </a:solidFill>
              </a:defRPr>
            </a:lvl1pPr>
          </a:lstStyle>
          <a:p>
            <a:pPr/>
            <a:r>
              <a:t>钥匙</a:t>
            </a:r>
          </a:p>
        </p:txBody>
      </p:sp>
      <p:sp>
        <p:nvSpPr>
          <p:cNvPr id="612" name="make friend"/>
          <p:cNvSpPr txBox="1"/>
          <p:nvPr/>
        </p:nvSpPr>
        <p:spPr>
          <a:xfrm>
            <a:off x="8437625" y="6211502"/>
            <a:ext cx="2631949" cy="63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make friend</a:t>
            </a:r>
          </a:p>
        </p:txBody>
      </p:sp>
      <p:sp>
        <p:nvSpPr>
          <p:cNvPr id="613" name="交朋友"/>
          <p:cNvSpPr txBox="1"/>
          <p:nvPr/>
        </p:nvSpPr>
        <p:spPr>
          <a:xfrm>
            <a:off x="8015734" y="7029450"/>
            <a:ext cx="3314701" cy="16002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FFFFFF"/>
                </a:solidFill>
              </a:defRPr>
            </a:lvl1pPr>
          </a:lstStyle>
          <a:p>
            <a:pPr/>
            <a:r>
              <a:t>交朋友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0" grpId="7"/>
      <p:bldP build="whole" bldLvl="1" animBg="1" rev="0" advAuto="0" spid="611" grpId="8"/>
      <p:bldP build="whole" bldLvl="1" animBg="1" rev="0" advAuto="0" spid="612" grpId="9"/>
      <p:bldP build="whole" bldLvl="1" animBg="1" rev="0" advAuto="0" spid="608" grpId="3"/>
      <p:bldP build="whole" bldLvl="1" animBg="1" rev="0" advAuto="0" spid="609" grpId="5"/>
      <p:bldP build="whole" bldLvl="1" animBg="1" rev="0" advAuto="0" spid="613" grpId="10"/>
      <p:bldP build="whole" bldLvl="1" animBg="1" rev="0" advAuto="0" spid="605" grpId="2"/>
      <p:bldP build="whole" bldLvl="1" animBg="1" rev="0" advAuto="0" spid="604" grpId="4"/>
      <p:bldP build="whole" bldLvl="1" animBg="1" rev="0" advAuto="0" spid="601" grpId="1"/>
      <p:bldP build="whole" bldLvl="1" animBg="1" rev="0" advAuto="0" spid="602" grpId="6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Actually; in fact"/>
          <p:cNvSpPr txBox="1"/>
          <p:nvPr/>
        </p:nvSpPr>
        <p:spPr>
          <a:xfrm>
            <a:off x="557231" y="387815"/>
            <a:ext cx="3559138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Actually; in fact</a:t>
            </a:r>
          </a:p>
        </p:txBody>
      </p:sp>
      <p:sp>
        <p:nvSpPr>
          <p:cNvPr id="616" name="实际上"/>
          <p:cNvSpPr txBox="1"/>
          <p:nvPr/>
        </p:nvSpPr>
        <p:spPr>
          <a:xfrm>
            <a:off x="679450" y="1276350"/>
            <a:ext cx="3314701" cy="16002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/>
            </a:lvl1pPr>
          </a:lstStyle>
          <a:p>
            <a:pPr/>
            <a:r>
              <a:t>实际上</a:t>
            </a:r>
          </a:p>
        </p:txBody>
      </p:sp>
      <p:sp>
        <p:nvSpPr>
          <p:cNvPr id="617" name="A lot of people think my roommate is older than me."/>
          <p:cNvSpPr txBox="1"/>
          <p:nvPr/>
        </p:nvSpPr>
        <p:spPr>
          <a:xfrm>
            <a:off x="2451182" y="3555360"/>
            <a:ext cx="9829636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A lot of people think my roommate is older than me.</a:t>
            </a:r>
          </a:p>
        </p:txBody>
      </p:sp>
      <p:sp>
        <p:nvSpPr>
          <p:cNvPr id="618" name="很多人都以为我同屋比我大，"/>
          <p:cNvSpPr txBox="1"/>
          <p:nvPr/>
        </p:nvSpPr>
        <p:spPr>
          <a:xfrm>
            <a:off x="2819400" y="4311649"/>
            <a:ext cx="78740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很多人都以为我同屋比我大，</a:t>
            </a:r>
          </a:p>
        </p:txBody>
      </p:sp>
      <p:sp>
        <p:nvSpPr>
          <p:cNvPr id="619" name="Not in fact"/>
          <p:cNvSpPr/>
          <p:nvPr/>
        </p:nvSpPr>
        <p:spPr>
          <a:xfrm>
            <a:off x="825500" y="3454400"/>
            <a:ext cx="1270000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1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Not in fact</a:t>
            </a:r>
          </a:p>
        </p:txBody>
      </p:sp>
      <p:sp>
        <p:nvSpPr>
          <p:cNvPr id="620" name="in fact"/>
          <p:cNvSpPr/>
          <p:nvPr/>
        </p:nvSpPr>
        <p:spPr>
          <a:xfrm>
            <a:off x="635000" y="5765800"/>
            <a:ext cx="1651000" cy="1270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1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 in fact</a:t>
            </a:r>
          </a:p>
        </p:txBody>
      </p:sp>
      <p:sp>
        <p:nvSpPr>
          <p:cNvPr id="621" name="Actually, I’m older than her."/>
          <p:cNvSpPr txBox="1"/>
          <p:nvPr/>
        </p:nvSpPr>
        <p:spPr>
          <a:xfrm>
            <a:off x="3577113" y="6083396"/>
            <a:ext cx="5850574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Actually</a:t>
            </a:r>
            <a:r>
              <a:t>, I’m older than her.</a:t>
            </a:r>
          </a:p>
        </p:txBody>
      </p:sp>
      <p:sp>
        <p:nvSpPr>
          <p:cNvPr id="622" name="实际上我比她还大。"/>
          <p:cNvSpPr txBox="1"/>
          <p:nvPr/>
        </p:nvSpPr>
        <p:spPr>
          <a:xfrm>
            <a:off x="3352799" y="7092949"/>
            <a:ext cx="54864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实际上</a:t>
            </a:r>
            <a:r>
              <a:t>我比她还大。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8" grpId="4"/>
      <p:bldP build="whole" bldLvl="1" animBg="1" rev="0" advAuto="0" spid="621" grpId="6"/>
      <p:bldP build="whole" bldLvl="1" animBg="1" rev="0" advAuto="0" spid="617" grpId="3"/>
      <p:bldP build="whole" bldLvl="1" animBg="1" rev="0" advAuto="0" spid="622" grpId="7"/>
      <p:bldP build="whole" bldLvl="1" animBg="1" rev="0" advAuto="0" spid="616" grpId="1"/>
      <p:bldP build="whole" bldLvl="1" animBg="1" rev="0" advAuto="0" spid="620" grpId="5"/>
      <p:bldP build="whole" bldLvl="1" animBg="1" rev="0" advAuto="0" spid="619" grpId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得"/>
          <p:cNvSpPr txBox="1"/>
          <p:nvPr/>
        </p:nvSpPr>
        <p:spPr>
          <a:xfrm>
            <a:off x="12700" y="177799"/>
            <a:ext cx="2052043" cy="20447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900">
                <a:solidFill>
                  <a:srgbClr val="FFFFFF"/>
                </a:solidFill>
              </a:defRPr>
            </a:lvl1pPr>
          </a:lstStyle>
          <a:p>
            <a:pPr/>
            <a:r>
              <a:t>得</a:t>
            </a:r>
          </a:p>
        </p:txBody>
      </p:sp>
      <p:sp>
        <p:nvSpPr>
          <p:cNvPr id="625" name="After verbs/adjectives"/>
          <p:cNvSpPr txBox="1"/>
          <p:nvPr/>
        </p:nvSpPr>
        <p:spPr>
          <a:xfrm>
            <a:off x="2688145" y="534049"/>
            <a:ext cx="516471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After</a:t>
            </a:r>
            <a:r>
              <a:t> verbs/adjectives</a:t>
            </a:r>
          </a:p>
        </p:txBody>
      </p:sp>
      <p:sp>
        <p:nvSpPr>
          <p:cNvPr id="626" name="Usage: V/adj+得+complement"/>
          <p:cNvSpPr txBox="1"/>
          <p:nvPr/>
        </p:nvSpPr>
        <p:spPr>
          <a:xfrm>
            <a:off x="2924657" y="1530349"/>
            <a:ext cx="715548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Usage: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V/adj+得</a:t>
            </a:r>
            <a:r>
              <a:rPr>
                <a:solidFill>
                  <a:srgbClr val="0433FF"/>
                </a:solidFill>
              </a:rPr>
              <a:t>+complement</a:t>
            </a:r>
          </a:p>
        </p:txBody>
      </p:sp>
      <p:sp>
        <p:nvSpPr>
          <p:cNvPr id="627" name="他汉字写得很好看。"/>
          <p:cNvSpPr txBox="1"/>
          <p:nvPr/>
        </p:nvSpPr>
        <p:spPr>
          <a:xfrm>
            <a:off x="2260599" y="7524750"/>
            <a:ext cx="8686801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500"/>
            </a:pPr>
            <a:r>
              <a:t>他汉字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写</a:t>
            </a:r>
            <a:r>
              <a:rPr>
                <a:solidFill>
                  <a:srgbClr val="FF2600"/>
                </a:solidFill>
              </a:rPr>
              <a:t>得</a:t>
            </a:r>
            <a:r>
              <a:rPr>
                <a:solidFill>
                  <a:srgbClr val="0433FF"/>
                </a:solidFill>
              </a:rPr>
              <a:t>很好看</a:t>
            </a:r>
            <a:r>
              <a:t>。</a:t>
            </a:r>
          </a:p>
        </p:txBody>
      </p:sp>
      <p:pic>
        <p:nvPicPr>
          <p:cNvPr id="628" name="58986380N97ad97bd.jpg" descr="58986380N97ad97b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9900" y="2654300"/>
            <a:ext cx="4445000" cy="4445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V"/>
          <p:cNvSpPr txBox="1"/>
          <p:nvPr/>
        </p:nvSpPr>
        <p:spPr>
          <a:xfrm>
            <a:off x="5920930" y="8820983"/>
            <a:ext cx="426340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V</a:t>
            </a:r>
          </a:p>
        </p:txBody>
      </p:sp>
      <p:sp>
        <p:nvSpPr>
          <p:cNvPr id="630" name="complement"/>
          <p:cNvSpPr txBox="1"/>
          <p:nvPr/>
        </p:nvSpPr>
        <p:spPr>
          <a:xfrm>
            <a:off x="7077703" y="8820983"/>
            <a:ext cx="3065794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0433FF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433FF"/>
                </a:solidFill>
              </a:rPr>
              <a:t>complement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5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得"/>
          <p:cNvSpPr txBox="1"/>
          <p:nvPr/>
        </p:nvSpPr>
        <p:spPr>
          <a:xfrm>
            <a:off x="12700" y="177799"/>
            <a:ext cx="2052043" cy="20447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900">
                <a:solidFill>
                  <a:srgbClr val="FFFFFF"/>
                </a:solidFill>
              </a:defRPr>
            </a:lvl1pPr>
          </a:lstStyle>
          <a:p>
            <a:pPr/>
            <a:r>
              <a:t>得</a:t>
            </a:r>
          </a:p>
        </p:txBody>
      </p:sp>
      <p:sp>
        <p:nvSpPr>
          <p:cNvPr id="633" name="After verbs/adjectives"/>
          <p:cNvSpPr txBox="1"/>
          <p:nvPr/>
        </p:nvSpPr>
        <p:spPr>
          <a:xfrm>
            <a:off x="2688145" y="534049"/>
            <a:ext cx="516471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After</a:t>
            </a:r>
            <a:r>
              <a:t> verbs/adjectives</a:t>
            </a:r>
          </a:p>
        </p:txBody>
      </p:sp>
      <p:sp>
        <p:nvSpPr>
          <p:cNvPr id="634" name="Usage: V/adj+得+complement"/>
          <p:cNvSpPr txBox="1"/>
          <p:nvPr/>
        </p:nvSpPr>
        <p:spPr>
          <a:xfrm>
            <a:off x="2924657" y="1530349"/>
            <a:ext cx="715548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Usage: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V/adj+得</a:t>
            </a:r>
            <a:r>
              <a:rPr>
                <a:solidFill>
                  <a:srgbClr val="0433FF"/>
                </a:solidFill>
              </a:rPr>
              <a:t>+complement</a:t>
            </a:r>
          </a:p>
        </p:txBody>
      </p:sp>
      <p:sp>
        <p:nvSpPr>
          <p:cNvPr id="635" name="He run very fast."/>
          <p:cNvSpPr txBox="1"/>
          <p:nvPr/>
        </p:nvSpPr>
        <p:spPr>
          <a:xfrm>
            <a:off x="4194809" y="2732991"/>
            <a:ext cx="4869181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He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run</a:t>
            </a:r>
            <a:r>
              <a:t> </a:t>
            </a:r>
            <a:r>
              <a:rPr>
                <a:solidFill>
                  <a:srgbClr val="0433FF"/>
                </a:solidFill>
              </a:rPr>
              <a:t>very fast</a:t>
            </a:r>
            <a:r>
              <a:t>.</a:t>
            </a:r>
          </a:p>
        </p:txBody>
      </p:sp>
      <p:pic>
        <p:nvPicPr>
          <p:cNvPr id="636" name="Carousel.jpg" descr="Carouse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422" y="3781468"/>
            <a:ext cx="7062566" cy="3998324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他跑得很快。"/>
          <p:cNvSpPr txBox="1"/>
          <p:nvPr/>
        </p:nvSpPr>
        <p:spPr>
          <a:xfrm>
            <a:off x="3790950" y="7804149"/>
            <a:ext cx="567690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300"/>
            </a:pPr>
            <a:r>
              <a:t>他</a:t>
            </a:r>
            <a:r>
              <a:rPr>
                <a:solidFill>
                  <a:srgbClr val="FF2600"/>
                </a:solidFill>
              </a:rPr>
              <a:t>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得</a:t>
            </a:r>
            <a:r>
              <a:rPr>
                <a:solidFill>
                  <a:srgbClr val="0433FF"/>
                </a:solidFill>
              </a:rPr>
              <a:t>很快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3" grpId="1"/>
      <p:bldP build="whole" bldLvl="1" animBg="1" rev="0" advAuto="0" spid="63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群組"/>
          <p:cNvGrpSpPr/>
          <p:nvPr/>
        </p:nvGrpSpPr>
        <p:grpSpPr>
          <a:xfrm>
            <a:off x="-72215" y="1711851"/>
            <a:ext cx="6946848" cy="4720418"/>
            <a:chOff x="0" y="0"/>
            <a:chExt cx="6946847" cy="4720417"/>
          </a:xfrm>
        </p:grpSpPr>
        <p:pic>
          <p:nvPicPr>
            <p:cNvPr id="168" name="v2-46f3a598e790e8873d86bb1908206b29_1200x500.jpg" descr="v2-46f3a598e790e8873d86bb1908206b29_1200x500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946848" cy="39088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9" name="Fans of basketball"/>
            <p:cNvSpPr txBox="1"/>
            <p:nvPr/>
          </p:nvSpPr>
          <p:spPr>
            <a:xfrm>
              <a:off x="929922" y="4073279"/>
              <a:ext cx="4228186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Fans of basketball </a:t>
              </a:r>
            </a:p>
          </p:txBody>
        </p:sp>
      </p:grpSp>
      <p:sp>
        <p:nvSpPr>
          <p:cNvPr id="171" name="篮球迷"/>
          <p:cNvSpPr txBox="1"/>
          <p:nvPr/>
        </p:nvSpPr>
        <p:spPr>
          <a:xfrm>
            <a:off x="1809749" y="6596700"/>
            <a:ext cx="23241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t>篮球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迷</a:t>
            </a:r>
          </a:p>
        </p:txBody>
      </p:sp>
      <p:grpSp>
        <p:nvGrpSpPr>
          <p:cNvPr id="174" name="群組"/>
          <p:cNvGrpSpPr/>
          <p:nvPr/>
        </p:nvGrpSpPr>
        <p:grpSpPr>
          <a:xfrm>
            <a:off x="6892207" y="2009038"/>
            <a:ext cx="6094498" cy="4327982"/>
            <a:chOff x="0" y="0"/>
            <a:chExt cx="6094497" cy="4327980"/>
          </a:xfrm>
        </p:grpSpPr>
        <p:pic>
          <p:nvPicPr>
            <p:cNvPr id="172" name="10.jpg" descr="10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682" t="0" r="0" b="0"/>
            <a:stretch>
              <a:fillRect/>
            </a:stretch>
          </p:blipFill>
          <p:spPr>
            <a:xfrm>
              <a:off x="0" y="0"/>
              <a:ext cx="6094498" cy="35037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3" name="Fans of football"/>
            <p:cNvSpPr txBox="1"/>
            <p:nvPr/>
          </p:nvSpPr>
          <p:spPr>
            <a:xfrm>
              <a:off x="1682960" y="3680842"/>
              <a:ext cx="3499867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Fans of football</a:t>
              </a:r>
            </a:p>
          </p:txBody>
        </p:sp>
      </p:grpSp>
      <p:sp>
        <p:nvSpPr>
          <p:cNvPr id="175" name="足球迷"/>
          <p:cNvSpPr txBox="1"/>
          <p:nvPr/>
        </p:nvSpPr>
        <p:spPr>
          <a:xfrm>
            <a:off x="9340849" y="6514484"/>
            <a:ext cx="23241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t>足球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迷</a:t>
            </a:r>
          </a:p>
        </p:txBody>
      </p:sp>
      <p:sp>
        <p:nvSpPr>
          <p:cNvPr id="176" name="球迷"/>
          <p:cNvSpPr txBox="1"/>
          <p:nvPr/>
        </p:nvSpPr>
        <p:spPr>
          <a:xfrm>
            <a:off x="5708650" y="8000999"/>
            <a:ext cx="2451101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200">
                <a:solidFill>
                  <a:srgbClr val="0433FF"/>
                </a:solidFill>
              </a:defRPr>
            </a:lvl1pPr>
          </a:lstStyle>
          <a:p>
            <a:pPr/>
            <a:r>
              <a:t>球迷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4"/>
      <p:bldP build="whole" bldLvl="1" animBg="1" rev="0" advAuto="0" spid="174" grpId="3"/>
      <p:bldP build="whole" bldLvl="1" animBg="1" rev="0" advAuto="0" spid="170" grpId="1"/>
      <p:bldP build="whole" bldLvl="1" animBg="1" rev="0" advAuto="0" spid="176" grpId="5"/>
      <p:bldP build="whole" bldLvl="1" animBg="1" rev="0" advAuto="0" spid="171" grpId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得"/>
          <p:cNvSpPr txBox="1"/>
          <p:nvPr/>
        </p:nvSpPr>
        <p:spPr>
          <a:xfrm>
            <a:off x="12700" y="177799"/>
            <a:ext cx="2052043" cy="20447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900">
                <a:solidFill>
                  <a:srgbClr val="FFFFFF"/>
                </a:solidFill>
              </a:defRPr>
            </a:lvl1pPr>
          </a:lstStyle>
          <a:p>
            <a:pPr/>
            <a:r>
              <a:t>得</a:t>
            </a:r>
          </a:p>
        </p:txBody>
      </p:sp>
      <p:sp>
        <p:nvSpPr>
          <p:cNvPr id="640" name="After verbs/adjectives"/>
          <p:cNvSpPr txBox="1"/>
          <p:nvPr/>
        </p:nvSpPr>
        <p:spPr>
          <a:xfrm>
            <a:off x="2688145" y="534049"/>
            <a:ext cx="516471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After</a:t>
            </a:r>
            <a:r>
              <a:t> verbs/adjectives</a:t>
            </a:r>
          </a:p>
        </p:txBody>
      </p:sp>
      <p:sp>
        <p:nvSpPr>
          <p:cNvPr id="641" name="Usage: V/adj+得+complement"/>
          <p:cNvSpPr txBox="1"/>
          <p:nvPr/>
        </p:nvSpPr>
        <p:spPr>
          <a:xfrm>
            <a:off x="2924657" y="1530349"/>
            <a:ext cx="715548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Usage: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V/adj+得</a:t>
            </a:r>
            <a:r>
              <a:rPr>
                <a:solidFill>
                  <a:srgbClr val="0433FF"/>
                </a:solidFill>
              </a:rPr>
              <a:t>+complement</a:t>
            </a:r>
          </a:p>
        </p:txBody>
      </p:sp>
      <p:sp>
        <p:nvSpPr>
          <p:cNvPr id="642" name="这件衣服洗得很干净。"/>
          <p:cNvSpPr txBox="1"/>
          <p:nvPr/>
        </p:nvSpPr>
        <p:spPr>
          <a:xfrm>
            <a:off x="2317749" y="7785099"/>
            <a:ext cx="8369301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500"/>
            </a:pPr>
            <a:r>
              <a:t>这件衣服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洗得</a:t>
            </a:r>
            <a:r>
              <a:rPr>
                <a:solidFill>
                  <a:srgbClr val="0433FF"/>
                </a:solidFill>
              </a:rPr>
              <a:t>很干净</a:t>
            </a:r>
            <a:r>
              <a:t>。</a:t>
            </a:r>
          </a:p>
        </p:txBody>
      </p:sp>
      <p:sp>
        <p:nvSpPr>
          <p:cNvPr id="643" name="The cloth washed very clean."/>
          <p:cNvSpPr txBox="1"/>
          <p:nvPr/>
        </p:nvSpPr>
        <p:spPr>
          <a:xfrm>
            <a:off x="2843568" y="2782501"/>
            <a:ext cx="7317664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The cloth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washed</a:t>
            </a:r>
            <a:r>
              <a:t> </a:t>
            </a:r>
            <a:r>
              <a:rPr>
                <a:solidFill>
                  <a:srgbClr val="0433FF"/>
                </a:solidFill>
              </a:rPr>
              <a:t>very clean</a:t>
            </a:r>
            <a:r>
              <a:t>.</a:t>
            </a:r>
          </a:p>
        </p:txBody>
      </p:sp>
      <p:pic>
        <p:nvPicPr>
          <p:cNvPr id="644" name="20170523003650.jpg" descr="201705230036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079" y="3636235"/>
            <a:ext cx="5675896" cy="3711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5" name="44a2b52feed74f53ae26ad8b34a0c654.jpeg" descr="44a2b52feed74f53ae26ad8b34a0c65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5627" y="3968750"/>
            <a:ext cx="4315523" cy="3607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0" grpId="1"/>
      <p:bldP build="whole" bldLvl="1" animBg="1" rev="0" advAuto="0" spid="642" grpId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得"/>
          <p:cNvSpPr txBox="1"/>
          <p:nvPr/>
        </p:nvSpPr>
        <p:spPr>
          <a:xfrm>
            <a:off x="12700" y="177799"/>
            <a:ext cx="2052043" cy="20447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900">
                <a:solidFill>
                  <a:srgbClr val="FFFFFF"/>
                </a:solidFill>
              </a:defRPr>
            </a:lvl1pPr>
          </a:lstStyle>
          <a:p>
            <a:pPr/>
            <a:r>
              <a:t>得</a:t>
            </a:r>
          </a:p>
        </p:txBody>
      </p:sp>
      <p:sp>
        <p:nvSpPr>
          <p:cNvPr id="648" name="After verbs/adjectives"/>
          <p:cNvSpPr txBox="1"/>
          <p:nvPr/>
        </p:nvSpPr>
        <p:spPr>
          <a:xfrm>
            <a:off x="2688145" y="534049"/>
            <a:ext cx="516471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After</a:t>
            </a:r>
            <a:r>
              <a:t> verbs/adjectives</a:t>
            </a:r>
          </a:p>
        </p:txBody>
      </p:sp>
      <p:sp>
        <p:nvSpPr>
          <p:cNvPr id="649" name="Usage: V/adj+得+complement"/>
          <p:cNvSpPr txBox="1"/>
          <p:nvPr/>
        </p:nvSpPr>
        <p:spPr>
          <a:xfrm>
            <a:off x="2924657" y="1530349"/>
            <a:ext cx="715548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Usage: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V/adj+得</a:t>
            </a:r>
            <a:r>
              <a:rPr>
                <a:solidFill>
                  <a:srgbClr val="0433FF"/>
                </a:solidFill>
              </a:rPr>
              <a:t>+complement</a:t>
            </a:r>
          </a:p>
        </p:txBody>
      </p:sp>
      <p:pic>
        <p:nvPicPr>
          <p:cNvPr id="650" name="P1385345284880.jpg" descr="P13853452848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8713" y="2839625"/>
            <a:ext cx="6537574" cy="43474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4" name="群組"/>
          <p:cNvGrpSpPr/>
          <p:nvPr/>
        </p:nvGrpSpPr>
        <p:grpSpPr>
          <a:xfrm>
            <a:off x="2006600" y="7708987"/>
            <a:ext cx="9525000" cy="1796033"/>
            <a:chOff x="0" y="0"/>
            <a:chExt cx="9525000" cy="1796031"/>
          </a:xfrm>
        </p:grpSpPr>
        <p:sp>
          <p:nvSpPr>
            <p:cNvPr id="651" name="他又哭又叫，吵得我受不了。"/>
            <p:cNvSpPr txBox="1"/>
            <p:nvPr/>
          </p:nvSpPr>
          <p:spPr>
            <a:xfrm>
              <a:off x="0" y="-1"/>
              <a:ext cx="9525000" cy="1104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5700"/>
              </a:pPr>
              <a:r>
                <a:t>他又哭又叫，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吵得</a:t>
              </a:r>
              <a:r>
                <a:rPr>
                  <a:solidFill>
                    <a:srgbClr val="0433FF"/>
                  </a:solidFill>
                </a:rPr>
                <a:t>我受不了。</a:t>
              </a:r>
            </a:p>
          </p:txBody>
        </p:sp>
        <p:sp>
          <p:nvSpPr>
            <p:cNvPr id="652" name="adj."/>
            <p:cNvSpPr txBox="1"/>
            <p:nvPr/>
          </p:nvSpPr>
          <p:spPr>
            <a:xfrm>
              <a:off x="4274191" y="946799"/>
              <a:ext cx="976618" cy="684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9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adj.</a:t>
              </a:r>
            </a:p>
          </p:txBody>
        </p:sp>
        <p:sp>
          <p:nvSpPr>
            <p:cNvPr id="653" name="complement"/>
            <p:cNvSpPr txBox="1"/>
            <p:nvPr/>
          </p:nvSpPr>
          <p:spPr>
            <a:xfrm>
              <a:off x="5871203" y="1111899"/>
              <a:ext cx="3065794" cy="684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900">
                  <a:solidFill>
                    <a:srgbClr val="0433FF"/>
                  </a:solidFill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0433FF"/>
                  </a:solidFill>
                </a:rPr>
                <a:t>complement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4" grpId="2"/>
      <p:bldP build="whole" bldLvl="1" animBg="1" rev="0" advAuto="0" spid="648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得"/>
          <p:cNvSpPr txBox="1"/>
          <p:nvPr/>
        </p:nvSpPr>
        <p:spPr>
          <a:xfrm>
            <a:off x="12700" y="177799"/>
            <a:ext cx="2052043" cy="2044701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900">
                <a:solidFill>
                  <a:srgbClr val="FFFFFF"/>
                </a:solidFill>
              </a:defRPr>
            </a:lvl1pPr>
          </a:lstStyle>
          <a:p>
            <a:pPr/>
            <a:r>
              <a:t>得</a:t>
            </a:r>
          </a:p>
        </p:txBody>
      </p:sp>
      <p:sp>
        <p:nvSpPr>
          <p:cNvPr id="657" name="After verbs/adjectives"/>
          <p:cNvSpPr txBox="1"/>
          <p:nvPr/>
        </p:nvSpPr>
        <p:spPr>
          <a:xfrm>
            <a:off x="2688145" y="534049"/>
            <a:ext cx="5164710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After</a:t>
            </a:r>
            <a:r>
              <a:t> verbs/adjectives</a:t>
            </a:r>
          </a:p>
        </p:txBody>
      </p:sp>
      <p:sp>
        <p:nvSpPr>
          <p:cNvPr id="658" name="Usage: V/adj+得+complement"/>
          <p:cNvSpPr txBox="1"/>
          <p:nvPr/>
        </p:nvSpPr>
        <p:spPr>
          <a:xfrm>
            <a:off x="2924657" y="1530349"/>
            <a:ext cx="715548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Usage: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V/adj+得</a:t>
            </a:r>
            <a:r>
              <a:rPr>
                <a:solidFill>
                  <a:srgbClr val="0433FF"/>
                </a:solidFill>
              </a:rPr>
              <a:t>+complement</a:t>
            </a:r>
          </a:p>
        </p:txBody>
      </p:sp>
      <p:sp>
        <p:nvSpPr>
          <p:cNvPr id="659" name="今天冷得让我发抖。"/>
          <p:cNvSpPr txBox="1"/>
          <p:nvPr/>
        </p:nvSpPr>
        <p:spPr>
          <a:xfrm>
            <a:off x="3428999" y="7899399"/>
            <a:ext cx="6858001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900"/>
            </a:pPr>
            <a:r>
              <a:t>今天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冷得</a:t>
            </a:r>
            <a:r>
              <a:rPr>
                <a:solidFill>
                  <a:srgbClr val="0433FF"/>
                </a:solidFill>
              </a:rPr>
              <a:t>让我发抖</a:t>
            </a:r>
            <a:r>
              <a:t>。</a:t>
            </a:r>
          </a:p>
        </p:txBody>
      </p:sp>
      <p:pic>
        <p:nvPicPr>
          <p:cNvPr id="660" name="8570-15052G026020-L.jpg" descr="8570-15052G026020-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4279" y="2866380"/>
            <a:ext cx="5636241" cy="4269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9" grpId="2"/>
      <p:bldP build="whole" bldLvl="1" animBg="1" rev="0" advAuto="0" spid="657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练习practice"/>
          <p:cNvSpPr txBox="1"/>
          <p:nvPr/>
        </p:nvSpPr>
        <p:spPr>
          <a:xfrm>
            <a:off x="3782529" y="-184151"/>
            <a:ext cx="5439742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100"/>
            </a:lvl1pPr>
          </a:lstStyle>
          <a:p>
            <a:pPr/>
            <a:r>
              <a:t>练习practice</a:t>
            </a:r>
          </a:p>
        </p:txBody>
      </p:sp>
      <p:sp>
        <p:nvSpPr>
          <p:cNvPr id="663" name="1. 你买___那件毛衣很漂亮。"/>
          <p:cNvSpPr txBox="1"/>
          <p:nvPr/>
        </p:nvSpPr>
        <p:spPr>
          <a:xfrm>
            <a:off x="3131388" y="1238249"/>
            <a:ext cx="636102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1. 你买___那件毛衣很漂亮。</a:t>
            </a:r>
          </a:p>
        </p:txBody>
      </p:sp>
      <p:sp>
        <p:nvSpPr>
          <p:cNvPr id="664" name="2. 他静静____坐在我旁边。"/>
          <p:cNvSpPr txBox="1"/>
          <p:nvPr/>
        </p:nvSpPr>
        <p:spPr>
          <a:xfrm>
            <a:off x="3255213" y="2241549"/>
            <a:ext cx="611337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2. 他静静____坐在我旁边。</a:t>
            </a:r>
          </a:p>
        </p:txBody>
      </p:sp>
      <p:sp>
        <p:nvSpPr>
          <p:cNvPr id="665" name="3. 他开车开____很慢。"/>
          <p:cNvSpPr txBox="1"/>
          <p:nvPr/>
        </p:nvSpPr>
        <p:spPr>
          <a:xfrm>
            <a:off x="3293313" y="3244849"/>
            <a:ext cx="512277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3. 他开车开____很慢。</a:t>
            </a:r>
          </a:p>
        </p:txBody>
      </p:sp>
      <p:sp>
        <p:nvSpPr>
          <p:cNvPr id="666" name="5. 你说___那位教授我不认识。"/>
          <p:cNvSpPr txBox="1"/>
          <p:nvPr/>
        </p:nvSpPr>
        <p:spPr>
          <a:xfrm>
            <a:off x="2972638" y="5187949"/>
            <a:ext cx="685632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5. 你说___那位教授我不认识。</a:t>
            </a:r>
          </a:p>
        </p:txBody>
      </p:sp>
      <p:sp>
        <p:nvSpPr>
          <p:cNvPr id="667" name="6. 你送我___书，我很快 ___看完了。"/>
          <p:cNvSpPr txBox="1"/>
          <p:nvPr/>
        </p:nvSpPr>
        <p:spPr>
          <a:xfrm>
            <a:off x="1865566" y="6286499"/>
            <a:ext cx="823226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6. 你送我___书，我很快 ___看完了。</a:t>
            </a:r>
          </a:p>
        </p:txBody>
      </p:sp>
      <p:sp>
        <p:nvSpPr>
          <p:cNvPr id="668" name="7. 你给我____苹果很好吃，你选___非常好。"/>
          <p:cNvSpPr txBox="1"/>
          <p:nvPr/>
        </p:nvSpPr>
        <p:spPr>
          <a:xfrm>
            <a:off x="1283538" y="7194549"/>
            <a:ext cx="982812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7. 你给我____苹果很好吃，你选___非常好。</a:t>
            </a:r>
          </a:p>
        </p:txBody>
      </p:sp>
      <p:sp>
        <p:nvSpPr>
          <p:cNvPr id="669" name="的"/>
          <p:cNvSpPr txBox="1"/>
          <p:nvPr/>
        </p:nvSpPr>
        <p:spPr>
          <a:xfrm>
            <a:off x="4709786" y="1073150"/>
            <a:ext cx="723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的</a:t>
            </a:r>
          </a:p>
        </p:txBody>
      </p:sp>
      <p:sp>
        <p:nvSpPr>
          <p:cNvPr id="670" name="地"/>
          <p:cNvSpPr txBox="1"/>
          <p:nvPr/>
        </p:nvSpPr>
        <p:spPr>
          <a:xfrm>
            <a:off x="5492750" y="2076450"/>
            <a:ext cx="723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地</a:t>
            </a:r>
          </a:p>
        </p:txBody>
      </p:sp>
      <p:sp>
        <p:nvSpPr>
          <p:cNvPr id="671" name="得"/>
          <p:cNvSpPr txBox="1"/>
          <p:nvPr/>
        </p:nvSpPr>
        <p:spPr>
          <a:xfrm>
            <a:off x="6038850" y="3079750"/>
            <a:ext cx="723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得</a:t>
            </a:r>
          </a:p>
        </p:txBody>
      </p:sp>
      <p:sp>
        <p:nvSpPr>
          <p:cNvPr id="672" name="的"/>
          <p:cNvSpPr txBox="1"/>
          <p:nvPr/>
        </p:nvSpPr>
        <p:spPr>
          <a:xfrm>
            <a:off x="4620886" y="5022850"/>
            <a:ext cx="723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的</a:t>
            </a:r>
          </a:p>
        </p:txBody>
      </p:sp>
      <p:sp>
        <p:nvSpPr>
          <p:cNvPr id="673" name="的"/>
          <p:cNvSpPr txBox="1"/>
          <p:nvPr/>
        </p:nvSpPr>
        <p:spPr>
          <a:xfrm>
            <a:off x="3947786" y="6026150"/>
            <a:ext cx="723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的</a:t>
            </a:r>
          </a:p>
        </p:txBody>
      </p:sp>
      <p:sp>
        <p:nvSpPr>
          <p:cNvPr id="674" name="地"/>
          <p:cNvSpPr txBox="1"/>
          <p:nvPr/>
        </p:nvSpPr>
        <p:spPr>
          <a:xfrm>
            <a:off x="7308850" y="6096000"/>
            <a:ext cx="723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地</a:t>
            </a:r>
          </a:p>
        </p:txBody>
      </p:sp>
      <p:sp>
        <p:nvSpPr>
          <p:cNvPr id="675" name="的"/>
          <p:cNvSpPr txBox="1"/>
          <p:nvPr/>
        </p:nvSpPr>
        <p:spPr>
          <a:xfrm>
            <a:off x="3541386" y="7029450"/>
            <a:ext cx="723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的</a:t>
            </a:r>
          </a:p>
        </p:txBody>
      </p:sp>
      <p:sp>
        <p:nvSpPr>
          <p:cNvPr id="676" name="得"/>
          <p:cNvSpPr txBox="1"/>
          <p:nvPr/>
        </p:nvSpPr>
        <p:spPr>
          <a:xfrm>
            <a:off x="8312150" y="7029450"/>
            <a:ext cx="723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得</a:t>
            </a:r>
          </a:p>
        </p:txBody>
      </p:sp>
      <p:sp>
        <p:nvSpPr>
          <p:cNvPr id="677" name="8.今天热___让我受不了，我们赶快去有空调___地方吧！"/>
          <p:cNvSpPr txBox="1"/>
          <p:nvPr/>
        </p:nvSpPr>
        <p:spPr>
          <a:xfrm>
            <a:off x="295109" y="8197849"/>
            <a:ext cx="12414582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8.今天热___让我受不了，我们赶快去有空调___地方吧！</a:t>
            </a:r>
          </a:p>
        </p:txBody>
      </p:sp>
      <p:sp>
        <p:nvSpPr>
          <p:cNvPr id="678" name="得"/>
          <p:cNvSpPr txBox="1"/>
          <p:nvPr/>
        </p:nvSpPr>
        <p:spPr>
          <a:xfrm>
            <a:off x="2241550" y="7962900"/>
            <a:ext cx="723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得</a:t>
            </a:r>
          </a:p>
        </p:txBody>
      </p:sp>
      <p:sp>
        <p:nvSpPr>
          <p:cNvPr id="679" name="的"/>
          <p:cNvSpPr txBox="1"/>
          <p:nvPr/>
        </p:nvSpPr>
        <p:spPr>
          <a:xfrm>
            <a:off x="9942186" y="7962900"/>
            <a:ext cx="723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的</a:t>
            </a:r>
          </a:p>
        </p:txBody>
      </p:sp>
      <p:sp>
        <p:nvSpPr>
          <p:cNvPr id="680" name="4. 他不停___道歉。"/>
          <p:cNvSpPr txBox="1"/>
          <p:nvPr/>
        </p:nvSpPr>
        <p:spPr>
          <a:xfrm>
            <a:off x="3258388" y="4184649"/>
            <a:ext cx="437982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4. 他不停___道歉。</a:t>
            </a:r>
          </a:p>
        </p:txBody>
      </p:sp>
      <p:sp>
        <p:nvSpPr>
          <p:cNvPr id="681" name="地"/>
          <p:cNvSpPr txBox="1"/>
          <p:nvPr/>
        </p:nvSpPr>
        <p:spPr>
          <a:xfrm>
            <a:off x="5353050" y="4019550"/>
            <a:ext cx="723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地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1" grpId="4"/>
      <p:bldP build="whole" bldLvl="1" animBg="1" rev="0" advAuto="0" spid="669" grpId="1"/>
      <p:bldP build="whole" bldLvl="1" animBg="1" rev="0" advAuto="0" spid="672" grpId="5"/>
      <p:bldP build="whole" bldLvl="1" animBg="1" rev="0" advAuto="0" spid="675" grpId="8"/>
      <p:bldP build="whole" bldLvl="1" animBg="1" rev="0" advAuto="0" spid="673" grpId="6"/>
      <p:bldP build="whole" bldLvl="1" animBg="1" rev="0" advAuto="0" spid="676" grpId="9"/>
      <p:bldP build="whole" bldLvl="1" animBg="1" rev="0" advAuto="0" spid="674" grpId="7"/>
      <p:bldP build="whole" bldLvl="1" animBg="1" rev="0" advAuto="0" spid="678" grpId="10"/>
      <p:bldP build="whole" bldLvl="1" animBg="1" rev="0" advAuto="0" spid="679" grpId="11"/>
      <p:bldP build="whole" bldLvl="1" animBg="1" rev="0" advAuto="0" spid="670" grpId="2"/>
      <p:bldP build="whole" bldLvl="1" animBg="1" rev="0" advAuto="0" spid="671" grpId="3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completely; thoroughly"/>
          <p:cNvSpPr txBox="1"/>
          <p:nvPr/>
        </p:nvSpPr>
        <p:spPr>
          <a:xfrm>
            <a:off x="101853" y="158294"/>
            <a:ext cx="4546093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completely; thoroughly</a:t>
            </a:r>
          </a:p>
        </p:txBody>
      </p:sp>
      <p:sp>
        <p:nvSpPr>
          <p:cNvPr id="684" name="一干二净"/>
          <p:cNvSpPr txBox="1"/>
          <p:nvPr/>
        </p:nvSpPr>
        <p:spPr>
          <a:xfrm>
            <a:off x="95250" y="888999"/>
            <a:ext cx="4279901" cy="15621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>
                <a:solidFill>
                  <a:srgbClr val="FFFFFF"/>
                </a:solidFill>
              </a:defRPr>
            </a:lvl1pPr>
          </a:lstStyle>
          <a:p>
            <a:pPr/>
            <a:r>
              <a:t>一干二净</a:t>
            </a:r>
          </a:p>
        </p:txBody>
      </p:sp>
      <p:sp>
        <p:nvSpPr>
          <p:cNvPr id="685" name="This idiom is mostly used after得as a complement"/>
          <p:cNvSpPr txBox="1"/>
          <p:nvPr/>
        </p:nvSpPr>
        <p:spPr>
          <a:xfrm>
            <a:off x="4392955" y="1377949"/>
            <a:ext cx="825749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/>
            </a:pPr>
            <a:r>
              <a:t>This idiom is mostly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used after得as a complement</a:t>
            </a:r>
          </a:p>
        </p:txBody>
      </p:sp>
      <p:grpSp>
        <p:nvGrpSpPr>
          <p:cNvPr id="688" name="群組"/>
          <p:cNvGrpSpPr/>
          <p:nvPr/>
        </p:nvGrpSpPr>
        <p:grpSpPr>
          <a:xfrm>
            <a:off x="4728368" y="2246936"/>
            <a:ext cx="3525820" cy="750491"/>
            <a:chOff x="0" y="0"/>
            <a:chExt cx="3525818" cy="750490"/>
          </a:xfrm>
        </p:grpSpPr>
        <p:sp>
          <p:nvSpPr>
            <p:cNvPr id="686" name="1"/>
            <p:cNvSpPr/>
            <p:nvPr/>
          </p:nvSpPr>
          <p:spPr>
            <a:xfrm>
              <a:off x="0" y="0"/>
              <a:ext cx="779463" cy="750491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1</a:t>
              </a:r>
            </a:p>
          </p:txBody>
        </p:sp>
        <p:sp>
          <p:nvSpPr>
            <p:cNvPr id="687" name="Very clean"/>
            <p:cNvSpPr txBox="1"/>
            <p:nvPr/>
          </p:nvSpPr>
          <p:spPr>
            <a:xfrm>
              <a:off x="1292244" y="70357"/>
              <a:ext cx="2233575" cy="609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Very clean</a:t>
              </a:r>
            </a:p>
          </p:txBody>
        </p:sp>
      </p:grpSp>
      <p:sp>
        <p:nvSpPr>
          <p:cNvPr id="689" name="他把房间打扫得一干二净。"/>
          <p:cNvSpPr txBox="1"/>
          <p:nvPr/>
        </p:nvSpPr>
        <p:spPr>
          <a:xfrm>
            <a:off x="3752850" y="4125482"/>
            <a:ext cx="62103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t>他把房间</a:t>
            </a:r>
            <a:r>
              <a:rPr>
                <a:solidFill>
                  <a:srgbClr val="0433FF"/>
                </a:solidFill>
              </a:rPr>
              <a:t>打扫得</a:t>
            </a:r>
            <a:r>
              <a:rPr>
                <a:solidFill>
                  <a:srgbClr val="FF2600"/>
                </a:solidFill>
              </a:rPr>
              <a:t>一干二净</a:t>
            </a:r>
            <a:r>
              <a:t>。</a:t>
            </a:r>
          </a:p>
        </p:txBody>
      </p:sp>
      <p:grpSp>
        <p:nvGrpSpPr>
          <p:cNvPr id="692" name="群組"/>
          <p:cNvGrpSpPr/>
          <p:nvPr/>
        </p:nvGrpSpPr>
        <p:grpSpPr>
          <a:xfrm>
            <a:off x="3279550" y="3155054"/>
            <a:ext cx="6743364" cy="6345368"/>
            <a:chOff x="0" y="0"/>
            <a:chExt cx="6743362" cy="6345366"/>
          </a:xfrm>
        </p:grpSpPr>
        <p:sp>
          <p:nvSpPr>
            <p:cNvPr id="690" name="他把房间打扫得非常干净。"/>
            <p:cNvSpPr txBox="1"/>
            <p:nvPr/>
          </p:nvSpPr>
          <p:spPr>
            <a:xfrm>
              <a:off x="473299" y="0"/>
              <a:ext cx="6210301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000"/>
              </a:pPr>
              <a:r>
                <a:t>他把房间</a:t>
              </a:r>
              <a:r>
                <a:rPr>
                  <a:solidFill>
                    <a:srgbClr val="0433FF"/>
                  </a:solidFill>
                </a:rPr>
                <a:t>打扫</a:t>
              </a:r>
              <a:r>
                <a:t>得非常干净。</a:t>
              </a:r>
            </a:p>
          </p:txBody>
        </p:sp>
        <p:pic>
          <p:nvPicPr>
            <p:cNvPr id="691" name="1481174625134_000.jpg" descr="1481174625134_000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011213"/>
              <a:ext cx="6743363" cy="43341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2" grpId="4"/>
      <p:bldP build="whole" bldLvl="1" animBg="1" rev="0" advAuto="0" spid="685" grpId="2"/>
      <p:bldP build="whole" bldLvl="1" animBg="1" rev="0" advAuto="0" spid="688" grpId="3"/>
      <p:bldP build="whole" bldLvl="1" animBg="1" rev="0" advAuto="0" spid="684" grpId="1"/>
      <p:bldP build="whole" bldLvl="1" animBg="1" rev="0" advAuto="0" spid="689" grpId="5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completely; thoroughly"/>
          <p:cNvSpPr txBox="1"/>
          <p:nvPr/>
        </p:nvSpPr>
        <p:spPr>
          <a:xfrm>
            <a:off x="101853" y="158294"/>
            <a:ext cx="4546093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completely; thoroughly</a:t>
            </a:r>
          </a:p>
        </p:txBody>
      </p:sp>
      <p:sp>
        <p:nvSpPr>
          <p:cNvPr id="695" name="一干二净"/>
          <p:cNvSpPr txBox="1"/>
          <p:nvPr/>
        </p:nvSpPr>
        <p:spPr>
          <a:xfrm>
            <a:off x="95250" y="888999"/>
            <a:ext cx="4279901" cy="15621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>
                <a:solidFill>
                  <a:srgbClr val="FFFFFF"/>
                </a:solidFill>
              </a:defRPr>
            </a:lvl1pPr>
          </a:lstStyle>
          <a:p>
            <a:pPr/>
            <a:r>
              <a:t>一干二净</a:t>
            </a:r>
          </a:p>
        </p:txBody>
      </p:sp>
      <p:sp>
        <p:nvSpPr>
          <p:cNvPr id="696" name="This idiom is mostly used after得as a complement"/>
          <p:cNvSpPr txBox="1"/>
          <p:nvPr/>
        </p:nvSpPr>
        <p:spPr>
          <a:xfrm>
            <a:off x="4392955" y="1377949"/>
            <a:ext cx="825749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/>
            </a:pPr>
            <a:r>
              <a:t>This idiom is mostly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used after得as a complement</a:t>
            </a:r>
          </a:p>
        </p:txBody>
      </p:sp>
      <p:sp>
        <p:nvSpPr>
          <p:cNvPr id="697" name="2"/>
          <p:cNvSpPr/>
          <p:nvPr/>
        </p:nvSpPr>
        <p:spPr>
          <a:xfrm>
            <a:off x="4182268" y="2790737"/>
            <a:ext cx="779464" cy="750492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698" name="With nothing remaining"/>
          <p:cNvSpPr txBox="1"/>
          <p:nvPr/>
        </p:nvSpPr>
        <p:spPr>
          <a:xfrm>
            <a:off x="5125923" y="2861095"/>
            <a:ext cx="4886554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FF2600"/>
                </a:solidFill>
              </a:defRPr>
            </a:lvl1pPr>
          </a:lstStyle>
          <a:p>
            <a:pPr/>
            <a:r>
              <a:t>With nothing remaining</a:t>
            </a:r>
          </a:p>
        </p:txBody>
      </p:sp>
      <p:sp>
        <p:nvSpPr>
          <p:cNvPr id="699" name="他们把菜吃得一干二净。"/>
          <p:cNvSpPr txBox="1"/>
          <p:nvPr/>
        </p:nvSpPr>
        <p:spPr>
          <a:xfrm>
            <a:off x="3822700" y="4599979"/>
            <a:ext cx="6400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他们把菜</a:t>
            </a:r>
            <a:r>
              <a:rPr>
                <a:solidFill>
                  <a:srgbClr val="0433FF"/>
                </a:solidFill>
              </a:rPr>
              <a:t>吃得</a:t>
            </a:r>
            <a:r>
              <a:rPr>
                <a:solidFill>
                  <a:srgbClr val="FF2600"/>
                </a:solidFill>
              </a:rPr>
              <a:t>一干二净</a:t>
            </a:r>
            <a:r>
              <a:t>。</a:t>
            </a:r>
          </a:p>
        </p:txBody>
      </p:sp>
      <p:sp>
        <p:nvSpPr>
          <p:cNvPr id="700" name="他们把菜吃完了。"/>
          <p:cNvSpPr txBox="1"/>
          <p:nvPr/>
        </p:nvSpPr>
        <p:spPr>
          <a:xfrm>
            <a:off x="4946649" y="3584575"/>
            <a:ext cx="4686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他们把菜</a:t>
            </a:r>
            <a:r>
              <a:rPr>
                <a:solidFill>
                  <a:srgbClr val="0433FF"/>
                </a:solidFill>
              </a:rPr>
              <a:t>吃</a:t>
            </a:r>
            <a:r>
              <a:t>完了。</a:t>
            </a:r>
          </a:p>
        </p:txBody>
      </p:sp>
      <p:sp>
        <p:nvSpPr>
          <p:cNvPr id="701" name="昨天学过的语法他都忘了。"/>
          <p:cNvSpPr txBox="1"/>
          <p:nvPr/>
        </p:nvSpPr>
        <p:spPr>
          <a:xfrm>
            <a:off x="3803650" y="6108700"/>
            <a:ext cx="6972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昨天学过的语法他都</a:t>
            </a:r>
            <a:r>
              <a:rPr>
                <a:solidFill>
                  <a:srgbClr val="0433FF"/>
                </a:solidFill>
              </a:rPr>
              <a:t>忘</a:t>
            </a:r>
            <a:r>
              <a:t>了。</a:t>
            </a:r>
          </a:p>
        </p:txBody>
      </p:sp>
      <p:sp>
        <p:nvSpPr>
          <p:cNvPr id="702" name="昨天学过的语法他忘得一干二净。"/>
          <p:cNvSpPr txBox="1"/>
          <p:nvPr/>
        </p:nvSpPr>
        <p:spPr>
          <a:xfrm>
            <a:off x="2946399" y="7239000"/>
            <a:ext cx="8686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昨天学过的语法他</a:t>
            </a:r>
            <a:r>
              <a:rPr>
                <a:solidFill>
                  <a:srgbClr val="0433FF"/>
                </a:solidFill>
              </a:rPr>
              <a:t>忘得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一干二净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2" grpId="4"/>
      <p:bldP build="whole" bldLvl="1" animBg="1" rev="0" advAuto="0" spid="701" grpId="3"/>
      <p:bldP build="whole" bldLvl="1" animBg="1" rev="0" advAuto="0" spid="699" grpId="2"/>
      <p:bldP build="whole" bldLvl="1" animBg="1" rev="0" advAuto="0" spid="700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丢三拉四"/>
          <p:cNvSpPr txBox="1"/>
          <p:nvPr/>
        </p:nvSpPr>
        <p:spPr>
          <a:xfrm>
            <a:off x="95250" y="1130299"/>
            <a:ext cx="4279901" cy="15621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>
                <a:solidFill>
                  <a:srgbClr val="FFFFFF"/>
                </a:solidFill>
              </a:defRPr>
            </a:lvl1pPr>
          </a:lstStyle>
          <a:p>
            <a:pPr/>
            <a:r>
              <a:t>丢三拉四</a:t>
            </a:r>
          </a:p>
        </p:txBody>
      </p:sp>
      <p:sp>
        <p:nvSpPr>
          <p:cNvPr id="705" name="scatterbrained; forgetful"/>
          <p:cNvSpPr txBox="1"/>
          <p:nvPr/>
        </p:nvSpPr>
        <p:spPr>
          <a:xfrm>
            <a:off x="73151" y="224188"/>
            <a:ext cx="6711697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scatterbrained; forgetful</a:t>
            </a:r>
          </a:p>
        </p:txBody>
      </p:sp>
      <p:sp>
        <p:nvSpPr>
          <p:cNvPr id="706" name="落"/>
          <p:cNvSpPr txBox="1"/>
          <p:nvPr/>
        </p:nvSpPr>
        <p:spPr>
          <a:xfrm>
            <a:off x="2260600" y="2698749"/>
            <a:ext cx="104140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/>
            </a:lvl1pPr>
          </a:lstStyle>
          <a:p>
            <a:pPr/>
            <a:r>
              <a:t>落</a:t>
            </a:r>
          </a:p>
        </p:txBody>
      </p:sp>
      <p:sp>
        <p:nvSpPr>
          <p:cNvPr id="707" name="我的朋友经常丢三拉四的，昨天他还把钱包拉在饭馆儿。"/>
          <p:cNvSpPr txBox="1"/>
          <p:nvPr/>
        </p:nvSpPr>
        <p:spPr>
          <a:xfrm>
            <a:off x="88899" y="7905749"/>
            <a:ext cx="124968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我的朋友经常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丢三拉四</a:t>
            </a:r>
            <a:r>
              <a:t>的，昨天他还把钱包拉在饭馆儿。</a:t>
            </a:r>
          </a:p>
        </p:txBody>
      </p:sp>
      <p:pic>
        <p:nvPicPr>
          <p:cNvPr id="708" name="42166d224f4a20a4ac514c469b529822730ed0e0.jpg.png" descr="42166d224f4a20a4ac514c469b529822730ed0e0.jp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5169" y="1008409"/>
            <a:ext cx="7318783" cy="6439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4" grpId="1"/>
      <p:bldP build="whole" bldLvl="1" animBg="1" rev="0" advAuto="0" spid="706" grpId="2"/>
      <p:bldP build="whole" bldLvl="1" animBg="1" rev="0" advAuto="0" spid="707" grpId="3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难怪"/>
          <p:cNvSpPr txBox="1"/>
          <p:nvPr/>
        </p:nvSpPr>
        <p:spPr>
          <a:xfrm>
            <a:off x="-47973" y="114299"/>
            <a:ext cx="2619724" cy="17145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100">
                <a:solidFill>
                  <a:srgbClr val="FFFFFF"/>
                </a:solidFill>
              </a:defRPr>
            </a:lvl1pPr>
          </a:lstStyle>
          <a:p>
            <a:pPr/>
            <a:r>
              <a:t>难怪</a:t>
            </a:r>
          </a:p>
        </p:txBody>
      </p:sp>
      <p:sp>
        <p:nvSpPr>
          <p:cNvPr id="711" name="No wonder"/>
          <p:cNvSpPr txBox="1"/>
          <p:nvPr/>
        </p:nvSpPr>
        <p:spPr>
          <a:xfrm>
            <a:off x="3051581" y="419749"/>
            <a:ext cx="2634438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No wonder</a:t>
            </a:r>
          </a:p>
        </p:txBody>
      </p:sp>
      <p:sp>
        <p:nvSpPr>
          <p:cNvPr id="712" name="Often used at the beginning of a sentence"/>
          <p:cNvSpPr txBox="1"/>
          <p:nvPr/>
        </p:nvSpPr>
        <p:spPr>
          <a:xfrm>
            <a:off x="2902229" y="1395807"/>
            <a:ext cx="7200342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Often used at the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beginning of a sentence</a:t>
            </a:r>
          </a:p>
        </p:txBody>
      </p:sp>
      <p:sp>
        <p:nvSpPr>
          <p:cNvPr id="713" name="难怪他昨天没买那件T恤衫，那件T恤衫的质量不好。"/>
          <p:cNvSpPr txBox="1"/>
          <p:nvPr/>
        </p:nvSpPr>
        <p:spPr>
          <a:xfrm>
            <a:off x="251942" y="7873999"/>
            <a:ext cx="12500916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难怪</a:t>
            </a:r>
            <a:r>
              <a:t>他昨天没买那件T恤衫，那件T恤衫的质量不好。</a:t>
            </a:r>
          </a:p>
        </p:txBody>
      </p:sp>
      <p:sp>
        <p:nvSpPr>
          <p:cNvPr id="714" name="No wonder he didn’t buy that T-shirt—quality of the T-shirt is not good."/>
          <p:cNvSpPr txBox="1"/>
          <p:nvPr/>
        </p:nvSpPr>
        <p:spPr>
          <a:xfrm>
            <a:off x="70548" y="2532825"/>
            <a:ext cx="1286370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No wonder</a:t>
            </a:r>
            <a:r>
              <a:t> he didn’t buy that T-shirt—quality of the T-shirt is not good.</a:t>
            </a:r>
          </a:p>
        </p:txBody>
      </p:sp>
      <p:pic>
        <p:nvPicPr>
          <p:cNvPr id="715" name="12362392IA_15_fp.jpg" descr="12362392IA_15_fp.jpg"/>
          <p:cNvPicPr>
            <a:picLocks noChangeAspect="1"/>
          </p:cNvPicPr>
          <p:nvPr/>
        </p:nvPicPr>
        <p:blipFill>
          <a:blip r:embed="rId2">
            <a:extLst/>
          </a:blip>
          <a:srcRect l="17543" t="24092" r="17543" b="24092"/>
          <a:stretch>
            <a:fillRect/>
          </a:stretch>
        </p:blipFill>
        <p:spPr>
          <a:xfrm>
            <a:off x="4232458" y="3374127"/>
            <a:ext cx="4261866" cy="4005909"/>
          </a:xfrm>
          <a:prstGeom prst="rect">
            <a:avLst/>
          </a:prstGeom>
          <a:ln w="12700">
            <a:miter lim="400000"/>
          </a:ln>
        </p:spPr>
      </p:pic>
      <p:sp>
        <p:nvSpPr>
          <p:cNvPr id="716" name="质量不好"/>
          <p:cNvSpPr txBox="1"/>
          <p:nvPr/>
        </p:nvSpPr>
        <p:spPr>
          <a:xfrm>
            <a:off x="9011429" y="3911600"/>
            <a:ext cx="2552701" cy="952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质量不好</a:t>
            </a:r>
          </a:p>
        </p:txBody>
      </p:sp>
      <p:sp>
        <p:nvSpPr>
          <p:cNvPr id="717" name="線條"/>
          <p:cNvSpPr/>
          <p:nvPr/>
        </p:nvSpPr>
        <p:spPr>
          <a:xfrm>
            <a:off x="7721600" y="4387850"/>
            <a:ext cx="1270000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3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难怪"/>
          <p:cNvSpPr txBox="1"/>
          <p:nvPr/>
        </p:nvSpPr>
        <p:spPr>
          <a:xfrm>
            <a:off x="-47973" y="114299"/>
            <a:ext cx="2619724" cy="17145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100">
                <a:solidFill>
                  <a:srgbClr val="FFFFFF"/>
                </a:solidFill>
              </a:defRPr>
            </a:lvl1pPr>
          </a:lstStyle>
          <a:p>
            <a:pPr/>
            <a:r>
              <a:t>难怪</a:t>
            </a:r>
          </a:p>
        </p:txBody>
      </p:sp>
      <p:sp>
        <p:nvSpPr>
          <p:cNvPr id="720" name="No wonder"/>
          <p:cNvSpPr txBox="1"/>
          <p:nvPr/>
        </p:nvSpPr>
        <p:spPr>
          <a:xfrm>
            <a:off x="3051581" y="419749"/>
            <a:ext cx="2634438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No wonder</a:t>
            </a:r>
          </a:p>
        </p:txBody>
      </p:sp>
      <p:sp>
        <p:nvSpPr>
          <p:cNvPr id="721" name="Often used at the beginning of a sentence"/>
          <p:cNvSpPr txBox="1"/>
          <p:nvPr/>
        </p:nvSpPr>
        <p:spPr>
          <a:xfrm>
            <a:off x="2902229" y="1116407"/>
            <a:ext cx="7200342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Often used at the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beginning of a sentence</a:t>
            </a:r>
          </a:p>
        </p:txBody>
      </p:sp>
      <p:sp>
        <p:nvSpPr>
          <p:cNvPr id="722" name="难怪他没来上课，原来他生病了。"/>
          <p:cNvSpPr txBox="1"/>
          <p:nvPr/>
        </p:nvSpPr>
        <p:spPr>
          <a:xfrm>
            <a:off x="1206499" y="8356599"/>
            <a:ext cx="105918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难怪</a:t>
            </a:r>
            <a:r>
              <a:t>他没来上课，原来他生病了。</a:t>
            </a:r>
          </a:p>
        </p:txBody>
      </p:sp>
      <p:sp>
        <p:nvSpPr>
          <p:cNvPr id="723" name="No wonder he didn’t came to the lesson,…"/>
          <p:cNvSpPr txBox="1"/>
          <p:nvPr/>
        </p:nvSpPr>
        <p:spPr>
          <a:xfrm>
            <a:off x="2110384" y="2042635"/>
            <a:ext cx="9165032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No wonder he didn’t came to the lesson, </a:t>
            </a:r>
          </a:p>
          <a:p>
            <a:pPr>
              <a:defRPr sz="3600"/>
            </a:pPr>
            <a:r>
              <a:t>as it turns out he has been sick.</a:t>
            </a:r>
          </a:p>
        </p:txBody>
      </p:sp>
      <p:pic>
        <p:nvPicPr>
          <p:cNvPr id="724" name="ca567aac_E651527_9dd912ee.jpg" descr="ca567aac_E651527_9dd912e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140" y="4479059"/>
            <a:ext cx="6006882" cy="3754301"/>
          </a:xfrm>
          <a:prstGeom prst="rect">
            <a:avLst/>
          </a:prstGeom>
          <a:ln w="12700">
            <a:miter lim="400000"/>
          </a:ln>
        </p:spPr>
      </p:pic>
      <p:sp>
        <p:nvSpPr>
          <p:cNvPr id="725" name="他没来上课"/>
          <p:cNvSpPr txBox="1"/>
          <p:nvPr/>
        </p:nvSpPr>
        <p:spPr>
          <a:xfrm>
            <a:off x="1999681" y="3462409"/>
            <a:ext cx="2971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他没来上课</a:t>
            </a:r>
          </a:p>
        </p:txBody>
      </p:sp>
      <p:pic>
        <p:nvPicPr>
          <p:cNvPr id="726" name="0512.jpg_wh860.jpg" descr="0512.jpg_wh8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66299" y="4199659"/>
            <a:ext cx="5403824" cy="3941612"/>
          </a:xfrm>
          <a:prstGeom prst="rect">
            <a:avLst/>
          </a:prstGeom>
          <a:ln w="12700">
            <a:miter lim="400000"/>
          </a:ln>
        </p:spPr>
      </p:pic>
      <p:sp>
        <p:nvSpPr>
          <p:cNvPr id="727" name="他生病了"/>
          <p:cNvSpPr txBox="1"/>
          <p:nvPr/>
        </p:nvSpPr>
        <p:spPr>
          <a:xfrm>
            <a:off x="8489950" y="3462409"/>
            <a:ext cx="2400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他生病了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2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难怪"/>
          <p:cNvSpPr txBox="1"/>
          <p:nvPr/>
        </p:nvSpPr>
        <p:spPr>
          <a:xfrm>
            <a:off x="-47973" y="114299"/>
            <a:ext cx="2619724" cy="17145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100">
                <a:solidFill>
                  <a:srgbClr val="FFFFFF"/>
                </a:solidFill>
              </a:defRPr>
            </a:lvl1pPr>
          </a:lstStyle>
          <a:p>
            <a:pPr/>
            <a:r>
              <a:t>难怪</a:t>
            </a:r>
          </a:p>
        </p:txBody>
      </p:sp>
      <p:sp>
        <p:nvSpPr>
          <p:cNvPr id="730" name="No wonder"/>
          <p:cNvSpPr txBox="1"/>
          <p:nvPr/>
        </p:nvSpPr>
        <p:spPr>
          <a:xfrm>
            <a:off x="3051581" y="419749"/>
            <a:ext cx="2634438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No wonder</a:t>
            </a:r>
          </a:p>
        </p:txBody>
      </p:sp>
      <p:sp>
        <p:nvSpPr>
          <p:cNvPr id="731" name="Often used at the beginning of a sentence"/>
          <p:cNvSpPr txBox="1"/>
          <p:nvPr/>
        </p:nvSpPr>
        <p:spPr>
          <a:xfrm>
            <a:off x="2902229" y="1116407"/>
            <a:ext cx="7200342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Often used at the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beginning of a sentence</a:t>
            </a:r>
          </a:p>
        </p:txBody>
      </p:sp>
      <p:sp>
        <p:nvSpPr>
          <p:cNvPr id="732" name="难怪没看到他，他去台湾实习了。"/>
          <p:cNvSpPr txBox="1"/>
          <p:nvPr/>
        </p:nvSpPr>
        <p:spPr>
          <a:xfrm>
            <a:off x="622300" y="8274050"/>
            <a:ext cx="1211580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难怪</a:t>
            </a:r>
            <a:r>
              <a:t>没看到他，他去台湾实习了。</a:t>
            </a:r>
          </a:p>
        </p:txBody>
      </p:sp>
      <p:sp>
        <p:nvSpPr>
          <p:cNvPr id="733" name="No wonder I didn’t see him,…"/>
          <p:cNvSpPr txBox="1"/>
          <p:nvPr/>
        </p:nvSpPr>
        <p:spPr>
          <a:xfrm>
            <a:off x="1289228" y="1767607"/>
            <a:ext cx="10426345" cy="1532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No wonder I didn’t see him,</a:t>
            </a:r>
          </a:p>
          <a:p>
            <a:pPr>
              <a:defRPr sz="4700"/>
            </a:pPr>
            <a:r>
              <a:t> he went to Taiwan for an internship.</a:t>
            </a:r>
          </a:p>
        </p:txBody>
      </p:sp>
      <p:pic>
        <p:nvPicPr>
          <p:cNvPr id="734" name="400px-Taiwan_location_map.svg.png" descr="400px-Taiwan_location_map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9139" y="3427807"/>
            <a:ext cx="4016032" cy="4829279"/>
          </a:xfrm>
          <a:prstGeom prst="rect">
            <a:avLst/>
          </a:prstGeom>
          <a:ln w="12700">
            <a:miter lim="400000"/>
          </a:ln>
        </p:spPr>
      </p:pic>
      <p:sp>
        <p:nvSpPr>
          <p:cNvPr id="735" name="实习"/>
          <p:cNvSpPr txBox="1"/>
          <p:nvPr/>
        </p:nvSpPr>
        <p:spPr>
          <a:xfrm>
            <a:off x="4311649" y="5232794"/>
            <a:ext cx="1714501" cy="1219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/>
            </a:lvl1pPr>
          </a:lstStyle>
          <a:p>
            <a:pPr/>
            <a:r>
              <a:t>实习</a:t>
            </a:r>
          </a:p>
        </p:txBody>
      </p:sp>
      <p:sp>
        <p:nvSpPr>
          <p:cNvPr id="736" name="線條"/>
          <p:cNvSpPr/>
          <p:nvPr/>
        </p:nvSpPr>
        <p:spPr>
          <a:xfrm flipV="1">
            <a:off x="6049690" y="5483130"/>
            <a:ext cx="1266148" cy="50492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ersonality; character"/>
          <p:cNvSpPr txBox="1"/>
          <p:nvPr/>
        </p:nvSpPr>
        <p:spPr>
          <a:xfrm>
            <a:off x="236696" y="705315"/>
            <a:ext cx="5013008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personality; character</a:t>
            </a:r>
          </a:p>
        </p:txBody>
      </p:sp>
      <p:sp>
        <p:nvSpPr>
          <p:cNvPr id="179" name="性格…"/>
          <p:cNvSpPr txBox="1"/>
          <p:nvPr/>
        </p:nvSpPr>
        <p:spPr>
          <a:xfrm>
            <a:off x="193866" y="1510475"/>
            <a:ext cx="4873590" cy="197015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900">
                <a:solidFill>
                  <a:srgbClr val="FFFFFF"/>
                </a:solidFill>
              </a:defRPr>
            </a:pPr>
            <a:r>
              <a:t>性格</a:t>
            </a:r>
          </a:p>
          <a:p>
            <a:pPr>
              <a:defRPr sz="3000">
                <a:solidFill>
                  <a:srgbClr val="FFFFFF"/>
                </a:solidFill>
              </a:defRPr>
            </a:pPr>
            <a:r>
              <a:t>xìnggé</a:t>
            </a:r>
          </a:p>
        </p:txBody>
      </p:sp>
      <p:sp>
        <p:nvSpPr>
          <p:cNvPr id="180" name="extroverted"/>
          <p:cNvSpPr txBox="1"/>
          <p:nvPr/>
        </p:nvSpPr>
        <p:spPr>
          <a:xfrm>
            <a:off x="8501348" y="705315"/>
            <a:ext cx="2682304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extroverted</a:t>
            </a:r>
          </a:p>
        </p:txBody>
      </p:sp>
      <p:sp>
        <p:nvSpPr>
          <p:cNvPr id="181" name="开朗…"/>
          <p:cNvSpPr txBox="1"/>
          <p:nvPr/>
        </p:nvSpPr>
        <p:spPr>
          <a:xfrm>
            <a:off x="7294059" y="1529157"/>
            <a:ext cx="4704918" cy="1932786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900">
                <a:solidFill>
                  <a:srgbClr val="FFFFFF"/>
                </a:solidFill>
              </a:defRPr>
            </a:pPr>
            <a:r>
              <a:t>开朗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kāilǎng</a:t>
            </a:r>
          </a:p>
        </p:txBody>
      </p:sp>
      <p:sp>
        <p:nvSpPr>
          <p:cNvPr id="182" name="Very"/>
          <p:cNvSpPr txBox="1"/>
          <p:nvPr/>
        </p:nvSpPr>
        <p:spPr>
          <a:xfrm>
            <a:off x="2090219" y="5886915"/>
            <a:ext cx="1080885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Very</a:t>
            </a:r>
          </a:p>
        </p:txBody>
      </p:sp>
      <p:sp>
        <p:nvSpPr>
          <p:cNvPr id="183" name="十分…"/>
          <p:cNvSpPr txBox="1"/>
          <p:nvPr/>
        </p:nvSpPr>
        <p:spPr>
          <a:xfrm>
            <a:off x="193866" y="6807112"/>
            <a:ext cx="4873590" cy="2019476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900">
                <a:solidFill>
                  <a:srgbClr val="FFFFFF"/>
                </a:solidFill>
              </a:defRPr>
            </a:pPr>
            <a:r>
              <a:t>十分</a:t>
            </a:r>
          </a:p>
          <a:p>
            <a:pPr>
              <a:defRPr sz="3400">
                <a:solidFill>
                  <a:srgbClr val="FFFFFF"/>
                </a:solidFill>
              </a:defRPr>
            </a:pPr>
            <a:r>
              <a:t>shífēn</a:t>
            </a:r>
          </a:p>
        </p:txBody>
      </p:sp>
      <p:sp>
        <p:nvSpPr>
          <p:cNvPr id="184" name="+ adj"/>
          <p:cNvSpPr txBox="1"/>
          <p:nvPr/>
        </p:nvSpPr>
        <p:spPr>
          <a:xfrm>
            <a:off x="5078806" y="7251525"/>
            <a:ext cx="2135988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800"/>
            </a:lvl1pPr>
          </a:lstStyle>
          <a:p>
            <a:pPr/>
            <a:r>
              <a:t>+ adj</a:t>
            </a:r>
          </a:p>
        </p:txBody>
      </p:sp>
      <p:sp>
        <p:nvSpPr>
          <p:cNvPr id="185" name="She is very extroverted."/>
          <p:cNvSpPr txBox="1"/>
          <p:nvPr/>
        </p:nvSpPr>
        <p:spPr>
          <a:xfrm>
            <a:off x="7712329" y="6191162"/>
            <a:ext cx="4946143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She is very extroverted.</a:t>
            </a:r>
          </a:p>
        </p:txBody>
      </p:sp>
      <p:sp>
        <p:nvSpPr>
          <p:cNvPr id="186" name="她十分开朗。"/>
          <p:cNvSpPr txBox="1"/>
          <p:nvPr/>
        </p:nvSpPr>
        <p:spPr>
          <a:xfrm>
            <a:off x="7524750" y="7131049"/>
            <a:ext cx="560070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她十分开朗。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7"/>
      <p:bldP build="whole" bldLvl="1" animBg="1" rev="0" advAuto="0" spid="183" grpId="6"/>
      <p:bldP build="whole" bldLvl="1" animBg="1" rev="0" advAuto="0" spid="182" grpId="5"/>
      <p:bldP build="whole" bldLvl="1" animBg="1" rev="0" advAuto="0" spid="181" grpId="4"/>
      <p:bldP build="whole" bldLvl="1" animBg="1" rev="0" advAuto="0" spid="185" grpId="8"/>
      <p:bldP build="whole" bldLvl="1" animBg="1" rev="0" advAuto="0" spid="178" grpId="1"/>
      <p:bldP build="whole" bldLvl="1" animBg="1" rev="0" advAuto="0" spid="179" grpId="2"/>
      <p:bldP build="whole" bldLvl="1" animBg="1" rev="0" advAuto="0" spid="180" grpId="3"/>
      <p:bldP build="whole" bldLvl="1" animBg="1" rev="0" advAuto="0" spid="186" grpId="9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难怪"/>
          <p:cNvSpPr txBox="1"/>
          <p:nvPr/>
        </p:nvSpPr>
        <p:spPr>
          <a:xfrm>
            <a:off x="-47973" y="114299"/>
            <a:ext cx="2619724" cy="17145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100">
                <a:solidFill>
                  <a:srgbClr val="FFFFFF"/>
                </a:solidFill>
              </a:defRPr>
            </a:lvl1pPr>
          </a:lstStyle>
          <a:p>
            <a:pPr/>
            <a:r>
              <a:t>难怪</a:t>
            </a:r>
          </a:p>
        </p:txBody>
      </p:sp>
      <p:sp>
        <p:nvSpPr>
          <p:cNvPr id="739" name="No wonder"/>
          <p:cNvSpPr txBox="1"/>
          <p:nvPr/>
        </p:nvSpPr>
        <p:spPr>
          <a:xfrm>
            <a:off x="3051581" y="419749"/>
            <a:ext cx="2634438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No wonder</a:t>
            </a:r>
          </a:p>
        </p:txBody>
      </p:sp>
      <p:sp>
        <p:nvSpPr>
          <p:cNvPr id="740" name="Often used at the beginning of a sentence"/>
          <p:cNvSpPr txBox="1"/>
          <p:nvPr/>
        </p:nvSpPr>
        <p:spPr>
          <a:xfrm>
            <a:off x="2902229" y="1116407"/>
            <a:ext cx="7200342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Often used at the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beginning of a sentence</a:t>
            </a:r>
          </a:p>
        </p:txBody>
      </p:sp>
      <p:sp>
        <p:nvSpPr>
          <p:cNvPr id="741" name="难怪他考不好，他昨天没看书。"/>
          <p:cNvSpPr txBox="1"/>
          <p:nvPr/>
        </p:nvSpPr>
        <p:spPr>
          <a:xfrm>
            <a:off x="1022349" y="7727950"/>
            <a:ext cx="109601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难怪</a:t>
            </a:r>
            <a:r>
              <a:t>他考不好，他昨天没看书。</a:t>
            </a:r>
          </a:p>
        </p:txBody>
      </p:sp>
      <p:pic>
        <p:nvPicPr>
          <p:cNvPr id="742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951" y="2572552"/>
            <a:ext cx="5908760" cy="3750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3" name="true.png" descr="tru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3938" y="2629371"/>
            <a:ext cx="3983559" cy="3983559"/>
          </a:xfrm>
          <a:prstGeom prst="rect">
            <a:avLst/>
          </a:prstGeom>
          <a:ln w="12700">
            <a:miter lim="400000"/>
          </a:ln>
        </p:spPr>
      </p:pic>
      <p:sp>
        <p:nvSpPr>
          <p:cNvPr id="744" name="x"/>
          <p:cNvSpPr txBox="1"/>
          <p:nvPr/>
        </p:nvSpPr>
        <p:spPr>
          <a:xfrm>
            <a:off x="7692874" y="1664349"/>
            <a:ext cx="1497686" cy="223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745" name="他昨天没看书"/>
          <p:cNvSpPr txBox="1"/>
          <p:nvPr/>
        </p:nvSpPr>
        <p:spPr>
          <a:xfrm>
            <a:off x="8997949" y="2063749"/>
            <a:ext cx="36957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他昨天没看书</a:t>
            </a:r>
          </a:p>
        </p:txBody>
      </p:sp>
      <p:sp>
        <p:nvSpPr>
          <p:cNvPr id="746" name="他考不好"/>
          <p:cNvSpPr txBox="1"/>
          <p:nvPr/>
        </p:nvSpPr>
        <p:spPr>
          <a:xfrm>
            <a:off x="1733549" y="2012950"/>
            <a:ext cx="28067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他考不好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1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难怪"/>
          <p:cNvSpPr txBox="1"/>
          <p:nvPr/>
        </p:nvSpPr>
        <p:spPr>
          <a:xfrm>
            <a:off x="4185468" y="2266029"/>
            <a:ext cx="5319664" cy="29845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200">
                <a:solidFill>
                  <a:srgbClr val="FFFFFF"/>
                </a:solidFill>
              </a:defRPr>
            </a:lvl1pPr>
          </a:lstStyle>
          <a:p>
            <a:pPr/>
            <a:r>
              <a:t>难怪</a:t>
            </a:r>
          </a:p>
        </p:txBody>
      </p:sp>
      <p:sp>
        <p:nvSpPr>
          <p:cNvPr id="749" name="No wonder"/>
          <p:cNvSpPr txBox="1"/>
          <p:nvPr/>
        </p:nvSpPr>
        <p:spPr>
          <a:xfrm>
            <a:off x="5528081" y="1499249"/>
            <a:ext cx="2634438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No wonder</a:t>
            </a:r>
          </a:p>
        </p:txBody>
      </p:sp>
      <p:sp>
        <p:nvSpPr>
          <p:cNvPr id="750" name="Often used at the beginning of a sentence"/>
          <p:cNvSpPr txBox="1"/>
          <p:nvPr/>
        </p:nvSpPr>
        <p:spPr>
          <a:xfrm>
            <a:off x="2992056" y="5555425"/>
            <a:ext cx="7706488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Often used at the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beginning of a sentence</a:t>
            </a:r>
          </a:p>
        </p:txBody>
      </p:sp>
      <p:sp>
        <p:nvSpPr>
          <p:cNvPr id="751" name="请造句"/>
          <p:cNvSpPr txBox="1"/>
          <p:nvPr/>
        </p:nvSpPr>
        <p:spPr>
          <a:xfrm>
            <a:off x="5302250" y="6737350"/>
            <a:ext cx="2628901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原来as adjective"/>
          <p:cNvSpPr txBox="1"/>
          <p:nvPr/>
        </p:nvSpPr>
        <p:spPr>
          <a:xfrm>
            <a:off x="51296" y="114300"/>
            <a:ext cx="7082037" cy="17907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200">
                <a:solidFill>
                  <a:srgbClr val="FFFFFF"/>
                </a:solidFill>
              </a:defRPr>
            </a:pPr>
            <a:r>
              <a:rPr sz="9500"/>
              <a:t>原来</a:t>
            </a:r>
            <a:r>
              <a:rPr sz="5900"/>
              <a:t>as adjective</a:t>
            </a:r>
          </a:p>
        </p:txBody>
      </p:sp>
      <p:grpSp>
        <p:nvGrpSpPr>
          <p:cNvPr id="756" name="群組"/>
          <p:cNvGrpSpPr/>
          <p:nvPr/>
        </p:nvGrpSpPr>
        <p:grpSpPr>
          <a:xfrm>
            <a:off x="7378700" y="311150"/>
            <a:ext cx="2529790" cy="1439328"/>
            <a:chOff x="0" y="0"/>
            <a:chExt cx="2529789" cy="1439327"/>
          </a:xfrm>
        </p:grpSpPr>
        <p:sp>
          <p:nvSpPr>
            <p:cNvPr id="754" name="original"/>
            <p:cNvSpPr txBox="1"/>
            <p:nvPr/>
          </p:nvSpPr>
          <p:spPr>
            <a:xfrm>
              <a:off x="340410" y="643472"/>
              <a:ext cx="2189380" cy="795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600"/>
              </a:lvl1pPr>
            </a:lstStyle>
            <a:p>
              <a:pPr/>
              <a:r>
                <a:t>original</a:t>
              </a:r>
            </a:p>
          </p:txBody>
        </p:sp>
        <p:sp>
          <p:nvSpPr>
            <p:cNvPr id="755" name="1"/>
            <p:cNvSpPr/>
            <p:nvPr/>
          </p:nvSpPr>
          <p:spPr>
            <a:xfrm>
              <a:off x="0" y="0"/>
              <a:ext cx="637034" cy="6287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757" name="你还住在原来的宿舍吗？"/>
          <p:cNvSpPr txBox="1"/>
          <p:nvPr/>
        </p:nvSpPr>
        <p:spPr>
          <a:xfrm>
            <a:off x="1625600" y="8045450"/>
            <a:ext cx="975360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900"/>
            </a:pPr>
            <a:r>
              <a:t>你还住在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原来的</a:t>
            </a:r>
            <a:r>
              <a:t>宿舍吗？</a:t>
            </a:r>
          </a:p>
        </p:txBody>
      </p:sp>
      <p:grpSp>
        <p:nvGrpSpPr>
          <p:cNvPr id="760" name="群組"/>
          <p:cNvGrpSpPr/>
          <p:nvPr/>
        </p:nvGrpSpPr>
        <p:grpSpPr>
          <a:xfrm>
            <a:off x="1777542" y="2594624"/>
            <a:ext cx="9449716" cy="5388581"/>
            <a:chOff x="0" y="0"/>
            <a:chExt cx="9449714" cy="5388580"/>
          </a:xfrm>
        </p:grpSpPr>
        <p:sp>
          <p:nvSpPr>
            <p:cNvPr id="758" name="Are you still live in the original dormitory."/>
            <p:cNvSpPr txBox="1"/>
            <p:nvPr/>
          </p:nvSpPr>
          <p:spPr>
            <a:xfrm>
              <a:off x="0" y="-1"/>
              <a:ext cx="9449715" cy="6718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800"/>
              </a:pPr>
              <a:r>
                <a:t>Are you still live in the 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original</a:t>
              </a:r>
              <a:r>
                <a:t> dormitory.</a:t>
              </a:r>
            </a:p>
          </p:txBody>
        </p:sp>
        <p:pic>
          <p:nvPicPr>
            <p:cNvPr id="759" name="68809553_403432970354834_4349114485571584000_n.jpg" descr="68809553_403432970354834_4349114485571584000_n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63939" y="947204"/>
              <a:ext cx="5921837" cy="4441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7" grpId="3"/>
      <p:bldP build="whole" bldLvl="1" animBg="1" rev="0" advAuto="0" spid="756" grpId="1"/>
      <p:bldP build="whole" bldLvl="1" animBg="1" rev="0" advAuto="0" spid="760" grpId="2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原来as adjective"/>
          <p:cNvSpPr txBox="1"/>
          <p:nvPr/>
        </p:nvSpPr>
        <p:spPr>
          <a:xfrm>
            <a:off x="51296" y="114300"/>
            <a:ext cx="7082037" cy="17907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200">
                <a:solidFill>
                  <a:srgbClr val="FFFFFF"/>
                </a:solidFill>
              </a:defRPr>
            </a:pPr>
            <a:r>
              <a:rPr sz="9500"/>
              <a:t>原来</a:t>
            </a:r>
            <a:r>
              <a:rPr sz="5900"/>
              <a:t>as adjective</a:t>
            </a:r>
          </a:p>
        </p:txBody>
      </p:sp>
      <p:sp>
        <p:nvSpPr>
          <p:cNvPr id="763" name="original"/>
          <p:cNvSpPr txBox="1"/>
          <p:nvPr/>
        </p:nvSpPr>
        <p:spPr>
          <a:xfrm>
            <a:off x="7719110" y="954622"/>
            <a:ext cx="218938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original</a:t>
            </a:r>
          </a:p>
        </p:txBody>
      </p:sp>
      <p:sp>
        <p:nvSpPr>
          <p:cNvPr id="764" name="1"/>
          <p:cNvSpPr/>
          <p:nvPr/>
        </p:nvSpPr>
        <p:spPr>
          <a:xfrm>
            <a:off x="7378700" y="311150"/>
            <a:ext cx="637034" cy="6287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765" name="我喜欢你原来的样子。"/>
          <p:cNvSpPr txBox="1"/>
          <p:nvPr/>
        </p:nvSpPr>
        <p:spPr>
          <a:xfrm>
            <a:off x="2343149" y="8134350"/>
            <a:ext cx="78613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我喜欢你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原来的</a:t>
            </a:r>
            <a:r>
              <a:t>样子。</a:t>
            </a:r>
          </a:p>
        </p:txBody>
      </p:sp>
      <p:sp>
        <p:nvSpPr>
          <p:cNvPr id="766" name="你和你的朋友吵架了，因为你觉得她太吵了，于是她不再跟你聊天了。…"/>
          <p:cNvSpPr txBox="1"/>
          <p:nvPr/>
        </p:nvSpPr>
        <p:spPr>
          <a:xfrm>
            <a:off x="89560" y="2508249"/>
            <a:ext cx="12825680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/>
            </a:pPr>
            <a:r>
              <a:t>你和你的朋友吵架了，因为你觉得她太吵了，于是她不再跟你聊天了。</a:t>
            </a:r>
          </a:p>
          <a:p>
            <a:pPr algn="l">
              <a:defRPr sz="3200"/>
            </a:pPr>
            <a:r>
              <a:t>你觉得不太习惯，你说：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 like original you look like.</a:t>
            </a:r>
          </a:p>
        </p:txBody>
      </p:sp>
      <p:pic>
        <p:nvPicPr>
          <p:cNvPr id="767" name="af8a4862ab444a079d0df2da46ea87b4.jpeg" descr="af8a4862ab444a079d0df2da46ea87b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9180" y="4261744"/>
            <a:ext cx="4234520" cy="3363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5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原来as adverb"/>
          <p:cNvSpPr txBox="1"/>
          <p:nvPr/>
        </p:nvSpPr>
        <p:spPr>
          <a:xfrm>
            <a:off x="51296" y="114300"/>
            <a:ext cx="6508354" cy="17907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200">
                <a:solidFill>
                  <a:srgbClr val="FFFFFF"/>
                </a:solidFill>
              </a:defRPr>
            </a:pPr>
            <a:r>
              <a:rPr sz="9500"/>
              <a:t>原来</a:t>
            </a:r>
            <a:r>
              <a:rPr sz="5900"/>
              <a:t>as adverb</a:t>
            </a:r>
          </a:p>
        </p:txBody>
      </p:sp>
      <p:grpSp>
        <p:nvGrpSpPr>
          <p:cNvPr id="772" name="群組"/>
          <p:cNvGrpSpPr/>
          <p:nvPr/>
        </p:nvGrpSpPr>
        <p:grpSpPr>
          <a:xfrm>
            <a:off x="7874000" y="565150"/>
            <a:ext cx="4772305" cy="1441451"/>
            <a:chOff x="0" y="0"/>
            <a:chExt cx="4772304" cy="1441450"/>
          </a:xfrm>
        </p:grpSpPr>
        <p:sp>
          <p:nvSpPr>
            <p:cNvPr id="770" name="original; used to"/>
            <p:cNvSpPr txBox="1"/>
            <p:nvPr/>
          </p:nvSpPr>
          <p:spPr>
            <a:xfrm>
              <a:off x="180695" y="645595"/>
              <a:ext cx="4591610" cy="795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600">
                  <a:solidFill>
                    <a:srgbClr val="0433FF"/>
                  </a:solidFill>
                </a:defRPr>
              </a:lvl1pPr>
            </a:lstStyle>
            <a:p>
              <a:pPr/>
              <a:r>
                <a:t>original; used to</a:t>
              </a:r>
            </a:p>
          </p:txBody>
        </p:sp>
        <p:sp>
          <p:nvSpPr>
            <p:cNvPr id="771" name="2"/>
            <p:cNvSpPr/>
            <p:nvPr/>
          </p:nvSpPr>
          <p:spPr>
            <a:xfrm>
              <a:off x="0" y="0"/>
              <a:ext cx="637034" cy="6287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2</a:t>
              </a:r>
            </a:p>
          </p:txBody>
        </p:sp>
      </p:grpSp>
      <p:sp>
        <p:nvSpPr>
          <p:cNvPr id="773" name="我原来吃肉"/>
          <p:cNvSpPr txBox="1"/>
          <p:nvPr/>
        </p:nvSpPr>
        <p:spPr>
          <a:xfrm>
            <a:off x="2266949" y="8445499"/>
            <a:ext cx="34163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t>我</a:t>
            </a:r>
            <a:r>
              <a:rPr>
                <a:solidFill>
                  <a:srgbClr val="0433FF"/>
                </a:solidFill>
              </a:rPr>
              <a:t>原来</a:t>
            </a:r>
            <a:r>
              <a:t>吃肉</a:t>
            </a:r>
          </a:p>
        </p:txBody>
      </p:sp>
      <p:sp>
        <p:nvSpPr>
          <p:cNvPr id="774" name="，现在开始吃素了"/>
          <p:cNvSpPr txBox="1"/>
          <p:nvPr/>
        </p:nvSpPr>
        <p:spPr>
          <a:xfrm>
            <a:off x="5696966" y="8445499"/>
            <a:ext cx="53975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，现在开始吃素了</a:t>
            </a:r>
          </a:p>
        </p:txBody>
      </p:sp>
      <p:sp>
        <p:nvSpPr>
          <p:cNvPr id="775" name="I used to eat meat,"/>
          <p:cNvSpPr txBox="1"/>
          <p:nvPr/>
        </p:nvSpPr>
        <p:spPr>
          <a:xfrm>
            <a:off x="4248842" y="2201525"/>
            <a:ext cx="4507116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I </a:t>
            </a:r>
            <a:r>
              <a:rPr>
                <a:solidFill>
                  <a:srgbClr val="0433FF"/>
                </a:solidFill>
              </a:rPr>
              <a:t>used to </a:t>
            </a:r>
            <a:r>
              <a:t>eat meat,</a:t>
            </a:r>
          </a:p>
        </p:txBody>
      </p:sp>
      <p:sp>
        <p:nvSpPr>
          <p:cNvPr id="776" name="now I started to eat vegetarian food."/>
          <p:cNvSpPr txBox="1"/>
          <p:nvPr/>
        </p:nvSpPr>
        <p:spPr>
          <a:xfrm>
            <a:off x="2161895" y="3080583"/>
            <a:ext cx="8681010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now I started to eat vegetarian food.</a:t>
            </a:r>
          </a:p>
        </p:txBody>
      </p:sp>
      <p:pic>
        <p:nvPicPr>
          <p:cNvPr id="777" name="shutterstock9723865.jpg" descr="shutterstock972386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9" y="5005923"/>
            <a:ext cx="6121408" cy="3213740"/>
          </a:xfrm>
          <a:prstGeom prst="rect">
            <a:avLst/>
          </a:prstGeom>
          <a:ln w="12700">
            <a:miter lim="400000"/>
          </a:ln>
        </p:spPr>
      </p:pic>
      <p:sp>
        <p:nvSpPr>
          <p:cNvPr id="778" name="我以前吃肉"/>
          <p:cNvSpPr txBox="1"/>
          <p:nvPr/>
        </p:nvSpPr>
        <p:spPr>
          <a:xfrm>
            <a:off x="1517650" y="4075234"/>
            <a:ext cx="29083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我以前吃肉</a:t>
            </a:r>
          </a:p>
        </p:txBody>
      </p:sp>
      <p:pic>
        <p:nvPicPr>
          <p:cNvPr id="779" name="5ccc78b6021b4c1382261102.jpeg" descr="5ccc78b6021b4c138226110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1977" y="4848596"/>
            <a:ext cx="4704523" cy="3528393"/>
          </a:xfrm>
          <a:prstGeom prst="rect">
            <a:avLst/>
          </a:prstGeom>
          <a:ln w="12700">
            <a:miter lim="400000"/>
          </a:ln>
        </p:spPr>
      </p:pic>
      <p:sp>
        <p:nvSpPr>
          <p:cNvPr id="780" name="+V"/>
          <p:cNvSpPr txBox="1"/>
          <p:nvPr/>
        </p:nvSpPr>
        <p:spPr>
          <a:xfrm>
            <a:off x="6516814" y="688843"/>
            <a:ext cx="910972" cy="87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+V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6" grpId="4"/>
      <p:bldP build="whole" bldLvl="1" animBg="1" rev="0" advAuto="0" spid="774" grpId="5"/>
      <p:bldP build="whole" bldLvl="1" animBg="1" rev="0" advAuto="0" spid="772" grpId="1"/>
      <p:bldP build="whole" bldLvl="1" animBg="1" rev="0" advAuto="0" spid="775" grpId="2"/>
      <p:bldP build="whole" bldLvl="1" animBg="1" rev="0" advAuto="0" spid="773" grpId="3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原来as adverb"/>
          <p:cNvSpPr txBox="1"/>
          <p:nvPr/>
        </p:nvSpPr>
        <p:spPr>
          <a:xfrm>
            <a:off x="51296" y="114300"/>
            <a:ext cx="6508354" cy="17907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200">
                <a:solidFill>
                  <a:srgbClr val="FFFFFF"/>
                </a:solidFill>
              </a:defRPr>
            </a:pPr>
            <a:r>
              <a:rPr sz="9500"/>
              <a:t>原来</a:t>
            </a:r>
            <a:r>
              <a:rPr sz="5900"/>
              <a:t>as adverb</a:t>
            </a:r>
          </a:p>
        </p:txBody>
      </p:sp>
      <p:sp>
        <p:nvSpPr>
          <p:cNvPr id="783" name="original; used to"/>
          <p:cNvSpPr txBox="1"/>
          <p:nvPr/>
        </p:nvSpPr>
        <p:spPr>
          <a:xfrm>
            <a:off x="7495895" y="1043522"/>
            <a:ext cx="4591610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0433FF"/>
                </a:solidFill>
              </a:defRPr>
            </a:lvl1pPr>
          </a:lstStyle>
          <a:p>
            <a:pPr/>
            <a:r>
              <a:t>original; used to</a:t>
            </a:r>
          </a:p>
        </p:txBody>
      </p:sp>
      <p:sp>
        <p:nvSpPr>
          <p:cNvPr id="784" name="2"/>
          <p:cNvSpPr/>
          <p:nvPr/>
        </p:nvSpPr>
        <p:spPr>
          <a:xfrm>
            <a:off x="7023100" y="336550"/>
            <a:ext cx="637034" cy="6287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785" name="我同屋原来不喜欢喝咖啡。"/>
          <p:cNvSpPr txBox="1"/>
          <p:nvPr/>
        </p:nvSpPr>
        <p:spPr>
          <a:xfrm>
            <a:off x="2393950" y="8039099"/>
            <a:ext cx="803910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t>我同屋</a:t>
            </a:r>
            <a:r>
              <a:rPr>
                <a:solidFill>
                  <a:srgbClr val="0433FF"/>
                </a:solidFill>
              </a:rPr>
              <a:t>原来</a:t>
            </a:r>
            <a:r>
              <a:t>不喜欢喝咖啡。</a:t>
            </a:r>
          </a:p>
        </p:txBody>
      </p:sp>
      <p:sp>
        <p:nvSpPr>
          <p:cNvPr id="786" name="My roommate didn’t used to like coffee."/>
          <p:cNvSpPr txBox="1"/>
          <p:nvPr/>
        </p:nvSpPr>
        <p:spPr>
          <a:xfrm>
            <a:off x="1891194" y="2375549"/>
            <a:ext cx="9222411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My roommate didn’t </a:t>
            </a:r>
            <a:r>
              <a:rPr>
                <a:solidFill>
                  <a:srgbClr val="0433FF"/>
                </a:solidFill>
              </a:rPr>
              <a:t>used to</a:t>
            </a:r>
            <a:r>
              <a:t> like coffee.</a:t>
            </a:r>
          </a:p>
        </p:txBody>
      </p:sp>
      <p:pic>
        <p:nvPicPr>
          <p:cNvPr id="787" name="photo.php.jpeg" descr="photo.php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9130" y="3341473"/>
            <a:ext cx="5566540" cy="4174905"/>
          </a:xfrm>
          <a:prstGeom prst="rect">
            <a:avLst/>
          </a:prstGeom>
          <a:ln w="12700">
            <a:miter lim="400000"/>
          </a:ln>
        </p:spPr>
      </p:pic>
      <p:sp>
        <p:nvSpPr>
          <p:cNvPr id="788" name="+V"/>
          <p:cNvSpPr txBox="1"/>
          <p:nvPr/>
        </p:nvSpPr>
        <p:spPr>
          <a:xfrm>
            <a:off x="6466014" y="892043"/>
            <a:ext cx="910972" cy="87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+V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5" grpId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原来as adverb"/>
          <p:cNvSpPr txBox="1"/>
          <p:nvPr/>
        </p:nvSpPr>
        <p:spPr>
          <a:xfrm>
            <a:off x="51296" y="114300"/>
            <a:ext cx="6508354" cy="17907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200">
                <a:solidFill>
                  <a:srgbClr val="FFFFFF"/>
                </a:solidFill>
              </a:defRPr>
            </a:pPr>
            <a:r>
              <a:rPr sz="9500"/>
              <a:t>原来</a:t>
            </a:r>
            <a:r>
              <a:rPr sz="5900"/>
              <a:t>as adverb</a:t>
            </a:r>
          </a:p>
        </p:txBody>
      </p:sp>
      <p:grpSp>
        <p:nvGrpSpPr>
          <p:cNvPr id="793" name="群組"/>
          <p:cNvGrpSpPr/>
          <p:nvPr/>
        </p:nvGrpSpPr>
        <p:grpSpPr>
          <a:xfrm>
            <a:off x="7556500" y="793750"/>
            <a:ext cx="5312635" cy="1149990"/>
            <a:chOff x="0" y="0"/>
            <a:chExt cx="5312634" cy="1149989"/>
          </a:xfrm>
        </p:grpSpPr>
        <p:sp>
          <p:nvSpPr>
            <p:cNvPr id="791" name="3"/>
            <p:cNvSpPr/>
            <p:nvPr/>
          </p:nvSpPr>
          <p:spPr>
            <a:xfrm>
              <a:off x="0" y="0"/>
              <a:ext cx="637034" cy="6287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3</a:t>
              </a:r>
            </a:p>
          </p:txBody>
        </p:sp>
        <p:sp>
          <p:nvSpPr>
            <p:cNvPr id="792" name="Discover new information"/>
            <p:cNvSpPr txBox="1"/>
            <p:nvPr/>
          </p:nvSpPr>
          <p:spPr>
            <a:xfrm>
              <a:off x="387713" y="577210"/>
              <a:ext cx="4924922" cy="5727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100">
                  <a:solidFill>
                    <a:srgbClr val="0433FF"/>
                  </a:solidFill>
                </a:defRPr>
              </a:lvl1pPr>
            </a:lstStyle>
            <a:p>
              <a:pPr/>
              <a:r>
                <a:t>Discover new information</a:t>
              </a:r>
            </a:p>
          </p:txBody>
        </p:sp>
      </p:grpSp>
      <p:sp>
        <p:nvSpPr>
          <p:cNvPr id="794" name="教室里热得很，原来没开窗户。"/>
          <p:cNvSpPr txBox="1"/>
          <p:nvPr/>
        </p:nvSpPr>
        <p:spPr>
          <a:xfrm>
            <a:off x="1898650" y="5880099"/>
            <a:ext cx="98933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t>教室里热得很，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原来</a:t>
            </a:r>
            <a:r>
              <a:t>没开窗户。</a:t>
            </a:r>
          </a:p>
        </p:txBody>
      </p:sp>
      <p:sp>
        <p:nvSpPr>
          <p:cNvPr id="795" name="The classroom was really hot.…"/>
          <p:cNvSpPr txBox="1"/>
          <p:nvPr/>
        </p:nvSpPr>
        <p:spPr>
          <a:xfrm>
            <a:off x="1559229" y="3708865"/>
            <a:ext cx="9886342" cy="1230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/>
            </a:pPr>
            <a:r>
              <a:t>The classroom was really hot. </a:t>
            </a:r>
          </a:p>
          <a:p>
            <a:pPr>
              <a:defRPr sz="37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It turned out that</a:t>
            </a:r>
            <a:r>
              <a:t> the window was not open.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4" grpId="2"/>
      <p:bldP build="whole" bldLvl="1" animBg="1" rev="0" advAuto="0" spid="793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原来as adverb"/>
          <p:cNvSpPr txBox="1"/>
          <p:nvPr/>
        </p:nvSpPr>
        <p:spPr>
          <a:xfrm>
            <a:off x="51296" y="114300"/>
            <a:ext cx="6508354" cy="17907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200">
                <a:solidFill>
                  <a:srgbClr val="FFFFFF"/>
                </a:solidFill>
              </a:defRPr>
            </a:pPr>
            <a:r>
              <a:rPr sz="9500"/>
              <a:t>原来</a:t>
            </a:r>
            <a:r>
              <a:rPr sz="5900"/>
              <a:t>as adverb</a:t>
            </a:r>
          </a:p>
        </p:txBody>
      </p:sp>
      <p:sp>
        <p:nvSpPr>
          <p:cNvPr id="798" name="3"/>
          <p:cNvSpPr/>
          <p:nvPr/>
        </p:nvSpPr>
        <p:spPr>
          <a:xfrm>
            <a:off x="7556500" y="793750"/>
            <a:ext cx="637034" cy="6287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799" name="Discover new information"/>
          <p:cNvSpPr txBox="1"/>
          <p:nvPr/>
        </p:nvSpPr>
        <p:spPr>
          <a:xfrm>
            <a:off x="7944213" y="1370960"/>
            <a:ext cx="4924922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0433FF"/>
                </a:solidFill>
              </a:defRPr>
            </a:lvl1pPr>
          </a:lstStyle>
          <a:p>
            <a:pPr/>
            <a:r>
              <a:t>Discover new information</a:t>
            </a:r>
          </a:p>
        </p:txBody>
      </p:sp>
      <p:sp>
        <p:nvSpPr>
          <p:cNvPr id="800" name="你：我以为我要迟到了，原来现在才五点。"/>
          <p:cNvSpPr txBox="1"/>
          <p:nvPr/>
        </p:nvSpPr>
        <p:spPr>
          <a:xfrm>
            <a:off x="1098550" y="5740399"/>
            <a:ext cx="112141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/>
            </a:pPr>
            <a:r>
              <a:t>你：我以为我要迟到了，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原来</a:t>
            </a:r>
            <a:r>
              <a:t>现在才五点。</a:t>
            </a:r>
          </a:p>
        </p:txBody>
      </p:sp>
      <p:sp>
        <p:nvSpPr>
          <p:cNvPr id="801" name="同屋：你为什么要这么早起？"/>
          <p:cNvSpPr txBox="1"/>
          <p:nvPr/>
        </p:nvSpPr>
        <p:spPr>
          <a:xfrm>
            <a:off x="2565400" y="2457449"/>
            <a:ext cx="78740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同屋：你为什么要这么早起？</a:t>
            </a:r>
          </a:p>
        </p:txBody>
      </p:sp>
      <p:sp>
        <p:nvSpPr>
          <p:cNvPr id="802" name="I think I’ll be late. It turned out that it’s five o’clock."/>
          <p:cNvSpPr txBox="1"/>
          <p:nvPr/>
        </p:nvSpPr>
        <p:spPr>
          <a:xfrm>
            <a:off x="1506963" y="4064000"/>
            <a:ext cx="10194075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/>
            </a:pPr>
            <a:r>
              <a:t>I think I’ll be late. </a:t>
            </a:r>
            <a:r>
              <a:rPr>
                <a:solidFill>
                  <a:srgbClr val="0433FF"/>
                </a:solidFill>
              </a:rPr>
              <a:t>It turned out that</a:t>
            </a:r>
            <a:r>
              <a:t> it’s five o’clock.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2" grpId="1"/>
      <p:bldP build="whole" bldLvl="1" animBg="1" rev="0" advAuto="0" spid="800" grpId="2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原来as adjective"/>
          <p:cNvSpPr txBox="1"/>
          <p:nvPr/>
        </p:nvSpPr>
        <p:spPr>
          <a:xfrm>
            <a:off x="100603" y="1483795"/>
            <a:ext cx="7082037" cy="17907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200">
                <a:solidFill>
                  <a:srgbClr val="FFFFFF"/>
                </a:solidFill>
              </a:defRPr>
            </a:pPr>
            <a:r>
              <a:rPr sz="9500"/>
              <a:t>原来</a:t>
            </a:r>
            <a:r>
              <a:rPr sz="5900"/>
              <a:t>as adjective</a:t>
            </a:r>
          </a:p>
        </p:txBody>
      </p:sp>
      <p:sp>
        <p:nvSpPr>
          <p:cNvPr id="805" name="original"/>
          <p:cNvSpPr txBox="1"/>
          <p:nvPr/>
        </p:nvSpPr>
        <p:spPr>
          <a:xfrm>
            <a:off x="8771717" y="2324118"/>
            <a:ext cx="2189380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original</a:t>
            </a:r>
          </a:p>
        </p:txBody>
      </p:sp>
      <p:sp>
        <p:nvSpPr>
          <p:cNvPr id="806" name="1"/>
          <p:cNvSpPr/>
          <p:nvPr/>
        </p:nvSpPr>
        <p:spPr>
          <a:xfrm>
            <a:off x="7964099" y="1680645"/>
            <a:ext cx="637035" cy="62870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807" name="原来as adverb"/>
          <p:cNvSpPr txBox="1"/>
          <p:nvPr/>
        </p:nvSpPr>
        <p:spPr>
          <a:xfrm>
            <a:off x="204895" y="3721100"/>
            <a:ext cx="6508355" cy="1790701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200">
                <a:solidFill>
                  <a:srgbClr val="FFFFFF"/>
                </a:solidFill>
              </a:defRPr>
            </a:pPr>
            <a:r>
              <a:rPr sz="9500"/>
              <a:t>原来</a:t>
            </a:r>
            <a:r>
              <a:rPr sz="5900"/>
              <a:t>as adverb</a:t>
            </a:r>
          </a:p>
        </p:txBody>
      </p:sp>
      <p:sp>
        <p:nvSpPr>
          <p:cNvPr id="808" name="original; used to"/>
          <p:cNvSpPr txBox="1"/>
          <p:nvPr/>
        </p:nvSpPr>
        <p:spPr>
          <a:xfrm>
            <a:off x="8208295" y="4817546"/>
            <a:ext cx="4591610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0433FF"/>
                </a:solidFill>
              </a:defRPr>
            </a:lvl1pPr>
          </a:lstStyle>
          <a:p>
            <a:pPr/>
            <a:r>
              <a:t>original; used to</a:t>
            </a:r>
          </a:p>
        </p:txBody>
      </p:sp>
      <p:sp>
        <p:nvSpPr>
          <p:cNvPr id="809" name="2"/>
          <p:cNvSpPr/>
          <p:nvPr/>
        </p:nvSpPr>
        <p:spPr>
          <a:xfrm>
            <a:off x="8027599" y="4171950"/>
            <a:ext cx="637035" cy="6287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810" name="+V"/>
          <p:cNvSpPr txBox="1"/>
          <p:nvPr/>
        </p:nvSpPr>
        <p:spPr>
          <a:xfrm>
            <a:off x="6670414" y="4295643"/>
            <a:ext cx="910972" cy="87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+V</a:t>
            </a:r>
          </a:p>
        </p:txBody>
      </p:sp>
      <p:sp>
        <p:nvSpPr>
          <p:cNvPr id="811" name="原来as adverb"/>
          <p:cNvSpPr txBox="1"/>
          <p:nvPr/>
        </p:nvSpPr>
        <p:spPr>
          <a:xfrm>
            <a:off x="93480" y="6477000"/>
            <a:ext cx="6508355" cy="1790701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200">
                <a:solidFill>
                  <a:srgbClr val="FFFFFF"/>
                </a:solidFill>
              </a:defRPr>
            </a:pPr>
            <a:r>
              <a:rPr sz="9500"/>
              <a:t>原来</a:t>
            </a:r>
            <a:r>
              <a:rPr sz="5900"/>
              <a:t>as adverb</a:t>
            </a:r>
          </a:p>
        </p:txBody>
      </p:sp>
      <p:sp>
        <p:nvSpPr>
          <p:cNvPr id="812" name="3"/>
          <p:cNvSpPr/>
          <p:nvPr/>
        </p:nvSpPr>
        <p:spPr>
          <a:xfrm>
            <a:off x="7154185" y="7058000"/>
            <a:ext cx="637035" cy="6287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813" name="Discover new information"/>
          <p:cNvSpPr txBox="1"/>
          <p:nvPr/>
        </p:nvSpPr>
        <p:spPr>
          <a:xfrm>
            <a:off x="7884798" y="7581260"/>
            <a:ext cx="4924922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0433FF"/>
                </a:solidFill>
              </a:defRPr>
            </a:lvl1pPr>
          </a:lstStyle>
          <a:p>
            <a:pPr/>
            <a:r>
              <a:t>Discover new information</a:t>
            </a:r>
          </a:p>
        </p:txBody>
      </p:sp>
      <p:sp>
        <p:nvSpPr>
          <p:cNvPr id="814" name="请造句"/>
          <p:cNvSpPr txBox="1"/>
          <p:nvPr/>
        </p:nvSpPr>
        <p:spPr>
          <a:xfrm>
            <a:off x="5676900" y="82550"/>
            <a:ext cx="24384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In a moment"/>
          <p:cNvSpPr txBox="1"/>
          <p:nvPr/>
        </p:nvSpPr>
        <p:spPr>
          <a:xfrm>
            <a:off x="78994" y="470180"/>
            <a:ext cx="2839213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In a moment</a:t>
            </a:r>
          </a:p>
        </p:txBody>
      </p:sp>
      <p:sp>
        <p:nvSpPr>
          <p:cNvPr id="817" name="一会儿"/>
          <p:cNvSpPr txBox="1"/>
          <p:nvPr/>
        </p:nvSpPr>
        <p:spPr>
          <a:xfrm>
            <a:off x="203200" y="1257299"/>
            <a:ext cx="2590801" cy="1257301"/>
          </a:xfrm>
          <a:prstGeom prst="rect">
            <a:avLst/>
          </a:prstGeom>
          <a:solidFill>
            <a:schemeClr val="accent6">
              <a:satOff val="18029"/>
              <a:lumOff val="1206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FFFFFF"/>
                </a:solidFill>
              </a:defRPr>
            </a:lvl1pPr>
          </a:lstStyle>
          <a:p>
            <a:pPr/>
            <a:r>
              <a:t>一会儿</a:t>
            </a:r>
          </a:p>
        </p:txBody>
      </p:sp>
      <p:sp>
        <p:nvSpPr>
          <p:cNvPr id="818" name="一会儿…，一会儿…，一会儿又…"/>
          <p:cNvSpPr txBox="1"/>
          <p:nvPr/>
        </p:nvSpPr>
        <p:spPr>
          <a:xfrm>
            <a:off x="3149600" y="234949"/>
            <a:ext cx="9067801" cy="939801"/>
          </a:xfrm>
          <a:prstGeom prst="rect">
            <a:avLst/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FFFFFF"/>
                </a:solidFill>
              </a:defRPr>
            </a:lvl1pPr>
          </a:lstStyle>
          <a:p>
            <a:pPr/>
            <a:r>
              <a:t>一会儿…，一会儿…，一会儿又…</a:t>
            </a:r>
          </a:p>
        </p:txBody>
      </p:sp>
      <p:sp>
        <p:nvSpPr>
          <p:cNvPr id="819" name="One minute…, the next minute…"/>
          <p:cNvSpPr txBox="1"/>
          <p:nvPr/>
        </p:nvSpPr>
        <p:spPr>
          <a:xfrm>
            <a:off x="4293971" y="1593394"/>
            <a:ext cx="6398058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One minute…, the next minute…</a:t>
            </a:r>
          </a:p>
        </p:txBody>
      </p:sp>
      <p:sp>
        <p:nvSpPr>
          <p:cNvPr id="820" name="他一会儿叫我买咖啡，一会儿叫我洗衣服，…"/>
          <p:cNvSpPr txBox="1"/>
          <p:nvPr/>
        </p:nvSpPr>
        <p:spPr>
          <a:xfrm>
            <a:off x="1181391" y="7753670"/>
            <a:ext cx="10642017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一会儿</a:t>
            </a:r>
            <a:r>
              <a:t>叫我买咖啡，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一会儿</a:t>
            </a:r>
            <a:r>
              <a:t>叫我洗衣服，</a:t>
            </a:r>
          </a:p>
          <a:p>
            <a:pPr>
              <a:defRPr sz="4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一会儿又</a:t>
            </a:r>
            <a:r>
              <a:t>叫我做饭，真的很麻烦。</a:t>
            </a:r>
          </a:p>
        </p:txBody>
      </p:sp>
      <p:pic>
        <p:nvPicPr>
          <p:cNvPr id="821" name="pose_meirei.png" descr="pose_meire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4174" y="3024385"/>
            <a:ext cx="3592894" cy="3919521"/>
          </a:xfrm>
          <a:prstGeom prst="rect">
            <a:avLst/>
          </a:prstGeom>
          <a:ln w="12700">
            <a:miter lim="400000"/>
          </a:ln>
        </p:spPr>
      </p:pic>
      <p:sp>
        <p:nvSpPr>
          <p:cNvPr id="822" name="买咖啡！"/>
          <p:cNvSpPr/>
          <p:nvPr/>
        </p:nvSpPr>
        <p:spPr>
          <a:xfrm>
            <a:off x="5887045" y="2419350"/>
            <a:ext cx="3592745" cy="1725811"/>
          </a:xfrm>
          <a:prstGeom prst="wedgeEllipseCallout">
            <a:avLst>
              <a:gd name="adj1" fmla="val -36773"/>
              <a:gd name="adj2" fmla="val 52106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43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买咖啡！</a:t>
            </a:r>
          </a:p>
        </p:txBody>
      </p:sp>
      <p:sp>
        <p:nvSpPr>
          <p:cNvPr id="823" name="洗衣服！"/>
          <p:cNvSpPr/>
          <p:nvPr/>
        </p:nvSpPr>
        <p:spPr>
          <a:xfrm>
            <a:off x="6483945" y="4103083"/>
            <a:ext cx="3592745" cy="1725812"/>
          </a:xfrm>
          <a:prstGeom prst="wedgeEllipseCallout">
            <a:avLst>
              <a:gd name="adj1" fmla="val -57817"/>
              <a:gd name="adj2" fmla="val 2961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43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洗衣服！</a:t>
            </a:r>
          </a:p>
        </p:txBody>
      </p:sp>
      <p:sp>
        <p:nvSpPr>
          <p:cNvPr id="824" name="做饭！"/>
          <p:cNvSpPr/>
          <p:nvPr/>
        </p:nvSpPr>
        <p:spPr>
          <a:xfrm>
            <a:off x="6483945" y="5830283"/>
            <a:ext cx="3592745" cy="1725812"/>
          </a:xfrm>
          <a:prstGeom prst="wedgeEllipseCallout">
            <a:avLst>
              <a:gd name="adj1" fmla="val -75275"/>
              <a:gd name="adj2" fmla="val -47342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43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做饭！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9" grpId="2"/>
      <p:bldP build="whole" bldLvl="1" animBg="1" rev="0" advAuto="0" spid="818" grpId="3"/>
      <p:bldP build="whole" bldLvl="1" animBg="1" rev="0" advAuto="0" spid="823" grpId="5"/>
      <p:bldP build="whole" bldLvl="1" animBg="1" rev="0" advAuto="0" spid="820" grpId="7"/>
      <p:bldP build="whole" bldLvl="1" animBg="1" rev="0" advAuto="0" spid="824" grpId="6"/>
      <p:bldP build="whole" bldLvl="1" animBg="1" rev="0" advAuto="0" spid="822" grpId="4"/>
      <p:bldP build="whole" bldLvl="1" animBg="1" rev="0" advAuto="0" spid="8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要怎么样才会知道你和你的男(女)朋友合不合适？"/>
          <p:cNvSpPr txBox="1"/>
          <p:nvPr/>
        </p:nvSpPr>
        <p:spPr>
          <a:xfrm>
            <a:off x="714654" y="355600"/>
            <a:ext cx="11905692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要怎么样才会知道你和你的男(女)朋友合不合适？</a:t>
            </a:r>
          </a:p>
        </p:txBody>
      </p:sp>
      <p:sp>
        <p:nvSpPr>
          <p:cNvPr id="189" name="To get along"/>
          <p:cNvSpPr txBox="1"/>
          <p:nvPr/>
        </p:nvSpPr>
        <p:spPr>
          <a:xfrm>
            <a:off x="663657" y="1575265"/>
            <a:ext cx="2863686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To get along</a:t>
            </a:r>
          </a:p>
        </p:txBody>
      </p:sp>
      <p:sp>
        <p:nvSpPr>
          <p:cNvPr id="190" name="相处…"/>
          <p:cNvSpPr txBox="1"/>
          <p:nvPr/>
        </p:nvSpPr>
        <p:spPr>
          <a:xfrm>
            <a:off x="193817" y="2368549"/>
            <a:ext cx="3803366" cy="2019476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900"/>
            </a:pPr>
            <a:r>
              <a:t>相处</a:t>
            </a:r>
          </a:p>
          <a:p>
            <a:pPr>
              <a:defRPr sz="3400"/>
            </a:pPr>
            <a:r>
              <a:t>xiāngchǔ</a:t>
            </a:r>
          </a:p>
        </p:txBody>
      </p:sp>
      <p:pic>
        <p:nvPicPr>
          <p:cNvPr id="191" name="1132374-XXL.jpg" descr="1132374-XXL.jpg"/>
          <p:cNvPicPr>
            <a:picLocks noChangeAspect="1"/>
          </p:cNvPicPr>
          <p:nvPr/>
        </p:nvPicPr>
        <p:blipFill>
          <a:blip r:embed="rId2">
            <a:extLst/>
          </a:blip>
          <a:srcRect l="9976" t="0" r="0" b="0"/>
          <a:stretch>
            <a:fillRect/>
          </a:stretch>
        </p:blipFill>
        <p:spPr>
          <a:xfrm>
            <a:off x="6121144" y="1457610"/>
            <a:ext cx="6145122" cy="384138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吵架…"/>
          <p:cNvSpPr txBox="1"/>
          <p:nvPr/>
        </p:nvSpPr>
        <p:spPr>
          <a:xfrm>
            <a:off x="9970187" y="3739325"/>
            <a:ext cx="2384787" cy="171615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500">
                <a:solidFill>
                  <a:srgbClr val="FFFFFF"/>
                </a:solidFill>
              </a:defRPr>
            </a:pPr>
            <a:r>
              <a:t>吵架</a:t>
            </a:r>
          </a:p>
          <a:p>
            <a:pPr>
              <a:defRPr sz="3000">
                <a:solidFill>
                  <a:srgbClr val="FFFFFF"/>
                </a:solidFill>
              </a:defRPr>
            </a:pPr>
            <a:r>
              <a:t>chǎojià</a:t>
            </a:r>
          </a:p>
        </p:txBody>
      </p:sp>
      <p:pic>
        <p:nvPicPr>
          <p:cNvPr id="193" name="angry.jpg" descr="angr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8808" y="5787940"/>
            <a:ext cx="4967861" cy="331190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生气…"/>
          <p:cNvSpPr txBox="1"/>
          <p:nvPr/>
        </p:nvSpPr>
        <p:spPr>
          <a:xfrm>
            <a:off x="10068874" y="7467512"/>
            <a:ext cx="2399819" cy="2019476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900">
                <a:solidFill>
                  <a:srgbClr val="FFFFFF"/>
                </a:solidFill>
              </a:defRPr>
            </a:pPr>
            <a:r>
              <a:t>生气</a:t>
            </a:r>
          </a:p>
          <a:p>
            <a:pPr>
              <a:defRPr sz="3400">
                <a:solidFill>
                  <a:srgbClr val="FFFFFF"/>
                </a:solidFill>
              </a:defRPr>
            </a:pPr>
            <a:r>
              <a:t>shēngqì</a:t>
            </a:r>
          </a:p>
        </p:txBody>
      </p:sp>
      <p:sp>
        <p:nvSpPr>
          <p:cNvPr id="195" name="Mood"/>
          <p:cNvSpPr txBox="1"/>
          <p:nvPr/>
        </p:nvSpPr>
        <p:spPr>
          <a:xfrm>
            <a:off x="1622169" y="6229815"/>
            <a:ext cx="1401827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Mood</a:t>
            </a:r>
          </a:p>
        </p:txBody>
      </p:sp>
      <p:sp>
        <p:nvSpPr>
          <p:cNvPr id="196" name="心情…"/>
          <p:cNvSpPr txBox="1"/>
          <p:nvPr/>
        </p:nvSpPr>
        <p:spPr>
          <a:xfrm>
            <a:off x="129324" y="7183457"/>
            <a:ext cx="4387518" cy="2019475"/>
          </a:xfrm>
          <a:prstGeom prst="rect">
            <a:avLst/>
          </a:prstGeom>
          <a:solidFill>
            <a:schemeClr val="accent6">
              <a:satOff val="18029"/>
              <a:lumOff val="1206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900">
                <a:solidFill>
                  <a:srgbClr val="FFFFFF"/>
                </a:solidFill>
              </a:defRPr>
            </a:pPr>
            <a:r>
              <a:t>心情</a:t>
            </a:r>
          </a:p>
          <a:p>
            <a:pPr>
              <a:defRPr sz="3400">
                <a:solidFill>
                  <a:srgbClr val="FFFFFF"/>
                </a:solidFill>
              </a:defRPr>
            </a:pPr>
            <a:r>
              <a:t>xīnqíng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2"/>
      <p:bldP build="whole" bldLvl="1" animBg="1" rev="0" advAuto="0" spid="193" grpId="7"/>
      <p:bldP build="whole" bldLvl="1" animBg="1" rev="0" advAuto="0" spid="194" grpId="8"/>
      <p:bldP build="whole" bldLvl="1" animBg="1" rev="0" advAuto="0" spid="195" grpId="5"/>
      <p:bldP build="whole" bldLvl="1" animBg="1" rev="0" advAuto="0" spid="192" grpId="4"/>
      <p:bldP build="whole" bldLvl="1" animBg="1" rev="0" advAuto="0" spid="189" grpId="1"/>
      <p:bldP build="whole" bldLvl="1" animBg="1" rev="0" advAuto="0" spid="191" grpId="3"/>
      <p:bldP build="whole" bldLvl="1" animBg="1" rev="0" advAuto="0" spid="196" grpId="6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一会儿…，一会儿…，一会儿又…"/>
          <p:cNvSpPr txBox="1"/>
          <p:nvPr/>
        </p:nvSpPr>
        <p:spPr>
          <a:xfrm>
            <a:off x="2425700" y="222249"/>
            <a:ext cx="9067801" cy="939801"/>
          </a:xfrm>
          <a:prstGeom prst="rect">
            <a:avLst/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FFFFFF"/>
                </a:solidFill>
              </a:defRPr>
            </a:lvl1pPr>
          </a:lstStyle>
          <a:p>
            <a:pPr/>
            <a:r>
              <a:t>一会儿…，一会儿…，一会儿又…</a:t>
            </a:r>
          </a:p>
        </p:txBody>
      </p:sp>
      <p:sp>
        <p:nvSpPr>
          <p:cNvPr id="827" name="One minute…, the next minute…"/>
          <p:cNvSpPr txBox="1"/>
          <p:nvPr/>
        </p:nvSpPr>
        <p:spPr>
          <a:xfrm>
            <a:off x="3760571" y="1517194"/>
            <a:ext cx="6398058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One minute…, the next minute…</a:t>
            </a:r>
          </a:p>
        </p:txBody>
      </p:sp>
      <p:sp>
        <p:nvSpPr>
          <p:cNvPr id="828" name="这几天天气很怪，一会儿冷，一会儿热，很多人都感冒了。"/>
          <p:cNvSpPr txBox="1"/>
          <p:nvPr/>
        </p:nvSpPr>
        <p:spPr>
          <a:xfrm>
            <a:off x="171449" y="7556499"/>
            <a:ext cx="126619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这几天天气很怪，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一会儿冷</a:t>
            </a:r>
            <a:r>
              <a:t>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一会儿热</a:t>
            </a:r>
            <a:r>
              <a:t>，很多人都感冒了。</a:t>
            </a:r>
          </a:p>
        </p:txBody>
      </p:sp>
      <p:pic>
        <p:nvPicPr>
          <p:cNvPr id="829" name="1453217383-2494604335.jpg" descr="1453217383-24946043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008" y="2821632"/>
            <a:ext cx="4330701" cy="433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0" name="1436272591-4042539394.gif" descr="1436272591-4042539394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2617" y="2723653"/>
            <a:ext cx="4739674" cy="4211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Time for Text book"/>
          <p:cNvSpPr txBox="1"/>
          <p:nvPr/>
        </p:nvSpPr>
        <p:spPr>
          <a:xfrm>
            <a:off x="3680371" y="320175"/>
            <a:ext cx="5644058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Time for Text book</a:t>
            </a:r>
          </a:p>
        </p:txBody>
      </p:sp>
      <p:sp>
        <p:nvSpPr>
          <p:cNvPr id="833" name="1. 丽莎跟张天明怎么了？"/>
          <p:cNvSpPr txBox="1"/>
          <p:nvPr/>
        </p:nvSpPr>
        <p:spPr>
          <a:xfrm>
            <a:off x="772363" y="2190749"/>
            <a:ext cx="561807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1. 丽莎跟张天明怎么了？</a:t>
            </a:r>
          </a:p>
        </p:txBody>
      </p:sp>
      <p:sp>
        <p:nvSpPr>
          <p:cNvPr id="834" name="2. 张天明和丽莎的兴趣一样吗？张天明是什么迷？丽莎又是什么迷？"/>
          <p:cNvSpPr txBox="1"/>
          <p:nvPr/>
        </p:nvSpPr>
        <p:spPr>
          <a:xfrm>
            <a:off x="224180" y="3308349"/>
            <a:ext cx="12734240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2. 张天明和丽莎的兴趣一样吗？张天明是什么迷？丽莎又是什么迷？</a:t>
            </a:r>
          </a:p>
        </p:txBody>
      </p:sp>
      <p:sp>
        <p:nvSpPr>
          <p:cNvPr id="835" name="3. 张天明把什么事忘得一干二净？"/>
          <p:cNvSpPr txBox="1"/>
          <p:nvPr/>
        </p:nvSpPr>
        <p:spPr>
          <a:xfrm>
            <a:off x="857046" y="4324350"/>
            <a:ext cx="7023508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3. 张天明把什么事忘得一干二净？</a:t>
            </a:r>
          </a:p>
        </p:txBody>
      </p:sp>
      <p:sp>
        <p:nvSpPr>
          <p:cNvPr id="836" name="4. 上星期六天明答应丽莎做什么？"/>
          <p:cNvSpPr txBox="1"/>
          <p:nvPr/>
        </p:nvSpPr>
        <p:spPr>
          <a:xfrm>
            <a:off x="855624" y="5149849"/>
            <a:ext cx="740735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4. 上星期六天明答应丽莎做什么？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9553.jpg_wh860.jpg" descr="9553.jpg_wh86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0687" y="1350900"/>
            <a:ext cx="7325766" cy="4881005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闹别扭…"/>
          <p:cNvSpPr txBox="1"/>
          <p:nvPr/>
        </p:nvSpPr>
        <p:spPr>
          <a:xfrm>
            <a:off x="7810758" y="4717129"/>
            <a:ext cx="2487245" cy="15387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t>闹别扭</a:t>
            </a:r>
          </a:p>
          <a:p>
            <a:pPr>
              <a:defRPr sz="2900"/>
            </a:pPr>
            <a:r>
              <a:t>nàobièniǔ</a:t>
            </a:r>
          </a:p>
        </p:txBody>
      </p:sp>
      <p:sp>
        <p:nvSpPr>
          <p:cNvPr id="200" name="Sorry"/>
          <p:cNvSpPr/>
          <p:nvPr/>
        </p:nvSpPr>
        <p:spPr>
          <a:xfrm>
            <a:off x="2120821" y="1889323"/>
            <a:ext cx="2374979" cy="1182639"/>
          </a:xfrm>
          <a:prstGeom prst="wedgeEllipseCallout">
            <a:avLst>
              <a:gd name="adj1" fmla="val 51261"/>
              <a:gd name="adj2" fmla="val 37713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43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Sorry</a:t>
            </a:r>
          </a:p>
        </p:txBody>
      </p:sp>
      <p:sp>
        <p:nvSpPr>
          <p:cNvPr id="201" name="道歉…"/>
          <p:cNvSpPr txBox="1"/>
          <p:nvPr/>
        </p:nvSpPr>
        <p:spPr>
          <a:xfrm>
            <a:off x="2725127" y="4717129"/>
            <a:ext cx="1763346" cy="15387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t>道歉</a:t>
            </a:r>
          </a:p>
          <a:p>
            <a:pPr>
              <a:defRPr sz="2900"/>
            </a:pPr>
            <a:r>
              <a:t>dàoqiàn</a:t>
            </a:r>
          </a:p>
        </p:txBody>
      </p:sp>
      <p:sp>
        <p:nvSpPr>
          <p:cNvPr id="202" name="I want to break up!"/>
          <p:cNvSpPr/>
          <p:nvPr/>
        </p:nvSpPr>
        <p:spPr>
          <a:xfrm>
            <a:off x="9296400" y="1297781"/>
            <a:ext cx="2887890" cy="1671837"/>
          </a:xfrm>
          <a:prstGeom prst="wedgeEllipseCallout">
            <a:avLst>
              <a:gd name="adj1" fmla="val -49433"/>
              <a:gd name="adj2" fmla="val 65668"/>
            </a:avLst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 want to break up!</a:t>
            </a:r>
          </a:p>
        </p:txBody>
      </p:sp>
      <p:sp>
        <p:nvSpPr>
          <p:cNvPr id="203" name="我想要分手。"/>
          <p:cNvSpPr txBox="1"/>
          <p:nvPr/>
        </p:nvSpPr>
        <p:spPr>
          <a:xfrm>
            <a:off x="7397030" y="292099"/>
            <a:ext cx="33147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我想要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分手</a:t>
            </a:r>
            <a:r>
              <a:t>。</a:t>
            </a:r>
          </a:p>
        </p:txBody>
      </p:sp>
      <p:sp>
        <p:nvSpPr>
          <p:cNvPr id="204" name="我跟他吹了。"/>
          <p:cNvSpPr txBox="1"/>
          <p:nvPr/>
        </p:nvSpPr>
        <p:spPr>
          <a:xfrm>
            <a:off x="3575049" y="8214857"/>
            <a:ext cx="34671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我跟他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吹了</a:t>
            </a:r>
            <a:r>
              <a:t>。</a:t>
            </a:r>
          </a:p>
        </p:txBody>
      </p:sp>
      <p:pic>
        <p:nvPicPr>
          <p:cNvPr id="205" name="breakup.jpg" descr="breakup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46670" y="6327638"/>
            <a:ext cx="3688616" cy="2766463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I broke up with him."/>
          <p:cNvSpPr txBox="1"/>
          <p:nvPr/>
        </p:nvSpPr>
        <p:spPr>
          <a:xfrm>
            <a:off x="3552418" y="6454676"/>
            <a:ext cx="5010964" cy="721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I broke up with him.</a:t>
            </a:r>
          </a:p>
        </p:txBody>
      </p:sp>
      <p:sp>
        <p:nvSpPr>
          <p:cNvPr id="207" name="我跟他分(手)了。"/>
          <p:cNvSpPr txBox="1"/>
          <p:nvPr/>
        </p:nvSpPr>
        <p:spPr>
          <a:xfrm>
            <a:off x="3574745" y="7159102"/>
            <a:ext cx="435671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我跟他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分</a:t>
            </a:r>
            <a:r>
              <a:t>(手)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了</a:t>
            </a:r>
            <a:r>
              <a:t>。</a:t>
            </a:r>
          </a:p>
        </p:txBody>
      </p:sp>
      <p:grpSp>
        <p:nvGrpSpPr>
          <p:cNvPr id="210" name="群組"/>
          <p:cNvGrpSpPr/>
          <p:nvPr/>
        </p:nvGrpSpPr>
        <p:grpSpPr>
          <a:xfrm>
            <a:off x="8444704" y="7053645"/>
            <a:ext cx="4556586" cy="2638385"/>
            <a:chOff x="0" y="0"/>
            <a:chExt cx="4556584" cy="2638383"/>
          </a:xfrm>
        </p:grpSpPr>
        <p:pic>
          <p:nvPicPr>
            <p:cNvPr id="208" name="1348849_1336918847KRkC.jpg" descr="1348849_1336918847KRkC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865" y="0"/>
              <a:ext cx="4521720" cy="26317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9" name="吹…"/>
            <p:cNvSpPr txBox="1"/>
            <p:nvPr/>
          </p:nvSpPr>
          <p:spPr>
            <a:xfrm>
              <a:off x="-1" y="1224825"/>
              <a:ext cx="990754" cy="1413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5400"/>
              </a:pPr>
              <a:r>
                <a:t>吹</a:t>
              </a:r>
            </a:p>
            <a:p>
              <a:pPr/>
              <a:r>
                <a:t>chūi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5"/>
      <p:bldP build="whole" bldLvl="1" animBg="1" rev="0" advAuto="0" spid="201" grpId="2"/>
      <p:bldP build="whole" bldLvl="1" animBg="1" rev="0" advAuto="0" spid="206" grpId="6"/>
      <p:bldP build="whole" bldLvl="1" animBg="1" rev="0" advAuto="0" spid="199" grpId="3"/>
      <p:bldP build="whole" bldLvl="1" animBg="1" rev="0" advAuto="0" spid="202" grpId="4"/>
      <p:bldP build="whole" bldLvl="1" animBg="1" rev="0" advAuto="0" spid="207" grpId="7"/>
      <p:bldP build="whole" bldLvl="1" animBg="1" rev="0" advAuto="0" spid="204" grpId="8"/>
      <p:bldP build="whole" bldLvl="1" animBg="1" rev="0" advAuto="0" spid="210" grpId="9"/>
      <p:bldP build="whole" bldLvl="1" animBg="1" rev="0" advAuto="0" spid="20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