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3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Relationship Id="rId3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30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Relationship Id="rId3" Type="http://schemas.openxmlformats.org/officeDocument/2006/relationships/image" Target="../media/image48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49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49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2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Relationship Id="rId3" Type="http://schemas.openxmlformats.org/officeDocument/2006/relationships/image" Target="../media/image1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8.png"/><Relationship Id="rId6" Type="http://schemas.openxmlformats.org/officeDocument/2006/relationships/image" Target="../media/image15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Relationship Id="rId3" Type="http://schemas.openxmlformats.org/officeDocument/2006/relationships/image" Target="../media/image1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366961"/>
            <a:satOff val="4172"/>
            <a:lumOff val="1112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第七课 电脑和网络"/>
          <p:cNvSpPr txBox="1"/>
          <p:nvPr/>
        </p:nvSpPr>
        <p:spPr>
          <a:xfrm>
            <a:off x="1339354" y="768349"/>
            <a:ext cx="10732492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/>
            </a:lvl1pPr>
          </a:lstStyle>
          <a:p>
            <a:pPr/>
            <a:r>
              <a:t>第七课 电脑和网络</a:t>
            </a:r>
          </a:p>
        </p:txBody>
      </p:sp>
      <p:pic>
        <p:nvPicPr>
          <p:cNvPr id="120" name="44839-O4FYT8-1024x477.jpg" descr="44839-O4FYT8-1024x4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8" y="4100465"/>
            <a:ext cx="13004801" cy="605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-461056"/>
            <a:satOff val="4338"/>
            <a:lumOff val="-1022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rammar"/>
          <p:cNvSpPr txBox="1"/>
          <p:nvPr/>
        </p:nvSpPr>
        <p:spPr>
          <a:xfrm>
            <a:off x="3705669" y="1422400"/>
            <a:ext cx="5923662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4900">
                <a:solidFill>
                  <a:srgbClr val="FFFFFF"/>
                </a:solidFill>
                <a:latin typeface="나눔손글씨 붓"/>
                <a:ea typeface="나눔손글씨 붓"/>
                <a:cs typeface="나눔손글씨 붓"/>
                <a:sym typeface="나눔손글씨 붓"/>
              </a:defRPr>
            </a:lvl1pPr>
          </a:lstStyle>
          <a:p>
            <a:pPr/>
            <a:r>
              <a:t>Grammar</a:t>
            </a:r>
          </a:p>
        </p:txBody>
      </p:sp>
      <p:sp>
        <p:nvSpPr>
          <p:cNvPr id="217" name="语法"/>
          <p:cNvSpPr txBox="1"/>
          <p:nvPr/>
        </p:nvSpPr>
        <p:spPr>
          <a:xfrm>
            <a:off x="3397249" y="3517900"/>
            <a:ext cx="6007101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200">
                <a:solidFill>
                  <a:srgbClr val="FFFFFF"/>
                </a:solidFill>
              </a:defRPr>
            </a:lvl1pPr>
          </a:lstStyle>
          <a:p>
            <a:pPr/>
            <a:r>
              <a:t>语法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onjunction 甚至"/>
          <p:cNvSpPr txBox="1"/>
          <p:nvPr/>
        </p:nvSpPr>
        <p:spPr>
          <a:xfrm>
            <a:off x="-30131" y="298449"/>
            <a:ext cx="5216462" cy="167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rPr sz="3500"/>
              <a:t>Conjunction</a:t>
            </a:r>
            <a:r>
              <a:rPr sz="7500"/>
              <a:t> </a:t>
            </a:r>
            <a:r>
              <a:rPr sz="8900"/>
              <a:t>甚至</a:t>
            </a:r>
          </a:p>
        </p:txBody>
      </p:sp>
      <p:sp>
        <p:nvSpPr>
          <p:cNvPr id="220" name="Is used to single out an item for emphasis in order to stress the speaker’s point of view."/>
          <p:cNvSpPr txBox="1"/>
          <p:nvPr/>
        </p:nvSpPr>
        <p:spPr>
          <a:xfrm>
            <a:off x="660527" y="2084414"/>
            <a:ext cx="11683747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Is used to single out an item for emphasis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 order to stress the speaker’s point of view.</a:t>
            </a:r>
            <a:r>
              <a:t> </a:t>
            </a:r>
          </a:p>
        </p:txBody>
      </p:sp>
      <p:sp>
        <p:nvSpPr>
          <p:cNvPr id="221" name="Even"/>
          <p:cNvSpPr txBox="1"/>
          <p:nvPr/>
        </p:nvSpPr>
        <p:spPr>
          <a:xfrm>
            <a:off x="5644578" y="455639"/>
            <a:ext cx="1715644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Even</a:t>
            </a:r>
          </a:p>
        </p:txBody>
      </p:sp>
      <p:sp>
        <p:nvSpPr>
          <p:cNvPr id="222" name="他非常喜欢看书，甚至上厕所的时候也在看。"/>
          <p:cNvSpPr txBox="1"/>
          <p:nvPr/>
        </p:nvSpPr>
        <p:spPr>
          <a:xfrm>
            <a:off x="1111250" y="3731046"/>
            <a:ext cx="10782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他非常喜欢看书，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甚至</a:t>
            </a:r>
            <a:r>
              <a:t>上厕所的时候也在看。</a:t>
            </a:r>
          </a:p>
        </p:txBody>
      </p:sp>
      <p:pic>
        <p:nvPicPr>
          <p:cNvPr id="223" name="5afaaf743589d_610.jpg" descr="5afaaf743589d_6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5420" y="4983772"/>
            <a:ext cx="5386488" cy="538648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Emphasizing how much he likes to read book"/>
          <p:cNvSpPr txBox="1"/>
          <p:nvPr/>
        </p:nvSpPr>
        <p:spPr>
          <a:xfrm>
            <a:off x="5092903" y="5434407"/>
            <a:ext cx="7797394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Emphasizing how much he likes to read book</a:t>
            </a:r>
          </a:p>
        </p:txBody>
      </p:sp>
      <p:sp>
        <p:nvSpPr>
          <p:cNvPr id="225" name="線條"/>
          <p:cNvSpPr/>
          <p:nvPr/>
        </p:nvSpPr>
        <p:spPr>
          <a:xfrm>
            <a:off x="8801100" y="4540250"/>
            <a:ext cx="1" cy="9326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" name="上厕所"/>
          <p:cNvSpPr txBox="1"/>
          <p:nvPr/>
        </p:nvSpPr>
        <p:spPr>
          <a:xfrm>
            <a:off x="5511800" y="8762999"/>
            <a:ext cx="2286001" cy="110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上厕所</a:t>
            </a:r>
          </a:p>
        </p:txBody>
      </p:sp>
      <p:sp>
        <p:nvSpPr>
          <p:cNvPr id="227" name="+Something too over"/>
          <p:cNvSpPr txBox="1"/>
          <p:nvPr/>
        </p:nvSpPr>
        <p:spPr>
          <a:xfrm>
            <a:off x="7353852" y="617055"/>
            <a:ext cx="4419778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2600"/>
                </a:solidFill>
              </a:defRPr>
            </a:lvl1pPr>
          </a:lstStyle>
          <a:p>
            <a:pPr/>
            <a:r>
              <a:t>+Something too over</a:t>
            </a:r>
          </a:p>
        </p:txBody>
      </p:sp>
      <p:sp>
        <p:nvSpPr>
          <p:cNvPr id="228" name="(from speaker’s view point)"/>
          <p:cNvSpPr txBox="1"/>
          <p:nvPr/>
        </p:nvSpPr>
        <p:spPr>
          <a:xfrm>
            <a:off x="7449673" y="1262273"/>
            <a:ext cx="450753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(from speaker’s view point)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onjunction 甚至"/>
          <p:cNvSpPr txBox="1"/>
          <p:nvPr/>
        </p:nvSpPr>
        <p:spPr>
          <a:xfrm>
            <a:off x="-30131" y="298449"/>
            <a:ext cx="5216462" cy="167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rPr sz="3500"/>
              <a:t>Conjunction</a:t>
            </a:r>
            <a:r>
              <a:rPr sz="7500"/>
              <a:t> </a:t>
            </a:r>
            <a:r>
              <a:rPr sz="8900"/>
              <a:t>甚至</a:t>
            </a:r>
          </a:p>
        </p:txBody>
      </p:sp>
      <p:sp>
        <p:nvSpPr>
          <p:cNvPr id="231" name="Even"/>
          <p:cNvSpPr txBox="1"/>
          <p:nvPr/>
        </p:nvSpPr>
        <p:spPr>
          <a:xfrm>
            <a:off x="5492178" y="670346"/>
            <a:ext cx="1715644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Even</a:t>
            </a:r>
          </a:p>
        </p:txBody>
      </p:sp>
      <p:sp>
        <p:nvSpPr>
          <p:cNvPr id="232" name="+Something too over"/>
          <p:cNvSpPr txBox="1"/>
          <p:nvPr/>
        </p:nvSpPr>
        <p:spPr>
          <a:xfrm>
            <a:off x="7353211" y="858355"/>
            <a:ext cx="4419778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+Something too over</a:t>
            </a:r>
          </a:p>
        </p:txBody>
      </p:sp>
      <p:sp>
        <p:nvSpPr>
          <p:cNvPr id="233" name="他很喜欢哈利波特"/>
          <p:cNvSpPr txBox="1"/>
          <p:nvPr/>
        </p:nvSpPr>
        <p:spPr>
          <a:xfrm>
            <a:off x="336550" y="2705100"/>
            <a:ext cx="44831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他很喜欢哈利波特</a:t>
            </a:r>
          </a:p>
        </p:txBody>
      </p:sp>
      <p:sp>
        <p:nvSpPr>
          <p:cNvPr id="234" name="把哈利波特的书看了十次"/>
          <p:cNvSpPr txBox="1"/>
          <p:nvPr/>
        </p:nvSpPr>
        <p:spPr>
          <a:xfrm>
            <a:off x="6502399" y="2705100"/>
            <a:ext cx="61214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把哈利波特的书看了十次</a:t>
            </a:r>
          </a:p>
        </p:txBody>
      </p:sp>
      <p:sp>
        <p:nvSpPr>
          <p:cNvPr id="235" name="(from speaker’s view point)"/>
          <p:cNvSpPr txBox="1"/>
          <p:nvPr/>
        </p:nvSpPr>
        <p:spPr>
          <a:xfrm>
            <a:off x="7309973" y="1567073"/>
            <a:ext cx="450753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(from speaker’s view point)</a:t>
            </a:r>
          </a:p>
        </p:txBody>
      </p:sp>
      <p:pic>
        <p:nvPicPr>
          <p:cNvPr id="236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5416" y="4311650"/>
            <a:ext cx="3980359" cy="3980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unnamed.jpg" descr="unnam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9687" y="4133552"/>
            <a:ext cx="2379515" cy="357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9780545162074_p0_v2_s550x406.jpg" descr="9780545162074_p0_v2_s550x4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4096" y="4473584"/>
            <a:ext cx="3747949" cy="3351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rcRect l="0" t="25319" r="0" b="0"/>
          <a:stretch>
            <a:fillRect/>
          </a:stretch>
        </p:blipFill>
        <p:spPr>
          <a:xfrm>
            <a:off x="5208984" y="5116264"/>
            <a:ext cx="3980359" cy="29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我看了十次。"/>
          <p:cNvSpPr/>
          <p:nvPr/>
        </p:nvSpPr>
        <p:spPr>
          <a:xfrm>
            <a:off x="6640958" y="3515183"/>
            <a:ext cx="3599360" cy="1581399"/>
          </a:xfrm>
          <a:prstGeom prst="wedgeEllipseCallout">
            <a:avLst>
              <a:gd name="adj1" fmla="val -30196"/>
              <a:gd name="adj2" fmla="val 65051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我看了十次。</a:t>
            </a:r>
          </a:p>
        </p:txBody>
      </p:sp>
      <p:sp>
        <p:nvSpPr>
          <p:cNvPr id="241" name="他很喜欢看哈利波特，甚至把哈利波特的书看了十次。"/>
          <p:cNvSpPr txBox="1"/>
          <p:nvPr/>
        </p:nvSpPr>
        <p:spPr>
          <a:xfrm>
            <a:off x="19049" y="8276679"/>
            <a:ext cx="129667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他很喜欢看哈利波特，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甚至</a:t>
            </a:r>
            <a:r>
              <a:t>把哈利波特的书看了十次。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onjunction 甚至"/>
          <p:cNvSpPr txBox="1"/>
          <p:nvPr/>
        </p:nvSpPr>
        <p:spPr>
          <a:xfrm>
            <a:off x="-30131" y="298449"/>
            <a:ext cx="5216462" cy="167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rPr sz="3500"/>
              <a:t>Conjunction</a:t>
            </a:r>
            <a:r>
              <a:rPr sz="7500"/>
              <a:t> </a:t>
            </a:r>
            <a:r>
              <a:rPr sz="8900"/>
              <a:t>甚至</a:t>
            </a:r>
          </a:p>
        </p:txBody>
      </p:sp>
      <p:sp>
        <p:nvSpPr>
          <p:cNvPr id="244" name="+连…都/也"/>
          <p:cNvSpPr txBox="1"/>
          <p:nvPr/>
        </p:nvSpPr>
        <p:spPr>
          <a:xfrm>
            <a:off x="5265077" y="403811"/>
            <a:ext cx="478604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+连…都/也</a:t>
            </a:r>
          </a:p>
        </p:txBody>
      </p:sp>
      <p:sp>
        <p:nvSpPr>
          <p:cNvPr id="245" name="弟弟很会做中国菜，甚至连清蒸鱼都会做。"/>
          <p:cNvSpPr txBox="1"/>
          <p:nvPr/>
        </p:nvSpPr>
        <p:spPr>
          <a:xfrm>
            <a:off x="171449" y="8039099"/>
            <a:ext cx="126619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弟弟很会做中国菜，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甚至</a:t>
            </a:r>
            <a:r>
              <a:rPr>
                <a:solidFill>
                  <a:srgbClr val="0433FF"/>
                </a:solidFill>
              </a:rPr>
              <a:t>连</a:t>
            </a:r>
            <a:r>
              <a:t>清蒸鱼</a:t>
            </a:r>
            <a:r>
              <a:rPr>
                <a:solidFill>
                  <a:srgbClr val="0433FF"/>
                </a:solidFill>
              </a:rPr>
              <a:t>都</a:t>
            </a:r>
            <a:r>
              <a:t>会做。</a:t>
            </a:r>
          </a:p>
        </p:txBody>
      </p:sp>
      <p:sp>
        <p:nvSpPr>
          <p:cNvPr id="246" name="弟弟很会做中国菜"/>
          <p:cNvSpPr txBox="1"/>
          <p:nvPr/>
        </p:nvSpPr>
        <p:spPr>
          <a:xfrm>
            <a:off x="234950" y="3073879"/>
            <a:ext cx="44831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弟弟很会做中国菜</a:t>
            </a:r>
          </a:p>
        </p:txBody>
      </p:sp>
      <p:sp>
        <p:nvSpPr>
          <p:cNvPr id="247" name="Even"/>
          <p:cNvSpPr txBox="1"/>
          <p:nvPr/>
        </p:nvSpPr>
        <p:spPr>
          <a:xfrm>
            <a:off x="5227669" y="1749749"/>
            <a:ext cx="1508062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Even</a:t>
            </a:r>
          </a:p>
        </p:txBody>
      </p:sp>
      <p:sp>
        <p:nvSpPr>
          <p:cNvPr id="248" name="+Something too over"/>
          <p:cNvSpPr txBox="1"/>
          <p:nvPr/>
        </p:nvSpPr>
        <p:spPr>
          <a:xfrm>
            <a:off x="6833152" y="1848955"/>
            <a:ext cx="4419778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2600"/>
                </a:solidFill>
              </a:defRPr>
            </a:lvl1pPr>
          </a:lstStyle>
          <a:p>
            <a:pPr/>
            <a:r>
              <a:t>+Something too over</a:t>
            </a:r>
          </a:p>
        </p:txBody>
      </p:sp>
      <p:sp>
        <p:nvSpPr>
          <p:cNvPr id="249" name="(from speaker’s view point)"/>
          <p:cNvSpPr txBox="1"/>
          <p:nvPr/>
        </p:nvSpPr>
        <p:spPr>
          <a:xfrm>
            <a:off x="6916273" y="2443373"/>
            <a:ext cx="450753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(from speaker’s view point)</a:t>
            </a:r>
          </a:p>
        </p:txBody>
      </p:sp>
      <p:sp>
        <p:nvSpPr>
          <p:cNvPr id="250" name="清蒸鱼都会做"/>
          <p:cNvSpPr txBox="1"/>
          <p:nvPr/>
        </p:nvSpPr>
        <p:spPr>
          <a:xfrm>
            <a:off x="7893049" y="3073879"/>
            <a:ext cx="33909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清蒸鱼</a:t>
            </a:r>
            <a:r>
              <a:rPr>
                <a:solidFill>
                  <a:srgbClr val="0433FF"/>
                </a:solidFill>
              </a:rPr>
              <a:t>都</a:t>
            </a:r>
            <a:r>
              <a:t>会做</a:t>
            </a:r>
          </a:p>
        </p:txBody>
      </p:sp>
      <p:pic>
        <p:nvPicPr>
          <p:cNvPr id="251" name="d-JRCGwBmyVoG_1ZLgNR.jpg" descr="d-JRCGwBmyVoG_1ZLgN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286" y="4124121"/>
            <a:ext cx="4676296" cy="3741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yqn48-023.jpg" descr="yqn48-02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1199" y="4069931"/>
            <a:ext cx="3311565" cy="3973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onjunction 甚至"/>
          <p:cNvSpPr txBox="1"/>
          <p:nvPr/>
        </p:nvSpPr>
        <p:spPr>
          <a:xfrm>
            <a:off x="-30131" y="298449"/>
            <a:ext cx="5216462" cy="167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rPr sz="3500"/>
              <a:t>Conjunction</a:t>
            </a:r>
            <a:r>
              <a:rPr sz="7500"/>
              <a:t> </a:t>
            </a:r>
            <a:r>
              <a:rPr sz="8900"/>
              <a:t>甚至</a:t>
            </a:r>
          </a:p>
        </p:txBody>
      </p:sp>
      <p:sp>
        <p:nvSpPr>
          <p:cNvPr id="255" name="+连…都/也"/>
          <p:cNvSpPr txBox="1"/>
          <p:nvPr/>
        </p:nvSpPr>
        <p:spPr>
          <a:xfrm>
            <a:off x="5265077" y="403811"/>
            <a:ext cx="478604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+连…都/也</a:t>
            </a:r>
          </a:p>
        </p:txBody>
      </p:sp>
      <p:sp>
        <p:nvSpPr>
          <p:cNvPr id="256" name="Even"/>
          <p:cNvSpPr txBox="1"/>
          <p:nvPr/>
        </p:nvSpPr>
        <p:spPr>
          <a:xfrm>
            <a:off x="3284569" y="1838649"/>
            <a:ext cx="1508062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Even</a:t>
            </a:r>
          </a:p>
        </p:txBody>
      </p:sp>
      <p:sp>
        <p:nvSpPr>
          <p:cNvPr id="257" name="+Something too over"/>
          <p:cNvSpPr txBox="1"/>
          <p:nvPr/>
        </p:nvSpPr>
        <p:spPr>
          <a:xfrm>
            <a:off x="4712252" y="1937855"/>
            <a:ext cx="4419778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2600"/>
                </a:solidFill>
              </a:defRPr>
            </a:lvl1pPr>
          </a:lstStyle>
          <a:p>
            <a:pPr/>
            <a:r>
              <a:t>+Something too over</a:t>
            </a:r>
          </a:p>
        </p:txBody>
      </p:sp>
      <p:sp>
        <p:nvSpPr>
          <p:cNvPr id="258" name="(from speaker’s view point)"/>
          <p:cNvSpPr txBox="1"/>
          <p:nvPr/>
        </p:nvSpPr>
        <p:spPr>
          <a:xfrm>
            <a:off x="5061432" y="2469965"/>
            <a:ext cx="4507536" cy="5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(from speaker’s view point)</a:t>
            </a:r>
          </a:p>
        </p:txBody>
      </p:sp>
      <p:sp>
        <p:nvSpPr>
          <p:cNvPr id="259" name="姐姐会说很多语言，甚至连印度语她也会说。"/>
          <p:cNvSpPr txBox="1"/>
          <p:nvPr/>
        </p:nvSpPr>
        <p:spPr>
          <a:xfrm>
            <a:off x="222249" y="8356600"/>
            <a:ext cx="125603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姐姐会说很多语言，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甚至</a:t>
            </a:r>
            <a:r>
              <a:rPr>
                <a:solidFill>
                  <a:srgbClr val="0433FF"/>
                </a:solidFill>
              </a:rPr>
              <a:t>连</a:t>
            </a:r>
            <a:r>
              <a:t>印度语</a:t>
            </a:r>
            <a:r>
              <a:t>她</a:t>
            </a:r>
            <a:r>
              <a:rPr>
                <a:solidFill>
                  <a:srgbClr val="0433FF"/>
                </a:solidFill>
              </a:rPr>
              <a:t>也</a:t>
            </a:r>
            <a:r>
              <a:t>会说。</a:t>
            </a:r>
          </a:p>
        </p:txBody>
      </p:sp>
      <p:sp>
        <p:nvSpPr>
          <p:cNvPr id="260" name="姐姐会说很多语言"/>
          <p:cNvSpPr txBox="1"/>
          <p:nvPr/>
        </p:nvSpPr>
        <p:spPr>
          <a:xfrm>
            <a:off x="336550" y="3352800"/>
            <a:ext cx="44831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姐姐会说很多语言</a:t>
            </a:r>
          </a:p>
        </p:txBody>
      </p:sp>
      <p:sp>
        <p:nvSpPr>
          <p:cNvPr id="261" name="印度语她也会说"/>
          <p:cNvSpPr txBox="1"/>
          <p:nvPr/>
        </p:nvSpPr>
        <p:spPr>
          <a:xfrm>
            <a:off x="8013700" y="3352800"/>
            <a:ext cx="39370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印度语她</a:t>
            </a:r>
            <a:r>
              <a:rPr>
                <a:solidFill>
                  <a:srgbClr val="0433FF"/>
                </a:solidFill>
              </a:rPr>
              <a:t>也</a:t>
            </a:r>
            <a:r>
              <a:t>会说</a:t>
            </a:r>
          </a:p>
        </p:txBody>
      </p:sp>
      <p:pic>
        <p:nvPicPr>
          <p:cNvPr id="262" name="Languages-feat.jpg" descr="Languages-fe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65" y="4802678"/>
            <a:ext cx="6213547" cy="3262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ndian_languages.png.jpeg" descr="indian_languages.pn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6188" y="4824356"/>
            <a:ext cx="5222820" cy="2936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onjunction 甚至"/>
          <p:cNvSpPr txBox="1"/>
          <p:nvPr/>
        </p:nvSpPr>
        <p:spPr>
          <a:xfrm>
            <a:off x="-30131" y="298449"/>
            <a:ext cx="5216462" cy="167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rPr sz="3500"/>
              <a:t>Conjunction</a:t>
            </a:r>
            <a:r>
              <a:rPr sz="7500"/>
              <a:t> </a:t>
            </a:r>
            <a:r>
              <a:rPr sz="8900"/>
              <a:t>甚至</a:t>
            </a:r>
          </a:p>
        </p:txBody>
      </p:sp>
      <p:sp>
        <p:nvSpPr>
          <p:cNvPr id="266" name="+连…都/也"/>
          <p:cNvSpPr txBox="1"/>
          <p:nvPr/>
        </p:nvSpPr>
        <p:spPr>
          <a:xfrm>
            <a:off x="5265077" y="403811"/>
            <a:ext cx="478604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+连…都/也</a:t>
            </a:r>
          </a:p>
        </p:txBody>
      </p:sp>
      <p:sp>
        <p:nvSpPr>
          <p:cNvPr id="267" name="Even"/>
          <p:cNvSpPr txBox="1"/>
          <p:nvPr/>
        </p:nvSpPr>
        <p:spPr>
          <a:xfrm>
            <a:off x="3284569" y="1838649"/>
            <a:ext cx="1508062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Even</a:t>
            </a:r>
          </a:p>
        </p:txBody>
      </p:sp>
      <p:sp>
        <p:nvSpPr>
          <p:cNvPr id="268" name="+Something too over"/>
          <p:cNvSpPr txBox="1"/>
          <p:nvPr/>
        </p:nvSpPr>
        <p:spPr>
          <a:xfrm>
            <a:off x="4712252" y="1937855"/>
            <a:ext cx="4419778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2600"/>
                </a:solidFill>
              </a:defRPr>
            </a:lvl1pPr>
          </a:lstStyle>
          <a:p>
            <a:pPr/>
            <a:r>
              <a:t>+Something too over</a:t>
            </a:r>
          </a:p>
        </p:txBody>
      </p:sp>
      <p:sp>
        <p:nvSpPr>
          <p:cNvPr id="269" name="(from speaker’s view point)"/>
          <p:cNvSpPr txBox="1"/>
          <p:nvPr/>
        </p:nvSpPr>
        <p:spPr>
          <a:xfrm>
            <a:off x="5061432" y="2469965"/>
            <a:ext cx="4507536" cy="5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(from speaker’s view point)</a:t>
            </a:r>
          </a:p>
        </p:txBody>
      </p:sp>
      <p:sp>
        <p:nvSpPr>
          <p:cNvPr id="270" name="他的朋友很多，甚至连Leonardo DiCaprio也是他的朋友。"/>
          <p:cNvSpPr txBox="1"/>
          <p:nvPr/>
        </p:nvSpPr>
        <p:spPr>
          <a:xfrm>
            <a:off x="171691" y="8635999"/>
            <a:ext cx="1266141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他的朋友很多，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甚至</a:t>
            </a:r>
            <a:r>
              <a:rPr>
                <a:solidFill>
                  <a:srgbClr val="0433FF"/>
                </a:solidFill>
              </a:rPr>
              <a:t>连</a:t>
            </a:r>
            <a:r>
              <a:t>Leonardo DiCaprio</a:t>
            </a:r>
            <a:r>
              <a:rPr>
                <a:solidFill>
                  <a:srgbClr val="0433FF"/>
                </a:solidFill>
              </a:rPr>
              <a:t>也</a:t>
            </a:r>
            <a:r>
              <a:t>是他的朋友。</a:t>
            </a:r>
          </a:p>
        </p:txBody>
      </p:sp>
      <p:sp>
        <p:nvSpPr>
          <p:cNvPr id="271" name="他的朋友很多"/>
          <p:cNvSpPr txBox="1"/>
          <p:nvPr/>
        </p:nvSpPr>
        <p:spPr>
          <a:xfrm>
            <a:off x="311150" y="3281573"/>
            <a:ext cx="33147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他的朋友很多</a:t>
            </a:r>
          </a:p>
        </p:txBody>
      </p:sp>
      <p:sp>
        <p:nvSpPr>
          <p:cNvPr id="272" name="Leonardo DiCaprio也是他的朋友"/>
          <p:cNvSpPr txBox="1"/>
          <p:nvPr/>
        </p:nvSpPr>
        <p:spPr>
          <a:xfrm>
            <a:off x="4858016" y="3281573"/>
            <a:ext cx="811476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Leonardo DiCaprio也是他的朋友</a:t>
            </a:r>
          </a:p>
        </p:txBody>
      </p:sp>
      <p:pic>
        <p:nvPicPr>
          <p:cNvPr id="273" name="gettyimages-479600215-1563863476.jpg" descr="gettyimages-479600215-15638634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2506" y="4284929"/>
            <a:ext cx="4198616" cy="419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cheerful-businessman-enjoying-success_1262-16166.jpg" descr="cheerful-businessman-enjoying-success_1262-16166.jpg"/>
          <p:cNvPicPr>
            <a:picLocks noChangeAspect="1"/>
          </p:cNvPicPr>
          <p:nvPr/>
        </p:nvPicPr>
        <p:blipFill>
          <a:blip r:embed="rId3">
            <a:extLst/>
          </a:blip>
          <a:srcRect l="45322" t="0" r="11874" b="0"/>
          <a:stretch>
            <a:fillRect/>
          </a:stretch>
        </p:blipFill>
        <p:spPr>
          <a:xfrm>
            <a:off x="450453" y="4237936"/>
            <a:ext cx="2758195" cy="429254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我朋友很多。"/>
          <p:cNvSpPr/>
          <p:nvPr/>
        </p:nvSpPr>
        <p:spPr>
          <a:xfrm>
            <a:off x="2705100" y="4020577"/>
            <a:ext cx="3783757" cy="1898154"/>
          </a:xfrm>
          <a:prstGeom prst="wedgeEllipseCallout">
            <a:avLst>
              <a:gd name="adj1" fmla="val -51796"/>
              <a:gd name="adj2" fmla="val 46241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我朋友很多。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onjunction 甚至"/>
          <p:cNvSpPr txBox="1"/>
          <p:nvPr/>
        </p:nvSpPr>
        <p:spPr>
          <a:xfrm>
            <a:off x="719169" y="2686049"/>
            <a:ext cx="5216462" cy="167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</a:defRPr>
            </a:pPr>
            <a:r>
              <a:rPr sz="3500"/>
              <a:t>Conjunction</a:t>
            </a:r>
            <a:r>
              <a:rPr sz="7500"/>
              <a:t> </a:t>
            </a:r>
            <a:r>
              <a:rPr sz="8900"/>
              <a:t>甚至</a:t>
            </a:r>
          </a:p>
        </p:txBody>
      </p:sp>
      <p:sp>
        <p:nvSpPr>
          <p:cNvPr id="278" name="+连…都/也"/>
          <p:cNvSpPr txBox="1"/>
          <p:nvPr/>
        </p:nvSpPr>
        <p:spPr>
          <a:xfrm>
            <a:off x="6484277" y="2819399"/>
            <a:ext cx="4786046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+连…都/也</a:t>
            </a:r>
          </a:p>
        </p:txBody>
      </p:sp>
      <p:sp>
        <p:nvSpPr>
          <p:cNvPr id="279" name="Even"/>
          <p:cNvSpPr txBox="1"/>
          <p:nvPr/>
        </p:nvSpPr>
        <p:spPr>
          <a:xfrm>
            <a:off x="4173569" y="4556449"/>
            <a:ext cx="1508062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Even</a:t>
            </a:r>
          </a:p>
        </p:txBody>
      </p:sp>
      <p:sp>
        <p:nvSpPr>
          <p:cNvPr id="280" name="+Something too over"/>
          <p:cNvSpPr txBox="1"/>
          <p:nvPr/>
        </p:nvSpPr>
        <p:spPr>
          <a:xfrm>
            <a:off x="5779052" y="4655655"/>
            <a:ext cx="4419778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2600"/>
                </a:solidFill>
              </a:defRPr>
            </a:lvl1pPr>
          </a:lstStyle>
          <a:p>
            <a:pPr/>
            <a:r>
              <a:t>+Something too over</a:t>
            </a:r>
          </a:p>
        </p:txBody>
      </p:sp>
      <p:sp>
        <p:nvSpPr>
          <p:cNvPr id="281" name="(from speaker’s view point)"/>
          <p:cNvSpPr txBox="1"/>
          <p:nvPr/>
        </p:nvSpPr>
        <p:spPr>
          <a:xfrm>
            <a:off x="5862173" y="5250073"/>
            <a:ext cx="450753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(from speaker’s view point)</a:t>
            </a:r>
          </a:p>
        </p:txBody>
      </p:sp>
      <p:sp>
        <p:nvSpPr>
          <p:cNvPr id="282" name="请造句"/>
          <p:cNvSpPr txBox="1"/>
          <p:nvPr/>
        </p:nvSpPr>
        <p:spPr>
          <a:xfrm>
            <a:off x="4692650" y="6781799"/>
            <a:ext cx="361950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285" name="V+得/不+resultative complement/ directional complement"/>
          <p:cNvSpPr txBox="1"/>
          <p:nvPr/>
        </p:nvSpPr>
        <p:spPr>
          <a:xfrm>
            <a:off x="152946" y="1365249"/>
            <a:ext cx="1191150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  <a:r>
              <a:t>/ directional complement</a:t>
            </a:r>
          </a:p>
        </p:txBody>
      </p:sp>
      <p:sp>
        <p:nvSpPr>
          <p:cNvPr id="286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87" name="4nugEzg8mQ_small.jpg" descr="4nugEzg8mQ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6393" y="4856690"/>
            <a:ext cx="3918046" cy="402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QQ20140811-1.jpg" descr="QQ20140811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6955" y="5603138"/>
            <a:ext cx="3696690" cy="296708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他睡着了"/>
          <p:cNvSpPr txBox="1"/>
          <p:nvPr/>
        </p:nvSpPr>
        <p:spPr>
          <a:xfrm>
            <a:off x="7729020" y="3903722"/>
            <a:ext cx="265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他睡着了</a:t>
            </a:r>
          </a:p>
        </p:txBody>
      </p:sp>
      <p:grpSp>
        <p:nvGrpSpPr>
          <p:cNvPr id="292" name="群組"/>
          <p:cNvGrpSpPr/>
          <p:nvPr/>
        </p:nvGrpSpPr>
        <p:grpSpPr>
          <a:xfrm>
            <a:off x="1979295" y="3903722"/>
            <a:ext cx="2620011" cy="990601"/>
            <a:chOff x="0" y="0"/>
            <a:chExt cx="2620010" cy="990600"/>
          </a:xfrm>
        </p:grpSpPr>
        <p:sp>
          <p:nvSpPr>
            <p:cNvPr id="290" name="他       睡"/>
            <p:cNvSpPr txBox="1"/>
            <p:nvPr/>
          </p:nvSpPr>
          <p:spPr>
            <a:xfrm>
              <a:off x="0" y="0"/>
              <a:ext cx="262001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pPr/>
              <a:r>
                <a:t>他       睡</a:t>
              </a:r>
            </a:p>
          </p:txBody>
        </p:sp>
        <p:sp>
          <p:nvSpPr>
            <p:cNvPr id="291" name="線條"/>
            <p:cNvSpPr/>
            <p:nvPr/>
          </p:nvSpPr>
          <p:spPr>
            <a:xfrm>
              <a:off x="802004" y="495300"/>
              <a:ext cx="101600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93" name="他睡不着"/>
          <p:cNvSpPr txBox="1"/>
          <p:nvPr/>
        </p:nvSpPr>
        <p:spPr>
          <a:xfrm>
            <a:off x="7729020" y="3903722"/>
            <a:ext cx="2654301" cy="990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睡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着</a:t>
            </a:r>
          </a:p>
        </p:txBody>
      </p:sp>
      <p:grpSp>
        <p:nvGrpSpPr>
          <p:cNvPr id="296" name="群組"/>
          <p:cNvGrpSpPr/>
          <p:nvPr/>
        </p:nvGrpSpPr>
        <p:grpSpPr>
          <a:xfrm>
            <a:off x="1583829" y="2344415"/>
            <a:ext cx="9659323" cy="6558804"/>
            <a:chOff x="-1201585" y="126999"/>
            <a:chExt cx="9659322" cy="6558803"/>
          </a:xfrm>
        </p:grpSpPr>
        <p:pic>
          <p:nvPicPr>
            <p:cNvPr id="294" name="v2-0fbbb48148b2704ec10c90644a272ea1_1200x500.jpg" descr="v2-0fbbb48148b2704ec10c90644a272ea1_1200x50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71466" y="2556790"/>
              <a:ext cx="4186271" cy="4129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He can’t fall a sleep."/>
            <p:cNvSpPr txBox="1"/>
            <p:nvPr/>
          </p:nvSpPr>
          <p:spPr>
            <a:xfrm>
              <a:off x="-1201586" y="126999"/>
              <a:ext cx="5239742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/>
              </a:pPr>
              <a:r>
                <a:t>He </a:t>
              </a:r>
              <a:r>
                <a:rPr>
                  <a:solidFill>
                    <a:srgbClr val="0433FF"/>
                  </a:solidFill>
                </a:rPr>
                <a:t>can’t</a:t>
              </a:r>
              <a:r>
                <a:t> fall a sleep.</a:t>
              </a:r>
            </a:p>
          </p:txBody>
        </p:sp>
      </p:grpSp>
      <p:sp>
        <p:nvSpPr>
          <p:cNvPr id="297" name="他不能睡着。"/>
          <p:cNvSpPr txBox="1"/>
          <p:nvPr/>
        </p:nvSpPr>
        <p:spPr>
          <a:xfrm>
            <a:off x="7042149" y="2255515"/>
            <a:ext cx="36957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他</a:t>
            </a:r>
            <a:r>
              <a:rPr>
                <a:solidFill>
                  <a:srgbClr val="0433FF"/>
                </a:solidFill>
              </a:rPr>
              <a:t>不能</a:t>
            </a:r>
            <a:r>
              <a:t>睡着。</a:t>
            </a:r>
          </a:p>
        </p:txBody>
      </p:sp>
      <p:sp>
        <p:nvSpPr>
          <p:cNvPr id="298" name="x"/>
          <p:cNvSpPr txBox="1"/>
          <p:nvPr/>
        </p:nvSpPr>
        <p:spPr>
          <a:xfrm>
            <a:off x="7946345" y="1677608"/>
            <a:ext cx="871310" cy="1775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  <p:pic>
        <p:nvPicPr>
          <p:cNvPr id="299" name="check_noun_002_06440.jpg" descr="check_noun_002_0644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8701" y="3815666"/>
            <a:ext cx="1166715" cy="116671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矩形"/>
          <p:cNvSpPr/>
          <p:nvPr/>
        </p:nvSpPr>
        <p:spPr>
          <a:xfrm>
            <a:off x="6877397" y="1353936"/>
            <a:ext cx="5190233" cy="7338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6"/>
      <p:bldP build="whole" bldLvl="1" animBg="1" rev="0" advAuto="0" spid="287" grpId="2"/>
      <p:bldP build="whole" bldLvl="1" animBg="1" rev="0" advAuto="0" spid="289" grpId="3"/>
      <p:bldP build="whole" bldLvl="1" animBg="1" rev="0" advAuto="0" spid="296" grpId="4"/>
      <p:bldP build="whole" bldLvl="1" animBg="1" rev="0" advAuto="0" spid="298" grpId="7"/>
      <p:bldP build="whole" bldLvl="1" animBg="1" rev="0" advAuto="0" spid="299" grpId="8"/>
      <p:bldP build="whole" bldLvl="1" animBg="1" rev="0" advAuto="0" spid="292" grpId="1"/>
      <p:bldP build="whole" bldLvl="1" animBg="1" rev="0" advAuto="0" spid="293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03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04" name="V+得/不+resultative complement"/>
          <p:cNvSpPr txBox="1"/>
          <p:nvPr/>
        </p:nvSpPr>
        <p:spPr>
          <a:xfrm>
            <a:off x="1944103" y="1295399"/>
            <a:ext cx="83291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</a:p>
        </p:txBody>
      </p:sp>
      <p:grpSp>
        <p:nvGrpSpPr>
          <p:cNvPr id="307" name="群組"/>
          <p:cNvGrpSpPr/>
          <p:nvPr/>
        </p:nvGrpSpPr>
        <p:grpSpPr>
          <a:xfrm>
            <a:off x="2096452" y="2579302"/>
            <a:ext cx="9353481" cy="721497"/>
            <a:chOff x="0" y="0"/>
            <a:chExt cx="9353480" cy="721496"/>
          </a:xfrm>
        </p:grpSpPr>
        <p:sp>
          <p:nvSpPr>
            <p:cNvPr id="305" name="Can you finish your homework?"/>
            <p:cNvSpPr txBox="1"/>
            <p:nvPr/>
          </p:nvSpPr>
          <p:spPr>
            <a:xfrm>
              <a:off x="-1" y="24847"/>
              <a:ext cx="7389496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800"/>
              </a:pPr>
              <a:r>
                <a:rPr>
                  <a:solidFill>
                    <a:srgbClr val="0433FF"/>
                  </a:solidFill>
                </a:rPr>
                <a:t>Can</a:t>
              </a:r>
              <a:r>
                <a:t> you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finish</a:t>
              </a:r>
              <a:r>
                <a:t> your homework?</a:t>
              </a:r>
            </a:p>
          </p:txBody>
        </p:sp>
        <p:sp>
          <p:nvSpPr>
            <p:cNvPr id="306" name="(write)"/>
            <p:cNvSpPr txBox="1"/>
            <p:nvPr/>
          </p:nvSpPr>
          <p:spPr>
            <a:xfrm>
              <a:off x="7688014" y="0"/>
              <a:ext cx="1665466" cy="72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(write)</a:t>
              </a:r>
            </a:p>
          </p:txBody>
        </p:sp>
      </p:grpSp>
      <p:sp>
        <p:nvSpPr>
          <p:cNvPr id="308" name="你写得完你的作业吗？"/>
          <p:cNvSpPr txBox="1"/>
          <p:nvPr/>
        </p:nvSpPr>
        <p:spPr>
          <a:xfrm>
            <a:off x="3130549" y="3340099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完</a:t>
            </a:r>
            <a:r>
              <a:t>你的作业吗？</a:t>
            </a:r>
          </a:p>
        </p:txBody>
      </p:sp>
      <p:sp>
        <p:nvSpPr>
          <p:cNvPr id="309" name="我写不完。"/>
          <p:cNvSpPr txBox="1"/>
          <p:nvPr/>
        </p:nvSpPr>
        <p:spPr>
          <a:xfrm>
            <a:off x="2093323" y="5022850"/>
            <a:ext cx="328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</a:t>
            </a:r>
            <a:r>
              <a:rPr>
                <a:solidFill>
                  <a:srgbClr val="FF2600"/>
                </a:solidFill>
              </a:rPr>
              <a:t>写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完</a:t>
            </a:r>
            <a:r>
              <a:t>。</a:t>
            </a:r>
          </a:p>
        </p:txBody>
      </p:sp>
      <p:grpSp>
        <p:nvGrpSpPr>
          <p:cNvPr id="312" name="群組"/>
          <p:cNvGrpSpPr/>
          <p:nvPr/>
        </p:nvGrpSpPr>
        <p:grpSpPr>
          <a:xfrm>
            <a:off x="1475184" y="4331349"/>
            <a:ext cx="4525579" cy="5725080"/>
            <a:chOff x="0" y="0"/>
            <a:chExt cx="4525578" cy="5725079"/>
          </a:xfrm>
        </p:grpSpPr>
        <p:pic>
          <p:nvPicPr>
            <p:cNvPr id="310" name="201402282040227034.gif" descr="201402282040227034.gi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99500"/>
              <a:ext cx="4525579" cy="452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" name="I can’t finish."/>
            <p:cNvSpPr txBox="1"/>
            <p:nvPr/>
          </p:nvSpPr>
          <p:spPr>
            <a:xfrm>
              <a:off x="585703" y="-1"/>
              <a:ext cx="3354173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pPr/>
              <a:r>
                <a:t>I can’t finish.</a:t>
              </a:r>
            </a:p>
          </p:txBody>
        </p:sp>
      </p:grpSp>
      <p:grpSp>
        <p:nvGrpSpPr>
          <p:cNvPr id="315" name="群組"/>
          <p:cNvGrpSpPr/>
          <p:nvPr/>
        </p:nvGrpSpPr>
        <p:grpSpPr>
          <a:xfrm>
            <a:off x="7379869" y="4331349"/>
            <a:ext cx="4772862" cy="5212434"/>
            <a:chOff x="0" y="0"/>
            <a:chExt cx="4772860" cy="5212433"/>
          </a:xfrm>
        </p:grpSpPr>
        <p:sp>
          <p:nvSpPr>
            <p:cNvPr id="313" name="I can finish."/>
            <p:cNvSpPr txBox="1"/>
            <p:nvPr/>
          </p:nvSpPr>
          <p:spPr>
            <a:xfrm>
              <a:off x="872564" y="-1"/>
              <a:ext cx="3027732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/>
              </a:pPr>
              <a:r>
                <a:t>I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can</a:t>
              </a:r>
              <a:r>
                <a:t> finish.</a:t>
              </a:r>
            </a:p>
          </p:txBody>
        </p:sp>
        <p:pic>
          <p:nvPicPr>
            <p:cNvPr id="314" name="depositphotos_125332434-stock-photo-asian-chinese-little-boy-wearing.jpg" descr="depositphotos_125332434-stock-photo-asian-chinese-little-boy-wearing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030526"/>
              <a:ext cx="4772861" cy="3181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6" name="我写得完。"/>
          <p:cNvSpPr txBox="1"/>
          <p:nvPr/>
        </p:nvSpPr>
        <p:spPr>
          <a:xfrm>
            <a:off x="8274050" y="5129326"/>
            <a:ext cx="328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完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6"/>
      <p:bldP build="whole" bldLvl="1" animBg="1" rev="0" advAuto="0" spid="307" grpId="1"/>
      <p:bldP build="whole" bldLvl="1" animBg="1" rev="0" advAuto="0" spid="309" grpId="4"/>
      <p:bldP build="whole" bldLvl="1" animBg="1" rev="0" advAuto="0" spid="308" grpId="2"/>
      <p:bldP build="whole" bldLvl="1" animBg="1" rev="0" advAuto="0" spid="312" grpId="3"/>
      <p:bldP build="whole" bldLvl="1" animBg="1" rev="0" advAuto="0" spid="315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19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20" name="V+得/不+resultative complement"/>
          <p:cNvSpPr txBox="1"/>
          <p:nvPr/>
        </p:nvSpPr>
        <p:spPr>
          <a:xfrm>
            <a:off x="1944103" y="1295399"/>
            <a:ext cx="83291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</a:p>
        </p:txBody>
      </p:sp>
      <p:sp>
        <p:nvSpPr>
          <p:cNvPr id="321" name="我的中文水平不高，_________中文电影。"/>
          <p:cNvSpPr txBox="1"/>
          <p:nvPr/>
        </p:nvSpPr>
        <p:spPr>
          <a:xfrm>
            <a:off x="720725" y="8185149"/>
            <a:ext cx="111569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我的中文水平不高，_________中文电影。</a:t>
            </a:r>
          </a:p>
        </p:txBody>
      </p:sp>
      <p:pic>
        <p:nvPicPr>
          <p:cNvPr id="322" name="U2520P28T3D2328836F326DT20090105143337.jpg" descr="U2520P28T3D2328836F326DT200901051433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5146" y="3366857"/>
            <a:ext cx="5354734" cy="3835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对不起，我的中文不好+几点吃早饭？喜欢吃.jpg" descr="对不起，我的中文不好+几点吃早饭？喜欢吃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76" y="2576206"/>
            <a:ext cx="5784648" cy="462658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看不懂"/>
          <p:cNvSpPr txBox="1"/>
          <p:nvPr/>
        </p:nvSpPr>
        <p:spPr>
          <a:xfrm>
            <a:off x="6591300" y="8096249"/>
            <a:ext cx="19050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看不懂</a:t>
            </a:r>
          </a:p>
        </p:txBody>
      </p:sp>
      <p:sp>
        <p:nvSpPr>
          <p:cNvPr id="325" name="(看懂)"/>
          <p:cNvSpPr txBox="1"/>
          <p:nvPr/>
        </p:nvSpPr>
        <p:spPr>
          <a:xfrm>
            <a:off x="10786922" y="2501900"/>
            <a:ext cx="146395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(看懂)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2"/>
      <p:bldP build="whole" bldLvl="1" animBg="1" rev="0" advAuto="0" spid="3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llustrasjoner_sok_500x450.png" descr="illustrasjoner_sok_500x4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173" y="4850008"/>
            <a:ext cx="5341393" cy="4807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nternet-emerge-econ_1200x675_hero_071317.jpg" descr="internet-emerge-econ_1200x675_hero_07131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12" y="710356"/>
            <a:ext cx="6820898" cy="383675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网络…"/>
          <p:cNvSpPr txBox="1"/>
          <p:nvPr/>
        </p:nvSpPr>
        <p:spPr>
          <a:xfrm>
            <a:off x="4846370" y="2944654"/>
            <a:ext cx="1965860" cy="1616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网络</a:t>
            </a:r>
          </a:p>
          <a:p>
            <a:pPr>
              <a:defRPr sz="2500"/>
            </a:pPr>
            <a:r>
              <a:t>wǎngluò</a:t>
            </a:r>
          </a:p>
        </p:txBody>
      </p:sp>
      <p:sp>
        <p:nvSpPr>
          <p:cNvPr id="125" name="网路…"/>
          <p:cNvSpPr txBox="1"/>
          <p:nvPr/>
        </p:nvSpPr>
        <p:spPr>
          <a:xfrm>
            <a:off x="2890570" y="2944654"/>
            <a:ext cx="1965860" cy="1616392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网路</a:t>
            </a:r>
          </a:p>
          <a:p>
            <a:pPr>
              <a:defRPr sz="2500"/>
            </a:pPr>
            <a:r>
              <a:t>wǎnglù</a:t>
            </a:r>
          </a:p>
        </p:txBody>
      </p:sp>
      <p:pic>
        <p:nvPicPr>
          <p:cNvPr id="126" name="71T0kQ9FJPL.jpg" descr="71T0kQ9FJP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4839" y="669369"/>
            <a:ext cx="8025557" cy="391873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新闻…"/>
          <p:cNvSpPr txBox="1"/>
          <p:nvPr/>
        </p:nvSpPr>
        <p:spPr>
          <a:xfrm>
            <a:off x="11069370" y="3033554"/>
            <a:ext cx="1965860" cy="1616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新闻</a:t>
            </a:r>
          </a:p>
          <a:p>
            <a:pPr>
              <a:defRPr sz="2500"/>
            </a:pPr>
            <a:r>
              <a:t>xīnwén</a:t>
            </a:r>
          </a:p>
        </p:txBody>
      </p:sp>
      <p:sp>
        <p:nvSpPr>
          <p:cNvPr id="128" name="看"/>
          <p:cNvSpPr txBox="1"/>
          <p:nvPr/>
        </p:nvSpPr>
        <p:spPr>
          <a:xfrm>
            <a:off x="10020299" y="3028950"/>
            <a:ext cx="1092201" cy="147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看</a:t>
            </a:r>
          </a:p>
        </p:txBody>
      </p:sp>
      <p:grpSp>
        <p:nvGrpSpPr>
          <p:cNvPr id="131" name="群組"/>
          <p:cNvGrpSpPr/>
          <p:nvPr/>
        </p:nvGrpSpPr>
        <p:grpSpPr>
          <a:xfrm>
            <a:off x="2378671" y="7834155"/>
            <a:ext cx="3303259" cy="1838825"/>
            <a:chOff x="0" y="0"/>
            <a:chExt cx="3303257" cy="1838824"/>
          </a:xfrm>
        </p:grpSpPr>
        <p:sp>
          <p:nvSpPr>
            <p:cNvPr id="129" name="资料…"/>
            <p:cNvSpPr txBox="1"/>
            <p:nvPr/>
          </p:nvSpPr>
          <p:spPr>
            <a:xfrm>
              <a:off x="1337398" y="0"/>
              <a:ext cx="1965860" cy="161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400"/>
              </a:pPr>
              <a:r>
                <a:t>资料</a:t>
              </a:r>
            </a:p>
            <a:p>
              <a:pPr>
                <a:defRPr sz="2500"/>
              </a:pPr>
              <a:r>
                <a:t>zīliào</a:t>
              </a:r>
            </a:p>
          </p:txBody>
        </p:sp>
        <p:sp>
          <p:nvSpPr>
            <p:cNvPr id="130" name="查…"/>
            <p:cNvSpPr txBox="1"/>
            <p:nvPr/>
          </p:nvSpPr>
          <p:spPr>
            <a:xfrm>
              <a:off x="0" y="6165"/>
              <a:ext cx="1364057" cy="18326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查</a:t>
              </a:r>
            </a:p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chá</a:t>
              </a:r>
            </a:p>
          </p:txBody>
        </p:sp>
      </p:grpSp>
      <p:pic>
        <p:nvPicPr>
          <p:cNvPr id="132" name="f670554222a5d72cbf987da8b91527e1.png" descr="f670554222a5d72cbf987da8b91527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32323" y="5859179"/>
            <a:ext cx="7468153" cy="3918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群組"/>
          <p:cNvGrpSpPr/>
          <p:nvPr/>
        </p:nvGrpSpPr>
        <p:grpSpPr>
          <a:xfrm>
            <a:off x="10007599" y="8134350"/>
            <a:ext cx="3027631" cy="1620996"/>
            <a:chOff x="0" y="0"/>
            <a:chExt cx="3027629" cy="1620995"/>
          </a:xfrm>
        </p:grpSpPr>
        <p:sp>
          <p:nvSpPr>
            <p:cNvPr id="133" name="游戏…"/>
            <p:cNvSpPr txBox="1"/>
            <p:nvPr/>
          </p:nvSpPr>
          <p:spPr>
            <a:xfrm>
              <a:off x="1061770" y="4604"/>
              <a:ext cx="1965860" cy="16163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400"/>
              </a:pPr>
              <a:r>
                <a:t>游戏</a:t>
              </a:r>
            </a:p>
            <a:p>
              <a:pPr>
                <a:defRPr sz="2500"/>
              </a:pPr>
              <a:r>
                <a:t>yóuxì</a:t>
              </a:r>
            </a:p>
          </p:txBody>
        </p:sp>
        <p:sp>
          <p:nvSpPr>
            <p:cNvPr id="134" name="玩"/>
            <p:cNvSpPr txBox="1"/>
            <p:nvPr/>
          </p:nvSpPr>
          <p:spPr>
            <a:xfrm>
              <a:off x="-1" y="0"/>
              <a:ext cx="1092201" cy="147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8"/>
      <p:bldP build="whole" bldLvl="1" animBg="1" rev="0" advAuto="0" spid="135" grpId="9"/>
      <p:bldP build="whole" bldLvl="1" animBg="1" rev="0" advAuto="0" spid="128" grpId="4"/>
      <p:bldP build="whole" bldLvl="1" animBg="1" rev="0" advAuto="0" spid="125" grpId="2"/>
      <p:bldP build="whole" bldLvl="1" animBg="1" rev="0" advAuto="0" spid="126" grpId="3"/>
      <p:bldP build="whole" bldLvl="1" animBg="1" rev="0" advAuto="0" spid="127" grpId="5"/>
      <p:bldP build="whole" bldLvl="1" animBg="1" rev="0" advAuto="0" spid="122" grpId="6"/>
      <p:bldP build="whole" bldLvl="1" animBg="1" rev="0" advAuto="0" spid="124" grpId="1"/>
      <p:bldP build="whole" bldLvl="1" animBg="1" rev="0" advAuto="0" spid="131" grpId="7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28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29" name="V+得/不+resultative complement"/>
          <p:cNvSpPr txBox="1"/>
          <p:nvPr/>
        </p:nvSpPr>
        <p:spPr>
          <a:xfrm>
            <a:off x="1944103" y="1295399"/>
            <a:ext cx="83291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</a:p>
        </p:txBody>
      </p:sp>
      <p:sp>
        <p:nvSpPr>
          <p:cNvPr id="330" name="哥哥是个电脑迷，经常__________电脑。"/>
          <p:cNvSpPr txBox="1"/>
          <p:nvPr/>
        </p:nvSpPr>
        <p:spPr>
          <a:xfrm>
            <a:off x="1301750" y="8064500"/>
            <a:ext cx="10401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哥哥是个电脑迷，经常__________电脑。</a:t>
            </a:r>
          </a:p>
        </p:txBody>
      </p:sp>
      <p:pic>
        <p:nvPicPr>
          <p:cNvPr id="331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300" y="3079051"/>
            <a:ext cx="5867400" cy="424497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Can’t leave apart from the computer"/>
          <p:cNvSpPr txBox="1"/>
          <p:nvPr/>
        </p:nvSpPr>
        <p:spPr>
          <a:xfrm>
            <a:off x="2439416" y="2371778"/>
            <a:ext cx="7567169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t>Can’t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leave apart</a:t>
            </a:r>
            <a:r>
              <a:t> from the computer</a:t>
            </a:r>
          </a:p>
        </p:txBody>
      </p:sp>
      <p:sp>
        <p:nvSpPr>
          <p:cNvPr id="333" name="(离开)"/>
          <p:cNvSpPr txBox="1"/>
          <p:nvPr/>
        </p:nvSpPr>
        <p:spPr>
          <a:xfrm>
            <a:off x="9937445" y="3702050"/>
            <a:ext cx="156271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(离开)</a:t>
            </a:r>
          </a:p>
        </p:txBody>
      </p:sp>
      <p:sp>
        <p:nvSpPr>
          <p:cNvPr id="334" name="离不开"/>
          <p:cNvSpPr txBox="1"/>
          <p:nvPr/>
        </p:nvSpPr>
        <p:spPr>
          <a:xfrm>
            <a:off x="7645399" y="7975600"/>
            <a:ext cx="1828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离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开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2"/>
      <p:bldP build="whole" bldLvl="1" animBg="1" rev="0" advAuto="0" spid="33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37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38" name="V+得/不+resultative complement"/>
          <p:cNvSpPr txBox="1"/>
          <p:nvPr/>
        </p:nvSpPr>
        <p:spPr>
          <a:xfrm>
            <a:off x="1944103" y="1295399"/>
            <a:ext cx="83291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</a:p>
        </p:txBody>
      </p:sp>
      <p:sp>
        <p:nvSpPr>
          <p:cNvPr id="339" name="这碗牛肉面的面不多，我________。"/>
          <p:cNvSpPr txBox="1"/>
          <p:nvPr/>
        </p:nvSpPr>
        <p:spPr>
          <a:xfrm>
            <a:off x="1504949" y="8172449"/>
            <a:ext cx="96647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这碗牛肉面的面不多，我________。</a:t>
            </a:r>
          </a:p>
        </p:txBody>
      </p:sp>
      <p:pic>
        <p:nvPicPr>
          <p:cNvPr id="340" name="800px-牛肉麵_沈記牛肉麵_松江市場_台北_18260677986-1140x600.jpg" descr="800px-牛肉麵_沈記牛肉麵_松江市場_台北_18260677986-1140x6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967" y="2903952"/>
            <a:ext cx="8459389" cy="445231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(吃完)"/>
          <p:cNvSpPr txBox="1"/>
          <p:nvPr/>
        </p:nvSpPr>
        <p:spPr>
          <a:xfrm>
            <a:off x="8740536" y="2077451"/>
            <a:ext cx="146395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(吃完)</a:t>
            </a:r>
          </a:p>
        </p:txBody>
      </p:sp>
      <p:sp>
        <p:nvSpPr>
          <p:cNvPr id="342" name="吃得完"/>
          <p:cNvSpPr txBox="1"/>
          <p:nvPr/>
        </p:nvSpPr>
        <p:spPr>
          <a:xfrm>
            <a:off x="8369300" y="8083549"/>
            <a:ext cx="19050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吃得完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2"/>
      <p:bldP build="whole" bldLvl="1" animBg="1" rev="0" advAuto="0" spid="3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45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46" name="V+得/不+resultative complement"/>
          <p:cNvSpPr txBox="1"/>
          <p:nvPr/>
        </p:nvSpPr>
        <p:spPr>
          <a:xfrm>
            <a:off x="1944103" y="1295399"/>
            <a:ext cx="83291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</a:p>
        </p:txBody>
      </p:sp>
      <p:sp>
        <p:nvSpPr>
          <p:cNvPr id="347" name="洗衣机的声音太吵了，我________你在说什么。"/>
          <p:cNvSpPr txBox="1"/>
          <p:nvPr/>
        </p:nvSpPr>
        <p:spPr>
          <a:xfrm>
            <a:off x="463550" y="8502650"/>
            <a:ext cx="118491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洗衣机的声音太吵了，我________你在说什么。</a:t>
            </a:r>
          </a:p>
        </p:txBody>
      </p:sp>
      <p:pic>
        <p:nvPicPr>
          <p:cNvPr id="348" name="big.jpg" descr="big.jpg"/>
          <p:cNvPicPr>
            <a:picLocks noChangeAspect="1"/>
          </p:cNvPicPr>
          <p:nvPr/>
        </p:nvPicPr>
        <p:blipFill>
          <a:blip r:embed="rId2">
            <a:extLst/>
          </a:blip>
          <a:srcRect l="0" t="5680" r="0" b="14154"/>
          <a:stretch>
            <a:fillRect/>
          </a:stretch>
        </p:blipFill>
        <p:spPr>
          <a:xfrm>
            <a:off x="6188209" y="3865723"/>
            <a:ext cx="5849873" cy="3126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8333fe80-ba29-4f60-83b0-0f70a2e3aad1.jpg" descr="8333fe80-ba29-4f60-83b0-0f70a2e3aa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0372" y="3321142"/>
            <a:ext cx="5623512" cy="4215347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dong dong………"/>
          <p:cNvSpPr/>
          <p:nvPr/>
        </p:nvSpPr>
        <p:spPr>
          <a:xfrm>
            <a:off x="3888085" y="2107803"/>
            <a:ext cx="2174479" cy="1222475"/>
          </a:xfrm>
          <a:prstGeom prst="wedgeEllipseCallout">
            <a:avLst>
              <a:gd name="adj1" fmla="val -49533"/>
              <a:gd name="adj2" fmla="val 6329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dong dong………</a:t>
            </a:r>
          </a:p>
        </p:txBody>
      </p:sp>
      <p:sp>
        <p:nvSpPr>
          <p:cNvPr id="351" name="(听见)"/>
          <p:cNvSpPr txBox="1"/>
          <p:nvPr/>
        </p:nvSpPr>
        <p:spPr>
          <a:xfrm>
            <a:off x="10545622" y="3009900"/>
            <a:ext cx="146395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(听见)</a:t>
            </a:r>
          </a:p>
        </p:txBody>
      </p:sp>
      <p:sp>
        <p:nvSpPr>
          <p:cNvPr id="352" name="听不见"/>
          <p:cNvSpPr txBox="1"/>
          <p:nvPr/>
        </p:nvSpPr>
        <p:spPr>
          <a:xfrm>
            <a:off x="6832600" y="8388349"/>
            <a:ext cx="19050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听不见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2"/>
      <p:bldP build="whole" bldLvl="1" animBg="1" rev="0" advAuto="0" spid="35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55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56" name="V+得/不+directional complement"/>
          <p:cNvSpPr txBox="1"/>
          <p:nvPr/>
        </p:nvSpPr>
        <p:spPr>
          <a:xfrm>
            <a:off x="1925167" y="1295399"/>
            <a:ext cx="836706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directional complement</a:t>
            </a:r>
          </a:p>
        </p:txBody>
      </p:sp>
      <p:sp>
        <p:nvSpPr>
          <p:cNvPr id="357" name="into"/>
          <p:cNvSpPr txBox="1"/>
          <p:nvPr/>
        </p:nvSpPr>
        <p:spPr>
          <a:xfrm>
            <a:off x="799350" y="3452506"/>
            <a:ext cx="966700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into</a:t>
            </a:r>
          </a:p>
        </p:txBody>
      </p:sp>
      <p:sp>
        <p:nvSpPr>
          <p:cNvPr id="358" name="Directional complement"/>
          <p:cNvSpPr txBox="1"/>
          <p:nvPr/>
        </p:nvSpPr>
        <p:spPr>
          <a:xfrm>
            <a:off x="227088" y="2420910"/>
            <a:ext cx="561642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Directional complement</a:t>
            </a:r>
          </a:p>
        </p:txBody>
      </p:sp>
      <p:sp>
        <p:nvSpPr>
          <p:cNvPr id="359" name="进"/>
          <p:cNvSpPr txBox="1"/>
          <p:nvPr/>
        </p:nvSpPr>
        <p:spPr>
          <a:xfrm>
            <a:off x="4978400" y="3367321"/>
            <a:ext cx="736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进</a:t>
            </a:r>
          </a:p>
        </p:txBody>
      </p:sp>
      <p:sp>
        <p:nvSpPr>
          <p:cNvPr id="360" name="out"/>
          <p:cNvSpPr txBox="1"/>
          <p:nvPr/>
        </p:nvSpPr>
        <p:spPr>
          <a:xfrm>
            <a:off x="859967" y="4807415"/>
            <a:ext cx="845466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out</a:t>
            </a:r>
          </a:p>
        </p:txBody>
      </p:sp>
      <p:sp>
        <p:nvSpPr>
          <p:cNvPr id="361" name="出"/>
          <p:cNvSpPr txBox="1"/>
          <p:nvPr/>
        </p:nvSpPr>
        <p:spPr>
          <a:xfrm>
            <a:off x="4978400" y="4625282"/>
            <a:ext cx="736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出</a:t>
            </a:r>
          </a:p>
        </p:txBody>
      </p:sp>
      <p:sp>
        <p:nvSpPr>
          <p:cNvPr id="362" name="up"/>
          <p:cNvSpPr txBox="1"/>
          <p:nvPr/>
        </p:nvSpPr>
        <p:spPr>
          <a:xfrm>
            <a:off x="942670" y="6331415"/>
            <a:ext cx="680060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up</a:t>
            </a:r>
          </a:p>
        </p:txBody>
      </p:sp>
      <p:sp>
        <p:nvSpPr>
          <p:cNvPr id="363" name="上"/>
          <p:cNvSpPr txBox="1"/>
          <p:nvPr/>
        </p:nvSpPr>
        <p:spPr>
          <a:xfrm>
            <a:off x="4978400" y="6083300"/>
            <a:ext cx="736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上</a:t>
            </a:r>
          </a:p>
        </p:txBody>
      </p:sp>
      <p:sp>
        <p:nvSpPr>
          <p:cNvPr id="364" name="down"/>
          <p:cNvSpPr txBox="1"/>
          <p:nvPr/>
        </p:nvSpPr>
        <p:spPr>
          <a:xfrm>
            <a:off x="760266" y="7700533"/>
            <a:ext cx="1349668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down</a:t>
            </a:r>
          </a:p>
        </p:txBody>
      </p:sp>
      <p:sp>
        <p:nvSpPr>
          <p:cNvPr id="365" name="下"/>
          <p:cNvSpPr txBox="1"/>
          <p:nvPr/>
        </p:nvSpPr>
        <p:spPr>
          <a:xfrm>
            <a:off x="4978400" y="7541317"/>
            <a:ext cx="736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下</a:t>
            </a:r>
          </a:p>
        </p:txBody>
      </p:sp>
      <p:pic>
        <p:nvPicPr>
          <p:cNvPr id="366" name="Picture1.png" descr="Pictur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7350" y="2344415"/>
            <a:ext cx="4121808" cy="3508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2.png" descr="Pictur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4999" y="5857358"/>
            <a:ext cx="4121808" cy="3432103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+ 来/去"/>
          <p:cNvSpPr txBox="1"/>
          <p:nvPr/>
        </p:nvSpPr>
        <p:spPr>
          <a:xfrm>
            <a:off x="6136005" y="5010149"/>
            <a:ext cx="259003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+ 来/去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71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72" name="V+得/不+directional complement"/>
          <p:cNvSpPr txBox="1"/>
          <p:nvPr/>
        </p:nvSpPr>
        <p:spPr>
          <a:xfrm>
            <a:off x="1925167" y="1295399"/>
            <a:ext cx="836706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directional complement</a:t>
            </a:r>
          </a:p>
        </p:txBody>
      </p:sp>
      <p:sp>
        <p:nvSpPr>
          <p:cNvPr id="373" name="这张床太重了，我_________。"/>
          <p:cNvSpPr txBox="1"/>
          <p:nvPr/>
        </p:nvSpPr>
        <p:spPr>
          <a:xfrm>
            <a:off x="2073275" y="8547099"/>
            <a:ext cx="885825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这张床太重了，我_________。</a:t>
            </a:r>
          </a:p>
        </p:txBody>
      </p:sp>
      <p:pic>
        <p:nvPicPr>
          <p:cNvPr id="374" name="20131019074116891689.jpg" descr="201310190741168916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7508" y="3217812"/>
            <a:ext cx="6714917" cy="5022759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(搬)…"/>
          <p:cNvSpPr txBox="1"/>
          <p:nvPr/>
        </p:nvSpPr>
        <p:spPr>
          <a:xfrm>
            <a:off x="1470025" y="2079644"/>
            <a:ext cx="1301751" cy="14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(搬)</a:t>
            </a:r>
          </a:p>
          <a:p>
            <a:pPr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bān</a:t>
            </a:r>
          </a:p>
        </p:txBody>
      </p:sp>
      <p:sp>
        <p:nvSpPr>
          <p:cNvPr id="376" name="(上去)"/>
          <p:cNvSpPr txBox="1"/>
          <p:nvPr/>
        </p:nvSpPr>
        <p:spPr>
          <a:xfrm>
            <a:off x="6155689" y="2186756"/>
            <a:ext cx="176022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(上去)</a:t>
            </a:r>
          </a:p>
        </p:txBody>
      </p:sp>
      <p:pic>
        <p:nvPicPr>
          <p:cNvPr id="377" name="Picture1.png" descr="Picture1.png"/>
          <p:cNvPicPr>
            <a:picLocks noChangeAspect="1"/>
          </p:cNvPicPr>
          <p:nvPr/>
        </p:nvPicPr>
        <p:blipFill>
          <a:blip r:embed="rId3">
            <a:extLst/>
          </a:blip>
          <a:srcRect l="52322" t="14279" r="1472" b="52102"/>
          <a:stretch>
            <a:fillRect/>
          </a:stretch>
        </p:blipFill>
        <p:spPr>
          <a:xfrm>
            <a:off x="9766124" y="3718296"/>
            <a:ext cx="3185740" cy="1972928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搬不上去"/>
          <p:cNvSpPr txBox="1"/>
          <p:nvPr/>
        </p:nvSpPr>
        <p:spPr>
          <a:xfrm>
            <a:off x="7397749" y="8420099"/>
            <a:ext cx="27051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上去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81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82" name="V+得/不+directional complement"/>
          <p:cNvSpPr txBox="1"/>
          <p:nvPr/>
        </p:nvSpPr>
        <p:spPr>
          <a:xfrm>
            <a:off x="1925167" y="1295399"/>
            <a:ext cx="836706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directional complement</a:t>
            </a:r>
          </a:p>
        </p:txBody>
      </p:sp>
      <p:sp>
        <p:nvSpPr>
          <p:cNvPr id="383" name="A：这些花很漂亮，一定__________。"/>
          <p:cNvSpPr txBox="1"/>
          <p:nvPr/>
        </p:nvSpPr>
        <p:spPr>
          <a:xfrm>
            <a:off x="1050861" y="8635999"/>
            <a:ext cx="98616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A：这些花很漂亮，一定__________。</a:t>
            </a:r>
          </a:p>
        </p:txBody>
      </p:sp>
      <p:sp>
        <p:nvSpPr>
          <p:cNvPr id="384" name="你的朋友在卖花，你觉得一定会有很多人买。"/>
          <p:cNvSpPr txBox="1"/>
          <p:nvPr/>
        </p:nvSpPr>
        <p:spPr>
          <a:xfrm>
            <a:off x="1111250" y="2578099"/>
            <a:ext cx="10782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你的朋友在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卖</a:t>
            </a:r>
            <a:r>
              <a:t>花，你觉得一定会有很多人买。</a:t>
            </a:r>
          </a:p>
        </p:txBody>
      </p:sp>
      <p:sp>
        <p:nvSpPr>
          <p:cNvPr id="385" name="你说：These flowers are beautiful, they will be sold out."/>
          <p:cNvSpPr txBox="1"/>
          <p:nvPr/>
        </p:nvSpPr>
        <p:spPr>
          <a:xfrm>
            <a:off x="-15228" y="3632199"/>
            <a:ext cx="1245105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你说：These flowers are beautiful, they will be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sold</a:t>
            </a:r>
            <a:r>
              <a:t>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out</a:t>
            </a:r>
            <a:r>
              <a:t>.</a:t>
            </a:r>
          </a:p>
        </p:txBody>
      </p:sp>
      <p:sp>
        <p:nvSpPr>
          <p:cNvPr id="386" name="卖得出去"/>
          <p:cNvSpPr txBox="1"/>
          <p:nvPr/>
        </p:nvSpPr>
        <p:spPr>
          <a:xfrm>
            <a:off x="7575550" y="8559799"/>
            <a:ext cx="2451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卖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出去</a:t>
            </a:r>
          </a:p>
        </p:txBody>
      </p:sp>
      <p:pic>
        <p:nvPicPr>
          <p:cNvPr id="387" name="29284849-young-handsome-florist-selling-flowers-and-bouquets-in-shop.jpg" descr="29284849-young-handsome-florist-selling-flowers-and-bouquets-in-sh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9165" y="4809461"/>
            <a:ext cx="5006470" cy="333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2"/>
      <p:bldP build="whole" bldLvl="1" animBg="1" rev="0" advAuto="0" spid="38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390" name="1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1" name="V+得/不+directional complement"/>
          <p:cNvSpPr txBox="1"/>
          <p:nvPr/>
        </p:nvSpPr>
        <p:spPr>
          <a:xfrm>
            <a:off x="1925167" y="1295399"/>
            <a:ext cx="836706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directional complement</a:t>
            </a:r>
          </a:p>
        </p:txBody>
      </p:sp>
      <p:sp>
        <p:nvSpPr>
          <p:cNvPr id="392" name="你的朋友在房子里。"/>
          <p:cNvSpPr txBox="1"/>
          <p:nvPr/>
        </p:nvSpPr>
        <p:spPr>
          <a:xfrm>
            <a:off x="1993900" y="2446136"/>
            <a:ext cx="48006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你的朋友在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房子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里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。</a:t>
            </a:r>
          </a:p>
        </p:txBody>
      </p:sp>
      <p:sp>
        <p:nvSpPr>
          <p:cNvPr id="393" name="你在房子外。"/>
          <p:cNvSpPr txBox="1"/>
          <p:nvPr/>
        </p:nvSpPr>
        <p:spPr>
          <a:xfrm>
            <a:off x="7334250" y="2446136"/>
            <a:ext cx="3238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你在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房子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外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。</a:t>
            </a:r>
          </a:p>
        </p:txBody>
      </p:sp>
      <p:sp>
        <p:nvSpPr>
          <p:cNvPr id="394" name="房子外有一只很凶的狗。"/>
          <p:cNvSpPr txBox="1"/>
          <p:nvPr/>
        </p:nvSpPr>
        <p:spPr>
          <a:xfrm>
            <a:off x="2959100" y="3571472"/>
            <a:ext cx="58420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房子外有一只很凶的狗。</a:t>
            </a:r>
          </a:p>
        </p:txBody>
      </p:sp>
      <p:pic>
        <p:nvPicPr>
          <p:cNvPr id="395" name="b2de9c82d158ccbf310ec1c112d8bc3eb035419e.jpg" descr="b2de9c82d158ccbf310ec1c112d8bc3eb035419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4362" y="3367184"/>
            <a:ext cx="3624809" cy="241412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朋友：你__________吗?"/>
          <p:cNvSpPr txBox="1"/>
          <p:nvPr/>
        </p:nvSpPr>
        <p:spPr>
          <a:xfrm>
            <a:off x="1950719" y="6656869"/>
            <a:ext cx="681736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朋友：你__________吗?</a:t>
            </a:r>
          </a:p>
        </p:txBody>
      </p:sp>
      <p:sp>
        <p:nvSpPr>
          <p:cNvPr id="397" name="进得来"/>
          <p:cNvSpPr txBox="1"/>
          <p:nvPr/>
        </p:nvSpPr>
        <p:spPr>
          <a:xfrm>
            <a:off x="5010149" y="6545753"/>
            <a:ext cx="201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进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</a:t>
            </a:r>
          </a:p>
        </p:txBody>
      </p:sp>
      <p:grpSp>
        <p:nvGrpSpPr>
          <p:cNvPr id="400" name="群組"/>
          <p:cNvGrpSpPr/>
          <p:nvPr/>
        </p:nvGrpSpPr>
        <p:grpSpPr>
          <a:xfrm>
            <a:off x="2139949" y="6681313"/>
            <a:ext cx="10855820" cy="2952184"/>
            <a:chOff x="0" y="0"/>
            <a:chExt cx="10855818" cy="2952182"/>
          </a:xfrm>
        </p:grpSpPr>
        <p:pic>
          <p:nvPicPr>
            <p:cNvPr id="398" name="1*KOzCYxIF2ldylxoRYbmg9g.jpeg" descr="1*KOzCYxIF2ldylxoRYbmg9g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97814" y="0"/>
              <a:ext cx="4158005" cy="295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你：我__________。"/>
            <p:cNvSpPr txBox="1"/>
            <p:nvPr/>
          </p:nvSpPr>
          <p:spPr>
            <a:xfrm>
              <a:off x="-1" y="1718350"/>
              <a:ext cx="582930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pPr/>
              <a:r>
                <a:t>你：我__________。</a:t>
              </a:r>
            </a:p>
          </p:txBody>
        </p:sp>
      </p:grpSp>
      <p:sp>
        <p:nvSpPr>
          <p:cNvPr id="401" name="进不去"/>
          <p:cNvSpPr txBox="1"/>
          <p:nvPr/>
        </p:nvSpPr>
        <p:spPr>
          <a:xfrm>
            <a:off x="4870449" y="8239528"/>
            <a:ext cx="201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rgbClr val="FF2600"/>
                </a:solidFill>
              </a:rPr>
              <a:t>进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去</a:t>
            </a:r>
          </a:p>
        </p:txBody>
      </p:sp>
      <p:sp>
        <p:nvSpPr>
          <p:cNvPr id="402" name="Can you come in?"/>
          <p:cNvSpPr txBox="1"/>
          <p:nvPr/>
        </p:nvSpPr>
        <p:spPr>
          <a:xfrm>
            <a:off x="4099991" y="4949413"/>
            <a:ext cx="401741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Can you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come in</a:t>
            </a:r>
            <a:r>
              <a:t>?</a:t>
            </a:r>
          </a:p>
        </p:txBody>
      </p:sp>
      <p:pic>
        <p:nvPicPr>
          <p:cNvPr id="403" name="Picture2.png" descr="Picture2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9732"/>
          <a:stretch>
            <a:fillRect/>
          </a:stretch>
        </p:blipFill>
        <p:spPr>
          <a:xfrm>
            <a:off x="-73901" y="4384959"/>
            <a:ext cx="4028500" cy="1686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2"/>
      <p:bldP build="whole" bldLvl="1" animBg="1" rev="0" advAuto="0" spid="396" grpId="1"/>
      <p:bldP build="whole" bldLvl="1" animBg="1" rev="0" advAuto="0" spid="400" grpId="3"/>
      <p:bldP build="whole" bldLvl="1" animBg="1" rev="0" advAuto="0" spid="401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he negative form of potential complements cannot be replaced by 不能。Otherwise meaning will be changed."/>
          <p:cNvSpPr txBox="1"/>
          <p:nvPr/>
        </p:nvSpPr>
        <p:spPr>
          <a:xfrm>
            <a:off x="409752" y="831850"/>
            <a:ext cx="1218529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The negative form of potential complements cannot be replaced by </a:t>
            </a:r>
            <a:r>
              <a:rPr>
                <a:solidFill>
                  <a:srgbClr val="000000"/>
                </a:solidFill>
              </a:rPr>
              <a:t>不能</a:t>
            </a:r>
            <a:r>
              <a:t>。Otherwise meaning will be changed.</a:t>
            </a:r>
          </a:p>
        </p:txBody>
      </p:sp>
      <p:sp>
        <p:nvSpPr>
          <p:cNvPr id="406" name="这张床太重了，我不能搬上去。"/>
          <p:cNvSpPr txBox="1"/>
          <p:nvPr/>
        </p:nvSpPr>
        <p:spPr>
          <a:xfrm>
            <a:off x="3362629" y="2914649"/>
            <a:ext cx="627954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 这张床太重了，我不能搬上去。</a:t>
            </a:r>
          </a:p>
        </p:txBody>
      </p:sp>
      <p:sp>
        <p:nvSpPr>
          <p:cNvPr id="407" name="x"/>
          <p:cNvSpPr txBox="1"/>
          <p:nvPr/>
        </p:nvSpPr>
        <p:spPr>
          <a:xfrm>
            <a:off x="6474770" y="2011311"/>
            <a:ext cx="1854195" cy="2060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08" name="这张床太重了，我搬不上去。"/>
          <p:cNvSpPr txBox="1"/>
          <p:nvPr/>
        </p:nvSpPr>
        <p:spPr>
          <a:xfrm>
            <a:off x="3486149" y="4073524"/>
            <a:ext cx="57277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t>这张床太重了，我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搬不上去</a:t>
            </a:r>
            <a:r>
              <a:t>。</a:t>
            </a:r>
          </a:p>
        </p:txBody>
      </p:sp>
      <p:sp>
        <p:nvSpPr>
          <p:cNvPr id="409" name="Unable to move up"/>
          <p:cNvSpPr txBox="1"/>
          <p:nvPr/>
        </p:nvSpPr>
        <p:spPr>
          <a:xfrm>
            <a:off x="9055798" y="4148900"/>
            <a:ext cx="352920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433FF"/>
                </a:solidFill>
              </a:defRPr>
            </a:lvl1pPr>
          </a:lstStyle>
          <a:p>
            <a:pPr/>
            <a:r>
              <a:t>Unable to move up</a:t>
            </a:r>
          </a:p>
        </p:txBody>
      </p:sp>
      <p:grpSp>
        <p:nvGrpSpPr>
          <p:cNvPr id="412" name="群組"/>
          <p:cNvGrpSpPr/>
          <p:nvPr/>
        </p:nvGrpSpPr>
        <p:grpSpPr>
          <a:xfrm>
            <a:off x="1111250" y="5664199"/>
            <a:ext cx="10782301" cy="1524273"/>
            <a:chOff x="0" y="0"/>
            <a:chExt cx="10782300" cy="1524271"/>
          </a:xfrm>
        </p:grpSpPr>
        <p:sp>
          <p:nvSpPr>
            <p:cNvPr id="410" name="这张床我不能搬上去，因为这张床不是我的。"/>
            <p:cNvSpPr txBox="1"/>
            <p:nvPr/>
          </p:nvSpPr>
          <p:spPr>
            <a:xfrm>
              <a:off x="0" y="-1"/>
              <a:ext cx="10782301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/>
              </a:lvl1pPr>
            </a:lstStyle>
            <a:p>
              <a:pPr/>
              <a:r>
                <a:t>这张床我不能搬上去，因为这张床不是我的。</a:t>
              </a:r>
            </a:p>
          </p:txBody>
        </p:sp>
        <p:sp>
          <p:nvSpPr>
            <p:cNvPr id="411" name="I can’t move the bed, because the bed is not mine."/>
            <p:cNvSpPr txBox="1"/>
            <p:nvPr/>
          </p:nvSpPr>
          <p:spPr>
            <a:xfrm>
              <a:off x="164134" y="926828"/>
              <a:ext cx="10149232" cy="597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I can’t move the bed, because the bed is not mine.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7" grpId="2"/>
      <p:bldP build="whole" bldLvl="1" animBg="1" rev="0" advAuto="0" spid="409" grpId="4"/>
      <p:bldP build="whole" bldLvl="1" animBg="1" rev="0" advAuto="0" spid="406" grpId="1"/>
      <p:bldP build="whole" bldLvl="1" animBg="1" rev="0" advAuto="0" spid="412" grpId="5"/>
      <p:bldP build="whole" bldLvl="1" animBg="1" rev="0" advAuto="0" spid="408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he affirmative form of potential complements can be replaced with…"/>
          <p:cNvSpPr txBox="1"/>
          <p:nvPr/>
        </p:nvSpPr>
        <p:spPr>
          <a:xfrm>
            <a:off x="-17139" y="1504950"/>
            <a:ext cx="1303907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The affirmative form of potential complements </a:t>
            </a:r>
            <a:r>
              <a:t>can be replaced with </a:t>
            </a:r>
          </a:p>
          <a:p>
            <a:pPr>
              <a:defRPr sz="3100"/>
            </a:pPr>
            <a:r>
              <a:t>“能+verb+directional complement/resultative complement”</a:t>
            </a:r>
          </a:p>
        </p:txBody>
      </p:sp>
      <p:sp>
        <p:nvSpPr>
          <p:cNvPr id="415" name="我能写完今天的作业。"/>
          <p:cNvSpPr txBox="1"/>
          <p:nvPr/>
        </p:nvSpPr>
        <p:spPr>
          <a:xfrm>
            <a:off x="2914649" y="6610350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能写完</a:t>
            </a:r>
            <a:r>
              <a:t>今天的作业。</a:t>
            </a:r>
          </a:p>
        </p:txBody>
      </p:sp>
      <p:sp>
        <p:nvSpPr>
          <p:cNvPr id="416" name="我写得完今天的作业。"/>
          <p:cNvSpPr txBox="1"/>
          <p:nvPr/>
        </p:nvSpPr>
        <p:spPr>
          <a:xfrm>
            <a:off x="2914649" y="4381500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写得完</a:t>
            </a:r>
            <a:r>
              <a:t>今天的作业。</a:t>
            </a:r>
          </a:p>
        </p:txBody>
      </p:sp>
      <p:pic>
        <p:nvPicPr>
          <p:cNvPr id="417" name="check_noun_002_06440.jpg" descr="check_noun_002_064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0301" y="6344493"/>
            <a:ext cx="1166715" cy="116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check_noun_002_06440.jpg" descr="check_noun_002_064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0301" y="4293443"/>
            <a:ext cx="1166715" cy="1166714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I can finish today’s homework."/>
          <p:cNvSpPr txBox="1"/>
          <p:nvPr/>
        </p:nvSpPr>
        <p:spPr>
          <a:xfrm>
            <a:off x="2407157" y="3042667"/>
            <a:ext cx="747928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I can finish today’s homework.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422" name="Use in question sentences"/>
          <p:cNvSpPr txBox="1"/>
          <p:nvPr/>
        </p:nvSpPr>
        <p:spPr>
          <a:xfrm>
            <a:off x="6139878" y="311246"/>
            <a:ext cx="570344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Use in question sentences</a:t>
            </a:r>
          </a:p>
        </p:txBody>
      </p:sp>
      <p:sp>
        <p:nvSpPr>
          <p:cNvPr id="423" name="Can you finish this 牛肉面？"/>
          <p:cNvSpPr txBox="1"/>
          <p:nvPr/>
        </p:nvSpPr>
        <p:spPr>
          <a:xfrm>
            <a:off x="2773521" y="1219508"/>
            <a:ext cx="7254558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Can you finish this 牛肉面？</a:t>
            </a:r>
          </a:p>
        </p:txBody>
      </p:sp>
      <p:pic>
        <p:nvPicPr>
          <p:cNvPr id="424" name="800px-牛肉麵_沈記牛肉麵_松江市場_台北_18260677986-1140x600.jpg" descr="800px-牛肉麵_沈記牛肉麵_松江市場_台北_18260677986-1140x6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7467" y="2205452"/>
            <a:ext cx="8459389" cy="445231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吃得完"/>
          <p:cNvSpPr txBox="1"/>
          <p:nvPr/>
        </p:nvSpPr>
        <p:spPr>
          <a:xfrm>
            <a:off x="6629400" y="7080249"/>
            <a:ext cx="19050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吃得完</a:t>
            </a:r>
          </a:p>
        </p:txBody>
      </p:sp>
      <p:grpSp>
        <p:nvGrpSpPr>
          <p:cNvPr id="428" name="群組"/>
          <p:cNvGrpSpPr/>
          <p:nvPr/>
        </p:nvGrpSpPr>
        <p:grpSpPr>
          <a:xfrm>
            <a:off x="1981200" y="7142104"/>
            <a:ext cx="7921626" cy="939801"/>
            <a:chOff x="0" y="0"/>
            <a:chExt cx="7921625" cy="939800"/>
          </a:xfrm>
        </p:grpSpPr>
        <p:sp>
          <p:nvSpPr>
            <p:cNvPr id="426" name="这碗牛肉面你_______吗？"/>
            <p:cNvSpPr txBox="1"/>
            <p:nvPr/>
          </p:nvSpPr>
          <p:spPr>
            <a:xfrm>
              <a:off x="942975" y="-1"/>
              <a:ext cx="6978651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700"/>
              </a:lvl1pPr>
            </a:lstStyle>
            <a:p>
              <a:pPr/>
              <a:r>
                <a:t>这碗牛肉面你_______吗？</a:t>
              </a:r>
            </a:p>
          </p:txBody>
        </p:sp>
        <p:sp>
          <p:nvSpPr>
            <p:cNvPr id="427" name="1"/>
            <p:cNvSpPr/>
            <p:nvPr/>
          </p:nvSpPr>
          <p:spPr>
            <a:xfrm>
              <a:off x="0" y="50896"/>
              <a:ext cx="619523" cy="63480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431" name="群組"/>
          <p:cNvGrpSpPr/>
          <p:nvPr/>
        </p:nvGrpSpPr>
        <p:grpSpPr>
          <a:xfrm>
            <a:off x="1968500" y="8442538"/>
            <a:ext cx="9090026" cy="939801"/>
            <a:chOff x="0" y="0"/>
            <a:chExt cx="9090025" cy="939800"/>
          </a:xfrm>
        </p:grpSpPr>
        <p:sp>
          <p:nvSpPr>
            <p:cNvPr id="429" name="2"/>
            <p:cNvSpPr/>
            <p:nvPr/>
          </p:nvSpPr>
          <p:spPr>
            <a:xfrm>
              <a:off x="0" y="123707"/>
              <a:ext cx="619523" cy="63480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430" name="这碗牛肉面你_____________？"/>
            <p:cNvSpPr txBox="1"/>
            <p:nvPr/>
          </p:nvSpPr>
          <p:spPr>
            <a:xfrm>
              <a:off x="917575" y="-1"/>
              <a:ext cx="8172451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700"/>
              </a:lvl1pPr>
            </a:lstStyle>
            <a:p>
              <a:pPr/>
              <a:r>
                <a:t>这碗牛肉面你_____________？</a:t>
              </a:r>
            </a:p>
          </p:txBody>
        </p:sp>
      </p:grpSp>
      <p:sp>
        <p:nvSpPr>
          <p:cNvPr id="432" name="吃得完吃不完"/>
          <p:cNvSpPr txBox="1"/>
          <p:nvPr/>
        </p:nvSpPr>
        <p:spPr>
          <a:xfrm>
            <a:off x="6648449" y="8315538"/>
            <a:ext cx="36957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吃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得</a:t>
            </a:r>
            <a:r>
              <a:t>完吃</a:t>
            </a:r>
            <a:r>
              <a:rPr>
                <a:solidFill>
                  <a:srgbClr val="0433FF"/>
                </a:solidFill>
              </a:rPr>
              <a:t>不</a:t>
            </a:r>
            <a:r>
              <a:t>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1" grpId="3"/>
      <p:bldP build="whole" bldLvl="1" animBg="1" rev="0" advAuto="0" spid="432" grpId="4"/>
      <p:bldP build="whole" bldLvl="1" animBg="1" rev="0" advAuto="0" spid="425" grpId="2"/>
      <p:bldP build="whole" bldLvl="1" animBg="1" rev="0" advAuto="0" spid="4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netflix.jpg" descr="netfli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9485" y="1411"/>
            <a:ext cx="10423974" cy="394183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看电影"/>
          <p:cNvSpPr txBox="1"/>
          <p:nvPr/>
        </p:nvSpPr>
        <p:spPr>
          <a:xfrm>
            <a:off x="9277350" y="2673350"/>
            <a:ext cx="26289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</a:t>
            </a:r>
            <a:r>
              <a:t>电影</a:t>
            </a:r>
          </a:p>
        </p:txBody>
      </p:sp>
      <p:sp>
        <p:nvSpPr>
          <p:cNvPr id="139" name="追剧…"/>
          <p:cNvSpPr txBox="1"/>
          <p:nvPr/>
        </p:nvSpPr>
        <p:spPr>
          <a:xfrm>
            <a:off x="9537127" y="967653"/>
            <a:ext cx="2345933" cy="16791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追</a:t>
            </a:r>
            <a:r>
              <a:t>剧</a:t>
            </a:r>
          </a:p>
          <a:p>
            <a:pPr>
              <a:defRPr sz="2700"/>
            </a:pPr>
            <a:r>
              <a:t>zhūijù</a:t>
            </a:r>
          </a:p>
        </p:txBody>
      </p:sp>
      <p:sp>
        <p:nvSpPr>
          <p:cNvPr id="140" name="To chase"/>
          <p:cNvSpPr txBox="1"/>
          <p:nvPr/>
        </p:nvSpPr>
        <p:spPr>
          <a:xfrm>
            <a:off x="2644114" y="4237204"/>
            <a:ext cx="248417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To chase</a:t>
            </a:r>
          </a:p>
        </p:txBody>
      </p:sp>
      <p:grpSp>
        <p:nvGrpSpPr>
          <p:cNvPr id="143" name="群組"/>
          <p:cNvGrpSpPr/>
          <p:nvPr/>
        </p:nvGrpSpPr>
        <p:grpSpPr>
          <a:xfrm>
            <a:off x="1242733" y="3865773"/>
            <a:ext cx="5731434" cy="1806154"/>
            <a:chOff x="0" y="0"/>
            <a:chExt cx="5731433" cy="1806153"/>
          </a:xfrm>
        </p:grpSpPr>
        <p:sp>
          <p:nvSpPr>
            <p:cNvPr id="141" name="追…"/>
            <p:cNvSpPr txBox="1"/>
            <p:nvPr/>
          </p:nvSpPr>
          <p:spPr>
            <a:xfrm>
              <a:off x="0" y="-1"/>
              <a:ext cx="1299134" cy="1806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3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追</a:t>
              </a:r>
            </a:p>
            <a:p>
              <a:pPr>
                <a:defRPr sz="2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zhūi</a:t>
              </a:r>
            </a:p>
          </p:txBody>
        </p:sp>
        <p:sp>
          <p:nvSpPr>
            <p:cNvPr id="142" name="剧…"/>
            <p:cNvSpPr txBox="1"/>
            <p:nvPr/>
          </p:nvSpPr>
          <p:spPr>
            <a:xfrm>
              <a:off x="4432300" y="-1"/>
              <a:ext cx="1299134" cy="1806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3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剧</a:t>
              </a:r>
            </a:p>
            <a:p>
              <a:pPr>
                <a:defRPr sz="2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jù</a:t>
              </a:r>
            </a:p>
          </p:txBody>
        </p:sp>
      </p:grpSp>
      <p:sp>
        <p:nvSpPr>
          <p:cNvPr id="144" name="serial"/>
          <p:cNvSpPr txBox="1"/>
          <p:nvPr/>
        </p:nvSpPr>
        <p:spPr>
          <a:xfrm>
            <a:off x="7093204" y="4237204"/>
            <a:ext cx="1561593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serial</a:t>
            </a:r>
          </a:p>
        </p:txBody>
      </p:sp>
      <p:sp>
        <p:nvSpPr>
          <p:cNvPr id="145" name="A：你周末在做什么？"/>
          <p:cNvSpPr txBox="1"/>
          <p:nvPr/>
        </p:nvSpPr>
        <p:spPr>
          <a:xfrm>
            <a:off x="3233261" y="5751856"/>
            <a:ext cx="564927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A：你周末在做什么？</a:t>
            </a:r>
          </a:p>
        </p:txBody>
      </p:sp>
      <p:sp>
        <p:nvSpPr>
          <p:cNvPr id="146" name="B：我周末在追剧。"/>
          <p:cNvSpPr txBox="1"/>
          <p:nvPr/>
        </p:nvSpPr>
        <p:spPr>
          <a:xfrm>
            <a:off x="3208781" y="6692900"/>
            <a:ext cx="5088637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B：我周末在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追剧</a:t>
            </a:r>
            <a:r>
              <a:t>。</a:t>
            </a:r>
          </a:p>
        </p:txBody>
      </p:sp>
      <p:sp>
        <p:nvSpPr>
          <p:cNvPr id="147" name="A：你在追什么剧？"/>
          <p:cNvSpPr txBox="1"/>
          <p:nvPr/>
        </p:nvSpPr>
        <p:spPr>
          <a:xfrm>
            <a:off x="3214211" y="7654236"/>
            <a:ext cx="507777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A：你在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追</a:t>
            </a:r>
            <a:r>
              <a:t>什么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剧</a:t>
            </a:r>
            <a:r>
              <a:t>？</a:t>
            </a:r>
          </a:p>
        </p:txBody>
      </p:sp>
      <p:grpSp>
        <p:nvGrpSpPr>
          <p:cNvPr id="150" name="群組"/>
          <p:cNvGrpSpPr/>
          <p:nvPr/>
        </p:nvGrpSpPr>
        <p:grpSpPr>
          <a:xfrm>
            <a:off x="3179857" y="4476548"/>
            <a:ext cx="9530977" cy="5167726"/>
            <a:chOff x="0" y="0"/>
            <a:chExt cx="9530975" cy="5167724"/>
          </a:xfrm>
        </p:grpSpPr>
        <p:sp>
          <p:nvSpPr>
            <p:cNvPr id="148" name="B：我在追Why Women Kill。"/>
            <p:cNvSpPr txBox="1"/>
            <p:nvPr/>
          </p:nvSpPr>
          <p:spPr>
            <a:xfrm>
              <a:off x="-1" y="4266024"/>
              <a:ext cx="7762686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:r>
                <a:t>B：我在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追</a:t>
              </a:r>
              <a:r>
                <a:t>Why Women Kill。</a:t>
              </a:r>
            </a:p>
          </p:txBody>
        </p:sp>
        <p:pic>
          <p:nvPicPr>
            <p:cNvPr id="149" name="8ccee287957b2e9e.jpg" descr="8ccee287957b2e9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734509" y="0"/>
              <a:ext cx="2796467" cy="4122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5"/>
      <p:bldP build="whole" bldLvl="1" animBg="1" rev="0" advAuto="0" spid="147" grpId="8"/>
      <p:bldP build="whole" bldLvl="1" animBg="1" rev="0" advAuto="0" spid="146" grpId="7"/>
      <p:bldP build="whole" bldLvl="1" animBg="1" rev="0" advAuto="0" spid="143" grpId="3"/>
      <p:bldP build="whole" bldLvl="1" animBg="1" rev="0" advAuto="0" spid="139" grpId="2"/>
      <p:bldP build="whole" bldLvl="1" animBg="1" rev="0" advAuto="0" spid="150" grpId="9"/>
      <p:bldP build="whole" bldLvl="1" animBg="1" rev="0" advAuto="0" spid="138" grpId="1"/>
      <p:bldP build="whole" bldLvl="1" animBg="1" rev="0" advAuto="0" spid="145" grpId="6"/>
      <p:bldP build="whole" bldLvl="1" animBg="1" rev="0" advAuto="0" spid="140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435" name="Use in question sentences"/>
          <p:cNvSpPr txBox="1"/>
          <p:nvPr/>
        </p:nvSpPr>
        <p:spPr>
          <a:xfrm>
            <a:off x="6139878" y="311246"/>
            <a:ext cx="570344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Use in question sentences</a:t>
            </a:r>
          </a:p>
        </p:txBody>
      </p:sp>
      <p:pic>
        <p:nvPicPr>
          <p:cNvPr id="436" name="20131019074116891689.jpg" descr="201310190741168916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408" y="1634478"/>
            <a:ext cx="6714917" cy="5022758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这张床你搬得上去吗？"/>
          <p:cNvSpPr txBox="1"/>
          <p:nvPr/>
        </p:nvSpPr>
        <p:spPr>
          <a:xfrm>
            <a:off x="3275216" y="7042149"/>
            <a:ext cx="60833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这张床你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搬得上去</a:t>
            </a:r>
            <a:r>
              <a:t>吗？</a:t>
            </a:r>
          </a:p>
        </p:txBody>
      </p:sp>
      <p:sp>
        <p:nvSpPr>
          <p:cNvPr id="438" name="这张床你搬得上去搬不上去？"/>
          <p:cNvSpPr txBox="1"/>
          <p:nvPr/>
        </p:nvSpPr>
        <p:spPr>
          <a:xfrm>
            <a:off x="2379866" y="8248649"/>
            <a:ext cx="78740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这张床你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搬得上去</a:t>
            </a:r>
            <a:r>
              <a:rPr>
                <a:solidFill>
                  <a:srgbClr val="0433FF"/>
                </a:solidFill>
              </a:rPr>
              <a:t>搬不上去</a:t>
            </a:r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441" name="Use in question sentences"/>
          <p:cNvSpPr txBox="1"/>
          <p:nvPr/>
        </p:nvSpPr>
        <p:spPr>
          <a:xfrm>
            <a:off x="6139878" y="311246"/>
            <a:ext cx="570344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Use in question sentences</a:t>
            </a:r>
          </a:p>
        </p:txBody>
      </p:sp>
      <p:pic>
        <p:nvPicPr>
          <p:cNvPr id="442" name="201402282040227034.gif" descr="201402282040227034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584" y="1733550"/>
            <a:ext cx="4525579" cy="452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depositphotos_125332434-stock-photo-asian-chinese-little-boy-wearing.jpg" descr="depositphotos_125332434-stock-photo-asian-chinese-little-boy-wear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0269" y="2564576"/>
            <a:ext cx="4772862" cy="318190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你的作业写得完吗？"/>
          <p:cNvSpPr txBox="1"/>
          <p:nvPr/>
        </p:nvSpPr>
        <p:spPr>
          <a:xfrm>
            <a:off x="3467100" y="6146800"/>
            <a:ext cx="57150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你的作业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写得完</a:t>
            </a:r>
            <a:r>
              <a:t>吗？</a:t>
            </a:r>
          </a:p>
        </p:txBody>
      </p:sp>
      <p:sp>
        <p:nvSpPr>
          <p:cNvPr id="445" name="你的作业写得完写不完？"/>
          <p:cNvSpPr txBox="1"/>
          <p:nvPr/>
        </p:nvSpPr>
        <p:spPr>
          <a:xfrm>
            <a:off x="2844799" y="7525016"/>
            <a:ext cx="6959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你的作业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写得完</a:t>
            </a:r>
            <a:r>
              <a:rPr>
                <a:solidFill>
                  <a:srgbClr val="0433FF"/>
                </a:solidFill>
              </a:rPr>
              <a:t>写不完</a:t>
            </a:r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otential Complements"/>
          <p:cNvSpPr txBox="1"/>
          <p:nvPr/>
        </p:nvSpPr>
        <p:spPr>
          <a:xfrm>
            <a:off x="456819" y="2037991"/>
            <a:ext cx="9627363" cy="11183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448" name="V+得/不+resultative complement/ directional complement"/>
          <p:cNvSpPr txBox="1"/>
          <p:nvPr/>
        </p:nvSpPr>
        <p:spPr>
          <a:xfrm>
            <a:off x="220757" y="4514850"/>
            <a:ext cx="1225848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433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+得/不+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resultative complement</a:t>
            </a:r>
            <a:r>
              <a:t>/ directional complement</a:t>
            </a:r>
          </a:p>
        </p:txBody>
      </p:sp>
      <p:sp>
        <p:nvSpPr>
          <p:cNvPr id="449" name="1"/>
          <p:cNvSpPr/>
          <p:nvPr/>
        </p:nvSpPr>
        <p:spPr>
          <a:xfrm>
            <a:off x="10439400" y="21285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50" name="请造句"/>
          <p:cNvSpPr txBox="1"/>
          <p:nvPr/>
        </p:nvSpPr>
        <p:spPr>
          <a:xfrm>
            <a:off x="4635499" y="6457950"/>
            <a:ext cx="3429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群組"/>
          <p:cNvGrpSpPr/>
          <p:nvPr/>
        </p:nvGrpSpPr>
        <p:grpSpPr>
          <a:xfrm>
            <a:off x="726797" y="3867615"/>
            <a:ext cx="4350919" cy="5887592"/>
            <a:chOff x="0" y="0"/>
            <a:chExt cx="4350918" cy="5887590"/>
          </a:xfrm>
        </p:grpSpPr>
        <p:pic>
          <p:nvPicPr>
            <p:cNvPr id="452" name="elle-usa.jpg" descr="elle-us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108" t="0" r="9108" b="0"/>
            <a:stretch>
              <a:fillRect/>
            </a:stretch>
          </p:blipFill>
          <p:spPr>
            <a:xfrm>
              <a:off x="113098" y="844084"/>
              <a:ext cx="4124782" cy="5043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" name="journals; magazine"/>
            <p:cNvSpPr txBox="1"/>
            <p:nvPr/>
          </p:nvSpPr>
          <p:spPr>
            <a:xfrm>
              <a:off x="0" y="-1"/>
              <a:ext cx="4350919" cy="659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/>
              </a:lvl1pPr>
            </a:lstStyle>
            <a:p>
              <a:pPr/>
              <a:r>
                <a:t>journals; magazine</a:t>
              </a:r>
            </a:p>
          </p:txBody>
        </p:sp>
      </p:grpSp>
      <p:sp>
        <p:nvSpPr>
          <p:cNvPr id="455" name="杂志…"/>
          <p:cNvSpPr txBox="1"/>
          <p:nvPr/>
        </p:nvSpPr>
        <p:spPr>
          <a:xfrm>
            <a:off x="3021101" y="8126991"/>
            <a:ext cx="1907998" cy="1640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/>
            </a:pPr>
            <a:r>
              <a:t>杂志</a:t>
            </a:r>
          </a:p>
          <a:p>
            <a:pPr>
              <a:defRPr sz="2900"/>
            </a:pPr>
            <a:r>
              <a:t>zázhì</a:t>
            </a:r>
          </a:p>
        </p:txBody>
      </p:sp>
      <p:sp>
        <p:nvSpPr>
          <p:cNvPr id="456" name="To publish"/>
          <p:cNvSpPr txBox="1"/>
          <p:nvPr/>
        </p:nvSpPr>
        <p:spPr>
          <a:xfrm>
            <a:off x="8475334" y="536443"/>
            <a:ext cx="3255646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To publish</a:t>
            </a:r>
          </a:p>
        </p:txBody>
      </p:sp>
      <p:sp>
        <p:nvSpPr>
          <p:cNvPr id="457" name="出版…"/>
          <p:cNvSpPr txBox="1"/>
          <p:nvPr/>
        </p:nvSpPr>
        <p:spPr>
          <a:xfrm>
            <a:off x="7198102" y="1568603"/>
            <a:ext cx="5810108" cy="193168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600">
                <a:solidFill>
                  <a:srgbClr val="FFFFFF"/>
                </a:solidFill>
              </a:defRPr>
            </a:pPr>
            <a:r>
              <a:t>出版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chūbǎn</a:t>
            </a:r>
          </a:p>
        </p:txBody>
      </p:sp>
      <p:sp>
        <p:nvSpPr>
          <p:cNvPr id="458" name="Formal"/>
          <p:cNvSpPr txBox="1"/>
          <p:nvPr/>
        </p:nvSpPr>
        <p:spPr>
          <a:xfrm>
            <a:off x="1766362" y="536443"/>
            <a:ext cx="2271789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Formal</a:t>
            </a:r>
          </a:p>
        </p:txBody>
      </p:sp>
      <p:sp>
        <p:nvSpPr>
          <p:cNvPr id="459" name="正式…"/>
          <p:cNvSpPr txBox="1"/>
          <p:nvPr/>
        </p:nvSpPr>
        <p:spPr>
          <a:xfrm>
            <a:off x="-142728" y="1568603"/>
            <a:ext cx="5835969" cy="193168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600">
                <a:solidFill>
                  <a:srgbClr val="FFFFFF"/>
                </a:solidFill>
              </a:defRPr>
            </a:pPr>
            <a:r>
              <a:t>正式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zhèngshì</a:t>
            </a:r>
          </a:p>
        </p:txBody>
      </p:sp>
      <p:sp>
        <p:nvSpPr>
          <p:cNvPr id="460" name="We have to use…"/>
          <p:cNvSpPr txBox="1"/>
          <p:nvPr/>
        </p:nvSpPr>
        <p:spPr>
          <a:xfrm>
            <a:off x="5345468" y="4801986"/>
            <a:ext cx="7292264" cy="138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We have to use </a:t>
            </a:r>
          </a:p>
          <a:p>
            <a:pPr>
              <a:defRPr sz="4200"/>
            </a:pPr>
            <a:r>
              <a:rPr>
                <a:solidFill>
                  <a:srgbClr val="0433FF"/>
                </a:solidFill>
              </a:rPr>
              <a:t>formally</a:t>
            </a:r>
            <a:r>
              <a:t> </a:t>
            </a:r>
            <a:r>
              <a:rPr>
                <a:solidFill>
                  <a:srgbClr val="FF2600"/>
                </a:solidFill>
              </a:rPr>
              <a:t>published</a:t>
            </a:r>
            <a:r>
              <a:t> </a:t>
            </a:r>
            <a:r>
              <a:rPr>
                <a:solidFill>
                  <a:srgbClr val="797979"/>
                </a:solidFill>
              </a:rPr>
              <a:t>journals</a:t>
            </a:r>
            <a:r>
              <a:t>. </a:t>
            </a:r>
          </a:p>
        </p:txBody>
      </p:sp>
      <p:sp>
        <p:nvSpPr>
          <p:cNvPr id="461" name="我们得用正式出版的杂志。"/>
          <p:cNvSpPr txBox="1"/>
          <p:nvPr/>
        </p:nvSpPr>
        <p:spPr>
          <a:xfrm>
            <a:off x="4972050" y="6988043"/>
            <a:ext cx="8039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我们得用</a:t>
            </a:r>
            <a:r>
              <a:rPr>
                <a:solidFill>
                  <a:srgbClr val="0433FF"/>
                </a:solidFill>
              </a:rPr>
              <a:t>正式</a:t>
            </a:r>
            <a:r>
              <a:rPr>
                <a:solidFill>
                  <a:srgbClr val="FF2600"/>
                </a:solidFill>
              </a:rPr>
              <a:t>出版的</a:t>
            </a:r>
            <a:r>
              <a:rPr>
                <a:solidFill>
                  <a:srgbClr val="797979"/>
                </a:solidFill>
              </a:rPr>
              <a:t>杂志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9" grpId="2"/>
      <p:bldP build="whole" bldLvl="1" animBg="1" rev="0" advAuto="0" spid="455" grpId="6"/>
      <p:bldP build="whole" bldLvl="1" animBg="1" rev="0" advAuto="0" spid="458" grpId="1"/>
      <p:bldP build="whole" bldLvl="1" animBg="1" rev="0" advAuto="0" spid="456" grpId="3"/>
      <p:bldP build="whole" bldLvl="1" animBg="1" rev="0" advAuto="0" spid="460" grpId="7"/>
      <p:bldP build="whole" bldLvl="1" animBg="1" rev="0" advAuto="0" spid="454" grpId="5"/>
      <p:bldP build="whole" bldLvl="1" animBg="1" rev="0" advAuto="0" spid="457" grpId="4"/>
      <p:bldP build="whole" bldLvl="1" animBg="1" rev="0" advAuto="0" spid="461" grpId="8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karaoke-kan-shinjuku-tokyo-japan-01.jpg" descr="karaoke-kan-shinjuku-tokyo-japan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3353" y="2610242"/>
            <a:ext cx="6044153" cy="4533116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急忙…"/>
          <p:cNvSpPr txBox="1"/>
          <p:nvPr/>
        </p:nvSpPr>
        <p:spPr>
          <a:xfrm>
            <a:off x="265213" y="3556717"/>
            <a:ext cx="5794761" cy="193168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600">
                <a:solidFill>
                  <a:srgbClr val="FFFFFF"/>
                </a:solidFill>
              </a:defRPr>
            </a:pPr>
            <a:r>
              <a:t>急忙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jímáng</a:t>
            </a:r>
          </a:p>
        </p:txBody>
      </p:sp>
      <p:sp>
        <p:nvSpPr>
          <p:cNvPr id="465" name="hastily; in a hurry"/>
          <p:cNvSpPr txBox="1"/>
          <p:nvPr/>
        </p:nvSpPr>
        <p:spPr>
          <a:xfrm>
            <a:off x="572632" y="2143042"/>
            <a:ext cx="5367795" cy="87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hastily; in a hurry</a:t>
            </a:r>
          </a:p>
        </p:txBody>
      </p:sp>
      <p:grpSp>
        <p:nvGrpSpPr>
          <p:cNvPr id="468" name="群組"/>
          <p:cNvGrpSpPr/>
          <p:nvPr/>
        </p:nvGrpSpPr>
        <p:grpSpPr>
          <a:xfrm>
            <a:off x="8298624" y="5408270"/>
            <a:ext cx="4428262" cy="1819960"/>
            <a:chOff x="0" y="0"/>
            <a:chExt cx="4428261" cy="1819958"/>
          </a:xfrm>
        </p:grpSpPr>
        <p:sp>
          <p:nvSpPr>
            <p:cNvPr id="466" name="唱…"/>
            <p:cNvSpPr txBox="1"/>
            <p:nvPr/>
          </p:nvSpPr>
          <p:spPr>
            <a:xfrm>
              <a:off x="-1" y="-1"/>
              <a:ext cx="1347827" cy="18199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7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唱</a:t>
              </a:r>
            </a:p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chàng</a:t>
              </a:r>
            </a:p>
          </p:txBody>
        </p:sp>
        <p:sp>
          <p:nvSpPr>
            <p:cNvPr id="467" name="卡拉OK…"/>
            <p:cNvSpPr txBox="1"/>
            <p:nvPr/>
          </p:nvSpPr>
          <p:spPr>
            <a:xfrm>
              <a:off x="1339164" y="41221"/>
              <a:ext cx="3089098" cy="17375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200"/>
              </a:pPr>
              <a:r>
                <a:t>卡拉OK</a:t>
              </a:r>
            </a:p>
            <a:p>
              <a:pPr algn="l">
                <a:defRPr sz="3400"/>
              </a:pPr>
              <a:r>
                <a:t>     kǎlā</a:t>
              </a:r>
            </a:p>
          </p:txBody>
        </p:sp>
      </p:grpSp>
      <p:sp>
        <p:nvSpPr>
          <p:cNvPr id="469" name="She hastily called her professor."/>
          <p:cNvSpPr txBox="1"/>
          <p:nvPr/>
        </p:nvSpPr>
        <p:spPr>
          <a:xfrm>
            <a:off x="-40683" y="6031859"/>
            <a:ext cx="6594425" cy="59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She hastily called her professor. </a:t>
            </a:r>
          </a:p>
        </p:txBody>
      </p:sp>
      <p:sp>
        <p:nvSpPr>
          <p:cNvPr id="470" name="她急忙地叫了她的教授。"/>
          <p:cNvSpPr txBox="1"/>
          <p:nvPr/>
        </p:nvSpPr>
        <p:spPr>
          <a:xfrm>
            <a:off x="18029" y="7047859"/>
            <a:ext cx="66802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急忙地</a:t>
            </a:r>
            <a:r>
              <a:t>叫了她的教授。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5" grpId="1"/>
      <p:bldP build="whole" bldLvl="1" animBg="1" rev="0" advAuto="0" spid="469" grpId="3"/>
      <p:bldP build="whole" bldLvl="1" animBg="1" rev="0" advAuto="0" spid="463" grpId="5"/>
      <p:bldP build="whole" bldLvl="1" animBg="1" rev="0" advAuto="0" spid="468" grpId="6"/>
      <p:bldP build="whole" bldLvl="1" animBg="1" rev="0" advAuto="0" spid="464" grpId="2"/>
      <p:bldP build="whole" bldLvl="1" animBg="1" rev="0" advAuto="0" spid="470" grpId="4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你相信所有网络上的资料吗？"/>
          <p:cNvSpPr txBox="1"/>
          <p:nvPr/>
        </p:nvSpPr>
        <p:spPr>
          <a:xfrm>
            <a:off x="852090" y="558799"/>
            <a:ext cx="10806511" cy="10795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你相信所有网络上的资料吗？</a:t>
            </a:r>
          </a:p>
        </p:txBody>
      </p:sp>
      <p:grpSp>
        <p:nvGrpSpPr>
          <p:cNvPr id="475" name="群組"/>
          <p:cNvGrpSpPr/>
          <p:nvPr/>
        </p:nvGrpSpPr>
        <p:grpSpPr>
          <a:xfrm>
            <a:off x="-55951" y="1752399"/>
            <a:ext cx="5286736" cy="4878810"/>
            <a:chOff x="0" y="0"/>
            <a:chExt cx="5286735" cy="4878808"/>
          </a:xfrm>
        </p:grpSpPr>
        <p:sp>
          <p:nvSpPr>
            <p:cNvPr id="473" name="garbage; trash"/>
            <p:cNvSpPr txBox="1"/>
            <p:nvPr/>
          </p:nvSpPr>
          <p:spPr>
            <a:xfrm>
              <a:off x="353464" y="0"/>
              <a:ext cx="4436175" cy="845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garbage; trash</a:t>
              </a:r>
            </a:p>
          </p:txBody>
        </p:sp>
        <p:pic>
          <p:nvPicPr>
            <p:cNvPr id="474" name="pile-of-garbage-vector-illustration-drawing_csp60951193.jpg" descr="pile-of-garbage-vector-illustration-drawing_csp6095119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4959"/>
            <a:stretch>
              <a:fillRect/>
            </a:stretch>
          </p:blipFill>
          <p:spPr>
            <a:xfrm>
              <a:off x="0" y="959648"/>
              <a:ext cx="5286736" cy="3919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6" name="垃圾…"/>
          <p:cNvSpPr txBox="1"/>
          <p:nvPr/>
        </p:nvSpPr>
        <p:spPr>
          <a:xfrm>
            <a:off x="3068713" y="4885014"/>
            <a:ext cx="2168374" cy="1780386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100"/>
            </a:pPr>
            <a:r>
              <a:t>垃圾</a:t>
            </a:r>
          </a:p>
          <a:p>
            <a:pPr>
              <a:defRPr sz="2800"/>
            </a:pPr>
            <a:r>
              <a:t>lājī(lèsè)</a:t>
            </a:r>
          </a:p>
        </p:txBody>
      </p:sp>
      <p:sp>
        <p:nvSpPr>
          <p:cNvPr id="477" name="I don’t believe, because there are too many trash…"/>
          <p:cNvSpPr txBox="1"/>
          <p:nvPr/>
        </p:nvSpPr>
        <p:spPr>
          <a:xfrm>
            <a:off x="3656456" y="2628260"/>
            <a:ext cx="9476487" cy="105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t>I don’t believe, because there are too many trash </a:t>
            </a:r>
          </a:p>
          <a:p>
            <a:pPr>
              <a:defRPr sz="3100"/>
            </a:pPr>
            <a:r>
              <a:t>from the internet.</a:t>
            </a:r>
          </a:p>
        </p:txBody>
      </p:sp>
      <p:sp>
        <p:nvSpPr>
          <p:cNvPr id="478" name="我不相信，因为网路上有太多垃圾。"/>
          <p:cNvSpPr txBox="1"/>
          <p:nvPr/>
        </p:nvSpPr>
        <p:spPr>
          <a:xfrm>
            <a:off x="4540250" y="3933548"/>
            <a:ext cx="86487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我不相信，因为网路上有太多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垃圾</a:t>
            </a:r>
            <a:r>
              <a:t>。</a:t>
            </a:r>
          </a:p>
        </p:txBody>
      </p:sp>
      <p:sp>
        <p:nvSpPr>
          <p:cNvPr id="479" name="dependable"/>
          <p:cNvSpPr txBox="1"/>
          <p:nvPr/>
        </p:nvSpPr>
        <p:spPr>
          <a:xfrm>
            <a:off x="1048010" y="6685256"/>
            <a:ext cx="3593580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dependable</a:t>
            </a:r>
          </a:p>
        </p:txBody>
      </p:sp>
      <p:sp>
        <p:nvSpPr>
          <p:cNvPr id="480" name="可靠…"/>
          <p:cNvSpPr txBox="1"/>
          <p:nvPr/>
        </p:nvSpPr>
        <p:spPr>
          <a:xfrm>
            <a:off x="-55951" y="7584833"/>
            <a:ext cx="5143104" cy="193168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600">
                <a:solidFill>
                  <a:srgbClr val="FFFFFF"/>
                </a:solidFill>
              </a:defRPr>
            </a:pPr>
            <a:r>
              <a:t>可靠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kěkào</a:t>
            </a:r>
          </a:p>
        </p:txBody>
      </p:sp>
      <p:sp>
        <p:nvSpPr>
          <p:cNvPr id="481" name="useful"/>
          <p:cNvSpPr txBox="1"/>
          <p:nvPr/>
        </p:nvSpPr>
        <p:spPr>
          <a:xfrm>
            <a:off x="8658148" y="6685256"/>
            <a:ext cx="1911504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useful</a:t>
            </a:r>
          </a:p>
        </p:txBody>
      </p:sp>
      <p:sp>
        <p:nvSpPr>
          <p:cNvPr id="482" name="有用…"/>
          <p:cNvSpPr txBox="1"/>
          <p:nvPr/>
        </p:nvSpPr>
        <p:spPr>
          <a:xfrm>
            <a:off x="6837839" y="7584833"/>
            <a:ext cx="5813960" cy="193168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600">
                <a:solidFill>
                  <a:srgbClr val="FFFFFF"/>
                </a:solidFill>
              </a:defRPr>
            </a:pPr>
            <a:r>
              <a:t>有用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yǒuyòng</a:t>
            </a:r>
          </a:p>
        </p:txBody>
      </p:sp>
      <p:sp>
        <p:nvSpPr>
          <p:cNvPr id="483" name="网路上的资料很可靠、很有用。"/>
          <p:cNvSpPr txBox="1"/>
          <p:nvPr/>
        </p:nvSpPr>
        <p:spPr>
          <a:xfrm>
            <a:off x="5238750" y="5349756"/>
            <a:ext cx="75819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网路上的资料很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可靠</a:t>
            </a:r>
            <a:r>
              <a:t>、很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有用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0" grpId="6"/>
      <p:bldP build="whole" bldLvl="1" animBg="1" rev="0" advAuto="0" spid="482" grpId="8"/>
      <p:bldP build="whole" bldLvl="1" animBg="1" rev="0" advAuto="0" spid="478" grpId="2"/>
      <p:bldP build="whole" bldLvl="1" animBg="1" rev="0" advAuto="0" spid="481" grpId="7"/>
      <p:bldP build="whole" bldLvl="1" animBg="1" rev="0" advAuto="0" spid="476" grpId="4"/>
      <p:bldP build="whole" bldLvl="1" animBg="1" rev="0" advAuto="0" spid="477" grpId="1"/>
      <p:bldP build="whole" bldLvl="1" animBg="1" rev="0" advAuto="0" spid="475" grpId="3"/>
      <p:bldP build="whole" bldLvl="1" animBg="1" rev="0" advAuto="0" spid="479" grpId="5"/>
      <p:bldP build="whole" bldLvl="1" animBg="1" rev="0" advAuto="0" spid="483" grpId="9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In short; in brief; anyway"/>
          <p:cNvSpPr txBox="1"/>
          <p:nvPr/>
        </p:nvSpPr>
        <p:spPr>
          <a:xfrm>
            <a:off x="100165" y="662154"/>
            <a:ext cx="6622645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In short; in brief; anyway</a:t>
            </a:r>
          </a:p>
        </p:txBody>
      </p:sp>
      <p:sp>
        <p:nvSpPr>
          <p:cNvPr id="486" name="总之…"/>
          <p:cNvSpPr txBox="1"/>
          <p:nvPr/>
        </p:nvSpPr>
        <p:spPr>
          <a:xfrm>
            <a:off x="330652" y="1669778"/>
            <a:ext cx="6161672" cy="205794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200"/>
            </a:pPr>
            <a:r>
              <a:t>总之</a:t>
            </a:r>
          </a:p>
          <a:p>
            <a:pPr>
              <a:defRPr sz="3300"/>
            </a:pPr>
            <a:r>
              <a:t>zǒngzhī</a:t>
            </a:r>
          </a:p>
        </p:txBody>
      </p:sp>
      <p:grpSp>
        <p:nvGrpSpPr>
          <p:cNvPr id="489" name="群組"/>
          <p:cNvGrpSpPr/>
          <p:nvPr/>
        </p:nvGrpSpPr>
        <p:grpSpPr>
          <a:xfrm>
            <a:off x="168898" y="4402304"/>
            <a:ext cx="6485180" cy="5106127"/>
            <a:chOff x="0" y="0"/>
            <a:chExt cx="6485178" cy="5106125"/>
          </a:xfrm>
        </p:grpSpPr>
        <p:sp>
          <p:nvSpPr>
            <p:cNvPr id="487" name="basic necessities of life"/>
            <p:cNvSpPr txBox="1"/>
            <p:nvPr/>
          </p:nvSpPr>
          <p:spPr>
            <a:xfrm>
              <a:off x="0" y="0"/>
              <a:ext cx="6485179" cy="771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/>
              </a:lvl1pPr>
            </a:lstStyle>
            <a:p>
              <a:pPr/>
              <a:r>
                <a:t>basic necessities of life </a:t>
              </a:r>
            </a:p>
          </p:txBody>
        </p:sp>
        <p:pic>
          <p:nvPicPr>
            <p:cNvPr id="488" name="512x512bb.jpg" descr="512x512bb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3852" y="1065144"/>
              <a:ext cx="4040982" cy="4040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0" name="衣食住行…"/>
          <p:cNvSpPr txBox="1"/>
          <p:nvPr/>
        </p:nvSpPr>
        <p:spPr>
          <a:xfrm>
            <a:off x="3374936" y="7897839"/>
            <a:ext cx="3537128" cy="16160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300"/>
            </a:pPr>
            <a:r>
              <a:t>衣食住行</a:t>
            </a:r>
          </a:p>
          <a:p>
            <a:pPr>
              <a:defRPr sz="2600"/>
            </a:pPr>
            <a:r>
              <a:t>yī shí zhù xíng</a:t>
            </a:r>
          </a:p>
        </p:txBody>
      </p:sp>
      <p:sp>
        <p:nvSpPr>
          <p:cNvPr id="491" name="总之，只要有网络，…"/>
          <p:cNvSpPr txBox="1"/>
          <p:nvPr/>
        </p:nvSpPr>
        <p:spPr>
          <a:xfrm>
            <a:off x="7341946" y="4000500"/>
            <a:ext cx="5534508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总之</a:t>
            </a:r>
            <a:r>
              <a:t>，只要有网络，</a:t>
            </a:r>
          </a:p>
          <a:p>
            <a:pPr>
              <a:defRPr sz="4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衣食住行</a:t>
            </a:r>
            <a:r>
              <a:t>都很方便。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4"/>
      <p:bldP build="whole" bldLvl="1" animBg="1" rev="0" advAuto="0" spid="489" grpId="2"/>
      <p:bldP build="whole" bldLvl="1" animBg="1" rev="0" advAuto="0" spid="490" grpId="3"/>
      <p:bldP build="whole" bldLvl="1" animBg="1" rev="0" advAuto="0" spid="48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o arrive late"/>
          <p:cNvSpPr txBox="1"/>
          <p:nvPr/>
        </p:nvSpPr>
        <p:spPr>
          <a:xfrm>
            <a:off x="8707907" y="890754"/>
            <a:ext cx="353918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To arrive late</a:t>
            </a:r>
          </a:p>
        </p:txBody>
      </p:sp>
      <p:sp>
        <p:nvSpPr>
          <p:cNvPr id="494" name="迟到…"/>
          <p:cNvSpPr txBox="1"/>
          <p:nvPr/>
        </p:nvSpPr>
        <p:spPr>
          <a:xfrm>
            <a:off x="8117963" y="2071117"/>
            <a:ext cx="4518007" cy="2372866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300">
                <a:solidFill>
                  <a:srgbClr val="FFFFFF"/>
                </a:solidFill>
              </a:defRPr>
            </a:pPr>
            <a:r>
              <a:t>迟到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chídào</a:t>
            </a:r>
          </a:p>
        </p:txBody>
      </p:sp>
      <p:sp>
        <p:nvSpPr>
          <p:cNvPr id="495" name="Always"/>
          <p:cNvSpPr txBox="1"/>
          <p:nvPr/>
        </p:nvSpPr>
        <p:spPr>
          <a:xfrm>
            <a:off x="1790522" y="890754"/>
            <a:ext cx="200695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Always</a:t>
            </a:r>
          </a:p>
        </p:txBody>
      </p:sp>
      <p:sp>
        <p:nvSpPr>
          <p:cNvPr id="496" name="老是…"/>
          <p:cNvSpPr txBox="1"/>
          <p:nvPr/>
        </p:nvSpPr>
        <p:spPr>
          <a:xfrm>
            <a:off x="283799" y="2071117"/>
            <a:ext cx="5020402" cy="237286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300">
                <a:solidFill>
                  <a:srgbClr val="FFFFFF"/>
                </a:solidFill>
              </a:defRPr>
            </a:pPr>
            <a:r>
              <a:t>老是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lǎoshì</a:t>
            </a:r>
          </a:p>
        </p:txBody>
      </p:sp>
      <p:sp>
        <p:nvSpPr>
          <p:cNvPr id="497" name="Who always be late in our class?"/>
          <p:cNvSpPr txBox="1"/>
          <p:nvPr/>
        </p:nvSpPr>
        <p:spPr>
          <a:xfrm>
            <a:off x="1783238" y="5393088"/>
            <a:ext cx="8981124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Who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always</a:t>
            </a:r>
            <a:r>
              <a:t> </a:t>
            </a:r>
            <a:r>
              <a:rPr>
                <a:solidFill>
                  <a:srgbClr val="0433FF"/>
                </a:solidFill>
              </a:rPr>
              <a:t>be late</a:t>
            </a:r>
            <a:r>
              <a:t> in our class?</a:t>
            </a:r>
          </a:p>
        </p:txBody>
      </p:sp>
      <p:sp>
        <p:nvSpPr>
          <p:cNvPr id="498" name="我们班谁老是迟到？"/>
          <p:cNvSpPr txBox="1"/>
          <p:nvPr/>
        </p:nvSpPr>
        <p:spPr>
          <a:xfrm>
            <a:off x="1873250" y="6731000"/>
            <a:ext cx="8801101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600"/>
            </a:pPr>
            <a:r>
              <a:t>我们班谁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老是</a:t>
            </a:r>
            <a:r>
              <a:rPr>
                <a:solidFill>
                  <a:srgbClr val="0433FF"/>
                </a:solidFill>
              </a:rPr>
              <a:t>迟到</a:t>
            </a:r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3" grpId="3"/>
      <p:bldP build="whole" bldLvl="1" animBg="1" rev="0" advAuto="0" spid="494" grpId="4"/>
      <p:bldP build="whole" bldLvl="1" animBg="1" rev="0" advAuto="0" spid="498" grpId="6"/>
      <p:bldP build="whole" bldLvl="1" animBg="1" rev="0" advAuto="0" spid="497" grpId="5"/>
      <p:bldP build="whole" bldLvl="1" animBg="1" rev="0" advAuto="0" spid="495" grpId="1"/>
      <p:bldP build="whole" bldLvl="1" animBg="1" rev="0" advAuto="0" spid="496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-461056"/>
            <a:satOff val="4338"/>
            <a:lumOff val="-1022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rammar"/>
          <p:cNvSpPr txBox="1"/>
          <p:nvPr/>
        </p:nvSpPr>
        <p:spPr>
          <a:xfrm>
            <a:off x="3705669" y="1422400"/>
            <a:ext cx="5923662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4900">
                <a:solidFill>
                  <a:srgbClr val="FFFFFF"/>
                </a:solidFill>
                <a:latin typeface="나눔손글씨 붓"/>
                <a:ea typeface="나눔손글씨 붓"/>
                <a:cs typeface="나눔손글씨 붓"/>
                <a:sym typeface="나눔손글씨 붓"/>
              </a:defRPr>
            </a:lvl1pPr>
          </a:lstStyle>
          <a:p>
            <a:pPr/>
            <a:r>
              <a:t>Grammar</a:t>
            </a:r>
          </a:p>
        </p:txBody>
      </p:sp>
      <p:sp>
        <p:nvSpPr>
          <p:cNvPr id="501" name="语法"/>
          <p:cNvSpPr txBox="1"/>
          <p:nvPr/>
        </p:nvSpPr>
        <p:spPr>
          <a:xfrm>
            <a:off x="3397249" y="3517900"/>
            <a:ext cx="6007101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200">
                <a:solidFill>
                  <a:srgbClr val="FFFFFF"/>
                </a:solidFill>
              </a:defRPr>
            </a:lvl1pPr>
          </a:lstStyle>
          <a:p>
            <a:pPr/>
            <a:r>
              <a:t>语法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504" name="2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05" name="V+得/不+了(liǎo)"/>
          <p:cNvSpPr txBox="1"/>
          <p:nvPr/>
        </p:nvSpPr>
        <p:spPr>
          <a:xfrm>
            <a:off x="8115655" y="323850"/>
            <a:ext cx="42918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</a:t>
            </a:r>
            <a:r>
              <a:rPr>
                <a:solidFill>
                  <a:srgbClr val="0433FF"/>
                </a:solidFill>
              </a:rPr>
              <a:t>得/不</a:t>
            </a:r>
            <a:r>
              <a:t>+</a:t>
            </a:r>
            <a:r>
              <a:rPr>
                <a:solidFill>
                  <a:srgbClr val="FF2600"/>
                </a:solidFill>
              </a:rPr>
              <a:t>了</a:t>
            </a:r>
            <a:r>
              <a:t>(liǎo)</a:t>
            </a:r>
          </a:p>
        </p:txBody>
      </p:sp>
      <p:sp>
        <p:nvSpPr>
          <p:cNvPr id="506" name="这碗牛肉面太咸，我________。"/>
          <p:cNvSpPr txBox="1"/>
          <p:nvPr/>
        </p:nvSpPr>
        <p:spPr>
          <a:xfrm>
            <a:off x="2387558" y="7353299"/>
            <a:ext cx="96117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这碗牛肉面太咸，我________。</a:t>
            </a:r>
          </a:p>
        </p:txBody>
      </p:sp>
      <p:sp>
        <p:nvSpPr>
          <p:cNvPr id="507" name="This pattern is used to talk about whether or not you are able to do something."/>
          <p:cNvSpPr txBox="1"/>
          <p:nvPr/>
        </p:nvSpPr>
        <p:spPr>
          <a:xfrm>
            <a:off x="481279" y="1347392"/>
            <a:ext cx="12341734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000">
                <a:solidFill>
                  <a:srgbClr val="333333"/>
                </a:solidFill>
              </a:defRPr>
            </a:pPr>
            <a:r>
              <a:t>This pattern is used to talk about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whether or not you are able to do something. </a:t>
            </a:r>
          </a:p>
        </p:txBody>
      </p:sp>
      <p:pic>
        <p:nvPicPr>
          <p:cNvPr id="508" name="800px-牛肉麵_沈記牛肉麵_松江市場_台北_18260677986-1140x600.jpg" descr="800px-牛肉麵_沈記牛肉麵_松江市場_台北_18260677986-1140x6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551" y="2418177"/>
            <a:ext cx="8459390" cy="445231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吃不了"/>
          <p:cNvSpPr txBox="1"/>
          <p:nvPr/>
        </p:nvSpPr>
        <p:spPr>
          <a:xfrm>
            <a:off x="8801099" y="7353299"/>
            <a:ext cx="20574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吃</a:t>
            </a:r>
            <a:r>
              <a:rPr>
                <a:solidFill>
                  <a:srgbClr val="0433FF"/>
                </a:solidFill>
              </a:rPr>
              <a:t>不</a:t>
            </a:r>
            <a:r>
              <a:t>了</a:t>
            </a:r>
          </a:p>
        </p:txBody>
      </p:sp>
      <p:sp>
        <p:nvSpPr>
          <p:cNvPr id="510" name="我吃不了这碗牛肉面，因为它太咸了。"/>
          <p:cNvSpPr txBox="1"/>
          <p:nvPr/>
        </p:nvSpPr>
        <p:spPr>
          <a:xfrm>
            <a:off x="1313135" y="8470899"/>
            <a:ext cx="11125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我</a:t>
            </a:r>
            <a:r>
              <a:rPr>
                <a:solidFill>
                  <a:srgbClr val="FF2600"/>
                </a:solidFill>
              </a:rPr>
              <a:t>吃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了</a:t>
            </a:r>
            <a:r>
              <a:t>这碗牛肉面，因为它太咸了。</a:t>
            </a:r>
          </a:p>
        </p:txBody>
      </p:sp>
      <p:sp>
        <p:nvSpPr>
          <p:cNvPr id="511" name="Unable to eat"/>
          <p:cNvSpPr txBox="1"/>
          <p:nvPr/>
        </p:nvSpPr>
        <p:spPr>
          <a:xfrm>
            <a:off x="121665" y="5131764"/>
            <a:ext cx="2703069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Unable to eat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online-shopping.jpg" descr="online-shopp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84" y="2577265"/>
            <a:ext cx="6132093" cy="459907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网络购物"/>
          <p:cNvSpPr txBox="1"/>
          <p:nvPr/>
        </p:nvSpPr>
        <p:spPr>
          <a:xfrm>
            <a:off x="2673349" y="5911850"/>
            <a:ext cx="34671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网</a:t>
            </a:r>
            <a:r>
              <a:t>络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购</a:t>
            </a:r>
            <a:r>
              <a:t>物</a:t>
            </a:r>
          </a:p>
        </p:txBody>
      </p:sp>
      <p:pic>
        <p:nvPicPr>
          <p:cNvPr id="154" name="lets-music-edff145083.png" descr="lets-music-edff14508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8195" y="3358099"/>
            <a:ext cx="6880951" cy="361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听音乐"/>
          <p:cNvSpPr txBox="1"/>
          <p:nvPr/>
        </p:nvSpPr>
        <p:spPr>
          <a:xfrm>
            <a:off x="10394950" y="5911850"/>
            <a:ext cx="26289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听音乐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3"/>
      <p:bldP build="whole" bldLvl="1" animBg="1" rev="0" advAuto="0" spid="154" grpId="2"/>
      <p:bldP build="whole" bldLvl="1" animBg="1" rev="0" advAuto="0" spid="15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514" name="2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15" name="V+得/不+了(liǎo)"/>
          <p:cNvSpPr txBox="1"/>
          <p:nvPr/>
        </p:nvSpPr>
        <p:spPr>
          <a:xfrm>
            <a:off x="8115655" y="323850"/>
            <a:ext cx="42918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</a:t>
            </a:r>
            <a:r>
              <a:rPr>
                <a:solidFill>
                  <a:srgbClr val="0433FF"/>
                </a:solidFill>
              </a:rPr>
              <a:t>得/不</a:t>
            </a:r>
            <a:r>
              <a:t>+</a:t>
            </a:r>
            <a:r>
              <a:rPr>
                <a:solidFill>
                  <a:srgbClr val="FF2600"/>
                </a:solidFill>
              </a:rPr>
              <a:t>了</a:t>
            </a:r>
            <a:r>
              <a:t>(liǎo)</a:t>
            </a:r>
          </a:p>
        </p:txBody>
      </p:sp>
      <p:sp>
        <p:nvSpPr>
          <p:cNvPr id="516" name="This pattern is used to talk about whether or not you are able to do something."/>
          <p:cNvSpPr txBox="1"/>
          <p:nvPr/>
        </p:nvSpPr>
        <p:spPr>
          <a:xfrm>
            <a:off x="481279" y="1347392"/>
            <a:ext cx="12341734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000">
                <a:solidFill>
                  <a:srgbClr val="333333"/>
                </a:solidFill>
              </a:defRPr>
            </a:pPr>
            <a:r>
              <a:t>This pattern is used to talk about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whether or not you are able to do something. </a:t>
            </a:r>
          </a:p>
        </p:txBody>
      </p:sp>
      <p:sp>
        <p:nvSpPr>
          <p:cNvPr id="517" name="这张床太重，我__________。"/>
          <p:cNvSpPr txBox="1"/>
          <p:nvPr/>
        </p:nvSpPr>
        <p:spPr>
          <a:xfrm>
            <a:off x="2608535" y="7438296"/>
            <a:ext cx="85344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这张床太重，我__________。</a:t>
            </a:r>
          </a:p>
        </p:txBody>
      </p:sp>
      <p:pic>
        <p:nvPicPr>
          <p:cNvPr id="518" name="tumblr_maptgfnwvM1qzoclu.jpg" descr="tumblr_maptgfnwvM1qzocl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8310" y="2135056"/>
            <a:ext cx="6794851" cy="5096138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搬不了"/>
          <p:cNvSpPr txBox="1"/>
          <p:nvPr/>
        </p:nvSpPr>
        <p:spPr>
          <a:xfrm>
            <a:off x="7785099" y="7349396"/>
            <a:ext cx="20574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了</a:t>
            </a:r>
          </a:p>
        </p:txBody>
      </p:sp>
      <p:sp>
        <p:nvSpPr>
          <p:cNvPr id="520" name="我搬不了这张床，因为它太重。"/>
          <p:cNvSpPr txBox="1"/>
          <p:nvPr/>
        </p:nvSpPr>
        <p:spPr>
          <a:xfrm>
            <a:off x="1911349" y="8470899"/>
            <a:ext cx="91821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了</a:t>
            </a:r>
            <a:r>
              <a:t>这张床，因为它太重。</a:t>
            </a:r>
          </a:p>
        </p:txBody>
      </p:sp>
      <p:sp>
        <p:nvSpPr>
          <p:cNvPr id="521" name="Unable to move"/>
          <p:cNvSpPr txBox="1"/>
          <p:nvPr/>
        </p:nvSpPr>
        <p:spPr>
          <a:xfrm>
            <a:off x="213410" y="4615462"/>
            <a:ext cx="3154580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Unable to move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9" grpId="1"/>
      <p:bldP build="whole" bldLvl="1" animBg="1" rev="0" advAuto="0" spid="520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524" name="2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25" name="V+得/不+了(liǎo)"/>
          <p:cNvSpPr txBox="1"/>
          <p:nvPr/>
        </p:nvSpPr>
        <p:spPr>
          <a:xfrm>
            <a:off x="8115655" y="323850"/>
            <a:ext cx="42918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</a:t>
            </a:r>
            <a:r>
              <a:rPr>
                <a:solidFill>
                  <a:srgbClr val="0433FF"/>
                </a:solidFill>
              </a:rPr>
              <a:t>得/不</a:t>
            </a:r>
            <a:r>
              <a:t>+</a:t>
            </a:r>
            <a:r>
              <a:rPr>
                <a:solidFill>
                  <a:srgbClr val="FF2600"/>
                </a:solidFill>
              </a:rPr>
              <a:t>了</a:t>
            </a:r>
            <a:r>
              <a:t>(liǎo)</a:t>
            </a:r>
          </a:p>
        </p:txBody>
      </p:sp>
      <p:sp>
        <p:nvSpPr>
          <p:cNvPr id="526" name="This pattern is used to talk about whether or not you are able to do something."/>
          <p:cNvSpPr txBox="1"/>
          <p:nvPr/>
        </p:nvSpPr>
        <p:spPr>
          <a:xfrm>
            <a:off x="481279" y="1347392"/>
            <a:ext cx="12341734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000">
                <a:solidFill>
                  <a:srgbClr val="333333"/>
                </a:solidFill>
              </a:defRPr>
            </a:pPr>
            <a:r>
              <a:t>This pattern is used to talk about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whether or not you are able to do something. </a:t>
            </a:r>
          </a:p>
        </p:txBody>
      </p:sp>
      <p:pic>
        <p:nvPicPr>
          <p:cNvPr id="527" name="depositphotos_116289614-stock-photo-book-on-wooden-table.jpg" descr="depositphotos_116289614-stock-photo-book-on-wooden-table.jpg"/>
          <p:cNvPicPr>
            <a:picLocks noChangeAspect="1"/>
          </p:cNvPicPr>
          <p:nvPr/>
        </p:nvPicPr>
        <p:blipFill>
          <a:blip r:embed="rId2">
            <a:extLst/>
          </a:blip>
          <a:srcRect l="0" t="33351" r="0" b="0"/>
          <a:stretch>
            <a:fillRect/>
          </a:stretch>
        </p:blipFill>
        <p:spPr>
          <a:xfrm>
            <a:off x="3176389" y="3361134"/>
            <a:ext cx="7170230" cy="324196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这本书太厚，我_________。"/>
          <p:cNvSpPr txBox="1"/>
          <p:nvPr/>
        </p:nvSpPr>
        <p:spPr>
          <a:xfrm>
            <a:off x="2397124" y="8116490"/>
            <a:ext cx="821055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这本书太厚，我_________。</a:t>
            </a:r>
          </a:p>
        </p:txBody>
      </p:sp>
      <p:sp>
        <p:nvSpPr>
          <p:cNvPr id="529" name="thick"/>
          <p:cNvSpPr txBox="1"/>
          <p:nvPr/>
        </p:nvSpPr>
        <p:spPr>
          <a:xfrm>
            <a:off x="907795" y="4452367"/>
            <a:ext cx="130860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thick</a:t>
            </a:r>
          </a:p>
        </p:txBody>
      </p:sp>
      <p:sp>
        <p:nvSpPr>
          <p:cNvPr id="530" name="厚…"/>
          <p:cNvSpPr txBox="1"/>
          <p:nvPr/>
        </p:nvSpPr>
        <p:spPr>
          <a:xfrm>
            <a:off x="953109" y="5212157"/>
            <a:ext cx="1217982" cy="1729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800"/>
            </a:pPr>
            <a:r>
              <a:t>厚</a:t>
            </a:r>
          </a:p>
          <a:p>
            <a:pPr>
              <a:defRPr sz="2800"/>
            </a:pPr>
            <a:r>
              <a:t>hòu</a:t>
            </a:r>
          </a:p>
        </p:txBody>
      </p:sp>
      <p:sp>
        <p:nvSpPr>
          <p:cNvPr id="531" name="看不了"/>
          <p:cNvSpPr txBox="1"/>
          <p:nvPr/>
        </p:nvSpPr>
        <p:spPr>
          <a:xfrm>
            <a:off x="7594599" y="8026399"/>
            <a:ext cx="20574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了</a:t>
            </a:r>
          </a:p>
        </p:txBody>
      </p:sp>
      <p:sp>
        <p:nvSpPr>
          <p:cNvPr id="532" name="Unable to read"/>
          <p:cNvSpPr txBox="1"/>
          <p:nvPr/>
        </p:nvSpPr>
        <p:spPr>
          <a:xfrm>
            <a:off x="7232650" y="6800394"/>
            <a:ext cx="2959101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Unable to read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0316手傷第十一天2.JPG" descr="0316手傷第十一天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98" y="2744222"/>
            <a:ext cx="5707596" cy="4280697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Ａ：Are you able to write words?"/>
          <p:cNvSpPr txBox="1"/>
          <p:nvPr/>
        </p:nvSpPr>
        <p:spPr>
          <a:xfrm>
            <a:off x="5620004" y="3364739"/>
            <a:ext cx="725119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Ａ：Are you able to write words?</a:t>
            </a:r>
          </a:p>
        </p:txBody>
      </p:sp>
      <p:sp>
        <p:nvSpPr>
          <p:cNvPr id="536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537" name="2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38" name="V+得/不+了(liǎo)"/>
          <p:cNvSpPr txBox="1"/>
          <p:nvPr/>
        </p:nvSpPr>
        <p:spPr>
          <a:xfrm>
            <a:off x="8115655" y="323850"/>
            <a:ext cx="42918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t>+</a:t>
            </a:r>
            <a:r>
              <a:rPr>
                <a:solidFill>
                  <a:srgbClr val="0433FF"/>
                </a:solidFill>
              </a:rPr>
              <a:t>得/不</a:t>
            </a:r>
            <a:r>
              <a:t>+</a:t>
            </a:r>
            <a:r>
              <a:rPr>
                <a:solidFill>
                  <a:srgbClr val="FF2600"/>
                </a:solidFill>
              </a:rPr>
              <a:t>了</a:t>
            </a:r>
            <a:r>
              <a:t>(liǎo)</a:t>
            </a:r>
          </a:p>
        </p:txBody>
      </p:sp>
      <p:sp>
        <p:nvSpPr>
          <p:cNvPr id="539" name="This pattern is used to talk about whether or not you are able to do something."/>
          <p:cNvSpPr txBox="1"/>
          <p:nvPr/>
        </p:nvSpPr>
        <p:spPr>
          <a:xfrm>
            <a:off x="481279" y="1347392"/>
            <a:ext cx="12341734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000">
                <a:solidFill>
                  <a:srgbClr val="333333"/>
                </a:solidFill>
              </a:defRPr>
            </a:pPr>
            <a:r>
              <a:t>This pattern is used to talk about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whether or not you are able to do something. </a:t>
            </a:r>
          </a:p>
        </p:txBody>
      </p:sp>
      <p:sp>
        <p:nvSpPr>
          <p:cNvPr id="540" name="你写得了字吗？"/>
          <p:cNvSpPr txBox="1"/>
          <p:nvPr/>
        </p:nvSpPr>
        <p:spPr>
          <a:xfrm>
            <a:off x="6864349" y="4400550"/>
            <a:ext cx="43815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了</a:t>
            </a:r>
            <a:r>
              <a:t>字吗？</a:t>
            </a:r>
          </a:p>
        </p:txBody>
      </p:sp>
      <p:sp>
        <p:nvSpPr>
          <p:cNvPr id="541" name="B：Sorry, I can’t write."/>
          <p:cNvSpPr txBox="1"/>
          <p:nvPr/>
        </p:nvSpPr>
        <p:spPr>
          <a:xfrm>
            <a:off x="5721146" y="5848350"/>
            <a:ext cx="49661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B：Sorry, I can’t write.</a:t>
            </a:r>
          </a:p>
        </p:txBody>
      </p:sp>
      <p:sp>
        <p:nvSpPr>
          <p:cNvPr id="542" name="对不起，我写不了。"/>
          <p:cNvSpPr txBox="1"/>
          <p:nvPr/>
        </p:nvSpPr>
        <p:spPr>
          <a:xfrm>
            <a:off x="6051550" y="7080250"/>
            <a:ext cx="56007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对不起，我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了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1" grpId="3"/>
      <p:bldP build="whole" bldLvl="1" animBg="1" rev="0" advAuto="0" spid="542" grpId="4"/>
      <p:bldP build="whole" bldLvl="1" animBg="1" rev="0" advAuto="0" spid="535" grpId="1"/>
      <p:bldP build="whole" bldLvl="1" animBg="1" rev="0" advAuto="0" spid="540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otential Complements"/>
          <p:cNvSpPr txBox="1"/>
          <p:nvPr/>
        </p:nvSpPr>
        <p:spPr>
          <a:xfrm>
            <a:off x="-3557" y="261736"/>
            <a:ext cx="6077713" cy="73382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Potential Complements</a:t>
            </a:r>
          </a:p>
        </p:txBody>
      </p:sp>
      <p:sp>
        <p:nvSpPr>
          <p:cNvPr id="545" name="2"/>
          <p:cNvSpPr/>
          <p:nvPr/>
        </p:nvSpPr>
        <p:spPr>
          <a:xfrm>
            <a:off x="6426200" y="160015"/>
            <a:ext cx="899071" cy="93727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46" name="V得了V不了"/>
          <p:cNvSpPr txBox="1"/>
          <p:nvPr/>
        </p:nvSpPr>
        <p:spPr>
          <a:xfrm>
            <a:off x="8233791" y="190499"/>
            <a:ext cx="405561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了V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了</a:t>
            </a:r>
          </a:p>
        </p:txBody>
      </p:sp>
      <p:sp>
        <p:nvSpPr>
          <p:cNvPr id="547" name="Use in question sentences"/>
          <p:cNvSpPr txBox="1"/>
          <p:nvPr/>
        </p:nvSpPr>
        <p:spPr>
          <a:xfrm>
            <a:off x="3295078" y="1543146"/>
            <a:ext cx="570344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Use in question sentences</a:t>
            </a:r>
          </a:p>
        </p:txBody>
      </p:sp>
      <p:sp>
        <p:nvSpPr>
          <p:cNvPr id="548" name="今天的派对你去得了吗？"/>
          <p:cNvSpPr txBox="1"/>
          <p:nvPr/>
        </p:nvSpPr>
        <p:spPr>
          <a:xfrm>
            <a:off x="2393950" y="2725535"/>
            <a:ext cx="82169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今天的派对你</a:t>
            </a:r>
            <a:r>
              <a:rPr>
                <a:solidFill>
                  <a:srgbClr val="FF2600"/>
                </a:solidFill>
              </a:rPr>
              <a:t>去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了</a:t>
            </a:r>
            <a:r>
              <a:t>吗？</a:t>
            </a:r>
          </a:p>
        </p:txBody>
      </p:sp>
      <p:sp>
        <p:nvSpPr>
          <p:cNvPr id="549" name="今天的派对你去得了去不了？"/>
          <p:cNvSpPr txBox="1"/>
          <p:nvPr/>
        </p:nvSpPr>
        <p:spPr>
          <a:xfrm>
            <a:off x="1657349" y="4165342"/>
            <a:ext cx="96901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今天的派对你</a:t>
            </a:r>
            <a:r>
              <a:rPr>
                <a:solidFill>
                  <a:srgbClr val="FF2600"/>
                </a:solidFill>
              </a:rPr>
              <a:t>去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了去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了</a:t>
            </a:r>
            <a:r>
              <a:t>？</a:t>
            </a:r>
          </a:p>
        </p:txBody>
      </p:sp>
      <p:sp>
        <p:nvSpPr>
          <p:cNvPr id="550" name="这碗酸辣汤你喝得了吗？"/>
          <p:cNvSpPr txBox="1"/>
          <p:nvPr/>
        </p:nvSpPr>
        <p:spPr>
          <a:xfrm>
            <a:off x="2190750" y="6350000"/>
            <a:ext cx="82169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这碗酸辣汤你</a:t>
            </a:r>
            <a:r>
              <a:rPr>
                <a:solidFill>
                  <a:srgbClr val="FF2600"/>
                </a:solidFill>
              </a:rPr>
              <a:t>喝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了</a:t>
            </a:r>
            <a:r>
              <a:t>吗？</a:t>
            </a:r>
          </a:p>
        </p:txBody>
      </p:sp>
      <p:sp>
        <p:nvSpPr>
          <p:cNvPr id="551" name="这碗酸辣汤你喝得了喝不了？"/>
          <p:cNvSpPr txBox="1"/>
          <p:nvPr/>
        </p:nvSpPr>
        <p:spPr>
          <a:xfrm>
            <a:off x="1657349" y="7759185"/>
            <a:ext cx="96901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这碗酸辣汤你</a:t>
            </a:r>
            <a:r>
              <a:rPr>
                <a:solidFill>
                  <a:srgbClr val="FF2600"/>
                </a:solidFill>
              </a:rPr>
              <a:t>喝</a:t>
            </a:r>
            <a:r>
              <a:rPr>
                <a:solidFill>
                  <a:srgbClr val="0433FF"/>
                </a:solidFill>
              </a:rPr>
              <a:t>得</a:t>
            </a:r>
            <a:r>
              <a:rPr>
                <a:solidFill>
                  <a:srgbClr val="FF2600"/>
                </a:solidFill>
              </a:rPr>
              <a:t>了喝</a:t>
            </a:r>
            <a:r>
              <a:rPr>
                <a:solidFill>
                  <a:srgbClr val="0433FF"/>
                </a:solidFill>
              </a:rPr>
              <a:t>不</a:t>
            </a:r>
            <a:r>
              <a:rPr>
                <a:solidFill>
                  <a:srgbClr val="FF2600"/>
                </a:solidFill>
              </a:rPr>
              <a:t>了</a:t>
            </a:r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0" grpId="2"/>
      <p:bldP build="whole" bldLvl="1" animBg="1" rev="0" advAuto="0" spid="551" grpId="3"/>
      <p:bldP build="whole" bldLvl="1" animBg="1" rev="0" advAuto="0" spid="54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554" name="Indicates bringing an action to completion and being ready for the next action"/>
          <p:cNvSpPr txBox="1"/>
          <p:nvPr/>
        </p:nvSpPr>
        <p:spPr>
          <a:xfrm>
            <a:off x="10642" y="1948073"/>
            <a:ext cx="1280571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Indicates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bringing an action to completion and being ready for the next action</a:t>
            </a:r>
          </a:p>
        </p:txBody>
      </p:sp>
      <p:sp>
        <p:nvSpPr>
          <p:cNvPr id="555" name="I have already chosen lessons."/>
          <p:cNvSpPr txBox="1"/>
          <p:nvPr/>
        </p:nvSpPr>
        <p:spPr>
          <a:xfrm>
            <a:off x="2104542" y="2749550"/>
            <a:ext cx="8617916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I have already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chosen</a:t>
            </a:r>
            <a:r>
              <a:t> lessons.</a:t>
            </a:r>
          </a:p>
        </p:txBody>
      </p:sp>
      <p:sp>
        <p:nvSpPr>
          <p:cNvPr id="556" name="我已经选好课了！"/>
          <p:cNvSpPr txBox="1"/>
          <p:nvPr/>
        </p:nvSpPr>
        <p:spPr>
          <a:xfrm>
            <a:off x="3155949" y="4102100"/>
            <a:ext cx="65151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300"/>
            </a:pPr>
            <a:r>
              <a:t>我</a:t>
            </a:r>
            <a:r>
              <a:t>已经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选好</a:t>
            </a:r>
            <a:r>
              <a:t>课了！</a:t>
            </a:r>
          </a:p>
        </p:txBody>
      </p:sp>
      <p:sp>
        <p:nvSpPr>
          <p:cNvPr id="557" name="Let’s have a dinner after we choosing lessons."/>
          <p:cNvSpPr txBox="1"/>
          <p:nvPr/>
        </p:nvSpPr>
        <p:spPr>
          <a:xfrm>
            <a:off x="1204264" y="5626380"/>
            <a:ext cx="1016447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Let’s have a dinner after we choosing lessons.</a:t>
            </a:r>
          </a:p>
        </p:txBody>
      </p:sp>
      <p:sp>
        <p:nvSpPr>
          <p:cNvPr id="558" name="我们选好课后就去吃饭吧！"/>
          <p:cNvSpPr txBox="1"/>
          <p:nvPr/>
        </p:nvSpPr>
        <p:spPr>
          <a:xfrm>
            <a:off x="1555749" y="6850273"/>
            <a:ext cx="97155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300"/>
            </a:pPr>
            <a:r>
              <a:t>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选好</a:t>
            </a:r>
            <a:r>
              <a:t>课后就去吃饭吧！</a:t>
            </a:r>
          </a:p>
        </p:txBody>
      </p:sp>
      <p:sp>
        <p:nvSpPr>
          <p:cNvPr id="559" name="V好"/>
          <p:cNvSpPr txBox="1"/>
          <p:nvPr/>
        </p:nvSpPr>
        <p:spPr>
          <a:xfrm>
            <a:off x="7087171" y="25399"/>
            <a:ext cx="129425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V好</a:t>
            </a:r>
          </a:p>
        </p:txBody>
      </p:sp>
      <p:sp>
        <p:nvSpPr>
          <p:cNvPr id="560" name="V好O"/>
          <p:cNvSpPr txBox="1"/>
          <p:nvPr/>
        </p:nvSpPr>
        <p:spPr>
          <a:xfrm>
            <a:off x="7123074" y="980386"/>
            <a:ext cx="1857452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V好O</a:t>
            </a:r>
          </a:p>
        </p:txBody>
      </p:sp>
      <p:sp>
        <p:nvSpPr>
          <p:cNvPr id="561" name="(doesn’t occur)"/>
          <p:cNvSpPr txBox="1"/>
          <p:nvPr/>
        </p:nvSpPr>
        <p:spPr>
          <a:xfrm>
            <a:off x="4277315" y="8125149"/>
            <a:ext cx="4018370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(doesn’t occur)</a:t>
            </a:r>
          </a:p>
        </p:txBody>
      </p:sp>
      <p:sp>
        <p:nvSpPr>
          <p:cNvPr id="562" name="(occur)"/>
          <p:cNvSpPr txBox="1"/>
          <p:nvPr/>
        </p:nvSpPr>
        <p:spPr>
          <a:xfrm>
            <a:off x="9878574" y="4303467"/>
            <a:ext cx="1934452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(occur)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2" grpId="2"/>
      <p:bldP build="whole" bldLvl="1" animBg="1" rev="0" advAuto="0" spid="556" grpId="1"/>
      <p:bldP build="whole" bldLvl="1" animBg="1" rev="0" advAuto="0" spid="561" grpId="5"/>
      <p:bldP build="whole" bldLvl="1" animBg="1" rev="0" advAuto="0" spid="557" grpId="3"/>
      <p:bldP build="whole" bldLvl="1" animBg="1" rev="0" advAuto="0" spid="558" grpId="4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565" name="Indicates bringing an action to completion and being ready for the next action"/>
          <p:cNvSpPr txBox="1"/>
          <p:nvPr/>
        </p:nvSpPr>
        <p:spPr>
          <a:xfrm>
            <a:off x="10642" y="1948073"/>
            <a:ext cx="1280571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Indicates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bringing an action to completion and being ready for the next action</a:t>
            </a:r>
          </a:p>
        </p:txBody>
      </p:sp>
      <p:sp>
        <p:nvSpPr>
          <p:cNvPr id="566" name="V好O后就do sth"/>
          <p:cNvSpPr txBox="1"/>
          <p:nvPr/>
        </p:nvSpPr>
        <p:spPr>
          <a:xfrm>
            <a:off x="6666039" y="904186"/>
            <a:ext cx="5463922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V好</a:t>
            </a:r>
            <a:r>
              <a:t>O后就do sth</a:t>
            </a:r>
          </a:p>
        </p:txBody>
      </p:sp>
      <p:sp>
        <p:nvSpPr>
          <p:cNvPr id="567" name="After we move the bed"/>
          <p:cNvSpPr txBox="1"/>
          <p:nvPr/>
        </p:nvSpPr>
        <p:spPr>
          <a:xfrm>
            <a:off x="639476" y="2970138"/>
            <a:ext cx="5020248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After we move the bed </a:t>
            </a:r>
          </a:p>
        </p:txBody>
      </p:sp>
      <p:sp>
        <p:nvSpPr>
          <p:cNvPr id="568" name="go to sleep"/>
          <p:cNvSpPr txBox="1"/>
          <p:nvPr/>
        </p:nvSpPr>
        <p:spPr>
          <a:xfrm>
            <a:off x="8837136" y="2970138"/>
            <a:ext cx="2467928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go to sleep</a:t>
            </a:r>
          </a:p>
        </p:txBody>
      </p:sp>
      <p:pic>
        <p:nvPicPr>
          <p:cNvPr id="569" name="tumblr_maptgfnwvM1qzoclu.jpg" descr="tumblr_maptgfnwvM1qzocl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89" y="3811456"/>
            <a:ext cx="5778422" cy="4333817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(doesn’t occur)"/>
          <p:cNvSpPr txBox="1"/>
          <p:nvPr/>
        </p:nvSpPr>
        <p:spPr>
          <a:xfrm>
            <a:off x="7840884" y="196946"/>
            <a:ext cx="3292032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(doesn’t occur)</a:t>
            </a:r>
          </a:p>
        </p:txBody>
      </p:sp>
      <p:pic>
        <p:nvPicPr>
          <p:cNvPr id="571" name="photo.php.jpeg" descr="photo.php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6391" y="4116256"/>
            <a:ext cx="5400015" cy="3600010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我们搬好床后就去睡觉。"/>
          <p:cNvSpPr txBox="1"/>
          <p:nvPr/>
        </p:nvSpPr>
        <p:spPr>
          <a:xfrm>
            <a:off x="2584450" y="8250184"/>
            <a:ext cx="8775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/>
            </a:pPr>
            <a:r>
              <a:t>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搬好</a:t>
            </a:r>
            <a:r>
              <a:t>床后就去睡觉。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575" name="Indicates bringing an action to completion and being ready for the next action"/>
          <p:cNvSpPr txBox="1"/>
          <p:nvPr/>
        </p:nvSpPr>
        <p:spPr>
          <a:xfrm>
            <a:off x="10642" y="1948073"/>
            <a:ext cx="1280571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Indicates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bringing an action to completion and being ready for the next action</a:t>
            </a:r>
          </a:p>
        </p:txBody>
      </p:sp>
      <p:sp>
        <p:nvSpPr>
          <p:cNvPr id="576" name="V好O后就do sth"/>
          <p:cNvSpPr txBox="1"/>
          <p:nvPr/>
        </p:nvSpPr>
        <p:spPr>
          <a:xfrm>
            <a:off x="6666039" y="904186"/>
            <a:ext cx="5463922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V好O后就do sth</a:t>
            </a:r>
          </a:p>
        </p:txBody>
      </p:sp>
      <p:sp>
        <p:nvSpPr>
          <p:cNvPr id="577" name="(doesn’t occur)"/>
          <p:cNvSpPr txBox="1"/>
          <p:nvPr/>
        </p:nvSpPr>
        <p:spPr>
          <a:xfrm>
            <a:off x="7840884" y="196946"/>
            <a:ext cx="3292032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(doesn’t occur)</a:t>
            </a:r>
          </a:p>
        </p:txBody>
      </p:sp>
      <p:pic>
        <p:nvPicPr>
          <p:cNvPr id="578" name="depositphotos_125332434-stock-photo-asian-chinese-little-boy-wearing.jpg" descr="depositphotos_125332434-stock-photo-asian-chinese-little-boy-wear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69" y="4335673"/>
            <a:ext cx="4772862" cy="3181908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After I finish my homework"/>
          <p:cNvSpPr txBox="1"/>
          <p:nvPr/>
        </p:nvSpPr>
        <p:spPr>
          <a:xfrm>
            <a:off x="567061" y="3519286"/>
            <a:ext cx="5165078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After I finish my homework</a:t>
            </a:r>
          </a:p>
        </p:txBody>
      </p:sp>
      <p:pic>
        <p:nvPicPr>
          <p:cNvPr id="580" name="blog-03.jpg" descr="blog-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7847" y="4343142"/>
            <a:ext cx="5278282" cy="316697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We go shopping"/>
          <p:cNvSpPr txBox="1"/>
          <p:nvPr/>
        </p:nvSpPr>
        <p:spPr>
          <a:xfrm>
            <a:off x="7921091" y="3593460"/>
            <a:ext cx="3131618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We go shopping</a:t>
            </a:r>
          </a:p>
        </p:txBody>
      </p:sp>
      <p:sp>
        <p:nvSpPr>
          <p:cNvPr id="582" name="我写好我的作业后我们就去购物。"/>
          <p:cNvSpPr txBox="1"/>
          <p:nvPr/>
        </p:nvSpPr>
        <p:spPr>
          <a:xfrm>
            <a:off x="800099" y="8089899"/>
            <a:ext cx="109728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写好</a:t>
            </a:r>
            <a:r>
              <a:t>我的作业后我们就去购物。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2" grpId="2"/>
      <p:bldP build="whole" bldLvl="1" animBg="1" rev="0" advAuto="0" spid="58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585" name="Indicates bringing an action to completion and being ready for the next action"/>
          <p:cNvSpPr txBox="1"/>
          <p:nvPr/>
        </p:nvSpPr>
        <p:spPr>
          <a:xfrm>
            <a:off x="10642" y="1948073"/>
            <a:ext cx="1280571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Indicates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bringing an action to completion and being ready for the next action</a:t>
            </a:r>
          </a:p>
        </p:txBody>
      </p:sp>
      <p:sp>
        <p:nvSpPr>
          <p:cNvPr id="586" name="My homework has done"/>
          <p:cNvSpPr txBox="1"/>
          <p:nvPr/>
        </p:nvSpPr>
        <p:spPr>
          <a:xfrm>
            <a:off x="324643" y="3079846"/>
            <a:ext cx="519271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My homework has done</a:t>
            </a:r>
          </a:p>
        </p:txBody>
      </p:sp>
      <p:pic>
        <p:nvPicPr>
          <p:cNvPr id="587" name="depositphotos_125332434-stock-photo-asian-chinese-little-boy-wearing.jpg" descr="depositphotos_125332434-stock-photo-asian-chinese-little-boy-wear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69" y="4335673"/>
            <a:ext cx="4772862" cy="3181908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我的作业写好了，"/>
          <p:cNvSpPr txBox="1"/>
          <p:nvPr/>
        </p:nvSpPr>
        <p:spPr>
          <a:xfrm>
            <a:off x="450850" y="8204199"/>
            <a:ext cx="53975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我的作业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写好</a:t>
            </a:r>
            <a:r>
              <a:t>了，</a:t>
            </a:r>
          </a:p>
        </p:txBody>
      </p:sp>
      <p:grpSp>
        <p:nvGrpSpPr>
          <p:cNvPr id="591" name="群組"/>
          <p:cNvGrpSpPr/>
          <p:nvPr/>
        </p:nvGrpSpPr>
        <p:grpSpPr>
          <a:xfrm>
            <a:off x="6693247" y="3079846"/>
            <a:ext cx="5278282" cy="4317673"/>
            <a:chOff x="0" y="0"/>
            <a:chExt cx="5278281" cy="4317671"/>
          </a:xfrm>
        </p:grpSpPr>
        <p:sp>
          <p:nvSpPr>
            <p:cNvPr id="589" name="We can go shopping"/>
            <p:cNvSpPr txBox="1"/>
            <p:nvPr/>
          </p:nvSpPr>
          <p:spPr>
            <a:xfrm>
              <a:off x="279656" y="0"/>
              <a:ext cx="4418394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We can go shopping</a:t>
              </a:r>
            </a:p>
          </p:txBody>
        </p:sp>
        <p:pic>
          <p:nvPicPr>
            <p:cNvPr id="590" name="blog-03.jpg" descr="blog-0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50702"/>
              <a:ext cx="5278282" cy="3166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2" name="S+V好了...."/>
          <p:cNvSpPr txBox="1"/>
          <p:nvPr/>
        </p:nvSpPr>
        <p:spPr>
          <a:xfrm>
            <a:off x="6594557" y="413855"/>
            <a:ext cx="37272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S+V好了....</a:t>
            </a:r>
          </a:p>
        </p:txBody>
      </p:sp>
      <p:sp>
        <p:nvSpPr>
          <p:cNvPr id="593" name="我们可以去购物了。"/>
          <p:cNvSpPr txBox="1"/>
          <p:nvPr/>
        </p:nvSpPr>
        <p:spPr>
          <a:xfrm>
            <a:off x="6303437" y="8204199"/>
            <a:ext cx="60579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我们可以去购物了。</a:t>
            </a:r>
          </a:p>
        </p:txBody>
      </p:sp>
      <p:sp>
        <p:nvSpPr>
          <p:cNvPr id="594" name="(write)"/>
          <p:cNvSpPr txBox="1"/>
          <p:nvPr/>
        </p:nvSpPr>
        <p:spPr>
          <a:xfrm>
            <a:off x="4385100" y="3769786"/>
            <a:ext cx="1135800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(write)</a:t>
            </a:r>
          </a:p>
        </p:txBody>
      </p:sp>
      <p:sp>
        <p:nvSpPr>
          <p:cNvPr id="595" name="(occur)"/>
          <p:cNvSpPr txBox="1"/>
          <p:nvPr/>
        </p:nvSpPr>
        <p:spPr>
          <a:xfrm>
            <a:off x="10924203" y="605557"/>
            <a:ext cx="184979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(occur)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1"/>
      <p:bldP build="whole" bldLvl="1" animBg="1" rev="0" advAuto="0" spid="593" grpId="3"/>
      <p:bldP build="whole" bldLvl="1" animBg="1" rev="0" advAuto="0" spid="591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598" name="Indicates bringing an action to completion and being ready for the next action"/>
          <p:cNvSpPr txBox="1"/>
          <p:nvPr/>
        </p:nvSpPr>
        <p:spPr>
          <a:xfrm>
            <a:off x="10642" y="1948073"/>
            <a:ext cx="12805716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Indicates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bringing an action to completion and being ready for the next action</a:t>
            </a:r>
          </a:p>
        </p:txBody>
      </p:sp>
      <p:sp>
        <p:nvSpPr>
          <p:cNvPr id="599" name="S+V好了...."/>
          <p:cNvSpPr txBox="1"/>
          <p:nvPr/>
        </p:nvSpPr>
        <p:spPr>
          <a:xfrm>
            <a:off x="6594557" y="413855"/>
            <a:ext cx="37272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S+V好了....</a:t>
            </a:r>
          </a:p>
        </p:txBody>
      </p:sp>
      <p:sp>
        <p:nvSpPr>
          <p:cNvPr id="600" name="(occur)"/>
          <p:cNvSpPr txBox="1"/>
          <p:nvPr/>
        </p:nvSpPr>
        <p:spPr>
          <a:xfrm>
            <a:off x="10924203" y="605557"/>
            <a:ext cx="184979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(occur)</a:t>
            </a:r>
          </a:p>
        </p:txBody>
      </p:sp>
      <p:sp>
        <p:nvSpPr>
          <p:cNvPr id="601" name="I’ve searched information"/>
          <p:cNvSpPr txBox="1"/>
          <p:nvPr/>
        </p:nvSpPr>
        <p:spPr>
          <a:xfrm>
            <a:off x="247440" y="2888144"/>
            <a:ext cx="5804320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I’ve searched information</a:t>
            </a:r>
          </a:p>
        </p:txBody>
      </p:sp>
      <p:pic>
        <p:nvPicPr>
          <p:cNvPr id="602" name="illustrasjoner_sok_500x450.png" descr="illustrasjoner_sok_500x4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79" y="3521942"/>
            <a:ext cx="4820686" cy="43386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群組"/>
          <p:cNvGrpSpPr/>
          <p:nvPr/>
        </p:nvGrpSpPr>
        <p:grpSpPr>
          <a:xfrm>
            <a:off x="6774953" y="2749549"/>
            <a:ext cx="6044153" cy="5208270"/>
            <a:chOff x="0" y="0"/>
            <a:chExt cx="6044152" cy="5208268"/>
          </a:xfrm>
        </p:grpSpPr>
        <p:sp>
          <p:nvSpPr>
            <p:cNvPr id="603" name="We can go to karaoke"/>
            <p:cNvSpPr txBox="1"/>
            <p:nvPr/>
          </p:nvSpPr>
          <p:spPr>
            <a:xfrm>
              <a:off x="993300" y="-1"/>
              <a:ext cx="4986694" cy="659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/>
              </a:lvl1pPr>
            </a:lstStyle>
            <a:p>
              <a:pPr/>
              <a:r>
                <a:t>We can go to karaoke</a:t>
              </a:r>
            </a:p>
          </p:txBody>
        </p:sp>
        <p:pic>
          <p:nvPicPr>
            <p:cNvPr id="604" name="karaoke-kan-shinjuku-tokyo-japan-01.jpg" descr="karaoke-kan-shinjuku-tokyo-japan-0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75154"/>
              <a:ext cx="6044153" cy="453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6" name="我资料查好了，"/>
          <p:cNvSpPr txBox="1"/>
          <p:nvPr/>
        </p:nvSpPr>
        <p:spPr>
          <a:xfrm>
            <a:off x="908050" y="8140700"/>
            <a:ext cx="49149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我资料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查好</a:t>
            </a:r>
            <a:r>
              <a:t>了，</a:t>
            </a:r>
          </a:p>
        </p:txBody>
      </p:sp>
      <p:sp>
        <p:nvSpPr>
          <p:cNvPr id="607" name="我们可以去唱卡拉OK了。"/>
          <p:cNvSpPr txBox="1"/>
          <p:nvPr/>
        </p:nvSpPr>
        <p:spPr>
          <a:xfrm>
            <a:off x="5851525" y="8178800"/>
            <a:ext cx="727075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我们可以去唱卡拉OK了。</a:t>
            </a:r>
          </a:p>
        </p:txBody>
      </p:sp>
      <p:sp>
        <p:nvSpPr>
          <p:cNvPr id="608" name="(done)"/>
          <p:cNvSpPr txBox="1"/>
          <p:nvPr/>
        </p:nvSpPr>
        <p:spPr>
          <a:xfrm>
            <a:off x="1724469" y="2451937"/>
            <a:ext cx="125006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(done)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2"/>
      <p:bldP build="whole" bldLvl="1" animBg="1" rev="0" advAuto="0" spid="607" grpId="3"/>
      <p:bldP build="whole" bldLvl="1" animBg="1" rev="0" advAuto="0" spid="606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611" name="S+V好了...."/>
          <p:cNvSpPr txBox="1"/>
          <p:nvPr/>
        </p:nvSpPr>
        <p:spPr>
          <a:xfrm>
            <a:off x="6594557" y="413855"/>
            <a:ext cx="37272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S+V好了....</a:t>
            </a:r>
          </a:p>
        </p:txBody>
      </p:sp>
      <p:sp>
        <p:nvSpPr>
          <p:cNvPr id="612" name="(occur)"/>
          <p:cNvSpPr txBox="1"/>
          <p:nvPr/>
        </p:nvSpPr>
        <p:spPr>
          <a:xfrm>
            <a:off x="10924203" y="605557"/>
            <a:ext cx="184979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(occur)</a:t>
            </a:r>
          </a:p>
        </p:txBody>
      </p:sp>
      <p:sp>
        <p:nvSpPr>
          <p:cNvPr id="613" name="去哪里你们已经讨论好了吗？"/>
          <p:cNvSpPr txBox="1"/>
          <p:nvPr/>
        </p:nvSpPr>
        <p:spPr>
          <a:xfrm>
            <a:off x="3098800" y="2828924"/>
            <a:ext cx="952500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去哪里你们已经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讨论好</a:t>
            </a:r>
            <a:r>
              <a:t>了吗？</a:t>
            </a:r>
          </a:p>
        </p:txBody>
      </p:sp>
      <p:sp>
        <p:nvSpPr>
          <p:cNvPr id="614" name="V好can use with these verbs"/>
          <p:cNvSpPr txBox="1"/>
          <p:nvPr/>
        </p:nvSpPr>
        <p:spPr>
          <a:xfrm>
            <a:off x="124364" y="1806575"/>
            <a:ext cx="541547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V好can use with these verbs</a:t>
            </a:r>
          </a:p>
        </p:txBody>
      </p:sp>
      <p:sp>
        <p:nvSpPr>
          <p:cNvPr id="615" name="讨论"/>
          <p:cNvSpPr txBox="1"/>
          <p:nvPr/>
        </p:nvSpPr>
        <p:spPr>
          <a:xfrm>
            <a:off x="1123949" y="2828924"/>
            <a:ext cx="15621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讨论</a:t>
            </a:r>
          </a:p>
        </p:txBody>
      </p:sp>
      <p:sp>
        <p:nvSpPr>
          <p:cNvPr id="616" name="想"/>
          <p:cNvSpPr txBox="1"/>
          <p:nvPr/>
        </p:nvSpPr>
        <p:spPr>
          <a:xfrm>
            <a:off x="1485899" y="4127499"/>
            <a:ext cx="8382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想</a:t>
            </a:r>
          </a:p>
        </p:txBody>
      </p:sp>
      <p:sp>
        <p:nvSpPr>
          <p:cNvPr id="617" name="这个问题你想好了吗？"/>
          <p:cNvSpPr txBox="1"/>
          <p:nvPr/>
        </p:nvSpPr>
        <p:spPr>
          <a:xfrm>
            <a:off x="3181350" y="4127499"/>
            <a:ext cx="73533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这个问题你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想好</a:t>
            </a:r>
            <a:r>
              <a:t>了吗？</a:t>
            </a:r>
          </a:p>
        </p:txBody>
      </p:sp>
      <p:sp>
        <p:nvSpPr>
          <p:cNvPr id="618" name="找"/>
          <p:cNvSpPr txBox="1"/>
          <p:nvPr/>
        </p:nvSpPr>
        <p:spPr>
          <a:xfrm>
            <a:off x="1485899" y="5446712"/>
            <a:ext cx="8382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找</a:t>
            </a:r>
          </a:p>
        </p:txBody>
      </p:sp>
      <p:sp>
        <p:nvSpPr>
          <p:cNvPr id="619" name="资料找好了吗？"/>
          <p:cNvSpPr txBox="1"/>
          <p:nvPr/>
        </p:nvSpPr>
        <p:spPr>
          <a:xfrm>
            <a:off x="3162300" y="5446712"/>
            <a:ext cx="51816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资料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找好</a:t>
            </a:r>
            <a:r>
              <a:t>了吗？</a:t>
            </a:r>
          </a:p>
        </p:txBody>
      </p:sp>
      <p:sp>
        <p:nvSpPr>
          <p:cNvPr id="620" name="买"/>
          <p:cNvSpPr txBox="1"/>
          <p:nvPr/>
        </p:nvSpPr>
        <p:spPr>
          <a:xfrm>
            <a:off x="1485899" y="6765924"/>
            <a:ext cx="8382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买</a:t>
            </a:r>
          </a:p>
        </p:txBody>
      </p:sp>
      <p:sp>
        <p:nvSpPr>
          <p:cNvPr id="621" name="东西你买好了吗？"/>
          <p:cNvSpPr txBox="1"/>
          <p:nvPr/>
        </p:nvSpPr>
        <p:spPr>
          <a:xfrm>
            <a:off x="3194049" y="6765924"/>
            <a:ext cx="59055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东西你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买好</a:t>
            </a:r>
            <a:r>
              <a:t>了吗？</a:t>
            </a:r>
          </a:p>
        </p:txBody>
      </p:sp>
      <p:sp>
        <p:nvSpPr>
          <p:cNvPr id="622" name="准备"/>
          <p:cNvSpPr txBox="1"/>
          <p:nvPr/>
        </p:nvSpPr>
        <p:spPr>
          <a:xfrm>
            <a:off x="1123949" y="8064499"/>
            <a:ext cx="15621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准备</a:t>
            </a:r>
          </a:p>
        </p:txBody>
      </p:sp>
      <p:sp>
        <p:nvSpPr>
          <p:cNvPr id="623" name="考试准备好了吗？"/>
          <p:cNvSpPr txBox="1"/>
          <p:nvPr/>
        </p:nvSpPr>
        <p:spPr>
          <a:xfrm>
            <a:off x="3194049" y="7975599"/>
            <a:ext cx="59055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考试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准备好</a:t>
            </a:r>
            <a:r>
              <a:t>了吗？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log.jpg" descr="blo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8783" y="998697"/>
            <a:ext cx="6389321" cy="383359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写博客…"/>
          <p:cNvSpPr txBox="1"/>
          <p:nvPr/>
        </p:nvSpPr>
        <p:spPr>
          <a:xfrm>
            <a:off x="6623971" y="868573"/>
            <a:ext cx="3028443" cy="1755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</a:t>
            </a:r>
            <a:r>
              <a:t>博客</a:t>
            </a:r>
          </a:p>
          <a:p>
            <a:pPr/>
            <a:r>
              <a:t>           </a:t>
            </a:r>
            <a:r>
              <a:rPr sz="2700"/>
              <a:t>bókè</a:t>
            </a:r>
          </a:p>
        </p:txBody>
      </p:sp>
      <p:sp>
        <p:nvSpPr>
          <p:cNvPr id="159" name="部落格…"/>
          <p:cNvSpPr txBox="1"/>
          <p:nvPr/>
        </p:nvSpPr>
        <p:spPr>
          <a:xfrm>
            <a:off x="6655645" y="2594235"/>
            <a:ext cx="2112570" cy="13119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部落格</a:t>
            </a:r>
          </a:p>
          <a:p>
            <a:pPr/>
            <a:r>
              <a:t>bùluògé</a:t>
            </a:r>
          </a:p>
        </p:txBody>
      </p:sp>
      <p:grpSp>
        <p:nvGrpSpPr>
          <p:cNvPr id="162" name="群組"/>
          <p:cNvGrpSpPr/>
          <p:nvPr/>
        </p:nvGrpSpPr>
        <p:grpSpPr>
          <a:xfrm>
            <a:off x="39691" y="5431614"/>
            <a:ext cx="4976462" cy="3317642"/>
            <a:chOff x="0" y="0"/>
            <a:chExt cx="4976461" cy="3317640"/>
          </a:xfrm>
        </p:grpSpPr>
        <p:pic>
          <p:nvPicPr>
            <p:cNvPr id="160" name="sina-weibo11.0.jpg" descr="sina-weibo11.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76462" cy="3317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wēibó"/>
            <p:cNvSpPr txBox="1"/>
            <p:nvPr/>
          </p:nvSpPr>
          <p:spPr>
            <a:xfrm>
              <a:off x="3393245" y="2448832"/>
              <a:ext cx="1389127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wēibó</a:t>
              </a:r>
            </a:p>
          </p:txBody>
        </p:sp>
      </p:grpSp>
      <p:grpSp>
        <p:nvGrpSpPr>
          <p:cNvPr id="165" name="群組"/>
          <p:cNvGrpSpPr/>
          <p:nvPr/>
        </p:nvGrpSpPr>
        <p:grpSpPr>
          <a:xfrm>
            <a:off x="5656494" y="6050605"/>
            <a:ext cx="7786868" cy="3252097"/>
            <a:chOff x="0" y="0"/>
            <a:chExt cx="7786867" cy="3252095"/>
          </a:xfrm>
        </p:grpSpPr>
        <p:pic>
          <p:nvPicPr>
            <p:cNvPr id="163" name="螢幕快照 2019-11-09 下午1.40.55.png" descr="螢幕快照 2019-11-09 下午1.40.5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1102" t="11102" r="64960" b="58762"/>
            <a:stretch>
              <a:fillRect/>
            </a:stretch>
          </p:blipFill>
          <p:spPr>
            <a:xfrm>
              <a:off x="3653669" y="0"/>
              <a:ext cx="4133199" cy="3252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20170522141251.jpg" descr="2017052214125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9042"/>
              <a:ext cx="3752768" cy="2556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twitter-redesign-website_dezeen_2364_hero_1-852x514.jpg" descr="twitter-redesign-website_dezeen_2364_hero_1-852x514.jpg"/>
          <p:cNvPicPr>
            <a:picLocks noChangeAspect="1"/>
          </p:cNvPicPr>
          <p:nvPr/>
        </p:nvPicPr>
        <p:blipFill>
          <a:blip r:embed="rId6">
            <a:extLst/>
          </a:blip>
          <a:srcRect l="5373" t="0" r="5373" b="0"/>
          <a:stretch>
            <a:fillRect/>
          </a:stretch>
        </p:blipFill>
        <p:spPr>
          <a:xfrm>
            <a:off x="-172" y="662742"/>
            <a:ext cx="6665510" cy="450544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网站…"/>
          <p:cNvSpPr txBox="1"/>
          <p:nvPr/>
        </p:nvSpPr>
        <p:spPr>
          <a:xfrm>
            <a:off x="-2921" y="3484220"/>
            <a:ext cx="2139443" cy="17056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/>
            </a:pPr>
            <a:r>
              <a:t>网站</a:t>
            </a:r>
          </a:p>
          <a:p>
            <a:pPr/>
            <a:r>
              <a:t>wǎngzhàn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2"/>
      <p:bldP build="whole" bldLvl="1" animBg="1" rev="0" advAuto="0" spid="162" grpId="5"/>
      <p:bldP build="whole" bldLvl="1" animBg="1" rev="0" advAuto="0" spid="159" grpId="4"/>
      <p:bldP build="whole" bldLvl="1" animBg="1" rev="0" advAuto="0" spid="158" grpId="3"/>
      <p:bldP build="whole" bldLvl="1" animBg="1" rev="0" advAuto="0" spid="165" grpId="6"/>
      <p:bldP build="whole" bldLvl="1" animBg="1" rev="0" advAuto="0" spid="16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*Some verb can’t use with 好"/>
          <p:cNvSpPr txBox="1"/>
          <p:nvPr/>
        </p:nvSpPr>
        <p:spPr>
          <a:xfrm>
            <a:off x="2616072" y="1835150"/>
            <a:ext cx="777265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*Some verb can’t use with 好</a:t>
            </a:r>
          </a:p>
        </p:txBody>
      </p:sp>
      <p:sp>
        <p:nvSpPr>
          <p:cNvPr id="626" name="好 as a resultative complement"/>
          <p:cNvSpPr txBox="1"/>
          <p:nvPr/>
        </p:nvSpPr>
        <p:spPr>
          <a:xfrm>
            <a:off x="6261" y="2095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627" name="饭吃好了。"/>
          <p:cNvSpPr txBox="1"/>
          <p:nvPr/>
        </p:nvSpPr>
        <p:spPr>
          <a:xfrm>
            <a:off x="4629150" y="2768600"/>
            <a:ext cx="3543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饭吃好了。</a:t>
            </a:r>
          </a:p>
        </p:txBody>
      </p:sp>
      <p:sp>
        <p:nvSpPr>
          <p:cNvPr id="628" name="书看好了。"/>
          <p:cNvSpPr txBox="1"/>
          <p:nvPr/>
        </p:nvSpPr>
        <p:spPr>
          <a:xfrm>
            <a:off x="4629150" y="3867150"/>
            <a:ext cx="3543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书看好了。</a:t>
            </a:r>
          </a:p>
        </p:txBody>
      </p:sp>
      <p:sp>
        <p:nvSpPr>
          <p:cNvPr id="629" name="音乐听好了。"/>
          <p:cNvSpPr txBox="1"/>
          <p:nvPr/>
        </p:nvSpPr>
        <p:spPr>
          <a:xfrm>
            <a:off x="4286250" y="4968875"/>
            <a:ext cx="42291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音乐听好了。</a:t>
            </a:r>
          </a:p>
        </p:txBody>
      </p:sp>
      <p:sp>
        <p:nvSpPr>
          <p:cNvPr id="630" name="东西卖好了。"/>
          <p:cNvSpPr txBox="1"/>
          <p:nvPr/>
        </p:nvSpPr>
        <p:spPr>
          <a:xfrm>
            <a:off x="4286250" y="6273800"/>
            <a:ext cx="42291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东西卖好了。</a:t>
            </a:r>
          </a:p>
        </p:txBody>
      </p:sp>
      <p:sp>
        <p:nvSpPr>
          <p:cNvPr id="631" name="X"/>
          <p:cNvSpPr txBox="1"/>
          <p:nvPr/>
        </p:nvSpPr>
        <p:spPr>
          <a:xfrm>
            <a:off x="7981118" y="2434588"/>
            <a:ext cx="3443364" cy="604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632" name="茶喝好了。"/>
          <p:cNvSpPr txBox="1"/>
          <p:nvPr/>
        </p:nvSpPr>
        <p:spPr>
          <a:xfrm>
            <a:off x="4362450" y="7578725"/>
            <a:ext cx="3543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茶喝好了。</a:t>
            </a:r>
          </a:p>
        </p:txBody>
      </p:sp>
      <p:sp>
        <p:nvSpPr>
          <p:cNvPr id="633" name="游戏玩好了"/>
          <p:cNvSpPr txBox="1"/>
          <p:nvPr/>
        </p:nvSpPr>
        <p:spPr>
          <a:xfrm>
            <a:off x="4362450" y="8572500"/>
            <a:ext cx="3543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游戏玩好了</a:t>
            </a:r>
          </a:p>
        </p:txBody>
      </p:sp>
      <p:grpSp>
        <p:nvGrpSpPr>
          <p:cNvPr id="640" name="群組"/>
          <p:cNvGrpSpPr/>
          <p:nvPr/>
        </p:nvGrpSpPr>
        <p:grpSpPr>
          <a:xfrm>
            <a:off x="5734050" y="2768600"/>
            <a:ext cx="1562101" cy="6858001"/>
            <a:chOff x="0" y="0"/>
            <a:chExt cx="1562100" cy="6858000"/>
          </a:xfrm>
        </p:grpSpPr>
        <p:sp>
          <p:nvSpPr>
            <p:cNvPr id="634" name="完"/>
            <p:cNvSpPr txBox="1"/>
            <p:nvPr/>
          </p:nvSpPr>
          <p:spPr>
            <a:xfrm>
              <a:off x="266700" y="0"/>
              <a:ext cx="800101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完</a:t>
              </a:r>
            </a:p>
          </p:txBody>
        </p:sp>
        <p:sp>
          <p:nvSpPr>
            <p:cNvPr id="635" name="完"/>
            <p:cNvSpPr txBox="1"/>
            <p:nvPr/>
          </p:nvSpPr>
          <p:spPr>
            <a:xfrm>
              <a:off x="266700" y="1098550"/>
              <a:ext cx="800101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完</a:t>
              </a:r>
            </a:p>
          </p:txBody>
        </p:sp>
        <p:sp>
          <p:nvSpPr>
            <p:cNvPr id="636" name="完"/>
            <p:cNvSpPr txBox="1"/>
            <p:nvPr/>
          </p:nvSpPr>
          <p:spPr>
            <a:xfrm>
              <a:off x="635000" y="2176462"/>
              <a:ext cx="800101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完</a:t>
              </a:r>
            </a:p>
          </p:txBody>
        </p:sp>
        <p:sp>
          <p:nvSpPr>
            <p:cNvPr id="637" name="完"/>
            <p:cNvSpPr txBox="1"/>
            <p:nvPr/>
          </p:nvSpPr>
          <p:spPr>
            <a:xfrm>
              <a:off x="635000" y="3505200"/>
              <a:ext cx="800101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完</a:t>
              </a:r>
            </a:p>
          </p:txBody>
        </p:sp>
        <p:sp>
          <p:nvSpPr>
            <p:cNvPr id="638" name="完"/>
            <p:cNvSpPr txBox="1"/>
            <p:nvPr/>
          </p:nvSpPr>
          <p:spPr>
            <a:xfrm>
              <a:off x="0" y="4810125"/>
              <a:ext cx="800101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完</a:t>
              </a:r>
            </a:p>
          </p:txBody>
        </p:sp>
        <p:sp>
          <p:nvSpPr>
            <p:cNvPr id="639" name="完"/>
            <p:cNvSpPr txBox="1"/>
            <p:nvPr/>
          </p:nvSpPr>
          <p:spPr>
            <a:xfrm>
              <a:off x="762000" y="5803900"/>
              <a:ext cx="800101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完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1" grpId="1"/>
      <p:bldP build="whole" bldLvl="1" animBg="1" rev="0" advAuto="0" spid="640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好 as a resultative complement"/>
          <p:cNvSpPr txBox="1"/>
          <p:nvPr/>
        </p:nvSpPr>
        <p:spPr>
          <a:xfrm>
            <a:off x="3549561" y="679450"/>
            <a:ext cx="6286678" cy="1447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sz="7500"/>
              <a:t>好</a:t>
            </a:r>
            <a:r>
              <a:t> </a:t>
            </a:r>
            <a:r>
              <a:rPr sz="3000"/>
              <a:t>as a resultative complement</a:t>
            </a:r>
          </a:p>
        </p:txBody>
      </p:sp>
      <p:sp>
        <p:nvSpPr>
          <p:cNvPr id="643" name="S+V好了...."/>
          <p:cNvSpPr txBox="1"/>
          <p:nvPr/>
        </p:nvSpPr>
        <p:spPr>
          <a:xfrm>
            <a:off x="4638757" y="3984624"/>
            <a:ext cx="37272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S+V好了....</a:t>
            </a:r>
          </a:p>
        </p:txBody>
      </p:sp>
      <p:sp>
        <p:nvSpPr>
          <p:cNvPr id="644" name="V好O后就do sth"/>
          <p:cNvSpPr txBox="1"/>
          <p:nvPr/>
        </p:nvSpPr>
        <p:spPr>
          <a:xfrm>
            <a:off x="4557839" y="5465762"/>
            <a:ext cx="5463922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V好</a:t>
            </a:r>
            <a:r>
              <a:t>O后就do sth</a:t>
            </a:r>
          </a:p>
        </p:txBody>
      </p:sp>
      <p:sp>
        <p:nvSpPr>
          <p:cNvPr id="645" name="选"/>
          <p:cNvSpPr txBox="1"/>
          <p:nvPr/>
        </p:nvSpPr>
        <p:spPr>
          <a:xfrm>
            <a:off x="666750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选</a:t>
            </a:r>
          </a:p>
        </p:txBody>
      </p:sp>
      <p:sp>
        <p:nvSpPr>
          <p:cNvPr id="646" name="搬"/>
          <p:cNvSpPr txBox="1"/>
          <p:nvPr/>
        </p:nvSpPr>
        <p:spPr>
          <a:xfrm>
            <a:off x="2063750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搬</a:t>
            </a:r>
          </a:p>
        </p:txBody>
      </p:sp>
      <p:sp>
        <p:nvSpPr>
          <p:cNvPr id="647" name="写"/>
          <p:cNvSpPr txBox="1"/>
          <p:nvPr/>
        </p:nvSpPr>
        <p:spPr>
          <a:xfrm>
            <a:off x="3419475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写</a:t>
            </a:r>
          </a:p>
        </p:txBody>
      </p:sp>
      <p:sp>
        <p:nvSpPr>
          <p:cNvPr id="648" name="查"/>
          <p:cNvSpPr txBox="1"/>
          <p:nvPr/>
        </p:nvSpPr>
        <p:spPr>
          <a:xfrm>
            <a:off x="4727575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查</a:t>
            </a:r>
          </a:p>
        </p:txBody>
      </p:sp>
      <p:sp>
        <p:nvSpPr>
          <p:cNvPr id="649" name="讨论"/>
          <p:cNvSpPr txBox="1"/>
          <p:nvPr/>
        </p:nvSpPr>
        <p:spPr>
          <a:xfrm>
            <a:off x="8718549" y="6946900"/>
            <a:ext cx="16891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讨论</a:t>
            </a:r>
          </a:p>
        </p:txBody>
      </p:sp>
      <p:sp>
        <p:nvSpPr>
          <p:cNvPr id="650" name="想"/>
          <p:cNvSpPr txBox="1"/>
          <p:nvPr/>
        </p:nvSpPr>
        <p:spPr>
          <a:xfrm>
            <a:off x="7359650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想</a:t>
            </a:r>
          </a:p>
        </p:txBody>
      </p:sp>
      <p:sp>
        <p:nvSpPr>
          <p:cNvPr id="651" name="找"/>
          <p:cNvSpPr txBox="1"/>
          <p:nvPr/>
        </p:nvSpPr>
        <p:spPr>
          <a:xfrm>
            <a:off x="6035675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找</a:t>
            </a:r>
          </a:p>
        </p:txBody>
      </p:sp>
      <p:sp>
        <p:nvSpPr>
          <p:cNvPr id="652" name="买"/>
          <p:cNvSpPr txBox="1"/>
          <p:nvPr/>
        </p:nvSpPr>
        <p:spPr>
          <a:xfrm>
            <a:off x="10896600" y="6946900"/>
            <a:ext cx="9017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买</a:t>
            </a:r>
          </a:p>
        </p:txBody>
      </p:sp>
      <p:sp>
        <p:nvSpPr>
          <p:cNvPr id="653" name="造句"/>
          <p:cNvSpPr txBox="1"/>
          <p:nvPr/>
        </p:nvSpPr>
        <p:spPr>
          <a:xfrm>
            <a:off x="5505449" y="2273852"/>
            <a:ext cx="199390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造句</a:t>
            </a:r>
          </a:p>
        </p:txBody>
      </p:sp>
      <p:sp>
        <p:nvSpPr>
          <p:cNvPr id="654" name="准备"/>
          <p:cNvSpPr txBox="1"/>
          <p:nvPr/>
        </p:nvSpPr>
        <p:spPr>
          <a:xfrm>
            <a:off x="781049" y="8280399"/>
            <a:ext cx="15621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准备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从…到…"/>
          <p:cNvSpPr txBox="1"/>
          <p:nvPr/>
        </p:nvSpPr>
        <p:spPr>
          <a:xfrm>
            <a:off x="6349" y="488950"/>
            <a:ext cx="4025901" cy="14732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从…到…</a:t>
            </a:r>
          </a:p>
        </p:txBody>
      </p:sp>
      <p:sp>
        <p:nvSpPr>
          <p:cNvPr id="657" name="From…to (till)…"/>
          <p:cNvSpPr txBox="1"/>
          <p:nvPr/>
        </p:nvSpPr>
        <p:spPr>
          <a:xfrm>
            <a:off x="4177537" y="942291"/>
            <a:ext cx="464972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From…to (till)…</a:t>
            </a:r>
          </a:p>
        </p:txBody>
      </p:sp>
      <p:pic>
        <p:nvPicPr>
          <p:cNvPr id="658" name="26523992_170024643086_4.jpg" descr="26523992_170024643086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059" y="2987963"/>
            <a:ext cx="5738314" cy="4594810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From childhood to adulthood"/>
          <p:cNvSpPr txBox="1"/>
          <p:nvPr/>
        </p:nvSpPr>
        <p:spPr>
          <a:xfrm>
            <a:off x="1027761" y="2290218"/>
            <a:ext cx="590291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From childhood to adulthood</a:t>
            </a:r>
          </a:p>
        </p:txBody>
      </p:sp>
      <p:sp>
        <p:nvSpPr>
          <p:cNvPr id="660" name="从小到大我都住在布尔诺。"/>
          <p:cNvSpPr txBox="1"/>
          <p:nvPr/>
        </p:nvSpPr>
        <p:spPr>
          <a:xfrm>
            <a:off x="2178050" y="7981950"/>
            <a:ext cx="86487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</a:t>
            </a:r>
            <a:r>
              <a:t>小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到</a:t>
            </a:r>
            <a:r>
              <a:t>大</a:t>
            </a:r>
            <a:r>
              <a:t>我</a:t>
            </a:r>
            <a:r>
              <a:rPr>
                <a:solidFill>
                  <a:srgbClr val="0433FF"/>
                </a:solidFill>
              </a:rPr>
              <a:t>都</a:t>
            </a:r>
            <a:r>
              <a:t>住在布尔诺。</a:t>
            </a:r>
          </a:p>
        </p:txBody>
      </p:sp>
      <p:sp>
        <p:nvSpPr>
          <p:cNvPr id="661" name="I live in Brno"/>
          <p:cNvSpPr txBox="1"/>
          <p:nvPr/>
        </p:nvSpPr>
        <p:spPr>
          <a:xfrm>
            <a:off x="8625966" y="2265370"/>
            <a:ext cx="281406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 live in Brno</a:t>
            </a:r>
          </a:p>
        </p:txBody>
      </p:sp>
      <p:pic>
        <p:nvPicPr>
          <p:cNvPr id="662" name="1370862553-1499138741_n.jpg" descr="1370862553-1499138741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4605" y="3460311"/>
            <a:ext cx="5096790" cy="3389365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小"/>
          <p:cNvSpPr txBox="1"/>
          <p:nvPr/>
        </p:nvSpPr>
        <p:spPr>
          <a:xfrm>
            <a:off x="1473200" y="4375150"/>
            <a:ext cx="8890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小</a:t>
            </a:r>
          </a:p>
        </p:txBody>
      </p:sp>
      <p:sp>
        <p:nvSpPr>
          <p:cNvPr id="664" name="大"/>
          <p:cNvSpPr txBox="1"/>
          <p:nvPr/>
        </p:nvSpPr>
        <p:spPr>
          <a:xfrm>
            <a:off x="6057900" y="4558093"/>
            <a:ext cx="8890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从…到…"/>
          <p:cNvSpPr txBox="1"/>
          <p:nvPr/>
        </p:nvSpPr>
        <p:spPr>
          <a:xfrm>
            <a:off x="6349" y="488950"/>
            <a:ext cx="4025901" cy="14732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从…到…</a:t>
            </a:r>
          </a:p>
        </p:txBody>
      </p:sp>
      <p:sp>
        <p:nvSpPr>
          <p:cNvPr id="667" name="From…to (till)…"/>
          <p:cNvSpPr txBox="1"/>
          <p:nvPr/>
        </p:nvSpPr>
        <p:spPr>
          <a:xfrm>
            <a:off x="4177537" y="942291"/>
            <a:ext cx="464972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From…to (till)…</a:t>
            </a:r>
          </a:p>
        </p:txBody>
      </p:sp>
      <p:pic>
        <p:nvPicPr>
          <p:cNvPr id="668" name="0a6a5973127b355abac79792844191e9.jpg" descr="0a6a5973127b355abac79792844191e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213" y="3435317"/>
            <a:ext cx="5686698" cy="4013184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From morning to night"/>
          <p:cNvSpPr txBox="1"/>
          <p:nvPr/>
        </p:nvSpPr>
        <p:spPr>
          <a:xfrm>
            <a:off x="1204975" y="2495646"/>
            <a:ext cx="4854449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From morning to night</a:t>
            </a:r>
          </a:p>
        </p:txBody>
      </p:sp>
      <p:pic>
        <p:nvPicPr>
          <p:cNvPr id="670" name="1559805018213.png" descr="15598050182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6885" y="3615684"/>
            <a:ext cx="5755150" cy="3836767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He didn’t sleep"/>
          <p:cNvSpPr txBox="1"/>
          <p:nvPr/>
        </p:nvSpPr>
        <p:spPr>
          <a:xfrm>
            <a:off x="8217852" y="2495646"/>
            <a:ext cx="3274696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He didn’t sleep</a:t>
            </a:r>
          </a:p>
        </p:txBody>
      </p:sp>
      <p:sp>
        <p:nvSpPr>
          <p:cNvPr id="672" name="从早到晚，他都没睡觉。"/>
          <p:cNvSpPr txBox="1"/>
          <p:nvPr/>
        </p:nvSpPr>
        <p:spPr>
          <a:xfrm>
            <a:off x="2139950" y="7937681"/>
            <a:ext cx="82169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</a:t>
            </a:r>
            <a:r>
              <a:t>早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到</a:t>
            </a:r>
            <a:r>
              <a:t>晚</a:t>
            </a:r>
            <a:r>
              <a:t>，他</a:t>
            </a:r>
            <a:r>
              <a:rPr>
                <a:solidFill>
                  <a:srgbClr val="0433FF"/>
                </a:solidFill>
              </a:rPr>
              <a:t>都</a:t>
            </a:r>
            <a:r>
              <a:t>没睡觉。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2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从…到…"/>
          <p:cNvSpPr txBox="1"/>
          <p:nvPr/>
        </p:nvSpPr>
        <p:spPr>
          <a:xfrm>
            <a:off x="6349" y="488950"/>
            <a:ext cx="4025901" cy="14732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从…到…</a:t>
            </a:r>
          </a:p>
        </p:txBody>
      </p:sp>
      <p:sp>
        <p:nvSpPr>
          <p:cNvPr id="675" name="From…to (till)…"/>
          <p:cNvSpPr txBox="1"/>
          <p:nvPr/>
        </p:nvSpPr>
        <p:spPr>
          <a:xfrm>
            <a:off x="4177537" y="942291"/>
            <a:ext cx="464972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From…to (till)…</a:t>
            </a:r>
          </a:p>
        </p:txBody>
      </p:sp>
      <p:sp>
        <p:nvSpPr>
          <p:cNvPr id="676" name="From past till now"/>
          <p:cNvSpPr txBox="1"/>
          <p:nvPr/>
        </p:nvSpPr>
        <p:spPr>
          <a:xfrm>
            <a:off x="627037" y="2883549"/>
            <a:ext cx="423232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From past till now</a:t>
            </a:r>
          </a:p>
        </p:txBody>
      </p:sp>
      <p:sp>
        <p:nvSpPr>
          <p:cNvPr id="677" name="He is a good student"/>
          <p:cNvSpPr txBox="1"/>
          <p:nvPr/>
        </p:nvSpPr>
        <p:spPr>
          <a:xfrm>
            <a:off x="7026122" y="2991315"/>
            <a:ext cx="4743756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He is a good student</a:t>
            </a:r>
          </a:p>
        </p:txBody>
      </p:sp>
      <p:sp>
        <p:nvSpPr>
          <p:cNvPr id="678" name="从以前到现在，他都是一位好学生。"/>
          <p:cNvSpPr txBox="1"/>
          <p:nvPr/>
        </p:nvSpPr>
        <p:spPr>
          <a:xfrm>
            <a:off x="1568450" y="8178800"/>
            <a:ext cx="9867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从以前到现在，他都是一位好学生。</a:t>
            </a:r>
          </a:p>
        </p:txBody>
      </p:sp>
      <p:sp>
        <p:nvSpPr>
          <p:cNvPr id="679" name="以前"/>
          <p:cNvSpPr txBox="1"/>
          <p:nvPr/>
        </p:nvSpPr>
        <p:spPr>
          <a:xfrm>
            <a:off x="133350" y="4476750"/>
            <a:ext cx="1663701" cy="11938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</a:defRPr>
            </a:lvl1pPr>
          </a:lstStyle>
          <a:p>
            <a:pPr/>
            <a:r>
              <a:t>以前</a:t>
            </a:r>
          </a:p>
        </p:txBody>
      </p:sp>
      <p:sp>
        <p:nvSpPr>
          <p:cNvPr id="680" name="箭頭"/>
          <p:cNvSpPr/>
          <p:nvPr/>
        </p:nvSpPr>
        <p:spPr>
          <a:xfrm>
            <a:off x="2108200" y="4799232"/>
            <a:ext cx="1270000" cy="820518"/>
          </a:xfrm>
          <a:prstGeom prst="rightArrow">
            <a:avLst>
              <a:gd name="adj1" fmla="val 32000"/>
              <a:gd name="adj2" fmla="val 9905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1" name="现在"/>
          <p:cNvSpPr txBox="1"/>
          <p:nvPr/>
        </p:nvSpPr>
        <p:spPr>
          <a:xfrm>
            <a:off x="3689350" y="4476750"/>
            <a:ext cx="1663701" cy="11938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</a:defRPr>
            </a:lvl1pPr>
          </a:lstStyle>
          <a:p>
            <a:pPr/>
            <a:r>
              <a:t>现在</a:t>
            </a:r>
          </a:p>
        </p:txBody>
      </p:sp>
      <p:pic>
        <p:nvPicPr>
          <p:cNvPr id="682" name="aid15472-v4-728px-Be-an-All-Around-Good-Student-Step-13-Version-2.jpg" descr="aid15472-v4-728px-Be-an-All-Around-Good-Student-Step-13-Version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0423" y="3904753"/>
            <a:ext cx="4743756" cy="355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8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从…到…"/>
          <p:cNvSpPr txBox="1"/>
          <p:nvPr/>
        </p:nvSpPr>
        <p:spPr>
          <a:xfrm>
            <a:off x="6349" y="488950"/>
            <a:ext cx="4025901" cy="14732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从…到…</a:t>
            </a:r>
          </a:p>
        </p:txBody>
      </p:sp>
      <p:sp>
        <p:nvSpPr>
          <p:cNvPr id="685" name="From…to (till)…"/>
          <p:cNvSpPr txBox="1"/>
          <p:nvPr/>
        </p:nvSpPr>
        <p:spPr>
          <a:xfrm>
            <a:off x="4177537" y="942291"/>
            <a:ext cx="464972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From…to (till)…</a:t>
            </a:r>
          </a:p>
        </p:txBody>
      </p:sp>
      <p:sp>
        <p:nvSpPr>
          <p:cNvPr id="686" name="From my dormitory to school"/>
          <p:cNvSpPr txBox="1"/>
          <p:nvPr/>
        </p:nvSpPr>
        <p:spPr>
          <a:xfrm>
            <a:off x="36855" y="2832380"/>
            <a:ext cx="642869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From my dormitory to school</a:t>
            </a:r>
          </a:p>
        </p:txBody>
      </p:sp>
      <p:sp>
        <p:nvSpPr>
          <p:cNvPr id="687" name="从我的宿舍到学校走路只要五分钟。"/>
          <p:cNvSpPr txBox="1"/>
          <p:nvPr/>
        </p:nvSpPr>
        <p:spPr>
          <a:xfrm>
            <a:off x="450850" y="8039100"/>
            <a:ext cx="118999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</a:t>
            </a:r>
            <a:r>
              <a:t>我的宿舍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到</a:t>
            </a:r>
            <a:r>
              <a:t>学校</a:t>
            </a:r>
            <a:r>
              <a:t>走路只要五分钟。</a:t>
            </a:r>
          </a:p>
        </p:txBody>
      </p:sp>
      <p:pic>
        <p:nvPicPr>
          <p:cNvPr id="688" name="57076916_601789283646616_3034984999871840256_n.jpg" descr="57076916_601789283646616_303498499987184025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107" y="4172432"/>
            <a:ext cx="5213252" cy="2932455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箭頭"/>
          <p:cNvSpPr/>
          <p:nvPr/>
        </p:nvSpPr>
        <p:spPr>
          <a:xfrm>
            <a:off x="5943600" y="4832350"/>
            <a:ext cx="1474986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690" name="69930420_425434804762043_5437871248950427648_n.jpg" descr="69930420_425434804762043_543787124895042764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1468" y="3566308"/>
            <a:ext cx="5526271" cy="4144703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走路只要五分钟"/>
          <p:cNvSpPr txBox="1"/>
          <p:nvPr/>
        </p:nvSpPr>
        <p:spPr>
          <a:xfrm>
            <a:off x="8419453" y="2730499"/>
            <a:ext cx="38481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走路只要五分钟</a:t>
            </a:r>
          </a:p>
        </p:txBody>
      </p:sp>
      <p:sp>
        <p:nvSpPr>
          <p:cNvPr id="692" name="(Distance)"/>
          <p:cNvSpPr txBox="1"/>
          <p:nvPr/>
        </p:nvSpPr>
        <p:spPr>
          <a:xfrm>
            <a:off x="2189257" y="2098543"/>
            <a:ext cx="2123886" cy="59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(Distance)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从…到…"/>
          <p:cNvSpPr txBox="1"/>
          <p:nvPr/>
        </p:nvSpPr>
        <p:spPr>
          <a:xfrm>
            <a:off x="3194049" y="1949450"/>
            <a:ext cx="6616701" cy="23876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800">
                <a:solidFill>
                  <a:srgbClr val="FFFFFF"/>
                </a:solidFill>
              </a:defRPr>
            </a:lvl1pPr>
          </a:lstStyle>
          <a:p>
            <a:pPr/>
            <a:r>
              <a:t>从…到…</a:t>
            </a:r>
          </a:p>
        </p:txBody>
      </p:sp>
      <p:sp>
        <p:nvSpPr>
          <p:cNvPr id="695" name="From…to (till)…"/>
          <p:cNvSpPr txBox="1"/>
          <p:nvPr/>
        </p:nvSpPr>
        <p:spPr>
          <a:xfrm>
            <a:off x="4342637" y="4726891"/>
            <a:ext cx="464972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From…to (till)…</a:t>
            </a:r>
          </a:p>
        </p:txBody>
      </p:sp>
      <p:sp>
        <p:nvSpPr>
          <p:cNvPr id="696" name="请造句"/>
          <p:cNvSpPr txBox="1"/>
          <p:nvPr/>
        </p:nvSpPr>
        <p:spPr>
          <a:xfrm>
            <a:off x="4953000" y="6699249"/>
            <a:ext cx="28956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或者"/>
          <p:cNvSpPr txBox="1"/>
          <p:nvPr/>
        </p:nvSpPr>
        <p:spPr>
          <a:xfrm>
            <a:off x="57149" y="285750"/>
            <a:ext cx="2806701" cy="1981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pPr/>
            <a:r>
              <a:t>或者</a:t>
            </a:r>
          </a:p>
        </p:txBody>
      </p:sp>
      <p:sp>
        <p:nvSpPr>
          <p:cNvPr id="699" name="“or”"/>
          <p:cNvSpPr txBox="1"/>
          <p:nvPr/>
        </p:nvSpPr>
        <p:spPr>
          <a:xfrm>
            <a:off x="2951314" y="993643"/>
            <a:ext cx="1361772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“or”</a:t>
            </a:r>
          </a:p>
        </p:txBody>
      </p:sp>
      <p:sp>
        <p:nvSpPr>
          <p:cNvPr id="700" name="Is used in non-interrogative sentences"/>
          <p:cNvSpPr txBox="1"/>
          <p:nvPr/>
        </p:nvSpPr>
        <p:spPr>
          <a:xfrm>
            <a:off x="4717865" y="1142360"/>
            <a:ext cx="730287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Is used in non-interrogative sentences</a:t>
            </a:r>
          </a:p>
        </p:txBody>
      </p:sp>
      <p:sp>
        <p:nvSpPr>
          <p:cNvPr id="701" name="A：你平常周末做什么？"/>
          <p:cNvSpPr txBox="1"/>
          <p:nvPr/>
        </p:nvSpPr>
        <p:spPr>
          <a:xfrm>
            <a:off x="3641661" y="2070099"/>
            <a:ext cx="63564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A：你平常周末做什么？</a:t>
            </a:r>
          </a:p>
        </p:txBody>
      </p:sp>
      <p:pic>
        <p:nvPicPr>
          <p:cNvPr id="702" name="lets-music-edff145083.png" descr="lets-music-edff1450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95" y="3904199"/>
            <a:ext cx="5634257" cy="295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blog.jpg" descr="blo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1682" y="3848277"/>
            <a:ext cx="5116523" cy="3069914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Or"/>
          <p:cNvSpPr txBox="1"/>
          <p:nvPr/>
        </p:nvSpPr>
        <p:spPr>
          <a:xfrm>
            <a:off x="6013555" y="4817866"/>
            <a:ext cx="1122123" cy="113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/>
            </a:lvl1pPr>
          </a:lstStyle>
          <a:p>
            <a:pPr/>
            <a:r>
              <a:t>Or</a:t>
            </a:r>
          </a:p>
        </p:txBody>
      </p:sp>
      <p:sp>
        <p:nvSpPr>
          <p:cNvPr id="705" name="B：听音乐或者写博客。"/>
          <p:cNvSpPr txBox="1"/>
          <p:nvPr/>
        </p:nvSpPr>
        <p:spPr>
          <a:xfrm>
            <a:off x="3229711" y="7769183"/>
            <a:ext cx="63675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B：听音乐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或者</a:t>
            </a:r>
            <a:r>
              <a:t>写博客。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5" grpId="3"/>
      <p:bldP build="whole" bldLvl="1" animBg="1" rev="0" advAuto="0" spid="702" grpId="1"/>
      <p:bldP build="whole" bldLvl="1" animBg="1" rev="0" advAuto="0" spid="703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或者"/>
          <p:cNvSpPr txBox="1"/>
          <p:nvPr/>
        </p:nvSpPr>
        <p:spPr>
          <a:xfrm>
            <a:off x="57149" y="285750"/>
            <a:ext cx="2806701" cy="1981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pPr/>
            <a:r>
              <a:t>或者</a:t>
            </a:r>
          </a:p>
        </p:txBody>
      </p:sp>
      <p:sp>
        <p:nvSpPr>
          <p:cNvPr id="708" name="“or”"/>
          <p:cNvSpPr txBox="1"/>
          <p:nvPr/>
        </p:nvSpPr>
        <p:spPr>
          <a:xfrm>
            <a:off x="2951314" y="993643"/>
            <a:ext cx="1361772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“or”</a:t>
            </a:r>
          </a:p>
        </p:txBody>
      </p:sp>
      <p:sp>
        <p:nvSpPr>
          <p:cNvPr id="709" name="Is used in non-interrogative sentences"/>
          <p:cNvSpPr txBox="1"/>
          <p:nvPr/>
        </p:nvSpPr>
        <p:spPr>
          <a:xfrm>
            <a:off x="4717865" y="1142360"/>
            <a:ext cx="730287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Is used in non-interrogative sentences</a:t>
            </a:r>
          </a:p>
        </p:txBody>
      </p:sp>
      <p:sp>
        <p:nvSpPr>
          <p:cNvPr id="710" name="你一般都做什么中国菜？"/>
          <p:cNvSpPr txBox="1"/>
          <p:nvPr/>
        </p:nvSpPr>
        <p:spPr>
          <a:xfrm>
            <a:off x="3556000" y="2407633"/>
            <a:ext cx="6400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你一般都做什么中国菜？</a:t>
            </a:r>
          </a:p>
        </p:txBody>
      </p:sp>
      <p:pic>
        <p:nvPicPr>
          <p:cNvPr id="711" name="CE55A8BD0EFCw641h410.jpeg" descr="CE55A8BD0EFCw641h4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79" y="3853110"/>
            <a:ext cx="5440731" cy="3482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1c15e520ba4beb97c2c8033c98443e1a10ddf02f.jpg" descr="1c15e520ba4beb97c2c8033c98443e1a10ddf02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3282" y="3883864"/>
            <a:ext cx="6077136" cy="3420560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四川菜"/>
          <p:cNvSpPr txBox="1"/>
          <p:nvPr/>
        </p:nvSpPr>
        <p:spPr>
          <a:xfrm>
            <a:off x="3683620" y="38417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四川菜</a:t>
            </a:r>
          </a:p>
        </p:txBody>
      </p:sp>
      <p:sp>
        <p:nvSpPr>
          <p:cNvPr id="714" name="湖南菜"/>
          <p:cNvSpPr txBox="1"/>
          <p:nvPr/>
        </p:nvSpPr>
        <p:spPr>
          <a:xfrm>
            <a:off x="11252820" y="38417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湖南菜</a:t>
            </a:r>
          </a:p>
        </p:txBody>
      </p:sp>
      <p:sp>
        <p:nvSpPr>
          <p:cNvPr id="715" name="Or"/>
          <p:cNvSpPr txBox="1"/>
          <p:nvPr/>
        </p:nvSpPr>
        <p:spPr>
          <a:xfrm>
            <a:off x="5703969" y="4856101"/>
            <a:ext cx="100355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Or</a:t>
            </a:r>
          </a:p>
        </p:txBody>
      </p:sp>
      <p:sp>
        <p:nvSpPr>
          <p:cNvPr id="716" name="我一般都做四川菜或者湖南菜。"/>
          <p:cNvSpPr txBox="1"/>
          <p:nvPr/>
        </p:nvSpPr>
        <p:spPr>
          <a:xfrm>
            <a:off x="2211596" y="7962900"/>
            <a:ext cx="88265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我一般都做四川菜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或者</a:t>
            </a:r>
            <a:r>
              <a:t>湖南菜。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6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或者"/>
          <p:cNvSpPr txBox="1"/>
          <p:nvPr/>
        </p:nvSpPr>
        <p:spPr>
          <a:xfrm>
            <a:off x="57149" y="285750"/>
            <a:ext cx="2806701" cy="1981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pPr/>
            <a:r>
              <a:t>或者</a:t>
            </a:r>
          </a:p>
        </p:txBody>
      </p:sp>
      <p:sp>
        <p:nvSpPr>
          <p:cNvPr id="719" name="“or”"/>
          <p:cNvSpPr txBox="1"/>
          <p:nvPr/>
        </p:nvSpPr>
        <p:spPr>
          <a:xfrm>
            <a:off x="2951314" y="993643"/>
            <a:ext cx="1361772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“or”</a:t>
            </a:r>
          </a:p>
        </p:txBody>
      </p:sp>
      <p:sp>
        <p:nvSpPr>
          <p:cNvPr id="720" name="Is used in non-interrogative sentences"/>
          <p:cNvSpPr txBox="1"/>
          <p:nvPr/>
        </p:nvSpPr>
        <p:spPr>
          <a:xfrm>
            <a:off x="4717865" y="1142360"/>
            <a:ext cx="730287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Is used in non-interrogative sentences</a:t>
            </a:r>
          </a:p>
        </p:txBody>
      </p:sp>
      <p:sp>
        <p:nvSpPr>
          <p:cNvPr id="721" name="你都上网做什么事？"/>
          <p:cNvSpPr txBox="1"/>
          <p:nvPr/>
        </p:nvSpPr>
        <p:spPr>
          <a:xfrm>
            <a:off x="4508499" y="2057400"/>
            <a:ext cx="50292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你都上网做什么事？</a:t>
            </a:r>
          </a:p>
        </p:txBody>
      </p:sp>
      <p:pic>
        <p:nvPicPr>
          <p:cNvPr id="722" name="illustrasjoner_sok_500x450.png" descr="illustrasjoner_sok_500x4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73" y="3138020"/>
            <a:ext cx="4647158" cy="4182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netflix.jpg" descr="netfli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9837" y="3275960"/>
            <a:ext cx="7197022" cy="2721564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追剧…"/>
          <p:cNvSpPr txBox="1"/>
          <p:nvPr/>
        </p:nvSpPr>
        <p:spPr>
          <a:xfrm>
            <a:off x="10654727" y="5145954"/>
            <a:ext cx="2345933" cy="1679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追</a:t>
            </a:r>
            <a:r>
              <a:t>剧</a:t>
            </a:r>
          </a:p>
          <a:p>
            <a:pPr>
              <a:defRPr sz="2700"/>
            </a:pPr>
            <a:r>
              <a:t>zhūijù</a:t>
            </a:r>
          </a:p>
        </p:txBody>
      </p:sp>
      <p:sp>
        <p:nvSpPr>
          <p:cNvPr id="725" name="Or"/>
          <p:cNvSpPr txBox="1"/>
          <p:nvPr/>
        </p:nvSpPr>
        <p:spPr>
          <a:xfrm>
            <a:off x="5250633" y="4881501"/>
            <a:ext cx="100355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Or</a:t>
            </a:r>
          </a:p>
        </p:txBody>
      </p:sp>
      <p:sp>
        <p:nvSpPr>
          <p:cNvPr id="726" name="我都上网查资料或者追剧。"/>
          <p:cNvSpPr txBox="1"/>
          <p:nvPr/>
        </p:nvSpPr>
        <p:spPr>
          <a:xfrm>
            <a:off x="3079749" y="7558343"/>
            <a:ext cx="78867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我都上网查资料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或者</a:t>
            </a:r>
            <a:r>
              <a:t>追剧。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6" grpId="2"/>
      <p:bldP build="whole" bldLvl="1" animBg="1" rev="0" advAuto="0" spid="7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13030015p3-app-icons.jpg" descr="13030015p3-app-ico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0" y="20835"/>
            <a:ext cx="6850649" cy="389725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软件…"/>
          <p:cNvSpPr txBox="1"/>
          <p:nvPr/>
        </p:nvSpPr>
        <p:spPr>
          <a:xfrm>
            <a:off x="5045697" y="2436470"/>
            <a:ext cx="1821206" cy="15151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软件</a:t>
            </a:r>
          </a:p>
          <a:p>
            <a:pPr/>
            <a:r>
              <a:t>ruǎnjiàn</a:t>
            </a:r>
          </a:p>
        </p:txBody>
      </p:sp>
      <p:sp>
        <p:nvSpPr>
          <p:cNvPr id="171" name="下载…"/>
          <p:cNvSpPr txBox="1"/>
          <p:nvPr/>
        </p:nvSpPr>
        <p:spPr>
          <a:xfrm>
            <a:off x="10836897" y="2792070"/>
            <a:ext cx="1821206" cy="1515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下载</a:t>
            </a:r>
          </a:p>
          <a:p>
            <a:pPr/>
            <a:r>
              <a:t>xiàzài</a:t>
            </a:r>
          </a:p>
        </p:txBody>
      </p:sp>
      <p:grpSp>
        <p:nvGrpSpPr>
          <p:cNvPr id="174" name="群組"/>
          <p:cNvGrpSpPr/>
          <p:nvPr/>
        </p:nvGrpSpPr>
        <p:grpSpPr>
          <a:xfrm>
            <a:off x="7902773" y="76481"/>
            <a:ext cx="3092837" cy="3668531"/>
            <a:chOff x="0" y="0"/>
            <a:chExt cx="3092835" cy="3668530"/>
          </a:xfrm>
        </p:grpSpPr>
        <p:pic>
          <p:nvPicPr>
            <p:cNvPr id="172" name="download-flat.png" descr="download-fla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32089"/>
              <a:ext cx="3036442" cy="3036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To download"/>
            <p:cNvSpPr txBox="1"/>
            <p:nvPr/>
          </p:nvSpPr>
          <p:spPr>
            <a:xfrm>
              <a:off x="202417" y="0"/>
              <a:ext cx="289041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To download</a:t>
              </a:r>
            </a:p>
          </p:txBody>
        </p:sp>
      </p:grpSp>
      <p:sp>
        <p:nvSpPr>
          <p:cNvPr id="175" name="你用什么软件学中文？"/>
          <p:cNvSpPr txBox="1"/>
          <p:nvPr/>
        </p:nvSpPr>
        <p:spPr>
          <a:xfrm>
            <a:off x="3930650" y="5175250"/>
            <a:ext cx="57023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你用什么软件学中文？</a:t>
            </a:r>
          </a:p>
        </p:txBody>
      </p:sp>
      <p:sp>
        <p:nvSpPr>
          <p:cNvPr id="176" name="你用软件学中文吗？"/>
          <p:cNvSpPr txBox="1"/>
          <p:nvPr/>
        </p:nvSpPr>
        <p:spPr>
          <a:xfrm>
            <a:off x="4324349" y="4179264"/>
            <a:ext cx="51435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你用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软件</a:t>
            </a:r>
            <a:r>
              <a:t>学中文吗？</a:t>
            </a:r>
          </a:p>
        </p:txBody>
      </p:sp>
      <p:grpSp>
        <p:nvGrpSpPr>
          <p:cNvPr id="181" name="群組"/>
          <p:cNvGrpSpPr/>
          <p:nvPr/>
        </p:nvGrpSpPr>
        <p:grpSpPr>
          <a:xfrm>
            <a:off x="2786533" y="5958054"/>
            <a:ext cx="8387755" cy="4069067"/>
            <a:chOff x="0" y="0"/>
            <a:chExt cx="8387753" cy="4069065"/>
          </a:xfrm>
        </p:grpSpPr>
        <p:grpSp>
          <p:nvGrpSpPr>
            <p:cNvPr id="179" name="群組"/>
            <p:cNvGrpSpPr/>
            <p:nvPr/>
          </p:nvGrpSpPr>
          <p:grpSpPr>
            <a:xfrm>
              <a:off x="0" y="0"/>
              <a:ext cx="3036442" cy="3833993"/>
              <a:chOff x="0" y="0"/>
              <a:chExt cx="3036441" cy="3833992"/>
            </a:xfrm>
          </p:grpSpPr>
          <p:pic>
            <p:nvPicPr>
              <p:cNvPr id="177" name="Anki-icon.svg.png" descr="Anki-icon.svg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797551"/>
                <a:ext cx="3036442" cy="30364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8" name="Anki"/>
              <p:cNvSpPr txBox="1"/>
              <p:nvPr/>
            </p:nvSpPr>
            <p:spPr>
              <a:xfrm>
                <a:off x="871536" y="0"/>
                <a:ext cx="1293369" cy="7711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400"/>
                </a:lvl1pPr>
              </a:lstStyle>
              <a:p>
                <a:pPr/>
                <a:r>
                  <a:t>Anki</a:t>
                </a:r>
              </a:p>
            </p:txBody>
          </p:sp>
        </p:grpSp>
        <p:pic>
          <p:nvPicPr>
            <p:cNvPr id="180" name="logo-with-duo.png" descr="logo-with-duo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81167" y="562479"/>
              <a:ext cx="3506587" cy="3506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6"/>
      <p:bldP build="whole" bldLvl="1" animBg="1" rev="0" advAuto="0" spid="174" grpId="2"/>
      <p:bldP build="whole" bldLvl="1" animBg="1" rev="0" advAuto="0" spid="170" grpId="1"/>
      <p:bldP build="whole" bldLvl="1" animBg="1" rev="0" advAuto="0" spid="176" grpId="4"/>
      <p:bldP build="whole" bldLvl="1" animBg="1" rev="0" advAuto="0" spid="171" grpId="3"/>
      <p:bldP build="whole" bldLvl="1" animBg="1" rev="0" advAuto="0" spid="175" grpId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“or” in questions, use 还是"/>
          <p:cNvSpPr txBox="1"/>
          <p:nvPr/>
        </p:nvSpPr>
        <p:spPr>
          <a:xfrm>
            <a:off x="2232742" y="406399"/>
            <a:ext cx="823451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“or” in questions, use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还是</a:t>
            </a:r>
          </a:p>
        </p:txBody>
      </p:sp>
      <p:sp>
        <p:nvSpPr>
          <p:cNvPr id="729" name="What kind of tea do you like? Black tea or green tea?"/>
          <p:cNvSpPr txBox="1"/>
          <p:nvPr/>
        </p:nvSpPr>
        <p:spPr>
          <a:xfrm>
            <a:off x="1346206" y="2069460"/>
            <a:ext cx="10007588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What kind of tea do you like? Black tea or green tea?</a:t>
            </a:r>
          </a:p>
        </p:txBody>
      </p:sp>
      <p:sp>
        <p:nvSpPr>
          <p:cNvPr id="730" name="你喜欢哪种茶？红茶还是绿茶？"/>
          <p:cNvSpPr txBox="1"/>
          <p:nvPr/>
        </p:nvSpPr>
        <p:spPr>
          <a:xfrm>
            <a:off x="2762249" y="3048000"/>
            <a:ext cx="77597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你喜欢哪种茶？红茶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还是</a:t>
            </a:r>
            <a:r>
              <a:t>绿茶？</a:t>
            </a:r>
          </a:p>
        </p:txBody>
      </p:sp>
      <p:sp>
        <p:nvSpPr>
          <p:cNvPr id="731" name="Which lessons do you like? Chinese lesson or economic lesson?"/>
          <p:cNvSpPr txBox="1"/>
          <p:nvPr/>
        </p:nvSpPr>
        <p:spPr>
          <a:xfrm>
            <a:off x="417112" y="4228460"/>
            <a:ext cx="12170576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Which lessons do you like? Chinese lesson or economic lesson?</a:t>
            </a:r>
          </a:p>
        </p:txBody>
      </p:sp>
      <p:sp>
        <p:nvSpPr>
          <p:cNvPr id="732" name="你喜欢哪门课？中文课还是经济课？"/>
          <p:cNvSpPr txBox="1"/>
          <p:nvPr/>
        </p:nvSpPr>
        <p:spPr>
          <a:xfrm>
            <a:off x="1924050" y="5105400"/>
            <a:ext cx="88519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你喜欢哪门课？中文课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还是</a:t>
            </a:r>
            <a:r>
              <a:t>经济课？</a:t>
            </a:r>
          </a:p>
        </p:txBody>
      </p:sp>
      <p:sp>
        <p:nvSpPr>
          <p:cNvPr id="733" name="What kind of sport do you like?Playing tennis or basketball?"/>
          <p:cNvSpPr txBox="1"/>
          <p:nvPr/>
        </p:nvSpPr>
        <p:spPr>
          <a:xfrm>
            <a:off x="297281" y="6313101"/>
            <a:ext cx="12410238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What kind of sport do you like?Playing tennis or basketball?</a:t>
            </a:r>
          </a:p>
        </p:txBody>
      </p:sp>
      <p:sp>
        <p:nvSpPr>
          <p:cNvPr id="734" name="你喜欢哪种运动？打网球还是打篮球？"/>
          <p:cNvSpPr txBox="1"/>
          <p:nvPr/>
        </p:nvSpPr>
        <p:spPr>
          <a:xfrm>
            <a:off x="1803399" y="7442200"/>
            <a:ext cx="93980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你喜欢哪种运动？打网球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还是</a:t>
            </a:r>
            <a:r>
              <a:t>打篮球？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3" grpId="4"/>
      <p:bldP build="whole" bldLvl="1" animBg="1" rev="0" advAuto="0" spid="734" grpId="5"/>
      <p:bldP build="whole" bldLvl="1" animBg="1" rev="0" advAuto="0" spid="731" grpId="2"/>
      <p:bldP build="whole" bldLvl="1" animBg="1" rev="0" advAuto="0" spid="732" grpId="3"/>
      <p:bldP build="whole" bldLvl="1" animBg="1" rev="0" advAuto="0" spid="730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To dare"/>
          <p:cNvSpPr txBox="1"/>
          <p:nvPr/>
        </p:nvSpPr>
        <p:spPr>
          <a:xfrm>
            <a:off x="917694" y="263209"/>
            <a:ext cx="234886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To dare</a:t>
            </a:r>
          </a:p>
        </p:txBody>
      </p:sp>
      <p:sp>
        <p:nvSpPr>
          <p:cNvPr id="737" name="敢…"/>
          <p:cNvSpPr txBox="1"/>
          <p:nvPr/>
        </p:nvSpPr>
        <p:spPr>
          <a:xfrm>
            <a:off x="-8255" y="1263009"/>
            <a:ext cx="4200763" cy="213488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800">
                <a:solidFill>
                  <a:srgbClr val="FFFFFF"/>
                </a:solidFill>
              </a:defRPr>
            </a:pPr>
            <a:r>
              <a:t>敢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gǎn</a:t>
            </a:r>
          </a:p>
        </p:txBody>
      </p:sp>
      <p:sp>
        <p:nvSpPr>
          <p:cNvPr id="738" name="How dare you are!"/>
          <p:cNvSpPr txBox="1"/>
          <p:nvPr/>
        </p:nvSpPr>
        <p:spPr>
          <a:xfrm>
            <a:off x="4874577" y="1302583"/>
            <a:ext cx="4398646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How dare you are!</a:t>
            </a:r>
          </a:p>
        </p:txBody>
      </p:sp>
      <p:grpSp>
        <p:nvGrpSpPr>
          <p:cNvPr id="741" name="群組"/>
          <p:cNvGrpSpPr/>
          <p:nvPr/>
        </p:nvGrpSpPr>
        <p:grpSpPr>
          <a:xfrm>
            <a:off x="4171950" y="2184400"/>
            <a:ext cx="8866125" cy="1054101"/>
            <a:chOff x="0" y="0"/>
            <a:chExt cx="8866123" cy="1054100"/>
          </a:xfrm>
        </p:grpSpPr>
        <p:sp>
          <p:nvSpPr>
            <p:cNvPr id="739" name="你怎么敢这样对我！"/>
            <p:cNvSpPr txBox="1"/>
            <p:nvPr/>
          </p:nvSpPr>
          <p:spPr>
            <a:xfrm>
              <a:off x="0" y="0"/>
              <a:ext cx="6286500" cy="1054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你怎么敢这样对我！</a:t>
              </a:r>
            </a:p>
          </p:txBody>
        </p:sp>
        <p:sp>
          <p:nvSpPr>
            <p:cNvPr id="740" name="(spoken Chinese)"/>
            <p:cNvSpPr txBox="1"/>
            <p:nvPr/>
          </p:nvSpPr>
          <p:spPr>
            <a:xfrm>
              <a:off x="6030975" y="277839"/>
              <a:ext cx="2835149" cy="49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(spoken Chinese)</a:t>
              </a:r>
            </a:p>
          </p:txBody>
        </p:sp>
      </p:grpSp>
      <p:sp>
        <p:nvSpPr>
          <p:cNvPr id="742" name="To stay"/>
          <p:cNvSpPr txBox="1"/>
          <p:nvPr/>
        </p:nvSpPr>
        <p:spPr>
          <a:xfrm>
            <a:off x="928154" y="5349559"/>
            <a:ext cx="22548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To stay</a:t>
            </a:r>
          </a:p>
        </p:txBody>
      </p:sp>
      <p:sp>
        <p:nvSpPr>
          <p:cNvPr id="743" name="待…"/>
          <p:cNvSpPr txBox="1"/>
          <p:nvPr/>
        </p:nvSpPr>
        <p:spPr>
          <a:xfrm>
            <a:off x="-44785" y="6495409"/>
            <a:ext cx="4200763" cy="213488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800">
                <a:solidFill>
                  <a:srgbClr val="FFFFFF"/>
                </a:solidFill>
              </a:defRPr>
            </a:pPr>
            <a:r>
              <a:t>待</a:t>
            </a:r>
          </a:p>
          <a:p>
            <a:pPr>
              <a:defRPr sz="3100">
                <a:solidFill>
                  <a:srgbClr val="FFFFFF"/>
                </a:solidFill>
              </a:defRPr>
            </a:pPr>
            <a:r>
              <a:t>dāi</a:t>
            </a:r>
          </a:p>
        </p:txBody>
      </p:sp>
      <p:grpSp>
        <p:nvGrpSpPr>
          <p:cNvPr id="746" name="群組"/>
          <p:cNvGrpSpPr/>
          <p:nvPr/>
        </p:nvGrpSpPr>
        <p:grpSpPr>
          <a:xfrm>
            <a:off x="4273550" y="5905499"/>
            <a:ext cx="7610222" cy="1574152"/>
            <a:chOff x="0" y="0"/>
            <a:chExt cx="7610221" cy="1574150"/>
          </a:xfrm>
        </p:grpSpPr>
        <p:sp>
          <p:nvSpPr>
            <p:cNvPr id="744" name="How long have you stayed here."/>
            <p:cNvSpPr txBox="1"/>
            <p:nvPr/>
          </p:nvSpPr>
          <p:spPr>
            <a:xfrm>
              <a:off x="174879" y="902349"/>
              <a:ext cx="7435343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How long have you stayed here.</a:t>
              </a:r>
            </a:p>
          </p:txBody>
        </p:sp>
        <p:sp>
          <p:nvSpPr>
            <p:cNvPr id="745" name="你朋友看到你在教室外面，她问："/>
            <p:cNvSpPr txBox="1"/>
            <p:nvPr/>
          </p:nvSpPr>
          <p:spPr>
            <a:xfrm>
              <a:off x="0" y="0"/>
              <a:ext cx="7353300" cy="77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你朋友看到你在教室外面，她问：</a:t>
              </a:r>
            </a:p>
          </p:txBody>
        </p:sp>
      </p:grpSp>
      <p:sp>
        <p:nvSpPr>
          <p:cNvPr id="747" name="你在这儿待多久了？"/>
          <p:cNvSpPr txBox="1"/>
          <p:nvPr/>
        </p:nvSpPr>
        <p:spPr>
          <a:xfrm>
            <a:off x="4127500" y="7810499"/>
            <a:ext cx="66294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你在这儿待多久了？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6" grpId="7"/>
      <p:bldP build="whole" bldLvl="1" animBg="1" rev="0" advAuto="0" spid="738" grpId="3"/>
      <p:bldP build="whole" bldLvl="1" animBg="1" rev="0" advAuto="0" spid="741" grpId="4"/>
      <p:bldP build="whole" bldLvl="1" animBg="1" rev="0" advAuto="0" spid="743" grpId="6"/>
      <p:bldP build="whole" bldLvl="1" animBg="1" rev="0" advAuto="0" spid="737" grpId="2"/>
      <p:bldP build="whole" bldLvl="1" animBg="1" rev="0" advAuto="0" spid="747" grpId="8"/>
      <p:bldP build="whole" bldLvl="1" animBg="1" rev="0" advAuto="0" spid="736" grpId="1"/>
      <p:bldP build="whole" bldLvl="1" animBg="1" rev="0" advAuto="0" spid="742" grpId="5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dca6-hyrtarw8141871.jpg" descr="dca6-hyrtarw81418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55" y="1067296"/>
            <a:ext cx="6186086" cy="4484274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House; room"/>
          <p:cNvSpPr txBox="1"/>
          <p:nvPr/>
        </p:nvSpPr>
        <p:spPr>
          <a:xfrm>
            <a:off x="1117405" y="269191"/>
            <a:ext cx="383956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House; room</a:t>
            </a:r>
          </a:p>
        </p:txBody>
      </p:sp>
      <p:sp>
        <p:nvSpPr>
          <p:cNvPr id="751" name="屋子…"/>
          <p:cNvSpPr txBox="1"/>
          <p:nvPr/>
        </p:nvSpPr>
        <p:spPr>
          <a:xfrm>
            <a:off x="4051909" y="3783775"/>
            <a:ext cx="2081582" cy="1766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800"/>
            </a:pPr>
            <a:r>
              <a:t>屋子</a:t>
            </a:r>
          </a:p>
          <a:p>
            <a:pPr>
              <a:defRPr sz="3000"/>
            </a:pPr>
            <a:r>
              <a:t>wūzi</a:t>
            </a:r>
          </a:p>
        </p:txBody>
      </p:sp>
      <p:sp>
        <p:nvSpPr>
          <p:cNvPr id="752" name="Please stay at house."/>
          <p:cNvSpPr txBox="1"/>
          <p:nvPr/>
        </p:nvSpPr>
        <p:spPr>
          <a:xfrm>
            <a:off x="6750558" y="1797146"/>
            <a:ext cx="4609085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Please stay at house.</a:t>
            </a:r>
          </a:p>
        </p:txBody>
      </p:sp>
      <p:sp>
        <p:nvSpPr>
          <p:cNvPr id="753" name="请待在屋子里。"/>
          <p:cNvSpPr txBox="1"/>
          <p:nvPr/>
        </p:nvSpPr>
        <p:spPr>
          <a:xfrm>
            <a:off x="6591299" y="2712532"/>
            <a:ext cx="55372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请待在屋子里。</a:t>
            </a:r>
          </a:p>
        </p:txBody>
      </p:sp>
      <p:sp>
        <p:nvSpPr>
          <p:cNvPr id="754" name="To become addicted"/>
          <p:cNvSpPr txBox="1"/>
          <p:nvPr/>
        </p:nvSpPr>
        <p:spPr>
          <a:xfrm>
            <a:off x="49022" y="6128767"/>
            <a:ext cx="503275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To become addicted</a:t>
            </a:r>
          </a:p>
        </p:txBody>
      </p:sp>
      <p:sp>
        <p:nvSpPr>
          <p:cNvPr id="755" name="上瘾…"/>
          <p:cNvSpPr txBox="1"/>
          <p:nvPr/>
        </p:nvSpPr>
        <p:spPr>
          <a:xfrm>
            <a:off x="-143717" y="6863525"/>
            <a:ext cx="5672234" cy="193205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700">
                <a:solidFill>
                  <a:srgbClr val="FFFFFF"/>
                </a:solidFill>
              </a:defRPr>
            </a:pPr>
            <a:r>
              <a:t>上瘾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shàngyǐn</a:t>
            </a:r>
          </a:p>
        </p:txBody>
      </p:sp>
      <p:sp>
        <p:nvSpPr>
          <p:cNvPr id="756" name="(negative)"/>
          <p:cNvSpPr txBox="1"/>
          <p:nvPr/>
        </p:nvSpPr>
        <p:spPr>
          <a:xfrm>
            <a:off x="1627987" y="9055749"/>
            <a:ext cx="235742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(negative)</a:t>
            </a:r>
          </a:p>
        </p:txBody>
      </p:sp>
      <p:sp>
        <p:nvSpPr>
          <p:cNvPr id="757" name="你喝酒喝上瘾了吗？"/>
          <p:cNvSpPr txBox="1"/>
          <p:nvPr/>
        </p:nvSpPr>
        <p:spPr>
          <a:xfrm>
            <a:off x="5613399" y="7745330"/>
            <a:ext cx="73152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300"/>
            </a:pPr>
            <a:r>
              <a:t>你喝酒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喝上瘾</a:t>
            </a:r>
            <a:r>
              <a:t>了吗？</a:t>
            </a:r>
          </a:p>
        </p:txBody>
      </p:sp>
      <p:sp>
        <p:nvSpPr>
          <p:cNvPr id="758" name="Are you in addicted to drinking alcohol?"/>
          <p:cNvSpPr txBox="1"/>
          <p:nvPr/>
        </p:nvSpPr>
        <p:spPr>
          <a:xfrm>
            <a:off x="5609208" y="6368225"/>
            <a:ext cx="7323583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Are you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 addicted to</a:t>
            </a:r>
            <a:r>
              <a:t> drinking alcohol?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4" grpId="4"/>
      <p:bldP build="whole" bldLvl="1" animBg="1" rev="0" advAuto="0" spid="755" grpId="5"/>
      <p:bldP build="whole" bldLvl="1" animBg="1" rev="0" advAuto="0" spid="751" grpId="1"/>
      <p:bldP build="whole" bldLvl="1" animBg="1" rev="0" advAuto="0" spid="758" grpId="7"/>
      <p:bldP build="whole" bldLvl="1" animBg="1" rev="0" advAuto="0" spid="757" grpId="8"/>
      <p:bldP build="whole" bldLvl="1" animBg="1" rev="0" advAuto="0" spid="756" grpId="6"/>
      <p:bldP build="whole" bldLvl="1" animBg="1" rev="0" advAuto="0" spid="752" grpId="2"/>
      <p:bldP build="whole" bldLvl="1" animBg="1" rev="0" advAuto="0" spid="753" grpId="3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erious"/>
          <p:cNvSpPr txBox="1"/>
          <p:nvPr/>
        </p:nvSpPr>
        <p:spPr>
          <a:xfrm>
            <a:off x="1005403" y="987109"/>
            <a:ext cx="233616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serious</a:t>
            </a:r>
          </a:p>
        </p:txBody>
      </p:sp>
      <p:sp>
        <p:nvSpPr>
          <p:cNvPr id="761" name="严重…"/>
          <p:cNvSpPr txBox="1"/>
          <p:nvPr/>
        </p:nvSpPr>
        <p:spPr>
          <a:xfrm>
            <a:off x="2725" y="1815828"/>
            <a:ext cx="4341521" cy="209604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FFFFFF"/>
                </a:solidFill>
              </a:defRPr>
            </a:pPr>
            <a:r>
              <a:t>严重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yánzhòng</a:t>
            </a:r>
          </a:p>
        </p:txBody>
      </p:sp>
      <p:sp>
        <p:nvSpPr>
          <p:cNvPr id="762" name="Important"/>
          <p:cNvSpPr txBox="1"/>
          <p:nvPr/>
        </p:nvSpPr>
        <p:spPr>
          <a:xfrm>
            <a:off x="8883962" y="987109"/>
            <a:ext cx="308800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Important</a:t>
            </a:r>
          </a:p>
        </p:txBody>
      </p:sp>
      <p:sp>
        <p:nvSpPr>
          <p:cNvPr id="763" name="重要…"/>
          <p:cNvSpPr txBox="1"/>
          <p:nvPr/>
        </p:nvSpPr>
        <p:spPr>
          <a:xfrm>
            <a:off x="7816351" y="1968228"/>
            <a:ext cx="5223228" cy="2096044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FFFFFF"/>
                </a:solidFill>
              </a:defRPr>
            </a:pPr>
            <a:r>
              <a:t>重要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zhòngyào</a:t>
            </a:r>
          </a:p>
        </p:txBody>
      </p:sp>
      <p:grpSp>
        <p:nvGrpSpPr>
          <p:cNvPr id="766" name="群組"/>
          <p:cNvGrpSpPr/>
          <p:nvPr/>
        </p:nvGrpSpPr>
        <p:grpSpPr>
          <a:xfrm>
            <a:off x="-37704" y="4733609"/>
            <a:ext cx="5715001" cy="5040530"/>
            <a:chOff x="0" y="0"/>
            <a:chExt cx="5715000" cy="5040528"/>
          </a:xfrm>
        </p:grpSpPr>
        <p:sp>
          <p:nvSpPr>
            <p:cNvPr id="764" name="To help"/>
            <p:cNvSpPr txBox="1"/>
            <p:nvPr/>
          </p:nvSpPr>
          <p:spPr>
            <a:xfrm>
              <a:off x="1066601" y="0"/>
              <a:ext cx="2289176" cy="85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pPr/>
              <a:r>
                <a:t>To help</a:t>
              </a:r>
            </a:p>
          </p:txBody>
        </p:sp>
        <p:pic>
          <p:nvPicPr>
            <p:cNvPr id="765" name="20170127012313264.jpg" descr="20170127012313264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30528"/>
              <a:ext cx="5715000" cy="381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7" name="帮助…"/>
          <p:cNvSpPr txBox="1"/>
          <p:nvPr/>
        </p:nvSpPr>
        <p:spPr>
          <a:xfrm>
            <a:off x="3377387" y="6222175"/>
            <a:ext cx="2313026" cy="191935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600"/>
            </a:pPr>
            <a:r>
              <a:t>帮助</a:t>
            </a:r>
          </a:p>
          <a:p>
            <a:pPr>
              <a:defRPr sz="3000"/>
            </a:pPr>
            <a:r>
              <a:t>bāngzhù</a:t>
            </a:r>
          </a:p>
        </p:txBody>
      </p:sp>
      <p:grpSp>
        <p:nvGrpSpPr>
          <p:cNvPr id="770" name="群組"/>
          <p:cNvGrpSpPr/>
          <p:nvPr/>
        </p:nvGrpSpPr>
        <p:grpSpPr>
          <a:xfrm>
            <a:off x="6417673" y="4543109"/>
            <a:ext cx="6441822" cy="3866899"/>
            <a:chOff x="0" y="0"/>
            <a:chExt cx="6441821" cy="3866897"/>
          </a:xfrm>
        </p:grpSpPr>
        <p:sp>
          <p:nvSpPr>
            <p:cNvPr id="768" name="Price"/>
            <p:cNvSpPr txBox="1"/>
            <p:nvPr/>
          </p:nvSpPr>
          <p:spPr>
            <a:xfrm>
              <a:off x="3171457" y="0"/>
              <a:ext cx="1677671" cy="85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pPr/>
              <a:r>
                <a:t>Price</a:t>
              </a:r>
            </a:p>
          </p:txBody>
        </p:sp>
        <p:pic>
          <p:nvPicPr>
            <p:cNvPr id="769" name="price-tag.jpg" descr="price-tag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77183"/>
              <a:ext cx="6441822" cy="2989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1" name="价格…"/>
          <p:cNvSpPr txBox="1"/>
          <p:nvPr/>
        </p:nvSpPr>
        <p:spPr>
          <a:xfrm>
            <a:off x="10360964" y="7530828"/>
            <a:ext cx="2544472" cy="209604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400"/>
            </a:pPr>
            <a:r>
              <a:t>价格</a:t>
            </a:r>
          </a:p>
          <a:p>
            <a:pPr>
              <a:defRPr sz="3300"/>
            </a:pPr>
            <a:r>
              <a:t>jiàgé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1" grpId="1"/>
      <p:bldP build="whole" bldLvl="1" animBg="1" rev="0" advAuto="0" spid="770" grpId="6"/>
      <p:bldP build="whole" bldLvl="1" animBg="1" rev="0" advAuto="0" spid="766" grpId="4"/>
      <p:bldP build="whole" bldLvl="1" animBg="1" rev="0" advAuto="0" spid="763" grpId="3"/>
      <p:bldP build="whole" bldLvl="1" animBg="1" rev="0" advAuto="0" spid="771" grpId="7"/>
      <p:bldP build="whole" bldLvl="1" animBg="1" rev="0" advAuto="0" spid="762" grpId="2"/>
      <p:bldP build="whole" bldLvl="1" animBg="1" rev="0" advAuto="0" spid="767" grpId="5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images.png" descr="imag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97" y="348952"/>
            <a:ext cx="3802461" cy="4213056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免费…"/>
          <p:cNvSpPr txBox="1"/>
          <p:nvPr/>
        </p:nvSpPr>
        <p:spPr>
          <a:xfrm>
            <a:off x="3744264" y="253728"/>
            <a:ext cx="2544472" cy="2096044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400">
                <a:solidFill>
                  <a:srgbClr val="FFFFFF"/>
                </a:solidFill>
              </a:defRPr>
            </a:pPr>
            <a:r>
              <a:t>免费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miǎnfèi</a:t>
            </a:r>
          </a:p>
        </p:txBody>
      </p:sp>
      <p:sp>
        <p:nvSpPr>
          <p:cNvPr id="775" name="This app is free to download."/>
          <p:cNvSpPr txBox="1"/>
          <p:nvPr/>
        </p:nvSpPr>
        <p:spPr>
          <a:xfrm>
            <a:off x="6550278" y="984346"/>
            <a:ext cx="6228843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This app is free to download.</a:t>
            </a:r>
          </a:p>
        </p:txBody>
      </p:sp>
      <p:sp>
        <p:nvSpPr>
          <p:cNvPr id="776" name="这个APP免费下载。"/>
          <p:cNvSpPr txBox="1"/>
          <p:nvPr/>
        </p:nvSpPr>
        <p:spPr>
          <a:xfrm>
            <a:off x="6527152" y="1890329"/>
            <a:ext cx="675769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这个APP免费下载。</a:t>
            </a:r>
          </a:p>
        </p:txBody>
      </p:sp>
      <p:sp>
        <p:nvSpPr>
          <p:cNvPr id="777" name="feeling"/>
          <p:cNvSpPr txBox="1"/>
          <p:nvPr/>
        </p:nvSpPr>
        <p:spPr>
          <a:xfrm>
            <a:off x="1822132" y="4912627"/>
            <a:ext cx="214693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feeling</a:t>
            </a:r>
          </a:p>
        </p:txBody>
      </p:sp>
      <p:sp>
        <p:nvSpPr>
          <p:cNvPr id="778" name="感觉…"/>
          <p:cNvSpPr txBox="1"/>
          <p:nvPr/>
        </p:nvSpPr>
        <p:spPr>
          <a:xfrm>
            <a:off x="-77295" y="5829028"/>
            <a:ext cx="5578135" cy="2096044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FFFFFF"/>
                </a:solidFill>
              </a:defRPr>
            </a:pPr>
            <a:r>
              <a:t>感觉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gǎnjué</a:t>
            </a:r>
          </a:p>
        </p:txBody>
      </p:sp>
      <p:sp>
        <p:nvSpPr>
          <p:cNvPr id="779" name="To crack a joke"/>
          <p:cNvSpPr txBox="1"/>
          <p:nvPr/>
        </p:nvSpPr>
        <p:spPr>
          <a:xfrm>
            <a:off x="7882636" y="3577285"/>
            <a:ext cx="379272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To crack a joke</a:t>
            </a:r>
          </a:p>
        </p:txBody>
      </p:sp>
      <p:sp>
        <p:nvSpPr>
          <p:cNvPr id="780" name="开玩笑…"/>
          <p:cNvSpPr txBox="1"/>
          <p:nvPr/>
        </p:nvSpPr>
        <p:spPr>
          <a:xfrm>
            <a:off x="7461743" y="4491268"/>
            <a:ext cx="4888514" cy="209604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FFFFFF"/>
                </a:solidFill>
              </a:defRPr>
            </a:pPr>
            <a:r>
              <a:t>开玩笑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kāi wánxiào</a:t>
            </a:r>
          </a:p>
        </p:txBody>
      </p:sp>
      <p:sp>
        <p:nvSpPr>
          <p:cNvPr id="781" name="I’m just kidding"/>
          <p:cNvSpPr txBox="1"/>
          <p:nvPr/>
        </p:nvSpPr>
        <p:spPr>
          <a:xfrm>
            <a:off x="7400607" y="6902249"/>
            <a:ext cx="47567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I’m just kidding</a:t>
            </a:r>
          </a:p>
        </p:txBody>
      </p:sp>
      <p:sp>
        <p:nvSpPr>
          <p:cNvPr id="782" name="我只是在开玩笑。"/>
          <p:cNvSpPr txBox="1"/>
          <p:nvPr/>
        </p:nvSpPr>
        <p:spPr>
          <a:xfrm>
            <a:off x="6572249" y="8102600"/>
            <a:ext cx="64135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/>
            </a:lvl1pPr>
          </a:lstStyle>
          <a:p>
            <a:pPr/>
            <a:r>
              <a:t>我只是在开玩笑。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8" grpId="5"/>
      <p:bldP build="whole" bldLvl="1" animBg="1" rev="0" advAuto="0" spid="782" grpId="9"/>
      <p:bldP build="whole" bldLvl="1" animBg="1" rev="0" advAuto="0" spid="776" grpId="3"/>
      <p:bldP build="whole" bldLvl="1" animBg="1" rev="0" advAuto="0" spid="779" grpId="6"/>
      <p:bldP build="whole" bldLvl="1" animBg="1" rev="0" advAuto="0" spid="774" grpId="1"/>
      <p:bldP build="whole" bldLvl="1" animBg="1" rev="0" advAuto="0" spid="780" grpId="7"/>
      <p:bldP build="whole" bldLvl="1" animBg="1" rev="0" advAuto="0" spid="781" grpId="8"/>
      <p:bldP build="whole" bldLvl="1" animBg="1" rev="0" advAuto="0" spid="777" grpId="4"/>
      <p:bldP build="whole" bldLvl="1" animBg="1" rev="0" advAuto="0" spid="775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-461056"/>
            <a:satOff val="4338"/>
            <a:lumOff val="-1022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rammar"/>
          <p:cNvSpPr txBox="1"/>
          <p:nvPr/>
        </p:nvSpPr>
        <p:spPr>
          <a:xfrm>
            <a:off x="3705669" y="1422400"/>
            <a:ext cx="5923662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4900">
                <a:solidFill>
                  <a:srgbClr val="FFFFFF"/>
                </a:solidFill>
                <a:latin typeface="나눔손글씨 붓"/>
                <a:ea typeface="나눔손글씨 붓"/>
                <a:cs typeface="나눔손글씨 붓"/>
                <a:sym typeface="나눔손글씨 붓"/>
              </a:defRPr>
            </a:lvl1pPr>
          </a:lstStyle>
          <a:p>
            <a:pPr/>
            <a:r>
              <a:t>Grammar</a:t>
            </a:r>
          </a:p>
        </p:txBody>
      </p:sp>
      <p:sp>
        <p:nvSpPr>
          <p:cNvPr id="785" name="语法"/>
          <p:cNvSpPr txBox="1"/>
          <p:nvPr/>
        </p:nvSpPr>
        <p:spPr>
          <a:xfrm>
            <a:off x="3397249" y="3517900"/>
            <a:ext cx="6007101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200">
                <a:solidFill>
                  <a:srgbClr val="FFFFFF"/>
                </a:solidFill>
              </a:defRPr>
            </a:lvl1pPr>
          </a:lstStyle>
          <a:p>
            <a:pPr/>
            <a:r>
              <a:t>语法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结果(as a result)"/>
          <p:cNvSpPr txBox="1"/>
          <p:nvPr/>
        </p:nvSpPr>
        <p:spPr>
          <a:xfrm>
            <a:off x="2235" y="254000"/>
            <a:ext cx="4796130" cy="16129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rPr sz="8500"/>
              <a:t>结果</a:t>
            </a:r>
            <a:r>
              <a:rPr sz="3600"/>
              <a:t>(as a result)</a:t>
            </a:r>
          </a:p>
        </p:txBody>
      </p:sp>
      <p:sp>
        <p:nvSpPr>
          <p:cNvPr id="788" name="Conjunction"/>
          <p:cNvSpPr txBox="1"/>
          <p:nvPr/>
        </p:nvSpPr>
        <p:spPr>
          <a:xfrm>
            <a:off x="5032635" y="656357"/>
            <a:ext cx="3574530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Conjunction</a:t>
            </a:r>
          </a:p>
        </p:txBody>
      </p:sp>
      <p:sp>
        <p:nvSpPr>
          <p:cNvPr id="789" name="Express a result of the condition indicated in the first clause"/>
          <p:cNvSpPr txBox="1"/>
          <p:nvPr/>
        </p:nvSpPr>
        <p:spPr>
          <a:xfrm>
            <a:off x="879094" y="1922072"/>
            <a:ext cx="109926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Express a result of the condition indicated in the first clause</a:t>
            </a:r>
          </a:p>
        </p:txBody>
      </p:sp>
      <p:sp>
        <p:nvSpPr>
          <p:cNvPr id="790" name="他对老师开玩笑"/>
          <p:cNvSpPr txBox="1"/>
          <p:nvPr/>
        </p:nvSpPr>
        <p:spPr>
          <a:xfrm>
            <a:off x="1028699" y="2979741"/>
            <a:ext cx="37592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他对老师开玩笑</a:t>
            </a:r>
          </a:p>
        </p:txBody>
      </p:sp>
      <p:sp>
        <p:nvSpPr>
          <p:cNvPr id="791" name="老师就生气了"/>
          <p:cNvSpPr txBox="1"/>
          <p:nvPr/>
        </p:nvSpPr>
        <p:spPr>
          <a:xfrm>
            <a:off x="8845550" y="2979741"/>
            <a:ext cx="3238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老师就生气了</a:t>
            </a:r>
          </a:p>
        </p:txBody>
      </p:sp>
      <p:pic>
        <p:nvPicPr>
          <p:cNvPr id="792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526" y="4486763"/>
            <a:ext cx="3574530" cy="2744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1447481695665185.jpg" descr="144748169566518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84565" y="4302463"/>
            <a:ext cx="3910387" cy="2932790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他对老师开玩笑，结果老师就生气了。"/>
          <p:cNvSpPr txBox="1"/>
          <p:nvPr/>
        </p:nvSpPr>
        <p:spPr>
          <a:xfrm>
            <a:off x="1257299" y="7896282"/>
            <a:ext cx="11125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他对老师开玩笑，结果老师就生气了。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4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结果(as a result)"/>
          <p:cNvSpPr txBox="1"/>
          <p:nvPr/>
        </p:nvSpPr>
        <p:spPr>
          <a:xfrm>
            <a:off x="2235" y="254000"/>
            <a:ext cx="4796130" cy="16129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rPr sz="8500"/>
              <a:t>结果</a:t>
            </a:r>
            <a:r>
              <a:rPr sz="3600"/>
              <a:t>(as a result)</a:t>
            </a:r>
          </a:p>
        </p:txBody>
      </p:sp>
      <p:sp>
        <p:nvSpPr>
          <p:cNvPr id="797" name="Conjunction"/>
          <p:cNvSpPr txBox="1"/>
          <p:nvPr/>
        </p:nvSpPr>
        <p:spPr>
          <a:xfrm>
            <a:off x="5032635" y="656357"/>
            <a:ext cx="3574530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Conjunction</a:t>
            </a:r>
          </a:p>
        </p:txBody>
      </p:sp>
      <p:sp>
        <p:nvSpPr>
          <p:cNvPr id="798" name="Express a result of the condition indicated in the first clause"/>
          <p:cNvSpPr txBox="1"/>
          <p:nvPr/>
        </p:nvSpPr>
        <p:spPr>
          <a:xfrm>
            <a:off x="879094" y="1922072"/>
            <a:ext cx="109926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Express a result of the condition indicated in the first clause</a:t>
            </a:r>
          </a:p>
        </p:txBody>
      </p:sp>
      <p:sp>
        <p:nvSpPr>
          <p:cNvPr id="799" name="他考试的前一天…"/>
          <p:cNvSpPr txBox="1"/>
          <p:nvPr/>
        </p:nvSpPr>
        <p:spPr>
          <a:xfrm>
            <a:off x="8169922" y="2537692"/>
            <a:ext cx="390395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他考试的前一天</a:t>
            </a:r>
          </a:p>
          <a:p>
            <a:pPr>
              <a:defRPr sz="4100"/>
            </a:pPr>
            <a:r>
              <a:t>一直玩电脑游戏</a:t>
            </a:r>
          </a:p>
        </p:txBody>
      </p:sp>
      <p:sp>
        <p:nvSpPr>
          <p:cNvPr id="800" name="考试的时候，…"/>
          <p:cNvSpPr txBox="1"/>
          <p:nvPr/>
        </p:nvSpPr>
        <p:spPr>
          <a:xfrm>
            <a:off x="787400" y="2381249"/>
            <a:ext cx="48006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考试的时候，</a:t>
            </a:r>
          </a:p>
          <a:p>
            <a:pPr>
              <a:defRPr sz="4100"/>
            </a:pPr>
            <a:r>
              <a:t>他一个字也写不出来</a:t>
            </a:r>
          </a:p>
        </p:txBody>
      </p:sp>
      <p:pic>
        <p:nvPicPr>
          <p:cNvPr id="801" name="641.jpeg" descr="6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610" y="4125069"/>
            <a:ext cx="5602360" cy="356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707" y="3995635"/>
            <a:ext cx="3574530" cy="3821618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他考试的前一天一直玩电脑游戏，结果考试的时候，…"/>
          <p:cNvSpPr txBox="1"/>
          <p:nvPr/>
        </p:nvSpPr>
        <p:spPr>
          <a:xfrm>
            <a:off x="384822" y="8083549"/>
            <a:ext cx="1223515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他考试的前一天一直玩电脑游戏，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结果</a:t>
            </a:r>
            <a:r>
              <a:t>考试的时候，</a:t>
            </a:r>
          </a:p>
          <a:p>
            <a:pPr>
              <a:defRPr sz="4100"/>
            </a:pPr>
            <a:r>
              <a:t>他一个字也写不出来。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结果(as a result)"/>
          <p:cNvSpPr txBox="1"/>
          <p:nvPr/>
        </p:nvSpPr>
        <p:spPr>
          <a:xfrm>
            <a:off x="2235" y="254000"/>
            <a:ext cx="4796130" cy="16129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rPr sz="8500"/>
              <a:t>结果</a:t>
            </a:r>
            <a:r>
              <a:rPr sz="3600"/>
              <a:t>(as a result)</a:t>
            </a:r>
          </a:p>
        </p:txBody>
      </p:sp>
      <p:sp>
        <p:nvSpPr>
          <p:cNvPr id="806" name="Conjunction"/>
          <p:cNvSpPr txBox="1"/>
          <p:nvPr/>
        </p:nvSpPr>
        <p:spPr>
          <a:xfrm>
            <a:off x="5032635" y="656357"/>
            <a:ext cx="3574530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Conjunction</a:t>
            </a:r>
          </a:p>
        </p:txBody>
      </p:sp>
      <p:sp>
        <p:nvSpPr>
          <p:cNvPr id="807" name="Express a result of the condition indicated in the first clause"/>
          <p:cNvSpPr txBox="1"/>
          <p:nvPr/>
        </p:nvSpPr>
        <p:spPr>
          <a:xfrm>
            <a:off x="879094" y="1922072"/>
            <a:ext cx="109926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Express a result of the condition indicated in the first clause</a:t>
            </a:r>
          </a:p>
        </p:txBody>
      </p:sp>
      <p:sp>
        <p:nvSpPr>
          <p:cNvPr id="808" name="他老是丢三拉四的，…"/>
          <p:cNvSpPr txBox="1"/>
          <p:nvPr/>
        </p:nvSpPr>
        <p:spPr>
          <a:xfrm>
            <a:off x="411276" y="2537692"/>
            <a:ext cx="5298848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他老是丢三拉四的，</a:t>
            </a:r>
          </a:p>
          <a:p>
            <a:pPr>
              <a:defRPr sz="4400"/>
            </a:pPr>
            <a:r>
              <a:t>钱包、手机都乱丢</a:t>
            </a:r>
          </a:p>
        </p:txBody>
      </p:sp>
      <p:sp>
        <p:nvSpPr>
          <p:cNvPr id="809" name="他的钱包就不见了"/>
          <p:cNvSpPr txBox="1"/>
          <p:nvPr/>
        </p:nvSpPr>
        <p:spPr>
          <a:xfrm>
            <a:off x="7296150" y="2940049"/>
            <a:ext cx="48895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他的钱包就不见了</a:t>
            </a:r>
          </a:p>
        </p:txBody>
      </p:sp>
      <p:pic>
        <p:nvPicPr>
          <p:cNvPr id="810" name="42166d224f4a20a4ac514c469b529822730ed0e0.jpg.png" descr="42166d224f4a20a4ac514c469b529822730ed0e0.jp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1341" y="4111010"/>
            <a:ext cx="4423318" cy="3892133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他老是丢三拉四的，钱包、手机都乱丢，结果他的钱包就不见了。"/>
          <p:cNvSpPr txBox="1"/>
          <p:nvPr/>
        </p:nvSpPr>
        <p:spPr>
          <a:xfrm>
            <a:off x="133351" y="8582892"/>
            <a:ext cx="1296669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他老是丢三拉四的，钱包、手机都乱丢，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结果</a:t>
            </a:r>
            <a:r>
              <a:t>他的钱包就不见了。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1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结果(as a result)"/>
          <p:cNvSpPr txBox="1"/>
          <p:nvPr/>
        </p:nvSpPr>
        <p:spPr>
          <a:xfrm>
            <a:off x="2235" y="254000"/>
            <a:ext cx="4796130" cy="16129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rPr sz="8500"/>
              <a:t>结果</a:t>
            </a:r>
            <a:r>
              <a:rPr sz="3600"/>
              <a:t>(as a result)</a:t>
            </a:r>
          </a:p>
        </p:txBody>
      </p:sp>
      <p:sp>
        <p:nvSpPr>
          <p:cNvPr id="814" name="Conjunction"/>
          <p:cNvSpPr txBox="1"/>
          <p:nvPr/>
        </p:nvSpPr>
        <p:spPr>
          <a:xfrm>
            <a:off x="5032635" y="656357"/>
            <a:ext cx="3574530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Conjunction</a:t>
            </a:r>
          </a:p>
        </p:txBody>
      </p:sp>
      <p:sp>
        <p:nvSpPr>
          <p:cNvPr id="815" name="Express a result of the condition indicated in the first clause"/>
          <p:cNvSpPr txBox="1"/>
          <p:nvPr/>
        </p:nvSpPr>
        <p:spPr>
          <a:xfrm>
            <a:off x="879094" y="1922072"/>
            <a:ext cx="109926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Express a result of the condition indicated in the first clause</a:t>
            </a:r>
          </a:p>
        </p:txBody>
      </p:sp>
      <p:pic>
        <p:nvPicPr>
          <p:cNvPr id="816" name="82523b05-db35-3da6-56e5-45512d068b28_s.jpg" descr="82523b05-db35-3da6-56e5-45512d068b28_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832" y="3879849"/>
            <a:ext cx="6120004" cy="3457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4705" y="3930644"/>
            <a:ext cx="5957278" cy="33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e often asks people for favors,…"/>
          <p:cNvSpPr txBox="1"/>
          <p:nvPr/>
        </p:nvSpPr>
        <p:spPr>
          <a:xfrm>
            <a:off x="433706" y="2827039"/>
            <a:ext cx="6516257" cy="105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t>She often asks people for favors, </a:t>
            </a:r>
          </a:p>
          <a:p>
            <a:pPr>
              <a:defRPr sz="3100"/>
            </a:pPr>
            <a:r>
              <a:t>but never say thank you</a:t>
            </a:r>
          </a:p>
        </p:txBody>
      </p:sp>
      <p:sp>
        <p:nvSpPr>
          <p:cNvPr id="819" name="She doesn’t have a single friend."/>
          <p:cNvSpPr txBox="1"/>
          <p:nvPr/>
        </p:nvSpPr>
        <p:spPr>
          <a:xfrm>
            <a:off x="7394651" y="3186507"/>
            <a:ext cx="560689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She doesn’t have a single friend.</a:t>
            </a:r>
          </a:p>
        </p:txBody>
      </p:sp>
      <p:sp>
        <p:nvSpPr>
          <p:cNvPr id="820" name="她经常麻烦别人，可是从不说谢谢，结果一个朋友也没有。"/>
          <p:cNvSpPr txBox="1"/>
          <p:nvPr/>
        </p:nvSpPr>
        <p:spPr>
          <a:xfrm>
            <a:off x="44449" y="8242299"/>
            <a:ext cx="126619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她经常麻烦别人，可是从不说谢谢，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结果</a:t>
            </a:r>
            <a:r>
              <a:t>一个朋友也没有。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701-160427-叫外卖_2.jpg" descr="3701-160427-叫外卖_2.jpg"/>
          <p:cNvPicPr>
            <a:picLocks noChangeAspect="1"/>
          </p:cNvPicPr>
          <p:nvPr/>
        </p:nvPicPr>
        <p:blipFill>
          <a:blip r:embed="rId2">
            <a:extLst/>
          </a:blip>
          <a:srcRect l="2111" t="2989" r="17558" b="2989"/>
          <a:stretch>
            <a:fillRect/>
          </a:stretch>
        </p:blipFill>
        <p:spPr>
          <a:xfrm>
            <a:off x="167530" y="383499"/>
            <a:ext cx="5855467" cy="390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叫外卖…"/>
          <p:cNvSpPr txBox="1"/>
          <p:nvPr/>
        </p:nvSpPr>
        <p:spPr>
          <a:xfrm>
            <a:off x="3964432" y="2469141"/>
            <a:ext cx="2612137" cy="1602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叫</a:t>
            </a:r>
            <a:r>
              <a:t>外卖</a:t>
            </a:r>
          </a:p>
          <a:p>
            <a:pPr>
              <a:defRPr sz="2900"/>
            </a:pPr>
            <a:r>
              <a:t>jiào wàimài</a:t>
            </a:r>
          </a:p>
        </p:txBody>
      </p:sp>
      <p:grpSp>
        <p:nvGrpSpPr>
          <p:cNvPr id="187" name="群組"/>
          <p:cNvGrpSpPr/>
          <p:nvPr/>
        </p:nvGrpSpPr>
        <p:grpSpPr>
          <a:xfrm>
            <a:off x="7808240" y="-185143"/>
            <a:ext cx="4101532" cy="5373510"/>
            <a:chOff x="0" y="0"/>
            <a:chExt cx="4101531" cy="5373508"/>
          </a:xfrm>
        </p:grpSpPr>
        <p:pic>
          <p:nvPicPr>
            <p:cNvPr id="185" name="20191014-125747_U6571_M558655_0eb1.JPG" descr="20191014-125747_U6571_M558655_0eb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01532" cy="2732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20191002002957.jpg" descr="2019100200295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580" y="2805261"/>
              <a:ext cx="3852372" cy="2568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" name="on_device_translate@2x.png" descr="on_device_translate@2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2672" y="6216226"/>
            <a:ext cx="6993233" cy="295322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翻译…"/>
          <p:cNvSpPr txBox="1"/>
          <p:nvPr/>
        </p:nvSpPr>
        <p:spPr>
          <a:xfrm>
            <a:off x="5132832" y="7574541"/>
            <a:ext cx="1850137" cy="1602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翻译</a:t>
            </a:r>
          </a:p>
          <a:p>
            <a:pPr>
              <a:defRPr sz="2900"/>
            </a:pPr>
            <a:r>
              <a:t>fānyì</a:t>
            </a:r>
          </a:p>
        </p:txBody>
      </p:sp>
      <p:pic>
        <p:nvPicPr>
          <p:cNvPr id="190" name="455a55329304b859e69e5e78acd1bbb0--make-new-friends-make-friends-online.jpg" descr="455a55329304b859e69e5e78acd1bbb0--make-new-friends-make-friends-onlin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70516" y="5464252"/>
            <a:ext cx="5231796" cy="390167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交朋友"/>
          <p:cNvSpPr txBox="1"/>
          <p:nvPr/>
        </p:nvSpPr>
        <p:spPr>
          <a:xfrm>
            <a:off x="8032750" y="8197849"/>
            <a:ext cx="240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交朋友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3"/>
      <p:bldP build="whole" bldLvl="1" animBg="1" rev="0" advAuto="0" spid="184" grpId="2"/>
      <p:bldP build="whole" bldLvl="1" animBg="1" rev="0" advAuto="0" spid="190" grpId="6"/>
      <p:bldP build="whole" bldLvl="1" animBg="1" rev="0" advAuto="0" spid="183" grpId="1"/>
      <p:bldP build="whole" bldLvl="1" animBg="1" rev="0" advAuto="0" spid="189" grpId="5"/>
      <p:bldP build="whole" bldLvl="1" animBg="1" rev="0" advAuto="0" spid="188" grpId="4"/>
      <p:bldP build="whole" bldLvl="1" animBg="1" rev="0" advAuto="0" spid="191" grpId="7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结果(as a result)"/>
          <p:cNvSpPr txBox="1"/>
          <p:nvPr/>
        </p:nvSpPr>
        <p:spPr>
          <a:xfrm>
            <a:off x="2302027" y="2520950"/>
            <a:ext cx="8756346" cy="2133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400">
                <a:solidFill>
                  <a:srgbClr val="FFFFFF"/>
                </a:solidFill>
              </a:defRPr>
            </a:pPr>
            <a:r>
              <a:t>结果</a:t>
            </a:r>
            <a:r>
              <a:rPr sz="8200"/>
              <a:t>(as a result)</a:t>
            </a:r>
          </a:p>
        </p:txBody>
      </p:sp>
      <p:sp>
        <p:nvSpPr>
          <p:cNvPr id="823" name="Conjunction"/>
          <p:cNvSpPr txBox="1"/>
          <p:nvPr/>
        </p:nvSpPr>
        <p:spPr>
          <a:xfrm>
            <a:off x="4892935" y="1278657"/>
            <a:ext cx="3574530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Conjunction</a:t>
            </a:r>
          </a:p>
        </p:txBody>
      </p:sp>
      <p:sp>
        <p:nvSpPr>
          <p:cNvPr id="824" name="Express a result of the condition indicated in the first clause"/>
          <p:cNvSpPr txBox="1"/>
          <p:nvPr/>
        </p:nvSpPr>
        <p:spPr>
          <a:xfrm>
            <a:off x="1006094" y="4906572"/>
            <a:ext cx="1099261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Express a result of the condition indicated in the first clause</a:t>
            </a:r>
          </a:p>
        </p:txBody>
      </p:sp>
      <p:sp>
        <p:nvSpPr>
          <p:cNvPr id="825" name="请造句"/>
          <p:cNvSpPr txBox="1"/>
          <p:nvPr/>
        </p:nvSpPr>
        <p:spPr>
          <a:xfrm>
            <a:off x="5035550" y="6172199"/>
            <a:ext cx="293370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害(得)"/>
          <p:cNvSpPr txBox="1"/>
          <p:nvPr/>
        </p:nvSpPr>
        <p:spPr>
          <a:xfrm>
            <a:off x="-16815" y="336550"/>
            <a:ext cx="3208630" cy="1778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害(得)</a:t>
            </a:r>
          </a:p>
        </p:txBody>
      </p:sp>
      <p:sp>
        <p:nvSpPr>
          <p:cNvPr id="828" name="To do harm(so that)"/>
          <p:cNvSpPr txBox="1"/>
          <p:nvPr/>
        </p:nvSpPr>
        <p:spPr>
          <a:xfrm>
            <a:off x="3253486" y="901980"/>
            <a:ext cx="4338829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To do harm(so that)</a:t>
            </a:r>
          </a:p>
        </p:txBody>
      </p:sp>
      <p:sp>
        <p:nvSpPr>
          <p:cNvPr id="829" name="Usage:something happened+害(得)+something make someone suffer"/>
          <p:cNvSpPr txBox="1"/>
          <p:nvPr/>
        </p:nvSpPr>
        <p:spPr>
          <a:xfrm>
            <a:off x="198183" y="2940049"/>
            <a:ext cx="1260843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Usage:</a:t>
            </a:r>
            <a:r>
              <a:t>something happened+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+something make someone suffer</a:t>
            </a:r>
          </a:p>
        </p:txBody>
      </p:sp>
      <p:sp>
        <p:nvSpPr>
          <p:cNvPr id="830" name="This verb means to make someone suffer or adversely affect someone"/>
          <p:cNvSpPr txBox="1"/>
          <p:nvPr/>
        </p:nvSpPr>
        <p:spPr>
          <a:xfrm>
            <a:off x="1086929" y="2278089"/>
            <a:ext cx="11161142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This verb means to make someone suffer or adversely affect someone</a:t>
            </a:r>
          </a:p>
        </p:txBody>
      </p:sp>
      <p:sp>
        <p:nvSpPr>
          <p:cNvPr id="831" name="You didn’t come back last night"/>
          <p:cNvSpPr txBox="1"/>
          <p:nvPr/>
        </p:nvSpPr>
        <p:spPr>
          <a:xfrm>
            <a:off x="269266" y="3738589"/>
            <a:ext cx="6194452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You didn’t come back last night</a:t>
            </a:r>
          </a:p>
        </p:txBody>
      </p:sp>
      <p:sp>
        <p:nvSpPr>
          <p:cNvPr id="832" name="Mom can’t fall a sleep"/>
          <p:cNvSpPr txBox="1"/>
          <p:nvPr/>
        </p:nvSpPr>
        <p:spPr>
          <a:xfrm>
            <a:off x="8197342" y="3738589"/>
            <a:ext cx="4357117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Mom </a:t>
            </a:r>
            <a:r>
              <a:rPr>
                <a:solidFill>
                  <a:srgbClr val="0433FF"/>
                </a:solidFill>
              </a:rPr>
              <a:t>can’t</a:t>
            </a:r>
            <a:r>
              <a:t> fall a sleep</a:t>
            </a:r>
          </a:p>
        </p:txBody>
      </p:sp>
      <p:pic>
        <p:nvPicPr>
          <p:cNvPr id="833" name="31104820-stock-vector-house-and-night-sky-with-stars-and-moon-.jpg" descr="31104820-stock-vector-house-and-night-sky-with-stars-and-moon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832" y="4487239"/>
            <a:ext cx="4157359" cy="3399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lhYZBryIxyOGVCBd5kSE9gsgmtbIwjD0BjaifYb6.jpeg" descr="lhYZBryIxyOGVCBd5kSE9gsgmtbIwjD0BjaifYb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1732" y="4405470"/>
            <a:ext cx="4948336" cy="3711252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你昨天晚上没回来，害(得)妈妈睡不着。"/>
          <p:cNvSpPr txBox="1"/>
          <p:nvPr/>
        </p:nvSpPr>
        <p:spPr>
          <a:xfrm>
            <a:off x="354634" y="8300090"/>
            <a:ext cx="1262573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你</a:t>
            </a:r>
            <a:r>
              <a:t>昨天晚上没回来，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</a:t>
            </a:r>
            <a:r>
              <a:rPr>
                <a:solidFill>
                  <a:srgbClr val="929292"/>
                </a:solidFill>
              </a:rPr>
              <a:t>(得)</a:t>
            </a:r>
            <a:r>
              <a:rPr>
                <a:solidFill>
                  <a:srgbClr val="0433FF"/>
                </a:solidFill>
              </a:rPr>
              <a:t>妈妈</a:t>
            </a:r>
            <a:r>
              <a:t>睡不着。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5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害(得)"/>
          <p:cNvSpPr txBox="1"/>
          <p:nvPr/>
        </p:nvSpPr>
        <p:spPr>
          <a:xfrm>
            <a:off x="-16815" y="336550"/>
            <a:ext cx="3208630" cy="1778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害(得)</a:t>
            </a:r>
          </a:p>
        </p:txBody>
      </p:sp>
      <p:sp>
        <p:nvSpPr>
          <p:cNvPr id="838" name="To do harm(so that)"/>
          <p:cNvSpPr txBox="1"/>
          <p:nvPr/>
        </p:nvSpPr>
        <p:spPr>
          <a:xfrm>
            <a:off x="3253486" y="901980"/>
            <a:ext cx="4338829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To do harm(so that)</a:t>
            </a:r>
          </a:p>
        </p:txBody>
      </p:sp>
      <p:sp>
        <p:nvSpPr>
          <p:cNvPr id="839" name="Usage:something happened+害(得)+something make someone suffer"/>
          <p:cNvSpPr txBox="1"/>
          <p:nvPr/>
        </p:nvSpPr>
        <p:spPr>
          <a:xfrm>
            <a:off x="198183" y="2940050"/>
            <a:ext cx="1260843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Usage:</a:t>
            </a:r>
            <a:r>
              <a:t>something happened+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+something make someone suffer</a:t>
            </a:r>
          </a:p>
        </p:txBody>
      </p:sp>
      <p:sp>
        <p:nvSpPr>
          <p:cNvPr id="840" name="This verb means to make someone suffer or adversely affect someone"/>
          <p:cNvSpPr txBox="1"/>
          <p:nvPr/>
        </p:nvSpPr>
        <p:spPr>
          <a:xfrm>
            <a:off x="1086929" y="2278089"/>
            <a:ext cx="11161142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This verb means to make someone suffer or adversely affect someone</a:t>
            </a:r>
          </a:p>
        </p:txBody>
      </p:sp>
      <p:sp>
        <p:nvSpPr>
          <p:cNvPr id="841" name="我吃不完"/>
          <p:cNvSpPr txBox="1"/>
          <p:nvPr/>
        </p:nvSpPr>
        <p:spPr>
          <a:xfrm>
            <a:off x="8528049" y="3625850"/>
            <a:ext cx="2857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rPr>
                <a:solidFill>
                  <a:srgbClr val="0433FF"/>
                </a:solidFill>
              </a:rPr>
              <a:t>我</a:t>
            </a:r>
            <a:r>
              <a:t>吃不完</a:t>
            </a:r>
          </a:p>
        </p:txBody>
      </p:sp>
      <p:sp>
        <p:nvSpPr>
          <p:cNvPr id="842" name="他做的菜太多了"/>
          <p:cNvSpPr txBox="1"/>
          <p:nvPr/>
        </p:nvSpPr>
        <p:spPr>
          <a:xfrm>
            <a:off x="1219199" y="3543580"/>
            <a:ext cx="4648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rPr>
                <a:solidFill>
                  <a:srgbClr val="0433FF"/>
                </a:solidFill>
              </a:rPr>
              <a:t>他</a:t>
            </a:r>
            <a:r>
              <a:t>做的菜太多了</a:t>
            </a:r>
          </a:p>
        </p:txBody>
      </p:sp>
      <p:pic>
        <p:nvPicPr>
          <p:cNvPr id="843" name="v2-b746be6ffaa89c5c239216e2784009fa_b.jpg" descr="v2-b746be6ffaa89c5c239216e2784009fa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384" y="4554284"/>
            <a:ext cx="5053196" cy="3789897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他做的菜太多了，害(得)我吃不完。"/>
          <p:cNvSpPr txBox="1"/>
          <p:nvPr/>
        </p:nvSpPr>
        <p:spPr>
          <a:xfrm>
            <a:off x="382625" y="8375649"/>
            <a:ext cx="1140135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他做的菜太多了，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</a:t>
            </a:r>
            <a:r>
              <a:rPr>
                <a:solidFill>
                  <a:srgbClr val="929292"/>
                </a:solidFill>
              </a:rPr>
              <a:t>(得)</a:t>
            </a:r>
            <a:r>
              <a:t>我吃不完。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4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害(得)"/>
          <p:cNvSpPr txBox="1"/>
          <p:nvPr/>
        </p:nvSpPr>
        <p:spPr>
          <a:xfrm>
            <a:off x="-16815" y="336550"/>
            <a:ext cx="3208630" cy="1778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害(得)</a:t>
            </a:r>
          </a:p>
        </p:txBody>
      </p:sp>
      <p:sp>
        <p:nvSpPr>
          <p:cNvPr id="847" name="To do harm(so that)"/>
          <p:cNvSpPr txBox="1"/>
          <p:nvPr/>
        </p:nvSpPr>
        <p:spPr>
          <a:xfrm>
            <a:off x="3253486" y="901980"/>
            <a:ext cx="4338829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To do harm(so that)</a:t>
            </a:r>
          </a:p>
        </p:txBody>
      </p:sp>
      <p:sp>
        <p:nvSpPr>
          <p:cNvPr id="848" name="Usage:something happened+害(得)+something make someone suffer"/>
          <p:cNvSpPr txBox="1"/>
          <p:nvPr/>
        </p:nvSpPr>
        <p:spPr>
          <a:xfrm>
            <a:off x="198183" y="2940050"/>
            <a:ext cx="1260843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Usage:</a:t>
            </a:r>
            <a:r>
              <a:t>something happened+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+something make someone suffer</a:t>
            </a:r>
          </a:p>
        </p:txBody>
      </p:sp>
      <p:sp>
        <p:nvSpPr>
          <p:cNvPr id="849" name="This verb means to make someone suffer or adversely affect someone"/>
          <p:cNvSpPr txBox="1"/>
          <p:nvPr/>
        </p:nvSpPr>
        <p:spPr>
          <a:xfrm>
            <a:off x="1086929" y="2278089"/>
            <a:ext cx="11161142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This verb means to make someone suffer or adversely affect someone</a:t>
            </a:r>
          </a:p>
        </p:txBody>
      </p:sp>
      <p:sp>
        <p:nvSpPr>
          <p:cNvPr id="850" name="今天下大雨"/>
          <p:cNvSpPr txBox="1"/>
          <p:nvPr/>
        </p:nvSpPr>
        <p:spPr>
          <a:xfrm>
            <a:off x="1352609" y="3505480"/>
            <a:ext cx="328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今天下大雨</a:t>
            </a:r>
          </a:p>
        </p:txBody>
      </p:sp>
      <p:sp>
        <p:nvSpPr>
          <p:cNvPr id="851" name="我去不了派对"/>
          <p:cNvSpPr txBox="1"/>
          <p:nvPr/>
        </p:nvSpPr>
        <p:spPr>
          <a:xfrm>
            <a:off x="8121650" y="3594380"/>
            <a:ext cx="392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我去不了派对</a:t>
            </a:r>
          </a:p>
        </p:txBody>
      </p:sp>
      <p:pic>
        <p:nvPicPr>
          <p:cNvPr id="852" name="photo.php.jpeg" descr="photo.ph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2" y="4400550"/>
            <a:ext cx="5497494" cy="366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v2-7d6dcacd93e458bd3047f510b8fc3af8_1200x500.jpg" descr="v2-7d6dcacd93e458bd3047f510b8fc3af8_1200x5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8923" y="4493071"/>
            <a:ext cx="5772729" cy="3102843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今天下大雨，害(得)我去不了派对。"/>
          <p:cNvSpPr txBox="1"/>
          <p:nvPr/>
        </p:nvSpPr>
        <p:spPr>
          <a:xfrm>
            <a:off x="1362862" y="8228184"/>
            <a:ext cx="1060927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今天下大雨，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我去不了派对。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害(得)"/>
          <p:cNvSpPr txBox="1"/>
          <p:nvPr/>
        </p:nvSpPr>
        <p:spPr>
          <a:xfrm>
            <a:off x="-16815" y="336550"/>
            <a:ext cx="3208630" cy="1778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害(得)</a:t>
            </a:r>
          </a:p>
        </p:txBody>
      </p:sp>
      <p:sp>
        <p:nvSpPr>
          <p:cNvPr id="857" name="To do harm(so that)"/>
          <p:cNvSpPr txBox="1"/>
          <p:nvPr/>
        </p:nvSpPr>
        <p:spPr>
          <a:xfrm>
            <a:off x="3253486" y="901980"/>
            <a:ext cx="4338829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To do harm(so that)</a:t>
            </a:r>
          </a:p>
        </p:txBody>
      </p:sp>
      <p:sp>
        <p:nvSpPr>
          <p:cNvPr id="858" name="Usage:something happened+害(得)+something make someone suffer"/>
          <p:cNvSpPr txBox="1"/>
          <p:nvPr/>
        </p:nvSpPr>
        <p:spPr>
          <a:xfrm>
            <a:off x="198183" y="2940050"/>
            <a:ext cx="1260843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Usage:</a:t>
            </a:r>
            <a:r>
              <a:t>something happened+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+something make someone suffer</a:t>
            </a:r>
          </a:p>
        </p:txBody>
      </p:sp>
      <p:sp>
        <p:nvSpPr>
          <p:cNvPr id="859" name="This verb means to make someone suffer or adversely affect someone"/>
          <p:cNvSpPr txBox="1"/>
          <p:nvPr/>
        </p:nvSpPr>
        <p:spPr>
          <a:xfrm>
            <a:off x="1086929" y="2278089"/>
            <a:ext cx="11161142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This verb means to make someone suffer or adversely affect someone</a:t>
            </a:r>
          </a:p>
        </p:txBody>
      </p:sp>
      <p:sp>
        <p:nvSpPr>
          <p:cNvPr id="860" name="电车耽误了时间"/>
          <p:cNvSpPr txBox="1"/>
          <p:nvPr/>
        </p:nvSpPr>
        <p:spPr>
          <a:xfrm>
            <a:off x="2178050" y="3505480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电车耽误了时间</a:t>
            </a:r>
          </a:p>
        </p:txBody>
      </p:sp>
      <p:sp>
        <p:nvSpPr>
          <p:cNvPr id="861" name="耽误…"/>
          <p:cNvSpPr txBox="1"/>
          <p:nvPr/>
        </p:nvSpPr>
        <p:spPr>
          <a:xfrm>
            <a:off x="20027" y="4786523"/>
            <a:ext cx="1763346" cy="1514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耽误</a:t>
            </a:r>
          </a:p>
          <a:p>
            <a:pPr>
              <a:defRPr sz="2700"/>
            </a:pPr>
            <a:r>
              <a:t>dānwù</a:t>
            </a:r>
          </a:p>
        </p:txBody>
      </p:sp>
      <p:sp>
        <p:nvSpPr>
          <p:cNvPr id="862" name="Delay"/>
          <p:cNvSpPr txBox="1"/>
          <p:nvPr/>
        </p:nvSpPr>
        <p:spPr>
          <a:xfrm>
            <a:off x="285889" y="4190728"/>
            <a:ext cx="1231622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Delay</a:t>
            </a:r>
          </a:p>
        </p:txBody>
      </p:sp>
      <p:sp>
        <p:nvSpPr>
          <p:cNvPr id="863" name="我今天迟到"/>
          <p:cNvSpPr txBox="1"/>
          <p:nvPr/>
        </p:nvSpPr>
        <p:spPr>
          <a:xfrm>
            <a:off x="9137649" y="3505480"/>
            <a:ext cx="3035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我今天迟到</a:t>
            </a:r>
          </a:p>
        </p:txBody>
      </p:sp>
      <p:pic>
        <p:nvPicPr>
          <p:cNvPr id="864" name="31736195072_90c77b9b88_z.jpg" descr="31736195072_90c77b9b88_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7770" y="4648480"/>
            <a:ext cx="5144260" cy="343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Late-01-512.png" descr="Late-01-5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2394" y="4396433"/>
            <a:ext cx="3941652" cy="3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电车耽误了时间，害(得)我今天迟到。"/>
          <p:cNvSpPr txBox="1"/>
          <p:nvPr/>
        </p:nvSpPr>
        <p:spPr>
          <a:xfrm>
            <a:off x="650493" y="8375649"/>
            <a:ext cx="1170381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电车耽误了时间，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我今天迟到。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6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害(得)"/>
          <p:cNvSpPr txBox="1"/>
          <p:nvPr/>
        </p:nvSpPr>
        <p:spPr>
          <a:xfrm>
            <a:off x="3939495" y="1866900"/>
            <a:ext cx="5315408" cy="2908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800">
                <a:solidFill>
                  <a:srgbClr val="FFFFFF"/>
                </a:solidFill>
              </a:defRPr>
            </a:lvl1pPr>
          </a:lstStyle>
          <a:p>
            <a:pPr/>
            <a:r>
              <a:t>害(得)</a:t>
            </a:r>
          </a:p>
        </p:txBody>
      </p:sp>
      <p:sp>
        <p:nvSpPr>
          <p:cNvPr id="869" name="To do harm(so that)"/>
          <p:cNvSpPr txBox="1"/>
          <p:nvPr/>
        </p:nvSpPr>
        <p:spPr>
          <a:xfrm>
            <a:off x="4618285" y="1092761"/>
            <a:ext cx="4338829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To do harm(so that)</a:t>
            </a:r>
          </a:p>
        </p:txBody>
      </p:sp>
      <p:sp>
        <p:nvSpPr>
          <p:cNvPr id="870" name="Usage:something happened+害(得)+something make someone suffer"/>
          <p:cNvSpPr txBox="1"/>
          <p:nvPr/>
        </p:nvSpPr>
        <p:spPr>
          <a:xfrm>
            <a:off x="198183" y="4902200"/>
            <a:ext cx="1260843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Usage:</a:t>
            </a:r>
            <a:r>
              <a:t>something happened+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害(得)</a:t>
            </a:r>
            <a:r>
              <a:t>+something make someone suffer</a:t>
            </a:r>
          </a:p>
        </p:txBody>
      </p:sp>
      <p:sp>
        <p:nvSpPr>
          <p:cNvPr id="871" name="请造句"/>
          <p:cNvSpPr txBox="1"/>
          <p:nvPr/>
        </p:nvSpPr>
        <p:spPr>
          <a:xfrm>
            <a:off x="5397048" y="6527800"/>
            <a:ext cx="2781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几乎"/>
          <p:cNvSpPr txBox="1"/>
          <p:nvPr/>
        </p:nvSpPr>
        <p:spPr>
          <a:xfrm>
            <a:off x="-7144" y="292100"/>
            <a:ext cx="2693194" cy="17780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几乎</a:t>
            </a:r>
          </a:p>
        </p:txBody>
      </p:sp>
      <p:sp>
        <p:nvSpPr>
          <p:cNvPr id="874" name="almost"/>
          <p:cNvSpPr txBox="1"/>
          <p:nvPr/>
        </p:nvSpPr>
        <p:spPr>
          <a:xfrm>
            <a:off x="3014459" y="839033"/>
            <a:ext cx="1718082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almost</a:t>
            </a:r>
          </a:p>
        </p:txBody>
      </p:sp>
      <p:sp>
        <p:nvSpPr>
          <p:cNvPr id="875" name="It can be interchanged with the adverbial 差不多，but is more formal than 差不多"/>
          <p:cNvSpPr txBox="1"/>
          <p:nvPr/>
        </p:nvSpPr>
        <p:spPr>
          <a:xfrm>
            <a:off x="68021" y="2520950"/>
            <a:ext cx="126909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It can be interchanged with the adverbial 差不多，but is more formal than 差不多</a:t>
            </a:r>
          </a:p>
        </p:txBody>
      </p:sp>
      <p:sp>
        <p:nvSpPr>
          <p:cNvPr id="876" name="(written Chinese)"/>
          <p:cNvSpPr txBox="1"/>
          <p:nvPr/>
        </p:nvSpPr>
        <p:spPr>
          <a:xfrm>
            <a:off x="5207304" y="820351"/>
            <a:ext cx="4317392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(written Chinese)</a:t>
            </a:r>
          </a:p>
        </p:txBody>
      </p:sp>
      <p:sp>
        <p:nvSpPr>
          <p:cNvPr id="877" name="He is very busy recently"/>
          <p:cNvSpPr txBox="1"/>
          <p:nvPr/>
        </p:nvSpPr>
        <p:spPr>
          <a:xfrm>
            <a:off x="3573558" y="3219042"/>
            <a:ext cx="499321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He is very busy recently</a:t>
            </a:r>
          </a:p>
        </p:txBody>
      </p:sp>
      <p:sp>
        <p:nvSpPr>
          <p:cNvPr id="878" name="Almost one moth haven’t called his girlfriend"/>
          <p:cNvSpPr txBox="1"/>
          <p:nvPr/>
        </p:nvSpPr>
        <p:spPr>
          <a:xfrm>
            <a:off x="2265336" y="3955410"/>
            <a:ext cx="8474127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Almost</a:t>
            </a:r>
            <a:r>
              <a:t> one moth haven’t called his girlfriend</a:t>
            </a:r>
          </a:p>
        </p:txBody>
      </p:sp>
      <p:pic>
        <p:nvPicPr>
          <p:cNvPr id="879" name="26211058989.jpg" descr="262110589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020" y="4760066"/>
            <a:ext cx="5143711" cy="3429141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他最近非常忙，几乎一个月没打给他女友了。"/>
          <p:cNvSpPr txBox="1"/>
          <p:nvPr/>
        </p:nvSpPr>
        <p:spPr>
          <a:xfrm>
            <a:off x="260350" y="8426449"/>
            <a:ext cx="123063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他最近非常忙，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几乎</a:t>
            </a:r>
            <a:r>
              <a:t>一个月没打给他女友了。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0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几乎"/>
          <p:cNvSpPr txBox="1"/>
          <p:nvPr/>
        </p:nvSpPr>
        <p:spPr>
          <a:xfrm>
            <a:off x="-7144" y="292100"/>
            <a:ext cx="2693194" cy="17780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几乎</a:t>
            </a:r>
          </a:p>
        </p:txBody>
      </p:sp>
      <p:sp>
        <p:nvSpPr>
          <p:cNvPr id="883" name="almost"/>
          <p:cNvSpPr txBox="1"/>
          <p:nvPr/>
        </p:nvSpPr>
        <p:spPr>
          <a:xfrm>
            <a:off x="3014459" y="839033"/>
            <a:ext cx="1718082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almost</a:t>
            </a:r>
          </a:p>
        </p:txBody>
      </p:sp>
      <p:sp>
        <p:nvSpPr>
          <p:cNvPr id="884" name="It can be interchanged with the adverbial 差不多，but is more formal than 差不多"/>
          <p:cNvSpPr txBox="1"/>
          <p:nvPr/>
        </p:nvSpPr>
        <p:spPr>
          <a:xfrm>
            <a:off x="68021" y="2406650"/>
            <a:ext cx="126909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It can be interchanged with the adverbial 差不多，but is more formal than 差不多</a:t>
            </a:r>
          </a:p>
        </p:txBody>
      </p:sp>
      <p:sp>
        <p:nvSpPr>
          <p:cNvPr id="885" name="(written Chinese)"/>
          <p:cNvSpPr txBox="1"/>
          <p:nvPr/>
        </p:nvSpPr>
        <p:spPr>
          <a:xfrm>
            <a:off x="5207304" y="820351"/>
            <a:ext cx="4317392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(written Chinese)</a:t>
            </a:r>
          </a:p>
        </p:txBody>
      </p:sp>
      <p:sp>
        <p:nvSpPr>
          <p:cNvPr id="886" name="I like playing phone’s games"/>
          <p:cNvSpPr txBox="1"/>
          <p:nvPr/>
        </p:nvSpPr>
        <p:spPr>
          <a:xfrm>
            <a:off x="2882519" y="3205562"/>
            <a:ext cx="7442963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I like playing phone’s games</a:t>
            </a:r>
          </a:p>
        </p:txBody>
      </p:sp>
      <p:sp>
        <p:nvSpPr>
          <p:cNvPr id="887" name="I play phone’s games almost everyday"/>
          <p:cNvSpPr txBox="1"/>
          <p:nvPr/>
        </p:nvSpPr>
        <p:spPr>
          <a:xfrm>
            <a:off x="1723961" y="4083282"/>
            <a:ext cx="9074278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I play phone’s games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almost</a:t>
            </a:r>
            <a:r>
              <a:t> everyday</a:t>
            </a:r>
          </a:p>
        </p:txBody>
      </p:sp>
      <p:pic>
        <p:nvPicPr>
          <p:cNvPr id="888" name="f670554222a5d72cbf987da8b91527e1.png" descr="f670554222a5d72cbf987da8b91527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1240" y="4968806"/>
            <a:ext cx="6289932" cy="3300487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手机游戏"/>
          <p:cNvSpPr txBox="1"/>
          <p:nvPr/>
        </p:nvSpPr>
        <p:spPr>
          <a:xfrm>
            <a:off x="6915150" y="7308850"/>
            <a:ext cx="2603501" cy="977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手</a:t>
            </a:r>
            <a:r>
              <a:t>机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游</a:t>
            </a:r>
            <a:r>
              <a:t>戏</a:t>
            </a:r>
          </a:p>
        </p:txBody>
      </p:sp>
      <p:sp>
        <p:nvSpPr>
          <p:cNvPr id="890" name="我喜欢玩手游，几乎每天都在玩。"/>
          <p:cNvSpPr txBox="1"/>
          <p:nvPr/>
        </p:nvSpPr>
        <p:spPr>
          <a:xfrm>
            <a:off x="1206499" y="8502649"/>
            <a:ext cx="105918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我喜欢玩手游，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几乎</a:t>
            </a:r>
            <a:r>
              <a:t>每天都在玩。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0" grpId="2"/>
      <p:bldP build="whole" bldLvl="1" animBg="1" rev="0" advAuto="0" spid="888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几乎"/>
          <p:cNvSpPr txBox="1"/>
          <p:nvPr/>
        </p:nvSpPr>
        <p:spPr>
          <a:xfrm>
            <a:off x="-7144" y="292100"/>
            <a:ext cx="2693194" cy="17780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几乎</a:t>
            </a:r>
          </a:p>
        </p:txBody>
      </p:sp>
      <p:sp>
        <p:nvSpPr>
          <p:cNvPr id="893" name="almost"/>
          <p:cNvSpPr txBox="1"/>
          <p:nvPr/>
        </p:nvSpPr>
        <p:spPr>
          <a:xfrm>
            <a:off x="3014459" y="839033"/>
            <a:ext cx="1718082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almost</a:t>
            </a:r>
          </a:p>
        </p:txBody>
      </p:sp>
      <p:sp>
        <p:nvSpPr>
          <p:cNvPr id="894" name="It can be interchanged with the adverbial 差不多，but is more formal than 差不多"/>
          <p:cNvSpPr txBox="1"/>
          <p:nvPr/>
        </p:nvSpPr>
        <p:spPr>
          <a:xfrm>
            <a:off x="68021" y="2406650"/>
            <a:ext cx="126909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It can be interchanged with the adverbial 差不多，but is more formal than 差不多</a:t>
            </a:r>
          </a:p>
        </p:txBody>
      </p:sp>
      <p:sp>
        <p:nvSpPr>
          <p:cNvPr id="895" name="(written Chinese)"/>
          <p:cNvSpPr txBox="1"/>
          <p:nvPr/>
        </p:nvSpPr>
        <p:spPr>
          <a:xfrm>
            <a:off x="5207304" y="820351"/>
            <a:ext cx="4317392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(written Chinese)</a:t>
            </a:r>
          </a:p>
        </p:txBody>
      </p:sp>
      <p:sp>
        <p:nvSpPr>
          <p:cNvPr id="896" name="I don’t like recent weather, because raining almost everyday."/>
          <p:cNvSpPr txBox="1"/>
          <p:nvPr/>
        </p:nvSpPr>
        <p:spPr>
          <a:xfrm>
            <a:off x="511892" y="3155678"/>
            <a:ext cx="1215881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I don’t like recent weather, because raining almost everyday.</a:t>
            </a:r>
          </a:p>
        </p:txBody>
      </p:sp>
      <p:pic>
        <p:nvPicPr>
          <p:cNvPr id="897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7363" y="3842951"/>
            <a:ext cx="6555460" cy="4370308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我不喜欢最近的天气，因为几乎每天都在下雨。"/>
          <p:cNvSpPr txBox="1"/>
          <p:nvPr/>
        </p:nvSpPr>
        <p:spPr>
          <a:xfrm>
            <a:off x="355600" y="8680450"/>
            <a:ext cx="12115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我不喜欢最近的天气，因为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几乎</a:t>
            </a:r>
            <a:r>
              <a:t>每天都在下雨。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几乎"/>
          <p:cNvSpPr txBox="1"/>
          <p:nvPr/>
        </p:nvSpPr>
        <p:spPr>
          <a:xfrm>
            <a:off x="3420318" y="2355849"/>
            <a:ext cx="5943551" cy="25019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solidFill>
                  <a:srgbClr val="FFFFFF"/>
                </a:solidFill>
              </a:defRPr>
            </a:lvl1pPr>
          </a:lstStyle>
          <a:p>
            <a:pPr/>
            <a:r>
              <a:t>几乎</a:t>
            </a:r>
          </a:p>
        </p:txBody>
      </p:sp>
      <p:sp>
        <p:nvSpPr>
          <p:cNvPr id="901" name="almost"/>
          <p:cNvSpPr txBox="1"/>
          <p:nvPr/>
        </p:nvSpPr>
        <p:spPr>
          <a:xfrm>
            <a:off x="5224633" y="1222796"/>
            <a:ext cx="2334921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almost</a:t>
            </a:r>
          </a:p>
        </p:txBody>
      </p:sp>
      <p:sp>
        <p:nvSpPr>
          <p:cNvPr id="902" name="It can be interchanged with the adverbial 差不多，but is more formal than 差不多"/>
          <p:cNvSpPr txBox="1"/>
          <p:nvPr/>
        </p:nvSpPr>
        <p:spPr>
          <a:xfrm>
            <a:off x="156921" y="5454650"/>
            <a:ext cx="126909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It can be interchanged with the adverbial 差不多，but is more formal than 差不多</a:t>
            </a:r>
          </a:p>
        </p:txBody>
      </p:sp>
      <p:sp>
        <p:nvSpPr>
          <p:cNvPr id="903" name="请造句"/>
          <p:cNvSpPr txBox="1"/>
          <p:nvPr/>
        </p:nvSpPr>
        <p:spPr>
          <a:xfrm>
            <a:off x="5321299" y="6877049"/>
            <a:ext cx="23622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我常常上网…"/>
          <p:cNvSpPr txBox="1"/>
          <p:nvPr/>
        </p:nvSpPr>
        <p:spPr>
          <a:xfrm>
            <a:off x="209549" y="1695449"/>
            <a:ext cx="43815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我常常上网…</a:t>
            </a:r>
          </a:p>
        </p:txBody>
      </p:sp>
      <p:sp>
        <p:nvSpPr>
          <p:cNvPr id="194" name="你常常上网做什么事？你不上网做什么事？"/>
          <p:cNvSpPr txBox="1"/>
          <p:nvPr/>
        </p:nvSpPr>
        <p:spPr>
          <a:xfrm>
            <a:off x="412749" y="311150"/>
            <a:ext cx="1217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你常常上网做什么事？你不上网做什么事？</a:t>
            </a:r>
          </a:p>
        </p:txBody>
      </p:sp>
      <p:sp>
        <p:nvSpPr>
          <p:cNvPr id="195" name="我不上网…"/>
          <p:cNvSpPr txBox="1"/>
          <p:nvPr/>
        </p:nvSpPr>
        <p:spPr>
          <a:xfrm>
            <a:off x="8185149" y="1695449"/>
            <a:ext cx="36703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我不上网…</a:t>
            </a:r>
          </a:p>
        </p:txBody>
      </p:sp>
      <p:sp>
        <p:nvSpPr>
          <p:cNvPr id="196" name="看新闻"/>
          <p:cNvSpPr txBox="1"/>
          <p:nvPr/>
        </p:nvSpPr>
        <p:spPr>
          <a:xfrm>
            <a:off x="1066799" y="3181349"/>
            <a:ext cx="2362201" cy="1155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看新闻</a:t>
            </a:r>
          </a:p>
        </p:txBody>
      </p:sp>
      <p:sp>
        <p:nvSpPr>
          <p:cNvPr id="197" name="查资料"/>
          <p:cNvSpPr txBox="1"/>
          <p:nvPr/>
        </p:nvSpPr>
        <p:spPr>
          <a:xfrm>
            <a:off x="4952999" y="3181349"/>
            <a:ext cx="2362201" cy="1155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查资料</a:t>
            </a:r>
          </a:p>
        </p:txBody>
      </p:sp>
      <p:sp>
        <p:nvSpPr>
          <p:cNvPr id="198" name="玩游戏"/>
          <p:cNvSpPr txBox="1"/>
          <p:nvPr/>
        </p:nvSpPr>
        <p:spPr>
          <a:xfrm>
            <a:off x="9169399" y="3181349"/>
            <a:ext cx="2362201" cy="1155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玩游戏</a:t>
            </a:r>
          </a:p>
        </p:txBody>
      </p:sp>
      <p:sp>
        <p:nvSpPr>
          <p:cNvPr id="199" name="追剧"/>
          <p:cNvSpPr txBox="1"/>
          <p:nvPr/>
        </p:nvSpPr>
        <p:spPr>
          <a:xfrm>
            <a:off x="1263650" y="4730749"/>
            <a:ext cx="1612901" cy="1155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追剧</a:t>
            </a:r>
          </a:p>
        </p:txBody>
      </p:sp>
      <p:sp>
        <p:nvSpPr>
          <p:cNvPr id="200" name="看电影"/>
          <p:cNvSpPr txBox="1"/>
          <p:nvPr/>
        </p:nvSpPr>
        <p:spPr>
          <a:xfrm>
            <a:off x="4952999" y="4730749"/>
            <a:ext cx="2362201" cy="1155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看电影</a:t>
            </a:r>
          </a:p>
        </p:txBody>
      </p:sp>
      <p:sp>
        <p:nvSpPr>
          <p:cNvPr id="201" name="购物"/>
          <p:cNvSpPr txBox="1"/>
          <p:nvPr/>
        </p:nvSpPr>
        <p:spPr>
          <a:xfrm>
            <a:off x="9709150" y="4730749"/>
            <a:ext cx="1612901" cy="1155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购物</a:t>
            </a:r>
          </a:p>
        </p:txBody>
      </p:sp>
      <p:sp>
        <p:nvSpPr>
          <p:cNvPr id="202" name="听音乐"/>
          <p:cNvSpPr txBox="1"/>
          <p:nvPr/>
        </p:nvSpPr>
        <p:spPr>
          <a:xfrm>
            <a:off x="888999" y="6372224"/>
            <a:ext cx="2362201" cy="1155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听音乐</a:t>
            </a:r>
          </a:p>
        </p:txBody>
      </p:sp>
      <p:sp>
        <p:nvSpPr>
          <p:cNvPr id="203" name="写博客"/>
          <p:cNvSpPr txBox="1"/>
          <p:nvPr/>
        </p:nvSpPr>
        <p:spPr>
          <a:xfrm>
            <a:off x="4952999" y="6372224"/>
            <a:ext cx="2362201" cy="1155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写博客</a:t>
            </a:r>
          </a:p>
        </p:txBody>
      </p:sp>
      <p:sp>
        <p:nvSpPr>
          <p:cNvPr id="204" name="学中文"/>
          <p:cNvSpPr txBox="1"/>
          <p:nvPr/>
        </p:nvSpPr>
        <p:spPr>
          <a:xfrm>
            <a:off x="9334499" y="6372224"/>
            <a:ext cx="2362201" cy="1155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学中文</a:t>
            </a:r>
          </a:p>
        </p:txBody>
      </p:sp>
      <p:sp>
        <p:nvSpPr>
          <p:cNvPr id="205" name="叫外卖"/>
          <p:cNvSpPr txBox="1"/>
          <p:nvPr/>
        </p:nvSpPr>
        <p:spPr>
          <a:xfrm>
            <a:off x="888999" y="8013699"/>
            <a:ext cx="2362201" cy="1155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叫外卖</a:t>
            </a:r>
          </a:p>
        </p:txBody>
      </p:sp>
      <p:sp>
        <p:nvSpPr>
          <p:cNvPr id="206" name="翻译"/>
          <p:cNvSpPr txBox="1"/>
          <p:nvPr/>
        </p:nvSpPr>
        <p:spPr>
          <a:xfrm>
            <a:off x="5175250" y="7924799"/>
            <a:ext cx="1612901" cy="1155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翻译</a:t>
            </a:r>
          </a:p>
        </p:txBody>
      </p:sp>
      <p:sp>
        <p:nvSpPr>
          <p:cNvPr id="207" name="交朋友"/>
          <p:cNvSpPr txBox="1"/>
          <p:nvPr/>
        </p:nvSpPr>
        <p:spPr>
          <a:xfrm>
            <a:off x="9334499" y="8013699"/>
            <a:ext cx="2362201" cy="1155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交朋友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It seems that"/>
          <p:cNvSpPr txBox="1"/>
          <p:nvPr/>
        </p:nvSpPr>
        <p:spPr>
          <a:xfrm>
            <a:off x="1346911" y="2281404"/>
            <a:ext cx="357997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It seems that</a:t>
            </a:r>
          </a:p>
        </p:txBody>
      </p:sp>
      <p:sp>
        <p:nvSpPr>
          <p:cNvPr id="906" name="看起来"/>
          <p:cNvSpPr txBox="1"/>
          <p:nvPr/>
        </p:nvSpPr>
        <p:spPr>
          <a:xfrm>
            <a:off x="419100" y="3530599"/>
            <a:ext cx="5181601" cy="24638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300">
                <a:solidFill>
                  <a:srgbClr val="FFFFFF"/>
                </a:solidFill>
              </a:defRPr>
            </a:lvl1pPr>
          </a:lstStyle>
          <a:p>
            <a:pPr/>
            <a:r>
              <a:t>看起来</a:t>
            </a:r>
          </a:p>
        </p:txBody>
      </p:sp>
      <p:sp>
        <p:nvSpPr>
          <p:cNvPr id="907" name="It sounds that"/>
          <p:cNvSpPr txBox="1"/>
          <p:nvPr/>
        </p:nvSpPr>
        <p:spPr>
          <a:xfrm>
            <a:off x="8144103" y="2281404"/>
            <a:ext cx="37777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It sounds that</a:t>
            </a:r>
          </a:p>
        </p:txBody>
      </p:sp>
      <p:sp>
        <p:nvSpPr>
          <p:cNvPr id="908" name="听起来"/>
          <p:cNvSpPr txBox="1"/>
          <p:nvPr/>
        </p:nvSpPr>
        <p:spPr>
          <a:xfrm>
            <a:off x="7251700" y="3530599"/>
            <a:ext cx="5181601" cy="24638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300">
                <a:solidFill>
                  <a:srgbClr val="FFFFFF"/>
                </a:solidFill>
              </a:defRPr>
            </a:lvl1pPr>
          </a:lstStyle>
          <a:p>
            <a:pPr/>
            <a:r>
              <a:t>听起来</a:t>
            </a:r>
          </a:p>
        </p:txBody>
      </p:sp>
      <p:sp>
        <p:nvSpPr>
          <p:cNvPr id="909" name="2"/>
          <p:cNvSpPr/>
          <p:nvPr/>
        </p:nvSpPr>
        <p:spPr>
          <a:xfrm>
            <a:off x="406400" y="2281404"/>
            <a:ext cx="833984" cy="771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7" grpId="2"/>
      <p:bldP build="whole" bldLvl="1" animBg="1" rev="0" advAuto="0" spid="908" grpId="3"/>
      <p:bldP build="whole" bldLvl="1" animBg="1" rev="0" advAuto="0" spid="906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e look at her grade and smile,…"/>
          <p:cNvSpPr txBox="1"/>
          <p:nvPr/>
        </p:nvSpPr>
        <p:spPr>
          <a:xfrm>
            <a:off x="2225300" y="2471860"/>
            <a:ext cx="8376400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She look at her grade and smile, </a:t>
            </a:r>
          </a:p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it seems like</a:t>
            </a:r>
            <a:r>
              <a:t> she got a good grade.</a:t>
            </a:r>
          </a:p>
        </p:txBody>
      </p:sp>
      <p:sp>
        <p:nvSpPr>
          <p:cNvPr id="912" name="她笑着看她的成绩，看起来她成绩不错。"/>
          <p:cNvSpPr txBox="1"/>
          <p:nvPr/>
        </p:nvSpPr>
        <p:spPr>
          <a:xfrm>
            <a:off x="1073149" y="3970504"/>
            <a:ext cx="108585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她笑着看她的成绩，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看起来</a:t>
            </a:r>
            <a:r>
              <a:t>她成绩不错。</a:t>
            </a:r>
          </a:p>
        </p:txBody>
      </p:sp>
      <p:sp>
        <p:nvSpPr>
          <p:cNvPr id="913" name="看起来"/>
          <p:cNvSpPr txBox="1"/>
          <p:nvPr/>
        </p:nvSpPr>
        <p:spPr>
          <a:xfrm>
            <a:off x="120650" y="234949"/>
            <a:ext cx="4229101" cy="2019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800">
                <a:solidFill>
                  <a:srgbClr val="FFFFFF"/>
                </a:solidFill>
              </a:defRPr>
            </a:lvl1pPr>
          </a:lstStyle>
          <a:p>
            <a:pPr/>
            <a:r>
              <a:t>看起来</a:t>
            </a:r>
          </a:p>
        </p:txBody>
      </p:sp>
      <p:sp>
        <p:nvSpPr>
          <p:cNvPr id="914" name="It seems that"/>
          <p:cNvSpPr txBox="1"/>
          <p:nvPr/>
        </p:nvSpPr>
        <p:spPr>
          <a:xfrm>
            <a:off x="4928311" y="998704"/>
            <a:ext cx="357997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It seems that</a:t>
            </a:r>
          </a:p>
        </p:txBody>
      </p:sp>
      <p:pic>
        <p:nvPicPr>
          <p:cNvPr id="915" name="c5dd001276cd41f60cef8f5deeb97793.jpg" descr="c5dd001276cd41f60cef8f5deeb977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699" y="5258692"/>
            <a:ext cx="6525309" cy="4288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2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看起来"/>
          <p:cNvSpPr txBox="1"/>
          <p:nvPr/>
        </p:nvSpPr>
        <p:spPr>
          <a:xfrm>
            <a:off x="120650" y="234949"/>
            <a:ext cx="4229101" cy="2019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800">
                <a:solidFill>
                  <a:srgbClr val="FFFFFF"/>
                </a:solidFill>
              </a:defRPr>
            </a:lvl1pPr>
          </a:lstStyle>
          <a:p>
            <a:pPr/>
            <a:r>
              <a:t>看起来</a:t>
            </a:r>
          </a:p>
        </p:txBody>
      </p:sp>
      <p:sp>
        <p:nvSpPr>
          <p:cNvPr id="918" name="It seems that"/>
          <p:cNvSpPr txBox="1"/>
          <p:nvPr/>
        </p:nvSpPr>
        <p:spPr>
          <a:xfrm>
            <a:off x="4928311" y="998704"/>
            <a:ext cx="357997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It seems that</a:t>
            </a:r>
          </a:p>
        </p:txBody>
      </p:sp>
      <p:sp>
        <p:nvSpPr>
          <p:cNvPr id="919" name="He throw 牛肉面 to the garbage can,…"/>
          <p:cNvSpPr txBox="1"/>
          <p:nvPr/>
        </p:nvSpPr>
        <p:spPr>
          <a:xfrm>
            <a:off x="1309211" y="2377333"/>
            <a:ext cx="8913178" cy="1359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He throw 牛肉面 to the garbage can, </a:t>
            </a:r>
          </a:p>
          <a:p>
            <a:pPr>
              <a:defRPr sz="35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it seems that</a:t>
            </a:r>
            <a:r>
              <a:t> he doesn’t like that 牛肉面。</a:t>
            </a:r>
          </a:p>
        </p:txBody>
      </p:sp>
      <p:pic>
        <p:nvPicPr>
          <p:cNvPr id="920" name="article-5b7389d4522c2.jpg" descr="article-5b7389d4522c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88" y="3859510"/>
            <a:ext cx="5643048" cy="3779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knodd-ke-nuo-de-fu-gai-la-ji-tong-lan-se__0724418_PE734385_S4.JPG.jp2" descr="knodd-ke-nuo-de-fu-gai-la-ji-tong-lan-se__0724418_PE734385_S4.JPG.j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6992" y="3840857"/>
            <a:ext cx="4107633" cy="4107632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他把牛肉面丢进垃圾桶里，看起来他不喜欢那碗牛肉面。"/>
          <p:cNvSpPr txBox="1"/>
          <p:nvPr/>
        </p:nvSpPr>
        <p:spPr>
          <a:xfrm>
            <a:off x="95249" y="7899400"/>
            <a:ext cx="12814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他把牛肉面丢进垃圾桶里，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看起来</a:t>
            </a:r>
            <a:r>
              <a:t>他不喜欢那碗牛肉面。</a:t>
            </a:r>
          </a:p>
        </p:txBody>
      </p:sp>
      <p:sp>
        <p:nvSpPr>
          <p:cNvPr id="923" name="把"/>
          <p:cNvSpPr txBox="1"/>
          <p:nvPr/>
        </p:nvSpPr>
        <p:spPr>
          <a:xfrm>
            <a:off x="11036299" y="2622549"/>
            <a:ext cx="8382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0433FF"/>
                </a:solidFill>
              </a:defRPr>
            </a:lvl1pPr>
          </a:lstStyle>
          <a:p>
            <a:pPr/>
            <a:r>
              <a:t>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2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看起来"/>
          <p:cNvSpPr txBox="1"/>
          <p:nvPr/>
        </p:nvSpPr>
        <p:spPr>
          <a:xfrm>
            <a:off x="120650" y="234949"/>
            <a:ext cx="4229101" cy="2019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800">
                <a:solidFill>
                  <a:srgbClr val="FFFFFF"/>
                </a:solidFill>
              </a:defRPr>
            </a:lvl1pPr>
          </a:lstStyle>
          <a:p>
            <a:pPr/>
            <a:r>
              <a:t>看起来</a:t>
            </a:r>
          </a:p>
        </p:txBody>
      </p:sp>
      <p:sp>
        <p:nvSpPr>
          <p:cNvPr id="926" name="It seems that"/>
          <p:cNvSpPr txBox="1"/>
          <p:nvPr/>
        </p:nvSpPr>
        <p:spPr>
          <a:xfrm>
            <a:off x="4928311" y="998704"/>
            <a:ext cx="357997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It seems that</a:t>
            </a:r>
          </a:p>
        </p:txBody>
      </p:sp>
      <p:sp>
        <p:nvSpPr>
          <p:cNvPr id="927" name="她把所有的菜吃完了，看起来这家饭馆儿的菜不错。"/>
          <p:cNvSpPr txBox="1"/>
          <p:nvPr/>
        </p:nvSpPr>
        <p:spPr>
          <a:xfrm>
            <a:off x="165100" y="8020049"/>
            <a:ext cx="126746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她把所有的菜吃完了，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看起来</a:t>
            </a:r>
            <a:r>
              <a:t>这家饭馆儿的菜不错。</a:t>
            </a:r>
          </a:p>
        </p:txBody>
      </p:sp>
      <p:pic>
        <p:nvPicPr>
          <p:cNvPr id="928" name="94a7-hkvrhps2979017.jpg" descr="94a7-hkvrhps2979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2914" y="3471066"/>
            <a:ext cx="8690372" cy="4060035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她把所有的菜吃完了"/>
          <p:cNvSpPr txBox="1"/>
          <p:nvPr/>
        </p:nvSpPr>
        <p:spPr>
          <a:xfrm>
            <a:off x="723900" y="2322908"/>
            <a:ext cx="50292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她把所有的菜吃完了</a:t>
            </a:r>
          </a:p>
        </p:txBody>
      </p:sp>
      <p:sp>
        <p:nvSpPr>
          <p:cNvPr id="930" name="这家饭馆儿的菜不错"/>
          <p:cNvSpPr txBox="1"/>
          <p:nvPr/>
        </p:nvSpPr>
        <p:spPr>
          <a:xfrm>
            <a:off x="7785100" y="2322908"/>
            <a:ext cx="50292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这家饭馆儿的菜不错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7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看起来"/>
          <p:cNvSpPr txBox="1"/>
          <p:nvPr/>
        </p:nvSpPr>
        <p:spPr>
          <a:xfrm>
            <a:off x="3784600" y="2647949"/>
            <a:ext cx="5867401" cy="2781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100">
                <a:solidFill>
                  <a:srgbClr val="FFFFFF"/>
                </a:solidFill>
              </a:defRPr>
            </a:lvl1pPr>
          </a:lstStyle>
          <a:p>
            <a:pPr/>
            <a:r>
              <a:t>看起来</a:t>
            </a:r>
          </a:p>
        </p:txBody>
      </p:sp>
      <p:sp>
        <p:nvSpPr>
          <p:cNvPr id="933" name="It seems that"/>
          <p:cNvSpPr txBox="1"/>
          <p:nvPr/>
        </p:nvSpPr>
        <p:spPr>
          <a:xfrm>
            <a:off x="4928311" y="1621004"/>
            <a:ext cx="357997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It seems that</a:t>
            </a:r>
          </a:p>
        </p:txBody>
      </p:sp>
      <p:sp>
        <p:nvSpPr>
          <p:cNvPr id="934" name="请造句"/>
          <p:cNvSpPr txBox="1"/>
          <p:nvPr/>
        </p:nvSpPr>
        <p:spPr>
          <a:xfrm>
            <a:off x="5232400" y="6426200"/>
            <a:ext cx="29718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请造句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听起来"/>
          <p:cNvSpPr txBox="1"/>
          <p:nvPr/>
        </p:nvSpPr>
        <p:spPr>
          <a:xfrm>
            <a:off x="25399" y="501650"/>
            <a:ext cx="3733801" cy="17907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>
                <a:solidFill>
                  <a:srgbClr val="FFFFFF"/>
                </a:solidFill>
              </a:defRPr>
            </a:lvl1pPr>
          </a:lstStyle>
          <a:p>
            <a:pPr/>
            <a:r>
              <a:t>听起来</a:t>
            </a:r>
          </a:p>
        </p:txBody>
      </p:sp>
      <p:sp>
        <p:nvSpPr>
          <p:cNvPr id="937" name="It sounds (that)"/>
          <p:cNvSpPr txBox="1"/>
          <p:nvPr/>
        </p:nvSpPr>
        <p:spPr>
          <a:xfrm>
            <a:off x="4128947" y="1156533"/>
            <a:ext cx="3654706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It sounds (that)</a:t>
            </a:r>
          </a:p>
        </p:txBody>
      </p:sp>
      <p:sp>
        <p:nvSpPr>
          <p:cNvPr id="938" name="A: 今天要吃什么？"/>
          <p:cNvSpPr txBox="1"/>
          <p:nvPr/>
        </p:nvSpPr>
        <p:spPr>
          <a:xfrm>
            <a:off x="4017244" y="4237117"/>
            <a:ext cx="461471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A: 今天要吃什么？</a:t>
            </a:r>
          </a:p>
        </p:txBody>
      </p:sp>
      <p:sp>
        <p:nvSpPr>
          <p:cNvPr id="939" name="B：今天我们吃清蒸鱼和饺子吧！"/>
          <p:cNvSpPr txBox="1"/>
          <p:nvPr/>
        </p:nvSpPr>
        <p:spPr>
          <a:xfrm>
            <a:off x="2430322" y="5525333"/>
            <a:ext cx="814415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B：今天我们吃清蒸鱼和饺子吧！</a:t>
            </a:r>
          </a:p>
        </p:txBody>
      </p:sp>
      <p:sp>
        <p:nvSpPr>
          <p:cNvPr id="940" name="A：这个主意听起来不错！"/>
          <p:cNvSpPr txBox="1"/>
          <p:nvPr/>
        </p:nvSpPr>
        <p:spPr>
          <a:xfrm>
            <a:off x="3254660" y="6813549"/>
            <a:ext cx="649548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A：这个主意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听起来</a:t>
            </a:r>
            <a:r>
              <a:t>不错！</a:t>
            </a:r>
          </a:p>
        </p:txBody>
      </p:sp>
      <p:sp>
        <p:nvSpPr>
          <p:cNvPr id="941" name="What follows is the speaker’s interpretation or conclusion based on what he or she has heard."/>
          <p:cNvSpPr txBox="1"/>
          <p:nvPr/>
        </p:nvSpPr>
        <p:spPr>
          <a:xfrm>
            <a:off x="177342" y="2498685"/>
            <a:ext cx="12650116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What follows is the speaker’s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interpretation or conclusion based on what he or she has heard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9" grpId="2"/>
      <p:bldP build="whole" bldLvl="1" animBg="1" rev="0" advAuto="0" spid="940" grpId="3"/>
      <p:bldP build="whole" bldLvl="1" animBg="1" rev="0" advAuto="0" spid="938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听起来"/>
          <p:cNvSpPr txBox="1"/>
          <p:nvPr/>
        </p:nvSpPr>
        <p:spPr>
          <a:xfrm>
            <a:off x="25399" y="501650"/>
            <a:ext cx="3733801" cy="17907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>
                <a:solidFill>
                  <a:srgbClr val="FFFFFF"/>
                </a:solidFill>
              </a:defRPr>
            </a:lvl1pPr>
          </a:lstStyle>
          <a:p>
            <a:pPr/>
            <a:r>
              <a:t>听起来</a:t>
            </a:r>
          </a:p>
        </p:txBody>
      </p:sp>
      <p:sp>
        <p:nvSpPr>
          <p:cNvPr id="944" name="It sounds (that)"/>
          <p:cNvSpPr txBox="1"/>
          <p:nvPr/>
        </p:nvSpPr>
        <p:spPr>
          <a:xfrm>
            <a:off x="4128947" y="1156533"/>
            <a:ext cx="3654706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It sounds (that)</a:t>
            </a:r>
          </a:p>
        </p:txBody>
      </p:sp>
      <p:sp>
        <p:nvSpPr>
          <p:cNvPr id="945" name="What follows is the speaker’s interpretation or conclusion based on what he or she has heard."/>
          <p:cNvSpPr txBox="1"/>
          <p:nvPr/>
        </p:nvSpPr>
        <p:spPr>
          <a:xfrm>
            <a:off x="177342" y="2498686"/>
            <a:ext cx="12650116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What follows is the speaker’s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interpretation or conclusion based on what he or she has heard</a:t>
            </a:r>
            <a:r>
              <a:t>.</a:t>
            </a:r>
          </a:p>
        </p:txBody>
      </p:sp>
      <p:sp>
        <p:nvSpPr>
          <p:cNvPr id="946" name="A：明天要不要跟我去演唱会？"/>
          <p:cNvSpPr txBox="1"/>
          <p:nvPr/>
        </p:nvSpPr>
        <p:spPr>
          <a:xfrm>
            <a:off x="2621660" y="4102100"/>
            <a:ext cx="776147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A：明天要不要跟我去演唱会？</a:t>
            </a:r>
          </a:p>
        </p:txBody>
      </p:sp>
      <p:sp>
        <p:nvSpPr>
          <p:cNvPr id="947" name="B：我想去，但是我作业有一点儿多,我明天还有考试……"/>
          <p:cNvSpPr txBox="1"/>
          <p:nvPr/>
        </p:nvSpPr>
        <p:spPr>
          <a:xfrm>
            <a:off x="608279" y="5186195"/>
            <a:ext cx="11137318" cy="1692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B：我想去，但是我作业有一点儿多,我明天还有考试……</a:t>
            </a:r>
          </a:p>
        </p:txBody>
      </p:sp>
      <p:sp>
        <p:nvSpPr>
          <p:cNvPr id="948" name="A：听起来你不太想去。"/>
          <p:cNvSpPr txBox="1"/>
          <p:nvPr/>
        </p:nvSpPr>
        <p:spPr>
          <a:xfrm>
            <a:off x="3134398" y="7073899"/>
            <a:ext cx="608507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A：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听起来</a:t>
            </a:r>
            <a:r>
              <a:t>你不太想去。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6" grpId="1"/>
      <p:bldP build="whole" bldLvl="1" animBg="1" rev="0" advAuto="0" spid="947" grpId="2"/>
      <p:bldP build="whole" bldLvl="1" animBg="1" rev="0" advAuto="0" spid="948" grpId="3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Connecting sentences"/>
          <p:cNvSpPr txBox="1"/>
          <p:nvPr/>
        </p:nvSpPr>
        <p:spPr>
          <a:xfrm>
            <a:off x="-30036" y="384780"/>
            <a:ext cx="7578472" cy="944940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Connecting sentences</a:t>
            </a:r>
          </a:p>
        </p:txBody>
      </p:sp>
      <p:sp>
        <p:nvSpPr>
          <p:cNvPr id="951" name="老师一开门，我就走进教室。十分钟后，老师就开始上课。"/>
          <p:cNvSpPr txBox="1"/>
          <p:nvPr/>
        </p:nvSpPr>
        <p:spPr>
          <a:xfrm>
            <a:off x="831849" y="3670299"/>
            <a:ext cx="11341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t>老师一开门，我就走进教室。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十分钟后</a:t>
            </a:r>
            <a:r>
              <a:t>，老师就开始上课。</a:t>
            </a:r>
          </a:p>
        </p:txBody>
      </p:sp>
      <p:sp>
        <p:nvSpPr>
          <p:cNvPr id="952" name="In narrative sentences time words can not only express the time of an action…"/>
          <p:cNvSpPr txBox="1"/>
          <p:nvPr/>
        </p:nvSpPr>
        <p:spPr>
          <a:xfrm>
            <a:off x="114630" y="1598823"/>
            <a:ext cx="12775540" cy="92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narrative sentences</a:t>
            </a:r>
            <a:r>
              <a:t> time words can not only express the time of an action </a:t>
            </a:r>
          </a:p>
          <a:p>
            <a:pPr>
              <a:defRPr sz="2700"/>
            </a:pPr>
            <a:r>
              <a:t>but can also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serve as linking devices</a:t>
            </a:r>
            <a:r>
              <a:t>.</a:t>
            </a:r>
          </a:p>
        </p:txBody>
      </p:sp>
      <p:sp>
        <p:nvSpPr>
          <p:cNvPr id="957" name="連接線"/>
          <p:cNvSpPr/>
          <p:nvPr/>
        </p:nvSpPr>
        <p:spPr>
          <a:xfrm>
            <a:off x="4208594" y="4451333"/>
            <a:ext cx="3028802" cy="5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0"/>
                </a:moveTo>
                <a:cubicBezTo>
                  <a:pt x="14427" y="21444"/>
                  <a:pt x="7227" y="21600"/>
                  <a:pt x="0" y="46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58" name="連接線"/>
          <p:cNvSpPr/>
          <p:nvPr/>
        </p:nvSpPr>
        <p:spPr>
          <a:xfrm>
            <a:off x="7840794" y="4451333"/>
            <a:ext cx="3028802" cy="5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0"/>
                </a:moveTo>
                <a:cubicBezTo>
                  <a:pt x="14427" y="21444"/>
                  <a:pt x="7227" y="21600"/>
                  <a:pt x="0" y="46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55" name="老师一开门，我就走进教室。老师十分钟后就开始上课。"/>
          <p:cNvSpPr txBox="1"/>
          <p:nvPr/>
        </p:nvSpPr>
        <p:spPr>
          <a:xfrm>
            <a:off x="1187449" y="6057899"/>
            <a:ext cx="109093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t>老师一开门，我就走进教室。老师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十分钟后</a:t>
            </a:r>
            <a:r>
              <a:t>就开始上课。</a:t>
            </a:r>
          </a:p>
        </p:txBody>
      </p:sp>
      <p:sp>
        <p:nvSpPr>
          <p:cNvPr id="956" name="Without time expressions the sentence would not be cohesive."/>
          <p:cNvSpPr txBox="1"/>
          <p:nvPr/>
        </p:nvSpPr>
        <p:spPr>
          <a:xfrm>
            <a:off x="478700" y="7816241"/>
            <a:ext cx="11844199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Without time expressions the sentence would not be cohesive.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7" grpId="1"/>
      <p:bldP build="whole" bldLvl="1" animBg="1" rev="0" advAuto="0" spid="958" grpId="2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onnecting sentences"/>
          <p:cNvSpPr txBox="1"/>
          <p:nvPr/>
        </p:nvSpPr>
        <p:spPr>
          <a:xfrm>
            <a:off x="-30036" y="384780"/>
            <a:ext cx="7578472" cy="944940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Connecting sentences</a:t>
            </a:r>
          </a:p>
        </p:txBody>
      </p:sp>
      <p:sp>
        <p:nvSpPr>
          <p:cNvPr id="961" name="In narrative sentences time words can not only express the time of an action…"/>
          <p:cNvSpPr txBox="1"/>
          <p:nvPr/>
        </p:nvSpPr>
        <p:spPr>
          <a:xfrm>
            <a:off x="114630" y="1598823"/>
            <a:ext cx="12775540" cy="92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narrative sentences</a:t>
            </a:r>
            <a:r>
              <a:t> time words can not only express the time of an action </a:t>
            </a:r>
          </a:p>
          <a:p>
            <a:pPr>
              <a:defRPr sz="2700"/>
            </a:pPr>
            <a:r>
              <a:t>but can also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serve as linking devices</a:t>
            </a:r>
            <a:r>
              <a:t>.</a:t>
            </a:r>
          </a:p>
        </p:txBody>
      </p:sp>
      <p:sp>
        <p:nvSpPr>
          <p:cNvPr id="962" name="张天明后天要去见他的指导教授，讨论选课的事，他想先找别的同学聊聊。这一天下午，他在篮球场上正好碰见大四的李哲，就一边和李哲打球，一边聊了起来。"/>
          <p:cNvSpPr txBox="1"/>
          <p:nvPr/>
        </p:nvSpPr>
        <p:spPr>
          <a:xfrm>
            <a:off x="311149" y="2797780"/>
            <a:ext cx="12611101" cy="227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张天明后天要去见他的指导教授，讨论选课的事，他想先找别的同学聊聊。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这一天下午</a:t>
            </a:r>
            <a:r>
              <a:t>，他在篮球场上正好碰见大四的李哲，就一边和李哲打球，一边聊了起来。</a:t>
            </a:r>
          </a:p>
        </p:txBody>
      </p:sp>
      <p:sp>
        <p:nvSpPr>
          <p:cNvPr id="963" name="张天明后天要去见他的指导教授，讨论选课的事，他想先找别的同学聊聊。他这一天下午，在篮球场上正好碰见大四的李哲，就一边和李哲打球，一边聊了起来。"/>
          <p:cNvSpPr txBox="1"/>
          <p:nvPr/>
        </p:nvSpPr>
        <p:spPr>
          <a:xfrm>
            <a:off x="196849" y="6196223"/>
            <a:ext cx="12611101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张天明后天要去见他的指导教授，讨论选课的事，他想先找别的同学聊聊。他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这一天下午，</a:t>
            </a:r>
            <a:r>
              <a:t>在篮球场上正好碰见大四的李哲，就一边和李哲打球，一边聊了起来。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3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Connecting sentences"/>
          <p:cNvSpPr txBox="1"/>
          <p:nvPr/>
        </p:nvSpPr>
        <p:spPr>
          <a:xfrm>
            <a:off x="-30036" y="384780"/>
            <a:ext cx="7578472" cy="944940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Connecting sentences</a:t>
            </a:r>
          </a:p>
        </p:txBody>
      </p:sp>
      <p:sp>
        <p:nvSpPr>
          <p:cNvPr id="966" name="Place expressions can also be cohesive devices"/>
          <p:cNvSpPr txBox="1"/>
          <p:nvPr/>
        </p:nvSpPr>
        <p:spPr>
          <a:xfrm>
            <a:off x="1199832" y="1999978"/>
            <a:ext cx="969073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Place expressions</a:t>
            </a:r>
            <a:r>
              <a:t> can also be cohesive devices</a:t>
            </a:r>
          </a:p>
        </p:txBody>
      </p:sp>
      <p:sp>
        <p:nvSpPr>
          <p:cNvPr id="967" name="上星期我去购物中心买东西，在那儿看见了好久不见的朋友。"/>
          <p:cNvSpPr txBox="1"/>
          <p:nvPr/>
        </p:nvSpPr>
        <p:spPr>
          <a:xfrm>
            <a:off x="444500" y="3867150"/>
            <a:ext cx="121158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上星期我去购物中心买东西，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在那儿</a:t>
            </a:r>
            <a:r>
              <a:t>看见了好久不见的朋友。</a:t>
            </a:r>
          </a:p>
        </p:txBody>
      </p:sp>
      <p:sp>
        <p:nvSpPr>
          <p:cNvPr id="971" name="連接線"/>
          <p:cNvSpPr/>
          <p:nvPr/>
        </p:nvSpPr>
        <p:spPr>
          <a:xfrm>
            <a:off x="3916494" y="4602242"/>
            <a:ext cx="3028802" cy="54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0"/>
                </a:moveTo>
                <a:cubicBezTo>
                  <a:pt x="14427" y="21444"/>
                  <a:pt x="7227" y="21600"/>
                  <a:pt x="0" y="46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72" name="連接線"/>
          <p:cNvSpPr/>
          <p:nvPr/>
        </p:nvSpPr>
        <p:spPr>
          <a:xfrm>
            <a:off x="7243894" y="4602242"/>
            <a:ext cx="3028802" cy="54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0"/>
                </a:moveTo>
                <a:cubicBezTo>
                  <a:pt x="14427" y="21444"/>
                  <a:pt x="7227" y="21600"/>
                  <a:pt x="0" y="46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70" name="上星期我去购物中心买东西。我在那儿看见了好久不见的朋友。"/>
          <p:cNvSpPr txBox="1"/>
          <p:nvPr/>
        </p:nvSpPr>
        <p:spPr>
          <a:xfrm>
            <a:off x="387349" y="6102350"/>
            <a:ext cx="125603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上星期我去购物中心买东西。我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在那儿</a:t>
            </a:r>
            <a:r>
              <a:t>看见了好久不见的朋友。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Era"/>
          <p:cNvSpPr txBox="1"/>
          <p:nvPr/>
        </p:nvSpPr>
        <p:spPr>
          <a:xfrm>
            <a:off x="5882608" y="600680"/>
            <a:ext cx="1239584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Era</a:t>
            </a:r>
          </a:p>
        </p:txBody>
      </p:sp>
      <p:sp>
        <p:nvSpPr>
          <p:cNvPr id="210" name="时代…"/>
          <p:cNvSpPr txBox="1"/>
          <p:nvPr/>
        </p:nvSpPr>
        <p:spPr>
          <a:xfrm>
            <a:off x="2001045" y="1753433"/>
            <a:ext cx="9002710" cy="2055734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700"/>
            </a:pPr>
            <a:r>
              <a:t>时代</a:t>
            </a:r>
          </a:p>
          <a:p>
            <a:pPr>
              <a:defRPr sz="3900"/>
            </a:pPr>
            <a:r>
              <a:t>shídài</a:t>
            </a:r>
          </a:p>
        </p:txBody>
      </p:sp>
      <p:sp>
        <p:nvSpPr>
          <p:cNvPr id="211" name="现在是网络的时代。"/>
          <p:cNvSpPr txBox="1"/>
          <p:nvPr/>
        </p:nvSpPr>
        <p:spPr>
          <a:xfrm>
            <a:off x="3746499" y="4578350"/>
            <a:ext cx="61722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现在是网络的时代。</a:t>
            </a:r>
          </a:p>
        </p:txBody>
      </p:sp>
      <p:sp>
        <p:nvSpPr>
          <p:cNvPr id="212" name="Nowadays is internet’s era."/>
          <p:cNvSpPr txBox="1"/>
          <p:nvPr/>
        </p:nvSpPr>
        <p:spPr>
          <a:xfrm>
            <a:off x="3506724" y="3839176"/>
            <a:ext cx="665175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Nowadays is internet’s era.</a:t>
            </a:r>
          </a:p>
        </p:txBody>
      </p:sp>
      <p:sp>
        <p:nvSpPr>
          <p:cNvPr id="213" name="To lag behind"/>
          <p:cNvSpPr txBox="1"/>
          <p:nvPr/>
        </p:nvSpPr>
        <p:spPr>
          <a:xfrm>
            <a:off x="4227512" y="6189097"/>
            <a:ext cx="4549776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To lag behind</a:t>
            </a:r>
          </a:p>
        </p:txBody>
      </p:sp>
      <p:sp>
        <p:nvSpPr>
          <p:cNvPr id="214" name="落伍…"/>
          <p:cNvSpPr txBox="1"/>
          <p:nvPr/>
        </p:nvSpPr>
        <p:spPr>
          <a:xfrm>
            <a:off x="2002480" y="7273697"/>
            <a:ext cx="8999840" cy="2055734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700">
                <a:solidFill>
                  <a:srgbClr val="FFFFFF"/>
                </a:solidFill>
              </a:defRPr>
            </a:pPr>
            <a:r>
              <a:t>落伍</a:t>
            </a:r>
          </a:p>
          <a:p>
            <a:pPr>
              <a:defRPr sz="3900">
                <a:solidFill>
                  <a:srgbClr val="FFFFFF"/>
                </a:solidFill>
              </a:defRPr>
            </a:pPr>
            <a:r>
              <a:t>luòwǔ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5"/>
      <p:bldP build="whole" bldLvl="1" animBg="1" rev="0" advAuto="0" spid="212" grpId="2"/>
      <p:bldP build="whole" bldLvl="1" animBg="1" rev="0" advAuto="0" spid="210" grpId="1"/>
      <p:bldP build="whole" bldLvl="1" animBg="1" rev="0" advAuto="0" spid="213" grpId="4"/>
      <p:bldP build="whole" bldLvl="1" animBg="1" rev="0" advAuto="0" spid="211" grpId="3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extbook课文"/>
          <p:cNvSpPr txBox="1"/>
          <p:nvPr/>
        </p:nvSpPr>
        <p:spPr>
          <a:xfrm>
            <a:off x="3576129" y="425449"/>
            <a:ext cx="488734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Textbook课文</a:t>
            </a:r>
          </a:p>
        </p:txBody>
      </p:sp>
      <p:sp>
        <p:nvSpPr>
          <p:cNvPr id="975" name="1. 张天明是什么迷？他在网上做什么？"/>
          <p:cNvSpPr txBox="1"/>
          <p:nvPr/>
        </p:nvSpPr>
        <p:spPr>
          <a:xfrm>
            <a:off x="1881479" y="1758949"/>
            <a:ext cx="92418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1. 张天明是什么迷？他在网上做什么？</a:t>
            </a:r>
          </a:p>
        </p:txBody>
      </p:sp>
      <p:sp>
        <p:nvSpPr>
          <p:cNvPr id="976" name="2. 天明、丽莎、科林、雪梅约好今天做什么？"/>
          <p:cNvSpPr txBox="1"/>
          <p:nvPr/>
        </p:nvSpPr>
        <p:spPr>
          <a:xfrm>
            <a:off x="1081379" y="2787649"/>
            <a:ext cx="108420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2. 天明、丽莎、科林、雪梅约好今天做什么？</a:t>
            </a:r>
          </a:p>
        </p:txBody>
      </p:sp>
      <p:sp>
        <p:nvSpPr>
          <p:cNvPr id="977" name="3. 雪梅的教授让他们用网上的东西吗？为什么？"/>
          <p:cNvSpPr txBox="1"/>
          <p:nvPr/>
        </p:nvSpPr>
        <p:spPr>
          <a:xfrm>
            <a:off x="814679" y="3816349"/>
            <a:ext cx="113754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3. 雪梅的教授让他们用网上的东西吗？为什么？</a:t>
            </a:r>
          </a:p>
        </p:txBody>
      </p:sp>
      <p:sp>
        <p:nvSpPr>
          <p:cNvPr id="978" name="4. 天明几乎整天在屋子里做什么？"/>
          <p:cNvSpPr txBox="1"/>
          <p:nvPr/>
        </p:nvSpPr>
        <p:spPr>
          <a:xfrm>
            <a:off x="1932279" y="5057774"/>
            <a:ext cx="81750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4. 天明几乎整天在屋子里做什么？</a:t>
            </a:r>
          </a:p>
        </p:txBody>
      </p:sp>
      <p:sp>
        <p:nvSpPr>
          <p:cNvPr id="979" name="6. 雪梅喜欢做什么？"/>
          <p:cNvSpPr txBox="1"/>
          <p:nvPr/>
        </p:nvSpPr>
        <p:spPr>
          <a:xfrm>
            <a:off x="2618079" y="7753349"/>
            <a:ext cx="49746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6. 雪梅喜欢做什么？</a:t>
            </a:r>
          </a:p>
        </p:txBody>
      </p:sp>
      <p:sp>
        <p:nvSpPr>
          <p:cNvPr id="980" name="5. 为什么天明喜欢发电邮？"/>
          <p:cNvSpPr txBox="1"/>
          <p:nvPr/>
        </p:nvSpPr>
        <p:spPr>
          <a:xfrm>
            <a:off x="2287879" y="6299199"/>
            <a:ext cx="65748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5. 为什么天明喜欢发电邮？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