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–王大明</a:t>
            </a:r>
          </a:p>
        </p:txBody>
      </p:sp>
      <p:sp>
        <p:nvSpPr>
          <p:cNvPr id="94" name="「在此輸入名言語錄。」"/>
          <p:cNvSpPr txBox="1"/>
          <p:nvPr>
            <p:ph type="body" sz="quarter" idx="14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大標題文字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大標題文字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影像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影像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5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29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Relationship Id="rId4" Type="http://schemas.openxmlformats.org/officeDocument/2006/relationships/image" Target="../media/image43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e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jpe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e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jpe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jpe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jpe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jpe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jpe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第八课   打工"/>
          <p:cNvSpPr txBox="1"/>
          <p:nvPr/>
        </p:nvSpPr>
        <p:spPr>
          <a:xfrm>
            <a:off x="-35945" y="850900"/>
            <a:ext cx="13076690" cy="19304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300">
                <a:solidFill>
                  <a:srgbClr val="FFFFFF"/>
                </a:solidFill>
              </a:defRPr>
            </a:lvl1pPr>
          </a:lstStyle>
          <a:p>
            <a:pPr/>
            <a:r>
              <a:t>第八课   打工</a:t>
            </a:r>
          </a:p>
        </p:txBody>
      </p:sp>
      <p:pic>
        <p:nvPicPr>
          <p:cNvPr id="120" name="people-part-time-job-professions-set-vector-20080808.jpg" descr="people-part-time-job-professions-set-vector-20080808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2679"/>
          <a:stretch>
            <a:fillRect/>
          </a:stretch>
        </p:blipFill>
        <p:spPr>
          <a:xfrm>
            <a:off x="-254990" y="2742543"/>
            <a:ext cx="13895057" cy="7101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>
            <a:hueOff val="167855"/>
            <a:satOff val="17755"/>
            <a:lumOff val="-1667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语法"/>
          <p:cNvSpPr txBox="1"/>
          <p:nvPr/>
        </p:nvSpPr>
        <p:spPr>
          <a:xfrm>
            <a:off x="4146549" y="3683000"/>
            <a:ext cx="4711701" cy="332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100">
                <a:solidFill>
                  <a:srgbClr val="FFFFFF"/>
                </a:solidFill>
              </a:defRPr>
            </a:lvl1pPr>
          </a:lstStyle>
          <a:p>
            <a:pPr/>
            <a:r>
              <a:t>语法</a:t>
            </a:r>
          </a:p>
        </p:txBody>
      </p:sp>
      <p:sp>
        <p:nvSpPr>
          <p:cNvPr id="212" name="Grammar"/>
          <p:cNvSpPr txBox="1"/>
          <p:nvPr/>
        </p:nvSpPr>
        <p:spPr>
          <a:xfrm>
            <a:off x="4159948" y="1314450"/>
            <a:ext cx="5065904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700">
                <a:solidFill>
                  <a:srgbClr val="FFFFFF"/>
                </a:solidFill>
                <a:latin typeface="나눔손글씨 붓"/>
                <a:ea typeface="나눔손글씨 붓"/>
                <a:cs typeface="나눔손글씨 붓"/>
                <a:sym typeface="나눔손글씨 붓"/>
              </a:defRPr>
            </a:lvl1pPr>
          </a:lstStyle>
          <a:p>
            <a:pPr/>
            <a:r>
              <a:t>Grammar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Directional complements suggesting result"/>
          <p:cNvSpPr txBox="1"/>
          <p:nvPr/>
        </p:nvSpPr>
        <p:spPr>
          <a:xfrm>
            <a:off x="1513230" y="661601"/>
            <a:ext cx="10765740" cy="721498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</a:defRPr>
            </a:lvl1pPr>
          </a:lstStyle>
          <a:p>
            <a:pPr/>
            <a:r>
              <a:t>Directional complements suggesting result</a:t>
            </a:r>
          </a:p>
        </p:txBody>
      </p:sp>
      <p:sp>
        <p:nvSpPr>
          <p:cNvPr id="215" name="下来"/>
          <p:cNvSpPr txBox="1"/>
          <p:nvPr/>
        </p:nvSpPr>
        <p:spPr>
          <a:xfrm>
            <a:off x="2012949" y="1974850"/>
            <a:ext cx="2019301" cy="14478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FFFFFF"/>
                </a:solidFill>
              </a:defRPr>
            </a:lvl1pPr>
          </a:lstStyle>
          <a:p>
            <a:pPr/>
            <a:r>
              <a:t>下来</a:t>
            </a:r>
          </a:p>
        </p:txBody>
      </p:sp>
      <p:grpSp>
        <p:nvGrpSpPr>
          <p:cNvPr id="218" name="群組"/>
          <p:cNvGrpSpPr/>
          <p:nvPr/>
        </p:nvGrpSpPr>
        <p:grpSpPr>
          <a:xfrm>
            <a:off x="4787900" y="2115409"/>
            <a:ext cx="3005037" cy="721497"/>
            <a:chOff x="0" y="0"/>
            <a:chExt cx="3005036" cy="721496"/>
          </a:xfrm>
        </p:grpSpPr>
        <p:sp>
          <p:nvSpPr>
            <p:cNvPr id="216" name="1"/>
            <p:cNvSpPr/>
            <p:nvPr/>
          </p:nvSpPr>
          <p:spPr>
            <a:xfrm>
              <a:off x="0" y="0"/>
              <a:ext cx="798860" cy="721497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217" name="Go down"/>
            <p:cNvSpPr txBox="1"/>
            <p:nvPr/>
          </p:nvSpPr>
          <p:spPr>
            <a:xfrm>
              <a:off x="989609" y="12331"/>
              <a:ext cx="2015428" cy="634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/>
              </a:lvl1pPr>
            </a:lstStyle>
            <a:p>
              <a:pPr/>
              <a:r>
                <a:t>Go down</a:t>
              </a:r>
            </a:p>
          </p:txBody>
        </p:sp>
      </p:grpSp>
      <p:grpSp>
        <p:nvGrpSpPr>
          <p:cNvPr id="221" name="群組"/>
          <p:cNvGrpSpPr/>
          <p:nvPr/>
        </p:nvGrpSpPr>
        <p:grpSpPr>
          <a:xfrm>
            <a:off x="4201947" y="1830189"/>
            <a:ext cx="8685318" cy="3445165"/>
            <a:chOff x="0" y="0"/>
            <a:chExt cx="8685317" cy="3445164"/>
          </a:xfrm>
        </p:grpSpPr>
        <p:sp>
          <p:nvSpPr>
            <p:cNvPr id="219" name="Please go down"/>
            <p:cNvSpPr txBox="1"/>
            <p:nvPr/>
          </p:nvSpPr>
          <p:spPr>
            <a:xfrm>
              <a:off x="-1" y="1154591"/>
              <a:ext cx="3584907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Please go down</a:t>
              </a:r>
            </a:p>
          </p:txBody>
        </p:sp>
        <p:pic>
          <p:nvPicPr>
            <p:cNvPr id="220" name="aid249637-v4-728px-Train-a-Scared-Dog-to-Go-Down-the-Stairs-Step-3-Version-2.jpg" descr="aid249637-v4-728px-Train-a-Scared-Dog-to-Go-Down-the-Stairs-Step-3-Version-2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4343"/>
            <a:stretch>
              <a:fillRect/>
            </a:stretch>
          </p:blipFill>
          <p:spPr>
            <a:xfrm>
              <a:off x="3883190" y="0"/>
              <a:ext cx="4802128" cy="34451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2" name="请走下来。"/>
          <p:cNvSpPr txBox="1"/>
          <p:nvPr/>
        </p:nvSpPr>
        <p:spPr>
          <a:xfrm>
            <a:off x="4114799" y="3854152"/>
            <a:ext cx="39878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请</a:t>
            </a:r>
            <a:r>
              <a:rPr>
                <a:solidFill>
                  <a:srgbClr val="0433FF"/>
                </a:solidFill>
              </a:rPr>
              <a:t>走</a:t>
            </a:r>
            <a:r>
              <a:rPr>
                <a:solidFill>
                  <a:srgbClr val="FF2600"/>
                </a:solidFill>
              </a:rPr>
              <a:t>下来</a:t>
            </a:r>
            <a:r>
              <a:t>。</a:t>
            </a:r>
          </a:p>
        </p:txBody>
      </p:sp>
      <p:sp>
        <p:nvSpPr>
          <p:cNvPr id="223" name="V"/>
          <p:cNvSpPr txBox="1"/>
          <p:nvPr/>
        </p:nvSpPr>
        <p:spPr>
          <a:xfrm>
            <a:off x="1120876" y="2077748"/>
            <a:ext cx="722377" cy="1242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>
                <a:solidFill>
                  <a:srgbClr val="0433FF"/>
                </a:solidFill>
              </a:defRPr>
            </a:lvl1pPr>
          </a:lstStyle>
          <a:p>
            <a:pPr/>
            <a:r>
              <a:t>V</a:t>
            </a:r>
          </a:p>
        </p:txBody>
      </p:sp>
      <p:grpSp>
        <p:nvGrpSpPr>
          <p:cNvPr id="228" name="群組"/>
          <p:cNvGrpSpPr/>
          <p:nvPr/>
        </p:nvGrpSpPr>
        <p:grpSpPr>
          <a:xfrm>
            <a:off x="1120876" y="6051550"/>
            <a:ext cx="11743361" cy="1447801"/>
            <a:chOff x="0" y="0"/>
            <a:chExt cx="11743360" cy="1447800"/>
          </a:xfrm>
        </p:grpSpPr>
        <p:sp>
          <p:nvSpPr>
            <p:cNvPr id="224" name="下来"/>
            <p:cNvSpPr txBox="1"/>
            <p:nvPr/>
          </p:nvSpPr>
          <p:spPr>
            <a:xfrm>
              <a:off x="790473" y="0"/>
              <a:ext cx="2019301" cy="1447801"/>
            </a:xfrm>
            <a:prstGeom prst="rect">
              <a:avLst/>
            </a:prstGeom>
            <a:solidFill>
              <a:schemeClr val="accent3">
                <a:hueOff val="914337"/>
                <a:satOff val="31515"/>
                <a:lumOff val="-3079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下来</a:t>
              </a:r>
            </a:p>
          </p:txBody>
        </p:sp>
        <p:sp>
          <p:nvSpPr>
            <p:cNvPr id="225" name="2"/>
            <p:cNvSpPr/>
            <p:nvPr/>
          </p:nvSpPr>
          <p:spPr>
            <a:xfrm>
              <a:off x="3552723" y="400330"/>
              <a:ext cx="798861" cy="737528"/>
            </a:xfrm>
            <a:prstGeom prst="ellipse">
              <a:avLst/>
            </a:prstGeom>
            <a:solidFill>
              <a:schemeClr val="accent2">
                <a:hueOff val="258623"/>
                <a:satOff val="16006"/>
                <a:lumOff val="-2522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226" name="V"/>
            <p:cNvSpPr txBox="1"/>
            <p:nvPr/>
          </p:nvSpPr>
          <p:spPr>
            <a:xfrm>
              <a:off x="0" y="102898"/>
              <a:ext cx="722376" cy="12420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600">
                  <a:solidFill>
                    <a:srgbClr val="0433FF"/>
                  </a:solidFill>
                </a:defRPr>
              </a:lvl1pPr>
            </a:lstStyle>
            <a:p>
              <a:pPr/>
              <a:r>
                <a:t>V</a:t>
              </a:r>
            </a:p>
          </p:txBody>
        </p:sp>
        <p:sp>
          <p:nvSpPr>
            <p:cNvPr id="227" name="Implies detachment or…"/>
            <p:cNvSpPr txBox="1"/>
            <p:nvPr/>
          </p:nvSpPr>
          <p:spPr>
            <a:xfrm>
              <a:off x="4404487" y="88007"/>
              <a:ext cx="7338873" cy="10804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/>
              </a:pPr>
              <a:r>
                <a:t>Implies detachment or</a:t>
              </a:r>
            </a:p>
            <a:p>
              <a:pPr>
                <a:defRPr sz="3200"/>
              </a:pPr>
              <a:r>
                <a:t> separation of one thing from another</a:t>
              </a:r>
            </a:p>
          </p:txBody>
        </p:sp>
      </p:grpSp>
      <p:sp>
        <p:nvSpPr>
          <p:cNvPr id="229" name="Parents started to payed money as soon as children were born."/>
          <p:cNvSpPr txBox="1"/>
          <p:nvPr/>
        </p:nvSpPr>
        <p:spPr>
          <a:xfrm>
            <a:off x="1034662" y="7860660"/>
            <a:ext cx="11976876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Parents started to payed money as soon as children were born.</a:t>
            </a:r>
          </a:p>
        </p:txBody>
      </p:sp>
      <p:sp>
        <p:nvSpPr>
          <p:cNvPr id="230" name="孩子一生下来，父母就开始付钱。"/>
          <p:cNvSpPr txBox="1"/>
          <p:nvPr/>
        </p:nvSpPr>
        <p:spPr>
          <a:xfrm>
            <a:off x="1949450" y="8508999"/>
            <a:ext cx="107823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/>
            </a:pPr>
            <a:r>
              <a:t>孩子一</a:t>
            </a:r>
            <a:r>
              <a:rPr>
                <a:solidFill>
                  <a:srgbClr val="0433FF"/>
                </a:solidFill>
              </a:rPr>
              <a:t>生</a:t>
            </a:r>
            <a:r>
              <a:rPr>
                <a:solidFill>
                  <a:srgbClr val="FF2600"/>
                </a:solidFill>
              </a:rPr>
              <a:t>下来</a:t>
            </a:r>
            <a:r>
              <a:t>，父母就开始付钱。</a:t>
            </a:r>
          </a:p>
        </p:txBody>
      </p:sp>
      <p:sp>
        <p:nvSpPr>
          <p:cNvPr id="231" name="direction"/>
          <p:cNvSpPr txBox="1"/>
          <p:nvPr/>
        </p:nvSpPr>
        <p:spPr>
          <a:xfrm>
            <a:off x="2058238" y="1374086"/>
            <a:ext cx="1928724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direction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4"/>
      <p:bldP build="whole" bldLvl="1" animBg="1" rev="0" advAuto="0" spid="229" grpId="5"/>
      <p:bldP build="whole" bldLvl="1" animBg="1" rev="0" advAuto="0" spid="218" grpId="1"/>
      <p:bldP build="whole" bldLvl="1" animBg="1" rev="0" advAuto="0" spid="230" grpId="6"/>
      <p:bldP build="whole" bldLvl="1" animBg="1" rev="0" advAuto="0" spid="222" grpId="3"/>
      <p:bldP build="whole" bldLvl="1" animBg="1" rev="0" advAuto="0" spid="22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Directional complements suggesting result"/>
          <p:cNvSpPr txBox="1"/>
          <p:nvPr/>
        </p:nvSpPr>
        <p:spPr>
          <a:xfrm>
            <a:off x="1513230" y="661601"/>
            <a:ext cx="10765740" cy="721498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</a:defRPr>
            </a:lvl1pPr>
          </a:lstStyle>
          <a:p>
            <a:pPr/>
            <a:r>
              <a:t>Directional complements suggesting result</a:t>
            </a:r>
          </a:p>
        </p:txBody>
      </p:sp>
      <p:grpSp>
        <p:nvGrpSpPr>
          <p:cNvPr id="236" name="群組"/>
          <p:cNvGrpSpPr/>
          <p:nvPr/>
        </p:nvGrpSpPr>
        <p:grpSpPr>
          <a:xfrm>
            <a:off x="3465004" y="2076915"/>
            <a:ext cx="7039992" cy="1783885"/>
            <a:chOff x="0" y="0"/>
            <a:chExt cx="7039991" cy="1783884"/>
          </a:xfrm>
        </p:grpSpPr>
        <p:sp>
          <p:nvSpPr>
            <p:cNvPr id="234" name="Please turn out your sweater."/>
            <p:cNvSpPr txBox="1"/>
            <p:nvPr/>
          </p:nvSpPr>
          <p:spPr>
            <a:xfrm>
              <a:off x="194926" y="-1"/>
              <a:ext cx="6650140" cy="659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700"/>
              </a:lvl1pPr>
            </a:lstStyle>
            <a:p>
              <a:pPr/>
              <a:r>
                <a:t>Please turn out your sweater.</a:t>
              </a:r>
            </a:p>
          </p:txBody>
        </p:sp>
        <p:sp>
          <p:nvSpPr>
            <p:cNvPr id="235" name="毛衣/脱/把/请/你的/下来。"/>
            <p:cNvSpPr txBox="1"/>
            <p:nvPr/>
          </p:nvSpPr>
          <p:spPr>
            <a:xfrm>
              <a:off x="0" y="856784"/>
              <a:ext cx="7039992" cy="927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600"/>
              </a:lvl1pPr>
            </a:lstStyle>
            <a:p>
              <a:pPr/>
              <a:r>
                <a:t>毛衣/脱/把/请/你的/下来。</a:t>
              </a:r>
            </a:p>
          </p:txBody>
        </p:sp>
      </p:grpSp>
      <p:sp>
        <p:nvSpPr>
          <p:cNvPr id="237" name="下来"/>
          <p:cNvSpPr txBox="1"/>
          <p:nvPr/>
        </p:nvSpPr>
        <p:spPr>
          <a:xfrm>
            <a:off x="1009478" y="2101850"/>
            <a:ext cx="2019301" cy="14478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FFFFFF"/>
                </a:solidFill>
              </a:defRPr>
            </a:lvl1pPr>
          </a:lstStyle>
          <a:p>
            <a:pPr/>
            <a:r>
              <a:t>下来</a:t>
            </a:r>
          </a:p>
        </p:txBody>
      </p:sp>
      <p:sp>
        <p:nvSpPr>
          <p:cNvPr id="238" name="2"/>
          <p:cNvSpPr/>
          <p:nvPr/>
        </p:nvSpPr>
        <p:spPr>
          <a:xfrm>
            <a:off x="104734" y="1155980"/>
            <a:ext cx="798861" cy="737528"/>
          </a:xfrm>
          <a:prstGeom prst="ellipse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39" name="V"/>
          <p:cNvSpPr txBox="1"/>
          <p:nvPr/>
        </p:nvSpPr>
        <p:spPr>
          <a:xfrm>
            <a:off x="142976" y="2204748"/>
            <a:ext cx="722377" cy="1242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>
                <a:solidFill>
                  <a:srgbClr val="0433FF"/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240" name="请把你的毛衣脱下来。"/>
          <p:cNvSpPr txBox="1"/>
          <p:nvPr/>
        </p:nvSpPr>
        <p:spPr>
          <a:xfrm>
            <a:off x="3257549" y="4190999"/>
            <a:ext cx="70993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请把你的毛衣</a:t>
            </a:r>
            <a:r>
              <a:rPr>
                <a:solidFill>
                  <a:srgbClr val="0433FF"/>
                </a:solidFill>
              </a:rPr>
              <a:t>脱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下来</a:t>
            </a:r>
            <a:r>
              <a:t>。</a:t>
            </a:r>
          </a:p>
        </p:txBody>
      </p:sp>
      <p:sp>
        <p:nvSpPr>
          <p:cNvPr id="241" name="下来"/>
          <p:cNvSpPr txBox="1"/>
          <p:nvPr/>
        </p:nvSpPr>
        <p:spPr>
          <a:xfrm>
            <a:off x="958678" y="6229350"/>
            <a:ext cx="2019301" cy="14478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FFFFFF"/>
                </a:solidFill>
              </a:defRPr>
            </a:lvl1pPr>
          </a:lstStyle>
          <a:p>
            <a:pPr/>
            <a:r>
              <a:t>下来</a:t>
            </a:r>
          </a:p>
        </p:txBody>
      </p:sp>
      <p:sp>
        <p:nvSpPr>
          <p:cNvPr id="242" name="2"/>
          <p:cNvSpPr/>
          <p:nvPr/>
        </p:nvSpPr>
        <p:spPr>
          <a:xfrm>
            <a:off x="53934" y="5283480"/>
            <a:ext cx="798861" cy="737528"/>
          </a:xfrm>
          <a:prstGeom prst="ellipse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43" name="V"/>
          <p:cNvSpPr txBox="1"/>
          <p:nvPr/>
        </p:nvSpPr>
        <p:spPr>
          <a:xfrm>
            <a:off x="92176" y="6332248"/>
            <a:ext cx="722377" cy="1242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>
                <a:solidFill>
                  <a:srgbClr val="0433FF"/>
                </a:solidFill>
              </a:defRPr>
            </a:lvl1pPr>
          </a:lstStyle>
          <a:p>
            <a:pPr/>
            <a:r>
              <a:t>V</a:t>
            </a:r>
          </a:p>
        </p:txBody>
      </p:sp>
      <p:grpSp>
        <p:nvGrpSpPr>
          <p:cNvPr id="246" name="群組"/>
          <p:cNvGrpSpPr/>
          <p:nvPr/>
        </p:nvGrpSpPr>
        <p:grpSpPr>
          <a:xfrm>
            <a:off x="3225025" y="6041709"/>
            <a:ext cx="6554750" cy="1844991"/>
            <a:chOff x="0" y="0"/>
            <a:chExt cx="6554749" cy="1844990"/>
          </a:xfrm>
        </p:grpSpPr>
        <p:sp>
          <p:nvSpPr>
            <p:cNvPr id="244" name="The paper has been tear out."/>
            <p:cNvSpPr txBox="1"/>
            <p:nvPr/>
          </p:nvSpPr>
          <p:spPr>
            <a:xfrm>
              <a:off x="0" y="-1"/>
              <a:ext cx="6554750" cy="659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700"/>
              </a:lvl1pPr>
            </a:lstStyle>
            <a:p>
              <a:pPr/>
              <a:r>
                <a:t>The paper has been tear out.</a:t>
              </a:r>
            </a:p>
          </p:txBody>
        </p:sp>
        <p:sp>
          <p:nvSpPr>
            <p:cNvPr id="245" name="被/这张/撕/纸/下来。"/>
            <p:cNvSpPr txBox="1"/>
            <p:nvPr/>
          </p:nvSpPr>
          <p:spPr>
            <a:xfrm>
              <a:off x="449948" y="917890"/>
              <a:ext cx="5654854" cy="927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600"/>
              </a:lvl1pPr>
            </a:lstStyle>
            <a:p>
              <a:pPr/>
              <a:r>
                <a:t>被/这张/撕/纸/下来。</a:t>
              </a:r>
            </a:p>
          </p:txBody>
        </p:sp>
      </p:grpSp>
      <p:sp>
        <p:nvSpPr>
          <p:cNvPr id="247" name="这张纸被撕下来。"/>
          <p:cNvSpPr txBox="1"/>
          <p:nvPr/>
        </p:nvSpPr>
        <p:spPr>
          <a:xfrm>
            <a:off x="3460750" y="8145120"/>
            <a:ext cx="57023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这张纸被</a:t>
            </a:r>
            <a:r>
              <a:rPr>
                <a:solidFill>
                  <a:srgbClr val="0433FF"/>
                </a:solidFill>
              </a:rPr>
              <a:t>撕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下来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3"/>
      <p:bldP build="whole" bldLvl="1" animBg="1" rev="0" advAuto="0" spid="236" grpId="1"/>
      <p:bldP build="whole" bldLvl="1" animBg="1" rev="0" advAuto="0" spid="247" grpId="4"/>
      <p:bldP build="whole" bldLvl="1" animBg="1" rev="0" advAuto="0" spid="24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Directional complements suggesting result"/>
          <p:cNvSpPr txBox="1"/>
          <p:nvPr/>
        </p:nvSpPr>
        <p:spPr>
          <a:xfrm>
            <a:off x="1513230" y="661601"/>
            <a:ext cx="10765740" cy="721498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</a:defRPr>
            </a:lvl1pPr>
          </a:lstStyle>
          <a:p>
            <a:pPr/>
            <a:r>
              <a:t>Directional complements suggesting result</a:t>
            </a:r>
          </a:p>
        </p:txBody>
      </p:sp>
      <p:sp>
        <p:nvSpPr>
          <p:cNvPr id="250" name="下来"/>
          <p:cNvSpPr txBox="1"/>
          <p:nvPr/>
        </p:nvSpPr>
        <p:spPr>
          <a:xfrm>
            <a:off x="1009478" y="2101850"/>
            <a:ext cx="2019301" cy="14478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FFFFFF"/>
                </a:solidFill>
              </a:defRPr>
            </a:lvl1pPr>
          </a:lstStyle>
          <a:p>
            <a:pPr/>
            <a:r>
              <a:t>下来</a:t>
            </a:r>
          </a:p>
        </p:txBody>
      </p:sp>
      <p:sp>
        <p:nvSpPr>
          <p:cNvPr id="251" name="2"/>
          <p:cNvSpPr/>
          <p:nvPr/>
        </p:nvSpPr>
        <p:spPr>
          <a:xfrm>
            <a:off x="104734" y="1155980"/>
            <a:ext cx="798861" cy="737528"/>
          </a:xfrm>
          <a:prstGeom prst="ellipse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52" name="V"/>
          <p:cNvSpPr txBox="1"/>
          <p:nvPr/>
        </p:nvSpPr>
        <p:spPr>
          <a:xfrm>
            <a:off x="142976" y="2204748"/>
            <a:ext cx="722377" cy="1242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>
                <a:solidFill>
                  <a:srgbClr val="0433FF"/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253" name="下and 来can be separated"/>
          <p:cNvSpPr txBox="1"/>
          <p:nvPr/>
        </p:nvSpPr>
        <p:spPr>
          <a:xfrm>
            <a:off x="4176039" y="2470149"/>
            <a:ext cx="544012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下and 来can be separated</a:t>
            </a:r>
          </a:p>
        </p:txBody>
      </p:sp>
      <p:sp>
        <p:nvSpPr>
          <p:cNvPr id="254" name="箭頭"/>
          <p:cNvSpPr/>
          <p:nvPr/>
        </p:nvSpPr>
        <p:spPr>
          <a:xfrm>
            <a:off x="355600" y="3910392"/>
            <a:ext cx="1270000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5" name="下….来"/>
          <p:cNvSpPr txBox="1"/>
          <p:nvPr/>
        </p:nvSpPr>
        <p:spPr>
          <a:xfrm>
            <a:off x="2989529" y="3669092"/>
            <a:ext cx="3236596" cy="14478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FFFFFF"/>
                </a:solidFill>
              </a:defRPr>
            </a:lvl1pPr>
          </a:lstStyle>
          <a:p>
            <a:pPr/>
            <a:r>
              <a:t>下….来</a:t>
            </a:r>
          </a:p>
        </p:txBody>
      </p:sp>
      <p:sp>
        <p:nvSpPr>
          <p:cNvPr id="256" name="V"/>
          <p:cNvSpPr txBox="1"/>
          <p:nvPr/>
        </p:nvSpPr>
        <p:spPr>
          <a:xfrm>
            <a:off x="1946376" y="3924391"/>
            <a:ext cx="722377" cy="1242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>
                <a:solidFill>
                  <a:srgbClr val="0433FF"/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257" name="Please tear out a paper from your book."/>
          <p:cNvSpPr txBox="1"/>
          <p:nvPr/>
        </p:nvSpPr>
        <p:spPr>
          <a:xfrm>
            <a:off x="1788566" y="6284097"/>
            <a:ext cx="8767268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Please tear out a paper from your book.</a:t>
            </a:r>
          </a:p>
        </p:txBody>
      </p:sp>
      <p:grpSp>
        <p:nvGrpSpPr>
          <p:cNvPr id="260" name="群組"/>
          <p:cNvGrpSpPr/>
          <p:nvPr/>
        </p:nvGrpSpPr>
        <p:grpSpPr>
          <a:xfrm>
            <a:off x="3265614" y="4794250"/>
            <a:ext cx="5559172" cy="1345987"/>
            <a:chOff x="0" y="0"/>
            <a:chExt cx="5559171" cy="1345986"/>
          </a:xfrm>
        </p:grpSpPr>
        <p:sp>
          <p:nvSpPr>
            <p:cNvPr id="258" name="numeral+measure word+noun"/>
            <p:cNvSpPr txBox="1"/>
            <p:nvPr/>
          </p:nvSpPr>
          <p:spPr>
            <a:xfrm>
              <a:off x="0" y="785537"/>
              <a:ext cx="5559172" cy="560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numeral+measure word+noun</a:t>
              </a:r>
            </a:p>
          </p:txBody>
        </p:sp>
        <p:sp>
          <p:nvSpPr>
            <p:cNvPr id="259" name="線條"/>
            <p:cNvSpPr/>
            <p:nvPr/>
          </p:nvSpPr>
          <p:spPr>
            <a:xfrm>
              <a:off x="1395285" y="0"/>
              <a:ext cx="713397" cy="713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61" name="书上/从/请/下/你的/纸/撕/来/张/一"/>
          <p:cNvSpPr txBox="1"/>
          <p:nvPr/>
        </p:nvSpPr>
        <p:spPr>
          <a:xfrm>
            <a:off x="910520" y="6985000"/>
            <a:ext cx="9659760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书上/从/请/下/你的/纸/撕/来/张/一</a:t>
            </a:r>
          </a:p>
        </p:txBody>
      </p:sp>
      <p:sp>
        <p:nvSpPr>
          <p:cNvPr id="262" name="请从你的书上撕下一张纸来。"/>
          <p:cNvSpPr txBox="1"/>
          <p:nvPr/>
        </p:nvSpPr>
        <p:spPr>
          <a:xfrm>
            <a:off x="1162049" y="8368087"/>
            <a:ext cx="96901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请从你的书上</a:t>
            </a:r>
            <a:r>
              <a:rPr>
                <a:solidFill>
                  <a:srgbClr val="0433FF"/>
                </a:solidFill>
              </a:rPr>
              <a:t>撕</a:t>
            </a:r>
            <a:r>
              <a:rPr>
                <a:solidFill>
                  <a:srgbClr val="FF2600"/>
                </a:solidFill>
              </a:rPr>
              <a:t>下</a:t>
            </a:r>
            <a:r>
              <a:t>一张纸</a:t>
            </a:r>
            <a:r>
              <a:rPr>
                <a:solidFill>
                  <a:srgbClr val="FF2600"/>
                </a:solidFill>
              </a:rPr>
              <a:t>来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"/>
      <p:bldP build="whole" bldLvl="1" animBg="1" rev="0" advAuto="0" spid="257" grpId="2"/>
      <p:bldP build="whole" bldLvl="1" animBg="1" rev="0" advAuto="0" spid="262" grpId="4"/>
      <p:bldP build="whole" bldLvl="1" animBg="1" rev="0" advAuto="0" spid="261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Directional complements suggesting result"/>
          <p:cNvSpPr txBox="1"/>
          <p:nvPr/>
        </p:nvSpPr>
        <p:spPr>
          <a:xfrm>
            <a:off x="1119530" y="687001"/>
            <a:ext cx="10765740" cy="721498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</a:defRPr>
            </a:lvl1pPr>
          </a:lstStyle>
          <a:p>
            <a:pPr/>
            <a:r>
              <a:t>Directional complements suggesting result</a:t>
            </a:r>
          </a:p>
        </p:txBody>
      </p:sp>
      <p:sp>
        <p:nvSpPr>
          <p:cNvPr id="265" name="出来"/>
          <p:cNvSpPr txBox="1"/>
          <p:nvPr/>
        </p:nvSpPr>
        <p:spPr>
          <a:xfrm>
            <a:off x="2012949" y="1974850"/>
            <a:ext cx="2019301" cy="1447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FFFFFF"/>
                </a:solidFill>
              </a:defRPr>
            </a:lvl1pPr>
          </a:lstStyle>
          <a:p>
            <a:pPr/>
            <a:r>
              <a:t>出来</a:t>
            </a:r>
          </a:p>
        </p:txBody>
      </p:sp>
      <p:sp>
        <p:nvSpPr>
          <p:cNvPr id="266" name="V"/>
          <p:cNvSpPr txBox="1"/>
          <p:nvPr/>
        </p:nvSpPr>
        <p:spPr>
          <a:xfrm>
            <a:off x="1120876" y="2077748"/>
            <a:ext cx="722377" cy="1242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>
                <a:solidFill>
                  <a:srgbClr val="0433FF"/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267" name="1"/>
          <p:cNvSpPr/>
          <p:nvPr/>
        </p:nvSpPr>
        <p:spPr>
          <a:xfrm>
            <a:off x="4368800" y="2139950"/>
            <a:ext cx="722376" cy="72149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68" name="Go out"/>
          <p:cNvSpPr txBox="1"/>
          <p:nvPr/>
        </p:nvSpPr>
        <p:spPr>
          <a:xfrm>
            <a:off x="5390260" y="2183294"/>
            <a:ext cx="1538479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Go out</a:t>
            </a:r>
          </a:p>
        </p:txBody>
      </p:sp>
      <p:sp>
        <p:nvSpPr>
          <p:cNvPr id="269" name="Please go out"/>
          <p:cNvSpPr txBox="1"/>
          <p:nvPr/>
        </p:nvSpPr>
        <p:spPr>
          <a:xfrm>
            <a:off x="4653724" y="2965546"/>
            <a:ext cx="3011552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Please go out</a:t>
            </a:r>
          </a:p>
        </p:txBody>
      </p:sp>
      <p:sp>
        <p:nvSpPr>
          <p:cNvPr id="270" name="请走出来。"/>
          <p:cNvSpPr txBox="1"/>
          <p:nvPr/>
        </p:nvSpPr>
        <p:spPr>
          <a:xfrm>
            <a:off x="8051799" y="2844800"/>
            <a:ext cx="28448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请</a:t>
            </a:r>
            <a:r>
              <a:rPr>
                <a:solidFill>
                  <a:srgbClr val="0433FF"/>
                </a:solidFill>
              </a:rPr>
              <a:t>走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出来</a:t>
            </a:r>
            <a:r>
              <a:t>。</a:t>
            </a:r>
          </a:p>
        </p:txBody>
      </p:sp>
      <p:sp>
        <p:nvSpPr>
          <p:cNvPr id="271" name="direction"/>
          <p:cNvSpPr txBox="1"/>
          <p:nvPr/>
        </p:nvSpPr>
        <p:spPr>
          <a:xfrm>
            <a:off x="2058238" y="1374086"/>
            <a:ext cx="1928724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direction</a:t>
            </a:r>
          </a:p>
        </p:txBody>
      </p:sp>
      <p:sp>
        <p:nvSpPr>
          <p:cNvPr id="272" name="Signifies the emergence of something from a hidden place into the open…"/>
          <p:cNvSpPr txBox="1"/>
          <p:nvPr/>
        </p:nvSpPr>
        <p:spPr>
          <a:xfrm>
            <a:off x="71081" y="8012691"/>
            <a:ext cx="12862637" cy="97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Signifies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the emergence of something from a hidden place into the open</a:t>
            </a:r>
          </a:p>
          <a:p>
            <a:pPr>
              <a:defRPr sz="2900"/>
            </a:pPr>
            <a:r>
              <a:t>or a change from having nothing to having something </a:t>
            </a:r>
          </a:p>
        </p:txBody>
      </p:sp>
      <p:grpSp>
        <p:nvGrpSpPr>
          <p:cNvPr id="277" name="群組"/>
          <p:cNvGrpSpPr/>
          <p:nvPr/>
        </p:nvGrpSpPr>
        <p:grpSpPr>
          <a:xfrm>
            <a:off x="1006576" y="4686300"/>
            <a:ext cx="9168616" cy="2909677"/>
            <a:chOff x="0" y="0"/>
            <a:chExt cx="9168614" cy="2909676"/>
          </a:xfrm>
        </p:grpSpPr>
        <p:sp>
          <p:nvSpPr>
            <p:cNvPr id="273" name="出来"/>
            <p:cNvSpPr txBox="1"/>
            <p:nvPr/>
          </p:nvSpPr>
          <p:spPr>
            <a:xfrm>
              <a:off x="1006373" y="1174750"/>
              <a:ext cx="2019301" cy="1447801"/>
            </a:xfrm>
            <a:prstGeom prst="rect">
              <a:avLst/>
            </a:prstGeom>
            <a:solidFill>
              <a:schemeClr val="accent6">
                <a:satOff val="-15808"/>
                <a:lumOff val="-17557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出来</a:t>
              </a:r>
            </a:p>
          </p:txBody>
        </p:sp>
        <p:sp>
          <p:nvSpPr>
            <p:cNvPr id="274" name="V"/>
            <p:cNvSpPr txBox="1"/>
            <p:nvPr/>
          </p:nvSpPr>
          <p:spPr>
            <a:xfrm>
              <a:off x="0" y="1277648"/>
              <a:ext cx="722376" cy="12420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600">
                  <a:solidFill>
                    <a:srgbClr val="0433FF"/>
                  </a:solidFill>
                </a:defRPr>
              </a:lvl1pPr>
            </a:lstStyle>
            <a:p>
              <a:pPr/>
              <a:r>
                <a:t>V</a:t>
              </a:r>
            </a:p>
          </p:txBody>
        </p:sp>
        <p:sp>
          <p:nvSpPr>
            <p:cNvPr id="275" name="2"/>
            <p:cNvSpPr/>
            <p:nvPr/>
          </p:nvSpPr>
          <p:spPr>
            <a:xfrm>
              <a:off x="3362223" y="1511300"/>
              <a:ext cx="722377" cy="721497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35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2</a:t>
              </a:r>
            </a:p>
          </p:txBody>
        </p:sp>
        <p:pic>
          <p:nvPicPr>
            <p:cNvPr id="276" name="0714_wallet-open-money_650x455.jpg" descr="0714_wallet-open-money_650x455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11933" y="0"/>
              <a:ext cx="4156682" cy="2909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3"/>
      <p:bldP build="whole" bldLvl="1" animBg="1" rev="0" advAuto="0" spid="270" grpId="2"/>
      <p:bldP build="whole" bldLvl="1" animBg="1" rev="0" advAuto="0" spid="272" grpId="4"/>
      <p:bldP build="whole" bldLvl="1" animBg="1" rev="0" advAuto="0" spid="26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Directional complements suggesting result"/>
          <p:cNvSpPr txBox="1"/>
          <p:nvPr/>
        </p:nvSpPr>
        <p:spPr>
          <a:xfrm>
            <a:off x="1119530" y="687001"/>
            <a:ext cx="10765740" cy="721498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</a:defRPr>
            </a:lvl1pPr>
          </a:lstStyle>
          <a:p>
            <a:pPr/>
            <a:r>
              <a:t>Directional complements suggesting result</a:t>
            </a:r>
          </a:p>
        </p:txBody>
      </p:sp>
      <p:sp>
        <p:nvSpPr>
          <p:cNvPr id="280" name="出来"/>
          <p:cNvSpPr txBox="1"/>
          <p:nvPr/>
        </p:nvSpPr>
        <p:spPr>
          <a:xfrm>
            <a:off x="1708149" y="2900748"/>
            <a:ext cx="2019301" cy="1447801"/>
          </a:xfrm>
          <a:prstGeom prst="rect">
            <a:avLst/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FFFFFF"/>
                </a:solidFill>
              </a:defRPr>
            </a:lvl1pPr>
          </a:lstStyle>
          <a:p>
            <a:pPr/>
            <a:r>
              <a:t>出来</a:t>
            </a:r>
          </a:p>
        </p:txBody>
      </p:sp>
      <p:sp>
        <p:nvSpPr>
          <p:cNvPr id="281" name="V"/>
          <p:cNvSpPr txBox="1"/>
          <p:nvPr/>
        </p:nvSpPr>
        <p:spPr>
          <a:xfrm>
            <a:off x="915923" y="3003646"/>
            <a:ext cx="722377" cy="1242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>
                <a:solidFill>
                  <a:srgbClr val="0433FF"/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282" name="2"/>
          <p:cNvSpPr/>
          <p:nvPr/>
        </p:nvSpPr>
        <p:spPr>
          <a:xfrm>
            <a:off x="4000500" y="3157055"/>
            <a:ext cx="722376" cy="72149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83" name="Signifies the emergence of something from a hidden place into the open…"/>
          <p:cNvSpPr txBox="1"/>
          <p:nvPr/>
        </p:nvSpPr>
        <p:spPr>
          <a:xfrm>
            <a:off x="71081" y="1662691"/>
            <a:ext cx="12862637" cy="97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Signifies the emergence of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something from a hidden place into the open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 sz="2900"/>
            </a:pPr>
            <a:r>
              <a:t>or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 change from having nothing to having something</a:t>
            </a:r>
            <a:r>
              <a:t> </a:t>
            </a:r>
          </a:p>
        </p:txBody>
      </p:sp>
      <p:grpSp>
        <p:nvGrpSpPr>
          <p:cNvPr id="286" name="群組"/>
          <p:cNvGrpSpPr/>
          <p:nvPr/>
        </p:nvGrpSpPr>
        <p:grpSpPr>
          <a:xfrm>
            <a:off x="2627020" y="2628749"/>
            <a:ext cx="10006121" cy="4113411"/>
            <a:chOff x="0" y="0"/>
            <a:chExt cx="10006119" cy="4113410"/>
          </a:xfrm>
        </p:grpSpPr>
        <p:sp>
          <p:nvSpPr>
            <p:cNvPr id="284" name="Please take out your notebook."/>
            <p:cNvSpPr txBox="1"/>
            <p:nvPr/>
          </p:nvSpPr>
          <p:spPr>
            <a:xfrm>
              <a:off x="0" y="1764249"/>
              <a:ext cx="6150560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pPr/>
              <a:r>
                <a:t>Please take out your notebook.</a:t>
              </a:r>
            </a:p>
          </p:txBody>
        </p:sp>
        <p:pic>
          <p:nvPicPr>
            <p:cNvPr id="285" name="RZ5AbESSI_N3tKne.jpeg" descr="RZ5AbESSI_N3tKne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9274" t="11145" r="29274" b="7063"/>
            <a:stretch>
              <a:fillRect/>
            </a:stretch>
          </p:blipFill>
          <p:spPr>
            <a:xfrm>
              <a:off x="6847490" y="0"/>
              <a:ext cx="3158630" cy="41134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7" name="笔记本…"/>
          <p:cNvSpPr txBox="1"/>
          <p:nvPr/>
        </p:nvSpPr>
        <p:spPr>
          <a:xfrm>
            <a:off x="10692269" y="5282191"/>
            <a:ext cx="2237462" cy="14371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笔记本</a:t>
            </a:r>
          </a:p>
          <a:p>
            <a:pPr>
              <a:defRPr sz="2900"/>
            </a:pPr>
            <a:r>
              <a:t>bǐjìběn</a:t>
            </a:r>
          </a:p>
        </p:txBody>
      </p:sp>
      <p:sp>
        <p:nvSpPr>
          <p:cNvPr id="288" name="把"/>
          <p:cNvSpPr txBox="1"/>
          <p:nvPr/>
        </p:nvSpPr>
        <p:spPr>
          <a:xfrm>
            <a:off x="1212850" y="4997449"/>
            <a:ext cx="8255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把</a:t>
            </a:r>
          </a:p>
        </p:txBody>
      </p:sp>
      <p:sp>
        <p:nvSpPr>
          <p:cNvPr id="289" name="请把你的笔记本拿出来。"/>
          <p:cNvSpPr txBox="1"/>
          <p:nvPr/>
        </p:nvSpPr>
        <p:spPr>
          <a:xfrm>
            <a:off x="2425699" y="5007455"/>
            <a:ext cx="69596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请把你的笔记本</a:t>
            </a:r>
            <a:r>
              <a:rPr>
                <a:solidFill>
                  <a:srgbClr val="0433FF"/>
                </a:solidFill>
              </a:rPr>
              <a:t>拿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出来</a:t>
            </a:r>
            <a:r>
              <a:t>。</a:t>
            </a:r>
          </a:p>
        </p:txBody>
      </p:sp>
      <p:sp>
        <p:nvSpPr>
          <p:cNvPr id="290" name="这个问题你想出来了吗？"/>
          <p:cNvSpPr txBox="1"/>
          <p:nvPr/>
        </p:nvSpPr>
        <p:spPr>
          <a:xfrm>
            <a:off x="1377950" y="8619644"/>
            <a:ext cx="82169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这个问题你</a:t>
            </a:r>
            <a:r>
              <a:rPr>
                <a:solidFill>
                  <a:srgbClr val="0433FF"/>
                </a:solidFill>
              </a:rPr>
              <a:t>想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出来</a:t>
            </a:r>
            <a:r>
              <a:t>了吗？</a:t>
            </a:r>
          </a:p>
        </p:txBody>
      </p:sp>
      <p:grpSp>
        <p:nvGrpSpPr>
          <p:cNvPr id="294" name="群組"/>
          <p:cNvGrpSpPr/>
          <p:nvPr/>
        </p:nvGrpSpPr>
        <p:grpSpPr>
          <a:xfrm>
            <a:off x="1020013" y="6726666"/>
            <a:ext cx="10328174" cy="1792233"/>
            <a:chOff x="0" y="0"/>
            <a:chExt cx="10328173" cy="1792231"/>
          </a:xfrm>
        </p:grpSpPr>
        <p:sp>
          <p:nvSpPr>
            <p:cNvPr id="291" name="Have you came up with this question?"/>
            <p:cNvSpPr txBox="1"/>
            <p:nvPr/>
          </p:nvSpPr>
          <p:spPr>
            <a:xfrm>
              <a:off x="0" y="0"/>
              <a:ext cx="7459574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pPr/>
              <a:r>
                <a:t>Have you came up with this question?</a:t>
              </a:r>
            </a:p>
          </p:txBody>
        </p:sp>
        <p:sp>
          <p:nvSpPr>
            <p:cNvPr id="292" name="(topic sentence)"/>
            <p:cNvSpPr txBox="1"/>
            <p:nvPr/>
          </p:nvSpPr>
          <p:spPr>
            <a:xfrm>
              <a:off x="7494600" y="0"/>
              <a:ext cx="2833574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/>
              </a:lvl1pPr>
            </a:lstStyle>
            <a:p>
              <a:pPr/>
              <a:r>
                <a:t>(topic sentence)</a:t>
              </a:r>
            </a:p>
          </p:txBody>
        </p:sp>
        <p:sp>
          <p:nvSpPr>
            <p:cNvPr id="293" name="你/问题/出来/吗/这个/了/想？"/>
            <p:cNvSpPr txBox="1"/>
            <p:nvPr/>
          </p:nvSpPr>
          <p:spPr>
            <a:xfrm>
              <a:off x="293967" y="814331"/>
              <a:ext cx="8344840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900"/>
              </a:lvl1pPr>
            </a:lstStyle>
            <a:p>
              <a:pPr/>
              <a:r>
                <a:t>你/问题/出来/吗/这个/了/想？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5"/>
      <p:bldP build="whole" bldLvl="1" animBg="1" rev="0" advAuto="0" spid="289" grpId="4"/>
      <p:bldP build="whole" bldLvl="1" animBg="1" rev="0" advAuto="0" spid="287" grpId="2"/>
      <p:bldP build="whole" bldLvl="1" animBg="1" rev="0" advAuto="0" spid="286" grpId="1"/>
      <p:bldP build="whole" bldLvl="1" animBg="1" rev="0" advAuto="0" spid="288" grpId="3"/>
      <p:bldP build="whole" bldLvl="1" animBg="1" rev="0" advAuto="0" spid="290" grpId="6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Directional complements suggesting result"/>
          <p:cNvSpPr txBox="1"/>
          <p:nvPr/>
        </p:nvSpPr>
        <p:spPr>
          <a:xfrm>
            <a:off x="1119530" y="687001"/>
            <a:ext cx="10765740" cy="721498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FFFFF"/>
                </a:solidFill>
              </a:defRPr>
            </a:lvl1pPr>
          </a:lstStyle>
          <a:p>
            <a:pPr/>
            <a:r>
              <a:t>Directional complements suggesting result</a:t>
            </a:r>
          </a:p>
        </p:txBody>
      </p:sp>
      <p:sp>
        <p:nvSpPr>
          <p:cNvPr id="297" name="出来"/>
          <p:cNvSpPr txBox="1"/>
          <p:nvPr/>
        </p:nvSpPr>
        <p:spPr>
          <a:xfrm>
            <a:off x="1708149" y="2793903"/>
            <a:ext cx="2019301" cy="1447801"/>
          </a:xfrm>
          <a:prstGeom prst="rect">
            <a:avLst/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FFFFFF"/>
                </a:solidFill>
              </a:defRPr>
            </a:lvl1pPr>
          </a:lstStyle>
          <a:p>
            <a:pPr/>
            <a:r>
              <a:t>出来</a:t>
            </a:r>
          </a:p>
        </p:txBody>
      </p:sp>
      <p:sp>
        <p:nvSpPr>
          <p:cNvPr id="298" name="V"/>
          <p:cNvSpPr txBox="1"/>
          <p:nvPr/>
        </p:nvSpPr>
        <p:spPr>
          <a:xfrm>
            <a:off x="446024" y="2782501"/>
            <a:ext cx="722377" cy="1242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>
                <a:solidFill>
                  <a:srgbClr val="0433FF"/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299" name="Signifies the emergence of something from a hidden place into the open…"/>
          <p:cNvSpPr txBox="1"/>
          <p:nvPr/>
        </p:nvSpPr>
        <p:spPr>
          <a:xfrm>
            <a:off x="71081" y="1662691"/>
            <a:ext cx="12862637" cy="979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Signifies the emergence of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something from a hidden place into the open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>
              <a:defRPr sz="2900"/>
            </a:pPr>
            <a:r>
              <a:t>or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 change from having nothing to having something</a:t>
            </a:r>
            <a:r>
              <a:t> </a:t>
            </a:r>
          </a:p>
        </p:txBody>
      </p:sp>
      <p:sp>
        <p:nvSpPr>
          <p:cNvPr id="300" name="2"/>
          <p:cNvSpPr/>
          <p:nvPr/>
        </p:nvSpPr>
        <p:spPr>
          <a:xfrm>
            <a:off x="4000500" y="3042755"/>
            <a:ext cx="722376" cy="72149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grpSp>
        <p:nvGrpSpPr>
          <p:cNvPr id="305" name="群組"/>
          <p:cNvGrpSpPr/>
          <p:nvPr/>
        </p:nvGrpSpPr>
        <p:grpSpPr>
          <a:xfrm>
            <a:off x="82549" y="3047903"/>
            <a:ext cx="10353498" cy="2787748"/>
            <a:chOff x="0" y="0"/>
            <a:chExt cx="10353497" cy="2787746"/>
          </a:xfrm>
        </p:grpSpPr>
        <p:sp>
          <p:nvSpPr>
            <p:cNvPr id="301" name="出and 来can be separated"/>
            <p:cNvSpPr txBox="1"/>
            <p:nvPr/>
          </p:nvSpPr>
          <p:spPr>
            <a:xfrm>
              <a:off x="4913375" y="-1"/>
              <a:ext cx="5440123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出and 来can be separated</a:t>
              </a:r>
            </a:p>
          </p:txBody>
        </p:sp>
        <p:sp>
          <p:nvSpPr>
            <p:cNvPr id="302" name="箭頭"/>
            <p:cNvSpPr/>
            <p:nvPr/>
          </p:nvSpPr>
          <p:spPr>
            <a:xfrm>
              <a:off x="0" y="1193896"/>
              <a:ext cx="1270000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accent4">
                <a:hueOff val="366961"/>
                <a:satOff val="4172"/>
                <a:lumOff val="111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chemeClr val="accent4">
                      <a:hueOff val="-1081314"/>
                      <a:satOff val="4338"/>
                      <a:lumOff val="-8931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3" name="出…来"/>
            <p:cNvSpPr txBox="1"/>
            <p:nvPr/>
          </p:nvSpPr>
          <p:spPr>
            <a:xfrm>
              <a:off x="2793238" y="1339946"/>
              <a:ext cx="2971801" cy="1447801"/>
            </a:xfrm>
            <a:prstGeom prst="rect">
              <a:avLst/>
            </a:prstGeom>
            <a:solidFill>
              <a:schemeClr val="accent6">
                <a:satOff val="-15808"/>
                <a:lumOff val="-17557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出…来</a:t>
              </a:r>
            </a:p>
          </p:txBody>
        </p:sp>
        <p:sp>
          <p:nvSpPr>
            <p:cNvPr id="304" name="V"/>
            <p:cNvSpPr txBox="1"/>
            <p:nvPr/>
          </p:nvSpPr>
          <p:spPr>
            <a:xfrm>
              <a:off x="1521587" y="1345095"/>
              <a:ext cx="722377" cy="12420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600">
                  <a:solidFill>
                    <a:srgbClr val="0433FF"/>
                  </a:solidFill>
                </a:defRPr>
              </a:lvl1pPr>
            </a:lstStyle>
            <a:p>
              <a:pPr/>
              <a:r>
                <a:t>V</a:t>
              </a:r>
            </a:p>
          </p:txBody>
        </p:sp>
      </p:grpSp>
      <p:grpSp>
        <p:nvGrpSpPr>
          <p:cNvPr id="308" name="群組"/>
          <p:cNvGrpSpPr/>
          <p:nvPr/>
        </p:nvGrpSpPr>
        <p:grpSpPr>
          <a:xfrm>
            <a:off x="3252914" y="5407488"/>
            <a:ext cx="5559172" cy="1265806"/>
            <a:chOff x="0" y="0"/>
            <a:chExt cx="5559171" cy="1265804"/>
          </a:xfrm>
        </p:grpSpPr>
        <p:sp>
          <p:nvSpPr>
            <p:cNvPr id="306" name="numeral+measure word+noun"/>
            <p:cNvSpPr txBox="1"/>
            <p:nvPr/>
          </p:nvSpPr>
          <p:spPr>
            <a:xfrm>
              <a:off x="0" y="705356"/>
              <a:ext cx="5559172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numeral+measure word+noun</a:t>
              </a:r>
            </a:p>
          </p:txBody>
        </p:sp>
        <p:sp>
          <p:nvSpPr>
            <p:cNvPr id="307" name="線條"/>
            <p:cNvSpPr/>
            <p:nvPr/>
          </p:nvSpPr>
          <p:spPr>
            <a:xfrm>
              <a:off x="1052385" y="0"/>
              <a:ext cx="713397" cy="713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09" name="请写出一个句子来。"/>
          <p:cNvSpPr txBox="1"/>
          <p:nvPr/>
        </p:nvSpPr>
        <p:spPr>
          <a:xfrm>
            <a:off x="2457450" y="8614352"/>
            <a:ext cx="67437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请</a:t>
            </a:r>
            <a:r>
              <a:rPr>
                <a:solidFill>
                  <a:srgbClr val="0433FF"/>
                </a:solidFill>
              </a:rPr>
              <a:t>写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出</a:t>
            </a:r>
            <a:r>
              <a:t>一个句子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</a:t>
            </a:r>
            <a:r>
              <a:t>。</a:t>
            </a:r>
          </a:p>
        </p:txBody>
      </p:sp>
      <p:grpSp>
        <p:nvGrpSpPr>
          <p:cNvPr id="312" name="群組"/>
          <p:cNvGrpSpPr/>
          <p:nvPr/>
        </p:nvGrpSpPr>
        <p:grpSpPr>
          <a:xfrm>
            <a:off x="2063280" y="6651300"/>
            <a:ext cx="7100240" cy="1843557"/>
            <a:chOff x="0" y="0"/>
            <a:chExt cx="7100239" cy="1843555"/>
          </a:xfrm>
        </p:grpSpPr>
        <p:sp>
          <p:nvSpPr>
            <p:cNvPr id="310" name="Please write a sentence."/>
            <p:cNvSpPr txBox="1"/>
            <p:nvPr/>
          </p:nvSpPr>
          <p:spPr>
            <a:xfrm>
              <a:off x="432244" y="0"/>
              <a:ext cx="6464352" cy="746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300"/>
              </a:lvl1pPr>
            </a:lstStyle>
            <a:p>
              <a:pPr/>
              <a:r>
                <a:t>Please write a sentence.</a:t>
              </a:r>
            </a:p>
          </p:txBody>
        </p:sp>
        <p:sp>
          <p:nvSpPr>
            <p:cNvPr id="311" name="一/请/出/句子/写/来/个。"/>
            <p:cNvSpPr txBox="1"/>
            <p:nvPr/>
          </p:nvSpPr>
          <p:spPr>
            <a:xfrm>
              <a:off x="0" y="865655"/>
              <a:ext cx="7100240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900"/>
              </a:lvl1pPr>
            </a:lstStyle>
            <a:p>
              <a:pPr/>
              <a:r>
                <a:t>一/请/出/句子/写/来/个。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3"/>
      <p:bldP build="whole" bldLvl="1" animBg="1" rev="0" advAuto="0" spid="308" grpId="2"/>
      <p:bldP build="whole" bldLvl="1" animBg="1" rev="0" advAuto="0" spid="309" grpId="4"/>
      <p:bldP build="whole" bldLvl="1" animBg="1" rev="0" advAuto="0" spid="30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ractice练习"/>
          <p:cNvSpPr txBox="1"/>
          <p:nvPr/>
        </p:nvSpPr>
        <p:spPr>
          <a:xfrm>
            <a:off x="4590897" y="-95019"/>
            <a:ext cx="4051606" cy="10287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Practice练习</a:t>
            </a:r>
          </a:p>
        </p:txBody>
      </p:sp>
      <p:sp>
        <p:nvSpPr>
          <p:cNvPr id="315" name="A：我_________你心情不好。怎么了？有什么事儿，__________听听。说不定我能帮忙。"/>
          <p:cNvSpPr txBox="1"/>
          <p:nvPr/>
        </p:nvSpPr>
        <p:spPr>
          <a:xfrm>
            <a:off x="186358" y="2304079"/>
            <a:ext cx="12186731" cy="1564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A：我_________你心情不好。怎么了？有什么事儿，__________听听。说不定我能帮忙。</a:t>
            </a:r>
          </a:p>
        </p:txBody>
      </p:sp>
      <p:sp>
        <p:nvSpPr>
          <p:cNvPr id="316" name="想出来"/>
          <p:cNvSpPr txBox="1"/>
          <p:nvPr/>
        </p:nvSpPr>
        <p:spPr>
          <a:xfrm>
            <a:off x="1295619" y="1073600"/>
            <a:ext cx="17526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想出来</a:t>
            </a:r>
          </a:p>
        </p:txBody>
      </p:sp>
      <p:sp>
        <p:nvSpPr>
          <p:cNvPr id="317" name="省下来"/>
          <p:cNvSpPr txBox="1"/>
          <p:nvPr/>
        </p:nvSpPr>
        <p:spPr>
          <a:xfrm>
            <a:off x="4007069" y="1073600"/>
            <a:ext cx="17526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省下来</a:t>
            </a:r>
          </a:p>
        </p:txBody>
      </p:sp>
      <p:sp>
        <p:nvSpPr>
          <p:cNvPr id="318" name="说出来"/>
          <p:cNvSpPr txBox="1"/>
          <p:nvPr/>
        </p:nvSpPr>
        <p:spPr>
          <a:xfrm>
            <a:off x="6718519" y="1073600"/>
            <a:ext cx="17526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说出来</a:t>
            </a:r>
          </a:p>
        </p:txBody>
      </p:sp>
      <p:sp>
        <p:nvSpPr>
          <p:cNvPr id="319" name="看出来"/>
          <p:cNvSpPr txBox="1"/>
          <p:nvPr/>
        </p:nvSpPr>
        <p:spPr>
          <a:xfrm>
            <a:off x="9753819" y="1073600"/>
            <a:ext cx="17526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看出来</a:t>
            </a:r>
          </a:p>
        </p:txBody>
      </p:sp>
      <p:sp>
        <p:nvSpPr>
          <p:cNvPr id="320" name="B：最近经济不好，我父母都没有工作。为了减轻父母的经济负担，我从学校宿舍搬回家住，把饭钱、住宿费都_________了，但家里的生活费还是有问题。"/>
          <p:cNvSpPr txBox="1"/>
          <p:nvPr/>
        </p:nvSpPr>
        <p:spPr>
          <a:xfrm>
            <a:off x="143029" y="4222762"/>
            <a:ext cx="12519052" cy="21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B：最近经济不好，我父母都没有工作。为了减轻父母的经济负担，我从学校宿舍搬回家住，把饭钱、住宿费都_________了，但家里的生活费还是有问题。</a:t>
            </a:r>
          </a:p>
        </p:txBody>
      </p:sp>
      <p:sp>
        <p:nvSpPr>
          <p:cNvPr id="321" name="A：别着急。办法是人________的。…对了，我们出版社正好在找英文翻译，你可以试试。"/>
          <p:cNvSpPr txBox="1"/>
          <p:nvPr/>
        </p:nvSpPr>
        <p:spPr>
          <a:xfrm>
            <a:off x="84359" y="6711839"/>
            <a:ext cx="12836082" cy="1487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A：别着急。办法是人________的。…对了，我们出版社正好在找英文翻译，你可以试试。</a:t>
            </a:r>
          </a:p>
        </p:txBody>
      </p:sp>
      <p:sp>
        <p:nvSpPr>
          <p:cNvPr id="322" name="B：是吗？那我明天就去申请。"/>
          <p:cNvSpPr txBox="1"/>
          <p:nvPr/>
        </p:nvSpPr>
        <p:spPr>
          <a:xfrm>
            <a:off x="81068" y="8405871"/>
            <a:ext cx="6901892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B：是吗？那我明天就去申请。</a:t>
            </a:r>
          </a:p>
        </p:txBody>
      </p:sp>
      <p:sp>
        <p:nvSpPr>
          <p:cNvPr id="323" name="看出来"/>
          <p:cNvSpPr txBox="1"/>
          <p:nvPr/>
        </p:nvSpPr>
        <p:spPr>
          <a:xfrm>
            <a:off x="1968109" y="2186569"/>
            <a:ext cx="17526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看出来</a:t>
            </a:r>
          </a:p>
        </p:txBody>
      </p:sp>
      <p:sp>
        <p:nvSpPr>
          <p:cNvPr id="324" name="说出来"/>
          <p:cNvSpPr txBox="1"/>
          <p:nvPr/>
        </p:nvSpPr>
        <p:spPr>
          <a:xfrm>
            <a:off x="2502265" y="2897964"/>
            <a:ext cx="17526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说出来</a:t>
            </a:r>
          </a:p>
        </p:txBody>
      </p:sp>
      <p:sp>
        <p:nvSpPr>
          <p:cNvPr id="325" name="省下来"/>
          <p:cNvSpPr txBox="1"/>
          <p:nvPr/>
        </p:nvSpPr>
        <p:spPr>
          <a:xfrm>
            <a:off x="1837636" y="5408545"/>
            <a:ext cx="17526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省下来</a:t>
            </a:r>
          </a:p>
        </p:txBody>
      </p:sp>
      <p:sp>
        <p:nvSpPr>
          <p:cNvPr id="326" name="想出来"/>
          <p:cNvSpPr txBox="1"/>
          <p:nvPr/>
        </p:nvSpPr>
        <p:spPr>
          <a:xfrm>
            <a:off x="5029517" y="6542303"/>
            <a:ext cx="17526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想出来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1"/>
      <p:bldP build="whole" bldLvl="1" animBg="1" rev="0" advAuto="0" spid="325" grpId="3"/>
      <p:bldP build="whole" bldLvl="1" animBg="1" rev="0" advAuto="0" spid="326" grpId="4"/>
      <p:bldP build="whole" bldLvl="1" animBg="1" rev="0" advAuto="0" spid="32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挣钱…"/>
          <p:cNvSpPr txBox="1"/>
          <p:nvPr/>
        </p:nvSpPr>
        <p:spPr>
          <a:xfrm>
            <a:off x="3731250" y="893373"/>
            <a:ext cx="5229116" cy="276877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200">
                <a:solidFill>
                  <a:srgbClr val="FFFFFF"/>
                </a:solidFill>
              </a:defRPr>
            </a:pPr>
            <a:r>
              <a:t>挣钱</a:t>
            </a: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zhèng qián</a:t>
            </a:r>
          </a:p>
        </p:txBody>
      </p:sp>
      <p:sp>
        <p:nvSpPr>
          <p:cNvPr id="329" name="In order to pay tuition fee, I need to earn money."/>
          <p:cNvSpPr txBox="1"/>
          <p:nvPr/>
        </p:nvSpPr>
        <p:spPr>
          <a:xfrm>
            <a:off x="1370838" y="3879946"/>
            <a:ext cx="10263125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In order to pay tuition fee, I need to earn money.</a:t>
            </a:r>
          </a:p>
        </p:txBody>
      </p:sp>
      <p:sp>
        <p:nvSpPr>
          <p:cNvPr id="330" name="为了付学费，我需要挣钱。"/>
          <p:cNvSpPr txBox="1"/>
          <p:nvPr/>
        </p:nvSpPr>
        <p:spPr>
          <a:xfrm>
            <a:off x="2478657" y="4514850"/>
            <a:ext cx="773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为了付学费，我需要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挣钱</a:t>
            </a:r>
            <a:r>
              <a:t>。</a:t>
            </a:r>
          </a:p>
        </p:txBody>
      </p:sp>
      <p:sp>
        <p:nvSpPr>
          <p:cNvPr id="331" name="To lessen"/>
          <p:cNvSpPr txBox="1"/>
          <p:nvPr/>
        </p:nvSpPr>
        <p:spPr>
          <a:xfrm>
            <a:off x="972107" y="5564722"/>
            <a:ext cx="2721001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To lessen</a:t>
            </a:r>
          </a:p>
        </p:txBody>
      </p:sp>
      <p:sp>
        <p:nvSpPr>
          <p:cNvPr id="332" name="减轻…"/>
          <p:cNvSpPr txBox="1"/>
          <p:nvPr/>
        </p:nvSpPr>
        <p:spPr>
          <a:xfrm>
            <a:off x="22849" y="6750050"/>
            <a:ext cx="5229116" cy="276877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200">
                <a:solidFill>
                  <a:srgbClr val="FFFFFF"/>
                </a:solidFill>
              </a:defRPr>
            </a:pPr>
            <a:r>
              <a:t>减轻</a:t>
            </a: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jiǎnqīng</a:t>
            </a:r>
          </a:p>
        </p:txBody>
      </p:sp>
      <p:grpSp>
        <p:nvGrpSpPr>
          <p:cNvPr id="335" name="群組"/>
          <p:cNvGrpSpPr/>
          <p:nvPr/>
        </p:nvGrpSpPr>
        <p:grpSpPr>
          <a:xfrm>
            <a:off x="4149799" y="95764"/>
            <a:ext cx="8592568" cy="3391206"/>
            <a:chOff x="0" y="0"/>
            <a:chExt cx="8592566" cy="3391205"/>
          </a:xfrm>
        </p:grpSpPr>
        <p:sp>
          <p:nvSpPr>
            <p:cNvPr id="333" name="To earn money"/>
            <p:cNvSpPr txBox="1"/>
            <p:nvPr/>
          </p:nvSpPr>
          <p:spPr>
            <a:xfrm>
              <a:off x="0" y="-1"/>
              <a:ext cx="4214216" cy="795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600"/>
              </a:lvl1pPr>
            </a:lstStyle>
            <a:p>
              <a:pPr/>
              <a:r>
                <a:t>To earn money</a:t>
              </a:r>
            </a:p>
          </p:txBody>
        </p:sp>
        <p:pic>
          <p:nvPicPr>
            <p:cNvPr id="334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95292" y="622430"/>
              <a:ext cx="3097275" cy="27687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6" name="负担…"/>
          <p:cNvSpPr txBox="1"/>
          <p:nvPr/>
        </p:nvSpPr>
        <p:spPr>
          <a:xfrm>
            <a:off x="6002401" y="6750050"/>
            <a:ext cx="4660601" cy="276877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200">
                <a:solidFill>
                  <a:srgbClr val="FFFFFF"/>
                </a:solidFill>
              </a:defRPr>
            </a:pPr>
            <a:r>
              <a:t>负担</a:t>
            </a: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fùdān</a:t>
            </a:r>
          </a:p>
        </p:txBody>
      </p:sp>
      <p:grpSp>
        <p:nvGrpSpPr>
          <p:cNvPr id="339" name="群組"/>
          <p:cNvGrpSpPr/>
          <p:nvPr/>
        </p:nvGrpSpPr>
        <p:grpSpPr>
          <a:xfrm>
            <a:off x="7296139" y="5346700"/>
            <a:ext cx="5924642" cy="3871587"/>
            <a:chOff x="0" y="0"/>
            <a:chExt cx="5924640" cy="3871586"/>
          </a:xfrm>
        </p:grpSpPr>
        <p:sp>
          <p:nvSpPr>
            <p:cNvPr id="337" name="burden"/>
            <p:cNvSpPr txBox="1"/>
            <p:nvPr/>
          </p:nvSpPr>
          <p:spPr>
            <a:xfrm>
              <a:off x="0" y="218022"/>
              <a:ext cx="2073123" cy="795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600"/>
              </a:lvl1pPr>
            </a:lstStyle>
            <a:p>
              <a:pPr/>
              <a:r>
                <a:t>burden</a:t>
              </a:r>
            </a:p>
          </p:txBody>
        </p:sp>
        <p:pic>
          <p:nvPicPr>
            <p:cNvPr id="338" name="38788056.jpg" descr="38788056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6536" b="0"/>
            <a:stretch>
              <a:fillRect/>
            </a:stretch>
          </p:blipFill>
          <p:spPr>
            <a:xfrm>
              <a:off x="3552487" y="0"/>
              <a:ext cx="2372154" cy="38715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9" grpId="3"/>
      <p:bldP build="whole" bldLvl="1" animBg="1" rev="0" advAuto="0" spid="328" grpId="2"/>
      <p:bldP build="whole" bldLvl="1" animBg="1" rev="0" advAuto="0" spid="335" grpId="1"/>
      <p:bldP build="whole" bldLvl="1" animBg="1" rev="0" advAuto="0" spid="332" grpId="6"/>
      <p:bldP build="whole" bldLvl="1" animBg="1" rev="0" advAuto="0" spid="331" grpId="5"/>
      <p:bldP build="whole" bldLvl="1" animBg="1" rev="0" advAuto="0" spid="339" grpId="7"/>
      <p:bldP build="whole" bldLvl="1" animBg="1" rev="0" advAuto="0" spid="330" grpId="4"/>
      <p:bldP build="whole" bldLvl="1" animBg="1" rev="0" advAuto="0" spid="336" grpId="8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减轻"/>
          <p:cNvSpPr txBox="1"/>
          <p:nvPr/>
        </p:nvSpPr>
        <p:spPr>
          <a:xfrm>
            <a:off x="-6350" y="6349"/>
            <a:ext cx="3193902" cy="1828801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solidFill>
                  <a:srgbClr val="FFFFFF"/>
                </a:solidFill>
              </a:defRPr>
            </a:lvl1pPr>
          </a:lstStyle>
          <a:p>
            <a:pPr/>
            <a:r>
              <a:t>减轻</a:t>
            </a:r>
          </a:p>
        </p:txBody>
      </p:sp>
      <p:sp>
        <p:nvSpPr>
          <p:cNvPr id="342" name="is generally followed by an abstract noun"/>
          <p:cNvSpPr txBox="1"/>
          <p:nvPr/>
        </p:nvSpPr>
        <p:spPr>
          <a:xfrm>
            <a:off x="3413312" y="1164860"/>
            <a:ext cx="8052512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is generally followed by an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abstract noun</a:t>
            </a:r>
          </a:p>
        </p:txBody>
      </p:sp>
      <p:grpSp>
        <p:nvGrpSpPr>
          <p:cNvPr id="345" name="群組"/>
          <p:cNvGrpSpPr/>
          <p:nvPr/>
        </p:nvGrpSpPr>
        <p:grpSpPr>
          <a:xfrm>
            <a:off x="611123" y="1644650"/>
            <a:ext cx="885954" cy="1726183"/>
            <a:chOff x="0" y="0"/>
            <a:chExt cx="885952" cy="1726182"/>
          </a:xfrm>
        </p:grpSpPr>
        <p:sp>
          <p:nvSpPr>
            <p:cNvPr id="343" name="線條"/>
            <p:cNvSpPr/>
            <p:nvPr/>
          </p:nvSpPr>
          <p:spPr>
            <a:xfrm flipH="1">
              <a:off x="442976" y="0"/>
              <a:ext cx="1" cy="927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4" name="cut"/>
            <p:cNvSpPr txBox="1"/>
            <p:nvPr/>
          </p:nvSpPr>
          <p:spPr>
            <a:xfrm>
              <a:off x="0" y="1017017"/>
              <a:ext cx="885953" cy="709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/>
              </a:lvl1pPr>
            </a:lstStyle>
            <a:p>
              <a:pPr/>
              <a:r>
                <a:t>cut</a:t>
              </a:r>
            </a:p>
          </p:txBody>
        </p:sp>
      </p:grpSp>
      <p:grpSp>
        <p:nvGrpSpPr>
          <p:cNvPr id="348" name="群組"/>
          <p:cNvGrpSpPr/>
          <p:nvPr/>
        </p:nvGrpSpPr>
        <p:grpSpPr>
          <a:xfrm>
            <a:off x="1740661" y="1644650"/>
            <a:ext cx="1166877" cy="1726183"/>
            <a:chOff x="0" y="0"/>
            <a:chExt cx="1166875" cy="1726182"/>
          </a:xfrm>
        </p:grpSpPr>
        <p:sp>
          <p:nvSpPr>
            <p:cNvPr id="346" name="線條"/>
            <p:cNvSpPr/>
            <p:nvPr/>
          </p:nvSpPr>
          <p:spPr>
            <a:xfrm flipH="1">
              <a:off x="583437" y="0"/>
              <a:ext cx="1" cy="9271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7" name="light"/>
            <p:cNvSpPr txBox="1"/>
            <p:nvPr/>
          </p:nvSpPr>
          <p:spPr>
            <a:xfrm>
              <a:off x="-1" y="1017017"/>
              <a:ext cx="1166877" cy="709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/>
              </a:lvl1pPr>
            </a:lstStyle>
            <a:p>
              <a:pPr/>
              <a:r>
                <a:t>light</a:t>
              </a:r>
            </a:p>
          </p:txBody>
        </p:sp>
      </p:grpSp>
      <p:sp>
        <p:nvSpPr>
          <p:cNvPr id="349" name="To lessen"/>
          <p:cNvSpPr txBox="1"/>
          <p:nvPr/>
        </p:nvSpPr>
        <p:spPr>
          <a:xfrm>
            <a:off x="3717842" y="173097"/>
            <a:ext cx="2721001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To lessen</a:t>
            </a:r>
          </a:p>
        </p:txBody>
      </p:sp>
      <p:sp>
        <p:nvSpPr>
          <p:cNvPr id="350" name="减轻"/>
          <p:cNvSpPr txBox="1"/>
          <p:nvPr/>
        </p:nvSpPr>
        <p:spPr>
          <a:xfrm>
            <a:off x="568250" y="3632200"/>
            <a:ext cx="2044701" cy="146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减轻</a:t>
            </a:r>
          </a:p>
        </p:txBody>
      </p:sp>
      <p:sp>
        <p:nvSpPr>
          <p:cNvPr id="351" name="+"/>
          <p:cNvSpPr txBox="1"/>
          <p:nvPr/>
        </p:nvSpPr>
        <p:spPr>
          <a:xfrm>
            <a:off x="2482850" y="3602485"/>
            <a:ext cx="723901" cy="130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+</a:t>
            </a:r>
          </a:p>
        </p:txBody>
      </p:sp>
      <p:sp>
        <p:nvSpPr>
          <p:cNvPr id="352" name="…负担"/>
          <p:cNvSpPr txBox="1"/>
          <p:nvPr/>
        </p:nvSpPr>
        <p:spPr>
          <a:xfrm>
            <a:off x="3390900" y="3733799"/>
            <a:ext cx="2590801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0433FF"/>
                </a:solidFill>
              </a:defRPr>
            </a:lvl1pPr>
          </a:lstStyle>
          <a:p>
            <a:pPr/>
            <a:r>
              <a:t>…负担</a:t>
            </a:r>
          </a:p>
        </p:txBody>
      </p:sp>
      <p:sp>
        <p:nvSpPr>
          <p:cNvPr id="353" name="burden"/>
          <p:cNvSpPr txBox="1"/>
          <p:nvPr/>
        </p:nvSpPr>
        <p:spPr>
          <a:xfrm>
            <a:off x="4249839" y="3130946"/>
            <a:ext cx="1860208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burden</a:t>
            </a:r>
          </a:p>
        </p:txBody>
      </p:sp>
      <p:sp>
        <p:nvSpPr>
          <p:cNvPr id="354" name="如果我也去挣钱就能减轻父母的经济负担。"/>
          <p:cNvSpPr txBox="1"/>
          <p:nvPr/>
        </p:nvSpPr>
        <p:spPr>
          <a:xfrm>
            <a:off x="558799" y="5233417"/>
            <a:ext cx="100076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如果我也去挣钱就能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减轻</a:t>
            </a:r>
            <a:r>
              <a:t>父母的经济</a:t>
            </a:r>
            <a:r>
              <a:rPr>
                <a:solidFill>
                  <a:srgbClr val="0433FF"/>
                </a:solidFill>
              </a:rPr>
              <a:t>负担</a:t>
            </a:r>
            <a:r>
              <a:t>。</a:t>
            </a:r>
          </a:p>
        </p:txBody>
      </p:sp>
      <p:sp>
        <p:nvSpPr>
          <p:cNvPr id="355" name="减轻"/>
          <p:cNvSpPr txBox="1"/>
          <p:nvPr/>
        </p:nvSpPr>
        <p:spPr>
          <a:xfrm>
            <a:off x="542850" y="6722961"/>
            <a:ext cx="2044701" cy="146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减轻</a:t>
            </a:r>
          </a:p>
        </p:txBody>
      </p:sp>
      <p:sp>
        <p:nvSpPr>
          <p:cNvPr id="356" name="+"/>
          <p:cNvSpPr txBox="1"/>
          <p:nvPr/>
        </p:nvSpPr>
        <p:spPr>
          <a:xfrm>
            <a:off x="2559050" y="6680547"/>
            <a:ext cx="723901" cy="130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+</a:t>
            </a:r>
          </a:p>
        </p:txBody>
      </p:sp>
      <p:pic>
        <p:nvPicPr>
          <p:cNvPr id="357" name="1121781331_15076222410111n.jpg" descr="1121781331_15076222410111n.jpg"/>
          <p:cNvPicPr>
            <a:picLocks noChangeAspect="1"/>
          </p:cNvPicPr>
          <p:nvPr/>
        </p:nvPicPr>
        <p:blipFill>
          <a:blip r:embed="rId2">
            <a:extLst/>
          </a:blip>
          <a:srcRect l="5892" t="0" r="5892" b="0"/>
          <a:stretch>
            <a:fillRect/>
          </a:stretch>
        </p:blipFill>
        <p:spPr>
          <a:xfrm>
            <a:off x="10160444" y="6824760"/>
            <a:ext cx="3208588" cy="279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吃这些药就能减轻你的疼痛。"/>
          <p:cNvSpPr txBox="1"/>
          <p:nvPr/>
        </p:nvSpPr>
        <p:spPr>
          <a:xfrm>
            <a:off x="546099" y="8720585"/>
            <a:ext cx="68834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吃这些药就能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减轻</a:t>
            </a:r>
            <a:r>
              <a:t>你的</a:t>
            </a:r>
            <a:r>
              <a:rPr>
                <a:solidFill>
                  <a:srgbClr val="0433FF"/>
                </a:solidFill>
              </a:rPr>
              <a:t>疼痛</a:t>
            </a:r>
            <a:r>
              <a:t>。</a:t>
            </a:r>
          </a:p>
        </p:txBody>
      </p:sp>
      <p:pic>
        <p:nvPicPr>
          <p:cNvPr id="359" name="mobile_banner.jpg" descr="mobile_banne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26892" y="6210149"/>
            <a:ext cx="2721001" cy="224482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药…"/>
          <p:cNvSpPr txBox="1"/>
          <p:nvPr/>
        </p:nvSpPr>
        <p:spPr>
          <a:xfrm>
            <a:off x="9331261" y="7237070"/>
            <a:ext cx="844678" cy="12611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药</a:t>
            </a:r>
          </a:p>
          <a:p>
            <a:pPr/>
            <a:r>
              <a:t>yào</a:t>
            </a:r>
          </a:p>
        </p:txBody>
      </p:sp>
      <p:sp>
        <p:nvSpPr>
          <p:cNvPr id="361" name="pain"/>
          <p:cNvSpPr txBox="1"/>
          <p:nvPr/>
        </p:nvSpPr>
        <p:spPr>
          <a:xfrm>
            <a:off x="4567320" y="6199635"/>
            <a:ext cx="1174446" cy="72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pain</a:t>
            </a:r>
          </a:p>
        </p:txBody>
      </p:sp>
      <p:grpSp>
        <p:nvGrpSpPr>
          <p:cNvPr id="364" name="群組"/>
          <p:cNvGrpSpPr/>
          <p:nvPr/>
        </p:nvGrpSpPr>
        <p:grpSpPr>
          <a:xfrm>
            <a:off x="3546659" y="6824561"/>
            <a:ext cx="2453768" cy="1558001"/>
            <a:chOff x="0" y="0"/>
            <a:chExt cx="2453767" cy="1558000"/>
          </a:xfrm>
        </p:grpSpPr>
        <p:sp>
          <p:nvSpPr>
            <p:cNvPr id="362" name="...疼痛"/>
            <p:cNvSpPr txBox="1"/>
            <p:nvPr/>
          </p:nvSpPr>
          <p:spPr>
            <a:xfrm>
              <a:off x="0" y="-1"/>
              <a:ext cx="2453768" cy="1257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500">
                  <a:solidFill>
                    <a:srgbClr val="0433FF"/>
                  </a:solidFill>
                </a:defRPr>
              </a:lvl1pPr>
            </a:lstStyle>
            <a:p>
              <a:pPr/>
              <a:r>
                <a:t>...疼痛</a:t>
              </a:r>
            </a:p>
          </p:txBody>
        </p:sp>
        <p:sp>
          <p:nvSpPr>
            <p:cNvPr id="363" name="téngtòng"/>
            <p:cNvSpPr txBox="1"/>
            <p:nvPr/>
          </p:nvSpPr>
          <p:spPr>
            <a:xfrm>
              <a:off x="819670" y="1096941"/>
              <a:ext cx="1424027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433FF"/>
                  </a:solidFill>
                </a:defRPr>
              </a:lvl1pPr>
            </a:lstStyle>
            <a:p>
              <a:pPr/>
              <a:r>
                <a:t>téngtòng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5" grpId="1"/>
      <p:bldP build="whole" bldLvl="1" animBg="1" rev="0" advAuto="0" spid="364" grpId="7"/>
      <p:bldP build="whole" bldLvl="1" animBg="1" rev="0" advAuto="0" spid="358" grpId="8"/>
      <p:bldP build="whole" bldLvl="1" animBg="1" rev="0" advAuto="0" spid="352" grpId="4"/>
      <p:bldP build="whole" bldLvl="1" animBg="1" rev="0" advAuto="0" spid="361" grpId="6"/>
      <p:bldP build="whole" bldLvl="1" animBg="1" rev="0" advAuto="0" spid="348" grpId="2"/>
      <p:bldP build="whole" bldLvl="1" animBg="1" rev="0" advAuto="0" spid="353" grpId="3"/>
      <p:bldP build="whole" bldLvl="1" animBg="1" rev="0" advAuto="0" spid="354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群組"/>
          <p:cNvGrpSpPr/>
          <p:nvPr/>
        </p:nvGrpSpPr>
        <p:grpSpPr>
          <a:xfrm>
            <a:off x="9227" y="96820"/>
            <a:ext cx="6648626" cy="4334406"/>
            <a:chOff x="0" y="0"/>
            <a:chExt cx="6648625" cy="4334405"/>
          </a:xfrm>
        </p:grpSpPr>
        <p:sp>
          <p:nvSpPr>
            <p:cNvPr id="122" name="Income"/>
            <p:cNvSpPr txBox="1"/>
            <p:nvPr/>
          </p:nvSpPr>
          <p:spPr>
            <a:xfrm>
              <a:off x="1897176" y="0"/>
              <a:ext cx="2054594" cy="746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300"/>
              </a:lvl1pPr>
            </a:lstStyle>
            <a:p>
              <a:pPr/>
              <a:r>
                <a:t>Income</a:t>
              </a:r>
            </a:p>
          </p:txBody>
        </p:sp>
        <p:pic>
          <p:nvPicPr>
            <p:cNvPr id="123" name="1*5LQ5DY7xc_bJjaPxB3C4_g.png" descr="1*5LQ5DY7xc_bJjaPxB3C4_g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16100"/>
              <a:ext cx="6648626" cy="35183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5" name="收入…"/>
          <p:cNvSpPr txBox="1"/>
          <p:nvPr/>
        </p:nvSpPr>
        <p:spPr>
          <a:xfrm>
            <a:off x="4639640" y="2710625"/>
            <a:ext cx="2023720" cy="17288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/>
            </a:pPr>
            <a:r>
              <a:t>收入</a:t>
            </a:r>
          </a:p>
          <a:p>
            <a:pPr>
              <a:defRPr sz="3000"/>
            </a:pPr>
            <a:r>
              <a:t>shōurù</a:t>
            </a:r>
          </a:p>
        </p:txBody>
      </p:sp>
      <p:sp>
        <p:nvSpPr>
          <p:cNvPr id="126" name="This job has good income."/>
          <p:cNvSpPr txBox="1"/>
          <p:nvPr/>
        </p:nvSpPr>
        <p:spPr>
          <a:xfrm>
            <a:off x="6833857" y="1403262"/>
            <a:ext cx="5534686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This job has good income.</a:t>
            </a:r>
          </a:p>
        </p:txBody>
      </p:sp>
      <p:sp>
        <p:nvSpPr>
          <p:cNvPr id="127" name="这份工作有好的收入。"/>
          <p:cNvSpPr txBox="1"/>
          <p:nvPr/>
        </p:nvSpPr>
        <p:spPr>
          <a:xfrm>
            <a:off x="6813550" y="2374900"/>
            <a:ext cx="55753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这份工作有好的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收入</a:t>
            </a:r>
            <a:r>
              <a:t>。</a:t>
            </a:r>
          </a:p>
        </p:txBody>
      </p:sp>
      <p:grpSp>
        <p:nvGrpSpPr>
          <p:cNvPr id="130" name="群組"/>
          <p:cNvGrpSpPr/>
          <p:nvPr/>
        </p:nvGrpSpPr>
        <p:grpSpPr>
          <a:xfrm>
            <a:off x="-14580" y="4953280"/>
            <a:ext cx="7217360" cy="4452389"/>
            <a:chOff x="0" y="0"/>
            <a:chExt cx="7217359" cy="4452387"/>
          </a:xfrm>
        </p:grpSpPr>
        <p:sp>
          <p:nvSpPr>
            <p:cNvPr id="128" name="To provide; to support financially"/>
            <p:cNvSpPr txBox="1"/>
            <p:nvPr/>
          </p:nvSpPr>
          <p:spPr>
            <a:xfrm>
              <a:off x="0" y="0"/>
              <a:ext cx="7217360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To provide; to support financially</a:t>
              </a:r>
            </a:p>
          </p:txBody>
        </p:sp>
        <p:pic>
          <p:nvPicPr>
            <p:cNvPr id="129" name="bagi-hasil-kerja.jpg" descr="bagi-hasil-kerja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28135" y="702159"/>
              <a:ext cx="6161089" cy="3750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1" name="供…"/>
          <p:cNvSpPr txBox="1"/>
          <p:nvPr/>
        </p:nvSpPr>
        <p:spPr>
          <a:xfrm>
            <a:off x="5515940" y="7707707"/>
            <a:ext cx="1185520" cy="16914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/>
            </a:pPr>
            <a:r>
              <a:t>供</a:t>
            </a:r>
          </a:p>
          <a:p>
            <a:pPr>
              <a:defRPr sz="2800"/>
            </a:pPr>
            <a:r>
              <a:t>gōng</a:t>
            </a:r>
          </a:p>
        </p:txBody>
      </p:sp>
      <p:grpSp>
        <p:nvGrpSpPr>
          <p:cNvPr id="134" name="群組"/>
          <p:cNvGrpSpPr/>
          <p:nvPr/>
        </p:nvGrpSpPr>
        <p:grpSpPr>
          <a:xfrm>
            <a:off x="6836047" y="4953280"/>
            <a:ext cx="6161088" cy="4445055"/>
            <a:chOff x="0" y="0"/>
            <a:chExt cx="6161087" cy="4445053"/>
          </a:xfrm>
        </p:grpSpPr>
        <p:pic>
          <p:nvPicPr>
            <p:cNvPr id="132" name="lifebabble_helpmeout_peerpressure_880x495.jpg" descr="lifebabble_helpmeout_peerpressure_880x495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979441"/>
              <a:ext cx="6161088" cy="3465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3" name="pressure"/>
            <p:cNvSpPr txBox="1"/>
            <p:nvPr/>
          </p:nvSpPr>
          <p:spPr>
            <a:xfrm>
              <a:off x="2529898" y="0"/>
              <a:ext cx="2019910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pressure</a:t>
              </a:r>
            </a:p>
          </p:txBody>
        </p:sp>
      </p:grpSp>
      <p:sp>
        <p:nvSpPr>
          <p:cNvPr id="135" name="压力…"/>
          <p:cNvSpPr txBox="1"/>
          <p:nvPr/>
        </p:nvSpPr>
        <p:spPr>
          <a:xfrm>
            <a:off x="10976940" y="7689025"/>
            <a:ext cx="2023720" cy="17288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/>
            </a:pPr>
            <a:r>
              <a:t>压力</a:t>
            </a:r>
          </a:p>
          <a:p>
            <a:pPr>
              <a:defRPr sz="3000"/>
            </a:pPr>
            <a:r>
              <a:t>yālì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6"/>
      <p:bldP build="whole" bldLvl="1" animBg="1" rev="0" advAuto="0" spid="127" grpId="3"/>
      <p:bldP build="whole" bldLvl="1" animBg="1" rev="0" advAuto="0" spid="130" grpId="4"/>
      <p:bldP build="whole" bldLvl="1" animBg="1" rev="0" advAuto="0" spid="124" grpId="1"/>
      <p:bldP build="whole" bldLvl="1" animBg="1" rev="0" advAuto="0" spid="135" grpId="7"/>
      <p:bldP build="whole" bldLvl="1" animBg="1" rev="0" advAuto="0" spid="126" grpId="2"/>
      <p:bldP build="whole" bldLvl="1" animBg="1" rev="0" advAuto="0" spid="131" grpId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减轻"/>
          <p:cNvSpPr txBox="1"/>
          <p:nvPr/>
        </p:nvSpPr>
        <p:spPr>
          <a:xfrm>
            <a:off x="-6350" y="6349"/>
            <a:ext cx="3193902" cy="1828801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solidFill>
                  <a:srgbClr val="FFFFFF"/>
                </a:solidFill>
              </a:defRPr>
            </a:lvl1pPr>
          </a:lstStyle>
          <a:p>
            <a:pPr/>
            <a:r>
              <a:t>减轻</a:t>
            </a:r>
          </a:p>
        </p:txBody>
      </p:sp>
      <p:sp>
        <p:nvSpPr>
          <p:cNvPr id="367" name="線條"/>
          <p:cNvSpPr/>
          <p:nvPr/>
        </p:nvSpPr>
        <p:spPr>
          <a:xfrm flipH="1">
            <a:off x="1054099" y="1644650"/>
            <a:ext cx="1" cy="9271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8" name="cut"/>
          <p:cNvSpPr txBox="1"/>
          <p:nvPr/>
        </p:nvSpPr>
        <p:spPr>
          <a:xfrm>
            <a:off x="611123" y="2661667"/>
            <a:ext cx="88595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cut</a:t>
            </a:r>
          </a:p>
        </p:txBody>
      </p:sp>
      <p:sp>
        <p:nvSpPr>
          <p:cNvPr id="369" name="線條"/>
          <p:cNvSpPr/>
          <p:nvPr/>
        </p:nvSpPr>
        <p:spPr>
          <a:xfrm>
            <a:off x="2324100" y="1644650"/>
            <a:ext cx="0" cy="9271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0" name="light"/>
          <p:cNvSpPr txBox="1"/>
          <p:nvPr/>
        </p:nvSpPr>
        <p:spPr>
          <a:xfrm>
            <a:off x="1740662" y="2661667"/>
            <a:ext cx="116687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light</a:t>
            </a:r>
          </a:p>
        </p:txBody>
      </p:sp>
      <p:sp>
        <p:nvSpPr>
          <p:cNvPr id="371" name="is generally followed by an abstract noun"/>
          <p:cNvSpPr txBox="1"/>
          <p:nvPr/>
        </p:nvSpPr>
        <p:spPr>
          <a:xfrm>
            <a:off x="3413312" y="1164860"/>
            <a:ext cx="8052512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is generally followed by an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abstract noun</a:t>
            </a:r>
          </a:p>
        </p:txBody>
      </p:sp>
      <p:sp>
        <p:nvSpPr>
          <p:cNvPr id="372" name="To lessen"/>
          <p:cNvSpPr txBox="1"/>
          <p:nvPr/>
        </p:nvSpPr>
        <p:spPr>
          <a:xfrm>
            <a:off x="3717842" y="173097"/>
            <a:ext cx="2721001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To lessen</a:t>
            </a:r>
          </a:p>
        </p:txBody>
      </p:sp>
      <p:sp>
        <p:nvSpPr>
          <p:cNvPr id="373" name="减轻"/>
          <p:cNvSpPr txBox="1"/>
          <p:nvPr/>
        </p:nvSpPr>
        <p:spPr>
          <a:xfrm>
            <a:off x="3286050" y="3613150"/>
            <a:ext cx="2044701" cy="146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减轻</a:t>
            </a:r>
          </a:p>
        </p:txBody>
      </p:sp>
      <p:sp>
        <p:nvSpPr>
          <p:cNvPr id="374" name="+"/>
          <p:cNvSpPr txBox="1"/>
          <p:nvPr/>
        </p:nvSpPr>
        <p:spPr>
          <a:xfrm>
            <a:off x="5298059" y="3602485"/>
            <a:ext cx="723901" cy="130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+</a:t>
            </a:r>
          </a:p>
        </p:txBody>
      </p:sp>
      <p:sp>
        <p:nvSpPr>
          <p:cNvPr id="375" name="Abstract…"/>
          <p:cNvSpPr txBox="1"/>
          <p:nvPr/>
        </p:nvSpPr>
        <p:spPr>
          <a:xfrm>
            <a:off x="-2667" y="3778162"/>
            <a:ext cx="2113535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/>
            </a:pPr>
            <a:r>
              <a:t>Abstract </a:t>
            </a:r>
          </a:p>
          <a:p>
            <a:pPr>
              <a:defRPr sz="3400"/>
            </a:pPr>
            <a:r>
              <a:t>noun</a:t>
            </a:r>
          </a:p>
        </p:txBody>
      </p:sp>
      <p:sp>
        <p:nvSpPr>
          <p:cNvPr id="376" name="+"/>
          <p:cNvSpPr txBox="1"/>
          <p:nvPr/>
        </p:nvSpPr>
        <p:spPr>
          <a:xfrm>
            <a:off x="2336508" y="3602485"/>
            <a:ext cx="723901" cy="130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+</a:t>
            </a:r>
          </a:p>
        </p:txBody>
      </p:sp>
      <p:sp>
        <p:nvSpPr>
          <p:cNvPr id="377" name="Adverb of degree"/>
          <p:cNvSpPr txBox="1"/>
          <p:nvPr/>
        </p:nvSpPr>
        <p:spPr>
          <a:xfrm>
            <a:off x="6207379" y="4019830"/>
            <a:ext cx="3865627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Adverb of degree</a:t>
            </a:r>
          </a:p>
        </p:txBody>
      </p:sp>
      <p:sp>
        <p:nvSpPr>
          <p:cNvPr id="378" name="(很多、不少、一点儿)"/>
          <p:cNvSpPr txBox="1"/>
          <p:nvPr/>
        </p:nvSpPr>
        <p:spPr>
          <a:xfrm>
            <a:off x="5829401" y="3346449"/>
            <a:ext cx="462158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(很多、不少、一点儿)</a:t>
            </a:r>
          </a:p>
        </p:txBody>
      </p:sp>
      <p:sp>
        <p:nvSpPr>
          <p:cNvPr id="379" name="不少/减轻/压力/她的/了。"/>
          <p:cNvSpPr txBox="1"/>
          <p:nvPr/>
        </p:nvSpPr>
        <p:spPr>
          <a:xfrm>
            <a:off x="2029613" y="5005975"/>
            <a:ext cx="7260794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不少/减轻/压力/她的/了。</a:t>
            </a:r>
          </a:p>
        </p:txBody>
      </p:sp>
      <p:sp>
        <p:nvSpPr>
          <p:cNvPr id="380" name="她的压力减轻了不少。"/>
          <p:cNvSpPr txBox="1"/>
          <p:nvPr/>
        </p:nvSpPr>
        <p:spPr>
          <a:xfrm>
            <a:off x="241008" y="6081214"/>
            <a:ext cx="5829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她的压力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减轻</a:t>
            </a:r>
            <a:r>
              <a:rPr>
                <a:solidFill>
                  <a:srgbClr val="0433FF"/>
                </a:solidFill>
              </a:rPr>
              <a:t>了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不少</a:t>
            </a:r>
            <a:r>
              <a:t>。</a:t>
            </a:r>
          </a:p>
        </p:txBody>
      </p:sp>
      <p:sp>
        <p:nvSpPr>
          <p:cNvPr id="381" name="她的压力减轻不少了。"/>
          <p:cNvSpPr txBox="1"/>
          <p:nvPr/>
        </p:nvSpPr>
        <p:spPr>
          <a:xfrm>
            <a:off x="6222708" y="6091685"/>
            <a:ext cx="5829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她的压力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减轻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不少</a:t>
            </a:r>
            <a:r>
              <a:rPr>
                <a:solidFill>
                  <a:srgbClr val="0433FF"/>
                </a:solidFill>
              </a:rPr>
              <a:t>了</a:t>
            </a:r>
            <a:r>
              <a:t>。</a:t>
            </a:r>
          </a:p>
        </p:txBody>
      </p:sp>
      <p:sp>
        <p:nvSpPr>
          <p:cNvPr id="382" name="找到工作后，她的压力减轻了不少。"/>
          <p:cNvSpPr txBox="1"/>
          <p:nvPr/>
        </p:nvSpPr>
        <p:spPr>
          <a:xfrm>
            <a:off x="742950" y="8418101"/>
            <a:ext cx="10477500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找到工作后，她的压力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减轻</a:t>
            </a:r>
            <a:r>
              <a:rPr>
                <a:solidFill>
                  <a:srgbClr val="0433FF"/>
                </a:solidFill>
              </a:rPr>
              <a:t>了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不少</a:t>
            </a:r>
            <a:r>
              <a:t>。</a:t>
            </a:r>
          </a:p>
        </p:txBody>
      </p:sp>
      <p:sp>
        <p:nvSpPr>
          <p:cNvPr id="383" name="After found the job, her pressure has been lessen a lot."/>
          <p:cNvSpPr txBox="1"/>
          <p:nvPr/>
        </p:nvSpPr>
        <p:spPr>
          <a:xfrm>
            <a:off x="67151" y="7453174"/>
            <a:ext cx="11829098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After found the job, her pressure has been lessen a lot.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0" grpId="2"/>
      <p:bldP build="whole" bldLvl="1" animBg="1" rev="0" advAuto="0" spid="381" grpId="3"/>
      <p:bldP build="whole" bldLvl="1" animBg="1" rev="0" advAuto="0" spid="382" grpId="5"/>
      <p:bldP build="whole" bldLvl="1" animBg="1" rev="0" advAuto="0" spid="379" grpId="1"/>
      <p:bldP build="whole" bldLvl="1" animBg="1" rev="0" advAuto="0" spid="383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来"/>
          <p:cNvSpPr txBox="1"/>
          <p:nvPr/>
        </p:nvSpPr>
        <p:spPr>
          <a:xfrm>
            <a:off x="-12701" y="-38101"/>
            <a:ext cx="1778944" cy="18923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solidFill>
                  <a:srgbClr val="FFFFFF"/>
                </a:solidFill>
              </a:defRPr>
            </a:lvl1pPr>
          </a:lstStyle>
          <a:p>
            <a:pPr/>
            <a:r>
              <a:t>来</a:t>
            </a:r>
          </a:p>
        </p:txBody>
      </p:sp>
      <p:sp>
        <p:nvSpPr>
          <p:cNvPr id="386" name="Connecting two verb phrases"/>
          <p:cNvSpPr txBox="1"/>
          <p:nvPr/>
        </p:nvSpPr>
        <p:spPr>
          <a:xfrm>
            <a:off x="2059050" y="578315"/>
            <a:ext cx="6702299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Connecting two verb phrases</a:t>
            </a:r>
          </a:p>
        </p:txBody>
      </p:sp>
      <p:sp>
        <p:nvSpPr>
          <p:cNvPr id="387" name="When 来connects two verb phrases with the second phrase indicating a purpose."/>
          <p:cNvSpPr txBox="1"/>
          <p:nvPr/>
        </p:nvSpPr>
        <p:spPr>
          <a:xfrm>
            <a:off x="0" y="2006599"/>
            <a:ext cx="13004800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t>When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来connects two verb phrases</a:t>
            </a:r>
            <a:r>
              <a:t> with the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second phrase indicating a purpose.</a:t>
            </a:r>
          </a:p>
        </p:txBody>
      </p:sp>
      <p:sp>
        <p:nvSpPr>
          <p:cNvPr id="388" name="I should get a job to ease(lessen) my parents’ burden."/>
          <p:cNvSpPr txBox="1"/>
          <p:nvPr/>
        </p:nvSpPr>
        <p:spPr>
          <a:xfrm>
            <a:off x="460758" y="4001419"/>
            <a:ext cx="11101020" cy="609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/>
            </a:pPr>
            <a:r>
              <a:t>I should </a:t>
            </a:r>
            <a:r>
              <a:rPr>
                <a:solidFill>
                  <a:srgbClr val="0433FF"/>
                </a:solidFill>
              </a:rPr>
              <a:t>get a job</a:t>
            </a:r>
            <a:r>
              <a:t>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to</a:t>
            </a:r>
            <a:r>
              <a:t> </a:t>
            </a:r>
            <a:r>
              <a:rPr>
                <a:solidFill>
                  <a:srgbClr val="0433FF"/>
                </a:solidFill>
              </a:rPr>
              <a:t>ease(lessen)</a:t>
            </a:r>
            <a:r>
              <a:t> my parents’ burden.</a:t>
            </a:r>
          </a:p>
        </p:txBody>
      </p:sp>
      <p:sp>
        <p:nvSpPr>
          <p:cNvPr id="389" name="来 “to” “in order to”"/>
          <p:cNvSpPr txBox="1"/>
          <p:nvPr/>
        </p:nvSpPr>
        <p:spPr>
          <a:xfrm>
            <a:off x="160544" y="3007498"/>
            <a:ext cx="424681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</a:t>
            </a:r>
            <a:r>
              <a:t> “to” “in order to”</a:t>
            </a:r>
          </a:p>
        </p:txBody>
      </p:sp>
      <p:sp>
        <p:nvSpPr>
          <p:cNvPr id="390" name="我应该找一份工作来减轻父母的负担。"/>
          <p:cNvSpPr txBox="1"/>
          <p:nvPr/>
        </p:nvSpPr>
        <p:spPr>
          <a:xfrm>
            <a:off x="450849" y="4993113"/>
            <a:ext cx="117729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我应该</a:t>
            </a:r>
            <a:r>
              <a:rPr>
                <a:solidFill>
                  <a:srgbClr val="0433FF"/>
                </a:solidFill>
              </a:rPr>
              <a:t>找</a:t>
            </a:r>
            <a:r>
              <a:t>一份工作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</a:t>
            </a:r>
            <a:r>
              <a:rPr>
                <a:solidFill>
                  <a:srgbClr val="0433FF"/>
                </a:solidFill>
              </a:rPr>
              <a:t>减轻</a:t>
            </a:r>
            <a:r>
              <a:t>父母的负担。</a:t>
            </a:r>
          </a:p>
        </p:txBody>
      </p:sp>
      <p:pic>
        <p:nvPicPr>
          <p:cNvPr id="39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3592" y="6560194"/>
            <a:ext cx="3097275" cy="276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38788056.jpg" descr="38788056.jpg"/>
          <p:cNvPicPr>
            <a:picLocks noChangeAspect="1"/>
          </p:cNvPicPr>
          <p:nvPr/>
        </p:nvPicPr>
        <p:blipFill>
          <a:blip r:embed="rId3">
            <a:extLst/>
          </a:blip>
          <a:srcRect l="0" t="0" r="6536" b="0"/>
          <a:stretch>
            <a:fillRect/>
          </a:stretch>
        </p:blipFill>
        <p:spPr>
          <a:xfrm>
            <a:off x="8063657" y="6289509"/>
            <a:ext cx="1778925" cy="2903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8" grpId="3"/>
      <p:bldP build="whole" bldLvl="1" animBg="1" rev="0" advAuto="0" spid="389" grpId="2"/>
      <p:bldP build="whole" bldLvl="1" animBg="1" rev="0" advAuto="0" spid="387" grpId="1"/>
      <p:bldP build="whole" bldLvl="1" animBg="1" rev="0" advAuto="0" spid="390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来"/>
          <p:cNvSpPr txBox="1"/>
          <p:nvPr/>
        </p:nvSpPr>
        <p:spPr>
          <a:xfrm>
            <a:off x="-12701" y="-38101"/>
            <a:ext cx="1778944" cy="18923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solidFill>
                  <a:srgbClr val="FFFFFF"/>
                </a:solidFill>
              </a:defRPr>
            </a:lvl1pPr>
          </a:lstStyle>
          <a:p>
            <a:pPr/>
            <a:r>
              <a:t>来</a:t>
            </a:r>
          </a:p>
        </p:txBody>
      </p:sp>
      <p:sp>
        <p:nvSpPr>
          <p:cNvPr id="395" name="Connecting two verb phrases"/>
          <p:cNvSpPr txBox="1"/>
          <p:nvPr/>
        </p:nvSpPr>
        <p:spPr>
          <a:xfrm>
            <a:off x="2059050" y="578315"/>
            <a:ext cx="6702299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Connecting two verb phrases</a:t>
            </a:r>
          </a:p>
        </p:txBody>
      </p:sp>
      <p:sp>
        <p:nvSpPr>
          <p:cNvPr id="396" name="来 “to” “in order to”"/>
          <p:cNvSpPr txBox="1"/>
          <p:nvPr/>
        </p:nvSpPr>
        <p:spPr>
          <a:xfrm>
            <a:off x="97044" y="1840299"/>
            <a:ext cx="424681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</a:t>
            </a:r>
            <a:r>
              <a:t> “to” “in order to”</a:t>
            </a:r>
          </a:p>
        </p:txBody>
      </p:sp>
      <p:sp>
        <p:nvSpPr>
          <p:cNvPr id="397" name="A：你是怎么提高中文水平的？"/>
          <p:cNvSpPr txBox="1"/>
          <p:nvPr/>
        </p:nvSpPr>
        <p:spPr>
          <a:xfrm>
            <a:off x="1973262" y="2557114"/>
            <a:ext cx="8804276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A：你是怎么提高中文水平的？</a:t>
            </a:r>
          </a:p>
        </p:txBody>
      </p:sp>
      <p:sp>
        <p:nvSpPr>
          <p:cNvPr id="398" name="看中国剧"/>
          <p:cNvSpPr txBox="1"/>
          <p:nvPr/>
        </p:nvSpPr>
        <p:spPr>
          <a:xfrm>
            <a:off x="2089149" y="3451728"/>
            <a:ext cx="25019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rPr>
                <a:solidFill>
                  <a:srgbClr val="0433FF"/>
                </a:solidFill>
              </a:rPr>
              <a:t>看</a:t>
            </a:r>
            <a:r>
              <a:t>中国剧</a:t>
            </a:r>
          </a:p>
        </p:txBody>
      </p:sp>
      <p:sp>
        <p:nvSpPr>
          <p:cNvPr id="399" name="提高汉语水平的"/>
          <p:cNvSpPr txBox="1"/>
          <p:nvPr/>
        </p:nvSpPr>
        <p:spPr>
          <a:xfrm>
            <a:off x="7277099" y="3451728"/>
            <a:ext cx="42926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rPr>
                <a:solidFill>
                  <a:srgbClr val="0433FF"/>
                </a:solidFill>
              </a:rPr>
              <a:t>提高</a:t>
            </a:r>
            <a:r>
              <a:t>汉语水平的</a:t>
            </a:r>
          </a:p>
        </p:txBody>
      </p:sp>
      <p:pic>
        <p:nvPicPr>
          <p:cNvPr id="400" name="the-untamed-陳情令-線上看.jpg" descr="the-untamed-陳情令-線上看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6391" y="4437360"/>
            <a:ext cx="5098581" cy="3830309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我是看中国剧来提高汉语水平的。"/>
          <p:cNvSpPr txBox="1"/>
          <p:nvPr/>
        </p:nvSpPr>
        <p:spPr>
          <a:xfrm>
            <a:off x="1270000" y="8439150"/>
            <a:ext cx="102108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我是</a:t>
            </a:r>
            <a:r>
              <a:rPr>
                <a:solidFill>
                  <a:srgbClr val="0433FF"/>
                </a:solidFill>
              </a:rPr>
              <a:t>看中国剧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</a:t>
            </a:r>
            <a:r>
              <a:rPr>
                <a:solidFill>
                  <a:srgbClr val="0433FF"/>
                </a:solidFill>
              </a:rPr>
              <a:t>提高汉语水平</a:t>
            </a:r>
            <a:r>
              <a:t>的。</a:t>
            </a:r>
          </a:p>
        </p:txBody>
      </p:sp>
      <p:sp>
        <p:nvSpPr>
          <p:cNvPr id="402" name="purpose"/>
          <p:cNvSpPr txBox="1"/>
          <p:nvPr/>
        </p:nvSpPr>
        <p:spPr>
          <a:xfrm>
            <a:off x="8973947" y="4272725"/>
            <a:ext cx="161010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purpose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1" grpId="2"/>
      <p:bldP build="whole" bldLvl="1" animBg="1" rev="0" advAuto="0" spid="40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来"/>
          <p:cNvSpPr txBox="1"/>
          <p:nvPr/>
        </p:nvSpPr>
        <p:spPr>
          <a:xfrm>
            <a:off x="-12701" y="-38101"/>
            <a:ext cx="1778944" cy="18923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solidFill>
                  <a:srgbClr val="FFFFFF"/>
                </a:solidFill>
              </a:defRPr>
            </a:lvl1pPr>
          </a:lstStyle>
          <a:p>
            <a:pPr/>
            <a:r>
              <a:t>来</a:t>
            </a:r>
          </a:p>
        </p:txBody>
      </p:sp>
      <p:sp>
        <p:nvSpPr>
          <p:cNvPr id="405" name="Connecting two verb phrases"/>
          <p:cNvSpPr txBox="1"/>
          <p:nvPr/>
        </p:nvSpPr>
        <p:spPr>
          <a:xfrm>
            <a:off x="2059050" y="578315"/>
            <a:ext cx="6702299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Connecting two verb phrases</a:t>
            </a:r>
          </a:p>
        </p:txBody>
      </p:sp>
      <p:sp>
        <p:nvSpPr>
          <p:cNvPr id="406" name="来 “to” “in order to”"/>
          <p:cNvSpPr txBox="1"/>
          <p:nvPr/>
        </p:nvSpPr>
        <p:spPr>
          <a:xfrm>
            <a:off x="97044" y="1840299"/>
            <a:ext cx="424681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</a:t>
            </a:r>
            <a:r>
              <a:t> “to” “in order to”</a:t>
            </a:r>
          </a:p>
        </p:txBody>
      </p:sp>
      <p:sp>
        <p:nvSpPr>
          <p:cNvPr id="407" name="我决定办一个派对"/>
          <p:cNvSpPr txBox="1"/>
          <p:nvPr/>
        </p:nvSpPr>
        <p:spPr>
          <a:xfrm>
            <a:off x="6013450" y="2444749"/>
            <a:ext cx="48895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我决定办一个派对</a:t>
            </a:r>
          </a:p>
        </p:txBody>
      </p:sp>
      <p:sp>
        <p:nvSpPr>
          <p:cNvPr id="408" name="给他过生日"/>
          <p:cNvSpPr txBox="1"/>
          <p:nvPr/>
        </p:nvSpPr>
        <p:spPr>
          <a:xfrm>
            <a:off x="927099" y="2444749"/>
            <a:ext cx="30988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给他过生日</a:t>
            </a:r>
          </a:p>
        </p:txBody>
      </p:sp>
      <p:pic>
        <p:nvPicPr>
          <p:cNvPr id="409" name="000001_1546586581.jpg" descr="000001_1546586581.jpg"/>
          <p:cNvPicPr>
            <a:picLocks noChangeAspect="1"/>
          </p:cNvPicPr>
          <p:nvPr/>
        </p:nvPicPr>
        <p:blipFill>
          <a:blip r:embed="rId2">
            <a:extLst/>
          </a:blip>
          <a:srcRect l="0" t="8677" r="0" b="8677"/>
          <a:stretch>
            <a:fillRect/>
          </a:stretch>
        </p:blipFill>
        <p:spPr>
          <a:xfrm>
            <a:off x="3378894" y="3669903"/>
            <a:ext cx="5212061" cy="4307483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purpose"/>
          <p:cNvSpPr txBox="1"/>
          <p:nvPr/>
        </p:nvSpPr>
        <p:spPr>
          <a:xfrm>
            <a:off x="1531747" y="3166714"/>
            <a:ext cx="161010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purpose</a:t>
            </a:r>
          </a:p>
        </p:txBody>
      </p:sp>
      <p:sp>
        <p:nvSpPr>
          <p:cNvPr id="411" name="我决定办一个派对来给他过生日。"/>
          <p:cNvSpPr txBox="1"/>
          <p:nvPr/>
        </p:nvSpPr>
        <p:spPr>
          <a:xfrm>
            <a:off x="403324" y="8369300"/>
            <a:ext cx="111633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我决定</a:t>
            </a:r>
            <a:r>
              <a:rPr>
                <a:solidFill>
                  <a:srgbClr val="0433FF"/>
                </a:solidFill>
              </a:rPr>
              <a:t>办一个派对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</a:t>
            </a:r>
            <a:r>
              <a:rPr>
                <a:solidFill>
                  <a:srgbClr val="0433FF"/>
                </a:solidFill>
              </a:rPr>
              <a:t>给他过生日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1" grpId="2"/>
      <p:bldP build="whole" bldLvl="1" animBg="1" rev="0" advAuto="0" spid="4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我们应该找一间餐厅"/>
          <p:cNvSpPr txBox="1"/>
          <p:nvPr/>
        </p:nvSpPr>
        <p:spPr>
          <a:xfrm>
            <a:off x="-69850" y="2679700"/>
            <a:ext cx="62865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我们应该</a:t>
            </a:r>
            <a:r>
              <a:rPr>
                <a:solidFill>
                  <a:srgbClr val="0433FF"/>
                </a:solidFill>
              </a:rPr>
              <a:t>找</a:t>
            </a:r>
            <a:r>
              <a:t>一间餐厅</a:t>
            </a:r>
          </a:p>
        </p:txBody>
      </p:sp>
      <p:sp>
        <p:nvSpPr>
          <p:cNvPr id="414" name="庆祝这学期结束"/>
          <p:cNvSpPr txBox="1"/>
          <p:nvPr/>
        </p:nvSpPr>
        <p:spPr>
          <a:xfrm>
            <a:off x="7042150" y="2679700"/>
            <a:ext cx="49149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rPr>
                <a:solidFill>
                  <a:srgbClr val="0433FF"/>
                </a:solidFill>
              </a:rPr>
              <a:t>庆祝</a:t>
            </a:r>
            <a:r>
              <a:t>这学期结束</a:t>
            </a:r>
          </a:p>
        </p:txBody>
      </p:sp>
      <p:sp>
        <p:nvSpPr>
          <p:cNvPr id="415" name="来"/>
          <p:cNvSpPr txBox="1"/>
          <p:nvPr/>
        </p:nvSpPr>
        <p:spPr>
          <a:xfrm>
            <a:off x="-12701" y="-38101"/>
            <a:ext cx="1778944" cy="18923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solidFill>
                  <a:srgbClr val="FFFFFF"/>
                </a:solidFill>
              </a:defRPr>
            </a:lvl1pPr>
          </a:lstStyle>
          <a:p>
            <a:pPr/>
            <a:r>
              <a:t>来</a:t>
            </a:r>
          </a:p>
        </p:txBody>
      </p:sp>
      <p:sp>
        <p:nvSpPr>
          <p:cNvPr id="416" name="Connecting two verb phrases"/>
          <p:cNvSpPr txBox="1"/>
          <p:nvPr/>
        </p:nvSpPr>
        <p:spPr>
          <a:xfrm>
            <a:off x="2059050" y="578315"/>
            <a:ext cx="6702299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Connecting two verb phrases</a:t>
            </a:r>
          </a:p>
        </p:txBody>
      </p:sp>
      <p:sp>
        <p:nvSpPr>
          <p:cNvPr id="417" name="来 “to” “in order to”"/>
          <p:cNvSpPr txBox="1"/>
          <p:nvPr/>
        </p:nvSpPr>
        <p:spPr>
          <a:xfrm>
            <a:off x="97044" y="1840299"/>
            <a:ext cx="424681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</a:t>
            </a:r>
            <a:r>
              <a:t> “to” “in order to”</a:t>
            </a:r>
          </a:p>
        </p:txBody>
      </p:sp>
      <p:sp>
        <p:nvSpPr>
          <p:cNvPr id="418" name="庆祝…"/>
          <p:cNvSpPr txBox="1"/>
          <p:nvPr/>
        </p:nvSpPr>
        <p:spPr>
          <a:xfrm>
            <a:off x="9837470" y="5053039"/>
            <a:ext cx="1965860" cy="164142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/>
            </a:pPr>
            <a:r>
              <a:t>庆祝</a:t>
            </a:r>
          </a:p>
          <a:p>
            <a:pPr>
              <a:defRPr sz="2600"/>
            </a:pPr>
            <a:r>
              <a:t>qìngzhù</a:t>
            </a:r>
          </a:p>
        </p:txBody>
      </p:sp>
      <p:sp>
        <p:nvSpPr>
          <p:cNvPr id="419" name="To celebrate"/>
          <p:cNvSpPr txBox="1"/>
          <p:nvPr/>
        </p:nvSpPr>
        <p:spPr>
          <a:xfrm>
            <a:off x="9469069" y="4488213"/>
            <a:ext cx="2499462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To celebrate</a:t>
            </a:r>
          </a:p>
        </p:txBody>
      </p:sp>
      <p:pic>
        <p:nvPicPr>
          <p:cNvPr id="420" name="retro-consistorium.jpg" descr="retro-consistoriu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272" y="4017168"/>
            <a:ext cx="6985001" cy="392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265x407a0a0.jpeg" descr="265x407a0a0.jpeg"/>
          <p:cNvPicPr>
            <a:picLocks noChangeAspect="1"/>
          </p:cNvPicPr>
          <p:nvPr/>
        </p:nvPicPr>
        <p:blipFill>
          <a:blip r:embed="rId3">
            <a:extLst/>
          </a:blip>
          <a:srcRect l="0" t="10964" r="0" b="10964"/>
          <a:stretch>
            <a:fillRect/>
          </a:stretch>
        </p:blipFill>
        <p:spPr>
          <a:xfrm>
            <a:off x="7463812" y="4860925"/>
            <a:ext cx="1965938" cy="2357271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我们应该找一间餐厅来庆祝这学期结束。"/>
          <p:cNvSpPr txBox="1"/>
          <p:nvPr/>
        </p:nvSpPr>
        <p:spPr>
          <a:xfrm>
            <a:off x="69850" y="8470899"/>
            <a:ext cx="12001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我们应该</a:t>
            </a:r>
            <a:r>
              <a:rPr>
                <a:solidFill>
                  <a:srgbClr val="0433FF"/>
                </a:solidFill>
              </a:rPr>
              <a:t>找一间餐厅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来</a:t>
            </a:r>
            <a:r>
              <a:rPr>
                <a:solidFill>
                  <a:srgbClr val="0433FF"/>
                </a:solidFill>
              </a:rPr>
              <a:t>庆祝这学期结束</a:t>
            </a:r>
            <a:r>
              <a:t>。</a:t>
            </a:r>
          </a:p>
        </p:txBody>
      </p:sp>
      <p:sp>
        <p:nvSpPr>
          <p:cNvPr id="423" name="purpose"/>
          <p:cNvSpPr txBox="1"/>
          <p:nvPr/>
        </p:nvSpPr>
        <p:spPr>
          <a:xfrm>
            <a:off x="8961247" y="3573114"/>
            <a:ext cx="161010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purpose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2" grpId="2"/>
      <p:bldP build="whole" bldLvl="1" animBg="1" rev="0" advAuto="0" spid="42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o suit"/>
          <p:cNvSpPr txBox="1"/>
          <p:nvPr/>
        </p:nvSpPr>
        <p:spPr>
          <a:xfrm>
            <a:off x="2056999" y="855514"/>
            <a:ext cx="1982002" cy="80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To suit</a:t>
            </a:r>
          </a:p>
        </p:txBody>
      </p:sp>
      <p:sp>
        <p:nvSpPr>
          <p:cNvPr id="426" name="suitable"/>
          <p:cNvSpPr txBox="1"/>
          <p:nvPr/>
        </p:nvSpPr>
        <p:spPr>
          <a:xfrm>
            <a:off x="8065985" y="1042049"/>
            <a:ext cx="192743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suitable</a:t>
            </a:r>
          </a:p>
        </p:txBody>
      </p:sp>
      <p:sp>
        <p:nvSpPr>
          <p:cNvPr id="427" name="S+适合+O"/>
          <p:cNvSpPr txBox="1"/>
          <p:nvPr/>
        </p:nvSpPr>
        <p:spPr>
          <a:xfrm>
            <a:off x="988377" y="4953000"/>
            <a:ext cx="3052446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适合</a:t>
            </a:r>
            <a:r>
              <a:t>+O</a:t>
            </a:r>
          </a:p>
        </p:txBody>
      </p:sp>
      <p:sp>
        <p:nvSpPr>
          <p:cNvPr id="428" name="S1+适合+S2+V"/>
          <p:cNvSpPr txBox="1"/>
          <p:nvPr/>
        </p:nvSpPr>
        <p:spPr>
          <a:xfrm>
            <a:off x="949451" y="6075214"/>
            <a:ext cx="419709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S1+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适合</a:t>
            </a:r>
            <a:r>
              <a:t>+S2+V</a:t>
            </a:r>
          </a:p>
        </p:txBody>
      </p:sp>
      <p:grpSp>
        <p:nvGrpSpPr>
          <p:cNvPr id="431" name="群組"/>
          <p:cNvGrpSpPr/>
          <p:nvPr/>
        </p:nvGrpSpPr>
        <p:grpSpPr>
          <a:xfrm>
            <a:off x="1136650" y="1955800"/>
            <a:ext cx="5098962" cy="2705101"/>
            <a:chOff x="0" y="0"/>
            <a:chExt cx="5098961" cy="2705100"/>
          </a:xfrm>
        </p:grpSpPr>
        <p:sp>
          <p:nvSpPr>
            <p:cNvPr id="429" name="适合"/>
            <p:cNvSpPr txBox="1"/>
            <p:nvPr/>
          </p:nvSpPr>
          <p:spPr>
            <a:xfrm>
              <a:off x="0" y="0"/>
              <a:ext cx="3822701" cy="2705101"/>
            </a:xfrm>
            <a:prstGeom prst="rect">
              <a:avLst/>
            </a:prstGeom>
            <a:solidFill>
              <a:schemeClr val="accent1">
                <a:hueOff val="114395"/>
                <a:lumOff val="-24975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适合</a:t>
              </a:r>
            </a:p>
          </p:txBody>
        </p:sp>
        <p:sp>
          <p:nvSpPr>
            <p:cNvPr id="430" name="(V)"/>
            <p:cNvSpPr txBox="1"/>
            <p:nvPr/>
          </p:nvSpPr>
          <p:spPr>
            <a:xfrm>
              <a:off x="4006938" y="1053004"/>
              <a:ext cx="1092024" cy="1056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3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(V)</a:t>
              </a:r>
            </a:p>
          </p:txBody>
        </p:sp>
      </p:grpSp>
      <p:grpSp>
        <p:nvGrpSpPr>
          <p:cNvPr id="434" name="群組"/>
          <p:cNvGrpSpPr/>
          <p:nvPr/>
        </p:nvGrpSpPr>
        <p:grpSpPr>
          <a:xfrm>
            <a:off x="7194549" y="2089150"/>
            <a:ext cx="5486249" cy="2438401"/>
            <a:chOff x="0" y="0"/>
            <a:chExt cx="5486247" cy="2438400"/>
          </a:xfrm>
        </p:grpSpPr>
        <p:sp>
          <p:nvSpPr>
            <p:cNvPr id="432" name="合适"/>
            <p:cNvSpPr txBox="1"/>
            <p:nvPr/>
          </p:nvSpPr>
          <p:spPr>
            <a:xfrm>
              <a:off x="-1" y="0"/>
              <a:ext cx="3441701" cy="2438401"/>
            </a:xfrm>
            <a:prstGeom prst="rect">
              <a:avLst/>
            </a:prstGeom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3100">
                  <a:solidFill>
                    <a:srgbClr val="FFFFFF"/>
                  </a:solidFill>
                </a:defRPr>
              </a:lvl1pPr>
            </a:lstStyle>
            <a:p>
              <a:pPr/>
              <a:r>
                <a:t>合适</a:t>
              </a:r>
            </a:p>
          </p:txBody>
        </p:sp>
        <p:sp>
          <p:nvSpPr>
            <p:cNvPr id="433" name="(Adj.)"/>
            <p:cNvSpPr txBox="1"/>
            <p:nvPr/>
          </p:nvSpPr>
          <p:spPr>
            <a:xfrm>
              <a:off x="3695852" y="1222796"/>
              <a:ext cx="1790396" cy="932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4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(Adj.)</a:t>
              </a:r>
            </a:p>
          </p:txBody>
        </p:sp>
      </p:grpSp>
      <p:sp>
        <p:nvSpPr>
          <p:cNvPr id="435" name="合适+的+N"/>
          <p:cNvSpPr txBox="1"/>
          <p:nvPr/>
        </p:nvSpPr>
        <p:spPr>
          <a:xfrm>
            <a:off x="7320857" y="4959350"/>
            <a:ext cx="318908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合适</a:t>
            </a:r>
            <a:r>
              <a:t>+的+N</a:t>
            </a:r>
          </a:p>
        </p:txBody>
      </p:sp>
      <p:sp>
        <p:nvSpPr>
          <p:cNvPr id="436" name="Adverb of degree+合适"/>
          <p:cNvSpPr txBox="1"/>
          <p:nvPr/>
        </p:nvSpPr>
        <p:spPr>
          <a:xfrm>
            <a:off x="6090856" y="6119664"/>
            <a:ext cx="5877688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Adverb of degree+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合适</a:t>
            </a:r>
          </a:p>
        </p:txBody>
      </p:sp>
      <p:sp>
        <p:nvSpPr>
          <p:cNvPr id="437" name="S+适合+V phrase"/>
          <p:cNvSpPr txBox="1"/>
          <p:nvPr/>
        </p:nvSpPr>
        <p:spPr>
          <a:xfrm>
            <a:off x="898493" y="7353300"/>
            <a:ext cx="4502214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适合</a:t>
            </a:r>
            <a:r>
              <a:t>+V phrase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7" grpId="4"/>
      <p:bldP build="whole" bldLvl="1" animBg="1" rev="0" advAuto="0" spid="425" grpId="2"/>
      <p:bldP build="whole" bldLvl="1" animBg="1" rev="0" advAuto="0" spid="435" grpId="7"/>
      <p:bldP build="whole" bldLvl="1" animBg="1" rev="0" advAuto="0" spid="434" grpId="1"/>
      <p:bldP build="whole" bldLvl="1" animBg="1" rev="0" advAuto="0" spid="437" grpId="6"/>
      <p:bldP build="whole" bldLvl="1" animBg="1" rev="0" advAuto="0" spid="428" grpId="5"/>
      <p:bldP build="whole" bldLvl="1" animBg="1" rev="0" advAuto="0" spid="436" grpId="8"/>
      <p:bldP build="whole" bldLvl="1" animBg="1" rev="0" advAuto="0" spid="431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his T-shirt suit to you."/>
          <p:cNvSpPr txBox="1"/>
          <p:nvPr/>
        </p:nvSpPr>
        <p:spPr>
          <a:xfrm>
            <a:off x="3418509" y="1157454"/>
            <a:ext cx="6167782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This T-shirt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suit</a:t>
            </a:r>
            <a:r>
              <a:t> to you.</a:t>
            </a:r>
          </a:p>
        </p:txBody>
      </p:sp>
      <p:sp>
        <p:nvSpPr>
          <p:cNvPr id="440" name="这件T恤衫适合你。"/>
          <p:cNvSpPr txBox="1"/>
          <p:nvPr/>
        </p:nvSpPr>
        <p:spPr>
          <a:xfrm>
            <a:off x="3309099" y="2003332"/>
            <a:ext cx="6894602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200"/>
            </a:pPr>
            <a:r>
              <a:t>这件T恤衫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适合</a:t>
            </a:r>
            <a:r>
              <a:t>你。</a:t>
            </a:r>
          </a:p>
        </p:txBody>
      </p:sp>
      <p:sp>
        <p:nvSpPr>
          <p:cNvPr id="441" name="The size, length and width of the jeans are all suitable."/>
          <p:cNvSpPr txBox="1"/>
          <p:nvPr/>
        </p:nvSpPr>
        <p:spPr>
          <a:xfrm>
            <a:off x="62318" y="3421373"/>
            <a:ext cx="12880164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The size, length and width of the jeans are all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suitable</a:t>
            </a:r>
            <a:r>
              <a:t>.</a:t>
            </a:r>
          </a:p>
        </p:txBody>
      </p:sp>
      <p:sp>
        <p:nvSpPr>
          <p:cNvPr id="442" name="这条牛仔裤的大小、长短、宽窄都很合适。"/>
          <p:cNvSpPr txBox="1"/>
          <p:nvPr/>
        </p:nvSpPr>
        <p:spPr>
          <a:xfrm>
            <a:off x="1511299" y="4205325"/>
            <a:ext cx="104902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这条牛仔裤的大小、长短、宽窄都很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合适</a:t>
            </a:r>
            <a:r>
              <a:t>。</a:t>
            </a:r>
          </a:p>
        </p:txBody>
      </p:sp>
      <p:sp>
        <p:nvSpPr>
          <p:cNvPr id="443" name="这条裤子不适合你穿。"/>
          <p:cNvSpPr txBox="1"/>
          <p:nvPr/>
        </p:nvSpPr>
        <p:spPr>
          <a:xfrm>
            <a:off x="895349" y="6077116"/>
            <a:ext cx="72263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/>
            </a:pPr>
            <a:r>
              <a:t>这条裤子不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适合</a:t>
            </a:r>
            <a:r>
              <a:t>你穿。</a:t>
            </a:r>
          </a:p>
        </p:txBody>
      </p:sp>
      <p:grpSp>
        <p:nvGrpSpPr>
          <p:cNvPr id="446" name="群組"/>
          <p:cNvGrpSpPr/>
          <p:nvPr/>
        </p:nvGrpSpPr>
        <p:grpSpPr>
          <a:xfrm>
            <a:off x="277004" y="5181443"/>
            <a:ext cx="12564627" cy="939801"/>
            <a:chOff x="0" y="0"/>
            <a:chExt cx="12564625" cy="939800"/>
          </a:xfrm>
        </p:grpSpPr>
        <p:sp>
          <p:nvSpPr>
            <p:cNvPr id="444" name="This jeans don’t suit you."/>
            <p:cNvSpPr txBox="1"/>
            <p:nvPr/>
          </p:nvSpPr>
          <p:spPr>
            <a:xfrm>
              <a:off x="0" y="0"/>
              <a:ext cx="7853391" cy="7958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600"/>
              </a:pPr>
              <a:r>
                <a:t>This jeans don’t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suit</a:t>
              </a:r>
              <a:r>
                <a:t> you.</a:t>
              </a:r>
            </a:p>
          </p:txBody>
        </p:sp>
        <p:sp>
          <p:nvSpPr>
            <p:cNvPr id="445" name="(S1+适合+S2+V)"/>
            <p:cNvSpPr txBox="1"/>
            <p:nvPr/>
          </p:nvSpPr>
          <p:spPr>
            <a:xfrm>
              <a:off x="8014164" y="-1"/>
              <a:ext cx="4550462" cy="939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700"/>
              </a:pPr>
              <a:r>
                <a:t>(S1+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适合</a:t>
              </a:r>
              <a:r>
                <a:t>+S2+V)</a:t>
              </a:r>
            </a:p>
          </p:txBody>
        </p:sp>
      </p:grpSp>
      <p:sp>
        <p:nvSpPr>
          <p:cNvPr id="447" name="适合"/>
          <p:cNvSpPr txBox="1"/>
          <p:nvPr/>
        </p:nvSpPr>
        <p:spPr>
          <a:xfrm>
            <a:off x="44450" y="72135"/>
            <a:ext cx="2222500" cy="15748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300">
                <a:solidFill>
                  <a:srgbClr val="FFFFFF"/>
                </a:solidFill>
              </a:defRPr>
            </a:lvl1pPr>
          </a:lstStyle>
          <a:p>
            <a:pPr/>
            <a:r>
              <a:t>适合</a:t>
            </a:r>
          </a:p>
        </p:txBody>
      </p:sp>
      <p:sp>
        <p:nvSpPr>
          <p:cNvPr id="448" name="合适"/>
          <p:cNvSpPr txBox="1"/>
          <p:nvPr/>
        </p:nvSpPr>
        <p:spPr>
          <a:xfrm>
            <a:off x="44450" y="1746754"/>
            <a:ext cx="2222500" cy="15748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300">
                <a:solidFill>
                  <a:srgbClr val="FFFFFF"/>
                </a:solidFill>
              </a:defRPr>
            </a:lvl1pPr>
          </a:lstStyle>
          <a:p>
            <a:pPr/>
            <a:r>
              <a:t>合适</a:t>
            </a:r>
          </a:p>
        </p:txBody>
      </p:sp>
      <p:sp>
        <p:nvSpPr>
          <p:cNvPr id="449" name="Today’s weather is good to sleep."/>
          <p:cNvSpPr txBox="1"/>
          <p:nvPr/>
        </p:nvSpPr>
        <p:spPr>
          <a:xfrm>
            <a:off x="617854" y="7269136"/>
            <a:ext cx="8568691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Today’s weather is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good</a:t>
            </a:r>
            <a:r>
              <a:t> to sleep.</a:t>
            </a:r>
          </a:p>
        </p:txBody>
      </p:sp>
      <p:sp>
        <p:nvSpPr>
          <p:cNvPr id="450" name="今天的天气适合睡觉。"/>
          <p:cNvSpPr txBox="1"/>
          <p:nvPr/>
        </p:nvSpPr>
        <p:spPr>
          <a:xfrm>
            <a:off x="679450" y="8164809"/>
            <a:ext cx="82423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/>
            </a:pPr>
            <a:r>
              <a:t>今天的天气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适合</a:t>
            </a:r>
            <a:r>
              <a:t>睡觉。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0" grpId="1"/>
      <p:bldP build="whole" bldLvl="1" animBg="1" rev="0" advAuto="0" spid="446" grpId="4"/>
      <p:bldP build="whole" bldLvl="1" animBg="1" rev="0" advAuto="0" spid="449" grpId="6"/>
      <p:bldP build="whole" bldLvl="1" animBg="1" rev="0" advAuto="0" spid="442" grpId="3"/>
      <p:bldP build="whole" bldLvl="1" animBg="1" rev="0" advAuto="0" spid="441" grpId="2"/>
      <p:bldP build="whole" bldLvl="1" animBg="1" rev="0" advAuto="0" spid="450" grpId="7"/>
      <p:bldP build="whole" bldLvl="1" animBg="1" rev="0" advAuto="0" spid="443" grpId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适合"/>
          <p:cNvSpPr txBox="1"/>
          <p:nvPr/>
        </p:nvSpPr>
        <p:spPr>
          <a:xfrm>
            <a:off x="2368550" y="-4702"/>
            <a:ext cx="2222500" cy="15748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300">
                <a:solidFill>
                  <a:srgbClr val="FFFFFF"/>
                </a:solidFill>
              </a:defRPr>
            </a:lvl1pPr>
          </a:lstStyle>
          <a:p>
            <a:pPr/>
            <a:r>
              <a:t>适合</a:t>
            </a:r>
          </a:p>
        </p:txBody>
      </p:sp>
      <p:sp>
        <p:nvSpPr>
          <p:cNvPr id="453" name="合适"/>
          <p:cNvSpPr txBox="1"/>
          <p:nvPr/>
        </p:nvSpPr>
        <p:spPr>
          <a:xfrm>
            <a:off x="8032750" y="-4702"/>
            <a:ext cx="2222500" cy="15748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300">
                <a:solidFill>
                  <a:srgbClr val="FFFFFF"/>
                </a:solidFill>
              </a:defRPr>
            </a:lvl1pPr>
          </a:lstStyle>
          <a:p>
            <a:pPr/>
            <a:r>
              <a:t>合适</a:t>
            </a:r>
          </a:p>
        </p:txBody>
      </p:sp>
      <p:sp>
        <p:nvSpPr>
          <p:cNvPr id="454" name="1. 小王喜欢查资料，这份研究工作_______他。"/>
          <p:cNvSpPr txBox="1"/>
          <p:nvPr/>
        </p:nvSpPr>
        <p:spPr>
          <a:xfrm>
            <a:off x="372643" y="2882900"/>
            <a:ext cx="11370514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1. 小王喜欢查资料，这份研究工作_______他。</a:t>
            </a:r>
          </a:p>
        </p:txBody>
      </p:sp>
      <p:sp>
        <p:nvSpPr>
          <p:cNvPr id="455" name="or"/>
          <p:cNvSpPr txBox="1"/>
          <p:nvPr/>
        </p:nvSpPr>
        <p:spPr>
          <a:xfrm>
            <a:off x="5803899" y="400427"/>
            <a:ext cx="1016001" cy="116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100"/>
            </a:lvl1pPr>
          </a:lstStyle>
          <a:p>
            <a:pPr/>
            <a:r>
              <a:t>or</a:t>
            </a:r>
          </a:p>
        </p:txBody>
      </p:sp>
      <p:sp>
        <p:nvSpPr>
          <p:cNvPr id="456" name="2. 你不爱跟小孩打交道，不________当老师。"/>
          <p:cNvSpPr txBox="1"/>
          <p:nvPr/>
        </p:nvSpPr>
        <p:spPr>
          <a:xfrm>
            <a:off x="369468" y="4184650"/>
            <a:ext cx="11097464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2. 你不爱跟小孩打交道，不________当老师。</a:t>
            </a:r>
          </a:p>
        </p:txBody>
      </p:sp>
      <p:sp>
        <p:nvSpPr>
          <p:cNvPr id="457" name="3. 这种家具_______家里用，放在办公室________。"/>
          <p:cNvSpPr txBox="1"/>
          <p:nvPr/>
        </p:nvSpPr>
        <p:spPr>
          <a:xfrm>
            <a:off x="385343" y="5641975"/>
            <a:ext cx="12462714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3. 这种家具_______家里用，放在办公室________。</a:t>
            </a:r>
          </a:p>
        </p:txBody>
      </p:sp>
      <p:sp>
        <p:nvSpPr>
          <p:cNvPr id="458" name="4. 这条牛仔裤长短_______,样子、颜色也不错，很_______你。"/>
          <p:cNvSpPr txBox="1"/>
          <p:nvPr/>
        </p:nvSpPr>
        <p:spPr>
          <a:xfrm>
            <a:off x="-1036170" y="7270749"/>
            <a:ext cx="1530574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4. 这条牛仔裤长短_______,样子、颜色也不错，很_______你。</a:t>
            </a:r>
          </a:p>
        </p:txBody>
      </p:sp>
      <p:sp>
        <p:nvSpPr>
          <p:cNvPr id="459" name="适合"/>
          <p:cNvSpPr txBox="1"/>
          <p:nvPr/>
        </p:nvSpPr>
        <p:spPr>
          <a:xfrm>
            <a:off x="9074150" y="2729736"/>
            <a:ext cx="12065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适合</a:t>
            </a:r>
          </a:p>
        </p:txBody>
      </p:sp>
      <p:sp>
        <p:nvSpPr>
          <p:cNvPr id="460" name="适合"/>
          <p:cNvSpPr txBox="1"/>
          <p:nvPr/>
        </p:nvSpPr>
        <p:spPr>
          <a:xfrm>
            <a:off x="7588250" y="4013200"/>
            <a:ext cx="12065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适合</a:t>
            </a:r>
          </a:p>
        </p:txBody>
      </p:sp>
      <p:sp>
        <p:nvSpPr>
          <p:cNvPr id="461" name="适合"/>
          <p:cNvSpPr txBox="1"/>
          <p:nvPr/>
        </p:nvSpPr>
        <p:spPr>
          <a:xfrm>
            <a:off x="3562350" y="5486400"/>
            <a:ext cx="12065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适合</a:t>
            </a:r>
          </a:p>
        </p:txBody>
      </p:sp>
      <p:sp>
        <p:nvSpPr>
          <p:cNvPr id="462" name="不合适"/>
          <p:cNvSpPr txBox="1"/>
          <p:nvPr/>
        </p:nvSpPr>
        <p:spPr>
          <a:xfrm>
            <a:off x="10401300" y="5486400"/>
            <a:ext cx="17526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不合适</a:t>
            </a:r>
          </a:p>
        </p:txBody>
      </p:sp>
      <p:sp>
        <p:nvSpPr>
          <p:cNvPr id="463" name="合适"/>
          <p:cNvSpPr txBox="1"/>
          <p:nvPr/>
        </p:nvSpPr>
        <p:spPr>
          <a:xfrm>
            <a:off x="4171950" y="7096888"/>
            <a:ext cx="12065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合适</a:t>
            </a:r>
          </a:p>
        </p:txBody>
      </p:sp>
      <p:sp>
        <p:nvSpPr>
          <p:cNvPr id="464" name="适合"/>
          <p:cNvSpPr txBox="1"/>
          <p:nvPr/>
        </p:nvSpPr>
        <p:spPr>
          <a:xfrm>
            <a:off x="10674350" y="7096888"/>
            <a:ext cx="12065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适合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9" grpId="1"/>
      <p:bldP build="whole" bldLvl="1" animBg="1" rev="0" advAuto="0" spid="462" grpId="4"/>
      <p:bldP build="whole" bldLvl="1" animBg="1" rev="0" advAuto="0" spid="463" grpId="5"/>
      <p:bldP build="whole" bldLvl="1" animBg="1" rev="0" advAuto="0" spid="461" grpId="3"/>
      <p:bldP build="whole" bldLvl="1" animBg="1" rev="0" advAuto="0" spid="464" grpId="6"/>
      <p:bldP build="whole" bldLvl="1" animBg="1" rev="0" advAuto="0" spid="460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o suit"/>
          <p:cNvSpPr txBox="1"/>
          <p:nvPr/>
        </p:nvSpPr>
        <p:spPr>
          <a:xfrm>
            <a:off x="5600299" y="546099"/>
            <a:ext cx="1982002" cy="80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To suit</a:t>
            </a:r>
          </a:p>
        </p:txBody>
      </p:sp>
      <p:grpSp>
        <p:nvGrpSpPr>
          <p:cNvPr id="469" name="群組"/>
          <p:cNvGrpSpPr/>
          <p:nvPr/>
        </p:nvGrpSpPr>
        <p:grpSpPr>
          <a:xfrm>
            <a:off x="4679950" y="1498600"/>
            <a:ext cx="5098962" cy="2705101"/>
            <a:chOff x="0" y="0"/>
            <a:chExt cx="5098961" cy="2705100"/>
          </a:xfrm>
        </p:grpSpPr>
        <p:sp>
          <p:nvSpPr>
            <p:cNvPr id="467" name="适合"/>
            <p:cNvSpPr txBox="1"/>
            <p:nvPr/>
          </p:nvSpPr>
          <p:spPr>
            <a:xfrm>
              <a:off x="0" y="0"/>
              <a:ext cx="3822701" cy="2705101"/>
            </a:xfrm>
            <a:prstGeom prst="rect">
              <a:avLst/>
            </a:prstGeom>
            <a:solidFill>
              <a:schemeClr val="accent1">
                <a:hueOff val="114395"/>
                <a:lumOff val="-24975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适合</a:t>
              </a:r>
            </a:p>
          </p:txBody>
        </p:sp>
        <p:sp>
          <p:nvSpPr>
            <p:cNvPr id="468" name="(V)"/>
            <p:cNvSpPr txBox="1"/>
            <p:nvPr/>
          </p:nvSpPr>
          <p:spPr>
            <a:xfrm>
              <a:off x="4006938" y="1053004"/>
              <a:ext cx="1092024" cy="1056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3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(V)</a:t>
              </a:r>
            </a:p>
          </p:txBody>
        </p:sp>
      </p:grpSp>
      <p:sp>
        <p:nvSpPr>
          <p:cNvPr id="470" name="S1+适合+S2+V"/>
          <p:cNvSpPr txBox="1"/>
          <p:nvPr/>
        </p:nvSpPr>
        <p:spPr>
          <a:xfrm>
            <a:off x="4403851" y="4805214"/>
            <a:ext cx="419709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S1+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适合</a:t>
            </a:r>
            <a:r>
              <a:t>+S2+V</a:t>
            </a:r>
          </a:p>
        </p:txBody>
      </p:sp>
      <p:sp>
        <p:nvSpPr>
          <p:cNvPr id="471" name="S+适合+V phrase"/>
          <p:cNvSpPr txBox="1"/>
          <p:nvPr/>
        </p:nvSpPr>
        <p:spPr>
          <a:xfrm>
            <a:off x="4238148" y="6045200"/>
            <a:ext cx="4706304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适合</a:t>
            </a:r>
            <a:r>
              <a:t>+V phrase</a:t>
            </a:r>
          </a:p>
        </p:txBody>
      </p:sp>
      <p:sp>
        <p:nvSpPr>
          <p:cNvPr id="472" name="造句"/>
          <p:cNvSpPr txBox="1"/>
          <p:nvPr/>
        </p:nvSpPr>
        <p:spPr>
          <a:xfrm>
            <a:off x="5200649" y="7247085"/>
            <a:ext cx="2374901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61490823_2903792453180186_752155589366251520_n.jpg" descr="61490823_2903792453180186_752155589366251520_n.jpg"/>
          <p:cNvPicPr>
            <a:picLocks noChangeAspect="1"/>
          </p:cNvPicPr>
          <p:nvPr/>
        </p:nvPicPr>
        <p:blipFill>
          <a:blip r:embed="rId2">
            <a:extLst/>
          </a:blip>
          <a:srcRect l="0" t="17299" r="0" b="0"/>
          <a:stretch>
            <a:fillRect/>
          </a:stretch>
        </p:blipFill>
        <p:spPr>
          <a:xfrm>
            <a:off x="21295" y="826352"/>
            <a:ext cx="4263796" cy="4703675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family (unit)"/>
          <p:cNvSpPr txBox="1"/>
          <p:nvPr/>
        </p:nvSpPr>
        <p:spPr>
          <a:xfrm>
            <a:off x="800444" y="171915"/>
            <a:ext cx="2705330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family (unit)</a:t>
            </a:r>
          </a:p>
        </p:txBody>
      </p:sp>
      <p:sp>
        <p:nvSpPr>
          <p:cNvPr id="476" name="家庭…"/>
          <p:cNvSpPr txBox="1"/>
          <p:nvPr/>
        </p:nvSpPr>
        <p:spPr>
          <a:xfrm>
            <a:off x="1993087" y="3543396"/>
            <a:ext cx="2313026" cy="19937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600"/>
            </a:pPr>
            <a:r>
              <a:t>家庭</a:t>
            </a:r>
          </a:p>
          <a:p>
            <a:pPr>
              <a:defRPr sz="3500"/>
            </a:pPr>
            <a:r>
              <a:t>jiātíng</a:t>
            </a:r>
          </a:p>
        </p:txBody>
      </p:sp>
      <p:sp>
        <p:nvSpPr>
          <p:cNvPr id="477" name="To obtain; to gain"/>
          <p:cNvSpPr txBox="1"/>
          <p:nvPr/>
        </p:nvSpPr>
        <p:spPr>
          <a:xfrm>
            <a:off x="5837210" y="332322"/>
            <a:ext cx="5066934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To obtain; to gain</a:t>
            </a:r>
          </a:p>
        </p:txBody>
      </p:sp>
      <p:sp>
        <p:nvSpPr>
          <p:cNvPr id="478" name="取得…"/>
          <p:cNvSpPr txBox="1"/>
          <p:nvPr/>
        </p:nvSpPr>
        <p:spPr>
          <a:xfrm>
            <a:off x="5216311" y="1247721"/>
            <a:ext cx="6934629" cy="3105258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9700"/>
            </a:pPr>
            <a:r>
              <a:t> </a:t>
            </a:r>
            <a:r>
              <a:rPr sz="12800">
                <a:solidFill>
                  <a:srgbClr val="FFFFFF"/>
                </a:solidFill>
              </a:rPr>
              <a:t>取得</a:t>
            </a:r>
            <a:endParaRPr>
              <a:solidFill>
                <a:srgbClr val="FFFFFF"/>
              </a:solidFill>
            </a:endParaRPr>
          </a:p>
          <a:p>
            <a:pPr>
              <a:defRPr sz="4500">
                <a:solidFill>
                  <a:srgbClr val="FFFFFF"/>
                </a:solidFill>
              </a:defRPr>
            </a:pPr>
            <a:r>
              <a:t>qǔdé</a:t>
            </a:r>
          </a:p>
        </p:txBody>
      </p:sp>
      <p:sp>
        <p:nvSpPr>
          <p:cNvPr id="479" name="We can gain some working experiences."/>
          <p:cNvSpPr txBox="1"/>
          <p:nvPr/>
        </p:nvSpPr>
        <p:spPr>
          <a:xfrm>
            <a:off x="4363943" y="4893648"/>
            <a:ext cx="8639366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We can gain some working experiences.</a:t>
            </a:r>
          </a:p>
        </p:txBody>
      </p:sp>
      <p:sp>
        <p:nvSpPr>
          <p:cNvPr id="480" name="我们可以取得一些工作经验。"/>
          <p:cNvSpPr txBox="1"/>
          <p:nvPr/>
        </p:nvSpPr>
        <p:spPr>
          <a:xfrm>
            <a:off x="4911725" y="5600700"/>
            <a:ext cx="7543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我们可以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取得</a:t>
            </a:r>
            <a:r>
              <a:t>一些工作经验。</a:t>
            </a:r>
          </a:p>
        </p:txBody>
      </p:sp>
      <p:grpSp>
        <p:nvGrpSpPr>
          <p:cNvPr id="483" name="群組"/>
          <p:cNvGrpSpPr/>
          <p:nvPr/>
        </p:nvGrpSpPr>
        <p:grpSpPr>
          <a:xfrm>
            <a:off x="2133" y="5939188"/>
            <a:ext cx="4927232" cy="3749821"/>
            <a:chOff x="0" y="0"/>
            <a:chExt cx="4927231" cy="3749819"/>
          </a:xfrm>
        </p:grpSpPr>
        <p:pic>
          <p:nvPicPr>
            <p:cNvPr id="481" name="allowance.jpg" descr="allowance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70802"/>
              <a:ext cx="4927232" cy="3279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2" name="allowance"/>
            <p:cNvSpPr txBox="1"/>
            <p:nvPr/>
          </p:nvSpPr>
          <p:spPr>
            <a:xfrm>
              <a:off x="541744" y="-1"/>
              <a:ext cx="2874646" cy="7835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/>
              </a:lvl1pPr>
            </a:lstStyle>
            <a:p>
              <a:pPr/>
              <a:r>
                <a:t>allowance</a:t>
              </a:r>
            </a:p>
          </p:txBody>
        </p:sp>
      </p:grpSp>
      <p:sp>
        <p:nvSpPr>
          <p:cNvPr id="484" name="零用钱…"/>
          <p:cNvSpPr txBox="1"/>
          <p:nvPr/>
        </p:nvSpPr>
        <p:spPr>
          <a:xfrm>
            <a:off x="3215132" y="8147515"/>
            <a:ext cx="2612137" cy="15898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t>零用钱</a:t>
            </a:r>
          </a:p>
          <a:p>
            <a:pPr>
              <a:defRPr sz="2800"/>
            </a:pPr>
            <a:r>
              <a:t>língyòngqián</a:t>
            </a:r>
          </a:p>
        </p:txBody>
      </p:sp>
      <p:sp>
        <p:nvSpPr>
          <p:cNvPr id="485" name="My mom give me allowance today."/>
          <p:cNvSpPr txBox="1"/>
          <p:nvPr/>
        </p:nvSpPr>
        <p:spPr>
          <a:xfrm>
            <a:off x="5137440" y="6995222"/>
            <a:ext cx="7812673" cy="65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My mom give me allowance today.</a:t>
            </a:r>
          </a:p>
        </p:txBody>
      </p:sp>
      <p:sp>
        <p:nvSpPr>
          <p:cNvPr id="486" name="我妈妈今天给我零用钱。"/>
          <p:cNvSpPr txBox="1"/>
          <p:nvPr/>
        </p:nvSpPr>
        <p:spPr>
          <a:xfrm>
            <a:off x="5765800" y="8013699"/>
            <a:ext cx="72390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我妈妈今天给我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零用钱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9" grpId="4"/>
      <p:bldP build="whole" bldLvl="1" animBg="1" rev="0" advAuto="0" spid="476" grpId="1"/>
      <p:bldP build="whole" bldLvl="1" animBg="1" rev="0" advAuto="0" spid="485" grpId="8"/>
      <p:bldP build="whole" bldLvl="1" animBg="1" rev="0" advAuto="0" spid="486" grpId="9"/>
      <p:bldP build="whole" bldLvl="1" animBg="1" rev="0" advAuto="0" spid="477" grpId="2"/>
      <p:bldP build="whole" bldLvl="1" animBg="1" rev="0" advAuto="0" spid="483" grpId="6"/>
      <p:bldP build="whole" bldLvl="1" animBg="1" rev="0" advAuto="0" spid="478" grpId="3"/>
      <p:bldP build="whole" bldLvl="1" animBg="1" rev="0" advAuto="0" spid="480" grpId="5"/>
      <p:bldP build="whole" bldLvl="1" animBg="1" rev="0" advAuto="0" spid="484" grpId="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压力"/>
          <p:cNvSpPr txBox="1"/>
          <p:nvPr/>
        </p:nvSpPr>
        <p:spPr>
          <a:xfrm>
            <a:off x="-6350" y="-19051"/>
            <a:ext cx="2578101" cy="18288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FFFFFF"/>
                </a:solidFill>
              </a:defRPr>
            </a:lvl1pPr>
          </a:lstStyle>
          <a:p>
            <a:pPr/>
            <a:r>
              <a:t>压力</a:t>
            </a:r>
          </a:p>
        </p:txBody>
      </p:sp>
      <p:sp>
        <p:nvSpPr>
          <p:cNvPr id="138" name="Pressure"/>
          <p:cNvSpPr txBox="1"/>
          <p:nvPr/>
        </p:nvSpPr>
        <p:spPr>
          <a:xfrm>
            <a:off x="3134309" y="528436"/>
            <a:ext cx="2367382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Pressure</a:t>
            </a:r>
          </a:p>
        </p:txBody>
      </p:sp>
      <p:grpSp>
        <p:nvGrpSpPr>
          <p:cNvPr id="141" name="群組"/>
          <p:cNvGrpSpPr/>
          <p:nvPr/>
        </p:nvGrpSpPr>
        <p:grpSpPr>
          <a:xfrm>
            <a:off x="3441700" y="1214862"/>
            <a:ext cx="3257550" cy="1054101"/>
            <a:chOff x="0" y="0"/>
            <a:chExt cx="3257549" cy="1054100"/>
          </a:xfrm>
        </p:grpSpPr>
        <p:sp>
          <p:nvSpPr>
            <p:cNvPr id="139" name="1"/>
            <p:cNvSpPr/>
            <p:nvPr/>
          </p:nvSpPr>
          <p:spPr>
            <a:xfrm>
              <a:off x="0" y="239287"/>
              <a:ext cx="614065" cy="57552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140" name="有压力"/>
            <p:cNvSpPr txBox="1"/>
            <p:nvPr/>
          </p:nvSpPr>
          <p:spPr>
            <a:xfrm>
              <a:off x="1085849" y="0"/>
              <a:ext cx="2171701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4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有压力</a:t>
              </a:r>
            </a:p>
          </p:txBody>
        </p:sp>
      </p:grpSp>
      <p:sp>
        <p:nvSpPr>
          <p:cNvPr id="142" name="When I feel pressure, I’ll go jogging."/>
          <p:cNvSpPr txBox="1"/>
          <p:nvPr/>
        </p:nvSpPr>
        <p:spPr>
          <a:xfrm>
            <a:off x="2124049" y="2585527"/>
            <a:ext cx="7893102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When I feel pressure, I’ll go jogging.</a:t>
            </a:r>
          </a:p>
        </p:txBody>
      </p:sp>
      <p:pic>
        <p:nvPicPr>
          <p:cNvPr id="143" name="rw0115yea-07-1545343575.jpg" descr="rw0115yea-07-154534357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3173" y="3549231"/>
            <a:ext cx="5494854" cy="412114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当我觉得有压力的时候，我会去跑步。"/>
          <p:cNvSpPr txBox="1"/>
          <p:nvPr/>
        </p:nvSpPr>
        <p:spPr>
          <a:xfrm>
            <a:off x="876299" y="8153400"/>
            <a:ext cx="106934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当我觉得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有压力</a:t>
            </a:r>
            <a:r>
              <a:t>的时候，我会去跑步。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  <p:bldP build="whole" bldLvl="1" animBg="1" rev="0" advAuto="0" spid="144" grpId="3"/>
      <p:bldP build="whole" bldLvl="1" animBg="1" rev="0" advAuto="0" spid="142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群組"/>
          <p:cNvGrpSpPr/>
          <p:nvPr/>
        </p:nvGrpSpPr>
        <p:grpSpPr>
          <a:xfrm>
            <a:off x="-202407" y="184615"/>
            <a:ext cx="6276981" cy="4906777"/>
            <a:chOff x="0" y="0"/>
            <a:chExt cx="6276980" cy="4906775"/>
          </a:xfrm>
        </p:grpSpPr>
        <p:pic>
          <p:nvPicPr>
            <p:cNvPr id="488" name="scholarships-1.jpg" descr="scholarships-1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10746"/>
              <a:ext cx="6276981" cy="4496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9" name="scholarship money"/>
            <p:cNvSpPr txBox="1"/>
            <p:nvPr/>
          </p:nvSpPr>
          <p:spPr>
            <a:xfrm>
              <a:off x="1151147" y="-1"/>
              <a:ext cx="4350919" cy="659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700"/>
              </a:lvl1pPr>
            </a:lstStyle>
            <a:p>
              <a:pPr/>
              <a:r>
                <a:t>scholarship money</a:t>
              </a:r>
            </a:p>
          </p:txBody>
        </p:sp>
      </p:grpSp>
      <p:sp>
        <p:nvSpPr>
          <p:cNvPr id="491" name="奖学金…"/>
          <p:cNvSpPr txBox="1"/>
          <p:nvPr/>
        </p:nvSpPr>
        <p:spPr>
          <a:xfrm>
            <a:off x="3582377" y="3173623"/>
            <a:ext cx="2487246" cy="15140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奖学金</a:t>
            </a:r>
          </a:p>
          <a:p>
            <a:pPr>
              <a:defRPr sz="2700"/>
            </a:pPr>
            <a:r>
              <a:t>jiǎngxuéjīn</a:t>
            </a:r>
          </a:p>
        </p:txBody>
      </p:sp>
      <p:sp>
        <p:nvSpPr>
          <p:cNvPr id="492" name="To hand over"/>
          <p:cNvSpPr txBox="1"/>
          <p:nvPr/>
        </p:nvSpPr>
        <p:spPr>
          <a:xfrm>
            <a:off x="7967116" y="205691"/>
            <a:ext cx="3852368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To hand over</a:t>
            </a:r>
          </a:p>
        </p:txBody>
      </p:sp>
      <p:sp>
        <p:nvSpPr>
          <p:cNvPr id="493" name="交…"/>
          <p:cNvSpPr txBox="1"/>
          <p:nvPr/>
        </p:nvSpPr>
        <p:spPr>
          <a:xfrm>
            <a:off x="7320148" y="1277183"/>
            <a:ext cx="5436122" cy="2843134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200"/>
            </a:pPr>
            <a:r>
              <a:t>交</a:t>
            </a:r>
          </a:p>
          <a:p>
            <a:pPr>
              <a:defRPr sz="3900"/>
            </a:pPr>
            <a:r>
              <a:t>jiāo</a:t>
            </a:r>
          </a:p>
        </p:txBody>
      </p:sp>
      <p:grpSp>
        <p:nvGrpSpPr>
          <p:cNvPr id="497" name="群組"/>
          <p:cNvGrpSpPr/>
          <p:nvPr/>
        </p:nvGrpSpPr>
        <p:grpSpPr>
          <a:xfrm>
            <a:off x="412750" y="4597399"/>
            <a:ext cx="12333047" cy="1409701"/>
            <a:chOff x="0" y="0"/>
            <a:chExt cx="12333046" cy="1409700"/>
          </a:xfrm>
        </p:grpSpPr>
        <p:sp>
          <p:nvSpPr>
            <p:cNvPr id="494" name="Hand over your scholarship！"/>
            <p:cNvSpPr txBox="1"/>
            <p:nvPr/>
          </p:nvSpPr>
          <p:spPr>
            <a:xfrm>
              <a:off x="1584845" y="82549"/>
              <a:ext cx="8527010" cy="939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700"/>
              </a:lvl1pPr>
            </a:lstStyle>
            <a:p>
              <a:pPr/>
              <a:r>
                <a:t>Hand over your scholarship！</a:t>
              </a:r>
            </a:p>
          </p:txBody>
        </p:sp>
        <p:sp>
          <p:nvSpPr>
            <p:cNvPr id="495" name="(V出来)"/>
            <p:cNvSpPr txBox="1"/>
            <p:nvPr/>
          </p:nvSpPr>
          <p:spPr>
            <a:xfrm>
              <a:off x="10336453" y="88899"/>
              <a:ext cx="1996594" cy="927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600"/>
              </a:lvl1pPr>
            </a:lstStyle>
            <a:p>
              <a:pPr/>
              <a:r>
                <a:t>(V出来)</a:t>
              </a:r>
            </a:p>
          </p:txBody>
        </p:sp>
        <p:sp>
          <p:nvSpPr>
            <p:cNvPr id="496" name="把"/>
            <p:cNvSpPr txBox="1"/>
            <p:nvPr/>
          </p:nvSpPr>
          <p:spPr>
            <a:xfrm>
              <a:off x="0" y="-1"/>
              <a:ext cx="1054101" cy="140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4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把</a:t>
              </a:r>
            </a:p>
          </p:txBody>
        </p:sp>
      </p:grpSp>
      <p:sp>
        <p:nvSpPr>
          <p:cNvPr id="498" name="把你的奖学金交出来！"/>
          <p:cNvSpPr txBox="1"/>
          <p:nvPr/>
        </p:nvSpPr>
        <p:spPr>
          <a:xfrm>
            <a:off x="2152649" y="5403850"/>
            <a:ext cx="8496301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/>
            </a:pPr>
            <a:r>
              <a:t>把你的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奖学金</a:t>
            </a:r>
            <a:r>
              <a:rPr>
                <a:solidFill>
                  <a:schemeClr val="accent5"/>
                </a:solidFill>
              </a:rPr>
              <a:t>交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出来</a:t>
            </a:r>
            <a:r>
              <a:t>！</a:t>
            </a:r>
          </a:p>
        </p:txBody>
      </p:sp>
      <p:sp>
        <p:nvSpPr>
          <p:cNvPr id="499" name="government"/>
          <p:cNvSpPr txBox="1"/>
          <p:nvPr/>
        </p:nvSpPr>
        <p:spPr>
          <a:xfrm>
            <a:off x="1165532" y="7390022"/>
            <a:ext cx="3541104" cy="80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government</a:t>
            </a:r>
          </a:p>
        </p:txBody>
      </p:sp>
      <p:sp>
        <p:nvSpPr>
          <p:cNvPr id="500" name="政府…"/>
          <p:cNvSpPr txBox="1"/>
          <p:nvPr/>
        </p:nvSpPr>
        <p:spPr>
          <a:xfrm>
            <a:off x="5747283" y="6585783"/>
            <a:ext cx="5186388" cy="284313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200">
                <a:solidFill>
                  <a:srgbClr val="FFFFFF"/>
                </a:solidFill>
              </a:defRPr>
            </a:pPr>
            <a:r>
              <a:t>政府</a:t>
            </a:r>
          </a:p>
          <a:p>
            <a:pPr>
              <a:defRPr sz="3900">
                <a:solidFill>
                  <a:srgbClr val="FFFFFF"/>
                </a:solidFill>
              </a:defRPr>
            </a:pPr>
            <a:r>
              <a:t>zhèngfǔ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7" grpId="5"/>
      <p:bldP build="whole" bldLvl="1" animBg="1" rev="0" advAuto="0" spid="498" grpId="6"/>
      <p:bldP build="whole" bldLvl="1" animBg="1" rev="0" advAuto="0" spid="490" grpId="1"/>
      <p:bldP build="whole" bldLvl="1" animBg="1" rev="0" advAuto="0" spid="499" grpId="7"/>
      <p:bldP build="whole" bldLvl="1" animBg="1" rev="0" advAuto="0" spid="491" grpId="2"/>
      <p:bldP build="whole" bldLvl="1" animBg="1" rev="0" advAuto="0" spid="500" grpId="8"/>
      <p:bldP build="whole" bldLvl="1" animBg="1" rev="0" advAuto="0" spid="493" grpId="4"/>
      <p:bldP build="whole" bldLvl="1" animBg="1" rev="0" advAuto="0" spid="492" grpId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HOME_LOAN_.jpg" descr="HOME_LOAN_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6651"/>
          <a:stretch>
            <a:fillRect/>
          </a:stretch>
        </p:blipFill>
        <p:spPr>
          <a:xfrm>
            <a:off x="-56506" y="15577"/>
            <a:ext cx="6131920" cy="3816046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贷款…"/>
          <p:cNvSpPr txBox="1"/>
          <p:nvPr/>
        </p:nvSpPr>
        <p:spPr>
          <a:xfrm>
            <a:off x="4013809" y="2119523"/>
            <a:ext cx="2081582" cy="17172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贷款</a:t>
            </a:r>
          </a:p>
          <a:p>
            <a:pPr>
              <a:defRPr sz="2700"/>
            </a:pPr>
            <a:r>
              <a:t>dàikuǎn</a:t>
            </a:r>
          </a:p>
        </p:txBody>
      </p:sp>
      <p:grpSp>
        <p:nvGrpSpPr>
          <p:cNvPr id="506" name="群組"/>
          <p:cNvGrpSpPr/>
          <p:nvPr/>
        </p:nvGrpSpPr>
        <p:grpSpPr>
          <a:xfrm>
            <a:off x="6092762" y="-468212"/>
            <a:ext cx="6863438" cy="4504132"/>
            <a:chOff x="0" y="0"/>
            <a:chExt cx="6863436" cy="4504130"/>
          </a:xfrm>
        </p:grpSpPr>
        <p:pic>
          <p:nvPicPr>
            <p:cNvPr id="504" name="85.jpeg" descr="85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863437" cy="4504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5" name="village"/>
            <p:cNvSpPr txBox="1"/>
            <p:nvPr/>
          </p:nvSpPr>
          <p:spPr>
            <a:xfrm>
              <a:off x="6132" y="496102"/>
              <a:ext cx="1975410" cy="8205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/>
              </a:lvl1pPr>
            </a:lstStyle>
            <a:p>
              <a:pPr/>
              <a:r>
                <a:t>village</a:t>
              </a:r>
            </a:p>
          </p:txBody>
        </p:sp>
      </p:grpSp>
      <p:sp>
        <p:nvSpPr>
          <p:cNvPr id="507" name="农村…"/>
          <p:cNvSpPr txBox="1"/>
          <p:nvPr/>
        </p:nvSpPr>
        <p:spPr>
          <a:xfrm>
            <a:off x="11049609" y="2335423"/>
            <a:ext cx="2081582" cy="17172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800"/>
            </a:pPr>
            <a:r>
              <a:t>农村</a:t>
            </a:r>
          </a:p>
          <a:p>
            <a:pPr>
              <a:defRPr sz="2700"/>
            </a:pPr>
            <a:r>
              <a:t>nóngcun</a:t>
            </a:r>
          </a:p>
        </p:txBody>
      </p:sp>
      <p:sp>
        <p:nvSpPr>
          <p:cNvPr id="508" name="wages"/>
          <p:cNvSpPr txBox="1"/>
          <p:nvPr/>
        </p:nvSpPr>
        <p:spPr>
          <a:xfrm>
            <a:off x="1509585" y="4499949"/>
            <a:ext cx="2365630" cy="969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/>
            </a:lvl1pPr>
          </a:lstStyle>
          <a:p>
            <a:pPr/>
            <a:r>
              <a:t>wages</a:t>
            </a:r>
          </a:p>
        </p:txBody>
      </p:sp>
      <p:sp>
        <p:nvSpPr>
          <p:cNvPr id="509" name="工资…"/>
          <p:cNvSpPr txBox="1"/>
          <p:nvPr/>
        </p:nvSpPr>
        <p:spPr>
          <a:xfrm>
            <a:off x="-48630" y="5626749"/>
            <a:ext cx="5942137" cy="2830802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200">
                <a:solidFill>
                  <a:srgbClr val="FFFFFF"/>
                </a:solidFill>
              </a:defRPr>
            </a:pPr>
            <a:r>
              <a:t>工资</a:t>
            </a:r>
          </a:p>
          <a:p>
            <a:pPr>
              <a:defRPr sz="3800">
                <a:solidFill>
                  <a:srgbClr val="FFFFFF"/>
                </a:solidFill>
              </a:defRPr>
            </a:pPr>
            <a:r>
              <a:t>gōngzī</a:t>
            </a:r>
          </a:p>
        </p:txBody>
      </p:sp>
      <p:sp>
        <p:nvSpPr>
          <p:cNvPr id="510" name="The wages of this restaurant…"/>
          <p:cNvSpPr txBox="1"/>
          <p:nvPr/>
        </p:nvSpPr>
        <p:spPr>
          <a:xfrm>
            <a:off x="6093688" y="5245380"/>
            <a:ext cx="6583224" cy="120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The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wages</a:t>
            </a:r>
            <a:r>
              <a:t> of this restaurant </a:t>
            </a:r>
          </a:p>
          <a:p>
            <a:pPr>
              <a:defRPr sz="3600"/>
            </a:pPr>
            <a:r>
              <a:t>is very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low</a:t>
            </a:r>
            <a:r>
              <a:t>.</a:t>
            </a:r>
          </a:p>
        </p:txBody>
      </p:sp>
      <p:sp>
        <p:nvSpPr>
          <p:cNvPr id="511" name="这间餐厅的工资很低。"/>
          <p:cNvSpPr txBox="1"/>
          <p:nvPr/>
        </p:nvSpPr>
        <p:spPr>
          <a:xfrm>
            <a:off x="6292331" y="7334250"/>
            <a:ext cx="646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这间餐厅的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工资</a:t>
            </a:r>
            <a:r>
              <a:t>很低。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1" grpId="7"/>
      <p:bldP build="whole" bldLvl="1" animBg="1" rev="0" advAuto="0" spid="503" grpId="1"/>
      <p:bldP build="whole" bldLvl="1" animBg="1" rev="0" advAuto="0" spid="507" grpId="3"/>
      <p:bldP build="whole" bldLvl="1" animBg="1" rev="0" advAuto="0" spid="510" grpId="6"/>
      <p:bldP build="whole" bldLvl="1" animBg="1" rev="0" advAuto="0" spid="508" grpId="4"/>
      <p:bldP build="whole" bldLvl="1" animBg="1" rev="0" advAuto="0" spid="509" grpId="5"/>
      <p:bldP build="whole" bldLvl="1" animBg="1" rev="0" advAuto="0" spid="506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>
            <a:hueOff val="167855"/>
            <a:satOff val="17755"/>
            <a:lumOff val="-1667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语法"/>
          <p:cNvSpPr txBox="1"/>
          <p:nvPr/>
        </p:nvSpPr>
        <p:spPr>
          <a:xfrm>
            <a:off x="4146549" y="3683000"/>
            <a:ext cx="4711701" cy="332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100">
                <a:solidFill>
                  <a:srgbClr val="FFFFFF"/>
                </a:solidFill>
              </a:defRPr>
            </a:lvl1pPr>
          </a:lstStyle>
          <a:p>
            <a:pPr/>
            <a:r>
              <a:t>语法</a:t>
            </a:r>
          </a:p>
        </p:txBody>
      </p:sp>
      <p:sp>
        <p:nvSpPr>
          <p:cNvPr id="514" name="Grammar"/>
          <p:cNvSpPr txBox="1"/>
          <p:nvPr/>
        </p:nvSpPr>
        <p:spPr>
          <a:xfrm>
            <a:off x="4159948" y="1314450"/>
            <a:ext cx="5065904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2700">
                <a:solidFill>
                  <a:srgbClr val="FFFFFF"/>
                </a:solidFill>
                <a:latin typeface="나눔손글씨 붓"/>
                <a:ea typeface="나눔손글씨 붓"/>
                <a:cs typeface="나눔손글씨 붓"/>
                <a:sym typeface="나눔손글씨 붓"/>
              </a:defRPr>
            </a:lvl1pPr>
          </a:lstStyle>
          <a:p>
            <a:pPr/>
            <a:r>
              <a:t>Grammar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influence; to influence"/>
          <p:cNvSpPr txBox="1"/>
          <p:nvPr/>
        </p:nvSpPr>
        <p:spPr>
          <a:xfrm>
            <a:off x="109721" y="559313"/>
            <a:ext cx="453035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influence; to influence</a:t>
            </a:r>
          </a:p>
        </p:txBody>
      </p:sp>
      <p:sp>
        <p:nvSpPr>
          <p:cNvPr id="517" name="影响"/>
          <p:cNvSpPr txBox="1"/>
          <p:nvPr/>
        </p:nvSpPr>
        <p:spPr>
          <a:xfrm>
            <a:off x="6796" y="1333500"/>
            <a:ext cx="4530358" cy="18161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影响</a:t>
            </a:r>
          </a:p>
        </p:txBody>
      </p:sp>
      <p:sp>
        <p:nvSpPr>
          <p:cNvPr id="518" name="N"/>
          <p:cNvSpPr txBox="1"/>
          <p:nvPr/>
        </p:nvSpPr>
        <p:spPr>
          <a:xfrm>
            <a:off x="831303" y="14822"/>
            <a:ext cx="547194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519" name="V"/>
          <p:cNvSpPr txBox="1"/>
          <p:nvPr/>
        </p:nvSpPr>
        <p:spPr>
          <a:xfrm>
            <a:off x="3429127" y="14822"/>
            <a:ext cx="482347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520" name="别影响她做决定。"/>
          <p:cNvSpPr txBox="1"/>
          <p:nvPr/>
        </p:nvSpPr>
        <p:spPr>
          <a:xfrm>
            <a:off x="2736850" y="5314950"/>
            <a:ext cx="63119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别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影响</a:t>
            </a:r>
            <a:r>
              <a:t>她做决定。</a:t>
            </a:r>
          </a:p>
        </p:txBody>
      </p:sp>
      <p:grpSp>
        <p:nvGrpSpPr>
          <p:cNvPr id="523" name="群組"/>
          <p:cNvGrpSpPr/>
          <p:nvPr/>
        </p:nvGrpSpPr>
        <p:grpSpPr>
          <a:xfrm>
            <a:off x="1515529" y="3469223"/>
            <a:ext cx="8983142" cy="1811030"/>
            <a:chOff x="0" y="0"/>
            <a:chExt cx="8983141" cy="1811029"/>
          </a:xfrm>
        </p:grpSpPr>
        <p:sp>
          <p:nvSpPr>
            <p:cNvPr id="521" name="Don’t influence she to make decision."/>
            <p:cNvSpPr txBox="1"/>
            <p:nvPr/>
          </p:nvSpPr>
          <p:spPr>
            <a:xfrm>
              <a:off x="-1" y="-1"/>
              <a:ext cx="8983143" cy="684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900"/>
              </a:pPr>
              <a:r>
                <a:t>Don’t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influence</a:t>
              </a:r>
              <a:r>
                <a:t> she to make decision.</a:t>
              </a:r>
            </a:p>
          </p:txBody>
        </p:sp>
        <p:sp>
          <p:nvSpPr>
            <p:cNvPr id="522" name="决定/她/别/做/影响"/>
            <p:cNvSpPr txBox="1"/>
            <p:nvPr/>
          </p:nvSpPr>
          <p:spPr>
            <a:xfrm>
              <a:off x="1303210" y="718829"/>
              <a:ext cx="6148122" cy="1092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600"/>
              </a:lvl1pPr>
            </a:lstStyle>
            <a:p>
              <a:pPr/>
              <a:r>
                <a:t>决定/她/别/做/影响</a:t>
              </a:r>
            </a:p>
          </p:txBody>
        </p:sp>
      </p:grpSp>
      <p:sp>
        <p:nvSpPr>
          <p:cNvPr id="524" name="The teacher affect his study."/>
          <p:cNvSpPr txBox="1"/>
          <p:nvPr/>
        </p:nvSpPr>
        <p:spPr>
          <a:xfrm>
            <a:off x="1948002" y="6811902"/>
            <a:ext cx="7279996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The teacher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affect</a:t>
            </a:r>
            <a:r>
              <a:t> his study.</a:t>
            </a:r>
          </a:p>
        </p:txBody>
      </p:sp>
      <p:sp>
        <p:nvSpPr>
          <p:cNvPr id="525" name="这位老师影响他的学习"/>
          <p:cNvSpPr txBox="1"/>
          <p:nvPr/>
        </p:nvSpPr>
        <p:spPr>
          <a:xfrm>
            <a:off x="1454149" y="7670344"/>
            <a:ext cx="78613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这位老师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影响</a:t>
            </a:r>
            <a:r>
              <a:t>他的学习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5" grpId="8"/>
      <p:bldP build="whole" bldLvl="1" animBg="1" rev="0" advAuto="0" spid="518" grpId="3"/>
      <p:bldP build="whole" bldLvl="1" animBg="1" rev="0" advAuto="0" spid="516" grpId="1"/>
      <p:bldP build="whole" bldLvl="1" animBg="1" rev="0" advAuto="0" spid="524" grpId="7"/>
      <p:bldP build="whole" bldLvl="1" animBg="1" rev="0" advAuto="0" spid="523" grpId="5"/>
      <p:bldP build="whole" bldLvl="1" animBg="1" rev="0" advAuto="0" spid="520" grpId="6"/>
      <p:bldP build="whole" bldLvl="1" animBg="1" rev="0" advAuto="0" spid="517" grpId="2"/>
      <p:bldP build="whole" bldLvl="1" animBg="1" rev="0" advAuto="0" spid="519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影响"/>
          <p:cNvSpPr txBox="1"/>
          <p:nvPr/>
        </p:nvSpPr>
        <p:spPr>
          <a:xfrm>
            <a:off x="19496" y="1155700"/>
            <a:ext cx="4530358" cy="18161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影响</a:t>
            </a:r>
          </a:p>
        </p:txBody>
      </p:sp>
      <p:sp>
        <p:nvSpPr>
          <p:cNvPr id="528" name="influence; to influence"/>
          <p:cNvSpPr txBox="1"/>
          <p:nvPr/>
        </p:nvSpPr>
        <p:spPr>
          <a:xfrm>
            <a:off x="109721" y="559313"/>
            <a:ext cx="453035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influence; to influence</a:t>
            </a:r>
          </a:p>
        </p:txBody>
      </p:sp>
      <p:sp>
        <p:nvSpPr>
          <p:cNvPr id="529" name="N"/>
          <p:cNvSpPr txBox="1"/>
          <p:nvPr/>
        </p:nvSpPr>
        <p:spPr>
          <a:xfrm>
            <a:off x="831303" y="14822"/>
            <a:ext cx="547194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530" name="V"/>
          <p:cNvSpPr txBox="1"/>
          <p:nvPr/>
        </p:nvSpPr>
        <p:spPr>
          <a:xfrm>
            <a:off x="3429127" y="14822"/>
            <a:ext cx="482347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531" name="A对B有影响"/>
          <p:cNvSpPr txBox="1"/>
          <p:nvPr/>
        </p:nvSpPr>
        <p:spPr>
          <a:xfrm>
            <a:off x="5336781" y="1498600"/>
            <a:ext cx="4083838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A对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</a:t>
            </a:r>
            <a:r>
              <a:t>有影响</a:t>
            </a:r>
          </a:p>
        </p:txBody>
      </p:sp>
      <p:sp>
        <p:nvSpPr>
          <p:cNvPr id="532" name="喝太多咖啡"/>
          <p:cNvSpPr txBox="1"/>
          <p:nvPr/>
        </p:nvSpPr>
        <p:spPr>
          <a:xfrm>
            <a:off x="1543049" y="3316823"/>
            <a:ext cx="30353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喝太多咖啡</a:t>
            </a:r>
          </a:p>
        </p:txBody>
      </p:sp>
      <p:pic>
        <p:nvPicPr>
          <p:cNvPr id="533" name="d3466788.jpg" descr="d346678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103" y="4166741"/>
            <a:ext cx="5639794" cy="3759862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身体健康"/>
          <p:cNvSpPr txBox="1"/>
          <p:nvPr/>
        </p:nvSpPr>
        <p:spPr>
          <a:xfrm>
            <a:off x="7245350" y="4800600"/>
            <a:ext cx="3568701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身体健康</a:t>
            </a:r>
          </a:p>
        </p:txBody>
      </p:sp>
      <p:sp>
        <p:nvSpPr>
          <p:cNvPr id="535" name="喝太多咖啡对身体健康有影响。"/>
          <p:cNvSpPr txBox="1"/>
          <p:nvPr/>
        </p:nvSpPr>
        <p:spPr>
          <a:xfrm>
            <a:off x="1454150" y="8280399"/>
            <a:ext cx="93599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喝太多咖啡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对</a:t>
            </a:r>
            <a:r>
              <a:t>身体健康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有影响</a:t>
            </a:r>
            <a:r>
              <a:t>。</a:t>
            </a:r>
          </a:p>
        </p:txBody>
      </p:sp>
      <p:sp>
        <p:nvSpPr>
          <p:cNvPr id="536" name="N"/>
          <p:cNvSpPr txBox="1"/>
          <p:nvPr/>
        </p:nvSpPr>
        <p:spPr>
          <a:xfrm>
            <a:off x="8311603" y="2554822"/>
            <a:ext cx="547194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8" grpId="1"/>
      <p:bldP build="whole" bldLvl="1" animBg="1" rev="0" advAuto="0" spid="535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影响"/>
          <p:cNvSpPr txBox="1"/>
          <p:nvPr/>
        </p:nvSpPr>
        <p:spPr>
          <a:xfrm>
            <a:off x="19496" y="1155700"/>
            <a:ext cx="4530358" cy="18161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影响</a:t>
            </a:r>
          </a:p>
        </p:txBody>
      </p:sp>
      <p:sp>
        <p:nvSpPr>
          <p:cNvPr id="539" name="influence; to influence"/>
          <p:cNvSpPr txBox="1"/>
          <p:nvPr/>
        </p:nvSpPr>
        <p:spPr>
          <a:xfrm>
            <a:off x="109721" y="559313"/>
            <a:ext cx="453035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influence; to influence</a:t>
            </a:r>
          </a:p>
        </p:txBody>
      </p:sp>
      <p:sp>
        <p:nvSpPr>
          <p:cNvPr id="540" name="N"/>
          <p:cNvSpPr txBox="1"/>
          <p:nvPr/>
        </p:nvSpPr>
        <p:spPr>
          <a:xfrm>
            <a:off x="831303" y="14822"/>
            <a:ext cx="547194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541" name="V"/>
          <p:cNvSpPr txBox="1"/>
          <p:nvPr/>
        </p:nvSpPr>
        <p:spPr>
          <a:xfrm>
            <a:off x="3429127" y="14822"/>
            <a:ext cx="482347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542" name="A对B有影响"/>
          <p:cNvSpPr txBox="1"/>
          <p:nvPr/>
        </p:nvSpPr>
        <p:spPr>
          <a:xfrm>
            <a:off x="5336781" y="1498600"/>
            <a:ext cx="4083838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A对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</a:t>
            </a:r>
            <a:r>
              <a:t>有影响</a:t>
            </a:r>
          </a:p>
        </p:txBody>
      </p:sp>
      <p:sp>
        <p:nvSpPr>
          <p:cNvPr id="543" name="不写作业对你的成绩有影响。"/>
          <p:cNvSpPr txBox="1"/>
          <p:nvPr/>
        </p:nvSpPr>
        <p:spPr>
          <a:xfrm>
            <a:off x="1816100" y="8585199"/>
            <a:ext cx="85344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不写作业</a:t>
            </a:r>
            <a:r>
              <a:rPr>
                <a:solidFill>
                  <a:srgbClr val="FF2600"/>
                </a:solidFill>
              </a:rPr>
              <a:t>对</a:t>
            </a:r>
            <a:r>
              <a:t>你的成绩</a:t>
            </a:r>
            <a:r>
              <a:rPr>
                <a:solidFill>
                  <a:srgbClr val="FF2600"/>
                </a:solidFill>
              </a:rPr>
              <a:t>有影响</a:t>
            </a:r>
            <a:r>
              <a:t>。</a:t>
            </a:r>
          </a:p>
        </p:txBody>
      </p:sp>
      <p:sp>
        <p:nvSpPr>
          <p:cNvPr id="544" name="不写作业"/>
          <p:cNvSpPr txBox="1"/>
          <p:nvPr/>
        </p:nvSpPr>
        <p:spPr>
          <a:xfrm>
            <a:off x="1543050" y="3117850"/>
            <a:ext cx="265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不写作业</a:t>
            </a:r>
          </a:p>
        </p:txBody>
      </p:sp>
      <p:sp>
        <p:nvSpPr>
          <p:cNvPr id="545" name="你的成绩"/>
          <p:cNvSpPr txBox="1"/>
          <p:nvPr/>
        </p:nvSpPr>
        <p:spPr>
          <a:xfrm>
            <a:off x="7677150" y="2931723"/>
            <a:ext cx="265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你的成绩</a:t>
            </a:r>
          </a:p>
        </p:txBody>
      </p:sp>
      <p:pic>
        <p:nvPicPr>
          <p:cNvPr id="546" name="images.png" descr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" y="4887614"/>
            <a:ext cx="4085789" cy="2918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43929723-errors-corrected-in-red-pen-in-a-notebook-bad-score-for-the-solution-of-mathematical-expressions-mar.jpg" descr="43929723-errors-corrected-in-red-pen-in-a-notebook-bad-score-for-the-solution-of-mathematical-expressions-ma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5903" y="4225147"/>
            <a:ext cx="5585304" cy="3712079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x"/>
          <p:cNvSpPr txBox="1"/>
          <p:nvPr/>
        </p:nvSpPr>
        <p:spPr>
          <a:xfrm>
            <a:off x="3696195" y="4887614"/>
            <a:ext cx="837210" cy="1700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549" name="箭頭"/>
          <p:cNvSpPr/>
          <p:nvPr/>
        </p:nvSpPr>
        <p:spPr>
          <a:xfrm>
            <a:off x="5016500" y="5683259"/>
            <a:ext cx="1270000" cy="795855"/>
          </a:xfrm>
          <a:prstGeom prst="rightArrow">
            <a:avLst>
              <a:gd name="adj1" fmla="val 32000"/>
              <a:gd name="adj2" fmla="val 10212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3" grpId="2"/>
      <p:bldP build="whole" bldLvl="1" animBg="1" rev="0" advAuto="0" spid="53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影响"/>
          <p:cNvSpPr txBox="1"/>
          <p:nvPr/>
        </p:nvSpPr>
        <p:spPr>
          <a:xfrm>
            <a:off x="19496" y="1155700"/>
            <a:ext cx="4530358" cy="18161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影响</a:t>
            </a:r>
          </a:p>
        </p:txBody>
      </p:sp>
      <p:sp>
        <p:nvSpPr>
          <p:cNvPr id="552" name="influence; to influence"/>
          <p:cNvSpPr txBox="1"/>
          <p:nvPr/>
        </p:nvSpPr>
        <p:spPr>
          <a:xfrm>
            <a:off x="109721" y="559313"/>
            <a:ext cx="453035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influence; to influence</a:t>
            </a:r>
          </a:p>
        </p:txBody>
      </p:sp>
      <p:sp>
        <p:nvSpPr>
          <p:cNvPr id="553" name="N"/>
          <p:cNvSpPr txBox="1"/>
          <p:nvPr/>
        </p:nvSpPr>
        <p:spPr>
          <a:xfrm>
            <a:off x="831303" y="14822"/>
            <a:ext cx="547194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554" name="V"/>
          <p:cNvSpPr txBox="1"/>
          <p:nvPr/>
        </p:nvSpPr>
        <p:spPr>
          <a:xfrm>
            <a:off x="3429127" y="14822"/>
            <a:ext cx="482347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555" name="A对B有…影响"/>
          <p:cNvSpPr txBox="1"/>
          <p:nvPr/>
        </p:nvSpPr>
        <p:spPr>
          <a:xfrm>
            <a:off x="5070081" y="1136464"/>
            <a:ext cx="4820438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A对B有…影响</a:t>
            </a:r>
          </a:p>
        </p:txBody>
      </p:sp>
      <p:grpSp>
        <p:nvGrpSpPr>
          <p:cNvPr id="558" name="群組"/>
          <p:cNvGrpSpPr/>
          <p:nvPr/>
        </p:nvGrpSpPr>
        <p:grpSpPr>
          <a:xfrm>
            <a:off x="5415990" y="2039888"/>
            <a:ext cx="5855819" cy="1649463"/>
            <a:chOff x="0" y="0"/>
            <a:chExt cx="5855817" cy="1649462"/>
          </a:xfrm>
        </p:grpSpPr>
        <p:sp>
          <p:nvSpPr>
            <p:cNvPr id="556" name="線條"/>
            <p:cNvSpPr/>
            <p:nvPr/>
          </p:nvSpPr>
          <p:spPr>
            <a:xfrm>
              <a:off x="2486480" y="-1"/>
              <a:ext cx="465895" cy="7905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57" name="(很好的、不好的、很大的)"/>
            <p:cNvSpPr txBox="1"/>
            <p:nvPr/>
          </p:nvSpPr>
          <p:spPr>
            <a:xfrm>
              <a:off x="-1" y="862062"/>
              <a:ext cx="5855819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900"/>
              </a:lvl1pPr>
            </a:lstStyle>
            <a:p>
              <a:pPr/>
              <a:r>
                <a:t>(很好的、不好的、很大的)</a:t>
              </a:r>
            </a:p>
          </p:txBody>
        </p:sp>
      </p:grpSp>
      <p:grpSp>
        <p:nvGrpSpPr>
          <p:cNvPr id="561" name="群組"/>
          <p:cNvGrpSpPr/>
          <p:nvPr/>
        </p:nvGrpSpPr>
        <p:grpSpPr>
          <a:xfrm>
            <a:off x="-171460" y="3702050"/>
            <a:ext cx="5092720" cy="4348411"/>
            <a:chOff x="0" y="0"/>
            <a:chExt cx="5092719" cy="4348410"/>
          </a:xfrm>
        </p:grpSpPr>
        <p:sp>
          <p:nvSpPr>
            <p:cNvPr id="559" name="听录音"/>
            <p:cNvSpPr txBox="1"/>
            <p:nvPr/>
          </p:nvSpPr>
          <p:spPr>
            <a:xfrm>
              <a:off x="1555759" y="0"/>
              <a:ext cx="1981201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900"/>
              </a:lvl1pPr>
            </a:lstStyle>
            <a:p>
              <a:pPr/>
              <a:r>
                <a:t>听录音</a:t>
              </a:r>
            </a:p>
          </p:txBody>
        </p:sp>
        <p:pic>
          <p:nvPicPr>
            <p:cNvPr id="560" name="sy_20110528102127517025.jpg" descr="sy_20110528102127517025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941659"/>
              <a:ext cx="5092720" cy="3406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64" name="群組"/>
          <p:cNvGrpSpPr/>
          <p:nvPr/>
        </p:nvGrpSpPr>
        <p:grpSpPr>
          <a:xfrm>
            <a:off x="6089699" y="3702050"/>
            <a:ext cx="4841024" cy="4338171"/>
            <a:chOff x="0" y="0"/>
            <a:chExt cx="4841022" cy="4338170"/>
          </a:xfrm>
        </p:grpSpPr>
        <p:sp>
          <p:nvSpPr>
            <p:cNvPr id="562" name="学中文"/>
            <p:cNvSpPr txBox="1"/>
            <p:nvPr/>
          </p:nvSpPr>
          <p:spPr>
            <a:xfrm>
              <a:off x="1593800" y="0"/>
              <a:ext cx="1981201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900"/>
              </a:lvl1pPr>
            </a:lstStyle>
            <a:p>
              <a:pPr/>
              <a:r>
                <a:t>学中文</a:t>
              </a:r>
            </a:p>
          </p:txBody>
        </p:sp>
        <p:pic>
          <p:nvPicPr>
            <p:cNvPr id="563" name="0_170721143340.jpg" descr="0_170721143340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951899"/>
              <a:ext cx="4841023" cy="33862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65" name="听录音对学中文有很好的影响。"/>
          <p:cNvSpPr txBox="1"/>
          <p:nvPr/>
        </p:nvSpPr>
        <p:spPr>
          <a:xfrm>
            <a:off x="1314449" y="8280400"/>
            <a:ext cx="97155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听录音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对</a:t>
            </a:r>
            <a:r>
              <a:t>学中文有</a:t>
            </a:r>
            <a:r>
              <a:rPr>
                <a:solidFill>
                  <a:srgbClr val="0433FF"/>
                </a:solidFill>
              </a:rPr>
              <a:t>很好的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影响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5" grpId="4"/>
      <p:bldP build="whole" bldLvl="1" animBg="1" rev="0" advAuto="0" spid="564" grpId="3"/>
      <p:bldP build="whole" bldLvl="1" animBg="1" rev="0" advAuto="0" spid="561" grpId="2"/>
      <p:bldP build="whole" bldLvl="1" animBg="1" rev="0" advAuto="0" spid="55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影响"/>
          <p:cNvSpPr txBox="1"/>
          <p:nvPr/>
        </p:nvSpPr>
        <p:spPr>
          <a:xfrm>
            <a:off x="19496" y="1155700"/>
            <a:ext cx="4530358" cy="18161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影响</a:t>
            </a:r>
          </a:p>
        </p:txBody>
      </p:sp>
      <p:sp>
        <p:nvSpPr>
          <p:cNvPr id="568" name="influence; to influence"/>
          <p:cNvSpPr txBox="1"/>
          <p:nvPr/>
        </p:nvSpPr>
        <p:spPr>
          <a:xfrm>
            <a:off x="109721" y="559313"/>
            <a:ext cx="453035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influence; to influence</a:t>
            </a:r>
          </a:p>
        </p:txBody>
      </p:sp>
      <p:sp>
        <p:nvSpPr>
          <p:cNvPr id="569" name="N"/>
          <p:cNvSpPr txBox="1"/>
          <p:nvPr/>
        </p:nvSpPr>
        <p:spPr>
          <a:xfrm>
            <a:off x="831303" y="14822"/>
            <a:ext cx="547194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570" name="V"/>
          <p:cNvSpPr txBox="1"/>
          <p:nvPr/>
        </p:nvSpPr>
        <p:spPr>
          <a:xfrm>
            <a:off x="3429127" y="14822"/>
            <a:ext cx="482347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571" name="A对B有…影响"/>
          <p:cNvSpPr txBox="1"/>
          <p:nvPr/>
        </p:nvSpPr>
        <p:spPr>
          <a:xfrm>
            <a:off x="5311381" y="272864"/>
            <a:ext cx="4820438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A对B有…影响</a:t>
            </a:r>
          </a:p>
        </p:txBody>
      </p:sp>
      <p:sp>
        <p:nvSpPr>
          <p:cNvPr id="572" name="線條"/>
          <p:cNvSpPr/>
          <p:nvPr/>
        </p:nvSpPr>
        <p:spPr>
          <a:xfrm>
            <a:off x="8143772" y="1176288"/>
            <a:ext cx="465894" cy="79058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73" name="(很好的、不好的、很大的)"/>
          <p:cNvSpPr txBox="1"/>
          <p:nvPr/>
        </p:nvSpPr>
        <p:spPr>
          <a:xfrm>
            <a:off x="5657291" y="2038349"/>
            <a:ext cx="585581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(很好的、不好的、很大的)</a:t>
            </a:r>
          </a:p>
        </p:txBody>
      </p:sp>
      <p:sp>
        <p:nvSpPr>
          <p:cNvPr id="574" name="熬夜追剧"/>
          <p:cNvSpPr txBox="1"/>
          <p:nvPr/>
        </p:nvSpPr>
        <p:spPr>
          <a:xfrm>
            <a:off x="1847849" y="3092449"/>
            <a:ext cx="27559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熬夜追剧</a:t>
            </a:r>
          </a:p>
        </p:txBody>
      </p:sp>
      <p:sp>
        <p:nvSpPr>
          <p:cNvPr id="575" name="眼睛"/>
          <p:cNvSpPr txBox="1"/>
          <p:nvPr/>
        </p:nvSpPr>
        <p:spPr>
          <a:xfrm>
            <a:off x="8210550" y="3092449"/>
            <a:ext cx="14351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眼睛</a:t>
            </a:r>
          </a:p>
        </p:txBody>
      </p:sp>
      <p:pic>
        <p:nvPicPr>
          <p:cNvPr id="576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274930" y="4000152"/>
            <a:ext cx="5855819" cy="3896781"/>
          </a:xfrm>
          <a:prstGeom prst="rect">
            <a:avLst/>
          </a:prstGeom>
          <a:ln w="12700">
            <a:miter lim="400000"/>
          </a:ln>
        </p:spPr>
      </p:pic>
      <p:sp>
        <p:nvSpPr>
          <p:cNvPr id="577" name="熬夜…"/>
          <p:cNvSpPr txBox="1"/>
          <p:nvPr/>
        </p:nvSpPr>
        <p:spPr>
          <a:xfrm>
            <a:off x="502970" y="4260762"/>
            <a:ext cx="1965860" cy="175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/>
            </a:pPr>
            <a:r>
              <a:t>熬夜</a:t>
            </a:r>
          </a:p>
          <a:p>
            <a:pPr>
              <a:defRPr sz="3400"/>
            </a:pPr>
            <a:r>
              <a:t>áoyè</a:t>
            </a:r>
          </a:p>
        </p:txBody>
      </p:sp>
      <p:sp>
        <p:nvSpPr>
          <p:cNvPr id="578" name="stayed up late"/>
          <p:cNvSpPr txBox="1"/>
          <p:nvPr/>
        </p:nvSpPr>
        <p:spPr>
          <a:xfrm>
            <a:off x="87058" y="6216650"/>
            <a:ext cx="3000884" cy="609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stayed up late</a:t>
            </a:r>
          </a:p>
        </p:txBody>
      </p:sp>
      <p:sp>
        <p:nvSpPr>
          <p:cNvPr id="579" name="文字"/>
          <p:cNvSpPr txBox="1"/>
          <p:nvPr/>
        </p:nvSpPr>
        <p:spPr>
          <a:xfrm>
            <a:off x="5645150" y="4533900"/>
            <a:ext cx="723901" cy="520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580" name="熬夜追剧对眼睛有不好的影响。"/>
          <p:cNvSpPr txBox="1"/>
          <p:nvPr/>
        </p:nvSpPr>
        <p:spPr>
          <a:xfrm>
            <a:off x="1256226" y="8166286"/>
            <a:ext cx="98933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熬夜追剧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对</a:t>
            </a:r>
            <a:r>
              <a:t>眼睛有</a:t>
            </a:r>
            <a:r>
              <a:rPr>
                <a:solidFill>
                  <a:srgbClr val="0433FF"/>
                </a:solidFill>
              </a:rPr>
              <a:t>不好的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影响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0" grpId="3"/>
      <p:bldP build="whole" bldLvl="1" animBg="1" rev="0" advAuto="0" spid="568" grpId="1"/>
      <p:bldP build="whole" bldLvl="1" animBg="1" rev="0" advAuto="0" spid="578" grpId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影响"/>
          <p:cNvSpPr txBox="1"/>
          <p:nvPr/>
        </p:nvSpPr>
        <p:spPr>
          <a:xfrm>
            <a:off x="19496" y="1155700"/>
            <a:ext cx="4530358" cy="18161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600">
                <a:solidFill>
                  <a:srgbClr val="FFFFFF"/>
                </a:solidFill>
              </a:defRPr>
            </a:lvl1pPr>
          </a:lstStyle>
          <a:p>
            <a:pPr/>
            <a:r>
              <a:t>影响</a:t>
            </a:r>
          </a:p>
        </p:txBody>
      </p:sp>
      <p:sp>
        <p:nvSpPr>
          <p:cNvPr id="583" name="influence; to influence"/>
          <p:cNvSpPr txBox="1"/>
          <p:nvPr/>
        </p:nvSpPr>
        <p:spPr>
          <a:xfrm>
            <a:off x="109721" y="559313"/>
            <a:ext cx="453035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influence; to influence</a:t>
            </a:r>
          </a:p>
        </p:txBody>
      </p:sp>
      <p:sp>
        <p:nvSpPr>
          <p:cNvPr id="584" name="N"/>
          <p:cNvSpPr txBox="1"/>
          <p:nvPr/>
        </p:nvSpPr>
        <p:spPr>
          <a:xfrm>
            <a:off x="831303" y="14822"/>
            <a:ext cx="547194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585" name="V"/>
          <p:cNvSpPr txBox="1"/>
          <p:nvPr/>
        </p:nvSpPr>
        <p:spPr>
          <a:xfrm>
            <a:off x="3429127" y="14822"/>
            <a:ext cx="482347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586" name="A对B有…影响"/>
          <p:cNvSpPr txBox="1"/>
          <p:nvPr/>
        </p:nvSpPr>
        <p:spPr>
          <a:xfrm>
            <a:off x="5311381" y="272864"/>
            <a:ext cx="4820438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A对B有…影响</a:t>
            </a:r>
          </a:p>
        </p:txBody>
      </p:sp>
      <p:sp>
        <p:nvSpPr>
          <p:cNvPr id="587" name="線條"/>
          <p:cNvSpPr/>
          <p:nvPr/>
        </p:nvSpPr>
        <p:spPr>
          <a:xfrm>
            <a:off x="8143772" y="1176288"/>
            <a:ext cx="465894" cy="79058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88" name="(很好的、不好的、很大的)"/>
          <p:cNvSpPr txBox="1"/>
          <p:nvPr/>
        </p:nvSpPr>
        <p:spPr>
          <a:xfrm>
            <a:off x="5657291" y="2038349"/>
            <a:ext cx="585581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(很好的、不好的、很大的)</a:t>
            </a:r>
          </a:p>
        </p:txBody>
      </p:sp>
      <p:sp>
        <p:nvSpPr>
          <p:cNvPr id="589" name="去中国留学一年对将来找工作会有很大的影响。"/>
          <p:cNvSpPr txBox="1"/>
          <p:nvPr/>
        </p:nvSpPr>
        <p:spPr>
          <a:xfrm>
            <a:off x="12700" y="8064500"/>
            <a:ext cx="12115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去中国留学一年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对</a:t>
            </a:r>
            <a:r>
              <a:t>将来找工作会有</a:t>
            </a:r>
            <a:r>
              <a:rPr>
                <a:solidFill>
                  <a:srgbClr val="0433FF"/>
                </a:solidFill>
              </a:rPr>
              <a:t>很大的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影响</a:t>
            </a:r>
            <a:r>
              <a:t>。</a:t>
            </a:r>
          </a:p>
        </p:txBody>
      </p:sp>
      <p:sp>
        <p:nvSpPr>
          <p:cNvPr id="590" name="去中国留学一年"/>
          <p:cNvSpPr txBox="1"/>
          <p:nvPr/>
        </p:nvSpPr>
        <p:spPr>
          <a:xfrm>
            <a:off x="641350" y="3162299"/>
            <a:ext cx="42037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去中国留学一年</a:t>
            </a:r>
          </a:p>
        </p:txBody>
      </p:sp>
      <p:sp>
        <p:nvSpPr>
          <p:cNvPr id="591" name="找工作"/>
          <p:cNvSpPr txBox="1"/>
          <p:nvPr/>
        </p:nvSpPr>
        <p:spPr>
          <a:xfrm>
            <a:off x="8197849" y="3263899"/>
            <a:ext cx="18669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找工作</a:t>
            </a:r>
          </a:p>
        </p:txBody>
      </p:sp>
      <p:pic>
        <p:nvPicPr>
          <p:cNvPr id="592" name="750px-China_administrative_claimed_included.svg.png" descr="750px-China_administrative_claimed_included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50" y="4207473"/>
            <a:ext cx="4582050" cy="3738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img-1492589832-49200@900.jpg" descr="img-1492589832-49200@9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4716" y="4212034"/>
            <a:ext cx="4520968" cy="3405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影响"/>
          <p:cNvSpPr txBox="1"/>
          <p:nvPr/>
        </p:nvSpPr>
        <p:spPr>
          <a:xfrm>
            <a:off x="1456580" y="1009650"/>
            <a:ext cx="9600139" cy="26670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400">
                <a:solidFill>
                  <a:srgbClr val="FFFFFF"/>
                </a:solidFill>
              </a:defRPr>
            </a:lvl1pPr>
          </a:lstStyle>
          <a:p>
            <a:pPr/>
            <a:r>
              <a:t>影响</a:t>
            </a:r>
          </a:p>
        </p:txBody>
      </p:sp>
      <p:sp>
        <p:nvSpPr>
          <p:cNvPr id="596" name="A对B有…影响"/>
          <p:cNvSpPr txBox="1"/>
          <p:nvPr/>
        </p:nvSpPr>
        <p:spPr>
          <a:xfrm>
            <a:off x="3393681" y="4337050"/>
            <a:ext cx="4820438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A对B有…影响</a:t>
            </a:r>
          </a:p>
        </p:txBody>
      </p:sp>
      <p:sp>
        <p:nvSpPr>
          <p:cNvPr id="597" name="線條"/>
          <p:cNvSpPr/>
          <p:nvPr/>
        </p:nvSpPr>
        <p:spPr>
          <a:xfrm>
            <a:off x="6274923" y="5265687"/>
            <a:ext cx="465895" cy="79058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98" name="(很好的、不好的、很大的)"/>
          <p:cNvSpPr txBox="1"/>
          <p:nvPr/>
        </p:nvSpPr>
        <p:spPr>
          <a:xfrm>
            <a:off x="3383991" y="6127749"/>
            <a:ext cx="585581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(很好的、不好的、很大的)</a:t>
            </a:r>
          </a:p>
        </p:txBody>
      </p:sp>
      <p:sp>
        <p:nvSpPr>
          <p:cNvPr id="599" name="请造句"/>
          <p:cNvSpPr txBox="1"/>
          <p:nvPr/>
        </p:nvSpPr>
        <p:spPr>
          <a:xfrm>
            <a:off x="4540250" y="7308849"/>
            <a:ext cx="285750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压力"/>
          <p:cNvSpPr txBox="1"/>
          <p:nvPr/>
        </p:nvSpPr>
        <p:spPr>
          <a:xfrm>
            <a:off x="-6350" y="-19051"/>
            <a:ext cx="2578101" cy="18288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FFFFFF"/>
                </a:solidFill>
              </a:defRPr>
            </a:lvl1pPr>
          </a:lstStyle>
          <a:p>
            <a:pPr/>
            <a:r>
              <a:t>压力</a:t>
            </a:r>
          </a:p>
        </p:txBody>
      </p:sp>
      <p:sp>
        <p:nvSpPr>
          <p:cNvPr id="147" name="Pressure"/>
          <p:cNvSpPr txBox="1"/>
          <p:nvPr/>
        </p:nvSpPr>
        <p:spPr>
          <a:xfrm>
            <a:off x="3134309" y="528436"/>
            <a:ext cx="2367382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Pressure</a:t>
            </a:r>
          </a:p>
        </p:txBody>
      </p:sp>
      <p:grpSp>
        <p:nvGrpSpPr>
          <p:cNvPr id="151" name="群組"/>
          <p:cNvGrpSpPr/>
          <p:nvPr/>
        </p:nvGrpSpPr>
        <p:grpSpPr>
          <a:xfrm>
            <a:off x="3441700" y="1214862"/>
            <a:ext cx="7014896" cy="1054101"/>
            <a:chOff x="0" y="0"/>
            <a:chExt cx="7014895" cy="1054100"/>
          </a:xfrm>
        </p:grpSpPr>
        <p:sp>
          <p:nvSpPr>
            <p:cNvPr id="148" name="2"/>
            <p:cNvSpPr/>
            <p:nvPr/>
          </p:nvSpPr>
          <p:spPr>
            <a:xfrm>
              <a:off x="0" y="239287"/>
              <a:ext cx="614065" cy="57552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149" name="压力很大"/>
            <p:cNvSpPr txBox="1"/>
            <p:nvPr/>
          </p:nvSpPr>
          <p:spPr>
            <a:xfrm>
              <a:off x="742950" y="0"/>
              <a:ext cx="2857500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4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压力很大</a:t>
              </a:r>
            </a:p>
          </p:txBody>
        </p:sp>
        <p:sp>
          <p:nvSpPr>
            <p:cNvPr id="150" name="A lot of pressure"/>
            <p:cNvSpPr txBox="1"/>
            <p:nvPr/>
          </p:nvSpPr>
          <p:spPr>
            <a:xfrm>
              <a:off x="4008704" y="259341"/>
              <a:ext cx="3006192" cy="535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900"/>
              </a:lvl1pPr>
            </a:lstStyle>
            <a:p>
              <a:pPr/>
              <a:r>
                <a:t>A lot of pressure</a:t>
              </a:r>
            </a:p>
          </p:txBody>
        </p:sp>
      </p:grpSp>
      <p:sp>
        <p:nvSpPr>
          <p:cNvPr id="152" name="考试和作业太多，我觉得压力很大。"/>
          <p:cNvSpPr txBox="1"/>
          <p:nvPr/>
        </p:nvSpPr>
        <p:spPr>
          <a:xfrm>
            <a:off x="1466850" y="8082110"/>
            <a:ext cx="100711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考试和作业太多，我觉得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压力很大</a:t>
            </a:r>
            <a:r>
              <a:t>。</a:t>
            </a:r>
          </a:p>
        </p:txBody>
      </p:sp>
      <p:pic>
        <p:nvPicPr>
          <p:cNvPr id="153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8540" y="4029215"/>
            <a:ext cx="6068920" cy="356264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here are too many exams and homework, I feel a lot of pressure."/>
          <p:cNvSpPr txBox="1"/>
          <p:nvPr/>
        </p:nvSpPr>
        <p:spPr>
          <a:xfrm>
            <a:off x="-9970" y="2739193"/>
            <a:ext cx="1200874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There are too many exams and homework, I feel a lot of pressure.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  <p:bldP build="whole" bldLvl="1" animBg="1" rev="0" advAuto="0" spid="152" grpId="3"/>
      <p:bldP build="whole" bldLvl="1" animBg="1" rev="0" advAuto="0" spid="154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不是A就是B"/>
          <p:cNvSpPr txBox="1"/>
          <p:nvPr/>
        </p:nvSpPr>
        <p:spPr>
          <a:xfrm>
            <a:off x="4178" y="234950"/>
            <a:ext cx="5452644" cy="14986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不是A就是B</a:t>
            </a:r>
          </a:p>
        </p:txBody>
      </p:sp>
      <p:sp>
        <p:nvSpPr>
          <p:cNvPr id="602" name="if it’s not A, it’s B"/>
          <p:cNvSpPr txBox="1"/>
          <p:nvPr/>
        </p:nvSpPr>
        <p:spPr>
          <a:xfrm>
            <a:off x="5705335" y="375115"/>
            <a:ext cx="3829330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if it’s not A, it’s B</a:t>
            </a:r>
          </a:p>
        </p:txBody>
      </p:sp>
      <p:sp>
        <p:nvSpPr>
          <p:cNvPr id="603" name="either A or B"/>
          <p:cNvSpPr txBox="1"/>
          <p:nvPr/>
        </p:nvSpPr>
        <p:spPr>
          <a:xfrm>
            <a:off x="5666308" y="1117880"/>
            <a:ext cx="2840584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either A or B</a:t>
            </a:r>
          </a:p>
        </p:txBody>
      </p:sp>
      <p:sp>
        <p:nvSpPr>
          <p:cNvPr id="604" name="used to enumerate two predictable scenarios"/>
          <p:cNvSpPr txBox="1"/>
          <p:nvPr/>
        </p:nvSpPr>
        <p:spPr>
          <a:xfrm>
            <a:off x="181025" y="1848315"/>
            <a:ext cx="7791350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used to enumerate two predictable scenarios</a:t>
            </a:r>
          </a:p>
        </p:txBody>
      </p:sp>
      <p:sp>
        <p:nvSpPr>
          <p:cNvPr id="605" name="A：你一般在家都做什么菜？"/>
          <p:cNvSpPr txBox="1"/>
          <p:nvPr/>
        </p:nvSpPr>
        <p:spPr>
          <a:xfrm>
            <a:off x="1405762" y="2844799"/>
            <a:ext cx="8491475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A：你一般在家都做什么菜？</a:t>
            </a:r>
          </a:p>
        </p:txBody>
      </p:sp>
      <p:sp>
        <p:nvSpPr>
          <p:cNvPr id="606" name="B：不一定，不是做捷克菜就是做斯洛伐克菜。"/>
          <p:cNvSpPr txBox="1"/>
          <p:nvPr/>
        </p:nvSpPr>
        <p:spPr>
          <a:xfrm>
            <a:off x="494741" y="4178299"/>
            <a:ext cx="1247251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B：不一定，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不是</a:t>
            </a:r>
            <a:r>
              <a:rPr>
                <a:solidFill>
                  <a:srgbClr val="0433FF"/>
                </a:solidFill>
              </a:rPr>
              <a:t>做</a:t>
            </a:r>
            <a:r>
              <a:t>捷克菜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就是</a:t>
            </a:r>
            <a:r>
              <a:rPr>
                <a:solidFill>
                  <a:srgbClr val="0433FF"/>
                </a:solidFill>
              </a:rPr>
              <a:t>做</a:t>
            </a:r>
            <a:r>
              <a:t>斯洛伐克菜。</a:t>
            </a:r>
          </a:p>
        </p:txBody>
      </p:sp>
      <p:pic>
        <p:nvPicPr>
          <p:cNvPr id="607" name="234347.jpg" descr="2343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8846" y="5652576"/>
            <a:ext cx="4068398" cy="406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IMG_7078.jpg" descr="IMG_707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9607" y="5683715"/>
            <a:ext cx="5341494" cy="4006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6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不是A就是B"/>
          <p:cNvSpPr txBox="1"/>
          <p:nvPr/>
        </p:nvSpPr>
        <p:spPr>
          <a:xfrm>
            <a:off x="4178" y="234950"/>
            <a:ext cx="5452644" cy="14986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不是A就是B</a:t>
            </a:r>
          </a:p>
        </p:txBody>
      </p:sp>
      <p:sp>
        <p:nvSpPr>
          <p:cNvPr id="611" name="if it’s not A, it’s B"/>
          <p:cNvSpPr txBox="1"/>
          <p:nvPr/>
        </p:nvSpPr>
        <p:spPr>
          <a:xfrm>
            <a:off x="5705335" y="375115"/>
            <a:ext cx="3829330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if it’s not A, it’s B</a:t>
            </a:r>
          </a:p>
        </p:txBody>
      </p:sp>
      <p:sp>
        <p:nvSpPr>
          <p:cNvPr id="612" name="either A or B"/>
          <p:cNvSpPr txBox="1"/>
          <p:nvPr/>
        </p:nvSpPr>
        <p:spPr>
          <a:xfrm>
            <a:off x="5666308" y="1117880"/>
            <a:ext cx="2840584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either A or B</a:t>
            </a:r>
          </a:p>
        </p:txBody>
      </p:sp>
      <p:sp>
        <p:nvSpPr>
          <p:cNvPr id="613" name="used to enumerate two predictable scenarios"/>
          <p:cNvSpPr txBox="1"/>
          <p:nvPr/>
        </p:nvSpPr>
        <p:spPr>
          <a:xfrm>
            <a:off x="181025" y="1848315"/>
            <a:ext cx="7791350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used to enumerate two predictable scenarios</a:t>
            </a:r>
          </a:p>
        </p:txBody>
      </p:sp>
      <p:sp>
        <p:nvSpPr>
          <p:cNvPr id="614" name="星期天他不是去唱卡拉OK就是去看电影。"/>
          <p:cNvSpPr txBox="1"/>
          <p:nvPr/>
        </p:nvSpPr>
        <p:spPr>
          <a:xfrm>
            <a:off x="314325" y="8007349"/>
            <a:ext cx="1115695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星期天他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不是</a:t>
            </a:r>
            <a:r>
              <a:t>去</a:t>
            </a:r>
            <a:r>
              <a:rPr>
                <a:solidFill>
                  <a:srgbClr val="0433FF"/>
                </a:solidFill>
              </a:rPr>
              <a:t>唱</a:t>
            </a:r>
            <a:r>
              <a:t>卡拉OK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就是</a:t>
            </a:r>
            <a:r>
              <a:t>去</a:t>
            </a:r>
            <a:r>
              <a:rPr>
                <a:solidFill>
                  <a:srgbClr val="0433FF"/>
                </a:solidFill>
              </a:rPr>
              <a:t>看</a:t>
            </a:r>
            <a:r>
              <a:t>电影。</a:t>
            </a:r>
          </a:p>
        </p:txBody>
      </p:sp>
      <p:sp>
        <p:nvSpPr>
          <p:cNvPr id="615" name="He either goes to karaoke or watches movie on Sunday."/>
          <p:cNvSpPr txBox="1"/>
          <p:nvPr/>
        </p:nvSpPr>
        <p:spPr>
          <a:xfrm>
            <a:off x="255777" y="2837994"/>
            <a:ext cx="11020045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 He either goes to karaoke or watches movie on Sunday.</a:t>
            </a:r>
          </a:p>
        </p:txBody>
      </p:sp>
      <p:pic>
        <p:nvPicPr>
          <p:cNvPr id="616" name="群組" descr="群組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926" y="3972409"/>
            <a:ext cx="4501080" cy="3375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201606042238340yu95DOMAJFsHjxa.jpg" descr="201606042238340yu95DOMAJFsHjx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3421" y="4298653"/>
            <a:ext cx="4569132" cy="2723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4" grpId="3"/>
      <p:bldP build="whole" bldLvl="1" animBg="1" rev="0" advAuto="0" spid="616" grpId="1"/>
      <p:bldP build="whole" bldLvl="1" animBg="1" rev="0" advAuto="0" spid="615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不是A就是B"/>
          <p:cNvSpPr txBox="1"/>
          <p:nvPr/>
        </p:nvSpPr>
        <p:spPr>
          <a:xfrm>
            <a:off x="4178" y="234950"/>
            <a:ext cx="5452644" cy="14986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不是A就是B</a:t>
            </a:r>
          </a:p>
        </p:txBody>
      </p:sp>
      <p:sp>
        <p:nvSpPr>
          <p:cNvPr id="620" name="if it’s not A, it’s B"/>
          <p:cNvSpPr txBox="1"/>
          <p:nvPr/>
        </p:nvSpPr>
        <p:spPr>
          <a:xfrm>
            <a:off x="5705335" y="375115"/>
            <a:ext cx="3829330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if it’s not A, it’s B</a:t>
            </a:r>
          </a:p>
        </p:txBody>
      </p:sp>
      <p:sp>
        <p:nvSpPr>
          <p:cNvPr id="621" name="either A or B"/>
          <p:cNvSpPr txBox="1"/>
          <p:nvPr/>
        </p:nvSpPr>
        <p:spPr>
          <a:xfrm>
            <a:off x="5666308" y="1117880"/>
            <a:ext cx="2840584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either A or B</a:t>
            </a:r>
          </a:p>
        </p:txBody>
      </p:sp>
      <p:sp>
        <p:nvSpPr>
          <p:cNvPr id="622" name="used to enumerate two predictable scenarios"/>
          <p:cNvSpPr txBox="1"/>
          <p:nvPr/>
        </p:nvSpPr>
        <p:spPr>
          <a:xfrm>
            <a:off x="181025" y="1848315"/>
            <a:ext cx="7791350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used to enumerate two predictable scenarios</a:t>
            </a:r>
          </a:p>
        </p:txBody>
      </p:sp>
      <p:sp>
        <p:nvSpPr>
          <p:cNvPr id="623" name="昨天晚上来这里的不是老师就是教授，一个学生都没有。"/>
          <p:cNvSpPr txBox="1"/>
          <p:nvPr/>
        </p:nvSpPr>
        <p:spPr>
          <a:xfrm>
            <a:off x="228599" y="7579737"/>
            <a:ext cx="131826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100"/>
            </a:pPr>
            <a:r>
              <a:t>昨天晚上来这里的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不是</a:t>
            </a:r>
            <a:r>
              <a:rPr>
                <a:solidFill>
                  <a:srgbClr val="0433FF"/>
                </a:solidFill>
              </a:rPr>
              <a:t>老师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就是</a:t>
            </a:r>
            <a:r>
              <a:rPr>
                <a:solidFill>
                  <a:srgbClr val="0433FF"/>
                </a:solidFill>
              </a:rPr>
              <a:t>教授</a:t>
            </a:r>
            <a:r>
              <a:t>，一个学生都没有。</a:t>
            </a:r>
          </a:p>
        </p:txBody>
      </p:sp>
      <p:grpSp>
        <p:nvGrpSpPr>
          <p:cNvPr id="628" name="群組"/>
          <p:cNvGrpSpPr/>
          <p:nvPr/>
        </p:nvGrpSpPr>
        <p:grpSpPr>
          <a:xfrm>
            <a:off x="5549900" y="8392537"/>
            <a:ext cx="3073401" cy="693848"/>
            <a:chOff x="0" y="0"/>
            <a:chExt cx="3073400" cy="693847"/>
          </a:xfrm>
        </p:grpSpPr>
        <p:sp>
          <p:nvSpPr>
            <p:cNvPr id="624" name="N"/>
            <p:cNvSpPr txBox="1"/>
            <p:nvPr/>
          </p:nvSpPr>
          <p:spPr>
            <a:xfrm>
              <a:off x="175152" y="34377"/>
              <a:ext cx="462496" cy="659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700">
                  <a:solidFill>
                    <a:srgbClr val="0433FF"/>
                  </a:solidFill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625" name="線條"/>
            <p:cNvSpPr/>
            <p:nvPr/>
          </p:nvSpPr>
          <p:spPr>
            <a:xfrm>
              <a:off x="2057400" y="0"/>
              <a:ext cx="1016001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626" name="線條"/>
            <p:cNvSpPr/>
            <p:nvPr/>
          </p:nvSpPr>
          <p:spPr>
            <a:xfrm>
              <a:off x="0" y="0"/>
              <a:ext cx="1016001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627" name="N"/>
            <p:cNvSpPr txBox="1"/>
            <p:nvPr/>
          </p:nvSpPr>
          <p:spPr>
            <a:xfrm>
              <a:off x="2334152" y="34377"/>
              <a:ext cx="462496" cy="659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700">
                  <a:solidFill>
                    <a:srgbClr val="0433FF"/>
                  </a:solidFill>
                </a:defRPr>
              </a:lvl1pPr>
            </a:lstStyle>
            <a:p>
              <a:pPr/>
              <a:r>
                <a:t>N</a:t>
              </a:r>
            </a:p>
          </p:txBody>
        </p:sp>
      </p:grpSp>
      <p:sp>
        <p:nvSpPr>
          <p:cNvPr id="629" name="Those who came here were either teachers or professor, none of the students."/>
          <p:cNvSpPr txBox="1"/>
          <p:nvPr/>
        </p:nvSpPr>
        <p:spPr>
          <a:xfrm>
            <a:off x="414197" y="2454696"/>
            <a:ext cx="11084206" cy="1281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Those who came here were either </a:t>
            </a:r>
            <a:r>
              <a:rPr>
                <a:solidFill>
                  <a:srgbClr val="0433FF"/>
                </a:solidFill>
              </a:rPr>
              <a:t>teachers</a:t>
            </a:r>
            <a:r>
              <a:t> or </a:t>
            </a:r>
            <a:r>
              <a:rPr>
                <a:solidFill>
                  <a:srgbClr val="0433FF"/>
                </a:solidFill>
              </a:rPr>
              <a:t>professor</a:t>
            </a:r>
            <a:r>
              <a:t>, none of the students.</a:t>
            </a:r>
          </a:p>
        </p:txBody>
      </p:sp>
      <p:pic>
        <p:nvPicPr>
          <p:cNvPr id="630" name="13319052-female-teacher-explaining-subject-in-class-room.jpg" descr="13319052-female-teacher-explaining-subject-in-class-room.jpg"/>
          <p:cNvPicPr>
            <a:picLocks noChangeAspect="1"/>
          </p:cNvPicPr>
          <p:nvPr/>
        </p:nvPicPr>
        <p:blipFill>
          <a:blip r:embed="rId2">
            <a:extLst/>
          </a:blip>
          <a:srcRect l="6768" t="0" r="6768" b="0"/>
          <a:stretch>
            <a:fillRect/>
          </a:stretch>
        </p:blipFill>
        <p:spPr>
          <a:xfrm>
            <a:off x="1438750" y="3734169"/>
            <a:ext cx="4132900" cy="3824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1-3471-600x399.jpg" descr="1-3471-600x399.jpg"/>
          <p:cNvPicPr>
            <a:picLocks noChangeAspect="1"/>
          </p:cNvPicPr>
          <p:nvPr/>
        </p:nvPicPr>
        <p:blipFill>
          <a:blip r:embed="rId3">
            <a:extLst/>
          </a:blip>
          <a:srcRect l="17750" t="0" r="7957" b="0"/>
          <a:stretch>
            <a:fillRect/>
          </a:stretch>
        </p:blipFill>
        <p:spPr>
          <a:xfrm>
            <a:off x="7426027" y="3955824"/>
            <a:ext cx="3776566" cy="3380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3" grpId="1"/>
      <p:bldP build="whole" bldLvl="1" animBg="1" rev="0" advAuto="0" spid="628" grpId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不是A就是B"/>
          <p:cNvSpPr txBox="1"/>
          <p:nvPr/>
        </p:nvSpPr>
        <p:spPr>
          <a:xfrm>
            <a:off x="4178" y="234950"/>
            <a:ext cx="5452644" cy="14986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不是A就是B</a:t>
            </a:r>
          </a:p>
        </p:txBody>
      </p:sp>
      <p:sp>
        <p:nvSpPr>
          <p:cNvPr id="634" name="if it’s not A, it’s B"/>
          <p:cNvSpPr txBox="1"/>
          <p:nvPr/>
        </p:nvSpPr>
        <p:spPr>
          <a:xfrm>
            <a:off x="5705335" y="375115"/>
            <a:ext cx="3829330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if it’s not A, it’s B</a:t>
            </a:r>
          </a:p>
        </p:txBody>
      </p:sp>
      <p:sp>
        <p:nvSpPr>
          <p:cNvPr id="635" name="either A or B"/>
          <p:cNvSpPr txBox="1"/>
          <p:nvPr/>
        </p:nvSpPr>
        <p:spPr>
          <a:xfrm>
            <a:off x="5666308" y="1117880"/>
            <a:ext cx="2840584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either A or B</a:t>
            </a:r>
          </a:p>
        </p:txBody>
      </p:sp>
      <p:sp>
        <p:nvSpPr>
          <p:cNvPr id="636" name="used to enumerate two predictable scenarios"/>
          <p:cNvSpPr txBox="1"/>
          <p:nvPr/>
        </p:nvSpPr>
        <p:spPr>
          <a:xfrm>
            <a:off x="181025" y="1848315"/>
            <a:ext cx="7791350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used to enumerate two predictable scenarios</a:t>
            </a:r>
          </a:p>
        </p:txBody>
      </p:sp>
      <p:sp>
        <p:nvSpPr>
          <p:cNvPr id="637" name="我们班的同学不是很聪明就是很努力。"/>
          <p:cNvSpPr txBox="1"/>
          <p:nvPr/>
        </p:nvSpPr>
        <p:spPr>
          <a:xfrm>
            <a:off x="507999" y="7848599"/>
            <a:ext cx="111252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我们班的同学</a:t>
            </a:r>
            <a:r>
              <a:rPr>
                <a:solidFill>
                  <a:srgbClr val="FF2600"/>
                </a:solidFill>
              </a:rPr>
              <a:t>不是</a:t>
            </a:r>
            <a:r>
              <a:rPr>
                <a:solidFill>
                  <a:srgbClr val="0433FF"/>
                </a:solidFill>
              </a:rPr>
              <a:t>很聪明</a:t>
            </a:r>
            <a:r>
              <a:rPr>
                <a:solidFill>
                  <a:srgbClr val="FF2600"/>
                </a:solidFill>
              </a:rPr>
              <a:t>就是</a:t>
            </a:r>
            <a:r>
              <a:rPr>
                <a:solidFill>
                  <a:srgbClr val="0433FF"/>
                </a:solidFill>
              </a:rPr>
              <a:t>很努力</a:t>
            </a:r>
            <a:r>
              <a:t>。</a:t>
            </a:r>
          </a:p>
        </p:txBody>
      </p:sp>
      <p:grpSp>
        <p:nvGrpSpPr>
          <p:cNvPr id="642" name="群組"/>
          <p:cNvGrpSpPr/>
          <p:nvPr/>
        </p:nvGrpSpPr>
        <p:grpSpPr>
          <a:xfrm>
            <a:off x="5905500" y="8807450"/>
            <a:ext cx="4808225" cy="718190"/>
            <a:chOff x="0" y="0"/>
            <a:chExt cx="4808224" cy="718189"/>
          </a:xfrm>
        </p:grpSpPr>
        <p:sp>
          <p:nvSpPr>
            <p:cNvPr id="638" name="Adj."/>
            <p:cNvSpPr txBox="1"/>
            <p:nvPr/>
          </p:nvSpPr>
          <p:spPr>
            <a:xfrm>
              <a:off x="369495" y="145410"/>
              <a:ext cx="843434" cy="572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/>
              </a:lvl1pPr>
            </a:lstStyle>
            <a:p>
              <a:pPr/>
              <a:r>
                <a:t>Adj.</a:t>
              </a:r>
            </a:p>
          </p:txBody>
        </p:sp>
        <p:sp>
          <p:nvSpPr>
            <p:cNvPr id="639" name="線條"/>
            <p:cNvSpPr/>
            <p:nvPr/>
          </p:nvSpPr>
          <p:spPr>
            <a:xfrm>
              <a:off x="0" y="0"/>
              <a:ext cx="158242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640" name="線條"/>
            <p:cNvSpPr/>
            <p:nvPr/>
          </p:nvSpPr>
          <p:spPr>
            <a:xfrm>
              <a:off x="3225800" y="0"/>
              <a:ext cx="158242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641" name="Adj."/>
            <p:cNvSpPr txBox="1"/>
            <p:nvPr/>
          </p:nvSpPr>
          <p:spPr>
            <a:xfrm>
              <a:off x="3595295" y="145410"/>
              <a:ext cx="843434" cy="572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/>
              </a:lvl1pPr>
            </a:lstStyle>
            <a:p>
              <a:pPr/>
              <a:r>
                <a:t>Adj.</a:t>
              </a:r>
            </a:p>
          </p:txBody>
        </p:sp>
      </p:grpSp>
      <p:sp>
        <p:nvSpPr>
          <p:cNvPr id="643" name="The students in our class either smart or hard working."/>
          <p:cNvSpPr txBox="1"/>
          <p:nvPr/>
        </p:nvSpPr>
        <p:spPr>
          <a:xfrm>
            <a:off x="16001" y="2902046"/>
            <a:ext cx="11728197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The students in our class either </a:t>
            </a:r>
            <a:r>
              <a:rPr>
                <a:solidFill>
                  <a:srgbClr val="0433FF"/>
                </a:solidFill>
              </a:rPr>
              <a:t>smart</a:t>
            </a:r>
            <a:r>
              <a:t> or </a:t>
            </a:r>
            <a:r>
              <a:rPr>
                <a:solidFill>
                  <a:srgbClr val="0433FF"/>
                </a:solidFill>
              </a:rPr>
              <a:t>hard working</a:t>
            </a:r>
            <a:r>
              <a:t>.</a:t>
            </a:r>
          </a:p>
        </p:txBody>
      </p:sp>
      <p:pic>
        <p:nvPicPr>
          <p:cNvPr id="644" name="110-1109539_escola-formatura-student-cartoon-cartoon-kids-school-start.png.jpeg" descr="110-1109539_escola-formatura-student-cartoon-cartoon-kids-school-start.png.jpeg"/>
          <p:cNvPicPr>
            <a:picLocks noChangeAspect="1"/>
          </p:cNvPicPr>
          <p:nvPr/>
        </p:nvPicPr>
        <p:blipFill>
          <a:blip r:embed="rId2">
            <a:extLst/>
          </a:blip>
          <a:srcRect l="13498" t="2851" r="13498" b="2851"/>
          <a:stretch>
            <a:fillRect/>
          </a:stretch>
        </p:blipFill>
        <p:spPr>
          <a:xfrm>
            <a:off x="3610173" y="3624902"/>
            <a:ext cx="2736537" cy="4122631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線條"/>
          <p:cNvSpPr/>
          <p:nvPr/>
        </p:nvSpPr>
        <p:spPr>
          <a:xfrm flipV="1">
            <a:off x="6248399" y="4237309"/>
            <a:ext cx="1270001" cy="12700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46" name="線條"/>
          <p:cNvSpPr/>
          <p:nvPr/>
        </p:nvSpPr>
        <p:spPr>
          <a:xfrm>
            <a:off x="6375400" y="5634309"/>
            <a:ext cx="1425488" cy="36115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47" name="smart"/>
          <p:cNvSpPr txBox="1"/>
          <p:nvPr/>
        </p:nvSpPr>
        <p:spPr>
          <a:xfrm>
            <a:off x="7711071" y="3838443"/>
            <a:ext cx="1900658" cy="87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>
                <a:solidFill>
                  <a:srgbClr val="0433FF"/>
                </a:solidFill>
              </a:defRPr>
            </a:lvl1pPr>
          </a:lstStyle>
          <a:p>
            <a:pPr/>
            <a:r>
              <a:t>smart</a:t>
            </a:r>
          </a:p>
        </p:txBody>
      </p:sp>
      <p:sp>
        <p:nvSpPr>
          <p:cNvPr id="648" name="hard working"/>
          <p:cNvSpPr txBox="1"/>
          <p:nvPr/>
        </p:nvSpPr>
        <p:spPr>
          <a:xfrm>
            <a:off x="7946384" y="5402762"/>
            <a:ext cx="4179914" cy="870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>
                <a:solidFill>
                  <a:srgbClr val="0433FF"/>
                </a:solidFill>
              </a:defRPr>
            </a:lvl1pPr>
          </a:lstStyle>
          <a:p>
            <a:pPr/>
            <a:r>
              <a:t>hard working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2" grpId="2"/>
      <p:bldP build="whole" bldLvl="1" animBg="1" rev="0" advAuto="0" spid="637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不是A就是B"/>
          <p:cNvSpPr txBox="1"/>
          <p:nvPr/>
        </p:nvSpPr>
        <p:spPr>
          <a:xfrm>
            <a:off x="4178" y="234950"/>
            <a:ext cx="5452644" cy="14986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不是A就是B</a:t>
            </a:r>
          </a:p>
        </p:txBody>
      </p:sp>
      <p:sp>
        <p:nvSpPr>
          <p:cNvPr id="651" name="if it’s not A, it’s B"/>
          <p:cNvSpPr txBox="1"/>
          <p:nvPr/>
        </p:nvSpPr>
        <p:spPr>
          <a:xfrm>
            <a:off x="5705335" y="375115"/>
            <a:ext cx="3829330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if it’s not A, it’s B</a:t>
            </a:r>
          </a:p>
        </p:txBody>
      </p:sp>
      <p:sp>
        <p:nvSpPr>
          <p:cNvPr id="652" name="either A or B"/>
          <p:cNvSpPr txBox="1"/>
          <p:nvPr/>
        </p:nvSpPr>
        <p:spPr>
          <a:xfrm>
            <a:off x="5666308" y="1117880"/>
            <a:ext cx="2840584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either A or B</a:t>
            </a:r>
          </a:p>
        </p:txBody>
      </p:sp>
      <p:sp>
        <p:nvSpPr>
          <p:cNvPr id="653" name="used to enumerate two predictable scenarios"/>
          <p:cNvSpPr txBox="1"/>
          <p:nvPr/>
        </p:nvSpPr>
        <p:spPr>
          <a:xfrm>
            <a:off x="181025" y="1848315"/>
            <a:ext cx="7791350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used to enumerate two predictable scenarios</a:t>
            </a:r>
          </a:p>
        </p:txBody>
      </p:sp>
      <p:sp>
        <p:nvSpPr>
          <p:cNvPr id="654" name="最近的天气很奇怪，不是很冷就是很热。"/>
          <p:cNvSpPr txBox="1"/>
          <p:nvPr/>
        </p:nvSpPr>
        <p:spPr>
          <a:xfrm>
            <a:off x="908050" y="8305800"/>
            <a:ext cx="10401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最近的天气很奇怪，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不是</a:t>
            </a:r>
            <a:r>
              <a:t>很冷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就是</a:t>
            </a:r>
            <a:r>
              <a:t>很热。</a:t>
            </a:r>
          </a:p>
        </p:txBody>
      </p:sp>
      <p:sp>
        <p:nvSpPr>
          <p:cNvPr id="655" name="The recent weather is very strange, either too cold or too hot."/>
          <p:cNvSpPr txBox="1"/>
          <p:nvPr/>
        </p:nvSpPr>
        <p:spPr>
          <a:xfrm>
            <a:off x="39998" y="2588046"/>
            <a:ext cx="12747004" cy="1356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The recent weather is very strange, either too cold or too hot.</a:t>
            </a:r>
          </a:p>
        </p:txBody>
      </p:sp>
      <p:pic>
        <p:nvPicPr>
          <p:cNvPr id="656" name="toohot1-300x225.jpg" descr="toohot1-300x2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626" y="4767569"/>
            <a:ext cx="38100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frostbite-clipart-cold.jpg" descr="frostbite-clipart-cold.jpg"/>
          <p:cNvPicPr>
            <a:picLocks noChangeAspect="1"/>
          </p:cNvPicPr>
          <p:nvPr/>
        </p:nvPicPr>
        <p:blipFill>
          <a:blip r:embed="rId3">
            <a:extLst/>
          </a:blip>
          <a:srcRect l="0" t="0" r="6095" b="0"/>
          <a:stretch>
            <a:fillRect/>
          </a:stretch>
        </p:blipFill>
        <p:spPr>
          <a:xfrm>
            <a:off x="6515100" y="4161188"/>
            <a:ext cx="3160475" cy="3786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不是A就是B"/>
          <p:cNvSpPr txBox="1"/>
          <p:nvPr/>
        </p:nvSpPr>
        <p:spPr>
          <a:xfrm>
            <a:off x="1781790" y="1962149"/>
            <a:ext cx="8806220" cy="23622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700">
                <a:solidFill>
                  <a:srgbClr val="FFFFFF"/>
                </a:solidFill>
              </a:defRPr>
            </a:lvl1pPr>
          </a:lstStyle>
          <a:p>
            <a:pPr/>
            <a:r>
              <a:t>不是A就是B</a:t>
            </a:r>
          </a:p>
        </p:txBody>
      </p:sp>
      <p:sp>
        <p:nvSpPr>
          <p:cNvPr id="660" name="if it’s not A, it’s B"/>
          <p:cNvSpPr txBox="1"/>
          <p:nvPr/>
        </p:nvSpPr>
        <p:spPr>
          <a:xfrm>
            <a:off x="2250935" y="4388315"/>
            <a:ext cx="3829330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if it’s not A, it’s B</a:t>
            </a:r>
          </a:p>
        </p:txBody>
      </p:sp>
      <p:sp>
        <p:nvSpPr>
          <p:cNvPr id="661" name="either A or B"/>
          <p:cNvSpPr txBox="1"/>
          <p:nvPr/>
        </p:nvSpPr>
        <p:spPr>
          <a:xfrm>
            <a:off x="7025208" y="4394480"/>
            <a:ext cx="2840584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either A or B</a:t>
            </a:r>
          </a:p>
        </p:txBody>
      </p:sp>
      <p:sp>
        <p:nvSpPr>
          <p:cNvPr id="662" name="请造句"/>
          <p:cNvSpPr txBox="1"/>
          <p:nvPr/>
        </p:nvSpPr>
        <p:spPr>
          <a:xfrm>
            <a:off x="4616450" y="6394449"/>
            <a:ext cx="285750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Rhetorical Questions"/>
          <p:cNvSpPr txBox="1"/>
          <p:nvPr/>
        </p:nvSpPr>
        <p:spPr>
          <a:xfrm>
            <a:off x="2858363" y="175046"/>
            <a:ext cx="6983274" cy="93260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Rhetorical Questions</a:t>
            </a:r>
          </a:p>
        </p:txBody>
      </p:sp>
      <p:sp>
        <p:nvSpPr>
          <p:cNvPr id="665" name="难道….吗？"/>
          <p:cNvSpPr txBox="1"/>
          <p:nvPr/>
        </p:nvSpPr>
        <p:spPr>
          <a:xfrm>
            <a:off x="345986" y="2481114"/>
            <a:ext cx="4337228" cy="12192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rgbClr val="FFFFFF"/>
                </a:solidFill>
              </a:defRPr>
            </a:lvl1pPr>
          </a:lstStyle>
          <a:p>
            <a:pPr/>
            <a:r>
              <a:t>难道….吗？</a:t>
            </a:r>
          </a:p>
        </p:txBody>
      </p:sp>
      <p:sp>
        <p:nvSpPr>
          <p:cNvPr id="666" name="The speaker is really emphasizing a point rather than asking a real question."/>
          <p:cNvSpPr txBox="1"/>
          <p:nvPr/>
        </p:nvSpPr>
        <p:spPr>
          <a:xfrm>
            <a:off x="21145" y="1229146"/>
            <a:ext cx="12962510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The speaker is really emphasizing a point rather than asking a real question.</a:t>
            </a:r>
          </a:p>
        </p:txBody>
      </p:sp>
      <p:sp>
        <p:nvSpPr>
          <p:cNvPr id="667" name="张天明住在台湾一年了"/>
          <p:cNvSpPr txBox="1"/>
          <p:nvPr/>
        </p:nvSpPr>
        <p:spPr>
          <a:xfrm>
            <a:off x="2863850" y="3889883"/>
            <a:ext cx="63373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张天明住在台湾一年了</a:t>
            </a:r>
          </a:p>
        </p:txBody>
      </p:sp>
      <p:sp>
        <p:nvSpPr>
          <p:cNvPr id="668" name="科林：天明，你知不知道台湾的捷运站里不能吃东西？"/>
          <p:cNvSpPr txBox="1"/>
          <p:nvPr/>
        </p:nvSpPr>
        <p:spPr>
          <a:xfrm>
            <a:off x="44449" y="5194765"/>
            <a:ext cx="129159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科林：天明，你知不知道台湾的捷运站里不能吃东西？</a:t>
            </a:r>
          </a:p>
        </p:txBody>
      </p:sp>
      <p:sp>
        <p:nvSpPr>
          <p:cNvPr id="669" name="张天明：拜托！我都住在这里一年了，难道我会不知道这点儿小事吗？"/>
          <p:cNvSpPr txBox="1"/>
          <p:nvPr/>
        </p:nvSpPr>
        <p:spPr>
          <a:xfrm>
            <a:off x="128114" y="6372646"/>
            <a:ext cx="9630225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100"/>
            </a:pPr>
            <a:r>
              <a:t>张天明：拜托！我都住在这里一年了，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难道</a:t>
            </a:r>
            <a:r>
              <a:t>我会</a:t>
            </a:r>
            <a:r>
              <a:rPr>
                <a:solidFill>
                  <a:srgbClr val="0433FF"/>
                </a:solidFill>
              </a:rPr>
              <a:t>不知道</a:t>
            </a:r>
            <a:r>
              <a:t>这点儿小事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吗</a:t>
            </a:r>
            <a:r>
              <a:t>？</a:t>
            </a:r>
          </a:p>
        </p:txBody>
      </p:sp>
      <p:grpSp>
        <p:nvGrpSpPr>
          <p:cNvPr id="674" name="群組"/>
          <p:cNvGrpSpPr/>
          <p:nvPr/>
        </p:nvGrpSpPr>
        <p:grpSpPr>
          <a:xfrm>
            <a:off x="1595880" y="7147346"/>
            <a:ext cx="8644979" cy="2108124"/>
            <a:chOff x="0" y="0"/>
            <a:chExt cx="8644978" cy="2108122"/>
          </a:xfrm>
        </p:grpSpPr>
        <p:sp>
          <p:nvSpPr>
            <p:cNvPr id="670" name="線條"/>
            <p:cNvSpPr/>
            <p:nvPr/>
          </p:nvSpPr>
          <p:spPr>
            <a:xfrm>
              <a:off x="7436048" y="0"/>
              <a:ext cx="72931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671" name="線條"/>
            <p:cNvSpPr/>
            <p:nvPr/>
          </p:nvSpPr>
          <p:spPr>
            <a:xfrm>
              <a:off x="0" y="860390"/>
              <a:ext cx="633730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672" name="線條"/>
            <p:cNvSpPr/>
            <p:nvPr/>
          </p:nvSpPr>
          <p:spPr>
            <a:xfrm flipH="1">
              <a:off x="7335909" y="112048"/>
              <a:ext cx="383729" cy="112612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673" name="我知道这点儿小事"/>
            <p:cNvSpPr txBox="1"/>
            <p:nvPr/>
          </p:nvSpPr>
          <p:spPr>
            <a:xfrm>
              <a:off x="4669878" y="1333422"/>
              <a:ext cx="3975101" cy="774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800"/>
              </a:lvl1pPr>
            </a:lstStyle>
            <a:p>
              <a:pPr/>
              <a:r>
                <a:t>我知道这点儿小事</a:t>
              </a:r>
            </a:p>
          </p:txBody>
        </p:sp>
      </p:grpSp>
      <p:sp>
        <p:nvSpPr>
          <p:cNvPr id="675" name="Don’t you think…..?"/>
          <p:cNvSpPr txBox="1"/>
          <p:nvPr/>
        </p:nvSpPr>
        <p:spPr>
          <a:xfrm>
            <a:off x="4714080" y="2879821"/>
            <a:ext cx="3901136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Don’t you think…..?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7" grpId="1"/>
      <p:bldP build="whole" bldLvl="1" animBg="1" rev="0" advAuto="0" spid="668" grpId="2"/>
      <p:bldP build="whole" bldLvl="1" animBg="1" rev="0" advAuto="0" spid="669" grpId="3"/>
      <p:bldP build="whole" bldLvl="1" animBg="1" rev="0" advAuto="0" spid="674" grpId="4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Rhetorical Questions"/>
          <p:cNvSpPr txBox="1"/>
          <p:nvPr/>
        </p:nvSpPr>
        <p:spPr>
          <a:xfrm>
            <a:off x="2858363" y="175046"/>
            <a:ext cx="6983274" cy="93260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Rhetorical Questions</a:t>
            </a:r>
          </a:p>
        </p:txBody>
      </p:sp>
      <p:sp>
        <p:nvSpPr>
          <p:cNvPr id="678" name="难道….吗？"/>
          <p:cNvSpPr txBox="1"/>
          <p:nvPr/>
        </p:nvSpPr>
        <p:spPr>
          <a:xfrm>
            <a:off x="345986" y="2481114"/>
            <a:ext cx="4337228" cy="12192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rgbClr val="FFFFFF"/>
                </a:solidFill>
              </a:defRPr>
            </a:lvl1pPr>
          </a:lstStyle>
          <a:p>
            <a:pPr/>
            <a:r>
              <a:t>难道….吗？</a:t>
            </a:r>
          </a:p>
        </p:txBody>
      </p:sp>
      <p:sp>
        <p:nvSpPr>
          <p:cNvPr id="679" name="The speaker is really emphasizing a point rather than asking a real question."/>
          <p:cNvSpPr txBox="1"/>
          <p:nvPr/>
        </p:nvSpPr>
        <p:spPr>
          <a:xfrm>
            <a:off x="21145" y="1229146"/>
            <a:ext cx="12962510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The speaker is really emphasizing a point rather than asking a real question.</a:t>
            </a:r>
          </a:p>
        </p:txBody>
      </p:sp>
      <p:sp>
        <p:nvSpPr>
          <p:cNvPr id="680" name="Don’t you think…..?"/>
          <p:cNvSpPr txBox="1"/>
          <p:nvPr/>
        </p:nvSpPr>
        <p:spPr>
          <a:xfrm>
            <a:off x="4817158" y="2791992"/>
            <a:ext cx="4019475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Don’t you think…..?</a:t>
            </a:r>
          </a:p>
        </p:txBody>
      </p:sp>
      <p:sp>
        <p:nvSpPr>
          <p:cNvPr id="681" name="这幅画又漂亮又便宜难道不会有人买吗？"/>
          <p:cNvSpPr txBox="1"/>
          <p:nvPr/>
        </p:nvSpPr>
        <p:spPr>
          <a:xfrm>
            <a:off x="1759218" y="8016100"/>
            <a:ext cx="10401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这幅画又漂亮又便宜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难道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不会</a:t>
            </a:r>
            <a:r>
              <a:t>有人买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吗</a:t>
            </a:r>
            <a:r>
              <a:t>？</a:t>
            </a:r>
          </a:p>
        </p:txBody>
      </p:sp>
      <p:sp>
        <p:nvSpPr>
          <p:cNvPr id="682" name="你觉得会有人买这幅画吗？"/>
          <p:cNvSpPr txBox="1"/>
          <p:nvPr/>
        </p:nvSpPr>
        <p:spPr>
          <a:xfrm>
            <a:off x="3744338" y="3541603"/>
            <a:ext cx="74295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你觉得会有人买这幅画吗？</a:t>
            </a:r>
          </a:p>
        </p:txBody>
      </p:sp>
      <p:sp>
        <p:nvSpPr>
          <p:cNvPr id="683" name="線條"/>
          <p:cNvSpPr/>
          <p:nvPr/>
        </p:nvSpPr>
        <p:spPr>
          <a:xfrm flipH="1">
            <a:off x="8515712" y="6508789"/>
            <a:ext cx="741756" cy="167647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84" name="这幅画又漂亮又便宜肯定会有人买。"/>
          <p:cNvSpPr txBox="1"/>
          <p:nvPr/>
        </p:nvSpPr>
        <p:spPr>
          <a:xfrm>
            <a:off x="2158020" y="5568509"/>
            <a:ext cx="100711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这幅画又漂亮又便宜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肯定会</a:t>
            </a:r>
            <a:r>
              <a:t>有人买。</a:t>
            </a:r>
          </a:p>
        </p:txBody>
      </p:sp>
      <p:sp>
        <p:nvSpPr>
          <p:cNvPr id="685" name="declarative sentence"/>
          <p:cNvSpPr txBox="1"/>
          <p:nvPr/>
        </p:nvSpPr>
        <p:spPr>
          <a:xfrm>
            <a:off x="-27057" y="4335690"/>
            <a:ext cx="4266325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rgbClr val="0433FF"/>
                </a:solidFill>
              </a:defRPr>
            </a:lvl1pPr>
          </a:lstStyle>
          <a:p>
            <a:pPr/>
            <a:r>
              <a:t>declarative sentence</a:t>
            </a:r>
          </a:p>
        </p:txBody>
      </p:sp>
      <p:grpSp>
        <p:nvGrpSpPr>
          <p:cNvPr id="688" name="群組"/>
          <p:cNvGrpSpPr/>
          <p:nvPr/>
        </p:nvGrpSpPr>
        <p:grpSpPr>
          <a:xfrm>
            <a:off x="7863457" y="9030022"/>
            <a:ext cx="1556615" cy="580973"/>
            <a:chOff x="0" y="0"/>
            <a:chExt cx="1556613" cy="580971"/>
          </a:xfrm>
        </p:grpSpPr>
        <p:sp>
          <p:nvSpPr>
            <p:cNvPr id="686" name="線條"/>
            <p:cNvSpPr/>
            <p:nvPr/>
          </p:nvSpPr>
          <p:spPr>
            <a:xfrm>
              <a:off x="197774" y="0"/>
              <a:ext cx="116106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687" name="negative"/>
            <p:cNvSpPr txBox="1"/>
            <p:nvPr/>
          </p:nvSpPr>
          <p:spPr>
            <a:xfrm>
              <a:off x="0" y="57886"/>
              <a:ext cx="1556614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/>
              </a:lvl1pPr>
            </a:lstStyle>
            <a:p>
              <a:pPr/>
              <a:r>
                <a:t>negative</a:t>
              </a:r>
            </a:p>
          </p:txBody>
        </p:sp>
      </p:grpSp>
      <p:sp>
        <p:nvSpPr>
          <p:cNvPr id="689" name="This picture is beautiful and chip someone must buy it."/>
          <p:cNvSpPr txBox="1"/>
          <p:nvPr/>
        </p:nvSpPr>
        <p:spPr>
          <a:xfrm>
            <a:off x="1620737" y="5073774"/>
            <a:ext cx="10678263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This picture is beautiful and chip someone 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must</a:t>
            </a:r>
            <a:r>
              <a:t> buy it.</a:t>
            </a:r>
          </a:p>
        </p:txBody>
      </p:sp>
      <p:grpSp>
        <p:nvGrpSpPr>
          <p:cNvPr id="692" name="群組"/>
          <p:cNvGrpSpPr/>
          <p:nvPr/>
        </p:nvGrpSpPr>
        <p:grpSpPr>
          <a:xfrm>
            <a:off x="178155" y="6676552"/>
            <a:ext cx="12343689" cy="1529376"/>
            <a:chOff x="0" y="0"/>
            <a:chExt cx="12343688" cy="1529375"/>
          </a:xfrm>
        </p:grpSpPr>
        <p:sp>
          <p:nvSpPr>
            <p:cNvPr id="690" name="rhetorical questions"/>
            <p:cNvSpPr txBox="1"/>
            <p:nvPr/>
          </p:nvSpPr>
          <p:spPr>
            <a:xfrm>
              <a:off x="447" y="0"/>
              <a:ext cx="4102456" cy="597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rhetorical questions</a:t>
              </a:r>
            </a:p>
          </p:txBody>
        </p:sp>
        <p:sp>
          <p:nvSpPr>
            <p:cNvPr id="691" name="This picture is beautiful and chip, don’t you think no one buy it?"/>
            <p:cNvSpPr txBox="1"/>
            <p:nvPr/>
          </p:nvSpPr>
          <p:spPr>
            <a:xfrm>
              <a:off x="0" y="944263"/>
              <a:ext cx="12343689" cy="585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/>
              </a:pPr>
              <a:r>
                <a:t>This picture is beautiful and chip, </a:t>
              </a:r>
              <a:r>
                <a:rPr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rPr>
                <a:t>don’t you think</a:t>
              </a:r>
              <a:r>
                <a:t> no one buy it?</a:t>
              </a:r>
            </a:p>
          </p:txBody>
        </p:sp>
      </p:grpSp>
      <p:grpSp>
        <p:nvGrpSpPr>
          <p:cNvPr id="695" name="群組"/>
          <p:cNvGrpSpPr/>
          <p:nvPr/>
        </p:nvGrpSpPr>
        <p:grpSpPr>
          <a:xfrm>
            <a:off x="7722003" y="6377870"/>
            <a:ext cx="2016484" cy="523524"/>
            <a:chOff x="0" y="0"/>
            <a:chExt cx="2016482" cy="523523"/>
          </a:xfrm>
        </p:grpSpPr>
        <p:sp>
          <p:nvSpPr>
            <p:cNvPr id="693" name="線條"/>
            <p:cNvSpPr/>
            <p:nvPr/>
          </p:nvSpPr>
          <p:spPr>
            <a:xfrm>
              <a:off x="97491" y="0"/>
              <a:ext cx="1918992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694" name="positive"/>
            <p:cNvSpPr txBox="1"/>
            <p:nvPr/>
          </p:nvSpPr>
          <p:spPr>
            <a:xfrm>
              <a:off x="0" y="438"/>
              <a:ext cx="1437488" cy="52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/>
              </a:lvl1pPr>
            </a:lstStyle>
            <a:p>
              <a:pPr/>
              <a:r>
                <a:t>positive</a:t>
              </a:r>
            </a:p>
          </p:txBody>
        </p:sp>
      </p:grpSp>
      <p:sp>
        <p:nvSpPr>
          <p:cNvPr id="696" name="圓形"/>
          <p:cNvSpPr/>
          <p:nvPr/>
        </p:nvSpPr>
        <p:spPr>
          <a:xfrm>
            <a:off x="10830119" y="8036012"/>
            <a:ext cx="1270001" cy="1270001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697" name="圓形"/>
          <p:cNvSpPr/>
          <p:nvPr/>
        </p:nvSpPr>
        <p:spPr>
          <a:xfrm>
            <a:off x="6824088" y="8036012"/>
            <a:ext cx="1270001" cy="1270001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7" grpId="8"/>
      <p:bldP build="whole" bldLvl="1" animBg="1" rev="0" advAuto="0" spid="689" grpId="1"/>
      <p:bldP build="whole" bldLvl="1" animBg="1" rev="0" advAuto="0" spid="684" grpId="2"/>
      <p:bldP build="whole" bldLvl="1" animBg="1" rev="0" advAuto="0" spid="695" grpId="5"/>
      <p:bldP build="whole" bldLvl="1" animBg="1" rev="0" advAuto="0" spid="688" grpId="7"/>
      <p:bldP build="whole" bldLvl="1" animBg="1" rev="0" advAuto="0" spid="683" grpId="6"/>
      <p:bldP build="whole" bldLvl="1" animBg="1" rev="0" advAuto="0" spid="696" grpId="9"/>
      <p:bldP build="whole" bldLvl="1" animBg="1" rev="0" advAuto="0" spid="692" grpId="3"/>
      <p:bldP build="whole" bldLvl="1" animBg="1" rev="0" advAuto="0" spid="681" grpId="4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Rhetorical Questions"/>
          <p:cNvSpPr txBox="1"/>
          <p:nvPr/>
        </p:nvSpPr>
        <p:spPr>
          <a:xfrm>
            <a:off x="2858363" y="175046"/>
            <a:ext cx="6983274" cy="93260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Rhetorical Questions</a:t>
            </a:r>
          </a:p>
        </p:txBody>
      </p:sp>
      <p:sp>
        <p:nvSpPr>
          <p:cNvPr id="700" name="难道….吗？"/>
          <p:cNvSpPr txBox="1"/>
          <p:nvPr/>
        </p:nvSpPr>
        <p:spPr>
          <a:xfrm>
            <a:off x="345986" y="2481114"/>
            <a:ext cx="4337228" cy="12192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rgbClr val="FFFFFF"/>
                </a:solidFill>
              </a:defRPr>
            </a:lvl1pPr>
          </a:lstStyle>
          <a:p>
            <a:pPr/>
            <a:r>
              <a:t>难道….吗？</a:t>
            </a:r>
          </a:p>
        </p:txBody>
      </p:sp>
      <p:sp>
        <p:nvSpPr>
          <p:cNvPr id="701" name="The speaker is really emphasizing a point rather than asking a real question."/>
          <p:cNvSpPr txBox="1"/>
          <p:nvPr/>
        </p:nvSpPr>
        <p:spPr>
          <a:xfrm>
            <a:off x="21145" y="1229146"/>
            <a:ext cx="12962510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The speaker is really emphasizing a point rather than asking a real question.</a:t>
            </a:r>
          </a:p>
        </p:txBody>
      </p:sp>
      <p:sp>
        <p:nvSpPr>
          <p:cNvPr id="702" name="Don’t you think…..?"/>
          <p:cNvSpPr txBox="1"/>
          <p:nvPr/>
        </p:nvSpPr>
        <p:spPr>
          <a:xfrm>
            <a:off x="4817158" y="2791992"/>
            <a:ext cx="4019475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Don’t you think…..?</a:t>
            </a:r>
          </a:p>
        </p:txBody>
      </p:sp>
      <p:sp>
        <p:nvSpPr>
          <p:cNvPr id="703" name="这道菜又油又咸，大家都不喜欢。"/>
          <p:cNvSpPr txBox="1"/>
          <p:nvPr/>
        </p:nvSpPr>
        <p:spPr>
          <a:xfrm>
            <a:off x="1366297" y="5073774"/>
            <a:ext cx="88773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这道菜又油又咸，大家都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不喜欢</a:t>
            </a:r>
            <a:r>
              <a:t>。</a:t>
            </a:r>
          </a:p>
        </p:txBody>
      </p:sp>
      <p:sp>
        <p:nvSpPr>
          <p:cNvPr id="704" name="这道菜又油又咸，难到大家都喜欢吗？"/>
          <p:cNvSpPr txBox="1"/>
          <p:nvPr/>
        </p:nvSpPr>
        <p:spPr>
          <a:xfrm>
            <a:off x="782097" y="7930117"/>
            <a:ext cx="100457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这道菜又油又咸，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难到</a:t>
            </a:r>
            <a:r>
              <a:t>大家都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喜欢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吗</a:t>
            </a:r>
            <a:r>
              <a:t>？</a:t>
            </a:r>
          </a:p>
        </p:txBody>
      </p:sp>
      <p:sp>
        <p:nvSpPr>
          <p:cNvPr id="705" name="declarative sentence"/>
          <p:cNvSpPr txBox="1"/>
          <p:nvPr/>
        </p:nvSpPr>
        <p:spPr>
          <a:xfrm>
            <a:off x="178238" y="3821807"/>
            <a:ext cx="4266324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rgbClr val="0433FF"/>
                </a:solidFill>
              </a:defRPr>
            </a:lvl1pPr>
          </a:lstStyle>
          <a:p>
            <a:pPr/>
            <a:r>
              <a:t>declarative sentence</a:t>
            </a:r>
          </a:p>
        </p:txBody>
      </p:sp>
      <p:sp>
        <p:nvSpPr>
          <p:cNvPr id="706" name="This dish is oily and salty, everyone don’t like it."/>
          <p:cNvSpPr txBox="1"/>
          <p:nvPr/>
        </p:nvSpPr>
        <p:spPr>
          <a:xfrm>
            <a:off x="856773" y="4584244"/>
            <a:ext cx="9256676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This dish is oily and salty, everyone 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don’t like it.</a:t>
            </a:r>
          </a:p>
        </p:txBody>
      </p:sp>
      <p:grpSp>
        <p:nvGrpSpPr>
          <p:cNvPr id="709" name="群組"/>
          <p:cNvGrpSpPr/>
          <p:nvPr/>
        </p:nvGrpSpPr>
        <p:grpSpPr>
          <a:xfrm>
            <a:off x="91930" y="6364163"/>
            <a:ext cx="11545077" cy="1280679"/>
            <a:chOff x="0" y="0"/>
            <a:chExt cx="11545075" cy="1280677"/>
          </a:xfrm>
        </p:grpSpPr>
        <p:sp>
          <p:nvSpPr>
            <p:cNvPr id="707" name="rhetorical questions"/>
            <p:cNvSpPr txBox="1"/>
            <p:nvPr/>
          </p:nvSpPr>
          <p:spPr>
            <a:xfrm>
              <a:off x="0" y="0"/>
              <a:ext cx="4102456" cy="597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rhetorical questions</a:t>
              </a:r>
            </a:p>
          </p:txBody>
        </p:sp>
        <p:sp>
          <p:nvSpPr>
            <p:cNvPr id="708" name="This dish is oily and salty, don’t you think everyone like it?"/>
            <p:cNvSpPr txBox="1"/>
            <p:nvPr/>
          </p:nvSpPr>
          <p:spPr>
            <a:xfrm>
              <a:off x="286068" y="695565"/>
              <a:ext cx="11259008" cy="585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/>
              </a:pPr>
              <a:r>
                <a:t>This dish is oily and salty,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don’t you think</a:t>
              </a:r>
              <a:r>
                <a:t> everyone </a:t>
              </a:r>
              <a:r>
                <a:rPr>
                  <a:solidFill>
                    <a:schemeClr val="accent3">
                      <a:hueOff val="914337"/>
                      <a:satOff val="31515"/>
                      <a:lumOff val="-30790"/>
                    </a:schemeClr>
                  </a:solidFill>
                </a:rPr>
                <a:t>like it?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4" grpId="4"/>
      <p:bldP build="whole" bldLvl="1" animBg="1" rev="0" advAuto="0" spid="703" grpId="2"/>
      <p:bldP build="whole" bldLvl="1" animBg="1" rev="0" advAuto="0" spid="709" grpId="3"/>
      <p:bldP build="whole" bldLvl="1" animBg="1" rev="0" advAuto="0" spid="706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Rhetorical Questions"/>
          <p:cNvSpPr txBox="1"/>
          <p:nvPr/>
        </p:nvSpPr>
        <p:spPr>
          <a:xfrm>
            <a:off x="2858363" y="175046"/>
            <a:ext cx="6983274" cy="93260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Rhetorical Questions</a:t>
            </a:r>
          </a:p>
        </p:txBody>
      </p:sp>
      <p:sp>
        <p:nvSpPr>
          <p:cNvPr id="712" name="难道….吗？"/>
          <p:cNvSpPr txBox="1"/>
          <p:nvPr/>
        </p:nvSpPr>
        <p:spPr>
          <a:xfrm>
            <a:off x="345986" y="2481114"/>
            <a:ext cx="4337228" cy="12192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rgbClr val="FFFFFF"/>
                </a:solidFill>
              </a:defRPr>
            </a:lvl1pPr>
          </a:lstStyle>
          <a:p>
            <a:pPr/>
            <a:r>
              <a:t>难道….吗？</a:t>
            </a:r>
          </a:p>
        </p:txBody>
      </p:sp>
      <p:sp>
        <p:nvSpPr>
          <p:cNvPr id="713" name="The speaker is really emphasizing a point rather than asking a real question."/>
          <p:cNvSpPr txBox="1"/>
          <p:nvPr/>
        </p:nvSpPr>
        <p:spPr>
          <a:xfrm>
            <a:off x="21145" y="1229146"/>
            <a:ext cx="12962510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The speaker is really emphasizing a point rather than asking a real question.</a:t>
            </a:r>
          </a:p>
        </p:txBody>
      </p:sp>
      <p:sp>
        <p:nvSpPr>
          <p:cNvPr id="714" name="Don’t you think…..?"/>
          <p:cNvSpPr txBox="1"/>
          <p:nvPr/>
        </p:nvSpPr>
        <p:spPr>
          <a:xfrm>
            <a:off x="4817158" y="2791992"/>
            <a:ext cx="4019475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Don’t you think…..?</a:t>
            </a:r>
          </a:p>
        </p:txBody>
      </p:sp>
      <p:sp>
        <p:nvSpPr>
          <p:cNvPr id="715" name="你又哭又叫，妈妈不会开心。"/>
          <p:cNvSpPr txBox="1"/>
          <p:nvPr/>
        </p:nvSpPr>
        <p:spPr>
          <a:xfrm>
            <a:off x="2190749" y="4686299"/>
            <a:ext cx="77089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你又哭又叫，妈妈不会开心。</a:t>
            </a:r>
          </a:p>
        </p:txBody>
      </p:sp>
      <p:sp>
        <p:nvSpPr>
          <p:cNvPr id="716" name="declarative sentence"/>
          <p:cNvSpPr txBox="1"/>
          <p:nvPr/>
        </p:nvSpPr>
        <p:spPr>
          <a:xfrm>
            <a:off x="178238" y="3992842"/>
            <a:ext cx="4266324" cy="597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rgbClr val="0433FF"/>
                </a:solidFill>
              </a:defRPr>
            </a:lvl1pPr>
          </a:lstStyle>
          <a:p>
            <a:pPr/>
            <a:r>
              <a:t>declarative sentence</a:t>
            </a:r>
          </a:p>
        </p:txBody>
      </p:sp>
      <p:sp>
        <p:nvSpPr>
          <p:cNvPr id="717" name="rhetorical questions"/>
          <p:cNvSpPr txBox="1"/>
          <p:nvPr/>
        </p:nvSpPr>
        <p:spPr>
          <a:xfrm>
            <a:off x="133172" y="6053285"/>
            <a:ext cx="4102456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rhetorical questions</a:t>
            </a:r>
          </a:p>
        </p:txBody>
      </p:sp>
      <p:sp>
        <p:nvSpPr>
          <p:cNvPr id="718" name="你又哭又叫，难道妈妈会开心吗？"/>
          <p:cNvSpPr txBox="1"/>
          <p:nvPr/>
        </p:nvSpPr>
        <p:spPr>
          <a:xfrm>
            <a:off x="1606550" y="7251699"/>
            <a:ext cx="88773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你又哭又叫，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难道</a:t>
            </a:r>
            <a:r>
              <a:t>妈妈会开心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吗</a:t>
            </a:r>
            <a:r>
              <a:t>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8" grpId="2"/>
      <p:bldP build="whole" bldLvl="1" animBg="1" rev="0" advAuto="0" spid="7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压力"/>
          <p:cNvSpPr txBox="1"/>
          <p:nvPr/>
        </p:nvSpPr>
        <p:spPr>
          <a:xfrm>
            <a:off x="-6350" y="-19051"/>
            <a:ext cx="2578101" cy="18288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FFFFFF"/>
                </a:solidFill>
              </a:defRPr>
            </a:lvl1pPr>
          </a:lstStyle>
          <a:p>
            <a:pPr/>
            <a:r>
              <a:t>压力</a:t>
            </a:r>
          </a:p>
        </p:txBody>
      </p:sp>
      <p:sp>
        <p:nvSpPr>
          <p:cNvPr id="157" name="Pressure"/>
          <p:cNvSpPr txBox="1"/>
          <p:nvPr/>
        </p:nvSpPr>
        <p:spPr>
          <a:xfrm>
            <a:off x="3134309" y="528436"/>
            <a:ext cx="2367382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Pressure</a:t>
            </a:r>
          </a:p>
        </p:txBody>
      </p:sp>
      <p:sp>
        <p:nvSpPr>
          <p:cNvPr id="158" name="My mom has given me a lot of pressure."/>
          <p:cNvSpPr txBox="1"/>
          <p:nvPr/>
        </p:nvSpPr>
        <p:spPr>
          <a:xfrm>
            <a:off x="2002182" y="3092546"/>
            <a:ext cx="8558912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My mom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has given</a:t>
            </a:r>
            <a:r>
              <a:t> me a lot of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pressure.</a:t>
            </a:r>
          </a:p>
        </p:txBody>
      </p:sp>
      <p:grpSp>
        <p:nvGrpSpPr>
          <p:cNvPr id="162" name="群組"/>
          <p:cNvGrpSpPr/>
          <p:nvPr/>
        </p:nvGrpSpPr>
        <p:grpSpPr>
          <a:xfrm>
            <a:off x="3441700" y="1239145"/>
            <a:ext cx="8399209" cy="1028701"/>
            <a:chOff x="0" y="0"/>
            <a:chExt cx="8399208" cy="1028700"/>
          </a:xfrm>
        </p:grpSpPr>
        <p:sp>
          <p:nvSpPr>
            <p:cNvPr id="159" name="3"/>
            <p:cNvSpPr/>
            <p:nvPr/>
          </p:nvSpPr>
          <p:spPr>
            <a:xfrm>
              <a:off x="0" y="215004"/>
              <a:ext cx="630139" cy="59869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160" name="给…压力"/>
            <p:cNvSpPr txBox="1"/>
            <p:nvPr/>
          </p:nvSpPr>
          <p:spPr>
            <a:xfrm>
              <a:off x="865088" y="-1"/>
              <a:ext cx="2755901" cy="1028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2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给…压力</a:t>
              </a:r>
            </a:p>
          </p:txBody>
        </p:sp>
        <p:sp>
          <p:nvSpPr>
            <p:cNvPr id="161" name="has given…pressure"/>
            <p:cNvSpPr txBox="1"/>
            <p:nvPr/>
          </p:nvSpPr>
          <p:spPr>
            <a:xfrm>
              <a:off x="3970591" y="196946"/>
              <a:ext cx="4428618" cy="634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/>
              </a:lvl1pPr>
            </a:lstStyle>
            <a:p>
              <a:pPr/>
              <a:r>
                <a:t>has given…pressure</a:t>
              </a:r>
            </a:p>
          </p:txBody>
        </p:sp>
      </p:grpSp>
      <p:pic>
        <p:nvPicPr>
          <p:cNvPr id="163" name="LYNdeyHf8yiFo8CcFsH5d7uO9fqagJc34r%3DzYr0TaPrYc1547954796214.jpg" descr="LYNdeyHf8yiFo8CcFsH5d7uO9fqagJc34r%3DzYr0TaPrYc1547954796214.jpg"/>
          <p:cNvPicPr>
            <a:picLocks noChangeAspect="1"/>
          </p:cNvPicPr>
          <p:nvPr/>
        </p:nvPicPr>
        <p:blipFill>
          <a:blip r:embed="rId2">
            <a:extLst/>
          </a:blip>
          <a:srcRect l="21653" t="11709" r="11231" b="8113"/>
          <a:stretch>
            <a:fillRect/>
          </a:stretch>
        </p:blipFill>
        <p:spPr>
          <a:xfrm>
            <a:off x="3473251" y="4224734"/>
            <a:ext cx="4687988" cy="367590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我妈妈给我很大的压力。"/>
          <p:cNvSpPr txBox="1"/>
          <p:nvPr/>
        </p:nvSpPr>
        <p:spPr>
          <a:xfrm>
            <a:off x="2382738" y="8254999"/>
            <a:ext cx="77978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我妈妈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给</a:t>
            </a:r>
            <a:r>
              <a:t>我很大的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压力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3"/>
      <p:bldP build="whole" bldLvl="1" animBg="1" rev="0" advAuto="0" spid="162" grpId="1"/>
      <p:bldP build="whole" bldLvl="1" animBg="1" rev="0" advAuto="0" spid="158" grpId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Rhetorical Questions"/>
          <p:cNvSpPr txBox="1"/>
          <p:nvPr/>
        </p:nvSpPr>
        <p:spPr>
          <a:xfrm>
            <a:off x="2858363" y="175046"/>
            <a:ext cx="6983274" cy="93260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Rhetorical Questions</a:t>
            </a:r>
          </a:p>
        </p:txBody>
      </p:sp>
      <p:sp>
        <p:nvSpPr>
          <p:cNvPr id="721" name="难道….吗？"/>
          <p:cNvSpPr txBox="1"/>
          <p:nvPr/>
        </p:nvSpPr>
        <p:spPr>
          <a:xfrm>
            <a:off x="3462388" y="3309726"/>
            <a:ext cx="6080024" cy="16764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900">
                <a:solidFill>
                  <a:srgbClr val="FFFFFF"/>
                </a:solidFill>
              </a:defRPr>
            </a:lvl1pPr>
          </a:lstStyle>
          <a:p>
            <a:pPr/>
            <a:r>
              <a:t>难道….吗？</a:t>
            </a:r>
          </a:p>
        </p:txBody>
      </p:sp>
      <p:sp>
        <p:nvSpPr>
          <p:cNvPr id="722" name="The speaker is really emphasizing a point rather than asking a real question."/>
          <p:cNvSpPr txBox="1"/>
          <p:nvPr/>
        </p:nvSpPr>
        <p:spPr>
          <a:xfrm>
            <a:off x="21145" y="1229146"/>
            <a:ext cx="12962510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The speaker is really emphasizing a point rather than asking a real question.</a:t>
            </a:r>
          </a:p>
        </p:txBody>
      </p:sp>
      <p:sp>
        <p:nvSpPr>
          <p:cNvPr id="723" name="Don’t you think…..?"/>
          <p:cNvSpPr txBox="1"/>
          <p:nvPr/>
        </p:nvSpPr>
        <p:spPr>
          <a:xfrm>
            <a:off x="4196816" y="5225032"/>
            <a:ext cx="4611168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Don’t you think…..?</a:t>
            </a:r>
          </a:p>
        </p:txBody>
      </p:sp>
      <p:sp>
        <p:nvSpPr>
          <p:cNvPr id="724" name="请造句"/>
          <p:cNvSpPr txBox="1"/>
          <p:nvPr/>
        </p:nvSpPr>
        <p:spPr>
          <a:xfrm>
            <a:off x="5041899" y="6946899"/>
            <a:ext cx="236220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你有打工吗？做什么打工？为什么你想(或不想)打工？"/>
          <p:cNvSpPr txBox="1"/>
          <p:nvPr/>
        </p:nvSpPr>
        <p:spPr>
          <a:xfrm>
            <a:off x="-58106" y="2419349"/>
            <a:ext cx="12613012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813593" indent="-813593">
              <a:buSzPct val="100000"/>
              <a:buAutoNum type="arabicPeriod" startAt="1"/>
              <a:defRPr sz="3900"/>
            </a:lvl1pPr>
          </a:lstStyle>
          <a:p>
            <a:pPr/>
            <a:r>
              <a:t>你有打工吗？做什么打工？为什么你想(或不想)打工？</a:t>
            </a:r>
          </a:p>
        </p:txBody>
      </p:sp>
      <p:sp>
        <p:nvSpPr>
          <p:cNvPr id="727" name="2. 你挣钱是为了什么？"/>
          <p:cNvSpPr txBox="1"/>
          <p:nvPr/>
        </p:nvSpPr>
        <p:spPr>
          <a:xfrm>
            <a:off x="37846" y="4737100"/>
            <a:ext cx="5893309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2. 你挣钱是为了什么？</a:t>
            </a:r>
          </a:p>
        </p:txBody>
      </p:sp>
      <p:sp>
        <p:nvSpPr>
          <p:cNvPr id="728" name="3. 请谈谈一边上学一边打工对学习有什么影响？"/>
          <p:cNvSpPr txBox="1"/>
          <p:nvPr/>
        </p:nvSpPr>
        <p:spPr>
          <a:xfrm>
            <a:off x="-6604" y="7054850"/>
            <a:ext cx="12179809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3. 请谈谈一边上学一边打工对学习有什么影响？</a:t>
            </a:r>
          </a:p>
        </p:txBody>
      </p:sp>
      <p:sp>
        <p:nvSpPr>
          <p:cNvPr id="729" name="讨论 discuss"/>
          <p:cNvSpPr txBox="1"/>
          <p:nvPr/>
        </p:nvSpPr>
        <p:spPr>
          <a:xfrm>
            <a:off x="3811587" y="539750"/>
            <a:ext cx="5381626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/>
            </a:lvl1pPr>
          </a:lstStyle>
          <a:p>
            <a:pPr/>
            <a:r>
              <a:t>讨论 discuss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Rhetorical Questions"/>
          <p:cNvSpPr txBox="1"/>
          <p:nvPr/>
        </p:nvSpPr>
        <p:spPr>
          <a:xfrm>
            <a:off x="2858363" y="175046"/>
            <a:ext cx="6983274" cy="93260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Rhetorical Questions</a:t>
            </a:r>
          </a:p>
        </p:txBody>
      </p:sp>
      <p:sp>
        <p:nvSpPr>
          <p:cNvPr id="732" name="The speaker is really emphasizing a point rather than asking a real question."/>
          <p:cNvSpPr txBox="1"/>
          <p:nvPr/>
        </p:nvSpPr>
        <p:spPr>
          <a:xfrm>
            <a:off x="21145" y="1229146"/>
            <a:ext cx="12962510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The speaker is really emphasizing a point rather than asking a real question.</a:t>
            </a:r>
          </a:p>
        </p:txBody>
      </p:sp>
      <p:sp>
        <p:nvSpPr>
          <p:cNvPr id="733" name="怎么…呢？"/>
          <p:cNvSpPr txBox="1"/>
          <p:nvPr/>
        </p:nvSpPr>
        <p:spPr>
          <a:xfrm>
            <a:off x="457199" y="2151182"/>
            <a:ext cx="4114801" cy="12192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rgbClr val="FFFFFF"/>
                </a:solidFill>
              </a:defRPr>
            </a:lvl1pPr>
          </a:lstStyle>
          <a:p>
            <a:pPr/>
            <a:r>
              <a:t>怎么…呢？</a:t>
            </a:r>
          </a:p>
        </p:txBody>
      </p:sp>
      <p:sp>
        <p:nvSpPr>
          <p:cNvPr id="734" name="How could…?"/>
          <p:cNvSpPr txBox="1"/>
          <p:nvPr/>
        </p:nvSpPr>
        <p:spPr>
          <a:xfrm>
            <a:off x="4968328" y="2674197"/>
            <a:ext cx="3322144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How could…?</a:t>
            </a:r>
          </a:p>
        </p:txBody>
      </p:sp>
      <p:sp>
        <p:nvSpPr>
          <p:cNvPr id="735" name="他今天会来上课吗？"/>
          <p:cNvSpPr txBox="1"/>
          <p:nvPr/>
        </p:nvSpPr>
        <p:spPr>
          <a:xfrm>
            <a:off x="2920999" y="4114799"/>
            <a:ext cx="685800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/>
            <a:r>
              <a:t>他今天会来上课吗？</a:t>
            </a:r>
          </a:p>
        </p:txBody>
      </p:sp>
      <p:sp>
        <p:nvSpPr>
          <p:cNvPr id="736" name="他生病了怎么会来上课呢？"/>
          <p:cNvSpPr txBox="1"/>
          <p:nvPr/>
        </p:nvSpPr>
        <p:spPr>
          <a:xfrm>
            <a:off x="4012327" y="8506147"/>
            <a:ext cx="71247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他生病了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怎么</a:t>
            </a:r>
            <a:r>
              <a:t>会来上课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呢</a:t>
            </a:r>
            <a:r>
              <a:t>？</a:t>
            </a:r>
          </a:p>
        </p:txBody>
      </p:sp>
      <p:grpSp>
        <p:nvGrpSpPr>
          <p:cNvPr id="739" name="群組"/>
          <p:cNvGrpSpPr/>
          <p:nvPr/>
        </p:nvGrpSpPr>
        <p:grpSpPr>
          <a:xfrm>
            <a:off x="3435349" y="4084357"/>
            <a:ext cx="9782586" cy="3118239"/>
            <a:chOff x="0" y="0"/>
            <a:chExt cx="9782584" cy="3118237"/>
          </a:xfrm>
        </p:grpSpPr>
        <p:sp>
          <p:nvSpPr>
            <p:cNvPr id="737" name="他生病了不会来上课。"/>
            <p:cNvSpPr txBox="1"/>
            <p:nvPr/>
          </p:nvSpPr>
          <p:spPr>
            <a:xfrm>
              <a:off x="0" y="2216537"/>
              <a:ext cx="5829300" cy="901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/>
              </a:lvl1pPr>
            </a:lstStyle>
            <a:p>
              <a:pPr/>
              <a:r>
                <a:t>他生病了不会来上课。</a:t>
              </a:r>
            </a:p>
          </p:txBody>
        </p:sp>
        <p:pic>
          <p:nvPicPr>
            <p:cNvPr id="738" name="126870.jpg" descr="126870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550488" y="0"/>
              <a:ext cx="3232097" cy="26970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40" name="(a little bit emotion)"/>
          <p:cNvSpPr txBox="1"/>
          <p:nvPr/>
        </p:nvSpPr>
        <p:spPr>
          <a:xfrm>
            <a:off x="57469" y="8506147"/>
            <a:ext cx="3844240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(a little bit emotion)</a:t>
            </a:r>
          </a:p>
        </p:txBody>
      </p:sp>
      <p:sp>
        <p:nvSpPr>
          <p:cNvPr id="741" name="Will he come to the lesson?"/>
          <p:cNvSpPr txBox="1"/>
          <p:nvPr/>
        </p:nvSpPr>
        <p:spPr>
          <a:xfrm>
            <a:off x="2552954" y="3355572"/>
            <a:ext cx="7594093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Will he come to the lesson?</a:t>
            </a:r>
          </a:p>
        </p:txBody>
      </p:sp>
      <p:grpSp>
        <p:nvGrpSpPr>
          <p:cNvPr id="744" name="群組"/>
          <p:cNvGrpSpPr/>
          <p:nvPr/>
        </p:nvGrpSpPr>
        <p:grpSpPr>
          <a:xfrm>
            <a:off x="102038" y="5073774"/>
            <a:ext cx="9737882" cy="1272358"/>
            <a:chOff x="0" y="0"/>
            <a:chExt cx="9737880" cy="1272356"/>
          </a:xfrm>
        </p:grpSpPr>
        <p:sp>
          <p:nvSpPr>
            <p:cNvPr id="742" name="declarative sentence"/>
            <p:cNvSpPr txBox="1"/>
            <p:nvPr/>
          </p:nvSpPr>
          <p:spPr>
            <a:xfrm>
              <a:off x="0" y="0"/>
              <a:ext cx="4266324" cy="597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rgbClr val="0433FF"/>
                  </a:solidFill>
                </a:defRPr>
              </a:lvl1pPr>
            </a:lstStyle>
            <a:p>
              <a:pPr/>
              <a:r>
                <a:t>declarative sentence</a:t>
              </a:r>
            </a:p>
          </p:txBody>
        </p:sp>
        <p:sp>
          <p:nvSpPr>
            <p:cNvPr id="743" name="He is sick, he won’t come to the lesson."/>
            <p:cNvSpPr txBox="1"/>
            <p:nvPr/>
          </p:nvSpPr>
          <p:spPr>
            <a:xfrm>
              <a:off x="1468174" y="662582"/>
              <a:ext cx="8269707" cy="609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/>
              </a:lvl1pPr>
            </a:lstStyle>
            <a:p>
              <a:pPr/>
              <a:r>
                <a:t>He is sick, he won’t come to the lesson.</a:t>
              </a:r>
            </a:p>
          </p:txBody>
        </p:sp>
      </p:grpSp>
      <p:grpSp>
        <p:nvGrpSpPr>
          <p:cNvPr id="747" name="群組"/>
          <p:cNvGrpSpPr/>
          <p:nvPr/>
        </p:nvGrpSpPr>
        <p:grpSpPr>
          <a:xfrm>
            <a:off x="183972" y="7228239"/>
            <a:ext cx="11593890" cy="1275420"/>
            <a:chOff x="0" y="0"/>
            <a:chExt cx="11593889" cy="1275418"/>
          </a:xfrm>
        </p:grpSpPr>
        <p:sp>
          <p:nvSpPr>
            <p:cNvPr id="745" name="rhetorical questions"/>
            <p:cNvSpPr txBox="1"/>
            <p:nvPr/>
          </p:nvSpPr>
          <p:spPr>
            <a:xfrm>
              <a:off x="0" y="0"/>
              <a:ext cx="4102456" cy="597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rhetorical questions</a:t>
              </a:r>
            </a:p>
          </p:txBody>
        </p:sp>
        <p:sp>
          <p:nvSpPr>
            <p:cNvPr id="746" name="He is sick, how can he come to the lesson?"/>
            <p:cNvSpPr txBox="1"/>
            <p:nvPr/>
          </p:nvSpPr>
          <p:spPr>
            <a:xfrm>
              <a:off x="1812806" y="615948"/>
              <a:ext cx="9781083" cy="659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700"/>
              </a:lvl1pPr>
            </a:lstStyle>
            <a:p>
              <a:pPr/>
              <a:r>
                <a:t>He is sick, how can he come to the lesson?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6" grpId="4"/>
      <p:bldP build="whole" bldLvl="1" animBg="1" rev="0" advAuto="0" spid="744" grpId="1"/>
      <p:bldP build="whole" bldLvl="1" animBg="1" rev="0" advAuto="0" spid="740" grpId="5"/>
      <p:bldP build="whole" bldLvl="1" animBg="1" rev="0" advAuto="0" spid="739" grpId="2"/>
      <p:bldP build="whole" bldLvl="1" animBg="1" rev="0" advAuto="0" spid="747" grpId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Rhetorical Questions"/>
          <p:cNvSpPr txBox="1"/>
          <p:nvPr/>
        </p:nvSpPr>
        <p:spPr>
          <a:xfrm>
            <a:off x="2858363" y="175046"/>
            <a:ext cx="6983274" cy="93260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Rhetorical Questions</a:t>
            </a:r>
          </a:p>
        </p:txBody>
      </p:sp>
      <p:sp>
        <p:nvSpPr>
          <p:cNvPr id="750" name="The speaker is really emphasizing a point rather than asking a real question."/>
          <p:cNvSpPr txBox="1"/>
          <p:nvPr/>
        </p:nvSpPr>
        <p:spPr>
          <a:xfrm>
            <a:off x="21145" y="1229146"/>
            <a:ext cx="12962510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The speaker is really emphasizing a point rather than asking a real question.</a:t>
            </a:r>
          </a:p>
        </p:txBody>
      </p:sp>
      <p:sp>
        <p:nvSpPr>
          <p:cNvPr id="751" name="怎么…呢？"/>
          <p:cNvSpPr txBox="1"/>
          <p:nvPr/>
        </p:nvSpPr>
        <p:spPr>
          <a:xfrm>
            <a:off x="457199" y="2481114"/>
            <a:ext cx="4114801" cy="12192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rgbClr val="FFFFFF"/>
                </a:solidFill>
              </a:defRPr>
            </a:lvl1pPr>
          </a:lstStyle>
          <a:p>
            <a:pPr/>
            <a:r>
              <a:t>怎么…呢？</a:t>
            </a:r>
          </a:p>
        </p:txBody>
      </p:sp>
      <p:sp>
        <p:nvSpPr>
          <p:cNvPr id="752" name="How could…?"/>
          <p:cNvSpPr txBox="1"/>
          <p:nvPr/>
        </p:nvSpPr>
        <p:spPr>
          <a:xfrm>
            <a:off x="4968328" y="2883549"/>
            <a:ext cx="3322144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How could…?</a:t>
            </a:r>
          </a:p>
        </p:txBody>
      </p:sp>
      <p:sp>
        <p:nvSpPr>
          <p:cNvPr id="753" name="他上课都在睡觉，不可能考一百分。"/>
          <p:cNvSpPr txBox="1"/>
          <p:nvPr/>
        </p:nvSpPr>
        <p:spPr>
          <a:xfrm>
            <a:off x="1003770" y="4557084"/>
            <a:ext cx="88519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他上课都在睡觉，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不可能</a:t>
            </a:r>
            <a:r>
              <a:t>考一百分。</a:t>
            </a:r>
          </a:p>
        </p:txBody>
      </p:sp>
      <p:sp>
        <p:nvSpPr>
          <p:cNvPr id="754" name="他上课都在睡觉，怎么可能考一百分呢？"/>
          <p:cNvSpPr txBox="1"/>
          <p:nvPr/>
        </p:nvSpPr>
        <p:spPr>
          <a:xfrm>
            <a:off x="864714" y="7630847"/>
            <a:ext cx="99441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他上课都在睡觉，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怎么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可能</a:t>
            </a:r>
            <a:r>
              <a:t>考一百分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呢</a:t>
            </a:r>
            <a:r>
              <a:t>？</a:t>
            </a:r>
          </a:p>
        </p:txBody>
      </p:sp>
      <p:sp>
        <p:nvSpPr>
          <p:cNvPr id="755" name="declarative sentence"/>
          <p:cNvSpPr txBox="1"/>
          <p:nvPr/>
        </p:nvSpPr>
        <p:spPr>
          <a:xfrm>
            <a:off x="96668" y="3916642"/>
            <a:ext cx="4266324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rgbClr val="0433FF"/>
                </a:solidFill>
              </a:defRPr>
            </a:lvl1pPr>
          </a:lstStyle>
          <a:p>
            <a:pPr/>
            <a:r>
              <a:t>declarative sentence</a:t>
            </a:r>
          </a:p>
        </p:txBody>
      </p:sp>
      <p:grpSp>
        <p:nvGrpSpPr>
          <p:cNvPr id="758" name="群組"/>
          <p:cNvGrpSpPr/>
          <p:nvPr/>
        </p:nvGrpSpPr>
        <p:grpSpPr>
          <a:xfrm>
            <a:off x="82372" y="6071107"/>
            <a:ext cx="11424511" cy="1383480"/>
            <a:chOff x="0" y="0"/>
            <a:chExt cx="11424510" cy="1383479"/>
          </a:xfrm>
        </p:grpSpPr>
        <p:sp>
          <p:nvSpPr>
            <p:cNvPr id="756" name="rhetorical questions"/>
            <p:cNvSpPr txBox="1"/>
            <p:nvPr/>
          </p:nvSpPr>
          <p:spPr>
            <a:xfrm>
              <a:off x="0" y="0"/>
              <a:ext cx="4102456" cy="597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rhetorical questions</a:t>
              </a:r>
            </a:p>
          </p:txBody>
        </p:sp>
        <p:sp>
          <p:nvSpPr>
            <p:cNvPr id="757" name="He always sleep in the lesson, how could he get 100."/>
            <p:cNvSpPr txBox="1"/>
            <p:nvPr/>
          </p:nvSpPr>
          <p:spPr>
            <a:xfrm>
              <a:off x="84273" y="773704"/>
              <a:ext cx="11340238" cy="609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400"/>
              </a:pPr>
              <a:r>
                <a:t>He always sleep in the lesson,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how could</a:t>
              </a:r>
              <a:r>
                <a:t> he get 100.　</a:t>
              </a:r>
            </a:p>
          </p:txBody>
        </p:sp>
      </p:grpSp>
      <p:grpSp>
        <p:nvGrpSpPr>
          <p:cNvPr id="761" name="群組"/>
          <p:cNvGrpSpPr/>
          <p:nvPr/>
        </p:nvGrpSpPr>
        <p:grpSpPr>
          <a:xfrm>
            <a:off x="6502399" y="5476382"/>
            <a:ext cx="4432962" cy="2112646"/>
            <a:chOff x="0" y="0"/>
            <a:chExt cx="4432960" cy="2112645"/>
          </a:xfrm>
        </p:grpSpPr>
        <p:sp>
          <p:nvSpPr>
            <p:cNvPr id="759" name="線條"/>
            <p:cNvSpPr/>
            <p:nvPr/>
          </p:nvSpPr>
          <p:spPr>
            <a:xfrm>
              <a:off x="0" y="0"/>
              <a:ext cx="217267" cy="21126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60" name="(change to opposite)"/>
            <p:cNvSpPr txBox="1"/>
            <p:nvPr/>
          </p:nvSpPr>
          <p:spPr>
            <a:xfrm>
              <a:off x="213576" y="363993"/>
              <a:ext cx="4219385" cy="597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/>
              </a:lvl1pPr>
            </a:lstStyle>
            <a:p>
              <a:pPr/>
              <a:r>
                <a:t>(change to opposite)</a:t>
              </a:r>
            </a:p>
          </p:txBody>
        </p:sp>
      </p:grpSp>
      <p:sp>
        <p:nvSpPr>
          <p:cNvPr id="762" name="圓形"/>
          <p:cNvSpPr/>
          <p:nvPr/>
        </p:nvSpPr>
        <p:spPr>
          <a:xfrm>
            <a:off x="9569459" y="7433997"/>
            <a:ext cx="1270001" cy="1270001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63" name="圓形"/>
          <p:cNvSpPr/>
          <p:nvPr/>
        </p:nvSpPr>
        <p:spPr>
          <a:xfrm>
            <a:off x="5201764" y="7433997"/>
            <a:ext cx="1270001" cy="1270001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8" grpId="1"/>
      <p:bldP build="whole" bldLvl="1" animBg="1" rev="0" advAuto="0" spid="761" grpId="3"/>
      <p:bldP build="whole" bldLvl="1" animBg="1" rev="0" advAuto="0" spid="762" grpId="5"/>
      <p:bldP build="whole" bldLvl="1" animBg="1" rev="0" advAuto="0" spid="754" grpId="2"/>
      <p:bldP build="whole" bldLvl="1" animBg="1" rev="0" advAuto="0" spid="763" grpId="4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Rhetorical Questions"/>
          <p:cNvSpPr txBox="1"/>
          <p:nvPr/>
        </p:nvSpPr>
        <p:spPr>
          <a:xfrm>
            <a:off x="2858363" y="175046"/>
            <a:ext cx="6983274" cy="93260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Rhetorical Questions</a:t>
            </a:r>
          </a:p>
        </p:txBody>
      </p:sp>
      <p:sp>
        <p:nvSpPr>
          <p:cNvPr id="766" name="The speaker is really emphasizing a point rather than asking a real question."/>
          <p:cNvSpPr txBox="1"/>
          <p:nvPr/>
        </p:nvSpPr>
        <p:spPr>
          <a:xfrm>
            <a:off x="21145" y="1229146"/>
            <a:ext cx="12962510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The speaker is really emphasizing a point rather than asking a real question.</a:t>
            </a:r>
          </a:p>
        </p:txBody>
      </p:sp>
      <p:sp>
        <p:nvSpPr>
          <p:cNvPr id="767" name="怎么…呢？"/>
          <p:cNvSpPr txBox="1"/>
          <p:nvPr/>
        </p:nvSpPr>
        <p:spPr>
          <a:xfrm>
            <a:off x="443452" y="2316148"/>
            <a:ext cx="4114801" cy="12192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rgbClr val="FFFFFF"/>
                </a:solidFill>
              </a:defRPr>
            </a:lvl1pPr>
          </a:lstStyle>
          <a:p>
            <a:pPr/>
            <a:r>
              <a:t>怎么…呢？</a:t>
            </a:r>
          </a:p>
        </p:txBody>
      </p:sp>
      <p:sp>
        <p:nvSpPr>
          <p:cNvPr id="768" name="How could…?"/>
          <p:cNvSpPr txBox="1"/>
          <p:nvPr/>
        </p:nvSpPr>
        <p:spPr>
          <a:xfrm>
            <a:off x="5023317" y="2589847"/>
            <a:ext cx="3322143" cy="67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How could…?</a:t>
            </a:r>
          </a:p>
        </p:txBody>
      </p:sp>
      <p:sp>
        <p:nvSpPr>
          <p:cNvPr id="769" name="他喜欢学中文，怎么不会来上中文课呢？"/>
          <p:cNvSpPr txBox="1"/>
          <p:nvPr/>
        </p:nvSpPr>
        <p:spPr>
          <a:xfrm>
            <a:off x="485164" y="6111694"/>
            <a:ext cx="106299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他喜欢学中文，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怎么</a:t>
            </a:r>
            <a:r>
              <a:rPr>
                <a:solidFill>
                  <a:srgbClr val="0433FF"/>
                </a:solidFill>
              </a:rPr>
              <a:t>不会</a:t>
            </a:r>
            <a:r>
              <a:t>来上中文课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呢</a:t>
            </a:r>
            <a:r>
              <a:t>？</a:t>
            </a:r>
          </a:p>
        </p:txBody>
      </p:sp>
      <p:sp>
        <p:nvSpPr>
          <p:cNvPr id="770" name="他喜欢学中文，"/>
          <p:cNvSpPr txBox="1"/>
          <p:nvPr/>
        </p:nvSpPr>
        <p:spPr>
          <a:xfrm>
            <a:off x="1228167" y="3859928"/>
            <a:ext cx="4114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他喜欢学中文，</a:t>
            </a:r>
          </a:p>
        </p:txBody>
      </p:sp>
      <p:sp>
        <p:nvSpPr>
          <p:cNvPr id="771" name="会来上中文课"/>
          <p:cNvSpPr txBox="1"/>
          <p:nvPr/>
        </p:nvSpPr>
        <p:spPr>
          <a:xfrm>
            <a:off x="5156911" y="3859928"/>
            <a:ext cx="3543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rPr>
                <a:solidFill>
                  <a:srgbClr val="0433FF"/>
                </a:solidFill>
              </a:rPr>
              <a:t>会</a:t>
            </a:r>
            <a:r>
              <a:t>来上中文课</a:t>
            </a:r>
          </a:p>
        </p:txBody>
      </p:sp>
      <p:grpSp>
        <p:nvGrpSpPr>
          <p:cNvPr id="774" name="群組"/>
          <p:cNvGrpSpPr/>
          <p:nvPr/>
        </p:nvGrpSpPr>
        <p:grpSpPr>
          <a:xfrm>
            <a:off x="5535730" y="4762853"/>
            <a:ext cx="4918480" cy="1528404"/>
            <a:chOff x="0" y="0"/>
            <a:chExt cx="4918479" cy="1528403"/>
          </a:xfrm>
        </p:grpSpPr>
        <p:sp>
          <p:nvSpPr>
            <p:cNvPr id="772" name="線條"/>
            <p:cNvSpPr/>
            <p:nvPr/>
          </p:nvSpPr>
          <p:spPr>
            <a:xfrm>
              <a:off x="0" y="0"/>
              <a:ext cx="865200" cy="15284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73" name="(change to opposite)"/>
            <p:cNvSpPr txBox="1"/>
            <p:nvPr/>
          </p:nvSpPr>
          <p:spPr>
            <a:xfrm>
              <a:off x="699095" y="597055"/>
              <a:ext cx="4219385" cy="597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/>
              </a:lvl1pPr>
            </a:lstStyle>
            <a:p>
              <a:pPr/>
              <a:r>
                <a:t>(change to opposite)</a:t>
              </a:r>
            </a:p>
          </p:txBody>
        </p:sp>
      </p:grpSp>
      <p:sp>
        <p:nvSpPr>
          <p:cNvPr id="775" name="圓形"/>
          <p:cNvSpPr/>
          <p:nvPr/>
        </p:nvSpPr>
        <p:spPr>
          <a:xfrm>
            <a:off x="9803161" y="6067244"/>
            <a:ext cx="1270001" cy="1270001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76" name="圓形"/>
          <p:cNvSpPr/>
          <p:nvPr/>
        </p:nvSpPr>
        <p:spPr>
          <a:xfrm>
            <a:off x="4692498" y="6067244"/>
            <a:ext cx="1270001" cy="1270001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4" grpId="2"/>
      <p:bldP build="whole" bldLvl="1" animBg="1" rev="0" advAuto="0" spid="776" grpId="3"/>
      <p:bldP build="whole" bldLvl="1" animBg="1" rev="0" advAuto="0" spid="769" grpId="1"/>
      <p:bldP build="whole" bldLvl="1" animBg="1" rev="0" advAuto="0" spid="775" grpId="4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Rhetorical Questions"/>
          <p:cNvSpPr txBox="1"/>
          <p:nvPr/>
        </p:nvSpPr>
        <p:spPr>
          <a:xfrm>
            <a:off x="2858363" y="175046"/>
            <a:ext cx="6983274" cy="93260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Rhetorical Questions</a:t>
            </a:r>
          </a:p>
        </p:txBody>
      </p:sp>
      <p:sp>
        <p:nvSpPr>
          <p:cNvPr id="779" name="The speaker is really emphasizing a point rather than asking a real question."/>
          <p:cNvSpPr txBox="1"/>
          <p:nvPr/>
        </p:nvSpPr>
        <p:spPr>
          <a:xfrm>
            <a:off x="21145" y="1229146"/>
            <a:ext cx="12962510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The speaker is really emphasizing a point rather than asking a real question.</a:t>
            </a:r>
          </a:p>
        </p:txBody>
      </p:sp>
      <p:sp>
        <p:nvSpPr>
          <p:cNvPr id="780" name="怎么…呢？"/>
          <p:cNvSpPr txBox="1"/>
          <p:nvPr/>
        </p:nvSpPr>
        <p:spPr>
          <a:xfrm>
            <a:off x="429705" y="1958722"/>
            <a:ext cx="4114801" cy="12192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rgbClr val="FFFFFF"/>
                </a:solidFill>
              </a:defRPr>
            </a:lvl1pPr>
          </a:lstStyle>
          <a:p>
            <a:pPr/>
            <a:r>
              <a:t>怎么…呢？</a:t>
            </a:r>
          </a:p>
        </p:txBody>
      </p:sp>
      <p:sp>
        <p:nvSpPr>
          <p:cNvPr id="781" name="How could…?"/>
          <p:cNvSpPr txBox="1"/>
          <p:nvPr/>
        </p:nvSpPr>
        <p:spPr>
          <a:xfrm>
            <a:off x="5023317" y="2481114"/>
            <a:ext cx="3322143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How could…?</a:t>
            </a:r>
          </a:p>
        </p:txBody>
      </p:sp>
      <p:sp>
        <p:nvSpPr>
          <p:cNvPr id="782" name="他还那么小，怎么能喝酒呢？"/>
          <p:cNvSpPr txBox="1"/>
          <p:nvPr/>
        </p:nvSpPr>
        <p:spPr>
          <a:xfrm>
            <a:off x="1919015" y="8787983"/>
            <a:ext cx="85344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他还那么小，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怎么</a:t>
            </a:r>
            <a:r>
              <a:t>能喝</a:t>
            </a:r>
            <a:r>
              <a:t>酒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呢</a:t>
            </a:r>
            <a:r>
              <a:t>？</a:t>
            </a:r>
          </a:p>
        </p:txBody>
      </p:sp>
      <p:sp>
        <p:nvSpPr>
          <p:cNvPr id="783" name="He is too young, how could he drink alcohol?"/>
          <p:cNvSpPr txBox="1"/>
          <p:nvPr/>
        </p:nvSpPr>
        <p:spPr>
          <a:xfrm>
            <a:off x="800080" y="3378314"/>
            <a:ext cx="11404640" cy="72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He is too young, how could he drink alcohol? </a:t>
            </a:r>
          </a:p>
        </p:txBody>
      </p:sp>
      <p:pic>
        <p:nvPicPr>
          <p:cNvPr id="784" name="3223000514d6e77f5dc5.jpeg" descr="3223000514d6e77f5dc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3133" y="4300202"/>
            <a:ext cx="5218205" cy="4287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2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怎么…呢？"/>
          <p:cNvSpPr txBox="1"/>
          <p:nvPr/>
        </p:nvSpPr>
        <p:spPr>
          <a:xfrm>
            <a:off x="3098585" y="2654188"/>
            <a:ext cx="7162801" cy="2082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100">
                <a:solidFill>
                  <a:srgbClr val="FFFFFF"/>
                </a:solidFill>
              </a:defRPr>
            </a:lvl1pPr>
          </a:lstStyle>
          <a:p>
            <a:pPr/>
            <a:r>
              <a:t>怎么…呢？</a:t>
            </a:r>
          </a:p>
        </p:txBody>
      </p:sp>
      <p:sp>
        <p:nvSpPr>
          <p:cNvPr id="787" name="Rhetorical Questions"/>
          <p:cNvSpPr txBox="1"/>
          <p:nvPr/>
        </p:nvSpPr>
        <p:spPr>
          <a:xfrm>
            <a:off x="2858363" y="175046"/>
            <a:ext cx="6983274" cy="93260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Rhetorical Questions</a:t>
            </a:r>
          </a:p>
        </p:txBody>
      </p:sp>
      <p:sp>
        <p:nvSpPr>
          <p:cNvPr id="788" name="请造句"/>
          <p:cNvSpPr txBox="1"/>
          <p:nvPr/>
        </p:nvSpPr>
        <p:spPr>
          <a:xfrm>
            <a:off x="5041899" y="6946899"/>
            <a:ext cx="236220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/>
            <a:r>
              <a:t>请造句</a:t>
            </a:r>
          </a:p>
        </p:txBody>
      </p:sp>
      <p:sp>
        <p:nvSpPr>
          <p:cNvPr id="789" name="How could…?"/>
          <p:cNvSpPr txBox="1"/>
          <p:nvPr/>
        </p:nvSpPr>
        <p:spPr>
          <a:xfrm>
            <a:off x="4013219" y="5406838"/>
            <a:ext cx="4419562" cy="870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How could…?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Untitled-22-600x400.jpg" descr="Untitled-22-600x4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" y="707336"/>
            <a:ext cx="6341707" cy="4227804"/>
          </a:xfrm>
          <a:prstGeom prst="rect">
            <a:avLst/>
          </a:prstGeom>
          <a:ln w="12700">
            <a:miter lim="400000"/>
          </a:ln>
        </p:spPr>
      </p:pic>
      <p:sp>
        <p:nvSpPr>
          <p:cNvPr id="792" name="Tutor"/>
          <p:cNvSpPr txBox="1"/>
          <p:nvPr/>
        </p:nvSpPr>
        <p:spPr>
          <a:xfrm>
            <a:off x="2304504" y="24797"/>
            <a:ext cx="1553770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Tutor</a:t>
            </a:r>
          </a:p>
        </p:txBody>
      </p:sp>
      <p:sp>
        <p:nvSpPr>
          <p:cNvPr id="793" name="家教…"/>
          <p:cNvSpPr txBox="1"/>
          <p:nvPr/>
        </p:nvSpPr>
        <p:spPr>
          <a:xfrm>
            <a:off x="4109362" y="3051239"/>
            <a:ext cx="2284096" cy="19189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500"/>
            </a:pPr>
            <a:r>
              <a:t>家教</a:t>
            </a:r>
          </a:p>
          <a:p>
            <a:pPr>
              <a:defRPr sz="3100"/>
            </a:pPr>
            <a:r>
              <a:t>jiājiào</a:t>
            </a:r>
          </a:p>
        </p:txBody>
      </p:sp>
      <p:grpSp>
        <p:nvGrpSpPr>
          <p:cNvPr id="796" name="群組"/>
          <p:cNvGrpSpPr/>
          <p:nvPr/>
        </p:nvGrpSpPr>
        <p:grpSpPr>
          <a:xfrm>
            <a:off x="6657034" y="24797"/>
            <a:ext cx="6341707" cy="4910344"/>
            <a:chOff x="0" y="0"/>
            <a:chExt cx="6341705" cy="4910342"/>
          </a:xfrm>
        </p:grpSpPr>
        <p:pic>
          <p:nvPicPr>
            <p:cNvPr id="794" name="12030735_web1_read.jpg" descr="12030735_web1_read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682538"/>
              <a:ext cx="6341706" cy="42278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5" name="To study"/>
            <p:cNvSpPr txBox="1"/>
            <p:nvPr/>
          </p:nvSpPr>
          <p:spPr>
            <a:xfrm>
              <a:off x="2716172" y="0"/>
              <a:ext cx="2451685" cy="7958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600"/>
              </a:lvl1pPr>
            </a:lstStyle>
            <a:p>
              <a:pPr/>
              <a:r>
                <a:t>To study</a:t>
              </a:r>
            </a:p>
          </p:txBody>
        </p:sp>
      </p:grpSp>
      <p:sp>
        <p:nvSpPr>
          <p:cNvPr id="797" name="读书…"/>
          <p:cNvSpPr txBox="1"/>
          <p:nvPr/>
        </p:nvSpPr>
        <p:spPr>
          <a:xfrm>
            <a:off x="10749233" y="3051239"/>
            <a:ext cx="2284096" cy="19189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500"/>
            </a:pPr>
            <a:r>
              <a:t>读书</a:t>
            </a:r>
          </a:p>
          <a:p>
            <a:pPr>
              <a:defRPr sz="3100"/>
            </a:pPr>
            <a:r>
              <a:t>dúshū</a:t>
            </a:r>
          </a:p>
        </p:txBody>
      </p:sp>
      <p:grpSp>
        <p:nvGrpSpPr>
          <p:cNvPr id="800" name="群組"/>
          <p:cNvGrpSpPr/>
          <p:nvPr/>
        </p:nvGrpSpPr>
        <p:grpSpPr>
          <a:xfrm>
            <a:off x="131609" y="5356043"/>
            <a:ext cx="5899559" cy="4429301"/>
            <a:chOff x="0" y="0"/>
            <a:chExt cx="5899557" cy="4429299"/>
          </a:xfrm>
        </p:grpSpPr>
        <p:pic>
          <p:nvPicPr>
            <p:cNvPr id="798" name="aid1227011-v4-728px-Borrow-Money-from-a-Friend-Step-1-Version-2.jpg" descr="aid1227011-v4-728px-Borrow-Money-from-a-Friend-Step-1-Version-2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632"/>
              <a:ext cx="5899558" cy="44246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9" name="borrow"/>
            <p:cNvSpPr txBox="1"/>
            <p:nvPr/>
          </p:nvSpPr>
          <p:spPr>
            <a:xfrm>
              <a:off x="8224" y="0"/>
              <a:ext cx="1974864" cy="7461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300"/>
              </a:lvl1pPr>
            </a:lstStyle>
            <a:p>
              <a:pPr/>
              <a:r>
                <a:t>borrow</a:t>
              </a:r>
            </a:p>
          </p:txBody>
        </p:sp>
      </p:grpSp>
      <p:sp>
        <p:nvSpPr>
          <p:cNvPr id="801" name="借…"/>
          <p:cNvSpPr txBox="1"/>
          <p:nvPr/>
        </p:nvSpPr>
        <p:spPr>
          <a:xfrm>
            <a:off x="4638782" y="7758183"/>
            <a:ext cx="1445210" cy="20456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200"/>
            </a:pPr>
            <a:r>
              <a:t>借</a:t>
            </a:r>
          </a:p>
          <a:p>
            <a:pPr>
              <a:defRPr sz="3200"/>
            </a:pPr>
            <a:r>
              <a:t>jiè</a:t>
            </a:r>
          </a:p>
        </p:txBody>
      </p:sp>
      <p:sp>
        <p:nvSpPr>
          <p:cNvPr id="802" name="To dislike; to complain of"/>
          <p:cNvSpPr txBox="1"/>
          <p:nvPr/>
        </p:nvSpPr>
        <p:spPr>
          <a:xfrm>
            <a:off x="6093517" y="5337361"/>
            <a:ext cx="6894005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To dislike; to complain of</a:t>
            </a:r>
          </a:p>
        </p:txBody>
      </p:sp>
      <p:sp>
        <p:nvSpPr>
          <p:cNvPr id="803" name="嫌…"/>
          <p:cNvSpPr txBox="1"/>
          <p:nvPr/>
        </p:nvSpPr>
        <p:spPr>
          <a:xfrm>
            <a:off x="6675654" y="6255620"/>
            <a:ext cx="6412188" cy="3373587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4400"/>
            </a:pPr>
            <a:r>
              <a:t>嫌</a:t>
            </a:r>
          </a:p>
          <a:p>
            <a:pPr>
              <a:defRPr sz="4700"/>
            </a:pPr>
            <a:r>
              <a:t>xián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6" grpId="2"/>
      <p:bldP build="whole" bldLvl="1" animBg="1" rev="0" advAuto="0" spid="800" grpId="4"/>
      <p:bldP build="whole" bldLvl="1" animBg="1" rev="0" advAuto="0" spid="797" grpId="3"/>
      <p:bldP build="whole" bldLvl="1" animBg="1" rev="0" advAuto="0" spid="802" grpId="6"/>
      <p:bldP build="whole" bldLvl="1" animBg="1" rev="0" advAuto="0" spid="801" grpId="5"/>
      <p:bldP build="whole" bldLvl="1" animBg="1" rev="0" advAuto="0" spid="803" grpId="7"/>
      <p:bldP build="whole" bldLvl="1" animBg="1" rev="0" advAuto="0" spid="793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not tasty"/>
          <p:cNvSpPr txBox="1"/>
          <p:nvPr/>
        </p:nvSpPr>
        <p:spPr>
          <a:xfrm>
            <a:off x="1526558" y="-9919"/>
            <a:ext cx="2919782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not tasty</a:t>
            </a:r>
          </a:p>
        </p:txBody>
      </p:sp>
      <p:pic>
        <p:nvPicPr>
          <p:cNvPr id="806" name="girl-ate-tainted-grimaced-not-260nw-564950278.jpg.jp2" descr="girl-ate-tainted-grimaced-not-260nw-564950278.jpg.jp2"/>
          <p:cNvPicPr>
            <a:picLocks noChangeAspect="1"/>
          </p:cNvPicPr>
          <p:nvPr/>
        </p:nvPicPr>
        <p:blipFill>
          <a:blip r:embed="rId2">
            <a:extLst/>
          </a:blip>
          <a:srcRect l="0" t="0" r="0" b="7072"/>
          <a:stretch>
            <a:fillRect/>
          </a:stretch>
        </p:blipFill>
        <p:spPr>
          <a:xfrm>
            <a:off x="865573" y="944973"/>
            <a:ext cx="3856886" cy="5800891"/>
          </a:xfrm>
          <a:prstGeom prst="rect">
            <a:avLst/>
          </a:prstGeom>
          <a:ln w="12700">
            <a:miter lim="400000"/>
          </a:ln>
        </p:spPr>
      </p:pic>
      <p:sp>
        <p:nvSpPr>
          <p:cNvPr id="807" name="难吃…"/>
          <p:cNvSpPr txBox="1"/>
          <p:nvPr/>
        </p:nvSpPr>
        <p:spPr>
          <a:xfrm>
            <a:off x="2652164" y="4908519"/>
            <a:ext cx="2284096" cy="19436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500"/>
            </a:pPr>
            <a:r>
              <a:t>难吃</a:t>
            </a:r>
          </a:p>
          <a:p>
            <a:pPr>
              <a:defRPr sz="3300"/>
            </a:pPr>
            <a:r>
              <a:t>nánchī</a:t>
            </a:r>
          </a:p>
        </p:txBody>
      </p:sp>
      <p:sp>
        <p:nvSpPr>
          <p:cNvPr id="808" name="owe"/>
          <p:cNvSpPr txBox="1"/>
          <p:nvPr/>
        </p:nvSpPr>
        <p:spPr>
          <a:xfrm>
            <a:off x="8614881" y="-170783"/>
            <a:ext cx="2043736" cy="1242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/>
            </a:lvl1pPr>
          </a:lstStyle>
          <a:p>
            <a:pPr/>
            <a:r>
              <a:t>owe</a:t>
            </a:r>
          </a:p>
        </p:txBody>
      </p:sp>
      <p:sp>
        <p:nvSpPr>
          <p:cNvPr id="809" name="欠…"/>
          <p:cNvSpPr txBox="1"/>
          <p:nvPr/>
        </p:nvSpPr>
        <p:spPr>
          <a:xfrm>
            <a:off x="6511159" y="972142"/>
            <a:ext cx="6251180" cy="3767655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700">
                <a:solidFill>
                  <a:srgbClr val="FFFFFF"/>
                </a:solidFill>
              </a:defRPr>
            </a:pPr>
            <a:r>
              <a:t>欠</a:t>
            </a:r>
          </a:p>
          <a:p>
            <a:pPr>
              <a:defRPr sz="4600">
                <a:solidFill>
                  <a:srgbClr val="FFFFFF"/>
                </a:solidFill>
              </a:defRPr>
            </a:pPr>
            <a:r>
              <a:t>qiàn</a:t>
            </a:r>
          </a:p>
        </p:txBody>
      </p:sp>
      <p:pic>
        <p:nvPicPr>
          <p:cNvPr id="810" name="bank-getty.jpg" descr="bank-gett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0345" y="5064232"/>
            <a:ext cx="6392084" cy="4794063"/>
          </a:xfrm>
          <a:prstGeom prst="rect">
            <a:avLst/>
          </a:prstGeom>
          <a:ln w="12700">
            <a:miter lim="400000"/>
          </a:ln>
        </p:spPr>
      </p:pic>
      <p:sp>
        <p:nvSpPr>
          <p:cNvPr id="811" name="银行…"/>
          <p:cNvSpPr txBox="1"/>
          <p:nvPr/>
        </p:nvSpPr>
        <p:spPr>
          <a:xfrm>
            <a:off x="10680497" y="7809167"/>
            <a:ext cx="2284096" cy="19436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500"/>
            </a:pPr>
            <a:r>
              <a:t>银行</a:t>
            </a:r>
          </a:p>
          <a:p>
            <a:pPr>
              <a:defRPr sz="3300"/>
            </a:pPr>
            <a:r>
              <a:t>yínháng</a:t>
            </a:r>
          </a:p>
        </p:txBody>
      </p:sp>
      <p:sp>
        <p:nvSpPr>
          <p:cNvPr id="812" name="He owes the bank a lot of money."/>
          <p:cNvSpPr txBox="1"/>
          <p:nvPr/>
        </p:nvSpPr>
        <p:spPr>
          <a:xfrm>
            <a:off x="17374" y="7109943"/>
            <a:ext cx="7746137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He owes the bank a lot of money.</a:t>
            </a:r>
          </a:p>
        </p:txBody>
      </p:sp>
      <p:sp>
        <p:nvSpPr>
          <p:cNvPr id="813" name="他欠银行很多钱。"/>
          <p:cNvSpPr txBox="1"/>
          <p:nvPr/>
        </p:nvSpPr>
        <p:spPr>
          <a:xfrm>
            <a:off x="384262" y="8145989"/>
            <a:ext cx="681990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600"/>
            </a:lvl1pPr>
          </a:lstStyle>
          <a:p>
            <a:pPr/>
            <a:r>
              <a:t>他欠银行很多钱。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1" grpId="5"/>
      <p:bldP build="whole" bldLvl="1" animBg="1" rev="0" advAuto="0" spid="809" grpId="3"/>
      <p:bldP build="whole" bldLvl="1" animBg="1" rev="0" advAuto="0" spid="808" grpId="2"/>
      <p:bldP build="whole" bldLvl="1" animBg="1" rev="0" advAuto="0" spid="807" grpId="1"/>
      <p:bldP build="whole" bldLvl="1" animBg="1" rev="0" advAuto="0" spid="813" grpId="7"/>
      <p:bldP build="whole" bldLvl="1" animBg="1" rev="0" advAuto="0" spid="810" grpId="4"/>
      <p:bldP build="whole" bldLvl="1" animBg="1" rev="0" advAuto="0" spid="812" grpId="6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thing; matter"/>
          <p:cNvSpPr txBox="1"/>
          <p:nvPr/>
        </p:nvSpPr>
        <p:spPr>
          <a:xfrm>
            <a:off x="712023" y="1896184"/>
            <a:ext cx="4459733" cy="957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/>
            </a:lvl1pPr>
          </a:lstStyle>
          <a:p>
            <a:pPr/>
            <a:r>
              <a:t>thing; matter</a:t>
            </a:r>
          </a:p>
        </p:txBody>
      </p:sp>
      <p:sp>
        <p:nvSpPr>
          <p:cNvPr id="816" name="事情…"/>
          <p:cNvSpPr txBox="1"/>
          <p:nvPr/>
        </p:nvSpPr>
        <p:spPr>
          <a:xfrm>
            <a:off x="-12277" y="3134506"/>
            <a:ext cx="6183276" cy="3842013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700">
                <a:solidFill>
                  <a:srgbClr val="FFFFFF"/>
                </a:solidFill>
              </a:defRPr>
            </a:pPr>
            <a:r>
              <a:t>事情</a:t>
            </a:r>
          </a:p>
          <a:p>
            <a:pPr>
              <a:defRPr sz="5100">
                <a:solidFill>
                  <a:srgbClr val="FFFFFF"/>
                </a:solidFill>
              </a:defRPr>
            </a:pPr>
            <a:r>
              <a:t>shìqing</a:t>
            </a:r>
          </a:p>
        </p:txBody>
      </p:sp>
      <p:sp>
        <p:nvSpPr>
          <p:cNvPr id="817" name="Well-behave(talk to children)"/>
          <p:cNvSpPr txBox="1"/>
          <p:nvPr/>
        </p:nvSpPr>
        <p:spPr>
          <a:xfrm>
            <a:off x="6369557" y="1942688"/>
            <a:ext cx="6644362" cy="67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Well-behave(talk to children)</a:t>
            </a:r>
          </a:p>
        </p:txBody>
      </p:sp>
      <p:sp>
        <p:nvSpPr>
          <p:cNvPr id="818" name="乖…"/>
          <p:cNvSpPr txBox="1"/>
          <p:nvPr/>
        </p:nvSpPr>
        <p:spPr>
          <a:xfrm>
            <a:off x="7012275" y="2904985"/>
            <a:ext cx="5358926" cy="430105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9700">
                <a:solidFill>
                  <a:srgbClr val="FFFFFF"/>
                </a:solidFill>
              </a:defRPr>
            </a:pPr>
            <a:r>
              <a:t>乖</a:t>
            </a:r>
          </a:p>
          <a:p>
            <a:pPr>
              <a:defRPr sz="4600">
                <a:solidFill>
                  <a:srgbClr val="FFFFFF"/>
                </a:solidFill>
              </a:defRPr>
            </a:pPr>
            <a:r>
              <a:t>guāi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7" grpId="2"/>
      <p:bldP build="whole" bldLvl="1" animBg="1" rev="0" advAuto="0" spid="816" grpId="1"/>
      <p:bldP build="whole" bldLvl="1" animBg="1" rev="0" advAuto="0" spid="81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群組"/>
          <p:cNvGrpSpPr/>
          <p:nvPr/>
        </p:nvGrpSpPr>
        <p:grpSpPr>
          <a:xfrm>
            <a:off x="7689" y="166301"/>
            <a:ext cx="5372578" cy="4674241"/>
            <a:chOff x="0" y="0"/>
            <a:chExt cx="5372576" cy="4674239"/>
          </a:xfrm>
        </p:grpSpPr>
        <p:sp>
          <p:nvSpPr>
            <p:cNvPr id="166" name="education"/>
            <p:cNvSpPr txBox="1"/>
            <p:nvPr/>
          </p:nvSpPr>
          <p:spPr>
            <a:xfrm>
              <a:off x="1164901" y="0"/>
              <a:ext cx="2582419" cy="721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100"/>
              </a:lvl1pPr>
            </a:lstStyle>
            <a:p>
              <a:pPr/>
              <a:r>
                <a:t>education</a:t>
              </a:r>
            </a:p>
          </p:txBody>
        </p:sp>
        <p:pic>
          <p:nvPicPr>
            <p:cNvPr id="167" name="Classroom-Education.jpg" descr="Classroom-Education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666127"/>
              <a:ext cx="5372577" cy="4008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9" name="教育…"/>
          <p:cNvSpPr txBox="1"/>
          <p:nvPr/>
        </p:nvSpPr>
        <p:spPr>
          <a:xfrm>
            <a:off x="3395040" y="3129725"/>
            <a:ext cx="2023720" cy="17288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/>
            </a:pPr>
            <a:r>
              <a:t>教育</a:t>
            </a:r>
          </a:p>
          <a:p>
            <a:pPr>
              <a:defRPr sz="3000"/>
            </a:pPr>
            <a:r>
              <a:t>jiàoyù</a:t>
            </a:r>
          </a:p>
        </p:txBody>
      </p:sp>
      <p:sp>
        <p:nvSpPr>
          <p:cNvPr id="170" name="good (written Chinese)"/>
          <p:cNvSpPr txBox="1"/>
          <p:nvPr/>
        </p:nvSpPr>
        <p:spPr>
          <a:xfrm>
            <a:off x="6543332" y="306001"/>
            <a:ext cx="5734736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good (written Chinese)</a:t>
            </a:r>
          </a:p>
        </p:txBody>
      </p:sp>
      <p:sp>
        <p:nvSpPr>
          <p:cNvPr id="171" name="良好…"/>
          <p:cNvSpPr txBox="1"/>
          <p:nvPr/>
        </p:nvSpPr>
        <p:spPr>
          <a:xfrm>
            <a:off x="5674854" y="1936478"/>
            <a:ext cx="7471692" cy="275644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200">
                <a:solidFill>
                  <a:srgbClr val="FFFFFF"/>
                </a:solidFill>
              </a:defRPr>
            </a:pPr>
            <a:r>
              <a:t>良好</a:t>
            </a:r>
          </a:p>
          <a:p>
            <a:pPr>
              <a:defRPr sz="3300">
                <a:solidFill>
                  <a:srgbClr val="FFFFFF"/>
                </a:solidFill>
              </a:defRPr>
            </a:pPr>
            <a:r>
              <a:t>liánghǎo</a:t>
            </a:r>
          </a:p>
        </p:txBody>
      </p:sp>
      <p:sp>
        <p:nvSpPr>
          <p:cNvPr id="172" name="To receive"/>
          <p:cNvSpPr txBox="1"/>
          <p:nvPr/>
        </p:nvSpPr>
        <p:spPr>
          <a:xfrm>
            <a:off x="1148118" y="5399487"/>
            <a:ext cx="2631364" cy="72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To receive</a:t>
            </a:r>
          </a:p>
        </p:txBody>
      </p:sp>
      <p:sp>
        <p:nvSpPr>
          <p:cNvPr id="173" name="受到…"/>
          <p:cNvSpPr txBox="1"/>
          <p:nvPr/>
        </p:nvSpPr>
        <p:spPr>
          <a:xfrm>
            <a:off x="7689" y="6679928"/>
            <a:ext cx="5372578" cy="2843134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200">
                <a:solidFill>
                  <a:srgbClr val="FFFFFF"/>
                </a:solidFill>
              </a:defRPr>
            </a:pPr>
            <a:r>
              <a:t>受到</a:t>
            </a:r>
          </a:p>
          <a:p>
            <a:pPr>
              <a:defRPr sz="3900">
                <a:solidFill>
                  <a:srgbClr val="FFFFFF"/>
                </a:solidFill>
              </a:defRPr>
            </a:pPr>
            <a:r>
              <a:t>shòu dào</a:t>
            </a:r>
          </a:p>
        </p:txBody>
      </p:sp>
      <p:sp>
        <p:nvSpPr>
          <p:cNvPr id="174" name="influence; to influence"/>
          <p:cNvSpPr txBox="1"/>
          <p:nvPr/>
        </p:nvSpPr>
        <p:spPr>
          <a:xfrm>
            <a:off x="6153042" y="5399487"/>
            <a:ext cx="5600916" cy="72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influence; to influence</a:t>
            </a:r>
          </a:p>
        </p:txBody>
      </p:sp>
      <p:sp>
        <p:nvSpPr>
          <p:cNvPr id="175" name="影响…"/>
          <p:cNvSpPr txBox="1"/>
          <p:nvPr/>
        </p:nvSpPr>
        <p:spPr>
          <a:xfrm>
            <a:off x="5863006" y="6679928"/>
            <a:ext cx="7398039" cy="2843134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200">
                <a:solidFill>
                  <a:srgbClr val="FFFFFF"/>
                </a:solidFill>
              </a:defRPr>
            </a:pPr>
            <a:r>
              <a:t>影响</a:t>
            </a:r>
          </a:p>
          <a:p>
            <a:pPr>
              <a:defRPr sz="3900">
                <a:solidFill>
                  <a:srgbClr val="FFFFFF"/>
                </a:solidFill>
              </a:defRPr>
            </a:pPr>
            <a:r>
              <a:t>yǐngxiǎng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3"/>
      <p:bldP build="whole" bldLvl="1" animBg="1" rev="0" advAuto="0" spid="171" grpId="4"/>
      <p:bldP build="whole" bldLvl="1" animBg="1" rev="0" advAuto="0" spid="172" grpId="5"/>
      <p:bldP build="whole" bldLvl="1" animBg="1" rev="0" advAuto="0" spid="168" grpId="1"/>
      <p:bldP build="whole" bldLvl="1" animBg="1" rev="0" advAuto="0" spid="174" grpId="7"/>
      <p:bldP build="whole" bldLvl="1" animBg="1" rev="0" advAuto="0" spid="169" grpId="2"/>
      <p:bldP build="whole" bldLvl="1" animBg="1" rev="0" advAuto="0" spid="173" grpId="6"/>
      <p:bldP build="whole" bldLvl="1" animBg="1" rev="0" advAuto="0" spid="175" grpId="8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Adverb 可"/>
          <p:cNvSpPr txBox="1"/>
          <p:nvPr/>
        </p:nvSpPr>
        <p:spPr>
          <a:xfrm>
            <a:off x="2223760" y="612459"/>
            <a:ext cx="4378148" cy="26797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>
                <a:solidFill>
                  <a:srgbClr val="FFFFFF"/>
                </a:solidFill>
              </a:defRPr>
            </a:pPr>
            <a:r>
              <a:t>Adverb </a:t>
            </a:r>
            <a:r>
              <a:rPr sz="14500"/>
              <a:t>可</a:t>
            </a:r>
          </a:p>
        </p:txBody>
      </p:sp>
      <p:sp>
        <p:nvSpPr>
          <p:cNvPr id="821" name="In spoken Chinese"/>
          <p:cNvSpPr txBox="1"/>
          <p:nvPr/>
        </p:nvSpPr>
        <p:spPr>
          <a:xfrm>
            <a:off x="7035668" y="2224341"/>
            <a:ext cx="5263440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In spoken Chinese</a:t>
            </a:r>
          </a:p>
        </p:txBody>
      </p:sp>
      <p:sp>
        <p:nvSpPr>
          <p:cNvPr id="822" name="Add 可 doesn’t change meaning of the sentence"/>
          <p:cNvSpPr txBox="1"/>
          <p:nvPr/>
        </p:nvSpPr>
        <p:spPr>
          <a:xfrm>
            <a:off x="1146216" y="6404325"/>
            <a:ext cx="1027246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Add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可</a:t>
            </a:r>
            <a:r>
              <a:t> doesn’t change meaning of the sentence</a:t>
            </a:r>
          </a:p>
        </p:txBody>
      </p:sp>
      <p:sp>
        <p:nvSpPr>
          <p:cNvPr id="823" name="S+可+Ｖ/Adj."/>
          <p:cNvSpPr txBox="1"/>
          <p:nvPr/>
        </p:nvSpPr>
        <p:spPr>
          <a:xfrm>
            <a:off x="3873306" y="7376008"/>
            <a:ext cx="481827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S+可+Ｖ/Adj.</a:t>
            </a:r>
          </a:p>
        </p:txBody>
      </p:sp>
      <p:sp>
        <p:nvSpPr>
          <p:cNvPr id="824" name="可 (kě) can be used to intensify an adjective, or to add emphasis to a verb. It is stronger than other modifiers, as 可 compares the speaker‘s expectations with the actual situation. The meaning of 可 is very reliant on context."/>
          <p:cNvSpPr txBox="1"/>
          <p:nvPr/>
        </p:nvSpPr>
        <p:spPr>
          <a:xfrm>
            <a:off x="220420" y="3474185"/>
            <a:ext cx="12563959" cy="2476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400">
                <a:solidFill>
                  <a:srgbClr val="333333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可 (kě) can be used to intensify an adjective, or to add emphasis to a verb. </a:t>
            </a:r>
            <a:r>
              <a:t>It is stronger than other modifiers, as 可 compares the speaker‘s expectations with the actual situation. The meaning of 可 is very reliant on context.</a:t>
            </a:r>
          </a:p>
        </p:txBody>
      </p:sp>
      <p:grpSp>
        <p:nvGrpSpPr>
          <p:cNvPr id="827" name="群組"/>
          <p:cNvGrpSpPr/>
          <p:nvPr/>
        </p:nvGrpSpPr>
        <p:grpSpPr>
          <a:xfrm>
            <a:off x="5161104" y="8539447"/>
            <a:ext cx="4415461" cy="866600"/>
            <a:chOff x="0" y="0"/>
            <a:chExt cx="4415459" cy="866599"/>
          </a:xfrm>
        </p:grpSpPr>
        <p:sp>
          <p:nvSpPr>
            <p:cNvPr id="825" name="(usually with不/没/别)"/>
            <p:cNvSpPr txBox="1"/>
            <p:nvPr/>
          </p:nvSpPr>
          <p:spPr>
            <a:xfrm>
              <a:off x="0" y="155399"/>
              <a:ext cx="4415460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/>
              </a:lvl1pPr>
            </a:lstStyle>
            <a:p>
              <a:pPr/>
              <a:r>
                <a:t>(usually with不/没/别)</a:t>
              </a:r>
            </a:p>
          </p:txBody>
        </p:sp>
        <p:sp>
          <p:nvSpPr>
            <p:cNvPr id="826" name="線條"/>
            <p:cNvSpPr/>
            <p:nvPr/>
          </p:nvSpPr>
          <p:spPr>
            <a:xfrm>
              <a:off x="1245709" y="0"/>
              <a:ext cx="1924042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3" grpId="1"/>
      <p:bldP build="whole" bldLvl="1" animBg="1" rev="0" advAuto="0" spid="827" grpId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Adverb 可"/>
          <p:cNvSpPr txBox="1"/>
          <p:nvPr/>
        </p:nvSpPr>
        <p:spPr>
          <a:xfrm>
            <a:off x="-11655" y="9813"/>
            <a:ext cx="4174948" cy="24003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>
                <a:solidFill>
                  <a:srgbClr val="FFFFFF"/>
                </a:solidFill>
              </a:defRPr>
            </a:pPr>
            <a:r>
              <a:t>Adverb </a:t>
            </a:r>
            <a:r>
              <a:rPr sz="12900"/>
              <a:t>可</a:t>
            </a:r>
          </a:p>
        </p:txBody>
      </p:sp>
      <p:sp>
        <p:nvSpPr>
          <p:cNvPr id="830" name="Not me! I would never be able to do a thing like that."/>
          <p:cNvSpPr txBox="1"/>
          <p:nvPr/>
        </p:nvSpPr>
        <p:spPr>
          <a:xfrm>
            <a:off x="931004" y="3074705"/>
            <a:ext cx="11142791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Not me! I would </a:t>
            </a:r>
            <a:r>
              <a:rPr>
                <a:solidFill>
                  <a:srgbClr val="0433FF"/>
                </a:solidFill>
              </a:rPr>
              <a:t>never be able</a:t>
            </a:r>
            <a:r>
              <a:t> to do a thing like that.</a:t>
            </a:r>
          </a:p>
        </p:txBody>
      </p:sp>
      <p:sp>
        <p:nvSpPr>
          <p:cNvPr id="831" name="不是我！我可做不出这样的事情。"/>
          <p:cNvSpPr txBox="1"/>
          <p:nvPr/>
        </p:nvSpPr>
        <p:spPr>
          <a:xfrm>
            <a:off x="920750" y="8545770"/>
            <a:ext cx="111633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不是我！我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可</a:t>
            </a:r>
            <a:r>
              <a:rPr>
                <a:solidFill>
                  <a:srgbClr val="0433FF"/>
                </a:solidFill>
              </a:rPr>
              <a:t>做不出</a:t>
            </a:r>
            <a:r>
              <a:t>这样的事情。</a:t>
            </a:r>
          </a:p>
        </p:txBody>
      </p:sp>
      <p:sp>
        <p:nvSpPr>
          <p:cNvPr id="832" name="S+可+Ｖ/Adj."/>
          <p:cNvSpPr txBox="1"/>
          <p:nvPr/>
        </p:nvSpPr>
        <p:spPr>
          <a:xfrm>
            <a:off x="5811653" y="571170"/>
            <a:ext cx="481828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S+可+Ｖ/Adj.</a:t>
            </a:r>
          </a:p>
        </p:txBody>
      </p:sp>
      <p:sp>
        <p:nvSpPr>
          <p:cNvPr id="833" name="(with不or 没)"/>
          <p:cNvSpPr txBox="1"/>
          <p:nvPr/>
        </p:nvSpPr>
        <p:spPr>
          <a:xfrm>
            <a:off x="7979029" y="1890009"/>
            <a:ext cx="265630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(with不or 没)</a:t>
            </a:r>
          </a:p>
        </p:txBody>
      </p:sp>
      <p:sp>
        <p:nvSpPr>
          <p:cNvPr id="834" name="線條"/>
          <p:cNvSpPr/>
          <p:nvPr/>
        </p:nvSpPr>
        <p:spPr>
          <a:xfrm>
            <a:off x="8345161" y="1734610"/>
            <a:ext cx="192404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35" name="我/不/出/可/的/做/事情/这样/我/不是！"/>
          <p:cNvSpPr txBox="1"/>
          <p:nvPr/>
        </p:nvSpPr>
        <p:spPr>
          <a:xfrm>
            <a:off x="1229434" y="3793581"/>
            <a:ext cx="1002354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我/不/出/可/的/做/事情/这样/我/不是！</a:t>
            </a:r>
          </a:p>
        </p:txBody>
      </p:sp>
      <p:pic>
        <p:nvPicPr>
          <p:cNvPr id="836" name="notme.png" descr="notm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0504" y="4599444"/>
            <a:ext cx="3265986" cy="3720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1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Adverb 可"/>
          <p:cNvSpPr txBox="1"/>
          <p:nvPr/>
        </p:nvSpPr>
        <p:spPr>
          <a:xfrm>
            <a:off x="-11655" y="9813"/>
            <a:ext cx="4174948" cy="24003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>
                <a:solidFill>
                  <a:srgbClr val="FFFFFF"/>
                </a:solidFill>
              </a:defRPr>
            </a:pPr>
            <a:r>
              <a:t>Adverb </a:t>
            </a:r>
            <a:r>
              <a:rPr sz="12900"/>
              <a:t>可</a:t>
            </a:r>
          </a:p>
        </p:txBody>
      </p:sp>
      <p:sp>
        <p:nvSpPr>
          <p:cNvPr id="839" name="S+可+Ｖ/Adj."/>
          <p:cNvSpPr txBox="1"/>
          <p:nvPr/>
        </p:nvSpPr>
        <p:spPr>
          <a:xfrm>
            <a:off x="5811653" y="571170"/>
            <a:ext cx="481827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S+可+Ｖ/Adj.</a:t>
            </a:r>
          </a:p>
        </p:txBody>
      </p:sp>
      <p:sp>
        <p:nvSpPr>
          <p:cNvPr id="840" name="(with不or 没)"/>
          <p:cNvSpPr txBox="1"/>
          <p:nvPr/>
        </p:nvSpPr>
        <p:spPr>
          <a:xfrm>
            <a:off x="7979029" y="1890009"/>
            <a:ext cx="265630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(with不or 没)</a:t>
            </a:r>
          </a:p>
        </p:txBody>
      </p:sp>
      <p:sp>
        <p:nvSpPr>
          <p:cNvPr id="841" name="線條"/>
          <p:cNvSpPr/>
          <p:nvPr/>
        </p:nvSpPr>
        <p:spPr>
          <a:xfrm>
            <a:off x="8345161" y="1734610"/>
            <a:ext cx="192404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42" name="老师：I didn’t say you can sit down!"/>
          <p:cNvSpPr txBox="1"/>
          <p:nvPr/>
        </p:nvSpPr>
        <p:spPr>
          <a:xfrm>
            <a:off x="1614976" y="3745866"/>
            <a:ext cx="949990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老师：I didn’t say you can sit down!</a:t>
            </a:r>
          </a:p>
        </p:txBody>
      </p:sp>
      <p:sp>
        <p:nvSpPr>
          <p:cNvPr id="843" name="情境：你做错事，老师要你站起来，但是你坐下来了。"/>
          <p:cNvSpPr txBox="1"/>
          <p:nvPr/>
        </p:nvSpPr>
        <p:spPr>
          <a:xfrm>
            <a:off x="19051" y="2726248"/>
            <a:ext cx="1296669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情境：你做错事，老师要你站起来，但是你坐下来了。</a:t>
            </a:r>
          </a:p>
        </p:txBody>
      </p:sp>
      <p:pic>
        <p:nvPicPr>
          <p:cNvPr id="844" name="d1788401.jpg" descr="d17884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1061" y="4759905"/>
            <a:ext cx="5740979" cy="3827320"/>
          </a:xfrm>
          <a:prstGeom prst="rect">
            <a:avLst/>
          </a:prstGeom>
          <a:ln w="12700">
            <a:miter lim="400000"/>
          </a:ln>
        </p:spPr>
      </p:pic>
      <p:sp>
        <p:nvSpPr>
          <p:cNvPr id="845" name="我可没说你可以坐下！"/>
          <p:cNvSpPr txBox="1"/>
          <p:nvPr/>
        </p:nvSpPr>
        <p:spPr>
          <a:xfrm>
            <a:off x="2080900" y="8651492"/>
            <a:ext cx="78613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可</a:t>
            </a:r>
            <a:r>
              <a:rPr>
                <a:solidFill>
                  <a:srgbClr val="0433FF"/>
                </a:solidFill>
              </a:rPr>
              <a:t>没说</a:t>
            </a:r>
            <a:r>
              <a:t>你可以坐下！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5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Adverb 可"/>
          <p:cNvSpPr txBox="1"/>
          <p:nvPr/>
        </p:nvSpPr>
        <p:spPr>
          <a:xfrm>
            <a:off x="-11655" y="9813"/>
            <a:ext cx="4174948" cy="24003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>
                <a:solidFill>
                  <a:srgbClr val="FFFFFF"/>
                </a:solidFill>
              </a:defRPr>
            </a:pPr>
            <a:r>
              <a:t>Adverb </a:t>
            </a:r>
            <a:r>
              <a:rPr sz="12900"/>
              <a:t>可</a:t>
            </a:r>
          </a:p>
        </p:txBody>
      </p:sp>
      <p:sp>
        <p:nvSpPr>
          <p:cNvPr id="848" name="S+可+Ｖ/Adj."/>
          <p:cNvSpPr txBox="1"/>
          <p:nvPr/>
        </p:nvSpPr>
        <p:spPr>
          <a:xfrm>
            <a:off x="5811653" y="571170"/>
            <a:ext cx="481827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S+可+Ｖ/Adj.</a:t>
            </a:r>
          </a:p>
        </p:txBody>
      </p:sp>
      <p:sp>
        <p:nvSpPr>
          <p:cNvPr id="849" name="(with不or 没)"/>
          <p:cNvSpPr txBox="1"/>
          <p:nvPr/>
        </p:nvSpPr>
        <p:spPr>
          <a:xfrm>
            <a:off x="7979029" y="1890009"/>
            <a:ext cx="265630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(with不or 没)</a:t>
            </a:r>
          </a:p>
        </p:txBody>
      </p:sp>
      <p:sp>
        <p:nvSpPr>
          <p:cNvPr id="850" name="線條"/>
          <p:cNvSpPr/>
          <p:nvPr/>
        </p:nvSpPr>
        <p:spPr>
          <a:xfrm>
            <a:off x="8345161" y="1734610"/>
            <a:ext cx="192404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51" name="价钱这么高！我可付不起。"/>
          <p:cNvSpPr txBox="1"/>
          <p:nvPr/>
        </p:nvSpPr>
        <p:spPr>
          <a:xfrm>
            <a:off x="1813160" y="8324769"/>
            <a:ext cx="88011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价钱这么高！我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可</a:t>
            </a:r>
            <a:r>
              <a:rPr>
                <a:solidFill>
                  <a:srgbClr val="0433FF"/>
                </a:solidFill>
              </a:rPr>
              <a:t>付不起</a:t>
            </a:r>
            <a:r>
              <a:t>。</a:t>
            </a:r>
          </a:p>
        </p:txBody>
      </p:sp>
      <p:sp>
        <p:nvSpPr>
          <p:cNvPr id="852" name="The price is too high, I’m not able to pay。"/>
          <p:cNvSpPr txBox="1"/>
          <p:nvPr/>
        </p:nvSpPr>
        <p:spPr>
          <a:xfrm>
            <a:off x="1114162" y="2828139"/>
            <a:ext cx="1058401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The price is too high, I’m not able to pay。</a:t>
            </a:r>
          </a:p>
        </p:txBody>
      </p:sp>
      <p:pic>
        <p:nvPicPr>
          <p:cNvPr id="853" name="Electricity-Price.png" descr="Electricity-Pri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2958" y="3880569"/>
            <a:ext cx="6981504" cy="3839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1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Adverb 可"/>
          <p:cNvSpPr txBox="1"/>
          <p:nvPr/>
        </p:nvSpPr>
        <p:spPr>
          <a:xfrm>
            <a:off x="-11655" y="9813"/>
            <a:ext cx="4174948" cy="24003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>
                <a:solidFill>
                  <a:srgbClr val="FFFFFF"/>
                </a:solidFill>
              </a:defRPr>
            </a:pPr>
            <a:r>
              <a:t>Adverb </a:t>
            </a:r>
            <a:r>
              <a:rPr sz="12900"/>
              <a:t>可</a:t>
            </a:r>
          </a:p>
        </p:txBody>
      </p:sp>
      <p:sp>
        <p:nvSpPr>
          <p:cNvPr id="856" name="S+可+Ｖ/Adj."/>
          <p:cNvSpPr txBox="1"/>
          <p:nvPr/>
        </p:nvSpPr>
        <p:spPr>
          <a:xfrm>
            <a:off x="5811653" y="571170"/>
            <a:ext cx="481827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S+可+Ｖ/Adj.</a:t>
            </a:r>
          </a:p>
        </p:txBody>
      </p:sp>
      <p:sp>
        <p:nvSpPr>
          <p:cNvPr id="857" name="Sometimes without negative words"/>
          <p:cNvSpPr txBox="1"/>
          <p:nvPr/>
        </p:nvSpPr>
        <p:spPr>
          <a:xfrm>
            <a:off x="4542136" y="2083679"/>
            <a:ext cx="7357314" cy="609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Sometimes without negative words</a:t>
            </a:r>
          </a:p>
        </p:txBody>
      </p:sp>
      <p:sp>
        <p:nvSpPr>
          <p:cNvPr id="858" name="A：听说你交女朋友了。她漂亮吗？"/>
          <p:cNvSpPr txBox="1"/>
          <p:nvPr/>
        </p:nvSpPr>
        <p:spPr>
          <a:xfrm>
            <a:off x="1863661" y="2874691"/>
            <a:ext cx="9277478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A：听说你交女朋友了。她漂亮吗？</a:t>
            </a:r>
          </a:p>
        </p:txBody>
      </p:sp>
      <p:pic>
        <p:nvPicPr>
          <p:cNvPr id="859" name="Blond-curly-hair-pretty-girl-cartoon-portrait-vector.jpg" descr="Blond-curly-hair-pretty-girl-cartoon-portrait-vector.jpg"/>
          <p:cNvPicPr>
            <a:picLocks noChangeAspect="1"/>
          </p:cNvPicPr>
          <p:nvPr/>
        </p:nvPicPr>
        <p:blipFill>
          <a:blip r:embed="rId2">
            <a:extLst/>
          </a:blip>
          <a:srcRect l="10729" t="9102" r="15982" b="9102"/>
          <a:stretch>
            <a:fillRect/>
          </a:stretch>
        </p:blipFill>
        <p:spPr>
          <a:xfrm>
            <a:off x="689559" y="3767805"/>
            <a:ext cx="4174818" cy="4650116"/>
          </a:xfrm>
          <a:prstGeom prst="rect">
            <a:avLst/>
          </a:prstGeom>
          <a:ln w="12700">
            <a:miter lim="400000"/>
          </a:ln>
        </p:spPr>
      </p:pic>
      <p:sp>
        <p:nvSpPr>
          <p:cNvPr id="860" name="Of course! She is pretty,…"/>
          <p:cNvSpPr txBox="1"/>
          <p:nvPr/>
        </p:nvSpPr>
        <p:spPr>
          <a:xfrm>
            <a:off x="5530969" y="5283336"/>
            <a:ext cx="5737074" cy="1256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Of course! She is pretty,</a:t>
            </a:r>
          </a:p>
          <a:p>
            <a:pPr>
              <a:defRPr sz="3800"/>
            </a:pPr>
            <a:r>
              <a:t> and also very smart!</a:t>
            </a:r>
          </a:p>
        </p:txBody>
      </p:sp>
      <p:sp>
        <p:nvSpPr>
          <p:cNvPr id="861" name="B：当然！她可漂亮了,而且还很聪明。"/>
          <p:cNvSpPr txBox="1"/>
          <p:nvPr/>
        </p:nvSpPr>
        <p:spPr>
          <a:xfrm>
            <a:off x="1102029" y="8599779"/>
            <a:ext cx="1025085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B：当然！她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可</a:t>
            </a:r>
            <a:r>
              <a:rPr>
                <a:solidFill>
                  <a:srgbClr val="0433FF"/>
                </a:solidFill>
              </a:rPr>
              <a:t>漂亮</a:t>
            </a:r>
            <a:r>
              <a:t>了,而且还很聪明。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0" grpId="1"/>
      <p:bldP build="whole" bldLvl="1" animBg="1" rev="0" advAuto="0" spid="861" grpId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Adverb 可"/>
          <p:cNvSpPr txBox="1"/>
          <p:nvPr/>
        </p:nvSpPr>
        <p:spPr>
          <a:xfrm>
            <a:off x="-11655" y="9813"/>
            <a:ext cx="4174948" cy="24003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>
                <a:solidFill>
                  <a:srgbClr val="FFFFFF"/>
                </a:solidFill>
              </a:defRPr>
            </a:pPr>
            <a:r>
              <a:t>Adverb </a:t>
            </a:r>
            <a:r>
              <a:rPr sz="12900"/>
              <a:t>可</a:t>
            </a:r>
          </a:p>
        </p:txBody>
      </p:sp>
      <p:sp>
        <p:nvSpPr>
          <p:cNvPr id="864" name="S+可+Ｖ/Adj."/>
          <p:cNvSpPr txBox="1"/>
          <p:nvPr/>
        </p:nvSpPr>
        <p:spPr>
          <a:xfrm>
            <a:off x="5811653" y="365038"/>
            <a:ext cx="481827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S+可+Ｖ/Adj.</a:t>
            </a:r>
          </a:p>
        </p:txBody>
      </p:sp>
      <p:sp>
        <p:nvSpPr>
          <p:cNvPr id="865" name="Sometimes without negative words"/>
          <p:cNvSpPr txBox="1"/>
          <p:nvPr/>
        </p:nvSpPr>
        <p:spPr>
          <a:xfrm>
            <a:off x="4542136" y="1836230"/>
            <a:ext cx="7357314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Sometimes without negative words</a:t>
            </a:r>
          </a:p>
        </p:txBody>
      </p:sp>
      <p:sp>
        <p:nvSpPr>
          <p:cNvPr id="866" name="你家的猫聪明吗？"/>
          <p:cNvSpPr txBox="1"/>
          <p:nvPr/>
        </p:nvSpPr>
        <p:spPr>
          <a:xfrm>
            <a:off x="4220253" y="2503443"/>
            <a:ext cx="54991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你家的猫聪明吗？</a:t>
            </a:r>
          </a:p>
        </p:txBody>
      </p:sp>
      <p:pic>
        <p:nvPicPr>
          <p:cNvPr id="867" name="Stocksy_txp33a24e10lxw100_Medium_214761-5af9d6d7875db900360440a7.jpg" descr="Stocksy_txp33a24e10lxw100_Medium_214761-5af9d6d7875db900360440a7.jpg"/>
          <p:cNvPicPr>
            <a:picLocks noChangeAspect="1"/>
          </p:cNvPicPr>
          <p:nvPr/>
        </p:nvPicPr>
        <p:blipFill>
          <a:blip r:embed="rId2">
            <a:extLst/>
          </a:blip>
          <a:srcRect l="23914" t="0" r="0" b="0"/>
          <a:stretch>
            <a:fillRect/>
          </a:stretch>
        </p:blipFill>
        <p:spPr>
          <a:xfrm>
            <a:off x="1024711" y="3602281"/>
            <a:ext cx="4989102" cy="4344192"/>
          </a:xfrm>
          <a:prstGeom prst="rect">
            <a:avLst/>
          </a:prstGeom>
          <a:ln w="12700">
            <a:miter lim="400000"/>
          </a:ln>
        </p:spPr>
      </p:pic>
      <p:sp>
        <p:nvSpPr>
          <p:cNvPr id="868" name="我家的猫可聪明了！牠会唱歌还会跳舞。"/>
          <p:cNvSpPr txBox="1"/>
          <p:nvPr/>
        </p:nvSpPr>
        <p:spPr>
          <a:xfrm>
            <a:off x="611627" y="8349122"/>
            <a:ext cx="12001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我家的猫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可</a:t>
            </a:r>
            <a:r>
              <a:rPr>
                <a:solidFill>
                  <a:srgbClr val="0433FF"/>
                </a:solidFill>
              </a:rPr>
              <a:t>聪明</a:t>
            </a:r>
            <a:r>
              <a:t>了！牠会唱歌还会跳舞。</a:t>
            </a:r>
          </a:p>
        </p:txBody>
      </p:sp>
      <p:sp>
        <p:nvSpPr>
          <p:cNvPr id="869" name="My cat is smart!…"/>
          <p:cNvSpPr txBox="1"/>
          <p:nvPr/>
        </p:nvSpPr>
        <p:spPr>
          <a:xfrm>
            <a:off x="6443255" y="4719315"/>
            <a:ext cx="5919585" cy="1356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My cat is smart! </a:t>
            </a:r>
          </a:p>
          <a:p>
            <a:pPr>
              <a:defRPr sz="4100"/>
            </a:pPr>
            <a:r>
              <a:t>He can sing and dance.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8" grpId="2"/>
      <p:bldP build="whole" bldLvl="1" animBg="1" rev="0" advAuto="0" spid="869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Adverb 可"/>
          <p:cNvSpPr txBox="1"/>
          <p:nvPr/>
        </p:nvSpPr>
        <p:spPr>
          <a:xfrm>
            <a:off x="2223760" y="612459"/>
            <a:ext cx="4378148" cy="26797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>
                <a:solidFill>
                  <a:srgbClr val="FFFFFF"/>
                </a:solidFill>
              </a:defRPr>
            </a:pPr>
            <a:r>
              <a:t>Adverb </a:t>
            </a:r>
            <a:r>
              <a:rPr sz="14500"/>
              <a:t>可</a:t>
            </a:r>
          </a:p>
        </p:txBody>
      </p:sp>
      <p:sp>
        <p:nvSpPr>
          <p:cNvPr id="872" name="In spoken Chinese"/>
          <p:cNvSpPr txBox="1"/>
          <p:nvPr/>
        </p:nvSpPr>
        <p:spPr>
          <a:xfrm>
            <a:off x="7035668" y="2224340"/>
            <a:ext cx="526344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In spoken Chinese</a:t>
            </a:r>
          </a:p>
        </p:txBody>
      </p:sp>
      <p:sp>
        <p:nvSpPr>
          <p:cNvPr id="873" name="S+可+Ｖ/Adj."/>
          <p:cNvSpPr txBox="1"/>
          <p:nvPr/>
        </p:nvSpPr>
        <p:spPr>
          <a:xfrm>
            <a:off x="4093260" y="3870485"/>
            <a:ext cx="481828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S+可+Ｖ/Adj.</a:t>
            </a:r>
          </a:p>
        </p:txBody>
      </p:sp>
      <p:sp>
        <p:nvSpPr>
          <p:cNvPr id="874" name="(usually with不/没/别)"/>
          <p:cNvSpPr txBox="1"/>
          <p:nvPr/>
        </p:nvSpPr>
        <p:spPr>
          <a:xfrm>
            <a:off x="5628507" y="5354290"/>
            <a:ext cx="441546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(usually with不/没/别)</a:t>
            </a:r>
          </a:p>
        </p:txBody>
      </p:sp>
      <p:sp>
        <p:nvSpPr>
          <p:cNvPr id="875" name="線條"/>
          <p:cNvSpPr/>
          <p:nvPr/>
        </p:nvSpPr>
        <p:spPr>
          <a:xfrm>
            <a:off x="6571780" y="5130155"/>
            <a:ext cx="192404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76" name="请造句"/>
          <p:cNvSpPr txBox="1"/>
          <p:nvPr/>
        </p:nvSpPr>
        <p:spPr>
          <a:xfrm>
            <a:off x="5226050" y="6770227"/>
            <a:ext cx="25527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说到"/>
          <p:cNvSpPr txBox="1"/>
          <p:nvPr/>
        </p:nvSpPr>
        <p:spPr>
          <a:xfrm>
            <a:off x="-94" y="-24340"/>
            <a:ext cx="2832101" cy="19939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700">
                <a:solidFill>
                  <a:srgbClr val="FFFFFF"/>
                </a:solidFill>
              </a:defRPr>
            </a:lvl1pPr>
          </a:lstStyle>
          <a:p>
            <a:pPr/>
            <a:r>
              <a:t>说到</a:t>
            </a:r>
          </a:p>
        </p:txBody>
      </p:sp>
      <p:sp>
        <p:nvSpPr>
          <p:cNvPr id="879" name="speaking of"/>
          <p:cNvSpPr txBox="1"/>
          <p:nvPr/>
        </p:nvSpPr>
        <p:spPr>
          <a:xfrm>
            <a:off x="3442811" y="524988"/>
            <a:ext cx="3782163" cy="89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speaking of</a:t>
            </a:r>
          </a:p>
        </p:txBody>
      </p:sp>
      <p:sp>
        <p:nvSpPr>
          <p:cNvPr id="880" name="To expand on a topic already mentioned, we can say 说到"/>
          <p:cNvSpPr txBox="1"/>
          <p:nvPr/>
        </p:nvSpPr>
        <p:spPr>
          <a:xfrm>
            <a:off x="235330" y="2418933"/>
            <a:ext cx="1253413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To expand on a topic already mentioned, we can say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说到</a:t>
            </a:r>
          </a:p>
        </p:txBody>
      </p:sp>
      <p:sp>
        <p:nvSpPr>
          <p:cNvPr id="881" name="A：昨天晚上我借我男朋友两百块钱。"/>
          <p:cNvSpPr txBox="1"/>
          <p:nvPr/>
        </p:nvSpPr>
        <p:spPr>
          <a:xfrm>
            <a:off x="1722780" y="3412447"/>
            <a:ext cx="9861678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A：昨天晚上我借我男朋友两百块钱。</a:t>
            </a:r>
          </a:p>
        </p:txBody>
      </p:sp>
      <p:grpSp>
        <p:nvGrpSpPr>
          <p:cNvPr id="884" name="群組"/>
          <p:cNvGrpSpPr/>
          <p:nvPr/>
        </p:nvGrpSpPr>
        <p:grpSpPr>
          <a:xfrm>
            <a:off x="1768151" y="4432534"/>
            <a:ext cx="8891118" cy="5369812"/>
            <a:chOff x="0" y="0"/>
            <a:chExt cx="8891117" cy="5369811"/>
          </a:xfrm>
        </p:grpSpPr>
        <p:sp>
          <p:nvSpPr>
            <p:cNvPr id="882" name="B：说到钱，上次我欠你多少钱？"/>
            <p:cNvSpPr txBox="1"/>
            <p:nvPr/>
          </p:nvSpPr>
          <p:spPr>
            <a:xfrm>
              <a:off x="0" y="0"/>
              <a:ext cx="8891118" cy="939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700"/>
              </a:pPr>
              <a:r>
                <a:t>B：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说到</a:t>
              </a:r>
              <a:r>
                <a:t>钱，上次我欠你多少钱？</a:t>
              </a:r>
            </a:p>
          </p:txBody>
        </p:sp>
        <p:pic>
          <p:nvPicPr>
            <p:cNvPr id="883" name="czechkoruna.jpg" descr="czechkoruna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83105" y="1032786"/>
              <a:ext cx="6502288" cy="4337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4" grpId="2"/>
      <p:bldP build="whole" bldLvl="1" animBg="1" rev="0" advAuto="0" spid="881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说到"/>
          <p:cNvSpPr txBox="1"/>
          <p:nvPr/>
        </p:nvSpPr>
        <p:spPr>
          <a:xfrm>
            <a:off x="-94" y="-24340"/>
            <a:ext cx="2832101" cy="19939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700">
                <a:solidFill>
                  <a:srgbClr val="FFFFFF"/>
                </a:solidFill>
              </a:defRPr>
            </a:lvl1pPr>
          </a:lstStyle>
          <a:p>
            <a:pPr/>
            <a:r>
              <a:t>说到</a:t>
            </a:r>
          </a:p>
        </p:txBody>
      </p:sp>
      <p:sp>
        <p:nvSpPr>
          <p:cNvPr id="887" name="speaking of"/>
          <p:cNvSpPr txBox="1"/>
          <p:nvPr/>
        </p:nvSpPr>
        <p:spPr>
          <a:xfrm>
            <a:off x="3442811" y="524988"/>
            <a:ext cx="3782163" cy="89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speaking of</a:t>
            </a:r>
          </a:p>
        </p:txBody>
      </p:sp>
      <p:sp>
        <p:nvSpPr>
          <p:cNvPr id="888" name="To expand on a topic already mentioned, we can say 说到"/>
          <p:cNvSpPr txBox="1"/>
          <p:nvPr/>
        </p:nvSpPr>
        <p:spPr>
          <a:xfrm>
            <a:off x="235330" y="2418933"/>
            <a:ext cx="1253413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To expand on a topic already mentioned, we can say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说到</a:t>
            </a:r>
          </a:p>
        </p:txBody>
      </p:sp>
      <p:sp>
        <p:nvSpPr>
          <p:cNvPr id="889" name="A：昨天我在派对上遇到王朋了。"/>
          <p:cNvSpPr txBox="1"/>
          <p:nvPr/>
        </p:nvSpPr>
        <p:spPr>
          <a:xfrm>
            <a:off x="1468404" y="3604906"/>
            <a:ext cx="8693278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A：昨天我在派对上遇到王朋了。</a:t>
            </a:r>
          </a:p>
        </p:txBody>
      </p:sp>
      <p:sp>
        <p:nvSpPr>
          <p:cNvPr id="890" name="B：speaking of 王朋_________________________"/>
          <p:cNvSpPr txBox="1"/>
          <p:nvPr/>
        </p:nvSpPr>
        <p:spPr>
          <a:xfrm>
            <a:off x="1496678" y="4825731"/>
            <a:ext cx="11028732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B：speaking of 王朋_________________________</a:t>
            </a:r>
          </a:p>
        </p:txBody>
      </p:sp>
      <p:pic>
        <p:nvPicPr>
          <p:cNvPr id="891" name="117-2.jpg" descr="117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6907" y="5906856"/>
            <a:ext cx="4390986" cy="3506845"/>
          </a:xfrm>
          <a:prstGeom prst="rect">
            <a:avLst/>
          </a:prstGeom>
          <a:ln w="12700">
            <a:miter lim="400000"/>
          </a:ln>
        </p:spPr>
      </p:pic>
      <p:sp>
        <p:nvSpPr>
          <p:cNvPr id="892" name="听说他交新女友了"/>
          <p:cNvSpPr txBox="1"/>
          <p:nvPr/>
        </p:nvSpPr>
        <p:spPr>
          <a:xfrm>
            <a:off x="6844132" y="4577168"/>
            <a:ext cx="47879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听说他交新女友了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2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说到"/>
          <p:cNvSpPr txBox="1"/>
          <p:nvPr/>
        </p:nvSpPr>
        <p:spPr>
          <a:xfrm>
            <a:off x="-94" y="-24340"/>
            <a:ext cx="2832101" cy="19939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700">
                <a:solidFill>
                  <a:srgbClr val="FFFFFF"/>
                </a:solidFill>
              </a:defRPr>
            </a:lvl1pPr>
          </a:lstStyle>
          <a:p>
            <a:pPr/>
            <a:r>
              <a:t>说到</a:t>
            </a:r>
          </a:p>
        </p:txBody>
      </p:sp>
      <p:sp>
        <p:nvSpPr>
          <p:cNvPr id="895" name="speaking of"/>
          <p:cNvSpPr txBox="1"/>
          <p:nvPr/>
        </p:nvSpPr>
        <p:spPr>
          <a:xfrm>
            <a:off x="3442811" y="524988"/>
            <a:ext cx="3782163" cy="89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speaking of</a:t>
            </a:r>
          </a:p>
        </p:txBody>
      </p:sp>
      <p:sp>
        <p:nvSpPr>
          <p:cNvPr id="896" name="To expand on a topic already mentioned, we can say 说到"/>
          <p:cNvSpPr txBox="1"/>
          <p:nvPr/>
        </p:nvSpPr>
        <p:spPr>
          <a:xfrm>
            <a:off x="235330" y="2418933"/>
            <a:ext cx="1253413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To expand on a topic already mentioned, we can say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说到</a:t>
            </a:r>
          </a:p>
        </p:txBody>
      </p:sp>
      <p:sp>
        <p:nvSpPr>
          <p:cNvPr id="897" name="A：我在instagram上看到我同学去了台湾。"/>
          <p:cNvSpPr txBox="1"/>
          <p:nvPr/>
        </p:nvSpPr>
        <p:spPr>
          <a:xfrm>
            <a:off x="1373892" y="3604906"/>
            <a:ext cx="1025701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A：我在instagram上看到我同学去了台湾。</a:t>
            </a:r>
          </a:p>
        </p:txBody>
      </p:sp>
      <p:sp>
        <p:nvSpPr>
          <p:cNvPr id="898" name="B：speaking of 台湾_______________________"/>
          <p:cNvSpPr txBox="1"/>
          <p:nvPr/>
        </p:nvSpPr>
        <p:spPr>
          <a:xfrm>
            <a:off x="1369263" y="4671914"/>
            <a:ext cx="1026627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B：speaking of 台湾_______________________</a:t>
            </a:r>
          </a:p>
        </p:txBody>
      </p:sp>
      <p:pic>
        <p:nvPicPr>
          <p:cNvPr id="899" name="true.jpeg" descr="tru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002" y="5688123"/>
            <a:ext cx="4002466" cy="4002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o receive"/>
          <p:cNvSpPr txBox="1"/>
          <p:nvPr/>
        </p:nvSpPr>
        <p:spPr>
          <a:xfrm>
            <a:off x="2776905" y="559449"/>
            <a:ext cx="244719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To receive</a:t>
            </a:r>
          </a:p>
        </p:txBody>
      </p:sp>
      <p:sp>
        <p:nvSpPr>
          <p:cNvPr id="178" name="受到"/>
          <p:cNvSpPr txBox="1"/>
          <p:nvPr/>
        </p:nvSpPr>
        <p:spPr>
          <a:xfrm>
            <a:off x="6350" y="-19051"/>
            <a:ext cx="2578101" cy="18288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FFFFFF"/>
                </a:solidFill>
              </a:defRPr>
            </a:lvl1pPr>
          </a:lstStyle>
          <a:p>
            <a:pPr/>
            <a:r>
              <a:t>受到</a:t>
            </a:r>
          </a:p>
        </p:txBody>
      </p:sp>
      <p:sp>
        <p:nvSpPr>
          <p:cNvPr id="179" name="Is often followed by abstract nouns"/>
          <p:cNvSpPr txBox="1"/>
          <p:nvPr/>
        </p:nvSpPr>
        <p:spPr>
          <a:xfrm>
            <a:off x="2868612" y="1427925"/>
            <a:ext cx="6505576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Is often followed by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abstract nouns</a:t>
            </a:r>
          </a:p>
        </p:txBody>
      </p:sp>
      <p:sp>
        <p:nvSpPr>
          <p:cNvPr id="180" name="My older sister and I have received a good education."/>
          <p:cNvSpPr txBox="1"/>
          <p:nvPr/>
        </p:nvSpPr>
        <p:spPr>
          <a:xfrm>
            <a:off x="155320" y="3270346"/>
            <a:ext cx="11424159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My older sister and I have received a good education.</a:t>
            </a:r>
          </a:p>
        </p:txBody>
      </p:sp>
      <p:sp>
        <p:nvSpPr>
          <p:cNvPr id="181" name="To suffer"/>
          <p:cNvSpPr txBox="1"/>
          <p:nvPr/>
        </p:nvSpPr>
        <p:spPr>
          <a:xfrm>
            <a:off x="5883376" y="559449"/>
            <a:ext cx="2101648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0433FF"/>
                </a:solidFill>
              </a:defRPr>
            </a:lvl1pPr>
          </a:lstStyle>
          <a:p>
            <a:pPr/>
            <a:r>
              <a:t>To suffer</a:t>
            </a:r>
          </a:p>
        </p:txBody>
      </p:sp>
      <p:grpSp>
        <p:nvGrpSpPr>
          <p:cNvPr id="184" name="群組"/>
          <p:cNvGrpSpPr/>
          <p:nvPr/>
        </p:nvGrpSpPr>
        <p:grpSpPr>
          <a:xfrm>
            <a:off x="9071522" y="3959040"/>
            <a:ext cx="2640712" cy="628879"/>
            <a:chOff x="0" y="0"/>
            <a:chExt cx="2640710" cy="628877"/>
          </a:xfrm>
        </p:grpSpPr>
        <p:sp>
          <p:nvSpPr>
            <p:cNvPr id="182" name="線條"/>
            <p:cNvSpPr/>
            <p:nvPr/>
          </p:nvSpPr>
          <p:spPr>
            <a:xfrm>
              <a:off x="269531" y="0"/>
              <a:ext cx="210164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83" name="abstract noun"/>
            <p:cNvSpPr txBox="1"/>
            <p:nvPr/>
          </p:nvSpPr>
          <p:spPr>
            <a:xfrm>
              <a:off x="0" y="68429"/>
              <a:ext cx="2640711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abstract noun</a:t>
              </a:r>
            </a:p>
          </p:txBody>
        </p:sp>
      </p:grpSp>
      <p:sp>
        <p:nvSpPr>
          <p:cNvPr id="185" name="我和我姐姐受到良好的教育。"/>
          <p:cNvSpPr txBox="1"/>
          <p:nvPr/>
        </p:nvSpPr>
        <p:spPr>
          <a:xfrm>
            <a:off x="1111249" y="4610100"/>
            <a:ext cx="96901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我和我姐姐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受到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良好的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教育</a:t>
            </a:r>
            <a:r>
              <a:t>。</a:t>
            </a:r>
          </a:p>
        </p:txBody>
      </p:sp>
      <p:sp>
        <p:nvSpPr>
          <p:cNvPr id="186" name="S+受到+N/Adj.+abstract noun"/>
          <p:cNvSpPr txBox="1"/>
          <p:nvPr/>
        </p:nvSpPr>
        <p:spPr>
          <a:xfrm>
            <a:off x="1618538" y="2153110"/>
            <a:ext cx="8675524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受到</a:t>
            </a:r>
            <a:r>
              <a:t>+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N/Adj.</a:t>
            </a:r>
            <a:r>
              <a:t>+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abstract noun</a:t>
            </a:r>
          </a:p>
        </p:txBody>
      </p:sp>
      <p:sp>
        <p:nvSpPr>
          <p:cNvPr id="187" name="He has received teacher’s influence."/>
          <p:cNvSpPr txBox="1"/>
          <p:nvPr/>
        </p:nvSpPr>
        <p:spPr>
          <a:xfrm>
            <a:off x="1541716" y="6378759"/>
            <a:ext cx="7762368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He has received teacher’s influence.</a:t>
            </a:r>
          </a:p>
        </p:txBody>
      </p:sp>
      <p:sp>
        <p:nvSpPr>
          <p:cNvPr id="188" name="他受到老师的影响。"/>
          <p:cNvSpPr txBox="1"/>
          <p:nvPr/>
        </p:nvSpPr>
        <p:spPr>
          <a:xfrm>
            <a:off x="2051050" y="7244889"/>
            <a:ext cx="67437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受到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老师的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影响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  <p:bldP build="whole" bldLvl="1" animBg="1" rev="0" advAuto="0" spid="184" grpId="5"/>
      <p:bldP build="whole" bldLvl="1" animBg="1" rev="0" advAuto="0" spid="179" grpId="2"/>
      <p:bldP build="whole" bldLvl="1" animBg="1" rev="0" advAuto="0" spid="187" grpId="7"/>
      <p:bldP build="whole" bldLvl="1" animBg="1" rev="0" advAuto="0" spid="185" grpId="6"/>
      <p:bldP build="whole" bldLvl="1" animBg="1" rev="0" advAuto="0" spid="180" grpId="4"/>
      <p:bldP build="whole" bldLvl="1" animBg="1" rev="0" advAuto="0" spid="188" grpId="8"/>
      <p:bldP build="whole" bldLvl="1" animBg="1" rev="0" advAuto="0" spid="186" grpId="3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说到"/>
          <p:cNvSpPr txBox="1"/>
          <p:nvPr/>
        </p:nvSpPr>
        <p:spPr>
          <a:xfrm>
            <a:off x="-94" y="-24340"/>
            <a:ext cx="2832101" cy="19939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700">
                <a:solidFill>
                  <a:srgbClr val="FFFFFF"/>
                </a:solidFill>
              </a:defRPr>
            </a:lvl1pPr>
          </a:lstStyle>
          <a:p>
            <a:pPr/>
            <a:r>
              <a:t>说到</a:t>
            </a:r>
          </a:p>
        </p:txBody>
      </p:sp>
      <p:sp>
        <p:nvSpPr>
          <p:cNvPr id="902" name="speaking of"/>
          <p:cNvSpPr txBox="1"/>
          <p:nvPr/>
        </p:nvSpPr>
        <p:spPr>
          <a:xfrm>
            <a:off x="3442811" y="524988"/>
            <a:ext cx="3782163" cy="89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speaking of</a:t>
            </a:r>
          </a:p>
        </p:txBody>
      </p:sp>
      <p:sp>
        <p:nvSpPr>
          <p:cNvPr id="903" name="To expand on a topic already mentioned, we can say 说到"/>
          <p:cNvSpPr txBox="1"/>
          <p:nvPr/>
        </p:nvSpPr>
        <p:spPr>
          <a:xfrm>
            <a:off x="235330" y="2418933"/>
            <a:ext cx="1253413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To expand on a topic already mentioned, we can say 说到</a:t>
            </a:r>
          </a:p>
        </p:txBody>
      </p:sp>
      <p:sp>
        <p:nvSpPr>
          <p:cNvPr id="904" name="A：我昨天都在写作业，结果一整晚没睡。"/>
          <p:cNvSpPr txBox="1"/>
          <p:nvPr/>
        </p:nvSpPr>
        <p:spPr>
          <a:xfrm>
            <a:off x="1013379" y="3604906"/>
            <a:ext cx="1031817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A：我昨天都在写作业，结果一整晚没睡。</a:t>
            </a:r>
          </a:p>
        </p:txBody>
      </p:sp>
      <p:sp>
        <p:nvSpPr>
          <p:cNvPr id="905" name="B：speaking of 写作业_______________________"/>
          <p:cNvSpPr txBox="1"/>
          <p:nvPr/>
        </p:nvSpPr>
        <p:spPr>
          <a:xfrm>
            <a:off x="1017985" y="4930579"/>
            <a:ext cx="10748875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B：speaking of 写作业_______________________</a:t>
            </a:r>
          </a:p>
        </p:txBody>
      </p:sp>
      <p:pic>
        <p:nvPicPr>
          <p:cNvPr id="906" name="images.png" descr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4541" y="6116553"/>
            <a:ext cx="4815718" cy="3439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A：圣诞节我要和我的朋友去喝啤酒。"/>
          <p:cNvSpPr txBox="1"/>
          <p:nvPr/>
        </p:nvSpPr>
        <p:spPr>
          <a:xfrm>
            <a:off x="885868" y="3311384"/>
            <a:ext cx="922598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A：圣诞节我要和我的朋友去喝啤酒。</a:t>
            </a:r>
          </a:p>
        </p:txBody>
      </p:sp>
      <p:sp>
        <p:nvSpPr>
          <p:cNvPr id="909" name="说到"/>
          <p:cNvSpPr txBox="1"/>
          <p:nvPr/>
        </p:nvSpPr>
        <p:spPr>
          <a:xfrm>
            <a:off x="-94" y="-24340"/>
            <a:ext cx="2832101" cy="19939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700">
                <a:solidFill>
                  <a:srgbClr val="FFFFFF"/>
                </a:solidFill>
              </a:defRPr>
            </a:lvl1pPr>
          </a:lstStyle>
          <a:p>
            <a:pPr/>
            <a:r>
              <a:t>说到</a:t>
            </a:r>
          </a:p>
        </p:txBody>
      </p:sp>
      <p:sp>
        <p:nvSpPr>
          <p:cNvPr id="910" name="speaking of"/>
          <p:cNvSpPr txBox="1"/>
          <p:nvPr/>
        </p:nvSpPr>
        <p:spPr>
          <a:xfrm>
            <a:off x="3442811" y="524988"/>
            <a:ext cx="3782163" cy="89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speaking of</a:t>
            </a:r>
          </a:p>
        </p:txBody>
      </p:sp>
      <p:sp>
        <p:nvSpPr>
          <p:cNvPr id="911" name="To expand on a topic already mentioned, we can say 说到"/>
          <p:cNvSpPr txBox="1"/>
          <p:nvPr/>
        </p:nvSpPr>
        <p:spPr>
          <a:xfrm>
            <a:off x="235330" y="2418933"/>
            <a:ext cx="1253413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To expand on a topic already mentioned, we can say 说到</a:t>
            </a:r>
          </a:p>
        </p:txBody>
      </p:sp>
      <p:sp>
        <p:nvSpPr>
          <p:cNvPr id="912" name="B：speaking of圣诞节_________________________"/>
          <p:cNvSpPr txBox="1"/>
          <p:nvPr/>
        </p:nvSpPr>
        <p:spPr>
          <a:xfrm>
            <a:off x="870925" y="4759090"/>
            <a:ext cx="1167536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B：speaking of圣诞节_________________________</a:t>
            </a:r>
          </a:p>
        </p:txBody>
      </p:sp>
      <p:pic>
        <p:nvPicPr>
          <p:cNvPr id="913" name="Christmas.jpg" descr="Christma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8037" y="6078835"/>
            <a:ext cx="6245292" cy="3512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嫌"/>
          <p:cNvSpPr txBox="1"/>
          <p:nvPr/>
        </p:nvSpPr>
        <p:spPr>
          <a:xfrm>
            <a:off x="3262772" y="57096"/>
            <a:ext cx="1447801" cy="19685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</a:defRPr>
            </a:lvl1pPr>
          </a:lstStyle>
          <a:p>
            <a:pPr/>
            <a:r>
              <a:t>嫌</a:t>
            </a:r>
          </a:p>
        </p:txBody>
      </p:sp>
      <p:sp>
        <p:nvSpPr>
          <p:cNvPr id="916" name="To dislike"/>
          <p:cNvSpPr txBox="1"/>
          <p:nvPr/>
        </p:nvSpPr>
        <p:spPr>
          <a:xfrm>
            <a:off x="177595" y="618571"/>
            <a:ext cx="2889137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To dislike</a:t>
            </a:r>
          </a:p>
        </p:txBody>
      </p:sp>
      <p:sp>
        <p:nvSpPr>
          <p:cNvPr id="917" name="V"/>
          <p:cNvSpPr txBox="1"/>
          <p:nvPr/>
        </p:nvSpPr>
        <p:spPr>
          <a:xfrm>
            <a:off x="4906613" y="570148"/>
            <a:ext cx="706375" cy="121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918" name="S+嫌+something bad"/>
          <p:cNvSpPr txBox="1"/>
          <p:nvPr/>
        </p:nvSpPr>
        <p:spPr>
          <a:xfrm>
            <a:off x="2689733" y="2537221"/>
            <a:ext cx="7322897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嫌</a:t>
            </a:r>
            <a:r>
              <a:t>+</a:t>
            </a:r>
            <a:r>
              <a:rPr>
                <a:solidFill>
                  <a:srgbClr val="0433FF"/>
                </a:solidFill>
              </a:rPr>
              <a:t>something bad</a:t>
            </a:r>
          </a:p>
        </p:txBody>
      </p:sp>
      <p:sp>
        <p:nvSpPr>
          <p:cNvPr id="919" name="他嫌昨天的晚餐太难吃了。"/>
          <p:cNvSpPr txBox="1"/>
          <p:nvPr/>
        </p:nvSpPr>
        <p:spPr>
          <a:xfrm>
            <a:off x="2026831" y="3987021"/>
            <a:ext cx="86487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/>
            </a:pPr>
            <a:r>
              <a:t>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嫌</a:t>
            </a:r>
            <a:r>
              <a:rPr>
                <a:solidFill>
                  <a:srgbClr val="0433FF"/>
                </a:solidFill>
              </a:rPr>
              <a:t>昨天的晚餐太难吃了</a:t>
            </a:r>
            <a:r>
              <a:t>。</a:t>
            </a:r>
          </a:p>
        </p:txBody>
      </p:sp>
      <p:pic>
        <p:nvPicPr>
          <p:cNvPr id="920" name="girl-ate-tainted-grimaced-not-260nw-564950278.jpg.jp2" descr="girl-ate-tainted-grimaced-not-260nw-564950278.jpg.jp2"/>
          <p:cNvPicPr>
            <a:picLocks noChangeAspect="1"/>
          </p:cNvPicPr>
          <p:nvPr/>
        </p:nvPicPr>
        <p:blipFill>
          <a:blip r:embed="rId2">
            <a:extLst/>
          </a:blip>
          <a:srcRect l="0" t="0" r="0" b="7072"/>
          <a:stretch>
            <a:fillRect/>
          </a:stretch>
        </p:blipFill>
        <p:spPr>
          <a:xfrm>
            <a:off x="4790470" y="5323104"/>
            <a:ext cx="3121324" cy="4694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9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嫌"/>
          <p:cNvSpPr txBox="1"/>
          <p:nvPr/>
        </p:nvSpPr>
        <p:spPr>
          <a:xfrm>
            <a:off x="3262772" y="57096"/>
            <a:ext cx="1447801" cy="19685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</a:defRPr>
            </a:lvl1pPr>
          </a:lstStyle>
          <a:p>
            <a:pPr/>
            <a:r>
              <a:t>嫌</a:t>
            </a:r>
          </a:p>
        </p:txBody>
      </p:sp>
      <p:sp>
        <p:nvSpPr>
          <p:cNvPr id="923" name="To dislike"/>
          <p:cNvSpPr txBox="1"/>
          <p:nvPr/>
        </p:nvSpPr>
        <p:spPr>
          <a:xfrm>
            <a:off x="177595" y="618571"/>
            <a:ext cx="2889137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To dislike</a:t>
            </a:r>
          </a:p>
        </p:txBody>
      </p:sp>
      <p:sp>
        <p:nvSpPr>
          <p:cNvPr id="924" name="V"/>
          <p:cNvSpPr txBox="1"/>
          <p:nvPr/>
        </p:nvSpPr>
        <p:spPr>
          <a:xfrm>
            <a:off x="4906613" y="570148"/>
            <a:ext cx="706375" cy="121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925" name="S+嫌+something bad"/>
          <p:cNvSpPr txBox="1"/>
          <p:nvPr/>
        </p:nvSpPr>
        <p:spPr>
          <a:xfrm>
            <a:off x="2730974" y="2083565"/>
            <a:ext cx="7322897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嫌</a:t>
            </a:r>
            <a:r>
              <a:t>+</a:t>
            </a:r>
            <a:r>
              <a:rPr>
                <a:solidFill>
                  <a:srgbClr val="0433FF"/>
                </a:solidFill>
              </a:rPr>
              <a:t>something bad</a:t>
            </a:r>
          </a:p>
        </p:txBody>
      </p:sp>
      <p:sp>
        <p:nvSpPr>
          <p:cNvPr id="926" name="I dislike the bag"/>
          <p:cNvSpPr txBox="1"/>
          <p:nvPr/>
        </p:nvSpPr>
        <p:spPr>
          <a:xfrm>
            <a:off x="235441" y="3484543"/>
            <a:ext cx="4313125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I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dislike</a:t>
            </a:r>
            <a:r>
              <a:t> the bag</a:t>
            </a:r>
          </a:p>
        </p:txBody>
      </p:sp>
      <p:sp>
        <p:nvSpPr>
          <p:cNvPr id="927" name="Too old"/>
          <p:cNvSpPr txBox="1"/>
          <p:nvPr/>
        </p:nvSpPr>
        <p:spPr>
          <a:xfrm>
            <a:off x="5250339" y="3576365"/>
            <a:ext cx="1793749" cy="67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0433FF"/>
                </a:solidFill>
              </a:defRPr>
            </a:lvl1pPr>
          </a:lstStyle>
          <a:p>
            <a:pPr/>
            <a:r>
              <a:t>Too old</a:t>
            </a:r>
          </a:p>
        </p:txBody>
      </p:sp>
      <p:sp>
        <p:nvSpPr>
          <p:cNvPr id="928" name="So I don’t want to buy"/>
          <p:cNvSpPr txBox="1"/>
          <p:nvPr/>
        </p:nvSpPr>
        <p:spPr>
          <a:xfrm>
            <a:off x="7745861" y="3576365"/>
            <a:ext cx="5128997" cy="67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So I don’t want to buy</a:t>
            </a:r>
          </a:p>
        </p:txBody>
      </p:sp>
      <p:pic>
        <p:nvPicPr>
          <p:cNvPr id="929" name="traditional-old-school-leather-satchel-bag-5.jpg" descr="traditional-old-school-leather-satchel-bag-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54096" y="4325930"/>
            <a:ext cx="5128998" cy="3846749"/>
          </a:xfrm>
          <a:prstGeom prst="rect">
            <a:avLst/>
          </a:prstGeom>
          <a:ln w="12700">
            <a:miter lim="400000"/>
          </a:ln>
        </p:spPr>
      </p:pic>
      <p:sp>
        <p:nvSpPr>
          <p:cNvPr id="930" name="我嫌这个包包太旧了，所以我不想买。"/>
          <p:cNvSpPr txBox="1"/>
          <p:nvPr/>
        </p:nvSpPr>
        <p:spPr>
          <a:xfrm>
            <a:off x="829822" y="8416810"/>
            <a:ext cx="111252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嫌</a:t>
            </a:r>
            <a:r>
              <a:t>这个包包太旧了，所以我不想买。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0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嫌"/>
          <p:cNvSpPr txBox="1"/>
          <p:nvPr/>
        </p:nvSpPr>
        <p:spPr>
          <a:xfrm>
            <a:off x="3262772" y="57096"/>
            <a:ext cx="1447801" cy="19685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</a:defRPr>
            </a:lvl1pPr>
          </a:lstStyle>
          <a:p>
            <a:pPr/>
            <a:r>
              <a:t>嫌</a:t>
            </a:r>
          </a:p>
        </p:txBody>
      </p:sp>
      <p:sp>
        <p:nvSpPr>
          <p:cNvPr id="933" name="To dislike"/>
          <p:cNvSpPr txBox="1"/>
          <p:nvPr/>
        </p:nvSpPr>
        <p:spPr>
          <a:xfrm>
            <a:off x="177595" y="618571"/>
            <a:ext cx="2889137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To dislike</a:t>
            </a:r>
          </a:p>
        </p:txBody>
      </p:sp>
      <p:sp>
        <p:nvSpPr>
          <p:cNvPr id="934" name="V"/>
          <p:cNvSpPr txBox="1"/>
          <p:nvPr/>
        </p:nvSpPr>
        <p:spPr>
          <a:xfrm>
            <a:off x="4906613" y="570148"/>
            <a:ext cx="706375" cy="121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935" name="S+嫌+something bad"/>
          <p:cNvSpPr txBox="1"/>
          <p:nvPr/>
        </p:nvSpPr>
        <p:spPr>
          <a:xfrm>
            <a:off x="2730974" y="2083565"/>
            <a:ext cx="7322897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嫌</a:t>
            </a:r>
            <a:r>
              <a:t>+</a:t>
            </a:r>
            <a:r>
              <a:rPr>
                <a:solidFill>
                  <a:srgbClr val="0433FF"/>
                </a:solidFill>
              </a:rPr>
              <a:t>something bad</a:t>
            </a:r>
          </a:p>
        </p:txBody>
      </p:sp>
      <p:sp>
        <p:nvSpPr>
          <p:cNvPr id="936" name="She dislike food of Macdonald"/>
          <p:cNvSpPr txBox="1"/>
          <p:nvPr/>
        </p:nvSpPr>
        <p:spPr>
          <a:xfrm>
            <a:off x="-27205" y="3643272"/>
            <a:ext cx="6158143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/>
            </a:pPr>
            <a:r>
              <a:t>She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dislike</a:t>
            </a:r>
            <a:r>
              <a:t> food of Macdonald</a:t>
            </a:r>
          </a:p>
        </p:txBody>
      </p:sp>
      <p:sp>
        <p:nvSpPr>
          <p:cNvPr id="937" name="Too oil"/>
          <p:cNvSpPr txBox="1"/>
          <p:nvPr/>
        </p:nvSpPr>
        <p:spPr>
          <a:xfrm>
            <a:off x="6331914" y="3599927"/>
            <a:ext cx="1663104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0433FF"/>
                </a:solidFill>
              </a:defRPr>
            </a:lvl1pPr>
          </a:lstStyle>
          <a:p>
            <a:pPr/>
            <a:r>
              <a:t>Too oil</a:t>
            </a:r>
          </a:p>
        </p:txBody>
      </p:sp>
      <p:sp>
        <p:nvSpPr>
          <p:cNvPr id="938" name="So she’s not often to eat"/>
          <p:cNvSpPr txBox="1"/>
          <p:nvPr/>
        </p:nvSpPr>
        <p:spPr>
          <a:xfrm>
            <a:off x="8359197" y="3655604"/>
            <a:ext cx="4672165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So she’s not often to eat</a:t>
            </a:r>
          </a:p>
        </p:txBody>
      </p:sp>
      <p:sp>
        <p:nvSpPr>
          <p:cNvPr id="939" name="她嫌麦当劳的食物太油了，所以她不常吃。"/>
          <p:cNvSpPr txBox="1"/>
          <p:nvPr/>
        </p:nvSpPr>
        <p:spPr>
          <a:xfrm>
            <a:off x="1019074" y="8619876"/>
            <a:ext cx="112141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嫌</a:t>
            </a:r>
            <a:r>
              <a:t>麦当劳的食物太油了，所以她不常吃。</a:t>
            </a:r>
          </a:p>
        </p:txBody>
      </p:sp>
      <p:pic>
        <p:nvPicPr>
          <p:cNvPr id="940" name="mc-donald.jpg" descr="mc-donal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3604" y="4481602"/>
            <a:ext cx="5247949" cy="39407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9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嫌"/>
          <p:cNvSpPr txBox="1"/>
          <p:nvPr/>
        </p:nvSpPr>
        <p:spPr>
          <a:xfrm>
            <a:off x="3262772" y="57096"/>
            <a:ext cx="1447801" cy="19685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</a:defRPr>
            </a:lvl1pPr>
          </a:lstStyle>
          <a:p>
            <a:pPr/>
            <a:r>
              <a:t>嫌</a:t>
            </a:r>
          </a:p>
        </p:txBody>
      </p:sp>
      <p:sp>
        <p:nvSpPr>
          <p:cNvPr id="943" name="To dislike"/>
          <p:cNvSpPr txBox="1"/>
          <p:nvPr/>
        </p:nvSpPr>
        <p:spPr>
          <a:xfrm>
            <a:off x="177595" y="618571"/>
            <a:ext cx="2889137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To dislike</a:t>
            </a:r>
          </a:p>
        </p:txBody>
      </p:sp>
      <p:sp>
        <p:nvSpPr>
          <p:cNvPr id="944" name="V"/>
          <p:cNvSpPr txBox="1"/>
          <p:nvPr/>
        </p:nvSpPr>
        <p:spPr>
          <a:xfrm>
            <a:off x="4906613" y="570148"/>
            <a:ext cx="706375" cy="121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945" name="S+嫌+something bad"/>
          <p:cNvSpPr txBox="1"/>
          <p:nvPr/>
        </p:nvSpPr>
        <p:spPr>
          <a:xfrm>
            <a:off x="2730974" y="2083565"/>
            <a:ext cx="7322897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嫌</a:t>
            </a:r>
            <a:r>
              <a:t>+</a:t>
            </a:r>
            <a:r>
              <a:rPr>
                <a:solidFill>
                  <a:srgbClr val="0433FF"/>
                </a:solidFill>
              </a:rPr>
              <a:t>something bad</a:t>
            </a:r>
          </a:p>
        </p:txBody>
      </p:sp>
      <p:sp>
        <p:nvSpPr>
          <p:cNvPr id="946" name="他嫌宿舍太吵了，所以他打算搬出去。"/>
          <p:cNvSpPr txBox="1"/>
          <p:nvPr/>
        </p:nvSpPr>
        <p:spPr>
          <a:xfrm>
            <a:off x="1261622" y="8517296"/>
            <a:ext cx="102616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嫌</a:t>
            </a:r>
            <a:r>
              <a:t>宿舍</a:t>
            </a:r>
            <a:r>
              <a:rPr>
                <a:solidFill>
                  <a:srgbClr val="0433FF"/>
                </a:solidFill>
              </a:rPr>
              <a:t>太吵</a:t>
            </a:r>
            <a:r>
              <a:t>了，所以他打算搬出去。</a:t>
            </a:r>
          </a:p>
        </p:txBody>
      </p:sp>
      <p:sp>
        <p:nvSpPr>
          <p:cNvPr id="947" name="He dislike dormitory"/>
          <p:cNvSpPr txBox="1"/>
          <p:nvPr/>
        </p:nvSpPr>
        <p:spPr>
          <a:xfrm>
            <a:off x="29368" y="3246434"/>
            <a:ext cx="4862742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dislike</a:t>
            </a:r>
            <a:r>
              <a:t> dormitory</a:t>
            </a:r>
          </a:p>
        </p:txBody>
      </p:sp>
      <p:sp>
        <p:nvSpPr>
          <p:cNvPr id="948" name="Too noisy"/>
          <p:cNvSpPr txBox="1"/>
          <p:nvPr/>
        </p:nvSpPr>
        <p:spPr>
          <a:xfrm>
            <a:off x="5117088" y="3233918"/>
            <a:ext cx="2550669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433FF"/>
                </a:solidFill>
              </a:defRPr>
            </a:lvl1pPr>
          </a:lstStyle>
          <a:p>
            <a:pPr/>
            <a:r>
              <a:t>Too noisy </a:t>
            </a:r>
          </a:p>
        </p:txBody>
      </p:sp>
      <p:sp>
        <p:nvSpPr>
          <p:cNvPr id="949" name="So he plan to move out"/>
          <p:cNvSpPr txBox="1"/>
          <p:nvPr/>
        </p:nvSpPr>
        <p:spPr>
          <a:xfrm>
            <a:off x="7892735" y="3283613"/>
            <a:ext cx="4856761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So he plan to move out</a:t>
            </a:r>
          </a:p>
        </p:txBody>
      </p:sp>
      <p:pic>
        <p:nvPicPr>
          <p:cNvPr id="950" name="20190528004532.jpg" descr="201905280045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2976" y="3950376"/>
            <a:ext cx="6588894" cy="4370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6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嫌"/>
          <p:cNvSpPr txBox="1"/>
          <p:nvPr/>
        </p:nvSpPr>
        <p:spPr>
          <a:xfrm>
            <a:off x="5754402" y="1702095"/>
            <a:ext cx="2197101" cy="30226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400">
                <a:solidFill>
                  <a:srgbClr val="FFFFFF"/>
                </a:solidFill>
              </a:defRPr>
            </a:lvl1pPr>
          </a:lstStyle>
          <a:p>
            <a:pPr/>
            <a:r>
              <a:t>嫌</a:t>
            </a:r>
          </a:p>
        </p:txBody>
      </p:sp>
      <p:sp>
        <p:nvSpPr>
          <p:cNvPr id="953" name="To dislike"/>
          <p:cNvSpPr txBox="1"/>
          <p:nvPr/>
        </p:nvSpPr>
        <p:spPr>
          <a:xfrm>
            <a:off x="2624587" y="2996828"/>
            <a:ext cx="2889137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To dislike</a:t>
            </a:r>
          </a:p>
        </p:txBody>
      </p:sp>
      <p:sp>
        <p:nvSpPr>
          <p:cNvPr id="954" name="V"/>
          <p:cNvSpPr txBox="1"/>
          <p:nvPr/>
        </p:nvSpPr>
        <p:spPr>
          <a:xfrm>
            <a:off x="8439630" y="2989645"/>
            <a:ext cx="706375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955" name="S+嫌+something bad"/>
          <p:cNvSpPr txBox="1"/>
          <p:nvPr/>
        </p:nvSpPr>
        <p:spPr>
          <a:xfrm>
            <a:off x="2950928" y="4819247"/>
            <a:ext cx="7322898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嫌</a:t>
            </a:r>
            <a:r>
              <a:t>+</a:t>
            </a:r>
            <a:r>
              <a:rPr>
                <a:solidFill>
                  <a:srgbClr val="0433FF"/>
                </a:solidFill>
              </a:rPr>
              <a:t>something bad</a:t>
            </a:r>
          </a:p>
        </p:txBody>
      </p:sp>
      <p:sp>
        <p:nvSpPr>
          <p:cNvPr id="956" name="造句"/>
          <p:cNvSpPr txBox="1"/>
          <p:nvPr/>
        </p:nvSpPr>
        <p:spPr>
          <a:xfrm>
            <a:off x="5551926" y="6348187"/>
            <a:ext cx="2120901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/>
            </a:lvl1pPr>
          </a:lstStyle>
          <a:p>
            <a:pPr/>
            <a:r>
              <a:t>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多"/>
          <p:cNvSpPr txBox="1"/>
          <p:nvPr/>
        </p:nvSpPr>
        <p:spPr>
          <a:xfrm>
            <a:off x="-11277" y="29400"/>
            <a:ext cx="2891358" cy="24638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300"/>
            </a:lvl1pPr>
          </a:lstStyle>
          <a:p>
            <a:pPr/>
            <a:r>
              <a:t>多</a:t>
            </a:r>
          </a:p>
        </p:txBody>
      </p:sp>
      <p:sp>
        <p:nvSpPr>
          <p:cNvPr id="959" name="How…it is"/>
          <p:cNvSpPr txBox="1"/>
          <p:nvPr/>
        </p:nvSpPr>
        <p:spPr>
          <a:xfrm>
            <a:off x="3120242" y="745670"/>
            <a:ext cx="3932404" cy="103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How…it is</a:t>
            </a:r>
          </a:p>
        </p:txBody>
      </p:sp>
      <p:sp>
        <p:nvSpPr>
          <p:cNvPr id="960" name="Adverb"/>
          <p:cNvSpPr txBox="1"/>
          <p:nvPr/>
        </p:nvSpPr>
        <p:spPr>
          <a:xfrm>
            <a:off x="3019441" y="1917841"/>
            <a:ext cx="1879474" cy="72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Adverb</a:t>
            </a:r>
          </a:p>
        </p:txBody>
      </p:sp>
      <p:sp>
        <p:nvSpPr>
          <p:cNvPr id="961" name="多 expresses a high level of intensity, an exaggeration, or charged emotion.…"/>
          <p:cNvSpPr txBox="1"/>
          <p:nvPr/>
        </p:nvSpPr>
        <p:spPr>
          <a:xfrm>
            <a:off x="580357" y="2648248"/>
            <a:ext cx="11569143" cy="1790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多</a:t>
            </a:r>
            <a:r>
              <a:t> expresses a high level of intensity, an exaggeration, or charged emotion.</a:t>
            </a:r>
          </a:p>
          <a:p>
            <a:pPr algn="l"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This type of sentence often ends with the particle 呀or 啊</a:t>
            </a:r>
          </a:p>
        </p:txBody>
      </p:sp>
      <p:sp>
        <p:nvSpPr>
          <p:cNvPr id="962" name="父母挣钱多不容易啊！"/>
          <p:cNvSpPr txBox="1"/>
          <p:nvPr/>
        </p:nvSpPr>
        <p:spPr>
          <a:xfrm>
            <a:off x="2846048" y="7064287"/>
            <a:ext cx="68453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父母挣钱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多</a:t>
            </a:r>
            <a:r>
              <a:t>不容易</a:t>
            </a:r>
            <a:r>
              <a:rPr>
                <a:solidFill>
                  <a:srgbClr val="0433FF"/>
                </a:solidFill>
              </a:rPr>
              <a:t>啊</a:t>
            </a:r>
            <a:r>
              <a:t>！</a:t>
            </a:r>
          </a:p>
        </p:txBody>
      </p:sp>
      <p:sp>
        <p:nvSpPr>
          <p:cNvPr id="963" name="父母挣钱不容易。"/>
          <p:cNvSpPr txBox="1"/>
          <p:nvPr/>
        </p:nvSpPr>
        <p:spPr>
          <a:xfrm>
            <a:off x="3519148" y="4933480"/>
            <a:ext cx="54991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父母挣钱不容易。</a:t>
            </a:r>
          </a:p>
        </p:txBody>
      </p:sp>
      <p:sp>
        <p:nvSpPr>
          <p:cNvPr id="964" name="(spoken Chinese)"/>
          <p:cNvSpPr txBox="1"/>
          <p:nvPr/>
        </p:nvSpPr>
        <p:spPr>
          <a:xfrm>
            <a:off x="7618781" y="925400"/>
            <a:ext cx="4090925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(spoken Chinese)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62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多"/>
          <p:cNvSpPr txBox="1"/>
          <p:nvPr/>
        </p:nvSpPr>
        <p:spPr>
          <a:xfrm>
            <a:off x="-11277" y="29400"/>
            <a:ext cx="2891358" cy="24638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300"/>
            </a:lvl1pPr>
          </a:lstStyle>
          <a:p>
            <a:pPr/>
            <a:r>
              <a:t>多</a:t>
            </a:r>
          </a:p>
        </p:txBody>
      </p:sp>
      <p:sp>
        <p:nvSpPr>
          <p:cNvPr id="967" name="How…it is"/>
          <p:cNvSpPr txBox="1"/>
          <p:nvPr/>
        </p:nvSpPr>
        <p:spPr>
          <a:xfrm>
            <a:off x="3120242" y="745670"/>
            <a:ext cx="3932404" cy="103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How…it is</a:t>
            </a:r>
          </a:p>
        </p:txBody>
      </p:sp>
      <p:sp>
        <p:nvSpPr>
          <p:cNvPr id="968" name="Adverb"/>
          <p:cNvSpPr txBox="1"/>
          <p:nvPr/>
        </p:nvSpPr>
        <p:spPr>
          <a:xfrm>
            <a:off x="3019441" y="1917841"/>
            <a:ext cx="1879474" cy="72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Adverb</a:t>
            </a:r>
          </a:p>
        </p:txBody>
      </p:sp>
      <p:sp>
        <p:nvSpPr>
          <p:cNvPr id="969" name="(spoken Chinese)"/>
          <p:cNvSpPr txBox="1"/>
          <p:nvPr/>
        </p:nvSpPr>
        <p:spPr>
          <a:xfrm>
            <a:off x="7618781" y="925400"/>
            <a:ext cx="4090925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(spoken Chinese)</a:t>
            </a:r>
          </a:p>
        </p:txBody>
      </p:sp>
      <p:sp>
        <p:nvSpPr>
          <p:cNvPr id="970" name="多 expresses a high level of intensity, an exaggeration, or charged emotion."/>
          <p:cNvSpPr txBox="1"/>
          <p:nvPr/>
        </p:nvSpPr>
        <p:spPr>
          <a:xfrm>
            <a:off x="717829" y="2780248"/>
            <a:ext cx="1156914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多</a:t>
            </a:r>
            <a:r>
              <a:t> expresses a high level of intensity, an exaggeration, or charged emotion.</a:t>
            </a:r>
          </a:p>
        </p:txBody>
      </p:sp>
      <p:sp>
        <p:nvSpPr>
          <p:cNvPr id="971" name="How easy the grammar is!"/>
          <p:cNvSpPr txBox="1"/>
          <p:nvPr/>
        </p:nvSpPr>
        <p:spPr>
          <a:xfrm>
            <a:off x="2757906" y="4732928"/>
            <a:ext cx="7214045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How easy</a:t>
            </a:r>
            <a:r>
              <a:t> the grammar is!</a:t>
            </a:r>
          </a:p>
        </p:txBody>
      </p:sp>
      <p:sp>
        <p:nvSpPr>
          <p:cNvPr id="972" name="这个语法多容易啊！"/>
          <p:cNvSpPr txBox="1"/>
          <p:nvPr/>
        </p:nvSpPr>
        <p:spPr>
          <a:xfrm>
            <a:off x="2650178" y="6275330"/>
            <a:ext cx="74295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/>
            </a:pPr>
            <a:r>
              <a:t>这个语法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多</a:t>
            </a:r>
            <a:r>
              <a:t>容易</a:t>
            </a:r>
            <a:r>
              <a:rPr>
                <a:solidFill>
                  <a:srgbClr val="0433FF"/>
                </a:solidFill>
              </a:rPr>
              <a:t>啊</a:t>
            </a:r>
            <a:r>
              <a:t>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2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多"/>
          <p:cNvSpPr txBox="1"/>
          <p:nvPr/>
        </p:nvSpPr>
        <p:spPr>
          <a:xfrm>
            <a:off x="-11277" y="29400"/>
            <a:ext cx="2891358" cy="24638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300"/>
            </a:lvl1pPr>
          </a:lstStyle>
          <a:p>
            <a:pPr/>
            <a:r>
              <a:t>多</a:t>
            </a:r>
          </a:p>
        </p:txBody>
      </p:sp>
      <p:sp>
        <p:nvSpPr>
          <p:cNvPr id="975" name="How…it is"/>
          <p:cNvSpPr txBox="1"/>
          <p:nvPr/>
        </p:nvSpPr>
        <p:spPr>
          <a:xfrm>
            <a:off x="3120242" y="745670"/>
            <a:ext cx="3932404" cy="103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How…it is</a:t>
            </a:r>
          </a:p>
        </p:txBody>
      </p:sp>
      <p:sp>
        <p:nvSpPr>
          <p:cNvPr id="976" name="Adverb"/>
          <p:cNvSpPr txBox="1"/>
          <p:nvPr/>
        </p:nvSpPr>
        <p:spPr>
          <a:xfrm>
            <a:off x="3019441" y="1917841"/>
            <a:ext cx="1879474" cy="72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Adverb</a:t>
            </a:r>
          </a:p>
        </p:txBody>
      </p:sp>
      <p:sp>
        <p:nvSpPr>
          <p:cNvPr id="977" name="(spoken Chinese)"/>
          <p:cNvSpPr txBox="1"/>
          <p:nvPr/>
        </p:nvSpPr>
        <p:spPr>
          <a:xfrm>
            <a:off x="7618781" y="925400"/>
            <a:ext cx="4090925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(spoken Chinese)</a:t>
            </a:r>
          </a:p>
        </p:txBody>
      </p:sp>
      <p:sp>
        <p:nvSpPr>
          <p:cNvPr id="978" name="多 expresses a high level of intensity, an exaggeration, or charged emotion."/>
          <p:cNvSpPr txBox="1"/>
          <p:nvPr/>
        </p:nvSpPr>
        <p:spPr>
          <a:xfrm>
            <a:off x="717829" y="2780248"/>
            <a:ext cx="1156914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多</a:t>
            </a:r>
            <a:r>
              <a:t> expresses a high level of intensity, an exaggeration, or charged emotion.</a:t>
            </a:r>
          </a:p>
        </p:txBody>
      </p:sp>
      <p:sp>
        <p:nvSpPr>
          <p:cNvPr id="979" name="Every day my brother takes a taxi to school. How extravagant!"/>
          <p:cNvSpPr txBox="1"/>
          <p:nvPr/>
        </p:nvSpPr>
        <p:spPr>
          <a:xfrm>
            <a:off x="79438" y="4114958"/>
            <a:ext cx="12845924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/>
            </a:pPr>
            <a:r>
              <a:t>Every day my brother takes a taxi to school.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How extravagant!</a:t>
            </a:r>
          </a:p>
        </p:txBody>
      </p:sp>
      <p:pic>
        <p:nvPicPr>
          <p:cNvPr id="980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8043" y="4865644"/>
            <a:ext cx="4333971" cy="3163483"/>
          </a:xfrm>
          <a:prstGeom prst="rect">
            <a:avLst/>
          </a:prstGeom>
          <a:ln w="12700">
            <a:miter lim="400000"/>
          </a:ln>
        </p:spPr>
      </p:pic>
      <p:sp>
        <p:nvSpPr>
          <p:cNvPr id="981" name="弟弟"/>
          <p:cNvSpPr txBox="1"/>
          <p:nvPr/>
        </p:nvSpPr>
        <p:spPr>
          <a:xfrm>
            <a:off x="3223826" y="4624827"/>
            <a:ext cx="10033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弟弟</a:t>
            </a:r>
          </a:p>
        </p:txBody>
      </p:sp>
      <p:sp>
        <p:nvSpPr>
          <p:cNvPr id="982" name="弟弟每天坐出租车去学校。多浪费啊！"/>
          <p:cNvSpPr txBox="1"/>
          <p:nvPr/>
        </p:nvSpPr>
        <p:spPr>
          <a:xfrm>
            <a:off x="846278" y="8414716"/>
            <a:ext cx="104775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弟弟每天坐出租车去学校。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多</a:t>
            </a:r>
            <a:r>
              <a:t>浪费啊！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o receive"/>
          <p:cNvSpPr txBox="1"/>
          <p:nvPr/>
        </p:nvSpPr>
        <p:spPr>
          <a:xfrm>
            <a:off x="2776905" y="559449"/>
            <a:ext cx="244719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To receive</a:t>
            </a:r>
          </a:p>
        </p:txBody>
      </p:sp>
      <p:sp>
        <p:nvSpPr>
          <p:cNvPr id="191" name="受到"/>
          <p:cNvSpPr txBox="1"/>
          <p:nvPr/>
        </p:nvSpPr>
        <p:spPr>
          <a:xfrm>
            <a:off x="6350" y="-19051"/>
            <a:ext cx="2578101" cy="18288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FFFFFF"/>
                </a:solidFill>
              </a:defRPr>
            </a:lvl1pPr>
          </a:lstStyle>
          <a:p>
            <a:pPr/>
            <a:r>
              <a:t>受到</a:t>
            </a:r>
          </a:p>
        </p:txBody>
      </p:sp>
      <p:sp>
        <p:nvSpPr>
          <p:cNvPr id="192" name="To suffer"/>
          <p:cNvSpPr txBox="1"/>
          <p:nvPr/>
        </p:nvSpPr>
        <p:spPr>
          <a:xfrm>
            <a:off x="5883376" y="559449"/>
            <a:ext cx="2101648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0433FF"/>
                </a:solidFill>
              </a:defRPr>
            </a:lvl1pPr>
          </a:lstStyle>
          <a:p>
            <a:pPr/>
            <a:r>
              <a:t>To suffer</a:t>
            </a:r>
          </a:p>
        </p:txBody>
      </p:sp>
      <p:sp>
        <p:nvSpPr>
          <p:cNvPr id="193" name="Is often followed by abstract nouns"/>
          <p:cNvSpPr txBox="1"/>
          <p:nvPr/>
        </p:nvSpPr>
        <p:spPr>
          <a:xfrm>
            <a:off x="2868612" y="1427925"/>
            <a:ext cx="6505576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Is often followed by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abstract nouns</a:t>
            </a:r>
          </a:p>
        </p:txBody>
      </p:sp>
      <p:sp>
        <p:nvSpPr>
          <p:cNvPr id="194" name="S+受到+N/Adj.+abstract noun"/>
          <p:cNvSpPr txBox="1"/>
          <p:nvPr/>
        </p:nvSpPr>
        <p:spPr>
          <a:xfrm>
            <a:off x="1618538" y="2153110"/>
            <a:ext cx="8675524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S+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受到</a:t>
            </a:r>
            <a:r>
              <a:t>+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N/Adj.</a:t>
            </a:r>
            <a:r>
              <a:t>+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abstract noun</a:t>
            </a:r>
          </a:p>
        </p:txBody>
      </p:sp>
      <p:sp>
        <p:nvSpPr>
          <p:cNvPr id="195" name="treatment"/>
          <p:cNvSpPr txBox="1"/>
          <p:nvPr/>
        </p:nvSpPr>
        <p:spPr>
          <a:xfrm>
            <a:off x="391617" y="4175730"/>
            <a:ext cx="223936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treatment</a:t>
            </a:r>
          </a:p>
        </p:txBody>
      </p:sp>
      <p:sp>
        <p:nvSpPr>
          <p:cNvPr id="196" name="对待…"/>
          <p:cNvSpPr txBox="1"/>
          <p:nvPr/>
        </p:nvSpPr>
        <p:spPr>
          <a:xfrm>
            <a:off x="267995" y="5099699"/>
            <a:ext cx="2486610" cy="2132302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200"/>
            </a:pPr>
            <a:r>
              <a:t>对待</a:t>
            </a:r>
          </a:p>
          <a:p>
            <a:pPr>
              <a:defRPr sz="3800"/>
            </a:pPr>
            <a:r>
              <a:t>duìdài</a:t>
            </a:r>
          </a:p>
        </p:txBody>
      </p:sp>
      <p:sp>
        <p:nvSpPr>
          <p:cNvPr id="197" name="She has suffered a bad treatment."/>
          <p:cNvSpPr txBox="1"/>
          <p:nvPr/>
        </p:nvSpPr>
        <p:spPr>
          <a:xfrm>
            <a:off x="3540328" y="4438562"/>
            <a:ext cx="7067144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She has suffered a bad treatment.</a:t>
            </a:r>
          </a:p>
        </p:txBody>
      </p:sp>
      <p:sp>
        <p:nvSpPr>
          <p:cNvPr id="198" name="她受到不好的对待。"/>
          <p:cNvSpPr txBox="1"/>
          <p:nvPr/>
        </p:nvSpPr>
        <p:spPr>
          <a:xfrm>
            <a:off x="3429000" y="5613399"/>
            <a:ext cx="66294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受到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不好的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对待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多"/>
          <p:cNvSpPr txBox="1"/>
          <p:nvPr/>
        </p:nvSpPr>
        <p:spPr>
          <a:xfrm>
            <a:off x="-11277" y="29400"/>
            <a:ext cx="2891358" cy="24638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300"/>
            </a:lvl1pPr>
          </a:lstStyle>
          <a:p>
            <a:pPr/>
            <a:r>
              <a:t>多</a:t>
            </a:r>
          </a:p>
        </p:txBody>
      </p:sp>
      <p:sp>
        <p:nvSpPr>
          <p:cNvPr id="985" name="How…it is"/>
          <p:cNvSpPr txBox="1"/>
          <p:nvPr/>
        </p:nvSpPr>
        <p:spPr>
          <a:xfrm>
            <a:off x="3120242" y="745670"/>
            <a:ext cx="3932404" cy="103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How…it is</a:t>
            </a:r>
          </a:p>
        </p:txBody>
      </p:sp>
      <p:sp>
        <p:nvSpPr>
          <p:cNvPr id="986" name="Adverb"/>
          <p:cNvSpPr txBox="1"/>
          <p:nvPr/>
        </p:nvSpPr>
        <p:spPr>
          <a:xfrm>
            <a:off x="3019441" y="1917841"/>
            <a:ext cx="1879474" cy="72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Adverb</a:t>
            </a:r>
          </a:p>
        </p:txBody>
      </p:sp>
      <p:sp>
        <p:nvSpPr>
          <p:cNvPr id="987" name="(spoken Chinese)"/>
          <p:cNvSpPr txBox="1"/>
          <p:nvPr/>
        </p:nvSpPr>
        <p:spPr>
          <a:xfrm>
            <a:off x="7618781" y="925400"/>
            <a:ext cx="4090925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(spoken Chinese)</a:t>
            </a:r>
          </a:p>
        </p:txBody>
      </p:sp>
      <p:sp>
        <p:nvSpPr>
          <p:cNvPr id="988" name="多 expresses a high level of intensity, an exaggeration, or charged emotion."/>
          <p:cNvSpPr txBox="1"/>
          <p:nvPr/>
        </p:nvSpPr>
        <p:spPr>
          <a:xfrm>
            <a:off x="717829" y="2780248"/>
            <a:ext cx="1156914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多</a:t>
            </a:r>
            <a:r>
              <a:t> expresses a high level of intensity, an exaggeration, or charged emotion.</a:t>
            </a:r>
          </a:p>
        </p:txBody>
      </p:sp>
      <p:sp>
        <p:nvSpPr>
          <p:cNvPr id="989" name="Look! How beautiful the dress is! I wanna but it."/>
          <p:cNvSpPr txBox="1"/>
          <p:nvPr/>
        </p:nvSpPr>
        <p:spPr>
          <a:xfrm>
            <a:off x="850836" y="5254287"/>
            <a:ext cx="11303128" cy="684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Look!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How beautiful </a:t>
            </a:r>
            <a:r>
              <a:t>the dress is! I wanna but it.</a:t>
            </a:r>
          </a:p>
        </p:txBody>
      </p:sp>
      <p:sp>
        <p:nvSpPr>
          <p:cNvPr id="990" name="你看！那件裙子多漂亮呀！我想买一件。"/>
          <p:cNvSpPr txBox="1"/>
          <p:nvPr/>
        </p:nvSpPr>
        <p:spPr>
          <a:xfrm>
            <a:off x="844550" y="6961841"/>
            <a:ext cx="113157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你看！那件裙子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多</a:t>
            </a:r>
            <a:r>
              <a:t>漂亮呀！我想买一件。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0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多"/>
          <p:cNvSpPr txBox="1"/>
          <p:nvPr/>
        </p:nvSpPr>
        <p:spPr>
          <a:xfrm>
            <a:off x="5157649" y="1796515"/>
            <a:ext cx="2891359" cy="24638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300"/>
            </a:lvl1pPr>
          </a:lstStyle>
          <a:p>
            <a:pPr/>
            <a:r>
              <a:t>多</a:t>
            </a:r>
          </a:p>
        </p:txBody>
      </p:sp>
      <p:sp>
        <p:nvSpPr>
          <p:cNvPr id="993" name="How…it is"/>
          <p:cNvSpPr txBox="1"/>
          <p:nvPr/>
        </p:nvSpPr>
        <p:spPr>
          <a:xfrm>
            <a:off x="1044423" y="2943988"/>
            <a:ext cx="3932404" cy="103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How…it is</a:t>
            </a:r>
          </a:p>
        </p:txBody>
      </p:sp>
      <p:sp>
        <p:nvSpPr>
          <p:cNvPr id="994" name="Adverb"/>
          <p:cNvSpPr txBox="1"/>
          <p:nvPr/>
        </p:nvSpPr>
        <p:spPr>
          <a:xfrm>
            <a:off x="2235854" y="1917841"/>
            <a:ext cx="1879474" cy="72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Adverb</a:t>
            </a:r>
          </a:p>
        </p:txBody>
      </p:sp>
      <p:sp>
        <p:nvSpPr>
          <p:cNvPr id="995" name="(spoken Chinese)"/>
          <p:cNvSpPr txBox="1"/>
          <p:nvPr/>
        </p:nvSpPr>
        <p:spPr>
          <a:xfrm>
            <a:off x="4869352" y="609215"/>
            <a:ext cx="4090925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(spoken Chinese)</a:t>
            </a:r>
          </a:p>
        </p:txBody>
      </p:sp>
      <p:sp>
        <p:nvSpPr>
          <p:cNvPr id="996" name="多 expresses a high level of intensity, an exaggeration, or charged emotion."/>
          <p:cNvSpPr txBox="1"/>
          <p:nvPr/>
        </p:nvSpPr>
        <p:spPr>
          <a:xfrm>
            <a:off x="717829" y="4623578"/>
            <a:ext cx="1156914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多</a:t>
            </a:r>
            <a:r>
              <a:t> expresses a high level of intensity, an exaggeration, or charged emotion.</a:t>
            </a:r>
          </a:p>
        </p:txBody>
      </p:sp>
      <p:sp>
        <p:nvSpPr>
          <p:cNvPr id="997" name="造句"/>
          <p:cNvSpPr txBox="1"/>
          <p:nvPr/>
        </p:nvSpPr>
        <p:spPr>
          <a:xfrm>
            <a:off x="5365884" y="6665486"/>
            <a:ext cx="194310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o give birth to; to be born"/>
          <p:cNvSpPr txBox="1"/>
          <p:nvPr/>
        </p:nvSpPr>
        <p:spPr>
          <a:xfrm>
            <a:off x="13995" y="636201"/>
            <a:ext cx="6652210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To give birth to; to be born</a:t>
            </a:r>
          </a:p>
        </p:txBody>
      </p:sp>
      <p:sp>
        <p:nvSpPr>
          <p:cNvPr id="201" name="生…"/>
          <p:cNvSpPr txBox="1"/>
          <p:nvPr/>
        </p:nvSpPr>
        <p:spPr>
          <a:xfrm>
            <a:off x="393935" y="1403262"/>
            <a:ext cx="5373267" cy="2768776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200">
                <a:solidFill>
                  <a:srgbClr val="FFFFFF"/>
                </a:solidFill>
              </a:defRPr>
            </a:pPr>
            <a:r>
              <a:t>生</a:t>
            </a: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shēng</a:t>
            </a:r>
          </a:p>
        </p:txBody>
      </p:sp>
      <p:sp>
        <p:nvSpPr>
          <p:cNvPr id="202" name="To save up"/>
          <p:cNvSpPr txBox="1"/>
          <p:nvPr/>
        </p:nvSpPr>
        <p:spPr>
          <a:xfrm>
            <a:off x="9167432" y="636201"/>
            <a:ext cx="2757374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To save up</a:t>
            </a:r>
          </a:p>
        </p:txBody>
      </p:sp>
      <p:sp>
        <p:nvSpPr>
          <p:cNvPr id="203" name="存…"/>
          <p:cNvSpPr txBox="1"/>
          <p:nvPr/>
        </p:nvSpPr>
        <p:spPr>
          <a:xfrm>
            <a:off x="8681178" y="1403262"/>
            <a:ext cx="4009672" cy="276877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200">
                <a:solidFill>
                  <a:srgbClr val="FFFFFF"/>
                </a:solidFill>
              </a:defRPr>
            </a:pPr>
            <a:r>
              <a:t>存</a:t>
            </a: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cún</a:t>
            </a:r>
          </a:p>
        </p:txBody>
      </p:sp>
      <p:sp>
        <p:nvSpPr>
          <p:cNvPr id="204" name="continuously"/>
          <p:cNvSpPr txBox="1"/>
          <p:nvPr/>
        </p:nvSpPr>
        <p:spPr>
          <a:xfrm>
            <a:off x="1226997" y="4719251"/>
            <a:ext cx="3286406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continuously</a:t>
            </a:r>
          </a:p>
        </p:txBody>
      </p:sp>
      <p:sp>
        <p:nvSpPr>
          <p:cNvPr id="205" name="不断…"/>
          <p:cNvSpPr txBox="1"/>
          <p:nvPr/>
        </p:nvSpPr>
        <p:spPr>
          <a:xfrm>
            <a:off x="417153" y="5987962"/>
            <a:ext cx="5326832" cy="2768776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200">
                <a:solidFill>
                  <a:srgbClr val="FFFFFF"/>
                </a:solidFill>
              </a:defRPr>
            </a:pPr>
            <a:r>
              <a:t>不断</a:t>
            </a: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búduàn</a:t>
            </a:r>
          </a:p>
        </p:txBody>
      </p:sp>
      <p:grpSp>
        <p:nvGrpSpPr>
          <p:cNvPr id="208" name="群組"/>
          <p:cNvGrpSpPr/>
          <p:nvPr/>
        </p:nvGrpSpPr>
        <p:grpSpPr>
          <a:xfrm>
            <a:off x="6800060" y="4827201"/>
            <a:ext cx="6028330" cy="4948346"/>
            <a:chOff x="0" y="0"/>
            <a:chExt cx="6028328" cy="4948344"/>
          </a:xfrm>
        </p:grpSpPr>
        <p:pic>
          <p:nvPicPr>
            <p:cNvPr id="206" name="people354x247.jpg" descr="people354x247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742137"/>
              <a:ext cx="6028329" cy="42062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7" name="adult"/>
            <p:cNvSpPr txBox="1"/>
            <p:nvPr/>
          </p:nvSpPr>
          <p:spPr>
            <a:xfrm>
              <a:off x="3067192" y="0"/>
              <a:ext cx="1357732" cy="721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100"/>
              </a:lvl1pPr>
            </a:lstStyle>
            <a:p>
              <a:pPr/>
              <a:r>
                <a:t>adult</a:t>
              </a:r>
            </a:p>
          </p:txBody>
        </p:sp>
      </p:grpSp>
      <p:sp>
        <p:nvSpPr>
          <p:cNvPr id="209" name="大人…"/>
          <p:cNvSpPr txBox="1"/>
          <p:nvPr/>
        </p:nvSpPr>
        <p:spPr>
          <a:xfrm>
            <a:off x="10513021" y="7791546"/>
            <a:ext cx="2341958" cy="20064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700"/>
            </a:pPr>
            <a:r>
              <a:t>大人</a:t>
            </a:r>
          </a:p>
          <a:p>
            <a:pPr>
              <a:defRPr sz="3500"/>
            </a:pPr>
            <a:r>
              <a:t>dàrén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6"/>
      <p:bldP build="whole" bldLvl="1" animBg="1" rev="0" advAuto="0" spid="203" grpId="4"/>
      <p:bldP build="whole" bldLvl="1" animBg="1" rev="0" advAuto="0" spid="202" grpId="3"/>
      <p:bldP build="whole" bldLvl="1" animBg="1" rev="0" advAuto="0" spid="204" grpId="5"/>
      <p:bldP build="whole" bldLvl="1" animBg="1" rev="0" advAuto="0" spid="201" grpId="2"/>
      <p:bldP build="whole" bldLvl="1" animBg="1" rev="0" advAuto="0" spid="208" grpId="7"/>
      <p:bldP build="whole" bldLvl="1" animBg="1" rev="0" advAuto="0" spid="209" grpId="8"/>
      <p:bldP build="whole" bldLvl="1" animBg="1" rev="0" advAuto="0" spid="20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