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3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41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49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image" Target="../media/image56.jpe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jpe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jpe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jpe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第九课    教育"/>
          <p:cNvSpPr txBox="1"/>
          <p:nvPr/>
        </p:nvSpPr>
        <p:spPr>
          <a:xfrm>
            <a:off x="-70478" y="50799"/>
            <a:ext cx="13145757" cy="21971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800">
                <a:solidFill>
                  <a:srgbClr val="FFFFFF"/>
                </a:solidFill>
              </a:defRPr>
            </a:lvl1pPr>
          </a:lstStyle>
          <a:p>
            <a:pPr/>
            <a:r>
              <a:t>第九课    教育</a:t>
            </a:r>
          </a:p>
        </p:txBody>
      </p:sp>
      <p:pic>
        <p:nvPicPr>
          <p:cNvPr id="120" name="EthicalEducationUpdated.png" descr="EthicalEducationUpdat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8167" y="2440554"/>
            <a:ext cx="14885808" cy="7923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Adverb 才"/>
          <p:cNvSpPr txBox="1"/>
          <p:nvPr/>
        </p:nvSpPr>
        <p:spPr>
          <a:xfrm>
            <a:off x="14846" y="-50801"/>
            <a:ext cx="3551708" cy="2336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4100"/>
              <a:t>Adverb</a:t>
            </a:r>
            <a:r>
              <a:t> </a:t>
            </a:r>
            <a:r>
              <a:rPr sz="12500"/>
              <a:t>才</a:t>
            </a:r>
          </a:p>
        </p:txBody>
      </p:sp>
      <p:sp>
        <p:nvSpPr>
          <p:cNvPr id="198" name="Is used before numbers to express a small quantity"/>
          <p:cNvSpPr txBox="1"/>
          <p:nvPr/>
        </p:nvSpPr>
        <p:spPr>
          <a:xfrm>
            <a:off x="3680904" y="1535875"/>
            <a:ext cx="937679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Is used before numbers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to express a small quantity</a:t>
            </a:r>
          </a:p>
        </p:txBody>
      </p:sp>
      <p:sp>
        <p:nvSpPr>
          <p:cNvPr id="199" name="她才十八岁"/>
          <p:cNvSpPr txBox="1"/>
          <p:nvPr/>
        </p:nvSpPr>
        <p:spPr>
          <a:xfrm>
            <a:off x="1670049" y="2692400"/>
            <a:ext cx="4305301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/>
            </a:pPr>
            <a:r>
              <a:t>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才</a:t>
            </a:r>
            <a:r>
              <a:t>十八岁</a:t>
            </a:r>
          </a:p>
        </p:txBody>
      </p:sp>
      <p:grpSp>
        <p:nvGrpSpPr>
          <p:cNvPr id="202" name="群組"/>
          <p:cNvGrpSpPr/>
          <p:nvPr/>
        </p:nvGrpSpPr>
        <p:grpSpPr>
          <a:xfrm>
            <a:off x="3657600" y="184786"/>
            <a:ext cx="2975737" cy="1080956"/>
            <a:chOff x="0" y="0"/>
            <a:chExt cx="2975736" cy="1080954"/>
          </a:xfrm>
        </p:grpSpPr>
        <p:sp>
          <p:nvSpPr>
            <p:cNvPr id="200" name="2"/>
            <p:cNvSpPr/>
            <p:nvPr/>
          </p:nvSpPr>
          <p:spPr>
            <a:xfrm>
              <a:off x="0" y="259713"/>
              <a:ext cx="747316" cy="76552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37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201" name="Only"/>
            <p:cNvSpPr txBox="1"/>
            <p:nvPr/>
          </p:nvSpPr>
          <p:spPr>
            <a:xfrm>
              <a:off x="1088263" y="-1"/>
              <a:ext cx="1887475" cy="10809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500"/>
              </a:lvl1pPr>
            </a:lstStyle>
            <a:p>
              <a:pPr/>
              <a:r>
                <a:t>Only</a:t>
              </a:r>
            </a:p>
          </p:txBody>
        </p:sp>
      </p:grpSp>
      <p:sp>
        <p:nvSpPr>
          <p:cNvPr id="203" name="A：你现在想不想吃晚饭？"/>
          <p:cNvSpPr txBox="1"/>
          <p:nvPr/>
        </p:nvSpPr>
        <p:spPr>
          <a:xfrm>
            <a:off x="1580864" y="5168075"/>
            <a:ext cx="8573072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/>
            </a:lvl1pPr>
          </a:lstStyle>
          <a:p>
            <a:pPr/>
            <a:r>
              <a:t>A：你现在想不想吃晚饭？</a:t>
            </a:r>
          </a:p>
        </p:txBody>
      </p:sp>
      <p:grpSp>
        <p:nvGrpSpPr>
          <p:cNvPr id="206" name="群組"/>
          <p:cNvGrpSpPr/>
          <p:nvPr/>
        </p:nvGrpSpPr>
        <p:grpSpPr>
          <a:xfrm>
            <a:off x="5998540" y="2692400"/>
            <a:ext cx="4538321" cy="1728577"/>
            <a:chOff x="0" y="0"/>
            <a:chExt cx="4538319" cy="1728576"/>
          </a:xfrm>
        </p:grpSpPr>
        <p:sp>
          <p:nvSpPr>
            <p:cNvPr id="204" name=",非常年轻。"/>
            <p:cNvSpPr txBox="1"/>
            <p:nvPr/>
          </p:nvSpPr>
          <p:spPr>
            <a:xfrm>
              <a:off x="0" y="0"/>
              <a:ext cx="4538320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6600"/>
              </a:pPr>
              <a:r>
                <a:t>,非常</a:t>
              </a:r>
              <a:r>
                <a:rPr>
                  <a:solidFill>
                    <a:srgbClr val="0433FF"/>
                  </a:solidFill>
                </a:rPr>
                <a:t>年轻</a:t>
              </a:r>
              <a:r>
                <a:t>。</a:t>
              </a:r>
            </a:p>
          </p:txBody>
        </p:sp>
        <p:sp>
          <p:nvSpPr>
            <p:cNvPr id="205" name="niánqīng"/>
            <p:cNvSpPr txBox="1"/>
            <p:nvPr/>
          </p:nvSpPr>
          <p:spPr>
            <a:xfrm>
              <a:off x="2069407" y="1217823"/>
              <a:ext cx="1517105" cy="510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>
                  <a:solidFill>
                    <a:srgbClr val="0433FF"/>
                  </a:solidFill>
                </a:defRPr>
              </a:lvl1pPr>
            </a:lstStyle>
            <a:p>
              <a:pPr/>
              <a:r>
                <a:t>niánqīng</a:t>
              </a:r>
            </a:p>
          </p:txBody>
        </p:sp>
      </p:grpSp>
      <p:sp>
        <p:nvSpPr>
          <p:cNvPr id="207" name="B：现在才五点钟呢！"/>
          <p:cNvSpPr txBox="1"/>
          <p:nvPr/>
        </p:nvSpPr>
        <p:spPr>
          <a:xfrm>
            <a:off x="1650187" y="6737349"/>
            <a:ext cx="7139026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B：现在</a:t>
            </a:r>
            <a:r>
              <a:rPr>
                <a:solidFill>
                  <a:srgbClr val="0433FF"/>
                </a:solidFill>
              </a:rPr>
              <a:t>才</a:t>
            </a:r>
            <a:r>
              <a:t>五点钟呢！</a:t>
            </a:r>
          </a:p>
        </p:txBody>
      </p:sp>
      <p:sp>
        <p:nvSpPr>
          <p:cNvPr id="208" name="(too early to have dinner)"/>
          <p:cNvSpPr txBox="1"/>
          <p:nvPr/>
        </p:nvSpPr>
        <p:spPr>
          <a:xfrm>
            <a:off x="8432673" y="7009575"/>
            <a:ext cx="462305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(too early to have dinner)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2"/>
      <p:bldP build="whole" bldLvl="1" animBg="1" rev="0" advAuto="0" spid="199" grpId="3"/>
      <p:bldP build="whole" bldLvl="1" animBg="1" rev="0" advAuto="0" spid="207" grpId="6"/>
      <p:bldP build="whole" bldLvl="1" animBg="1" rev="0" advAuto="0" spid="202" grpId="1"/>
      <p:bldP build="whole" bldLvl="1" animBg="1" rev="0" advAuto="0" spid="208" grpId="7"/>
      <p:bldP build="whole" bldLvl="1" animBg="1" rev="0" advAuto="0" spid="203" grpId="5"/>
      <p:bldP build="whole" bldLvl="1" animBg="1" rev="0" advAuto="0" spid="206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已经…"/>
          <p:cNvSpPr txBox="1"/>
          <p:nvPr/>
        </p:nvSpPr>
        <p:spPr>
          <a:xfrm>
            <a:off x="-86497" y="25496"/>
            <a:ext cx="2772873" cy="203180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800">
                <a:solidFill>
                  <a:srgbClr val="FFFFFF"/>
                </a:solidFill>
              </a:defRPr>
            </a:pPr>
            <a:r>
              <a:t>已经</a:t>
            </a:r>
          </a:p>
          <a:p>
            <a:pPr>
              <a:defRPr sz="3500">
                <a:solidFill>
                  <a:srgbClr val="FFFFFF"/>
                </a:solidFill>
              </a:defRPr>
            </a:pPr>
            <a:r>
              <a:t>yǐjīng</a:t>
            </a:r>
          </a:p>
        </p:txBody>
      </p:sp>
      <p:sp>
        <p:nvSpPr>
          <p:cNvPr id="211" name="already"/>
          <p:cNvSpPr txBox="1"/>
          <p:nvPr/>
        </p:nvSpPr>
        <p:spPr>
          <a:xfrm>
            <a:off x="2707354" y="255938"/>
            <a:ext cx="2103692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already</a:t>
            </a:r>
          </a:p>
        </p:txBody>
      </p:sp>
      <p:sp>
        <p:nvSpPr>
          <p:cNvPr id="212" name="Is used before numbers to express a big quantity"/>
          <p:cNvSpPr txBox="1"/>
          <p:nvPr/>
        </p:nvSpPr>
        <p:spPr>
          <a:xfrm>
            <a:off x="2751201" y="1535875"/>
            <a:ext cx="897559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Is used before numbers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to express a big quantity</a:t>
            </a:r>
          </a:p>
        </p:txBody>
      </p:sp>
      <p:sp>
        <p:nvSpPr>
          <p:cNvPr id="213" name="她已经十八岁了，可以自己租房子了。"/>
          <p:cNvSpPr txBox="1"/>
          <p:nvPr/>
        </p:nvSpPr>
        <p:spPr>
          <a:xfrm>
            <a:off x="1054099" y="2855561"/>
            <a:ext cx="106934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她</a:t>
            </a:r>
            <a:r>
              <a:rPr>
                <a:solidFill>
                  <a:srgbClr val="FF2600"/>
                </a:solidFill>
              </a:rPr>
              <a:t>已经</a:t>
            </a:r>
            <a:r>
              <a:t>十八岁了，可以自己租房子了。</a:t>
            </a:r>
          </a:p>
        </p:txBody>
      </p:sp>
      <p:sp>
        <p:nvSpPr>
          <p:cNvPr id="214" name="A：你现在想不想吃晚饭？"/>
          <p:cNvSpPr txBox="1"/>
          <p:nvPr/>
        </p:nvSpPr>
        <p:spPr>
          <a:xfrm>
            <a:off x="1642363" y="4432299"/>
            <a:ext cx="8424673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A：你现在想不想吃晚饭？</a:t>
            </a:r>
          </a:p>
        </p:txBody>
      </p:sp>
      <p:sp>
        <p:nvSpPr>
          <p:cNvPr id="215" name="B：我还不饿，不想吃。"/>
          <p:cNvSpPr txBox="1"/>
          <p:nvPr/>
        </p:nvSpPr>
        <p:spPr>
          <a:xfrm>
            <a:off x="1622907" y="5920138"/>
            <a:ext cx="772698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B：我还不饿，不想吃。</a:t>
            </a:r>
          </a:p>
        </p:txBody>
      </p:sp>
      <p:sp>
        <p:nvSpPr>
          <p:cNvPr id="216" name="A：可是现在已经七点钟了….。"/>
          <p:cNvSpPr txBox="1"/>
          <p:nvPr/>
        </p:nvSpPr>
        <p:spPr>
          <a:xfrm>
            <a:off x="1657807" y="7407977"/>
            <a:ext cx="1004478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t>A：可是现在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已经</a:t>
            </a:r>
            <a:r>
              <a:t>七点钟了….。</a:t>
            </a:r>
          </a:p>
        </p:txBody>
      </p:sp>
      <p:sp>
        <p:nvSpPr>
          <p:cNvPr id="217" name="(Too late to speaker )"/>
          <p:cNvSpPr txBox="1"/>
          <p:nvPr/>
        </p:nvSpPr>
        <p:spPr>
          <a:xfrm>
            <a:off x="5560567" y="8639780"/>
            <a:ext cx="4423665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(Too late to speaker 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6"/>
      <p:bldP build="whole" bldLvl="1" animBg="1" rev="0" advAuto="0" spid="212" grpId="1"/>
      <p:bldP build="whole" bldLvl="1" animBg="1" rev="0" advAuto="0" spid="214" grpId="3"/>
      <p:bldP build="whole" bldLvl="1" animBg="1" rev="0" advAuto="0" spid="213" grpId="2"/>
      <p:bldP build="whole" bldLvl="1" animBg="1" rev="0" advAuto="0" spid="215" grpId="4"/>
      <p:bldP build="whole" bldLvl="1" animBg="1" rev="0" advAuto="0" spid="216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dverb 才"/>
          <p:cNvSpPr txBox="1"/>
          <p:nvPr/>
        </p:nvSpPr>
        <p:spPr>
          <a:xfrm>
            <a:off x="14846" y="-50801"/>
            <a:ext cx="3551708" cy="2336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4100"/>
              <a:t>Adverb</a:t>
            </a:r>
            <a:r>
              <a:t> </a:t>
            </a:r>
            <a:r>
              <a:rPr sz="12500"/>
              <a:t>才</a:t>
            </a:r>
          </a:p>
        </p:txBody>
      </p:sp>
      <p:sp>
        <p:nvSpPr>
          <p:cNvPr id="220" name="Is used before numbers to express a small quantity"/>
          <p:cNvSpPr txBox="1"/>
          <p:nvPr/>
        </p:nvSpPr>
        <p:spPr>
          <a:xfrm>
            <a:off x="3680904" y="1535875"/>
            <a:ext cx="937679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Is used before numbers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to express a small quantity</a:t>
            </a:r>
          </a:p>
        </p:txBody>
      </p:sp>
      <p:sp>
        <p:nvSpPr>
          <p:cNvPr id="221" name="Only"/>
          <p:cNvSpPr txBox="1"/>
          <p:nvPr/>
        </p:nvSpPr>
        <p:spPr>
          <a:xfrm>
            <a:off x="4745863" y="184786"/>
            <a:ext cx="1887475" cy="1080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/>
            <a:r>
              <a:t>Only</a:t>
            </a:r>
          </a:p>
        </p:txBody>
      </p:sp>
      <p:sp>
        <p:nvSpPr>
          <p:cNvPr id="222" name="他_____十五岁，_________结婚。"/>
          <p:cNvSpPr txBox="1"/>
          <p:nvPr/>
        </p:nvSpPr>
        <p:spPr>
          <a:xfrm>
            <a:off x="1085850" y="3640454"/>
            <a:ext cx="111633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他_____十五岁，_________结婚。</a:t>
            </a:r>
          </a:p>
        </p:txBody>
      </p:sp>
      <p:sp>
        <p:nvSpPr>
          <p:cNvPr id="223" name="可以/不可以"/>
          <p:cNvSpPr txBox="1"/>
          <p:nvPr/>
        </p:nvSpPr>
        <p:spPr>
          <a:xfrm>
            <a:off x="6921080" y="2404839"/>
            <a:ext cx="325204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可以/不可以</a:t>
            </a:r>
          </a:p>
        </p:txBody>
      </p:sp>
      <p:sp>
        <p:nvSpPr>
          <p:cNvPr id="224" name="才/已经"/>
          <p:cNvSpPr txBox="1"/>
          <p:nvPr/>
        </p:nvSpPr>
        <p:spPr>
          <a:xfrm>
            <a:off x="1599780" y="2404839"/>
            <a:ext cx="208364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才/已经</a:t>
            </a:r>
          </a:p>
        </p:txBody>
      </p:sp>
      <p:sp>
        <p:nvSpPr>
          <p:cNvPr id="225" name="才"/>
          <p:cNvSpPr txBox="1"/>
          <p:nvPr/>
        </p:nvSpPr>
        <p:spPr>
          <a:xfrm>
            <a:off x="2387599" y="3494404"/>
            <a:ext cx="9144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才</a:t>
            </a:r>
          </a:p>
        </p:txBody>
      </p:sp>
      <p:sp>
        <p:nvSpPr>
          <p:cNvPr id="226" name="不可以"/>
          <p:cNvSpPr txBox="1"/>
          <p:nvPr/>
        </p:nvSpPr>
        <p:spPr>
          <a:xfrm>
            <a:off x="7111999" y="3494404"/>
            <a:ext cx="25146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不可以</a:t>
            </a:r>
          </a:p>
        </p:txBody>
      </p:sp>
      <p:pic>
        <p:nvPicPr>
          <p:cNvPr id="227" name="Xander+Vandenberg+(8).jpg" descr="Xander+Vandenberg+(8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1903" y="5170041"/>
            <a:ext cx="3340994" cy="445020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2"/>
          <p:cNvSpPr/>
          <p:nvPr/>
        </p:nvSpPr>
        <p:spPr>
          <a:xfrm>
            <a:off x="3782550" y="342503"/>
            <a:ext cx="747317" cy="76552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2"/>
      <p:bldP build="whole" bldLvl="1" animBg="1" rev="0" advAuto="0" spid="2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Adverb 才"/>
          <p:cNvSpPr txBox="1"/>
          <p:nvPr/>
        </p:nvSpPr>
        <p:spPr>
          <a:xfrm>
            <a:off x="14846" y="-50801"/>
            <a:ext cx="3551708" cy="2336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4100"/>
              <a:t>Adverb</a:t>
            </a:r>
            <a:r>
              <a:t> </a:t>
            </a:r>
            <a:r>
              <a:rPr sz="12500"/>
              <a:t>才</a:t>
            </a:r>
          </a:p>
        </p:txBody>
      </p:sp>
      <p:sp>
        <p:nvSpPr>
          <p:cNvPr id="231" name="Is used before numbers to express a small quantity"/>
          <p:cNvSpPr txBox="1"/>
          <p:nvPr/>
        </p:nvSpPr>
        <p:spPr>
          <a:xfrm>
            <a:off x="3680904" y="1535875"/>
            <a:ext cx="937679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Is used before numbers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to express a small quantity</a:t>
            </a:r>
          </a:p>
        </p:txBody>
      </p:sp>
      <p:sp>
        <p:nvSpPr>
          <p:cNvPr id="232" name="Only"/>
          <p:cNvSpPr txBox="1"/>
          <p:nvPr/>
        </p:nvSpPr>
        <p:spPr>
          <a:xfrm>
            <a:off x="4745863" y="184786"/>
            <a:ext cx="1887475" cy="1080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/>
            <a:r>
              <a:t>Only</a:t>
            </a:r>
          </a:p>
        </p:txBody>
      </p:sp>
      <p:sp>
        <p:nvSpPr>
          <p:cNvPr id="233" name="现在______晚上六点____，我们得去买吃的东西。"/>
          <p:cNvSpPr txBox="1"/>
          <p:nvPr/>
        </p:nvSpPr>
        <p:spPr>
          <a:xfrm>
            <a:off x="158750" y="3314700"/>
            <a:ext cx="12687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现在______晚上六点____，我们得去买吃的东西。</a:t>
            </a:r>
          </a:p>
        </p:txBody>
      </p:sp>
      <p:sp>
        <p:nvSpPr>
          <p:cNvPr id="234" name="才/已经"/>
          <p:cNvSpPr txBox="1"/>
          <p:nvPr/>
        </p:nvSpPr>
        <p:spPr>
          <a:xfrm>
            <a:off x="1207515" y="2292350"/>
            <a:ext cx="182676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才/已经</a:t>
            </a:r>
          </a:p>
        </p:txBody>
      </p:sp>
      <p:sp>
        <p:nvSpPr>
          <p:cNvPr id="235" name="了/X"/>
          <p:cNvSpPr txBox="1"/>
          <p:nvPr/>
        </p:nvSpPr>
        <p:spPr>
          <a:xfrm>
            <a:off x="5356097" y="2292350"/>
            <a:ext cx="114960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了/X</a:t>
            </a:r>
          </a:p>
        </p:txBody>
      </p:sp>
      <p:sp>
        <p:nvSpPr>
          <p:cNvPr id="236" name="已经"/>
          <p:cNvSpPr txBox="1"/>
          <p:nvPr/>
        </p:nvSpPr>
        <p:spPr>
          <a:xfrm>
            <a:off x="1466850" y="3218626"/>
            <a:ext cx="13081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已经</a:t>
            </a:r>
          </a:p>
        </p:txBody>
      </p:sp>
      <p:sp>
        <p:nvSpPr>
          <p:cNvPr id="237" name="了"/>
          <p:cNvSpPr txBox="1"/>
          <p:nvPr/>
        </p:nvSpPr>
        <p:spPr>
          <a:xfrm>
            <a:off x="5702299" y="3218626"/>
            <a:ext cx="7112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了</a:t>
            </a:r>
          </a:p>
        </p:txBody>
      </p:sp>
      <p:pic>
        <p:nvPicPr>
          <p:cNvPr id="238" name="Bzeuqxye9qY7mKZNKS18ag.jpg" descr="Bzeuqxye9qY7mKZNKS18a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9336" y="5560951"/>
            <a:ext cx="3952795" cy="3944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1507171536562273-600x400.jpg" descr="1507171536562273-600x4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2856" y="5968175"/>
            <a:ext cx="5232592" cy="348839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2"/>
          <p:cNvSpPr/>
          <p:nvPr/>
        </p:nvSpPr>
        <p:spPr>
          <a:xfrm>
            <a:off x="3657600" y="444500"/>
            <a:ext cx="747316" cy="76552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1"/>
      <p:bldP build="whole" bldLvl="1" animBg="1" rev="0" advAuto="0" spid="23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Adverb 才"/>
          <p:cNvSpPr txBox="1"/>
          <p:nvPr/>
        </p:nvSpPr>
        <p:spPr>
          <a:xfrm>
            <a:off x="14846" y="-50801"/>
            <a:ext cx="3551708" cy="2336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4100"/>
              <a:t>Adverb</a:t>
            </a:r>
            <a:r>
              <a:t> </a:t>
            </a:r>
            <a:r>
              <a:rPr sz="12500"/>
              <a:t>才</a:t>
            </a:r>
          </a:p>
        </p:txBody>
      </p:sp>
      <p:sp>
        <p:nvSpPr>
          <p:cNvPr id="243" name="Is used before numbers to express a small quantity"/>
          <p:cNvSpPr txBox="1"/>
          <p:nvPr/>
        </p:nvSpPr>
        <p:spPr>
          <a:xfrm>
            <a:off x="3680904" y="1535875"/>
            <a:ext cx="937679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Is used before numbers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to express a small quantity</a:t>
            </a:r>
          </a:p>
        </p:txBody>
      </p:sp>
      <p:sp>
        <p:nvSpPr>
          <p:cNvPr id="244" name="Only"/>
          <p:cNvSpPr txBox="1"/>
          <p:nvPr/>
        </p:nvSpPr>
        <p:spPr>
          <a:xfrm>
            <a:off x="4745863" y="184786"/>
            <a:ext cx="1887475" cy="1080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/>
            <a:r>
              <a:t>Only</a:t>
            </a:r>
          </a:p>
        </p:txBody>
      </p:sp>
      <p:sp>
        <p:nvSpPr>
          <p:cNvPr id="245" name="现在_______六点_____,球赛八点才开始，不用这么早去。"/>
          <p:cNvSpPr txBox="1"/>
          <p:nvPr/>
        </p:nvSpPr>
        <p:spPr>
          <a:xfrm>
            <a:off x="24638" y="4032250"/>
            <a:ext cx="1295552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现在_______六点_____,球赛八点才开始，不用这么早去。</a:t>
            </a:r>
          </a:p>
        </p:txBody>
      </p:sp>
      <p:sp>
        <p:nvSpPr>
          <p:cNvPr id="246" name="才/已经"/>
          <p:cNvSpPr txBox="1"/>
          <p:nvPr/>
        </p:nvSpPr>
        <p:spPr>
          <a:xfrm>
            <a:off x="1266304" y="2733674"/>
            <a:ext cx="1912392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才/已经</a:t>
            </a:r>
          </a:p>
        </p:txBody>
      </p:sp>
      <p:sp>
        <p:nvSpPr>
          <p:cNvPr id="247" name="了/X"/>
          <p:cNvSpPr txBox="1"/>
          <p:nvPr/>
        </p:nvSpPr>
        <p:spPr>
          <a:xfrm>
            <a:off x="4212615" y="2733674"/>
            <a:ext cx="1201370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了/X</a:t>
            </a:r>
          </a:p>
        </p:txBody>
      </p:sp>
      <p:sp>
        <p:nvSpPr>
          <p:cNvPr id="248" name="才"/>
          <p:cNvSpPr txBox="1"/>
          <p:nvPr/>
        </p:nvSpPr>
        <p:spPr>
          <a:xfrm>
            <a:off x="1676399" y="3797299"/>
            <a:ext cx="7620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才</a:t>
            </a:r>
          </a:p>
        </p:txBody>
      </p:sp>
      <p:sp>
        <p:nvSpPr>
          <p:cNvPr id="249" name="X"/>
          <p:cNvSpPr txBox="1"/>
          <p:nvPr/>
        </p:nvSpPr>
        <p:spPr>
          <a:xfrm>
            <a:off x="4248150" y="3876175"/>
            <a:ext cx="723900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X</a:t>
            </a:r>
          </a:p>
        </p:txBody>
      </p:sp>
      <p:pic>
        <p:nvPicPr>
          <p:cNvPr id="250" name="1406162123431820-600x400.jpg" descr="1406162123431820-600x4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6039" y="5134421"/>
            <a:ext cx="6538364" cy="435891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2"/>
          <p:cNvSpPr/>
          <p:nvPr/>
        </p:nvSpPr>
        <p:spPr>
          <a:xfrm>
            <a:off x="3657600" y="444500"/>
            <a:ext cx="747316" cy="76552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1"/>
      <p:bldP build="whole" bldLvl="1" animBg="1" rev="0" advAuto="0" spid="24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Adverb 才"/>
          <p:cNvSpPr txBox="1"/>
          <p:nvPr/>
        </p:nvSpPr>
        <p:spPr>
          <a:xfrm>
            <a:off x="14846" y="-50801"/>
            <a:ext cx="3551708" cy="2336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4100"/>
              <a:t>Adverb</a:t>
            </a:r>
            <a:r>
              <a:t> </a:t>
            </a:r>
            <a:r>
              <a:rPr sz="12500"/>
              <a:t>才</a:t>
            </a:r>
          </a:p>
        </p:txBody>
      </p:sp>
      <p:sp>
        <p:nvSpPr>
          <p:cNvPr id="254" name="Is used before numbers to express a small quantity"/>
          <p:cNvSpPr txBox="1"/>
          <p:nvPr/>
        </p:nvSpPr>
        <p:spPr>
          <a:xfrm>
            <a:off x="3680904" y="1535875"/>
            <a:ext cx="937679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Is used before numbers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to express a small quantity</a:t>
            </a:r>
          </a:p>
        </p:txBody>
      </p:sp>
      <p:sp>
        <p:nvSpPr>
          <p:cNvPr id="255" name="Only"/>
          <p:cNvSpPr txBox="1"/>
          <p:nvPr/>
        </p:nvSpPr>
        <p:spPr>
          <a:xfrm>
            <a:off x="4745863" y="184786"/>
            <a:ext cx="1887475" cy="1080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/>
            <a:r>
              <a:t>Only</a:t>
            </a:r>
          </a:p>
        </p:txBody>
      </p:sp>
      <p:sp>
        <p:nvSpPr>
          <p:cNvPr id="256" name="2"/>
          <p:cNvSpPr/>
          <p:nvPr/>
        </p:nvSpPr>
        <p:spPr>
          <a:xfrm>
            <a:off x="3657600" y="444500"/>
            <a:ext cx="747316" cy="76552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57" name="他的中文_____学一年_____,就已经可以和中国人打交道了。"/>
          <p:cNvSpPr txBox="1"/>
          <p:nvPr/>
        </p:nvSpPr>
        <p:spPr>
          <a:xfrm>
            <a:off x="26403" y="3829049"/>
            <a:ext cx="1318391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他的中文_____学一年_____,就已经可以和中国人打交道了。</a:t>
            </a:r>
          </a:p>
        </p:txBody>
      </p:sp>
      <p:sp>
        <p:nvSpPr>
          <p:cNvPr id="258" name="才/已经"/>
          <p:cNvSpPr txBox="1"/>
          <p:nvPr/>
        </p:nvSpPr>
        <p:spPr>
          <a:xfrm>
            <a:off x="1837804" y="2695574"/>
            <a:ext cx="1912392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才/已经</a:t>
            </a:r>
          </a:p>
        </p:txBody>
      </p:sp>
      <p:sp>
        <p:nvSpPr>
          <p:cNvPr id="259" name="了/X"/>
          <p:cNvSpPr txBox="1"/>
          <p:nvPr/>
        </p:nvSpPr>
        <p:spPr>
          <a:xfrm>
            <a:off x="4784115" y="2695574"/>
            <a:ext cx="1201370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了/X</a:t>
            </a:r>
          </a:p>
        </p:txBody>
      </p:sp>
      <p:sp>
        <p:nvSpPr>
          <p:cNvPr id="260" name="才"/>
          <p:cNvSpPr txBox="1"/>
          <p:nvPr/>
        </p:nvSpPr>
        <p:spPr>
          <a:xfrm>
            <a:off x="2317749" y="3586925"/>
            <a:ext cx="7747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才</a:t>
            </a:r>
          </a:p>
        </p:txBody>
      </p:sp>
      <p:sp>
        <p:nvSpPr>
          <p:cNvPr id="261" name="X"/>
          <p:cNvSpPr txBox="1"/>
          <p:nvPr/>
        </p:nvSpPr>
        <p:spPr>
          <a:xfrm>
            <a:off x="5153939" y="3535950"/>
            <a:ext cx="690322" cy="1130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X</a:t>
            </a:r>
          </a:p>
        </p:txBody>
      </p:sp>
      <p:pic>
        <p:nvPicPr>
          <p:cNvPr id="262" name="C1450780878283.jpg" descr="C145078087828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3009" y="5153025"/>
            <a:ext cx="6270706" cy="4200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  <p:bldP build="whole" bldLvl="1" animBg="1" rev="0" advAuto="0" spid="26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Adverb 才"/>
          <p:cNvSpPr txBox="1"/>
          <p:nvPr/>
        </p:nvSpPr>
        <p:spPr>
          <a:xfrm>
            <a:off x="-840630" y="2419350"/>
            <a:ext cx="14127260" cy="35433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6300"/>
              <a:t>Adverb</a:t>
            </a:r>
            <a:r>
              <a:t> </a:t>
            </a:r>
            <a:r>
              <a:rPr sz="19300"/>
              <a:t>才</a:t>
            </a:r>
          </a:p>
        </p:txBody>
      </p:sp>
      <p:sp>
        <p:nvSpPr>
          <p:cNvPr id="265" name="造句"/>
          <p:cNvSpPr txBox="1"/>
          <p:nvPr/>
        </p:nvSpPr>
        <p:spPr>
          <a:xfrm>
            <a:off x="5530850" y="6705599"/>
            <a:ext cx="2628901" cy="18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/>
            </a:lvl1pPr>
          </a:lstStyle>
          <a:p>
            <a:pPr/>
            <a:r>
              <a:t>造句</a:t>
            </a:r>
          </a:p>
        </p:txBody>
      </p:sp>
      <p:sp>
        <p:nvSpPr>
          <p:cNvPr id="266" name="2"/>
          <p:cNvSpPr/>
          <p:nvPr/>
        </p:nvSpPr>
        <p:spPr>
          <a:xfrm>
            <a:off x="1803400" y="3708400"/>
            <a:ext cx="1220590" cy="111462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一直( all along; continuously)"/>
          <p:cNvSpPr txBox="1"/>
          <p:nvPr/>
        </p:nvSpPr>
        <p:spPr>
          <a:xfrm>
            <a:off x="-314014" y="2882900"/>
            <a:ext cx="14936314" cy="285750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 sz="15500"/>
              <a:t>一直</a:t>
            </a:r>
            <a:r>
              <a:rPr sz="4500"/>
              <a:t>( all along; continuously)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一直( all along; continuously)"/>
          <p:cNvSpPr txBox="1"/>
          <p:nvPr/>
        </p:nvSpPr>
        <p:spPr>
          <a:xfrm>
            <a:off x="-10653" y="-12700"/>
            <a:ext cx="7742905" cy="19177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 sz="10200"/>
              <a:t>一直</a:t>
            </a:r>
            <a:r>
              <a:rPr sz="3400"/>
              <a:t>( all along; continuously)</a:t>
            </a:r>
          </a:p>
        </p:txBody>
      </p:sp>
      <p:sp>
        <p:nvSpPr>
          <p:cNvPr id="271" name="To emphasize an action or a statement is ongoing."/>
          <p:cNvSpPr txBox="1"/>
          <p:nvPr/>
        </p:nvSpPr>
        <p:spPr>
          <a:xfrm>
            <a:off x="187452" y="1994917"/>
            <a:ext cx="1242669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To emphasize an action or a statement is ongoing. </a:t>
            </a:r>
          </a:p>
        </p:txBody>
      </p:sp>
      <p:sp>
        <p:nvSpPr>
          <p:cNvPr id="272" name="我们吵架以后一直没说话。"/>
          <p:cNvSpPr txBox="1"/>
          <p:nvPr/>
        </p:nvSpPr>
        <p:spPr>
          <a:xfrm>
            <a:off x="1083071" y="3251199"/>
            <a:ext cx="974645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600"/>
            </a:pPr>
            <a:r>
              <a:t>我们吵架以后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一直</a:t>
            </a:r>
            <a:r>
              <a:t>没说话。</a:t>
            </a:r>
          </a:p>
        </p:txBody>
      </p:sp>
      <p:sp>
        <p:nvSpPr>
          <p:cNvPr id="273" name="線條"/>
          <p:cNvSpPr/>
          <p:nvPr/>
        </p:nvSpPr>
        <p:spPr>
          <a:xfrm>
            <a:off x="1923968" y="6083300"/>
            <a:ext cx="7547275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4" name="線條"/>
          <p:cNvSpPr/>
          <p:nvPr/>
        </p:nvSpPr>
        <p:spPr>
          <a:xfrm flipV="1">
            <a:off x="4178299" y="5885688"/>
            <a:ext cx="1" cy="3952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5" name="我们吵架"/>
          <p:cNvSpPr txBox="1"/>
          <p:nvPr/>
        </p:nvSpPr>
        <p:spPr>
          <a:xfrm>
            <a:off x="2978150" y="5118099"/>
            <a:ext cx="20955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我们吵架</a:t>
            </a:r>
          </a:p>
        </p:txBody>
      </p:sp>
      <p:sp>
        <p:nvSpPr>
          <p:cNvPr id="276" name="现在"/>
          <p:cNvSpPr txBox="1"/>
          <p:nvPr/>
        </p:nvSpPr>
        <p:spPr>
          <a:xfrm>
            <a:off x="8870949" y="4984749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现在</a:t>
            </a:r>
          </a:p>
        </p:txBody>
      </p:sp>
      <p:grpSp>
        <p:nvGrpSpPr>
          <p:cNvPr id="279" name="群組"/>
          <p:cNvGrpSpPr/>
          <p:nvPr/>
        </p:nvGrpSpPr>
        <p:grpSpPr>
          <a:xfrm>
            <a:off x="4213353" y="5479314"/>
            <a:ext cx="5144493" cy="685801"/>
            <a:chOff x="0" y="0"/>
            <a:chExt cx="5144492" cy="685800"/>
          </a:xfrm>
        </p:grpSpPr>
        <p:sp>
          <p:nvSpPr>
            <p:cNvPr id="282" name="連接線"/>
            <p:cNvSpPr/>
            <p:nvPr/>
          </p:nvSpPr>
          <p:spPr>
            <a:xfrm>
              <a:off x="0" y="67463"/>
              <a:ext cx="5144493" cy="55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2" fill="norm" stroke="1" extrusionOk="0">
                  <a:moveTo>
                    <a:pt x="0" y="15439"/>
                  </a:moveTo>
                  <a:cubicBezTo>
                    <a:pt x="7215" y="-5398"/>
                    <a:pt x="14415" y="-5144"/>
                    <a:pt x="21600" y="16202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78" name="没说话"/>
            <p:cNvSpPr txBox="1"/>
            <p:nvPr/>
          </p:nvSpPr>
          <p:spPr>
            <a:xfrm>
              <a:off x="1886504" y="0"/>
              <a:ext cx="1371601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没说话</a:t>
              </a:r>
            </a:p>
          </p:txBody>
        </p:sp>
      </p:grpSp>
      <p:pic>
        <p:nvPicPr>
          <p:cNvPr id="280" name="article-5937a39c67a0a.jpg" descr="article-5937a39c67a0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2584" y="6477000"/>
            <a:ext cx="4621388" cy="30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一直"/>
          <p:cNvSpPr txBox="1"/>
          <p:nvPr/>
        </p:nvSpPr>
        <p:spPr>
          <a:xfrm>
            <a:off x="6207808" y="4673600"/>
            <a:ext cx="11557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一直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3"/>
      <p:bldP build="whole" bldLvl="1" animBg="1" rev="0" advAuto="0" spid="271" grpId="1"/>
      <p:bldP build="whole" bldLvl="1" animBg="1" rev="0" advAuto="0" spid="272" grpId="6"/>
      <p:bldP build="whole" bldLvl="1" animBg="1" rev="0" advAuto="0" spid="275" grpId="2"/>
      <p:bldP build="whole" bldLvl="1" animBg="1" rev="0" advAuto="0" spid="279" grpId="4"/>
      <p:bldP build="whole" bldLvl="1" animBg="1" rev="0" advAuto="0" spid="281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一直( all along; continuously)"/>
          <p:cNvSpPr txBox="1"/>
          <p:nvPr/>
        </p:nvSpPr>
        <p:spPr>
          <a:xfrm>
            <a:off x="-10653" y="-12700"/>
            <a:ext cx="7742905" cy="19177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 sz="10200"/>
              <a:t>一直</a:t>
            </a:r>
            <a:r>
              <a:rPr sz="3400"/>
              <a:t>( all along; continuously)</a:t>
            </a:r>
          </a:p>
        </p:txBody>
      </p:sp>
      <p:sp>
        <p:nvSpPr>
          <p:cNvPr id="285" name="線條"/>
          <p:cNvSpPr/>
          <p:nvPr/>
        </p:nvSpPr>
        <p:spPr>
          <a:xfrm>
            <a:off x="1460500" y="5829300"/>
            <a:ext cx="9652001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6" name="線條"/>
          <p:cNvSpPr/>
          <p:nvPr/>
        </p:nvSpPr>
        <p:spPr>
          <a:xfrm flipV="1">
            <a:off x="4787899" y="5522353"/>
            <a:ext cx="1" cy="6138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7" name="开学"/>
          <p:cNvSpPr txBox="1"/>
          <p:nvPr/>
        </p:nvSpPr>
        <p:spPr>
          <a:xfrm>
            <a:off x="4095749" y="4705350"/>
            <a:ext cx="138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开学</a:t>
            </a:r>
          </a:p>
        </p:txBody>
      </p:sp>
      <p:sp>
        <p:nvSpPr>
          <p:cNvPr id="288" name="住在学校宿舍"/>
          <p:cNvSpPr txBox="1"/>
          <p:nvPr/>
        </p:nvSpPr>
        <p:spPr>
          <a:xfrm>
            <a:off x="6348187" y="5168943"/>
            <a:ext cx="30861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住在学校宿舍</a:t>
            </a:r>
          </a:p>
        </p:txBody>
      </p:sp>
      <p:sp>
        <p:nvSpPr>
          <p:cNvPr id="294" name="連接線"/>
          <p:cNvSpPr/>
          <p:nvPr/>
        </p:nvSpPr>
        <p:spPr>
          <a:xfrm>
            <a:off x="4796813" y="5034338"/>
            <a:ext cx="6188820" cy="804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6200"/>
                </a:moveTo>
                <a:cubicBezTo>
                  <a:pt x="7239" y="-5356"/>
                  <a:pt x="14439" y="-5400"/>
                  <a:pt x="21600" y="16067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pPr/>
          </a:p>
        </p:txBody>
      </p:sp>
      <p:pic>
        <p:nvPicPr>
          <p:cNvPr id="290" name="58f076dfa6386.png" descr="58f076dfa6386.png"/>
          <p:cNvPicPr>
            <a:picLocks noChangeAspect="1"/>
          </p:cNvPicPr>
          <p:nvPr/>
        </p:nvPicPr>
        <p:blipFill>
          <a:blip r:embed="rId2">
            <a:extLst/>
          </a:blip>
          <a:srcRect l="25020" t="0" r="32888" b="0"/>
          <a:stretch>
            <a:fillRect/>
          </a:stretch>
        </p:blipFill>
        <p:spPr>
          <a:xfrm>
            <a:off x="1008707" y="2884041"/>
            <a:ext cx="1380818" cy="328051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开学以后她一直住在学校宿舍。"/>
          <p:cNvSpPr txBox="1"/>
          <p:nvPr/>
        </p:nvSpPr>
        <p:spPr>
          <a:xfrm>
            <a:off x="1022349" y="7143650"/>
            <a:ext cx="111379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200"/>
            </a:pPr>
            <a:r>
              <a:t>开学以后</a:t>
            </a:r>
            <a:r>
              <a:t>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一直</a:t>
            </a:r>
            <a:r>
              <a:t>住在学校宿舍。</a:t>
            </a:r>
          </a:p>
        </p:txBody>
      </p:sp>
      <p:sp>
        <p:nvSpPr>
          <p:cNvPr id="292" name="她"/>
          <p:cNvSpPr txBox="1"/>
          <p:nvPr/>
        </p:nvSpPr>
        <p:spPr>
          <a:xfrm>
            <a:off x="2152650" y="2990849"/>
            <a:ext cx="876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她</a:t>
            </a:r>
          </a:p>
        </p:txBody>
      </p:sp>
      <p:sp>
        <p:nvSpPr>
          <p:cNvPr id="293" name="To emphasize an action or a statement is ongoing."/>
          <p:cNvSpPr txBox="1"/>
          <p:nvPr/>
        </p:nvSpPr>
        <p:spPr>
          <a:xfrm>
            <a:off x="187452" y="1994917"/>
            <a:ext cx="1242669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To emphasize an action or a statement is ongoing.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tudy-abroad-1.png" descr="study-abroad-1.png"/>
          <p:cNvPicPr>
            <a:picLocks noChangeAspect="1"/>
          </p:cNvPicPr>
          <p:nvPr/>
        </p:nvPicPr>
        <p:blipFill>
          <a:blip r:embed="rId2">
            <a:extLst/>
          </a:blip>
          <a:srcRect l="9358" t="0" r="13047" b="0"/>
          <a:stretch>
            <a:fillRect/>
          </a:stretch>
        </p:blipFill>
        <p:spPr>
          <a:xfrm>
            <a:off x="-4267" y="577170"/>
            <a:ext cx="6655509" cy="409318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留学…"/>
          <p:cNvSpPr txBox="1"/>
          <p:nvPr/>
        </p:nvSpPr>
        <p:spPr>
          <a:xfrm>
            <a:off x="4598009" y="2895328"/>
            <a:ext cx="2081582" cy="1803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留学</a:t>
            </a:r>
          </a:p>
          <a:p>
            <a:pPr>
              <a:defRPr sz="3300"/>
            </a:pPr>
            <a:r>
              <a:t>liúxué</a:t>
            </a:r>
          </a:p>
        </p:txBody>
      </p:sp>
      <p:pic>
        <p:nvPicPr>
          <p:cNvPr id="124" name="csm_Master-Studium-an-der-Uni-Erfurt_da9e020021.jpg" descr="csm_Master-Studium-an-der-Uni-Erfurt_da9e020021.jpg"/>
          <p:cNvPicPr>
            <a:picLocks noChangeAspect="1"/>
          </p:cNvPicPr>
          <p:nvPr/>
        </p:nvPicPr>
        <p:blipFill>
          <a:blip r:embed="rId3">
            <a:extLst/>
          </a:blip>
          <a:srcRect l="11174" t="7042" r="5963" b="7042"/>
          <a:stretch>
            <a:fillRect/>
          </a:stretch>
        </p:blipFill>
        <p:spPr>
          <a:xfrm>
            <a:off x="7600056" y="-45346"/>
            <a:ext cx="4628358" cy="479887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硕士…"/>
          <p:cNvSpPr txBox="1"/>
          <p:nvPr/>
        </p:nvSpPr>
        <p:spPr>
          <a:xfrm>
            <a:off x="10147909" y="2996928"/>
            <a:ext cx="2081582" cy="1803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硕士</a:t>
            </a:r>
          </a:p>
          <a:p>
            <a:pPr>
              <a:defRPr sz="3300"/>
            </a:pPr>
            <a:r>
              <a:t>shuòshì</a:t>
            </a:r>
          </a:p>
        </p:txBody>
      </p:sp>
      <p:pic>
        <p:nvPicPr>
          <p:cNvPr id="126" name="iStock-537299474.jpg" descr="iStock-537299474.jpg"/>
          <p:cNvPicPr>
            <a:picLocks noChangeAspect="1"/>
          </p:cNvPicPr>
          <p:nvPr/>
        </p:nvPicPr>
        <p:blipFill>
          <a:blip r:embed="rId4">
            <a:extLst/>
          </a:blip>
          <a:srcRect l="27736" t="0" r="27736" b="0"/>
          <a:stretch>
            <a:fillRect/>
          </a:stretch>
        </p:blipFill>
        <p:spPr>
          <a:xfrm>
            <a:off x="14287" y="4690367"/>
            <a:ext cx="4750198" cy="533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博士…"/>
          <p:cNvSpPr txBox="1"/>
          <p:nvPr/>
        </p:nvSpPr>
        <p:spPr>
          <a:xfrm>
            <a:off x="4750409" y="7962628"/>
            <a:ext cx="2081582" cy="1803944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博士</a:t>
            </a:r>
          </a:p>
          <a:p>
            <a:pPr>
              <a:defRPr sz="3300"/>
            </a:pPr>
            <a:r>
              <a:t>bóshì</a:t>
            </a:r>
          </a:p>
        </p:txBody>
      </p:sp>
      <p:grpSp>
        <p:nvGrpSpPr>
          <p:cNvPr id="130" name="群組"/>
          <p:cNvGrpSpPr/>
          <p:nvPr/>
        </p:nvGrpSpPr>
        <p:grpSpPr>
          <a:xfrm>
            <a:off x="6860717" y="5125651"/>
            <a:ext cx="6283260" cy="4612286"/>
            <a:chOff x="0" y="0"/>
            <a:chExt cx="6283259" cy="4612284"/>
          </a:xfrm>
        </p:grpSpPr>
        <p:pic>
          <p:nvPicPr>
            <p:cNvPr id="128" name="07232266.jpg" descr="07232266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917" y="868214"/>
              <a:ext cx="6273343" cy="37440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" name="Immigrant; to immigrate"/>
            <p:cNvSpPr txBox="1"/>
            <p:nvPr/>
          </p:nvSpPr>
          <p:spPr>
            <a:xfrm>
              <a:off x="0" y="0"/>
              <a:ext cx="6107037" cy="721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100"/>
              </a:lvl1pPr>
            </a:lstStyle>
            <a:p>
              <a:pPr/>
              <a:r>
                <a:t>Immigrant; to immigrate</a:t>
              </a:r>
            </a:p>
          </p:txBody>
        </p:sp>
      </p:grpSp>
      <p:sp>
        <p:nvSpPr>
          <p:cNvPr id="131" name="移民…"/>
          <p:cNvSpPr txBox="1"/>
          <p:nvPr/>
        </p:nvSpPr>
        <p:spPr>
          <a:xfrm>
            <a:off x="10948009" y="7962628"/>
            <a:ext cx="2081582" cy="1803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移民</a:t>
            </a:r>
          </a:p>
          <a:p>
            <a:pPr>
              <a:defRPr sz="3300"/>
            </a:pPr>
            <a:r>
              <a:t>yímín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2"/>
      <p:bldP build="whole" bldLvl="1" animBg="1" rev="0" advAuto="0" spid="131" grpId="7"/>
      <p:bldP build="whole" bldLvl="1" animBg="1" rev="0" advAuto="0" spid="126" grpId="4"/>
      <p:bldP build="whole" bldLvl="1" animBg="1" rev="0" advAuto="0" spid="127" grpId="5"/>
      <p:bldP build="whole" bldLvl="1" animBg="1" rev="0" advAuto="0" spid="125" grpId="3"/>
      <p:bldP build="whole" bldLvl="1" animBg="1" rev="0" advAuto="0" spid="123" grpId="1"/>
      <p:bldP build="whole" bldLvl="1" animBg="1" rev="0" advAuto="0" spid="130" grpId="6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一直( all along; continuously)"/>
          <p:cNvSpPr txBox="1"/>
          <p:nvPr/>
        </p:nvSpPr>
        <p:spPr>
          <a:xfrm>
            <a:off x="-10653" y="-12700"/>
            <a:ext cx="7742905" cy="19177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 sz="10200"/>
              <a:t>一直</a:t>
            </a:r>
            <a:r>
              <a:rPr sz="3400"/>
              <a:t>( all along; continuously)</a:t>
            </a:r>
          </a:p>
        </p:txBody>
      </p:sp>
      <p:sp>
        <p:nvSpPr>
          <p:cNvPr id="297" name="線條"/>
          <p:cNvSpPr/>
          <p:nvPr/>
        </p:nvSpPr>
        <p:spPr>
          <a:xfrm>
            <a:off x="2510846" y="5680075"/>
            <a:ext cx="9652001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8" name="線條"/>
          <p:cNvSpPr/>
          <p:nvPr/>
        </p:nvSpPr>
        <p:spPr>
          <a:xfrm flipV="1">
            <a:off x="6267134" y="5243806"/>
            <a:ext cx="1" cy="6138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6" name="連接線"/>
          <p:cNvSpPr/>
          <p:nvPr/>
        </p:nvSpPr>
        <p:spPr>
          <a:xfrm>
            <a:off x="2541537" y="4849662"/>
            <a:ext cx="3737975" cy="833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6119"/>
                </a:moveTo>
                <a:cubicBezTo>
                  <a:pt x="7593" y="-5400"/>
                  <a:pt x="14793" y="-5373"/>
                  <a:pt x="21600" y="162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300" name="现在"/>
          <p:cNvSpPr txBox="1"/>
          <p:nvPr/>
        </p:nvSpPr>
        <p:spPr>
          <a:xfrm>
            <a:off x="5828984" y="4683125"/>
            <a:ext cx="8763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现在</a:t>
            </a:r>
          </a:p>
        </p:txBody>
      </p:sp>
      <p:sp>
        <p:nvSpPr>
          <p:cNvPr id="301" name="两个月前"/>
          <p:cNvSpPr txBox="1"/>
          <p:nvPr/>
        </p:nvSpPr>
        <p:spPr>
          <a:xfrm>
            <a:off x="3378469" y="3971924"/>
            <a:ext cx="18415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两个月前</a:t>
            </a:r>
          </a:p>
        </p:txBody>
      </p:sp>
      <p:sp>
        <p:nvSpPr>
          <p:cNvPr id="302" name="在银行里工作"/>
          <p:cNvSpPr txBox="1"/>
          <p:nvPr/>
        </p:nvSpPr>
        <p:spPr>
          <a:xfrm>
            <a:off x="3020137" y="5082736"/>
            <a:ext cx="27813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在银行里工作</a:t>
            </a:r>
          </a:p>
        </p:txBody>
      </p:sp>
      <p:sp>
        <p:nvSpPr>
          <p:cNvPr id="303" name="To emphasize an action or a statement is ongoing."/>
          <p:cNvSpPr txBox="1"/>
          <p:nvPr/>
        </p:nvSpPr>
        <p:spPr>
          <a:xfrm>
            <a:off x="187452" y="1994917"/>
            <a:ext cx="1242669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To emphasize an action or a statement is ongoing. </a:t>
            </a:r>
          </a:p>
        </p:txBody>
      </p:sp>
      <p:pic>
        <p:nvPicPr>
          <p:cNvPr id="304" name="464dd07b-de4b-4422-8d6e-1eb08733fe3a.jpg" descr="464dd07b-de4b-4422-8d6e-1eb08733fe3a.jpg"/>
          <p:cNvPicPr>
            <a:picLocks noChangeAspect="1"/>
          </p:cNvPicPr>
          <p:nvPr/>
        </p:nvPicPr>
        <p:blipFill>
          <a:blip r:embed="rId2">
            <a:extLst/>
          </a:blip>
          <a:srcRect l="12768" t="6321" r="9556" b="6321"/>
          <a:stretch>
            <a:fillRect/>
          </a:stretch>
        </p:blipFill>
        <p:spPr>
          <a:xfrm>
            <a:off x="212486" y="3917950"/>
            <a:ext cx="2132075" cy="1917790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我两个月前一直在银行里工作。"/>
          <p:cNvSpPr txBox="1"/>
          <p:nvPr/>
        </p:nvSpPr>
        <p:spPr>
          <a:xfrm>
            <a:off x="920749" y="7482116"/>
            <a:ext cx="109601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我两个月前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一直</a:t>
            </a:r>
            <a:r>
              <a:t>在银行里工作。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一直( all along; continuously)"/>
          <p:cNvSpPr txBox="1"/>
          <p:nvPr/>
        </p:nvSpPr>
        <p:spPr>
          <a:xfrm>
            <a:off x="-10653" y="-12700"/>
            <a:ext cx="7742905" cy="19177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 sz="10200"/>
              <a:t>一直</a:t>
            </a:r>
            <a:r>
              <a:rPr sz="3400"/>
              <a:t>( all along; continuously)</a:t>
            </a:r>
          </a:p>
        </p:txBody>
      </p:sp>
      <p:sp>
        <p:nvSpPr>
          <p:cNvPr id="309" name="To emphasize an action or a statement is ongoing."/>
          <p:cNvSpPr txBox="1"/>
          <p:nvPr/>
        </p:nvSpPr>
        <p:spPr>
          <a:xfrm>
            <a:off x="187452" y="1994917"/>
            <a:ext cx="1242669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To emphasize an action or a statement is ongoing. </a:t>
            </a:r>
          </a:p>
        </p:txBody>
      </p:sp>
      <p:sp>
        <p:nvSpPr>
          <p:cNvPr id="310" name="我一直没告诉我妈妈我明年要去台湾留学。"/>
          <p:cNvSpPr txBox="1"/>
          <p:nvPr/>
        </p:nvSpPr>
        <p:spPr>
          <a:xfrm>
            <a:off x="292100" y="8267699"/>
            <a:ext cx="124206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一直</a:t>
            </a:r>
            <a:r>
              <a:t>没告诉我妈妈我明年要去台湾留学。</a:t>
            </a:r>
          </a:p>
        </p:txBody>
      </p:sp>
      <p:sp>
        <p:nvSpPr>
          <p:cNvPr id="311" name="我没告诉我妈妈我明年要去台湾留学。"/>
          <p:cNvSpPr txBox="1"/>
          <p:nvPr/>
        </p:nvSpPr>
        <p:spPr>
          <a:xfrm>
            <a:off x="1143000" y="3054349"/>
            <a:ext cx="102616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我没告诉我妈妈我明年要去台湾留学。</a:t>
            </a:r>
          </a:p>
        </p:txBody>
      </p:sp>
      <p:pic>
        <p:nvPicPr>
          <p:cNvPr id="312" name="9197796_orig.jpg" descr="9197796_ori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8067" y="4217417"/>
            <a:ext cx="3047111" cy="401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study-abroad-1.png" descr="study-abroad-1.png"/>
          <p:cNvPicPr>
            <a:picLocks noChangeAspect="1"/>
          </p:cNvPicPr>
          <p:nvPr/>
        </p:nvPicPr>
        <p:blipFill>
          <a:blip r:embed="rId3">
            <a:extLst/>
          </a:blip>
          <a:srcRect l="9358" t="0" r="13047" b="0"/>
          <a:stretch>
            <a:fillRect/>
          </a:stretch>
        </p:blipFill>
        <p:spPr>
          <a:xfrm>
            <a:off x="1049833" y="4716372"/>
            <a:ext cx="4906666" cy="3017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一直( all along; continuously)"/>
          <p:cNvSpPr txBox="1"/>
          <p:nvPr/>
        </p:nvSpPr>
        <p:spPr>
          <a:xfrm>
            <a:off x="-10653" y="-12700"/>
            <a:ext cx="7742905" cy="19177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 sz="10200"/>
              <a:t>一直</a:t>
            </a:r>
            <a:r>
              <a:rPr sz="3400"/>
              <a:t>( all along; continuously)</a:t>
            </a:r>
          </a:p>
        </p:txBody>
      </p:sp>
      <p:sp>
        <p:nvSpPr>
          <p:cNvPr id="316" name="我有两条被子，一条放在床上，…"/>
          <p:cNvSpPr txBox="1"/>
          <p:nvPr/>
        </p:nvSpPr>
        <p:spPr>
          <a:xfrm>
            <a:off x="1628421" y="7753350"/>
            <a:ext cx="9747957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200"/>
            </a:pPr>
            <a:r>
              <a:t>我有两条被子，一条放在床上，</a:t>
            </a:r>
          </a:p>
          <a:p>
            <a:pPr>
              <a:defRPr sz="5200"/>
            </a:pPr>
            <a:r>
              <a:t>另一条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一直</a:t>
            </a:r>
            <a:r>
              <a:t>放在柜子里。</a:t>
            </a:r>
          </a:p>
        </p:txBody>
      </p:sp>
      <p:sp>
        <p:nvSpPr>
          <p:cNvPr id="317" name="To emphasize an action or a statement is ongoing."/>
          <p:cNvSpPr txBox="1"/>
          <p:nvPr/>
        </p:nvSpPr>
        <p:spPr>
          <a:xfrm>
            <a:off x="187452" y="1994917"/>
            <a:ext cx="1242669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To emphasize an action or a statement is ongoing. </a:t>
            </a:r>
          </a:p>
        </p:txBody>
      </p:sp>
      <p:pic>
        <p:nvPicPr>
          <p:cNvPr id="318" name="5b612eb5Ne925f0c2.jpg" descr="5b612eb5Ne925f0c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361" y="4109839"/>
            <a:ext cx="5486086" cy="3491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TB2akkuXxbxQeBjy1XdXXXVBFXa_!!2768537512.jpg" descr="TB2akkuXxbxQeBjy1XdXXXVBFXa_!!276853751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1681"/>
          <a:stretch>
            <a:fillRect/>
          </a:stretch>
        </p:blipFill>
        <p:spPr>
          <a:xfrm>
            <a:off x="7220488" y="3907549"/>
            <a:ext cx="4416434" cy="3895648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我有两条被子，一条放在床上，另一条放在柜子里。"/>
          <p:cNvSpPr txBox="1"/>
          <p:nvPr/>
        </p:nvSpPr>
        <p:spPr>
          <a:xfrm>
            <a:off x="60889" y="2900076"/>
            <a:ext cx="1267982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我有两条被子，一条放在床上，另一条放在柜子里。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一直( all along; continuously)"/>
          <p:cNvSpPr txBox="1"/>
          <p:nvPr/>
        </p:nvSpPr>
        <p:spPr>
          <a:xfrm>
            <a:off x="1565288" y="1860550"/>
            <a:ext cx="9189564" cy="22606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 sz="12200"/>
              <a:t>一直</a:t>
            </a:r>
            <a:r>
              <a:rPr sz="3900"/>
              <a:t>( all along; continuously)</a:t>
            </a:r>
          </a:p>
        </p:txBody>
      </p:sp>
      <p:sp>
        <p:nvSpPr>
          <p:cNvPr id="323" name="To emphasize an action or a statement is ongoing."/>
          <p:cNvSpPr txBox="1"/>
          <p:nvPr/>
        </p:nvSpPr>
        <p:spPr>
          <a:xfrm>
            <a:off x="289052" y="4204717"/>
            <a:ext cx="1242669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To emphasize an action or a statement is ongoing. </a:t>
            </a:r>
          </a:p>
        </p:txBody>
      </p:sp>
      <p:sp>
        <p:nvSpPr>
          <p:cNvPr id="324" name="造句"/>
          <p:cNvSpPr txBox="1"/>
          <p:nvPr/>
        </p:nvSpPr>
        <p:spPr>
          <a:xfrm>
            <a:off x="5378450" y="6076950"/>
            <a:ext cx="22479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/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好(不)容易"/>
          <p:cNvSpPr txBox="1"/>
          <p:nvPr/>
        </p:nvSpPr>
        <p:spPr>
          <a:xfrm>
            <a:off x="-12751" y="2552283"/>
            <a:ext cx="13284303" cy="19812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600">
                <a:solidFill>
                  <a:srgbClr val="FFFFFF"/>
                </a:solidFill>
              </a:defRPr>
            </a:lvl1pPr>
          </a:lstStyle>
          <a:p>
            <a:pPr/>
            <a:r>
              <a:t>好(不)容易</a:t>
            </a:r>
          </a:p>
        </p:txBody>
      </p:sp>
      <p:sp>
        <p:nvSpPr>
          <p:cNvPr id="327" name="with a lot of difficulty"/>
          <p:cNvSpPr txBox="1"/>
          <p:nvPr/>
        </p:nvSpPr>
        <p:spPr>
          <a:xfrm>
            <a:off x="3924719" y="1455536"/>
            <a:ext cx="5409363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with a lot of difficulty</a:t>
            </a:r>
          </a:p>
        </p:txBody>
      </p:sp>
      <p:sp>
        <p:nvSpPr>
          <p:cNvPr id="328" name="Both 好不容易and 好容易 mean 很不容易"/>
          <p:cNvSpPr txBox="1"/>
          <p:nvPr/>
        </p:nvSpPr>
        <p:spPr>
          <a:xfrm>
            <a:off x="1378712" y="4819650"/>
            <a:ext cx="966317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Both 好不容易and 好容易 mean 很不容易</a:t>
            </a:r>
          </a:p>
        </p:txBody>
      </p:sp>
      <p:sp>
        <p:nvSpPr>
          <p:cNvPr id="329" name="線條"/>
          <p:cNvSpPr/>
          <p:nvPr/>
        </p:nvSpPr>
        <p:spPr>
          <a:xfrm>
            <a:off x="5765907" y="5683250"/>
            <a:ext cx="17269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0" name="線條"/>
          <p:cNvSpPr/>
          <p:nvPr/>
        </p:nvSpPr>
        <p:spPr>
          <a:xfrm>
            <a:off x="6420945" y="5683250"/>
            <a:ext cx="1" cy="92944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1" name="Rarely use"/>
          <p:cNvSpPr txBox="1"/>
          <p:nvPr/>
        </p:nvSpPr>
        <p:spPr>
          <a:xfrm>
            <a:off x="5556249" y="6487163"/>
            <a:ext cx="2146301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Rarely use</a:t>
            </a:r>
          </a:p>
        </p:txBody>
      </p:sp>
      <p:sp>
        <p:nvSpPr>
          <p:cNvPr id="332" name="好不容易+才+verb sentence"/>
          <p:cNvSpPr txBox="1"/>
          <p:nvPr/>
        </p:nvSpPr>
        <p:spPr>
          <a:xfrm>
            <a:off x="1842719" y="7762456"/>
            <a:ext cx="9319362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好不容易+才+verb sentence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好(不)容易"/>
          <p:cNvSpPr txBox="1"/>
          <p:nvPr/>
        </p:nvSpPr>
        <p:spPr>
          <a:xfrm>
            <a:off x="-12751" y="-51217"/>
            <a:ext cx="4973790" cy="14986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好(不)容易</a:t>
            </a:r>
          </a:p>
        </p:txBody>
      </p:sp>
      <p:sp>
        <p:nvSpPr>
          <p:cNvPr id="335" name="好(不)容易+才+verb sentence"/>
          <p:cNvSpPr txBox="1"/>
          <p:nvPr/>
        </p:nvSpPr>
        <p:spPr>
          <a:xfrm>
            <a:off x="50323" y="1558506"/>
            <a:ext cx="7849554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好(不)容易</a:t>
            </a:r>
            <a:r>
              <a:t>+</a:t>
            </a:r>
            <a:r>
              <a:rPr>
                <a:solidFill>
                  <a:srgbClr val="0433FF"/>
                </a:solidFill>
              </a:rPr>
              <a:t>才</a:t>
            </a:r>
            <a:r>
              <a:t>+</a:t>
            </a:r>
            <a:r>
              <a:rPr>
                <a:solidFill>
                  <a:srgbClr val="008F00"/>
                </a:solidFill>
              </a:rPr>
              <a:t>verb sentence</a:t>
            </a:r>
          </a:p>
        </p:txBody>
      </p:sp>
      <p:sp>
        <p:nvSpPr>
          <p:cNvPr id="336" name="with a lot of difficulty"/>
          <p:cNvSpPr txBox="1"/>
          <p:nvPr/>
        </p:nvSpPr>
        <p:spPr>
          <a:xfrm>
            <a:off x="5575719" y="331169"/>
            <a:ext cx="5409363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with a lot of difficulty</a:t>
            </a:r>
          </a:p>
        </p:txBody>
      </p:sp>
      <p:pic>
        <p:nvPicPr>
          <p:cNvPr id="337" name="9db09c77-5d10-bc6c-fd5a-4ec0aa067f5d.jpg" descr="9db09c77-5d10-bc6c-fd5a-4ec0aa067f5d.jpg"/>
          <p:cNvPicPr>
            <a:picLocks noChangeAspect="1"/>
          </p:cNvPicPr>
          <p:nvPr/>
        </p:nvPicPr>
        <p:blipFill>
          <a:blip r:embed="rId2">
            <a:extLst/>
          </a:blip>
          <a:srcRect l="48252" t="0" r="0" b="0"/>
          <a:stretch>
            <a:fillRect/>
          </a:stretch>
        </p:blipFill>
        <p:spPr>
          <a:xfrm>
            <a:off x="1296342" y="3481596"/>
            <a:ext cx="2783837" cy="4434349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My home is far from the school and it takes 30 minutes to walk."/>
          <p:cNvSpPr/>
          <p:nvPr/>
        </p:nvSpPr>
        <p:spPr>
          <a:xfrm>
            <a:off x="3746500" y="2393529"/>
            <a:ext cx="7204621" cy="2400979"/>
          </a:xfrm>
          <a:prstGeom prst="wedgeEllipseCallout">
            <a:avLst>
              <a:gd name="adj1" fmla="val -49254"/>
              <a:gd name="adj2" fmla="val 4969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4200"/>
              </a:spcBef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My home is far from the school and it takes 30 minutes to walk.</a:t>
            </a:r>
          </a:p>
        </p:txBody>
      </p:sp>
      <p:grpSp>
        <p:nvGrpSpPr>
          <p:cNvPr id="343" name="群組"/>
          <p:cNvGrpSpPr/>
          <p:nvPr/>
        </p:nvGrpSpPr>
        <p:grpSpPr>
          <a:xfrm>
            <a:off x="83397" y="5109952"/>
            <a:ext cx="13096918" cy="3995949"/>
            <a:chOff x="0" y="0"/>
            <a:chExt cx="13096916" cy="3995947"/>
          </a:xfrm>
        </p:grpSpPr>
        <p:sp>
          <p:nvSpPr>
            <p:cNvPr id="339" name="我好(不)容易才走到学校，结果发现今天是星期六。"/>
            <p:cNvSpPr txBox="1"/>
            <p:nvPr/>
          </p:nvSpPr>
          <p:spPr>
            <a:xfrm>
              <a:off x="0" y="3094247"/>
              <a:ext cx="13096917" cy="90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500"/>
              </a:pPr>
              <a:r>
                <a:t>我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好(不)容易</a:t>
              </a:r>
              <a:r>
                <a:rPr>
                  <a:solidFill>
                    <a:srgbClr val="0433FF"/>
                  </a:solidFill>
                </a:rPr>
                <a:t>才</a:t>
              </a:r>
              <a:r>
                <a:rPr>
                  <a:solidFill>
                    <a:srgbClr val="009051"/>
                  </a:solidFill>
                </a:rPr>
                <a:t>走到学校</a:t>
              </a:r>
              <a:r>
                <a:t>，结果发现今天是星期六。</a:t>
              </a:r>
            </a:p>
          </p:txBody>
        </p:sp>
        <p:grpSp>
          <p:nvGrpSpPr>
            <p:cNvPr id="342" name="群組"/>
            <p:cNvGrpSpPr/>
            <p:nvPr/>
          </p:nvGrpSpPr>
          <p:grpSpPr>
            <a:xfrm>
              <a:off x="7425800" y="0"/>
              <a:ext cx="4590183" cy="2778771"/>
              <a:chOff x="0" y="0"/>
              <a:chExt cx="4590181" cy="2778770"/>
            </a:xfrm>
          </p:grpSpPr>
          <p:pic>
            <p:nvPicPr>
              <p:cNvPr id="340" name="istockphoto-1050874210-1024x1024.jpg" descr="istockphoto-1050874210-1024x1024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13960" t="15831" r="13960" b="15831"/>
              <a:stretch>
                <a:fillRect/>
              </a:stretch>
            </p:blipFill>
            <p:spPr>
              <a:xfrm>
                <a:off x="0" y="0"/>
                <a:ext cx="2931005" cy="27787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1" name="400591516x3739984624x78.gif.jpeg" descr="400591516x3739984624x78.gif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319016" y="752605"/>
                <a:ext cx="1271166" cy="12737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好(不)容易"/>
          <p:cNvSpPr txBox="1"/>
          <p:nvPr/>
        </p:nvSpPr>
        <p:spPr>
          <a:xfrm>
            <a:off x="-12751" y="-51217"/>
            <a:ext cx="4973790" cy="14986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好(不)容易</a:t>
            </a:r>
          </a:p>
        </p:txBody>
      </p:sp>
      <p:sp>
        <p:nvSpPr>
          <p:cNvPr id="346" name="好(不)容易+才+verb sentence"/>
          <p:cNvSpPr txBox="1"/>
          <p:nvPr/>
        </p:nvSpPr>
        <p:spPr>
          <a:xfrm>
            <a:off x="50323" y="1558506"/>
            <a:ext cx="7849554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好(不)容易</a:t>
            </a:r>
            <a:r>
              <a:t>+</a:t>
            </a:r>
            <a:r>
              <a:rPr>
                <a:solidFill>
                  <a:srgbClr val="0433FF"/>
                </a:solidFill>
              </a:rPr>
              <a:t>才</a:t>
            </a:r>
            <a:r>
              <a:t>+</a:t>
            </a:r>
            <a:r>
              <a:rPr>
                <a:solidFill>
                  <a:srgbClr val="008F00"/>
                </a:solidFill>
              </a:rPr>
              <a:t>verb sentence</a:t>
            </a:r>
          </a:p>
        </p:txBody>
      </p:sp>
      <p:sp>
        <p:nvSpPr>
          <p:cNvPr id="347" name="with a lot of difficulty"/>
          <p:cNvSpPr txBox="1"/>
          <p:nvPr/>
        </p:nvSpPr>
        <p:spPr>
          <a:xfrm>
            <a:off x="5575719" y="331169"/>
            <a:ext cx="5409363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with a lot of difficulty</a:t>
            </a:r>
          </a:p>
        </p:txBody>
      </p:sp>
      <p:sp>
        <p:nvSpPr>
          <p:cNvPr id="348" name="今天功课真多，我好(不)容易才写完。"/>
          <p:cNvSpPr txBox="1"/>
          <p:nvPr/>
        </p:nvSpPr>
        <p:spPr>
          <a:xfrm>
            <a:off x="650493" y="7893049"/>
            <a:ext cx="11703813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今天功课真多，我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好(不)容易</a:t>
            </a:r>
            <a:r>
              <a:rPr>
                <a:solidFill>
                  <a:srgbClr val="0433FF"/>
                </a:solidFill>
              </a:rPr>
              <a:t>才</a:t>
            </a:r>
            <a:r>
              <a:rPr>
                <a:solidFill>
                  <a:srgbClr val="009051"/>
                </a:solidFill>
              </a:rPr>
              <a:t>写完。</a:t>
            </a:r>
          </a:p>
        </p:txBody>
      </p:sp>
      <p:pic>
        <p:nvPicPr>
          <p:cNvPr id="349" name="834057672673.jpg" descr="83405767267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148" y="2571329"/>
            <a:ext cx="7511226" cy="4979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好(不)容易"/>
          <p:cNvSpPr txBox="1"/>
          <p:nvPr/>
        </p:nvSpPr>
        <p:spPr>
          <a:xfrm>
            <a:off x="-12751" y="-51217"/>
            <a:ext cx="4973790" cy="14986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好(不)容易</a:t>
            </a:r>
          </a:p>
        </p:txBody>
      </p:sp>
      <p:sp>
        <p:nvSpPr>
          <p:cNvPr id="352" name="好(不)容易+才+verb sentence"/>
          <p:cNvSpPr txBox="1"/>
          <p:nvPr/>
        </p:nvSpPr>
        <p:spPr>
          <a:xfrm>
            <a:off x="50323" y="1558506"/>
            <a:ext cx="7849554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好(不)容易</a:t>
            </a:r>
            <a:r>
              <a:t>+</a:t>
            </a:r>
            <a:r>
              <a:rPr>
                <a:solidFill>
                  <a:srgbClr val="0433FF"/>
                </a:solidFill>
              </a:rPr>
              <a:t>才</a:t>
            </a:r>
            <a:r>
              <a:t>+</a:t>
            </a:r>
            <a:r>
              <a:rPr>
                <a:solidFill>
                  <a:srgbClr val="008F00"/>
                </a:solidFill>
              </a:rPr>
              <a:t>verb sentence</a:t>
            </a:r>
          </a:p>
        </p:txBody>
      </p:sp>
      <p:sp>
        <p:nvSpPr>
          <p:cNvPr id="353" name="with a lot of difficulty"/>
          <p:cNvSpPr txBox="1"/>
          <p:nvPr/>
        </p:nvSpPr>
        <p:spPr>
          <a:xfrm>
            <a:off x="5575719" y="331169"/>
            <a:ext cx="5409363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with a lot of difficulty</a:t>
            </a:r>
          </a:p>
        </p:txBody>
      </p:sp>
      <p:pic>
        <p:nvPicPr>
          <p:cNvPr id="354" name="B08A00_P_02_02.jpg" descr="B08A00_P_02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487" y="3396829"/>
            <a:ext cx="5513501" cy="438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「台灣百岳之首」玉山最新測量成果三千九百五十二點四三公尺，相較於十五年前「長高」零點六三二公尺。-圖／資料照片.jpg" descr="「台灣百岳之首」玉山最新測量成果三千九百五十二點四三公尺，相較於十五年前「長高」零點六三二公尺。-圖／資料照片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2440" y="3401493"/>
            <a:ext cx="6106892" cy="4580169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台湾的玉山真的很高，我好(不)容易才爬到山顶。"/>
          <p:cNvSpPr txBox="1"/>
          <p:nvPr/>
        </p:nvSpPr>
        <p:spPr>
          <a:xfrm>
            <a:off x="265226" y="8297471"/>
            <a:ext cx="1272834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台湾的玉山真的很高，我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好(不)容易</a:t>
            </a:r>
            <a:r>
              <a:rPr>
                <a:solidFill>
                  <a:srgbClr val="0433FF"/>
                </a:solidFill>
              </a:rPr>
              <a:t>才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爬到山顶</a:t>
            </a:r>
            <a:r>
              <a:t>。</a:t>
            </a:r>
          </a:p>
        </p:txBody>
      </p:sp>
      <p:sp>
        <p:nvSpPr>
          <p:cNvPr id="357" name="台湾的玉山…"/>
          <p:cNvSpPr txBox="1"/>
          <p:nvPr/>
        </p:nvSpPr>
        <p:spPr>
          <a:xfrm>
            <a:off x="585298" y="6411939"/>
            <a:ext cx="3599892" cy="14255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台湾的玉山</a:t>
            </a:r>
          </a:p>
          <a:p>
            <a:pPr/>
            <a:r>
              <a:t>                        </a:t>
            </a:r>
            <a:r>
              <a:rPr sz="2600"/>
              <a:t>yùshān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好(不)容易"/>
          <p:cNvSpPr txBox="1"/>
          <p:nvPr/>
        </p:nvSpPr>
        <p:spPr>
          <a:xfrm>
            <a:off x="-12751" y="2552283"/>
            <a:ext cx="13284303" cy="19812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600">
                <a:solidFill>
                  <a:srgbClr val="FFFFFF"/>
                </a:solidFill>
              </a:defRPr>
            </a:lvl1pPr>
          </a:lstStyle>
          <a:p>
            <a:pPr/>
            <a:r>
              <a:t>好(不)容易</a:t>
            </a:r>
          </a:p>
        </p:txBody>
      </p:sp>
      <p:sp>
        <p:nvSpPr>
          <p:cNvPr id="360" name="with a lot of difficulty"/>
          <p:cNvSpPr txBox="1"/>
          <p:nvPr/>
        </p:nvSpPr>
        <p:spPr>
          <a:xfrm>
            <a:off x="3924719" y="1455536"/>
            <a:ext cx="5409363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with a lot of difficulty</a:t>
            </a:r>
          </a:p>
        </p:txBody>
      </p:sp>
      <p:sp>
        <p:nvSpPr>
          <p:cNvPr id="361" name="好不容易+才+verb sentence"/>
          <p:cNvSpPr txBox="1"/>
          <p:nvPr/>
        </p:nvSpPr>
        <p:spPr>
          <a:xfrm>
            <a:off x="2122119" y="4993856"/>
            <a:ext cx="9319362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好不容易</a:t>
            </a:r>
            <a:r>
              <a:t>+</a:t>
            </a:r>
            <a:r>
              <a:rPr>
                <a:solidFill>
                  <a:srgbClr val="0433FF"/>
                </a:solidFill>
              </a:rPr>
              <a:t>才</a:t>
            </a:r>
            <a:r>
              <a:t>+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verb sentence</a:t>
            </a:r>
          </a:p>
        </p:txBody>
      </p:sp>
      <p:sp>
        <p:nvSpPr>
          <p:cNvPr id="362" name="造句"/>
          <p:cNvSpPr txBox="1"/>
          <p:nvPr/>
        </p:nvSpPr>
        <p:spPr>
          <a:xfrm>
            <a:off x="5327649" y="6623050"/>
            <a:ext cx="2349501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00"/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web-graphic-design-tools-2019.jpeg" descr="web-graphic-design-tools-20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3136" y="-40302"/>
            <a:ext cx="7028763" cy="3678387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设计…"/>
          <p:cNvSpPr txBox="1"/>
          <p:nvPr/>
        </p:nvSpPr>
        <p:spPr>
          <a:xfrm>
            <a:off x="4610709" y="1416515"/>
            <a:ext cx="2081582" cy="1865970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>
                <a:solidFill>
                  <a:srgbClr val="FFFFFF"/>
                </a:solidFill>
              </a:defRPr>
            </a:pPr>
            <a:r>
              <a:t>设计</a:t>
            </a:r>
          </a:p>
          <a:p>
            <a:pPr>
              <a:defRPr sz="3700">
                <a:solidFill>
                  <a:srgbClr val="FFFFFF"/>
                </a:solidFill>
              </a:defRPr>
            </a:pPr>
            <a:r>
              <a:t>shèjì</a:t>
            </a:r>
          </a:p>
        </p:txBody>
      </p:sp>
      <p:sp>
        <p:nvSpPr>
          <p:cNvPr id="366" name="He design this website."/>
          <p:cNvSpPr txBox="1"/>
          <p:nvPr/>
        </p:nvSpPr>
        <p:spPr>
          <a:xfrm>
            <a:off x="6968318" y="851365"/>
            <a:ext cx="5316564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design</a:t>
            </a:r>
            <a:r>
              <a:t> this website.</a:t>
            </a:r>
          </a:p>
        </p:txBody>
      </p:sp>
      <p:sp>
        <p:nvSpPr>
          <p:cNvPr id="367" name="他设计这个网站。"/>
          <p:cNvSpPr txBox="1"/>
          <p:nvPr/>
        </p:nvSpPr>
        <p:spPr>
          <a:xfrm>
            <a:off x="6750050" y="2070100"/>
            <a:ext cx="63119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设计</a:t>
            </a:r>
            <a:r>
              <a:t>这个网站。</a:t>
            </a:r>
          </a:p>
        </p:txBody>
      </p:sp>
      <p:sp>
        <p:nvSpPr>
          <p:cNvPr id="368" name="Terrible; formidable"/>
          <p:cNvSpPr txBox="1"/>
          <p:nvPr/>
        </p:nvSpPr>
        <p:spPr>
          <a:xfrm>
            <a:off x="149034" y="4485038"/>
            <a:ext cx="5391532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Terrible; formidable</a:t>
            </a:r>
          </a:p>
        </p:txBody>
      </p:sp>
      <p:grpSp>
        <p:nvGrpSpPr>
          <p:cNvPr id="371" name="群組"/>
          <p:cNvGrpSpPr/>
          <p:nvPr/>
        </p:nvGrpSpPr>
        <p:grpSpPr>
          <a:xfrm>
            <a:off x="5753099" y="4248149"/>
            <a:ext cx="5301299" cy="1257301"/>
            <a:chOff x="0" y="0"/>
            <a:chExt cx="5301297" cy="1257300"/>
          </a:xfrm>
        </p:grpSpPr>
        <p:sp>
          <p:nvSpPr>
            <p:cNvPr id="369" name="箭頭"/>
            <p:cNvSpPr/>
            <p:nvPr/>
          </p:nvSpPr>
          <p:spPr>
            <a:xfrm>
              <a:off x="0" y="249588"/>
              <a:ext cx="1270000" cy="783524"/>
            </a:xfrm>
            <a:prstGeom prst="rightArrow">
              <a:avLst>
                <a:gd name="adj1" fmla="val 32000"/>
                <a:gd name="adj2" fmla="val 10373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0" name="V得很厉害"/>
            <p:cNvSpPr txBox="1"/>
            <p:nvPr/>
          </p:nvSpPr>
          <p:spPr>
            <a:xfrm>
              <a:off x="1364932" y="-1"/>
              <a:ext cx="3936366" cy="125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6500"/>
              </a:pPr>
              <a:r>
                <a:t>V得很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厉害</a:t>
              </a:r>
            </a:p>
          </p:txBody>
        </p:sp>
      </p:grpSp>
      <p:grpSp>
        <p:nvGrpSpPr>
          <p:cNvPr id="374" name="群組"/>
          <p:cNvGrpSpPr/>
          <p:nvPr/>
        </p:nvGrpSpPr>
        <p:grpSpPr>
          <a:xfrm>
            <a:off x="-2617" y="5645615"/>
            <a:ext cx="4381376" cy="3678386"/>
            <a:chOff x="0" y="0"/>
            <a:chExt cx="4381374" cy="3678385"/>
          </a:xfrm>
        </p:grpSpPr>
        <p:sp>
          <p:nvSpPr>
            <p:cNvPr id="372" name="2"/>
            <p:cNvSpPr/>
            <p:nvPr/>
          </p:nvSpPr>
          <p:spPr>
            <a:xfrm>
              <a:off x="332816" y="0"/>
              <a:ext cx="798712" cy="78352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373" name="厉害…"/>
            <p:cNvSpPr txBox="1"/>
            <p:nvPr/>
          </p:nvSpPr>
          <p:spPr>
            <a:xfrm>
              <a:off x="0" y="991336"/>
              <a:ext cx="4381375" cy="2687050"/>
            </a:xfrm>
            <a:prstGeom prst="rect">
              <a:avLst/>
            </a:prstGeom>
            <a:solidFill>
              <a:schemeClr val="accent4">
                <a:hueOff val="366961"/>
                <a:satOff val="4172"/>
                <a:lumOff val="11129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0400"/>
              </a:pPr>
              <a:r>
                <a:t>厉害</a:t>
              </a:r>
            </a:p>
            <a:p>
              <a:pPr>
                <a:defRPr sz="4900"/>
              </a:pPr>
              <a:r>
                <a:t>lìhài</a:t>
              </a:r>
            </a:p>
          </p:txBody>
        </p:sp>
      </p:grpSp>
      <p:sp>
        <p:nvSpPr>
          <p:cNvPr id="375" name="他被妈妈打，"/>
          <p:cNvSpPr txBox="1"/>
          <p:nvPr/>
        </p:nvSpPr>
        <p:spPr>
          <a:xfrm>
            <a:off x="4514849" y="7440726"/>
            <a:ext cx="4305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pPr/>
            <a:r>
              <a:t>他被妈妈打，</a:t>
            </a:r>
          </a:p>
        </p:txBody>
      </p:sp>
      <p:sp>
        <p:nvSpPr>
          <p:cNvPr id="376" name="哭得很厉害。"/>
          <p:cNvSpPr txBox="1"/>
          <p:nvPr/>
        </p:nvSpPr>
        <p:spPr>
          <a:xfrm>
            <a:off x="8731249" y="7440726"/>
            <a:ext cx="4305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哭得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很厉害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6" grpId="8"/>
      <p:bldP build="whole" bldLvl="1" animBg="1" rev="0" advAuto="0" spid="367" grpId="3"/>
      <p:bldP build="whole" bldLvl="1" animBg="1" rev="0" advAuto="0" spid="368" grpId="4"/>
      <p:bldP build="whole" bldLvl="1" animBg="1" rev="0" advAuto="0" spid="371" grpId="6"/>
      <p:bldP build="whole" bldLvl="1" animBg="1" rev="0" advAuto="0" spid="374" grpId="5"/>
      <p:bldP build="whole" bldLvl="1" animBg="1" rev="0" advAuto="0" spid="375" grpId="7"/>
      <p:bldP build="whole" bldLvl="1" animBg="1" rev="0" advAuto="0" spid="365" grpId="1"/>
      <p:bldP build="whole" bldLvl="1" animBg="1" rev="0" advAuto="0" spid="36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v2-47bf6a43e7d8ed7191fb3266cebfb68c_1200x500.jpg" descr="v2-47bf6a43e7d8ed7191fb3266cebfb68c_1200x500.jpg"/>
          <p:cNvPicPr>
            <a:picLocks noChangeAspect="1"/>
          </p:cNvPicPr>
          <p:nvPr/>
        </p:nvPicPr>
        <p:blipFill>
          <a:blip r:embed="rId2">
            <a:extLst/>
          </a:blip>
          <a:srcRect l="0" t="4928" r="0" b="0"/>
          <a:stretch>
            <a:fillRect/>
          </a:stretch>
        </p:blipFill>
        <p:spPr>
          <a:xfrm>
            <a:off x="1666248" y="1423192"/>
            <a:ext cx="5197288" cy="65855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结婚…"/>
          <p:cNvSpPr txBox="1"/>
          <p:nvPr/>
        </p:nvSpPr>
        <p:spPr>
          <a:xfrm>
            <a:off x="4775809" y="6210028"/>
            <a:ext cx="2081582" cy="1803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结婚</a:t>
            </a:r>
          </a:p>
          <a:p>
            <a:pPr>
              <a:defRPr sz="3300"/>
            </a:pPr>
            <a:r>
              <a:t>jié hūn</a:t>
            </a:r>
          </a:p>
        </p:txBody>
      </p:sp>
      <p:sp>
        <p:nvSpPr>
          <p:cNvPr id="135" name="哥哥"/>
          <p:cNvSpPr txBox="1"/>
          <p:nvPr/>
        </p:nvSpPr>
        <p:spPr>
          <a:xfrm>
            <a:off x="5568950" y="1301750"/>
            <a:ext cx="1333501" cy="9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哥哥</a:t>
            </a:r>
          </a:p>
        </p:txBody>
      </p:sp>
      <p:sp>
        <p:nvSpPr>
          <p:cNvPr id="136" name="哥哥的老婆"/>
          <p:cNvSpPr txBox="1"/>
          <p:nvPr/>
        </p:nvSpPr>
        <p:spPr>
          <a:xfrm>
            <a:off x="1111249" y="869950"/>
            <a:ext cx="3162301" cy="9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哥哥的老婆</a:t>
            </a:r>
          </a:p>
        </p:txBody>
      </p:sp>
      <p:grpSp>
        <p:nvGrpSpPr>
          <p:cNvPr id="139" name="群組"/>
          <p:cNvGrpSpPr/>
          <p:nvPr/>
        </p:nvGrpSpPr>
        <p:grpSpPr>
          <a:xfrm>
            <a:off x="-31690" y="2713204"/>
            <a:ext cx="1677471" cy="2063557"/>
            <a:chOff x="0" y="0"/>
            <a:chExt cx="1677469" cy="2063556"/>
          </a:xfrm>
        </p:grpSpPr>
        <p:sp>
          <p:nvSpPr>
            <p:cNvPr id="137" name="老婆…"/>
            <p:cNvSpPr txBox="1"/>
            <p:nvPr/>
          </p:nvSpPr>
          <p:spPr>
            <a:xfrm>
              <a:off x="0" y="663434"/>
              <a:ext cx="1677470" cy="1400123"/>
            </a:xfrm>
            <a:prstGeom prst="rect">
              <a:avLst/>
            </a:prstGeom>
            <a:solidFill>
              <a:schemeClr val="accent4">
                <a:hueOff val="366961"/>
                <a:satOff val="4172"/>
                <a:lumOff val="11129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5100"/>
              </a:pPr>
              <a:r>
                <a:t>老婆</a:t>
              </a:r>
            </a:p>
            <a:p>
              <a:pPr>
                <a:defRPr sz="2600"/>
              </a:pPr>
              <a:r>
                <a:t>lǎopó</a:t>
              </a:r>
            </a:p>
          </p:txBody>
        </p:sp>
        <p:sp>
          <p:nvSpPr>
            <p:cNvPr id="138" name="Wife"/>
            <p:cNvSpPr txBox="1"/>
            <p:nvPr/>
          </p:nvSpPr>
          <p:spPr>
            <a:xfrm>
              <a:off x="192330" y="0"/>
              <a:ext cx="1292810" cy="771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/>
              </a:lvl1pPr>
            </a:lstStyle>
            <a:p>
              <a:pPr/>
              <a:r>
                <a:t>Wife</a:t>
              </a:r>
            </a:p>
          </p:txBody>
        </p:sp>
      </p:grpSp>
      <p:sp>
        <p:nvSpPr>
          <p:cNvPr id="140" name="嫂子…"/>
          <p:cNvSpPr txBox="1"/>
          <p:nvPr/>
        </p:nvSpPr>
        <p:spPr>
          <a:xfrm>
            <a:off x="1651609" y="6210028"/>
            <a:ext cx="2081582" cy="1803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嫂子</a:t>
            </a:r>
          </a:p>
          <a:p>
            <a:pPr>
              <a:defRPr sz="3300"/>
            </a:pPr>
            <a:r>
              <a:t>sǎozi</a:t>
            </a:r>
          </a:p>
        </p:txBody>
      </p:sp>
      <p:grpSp>
        <p:nvGrpSpPr>
          <p:cNvPr id="143" name="群組"/>
          <p:cNvGrpSpPr/>
          <p:nvPr/>
        </p:nvGrpSpPr>
        <p:grpSpPr>
          <a:xfrm>
            <a:off x="7845207" y="198420"/>
            <a:ext cx="4929265" cy="4304971"/>
            <a:chOff x="0" y="0"/>
            <a:chExt cx="4929263" cy="4304969"/>
          </a:xfrm>
        </p:grpSpPr>
        <p:pic>
          <p:nvPicPr>
            <p:cNvPr id="141" name="66380208-vector-illustration-of-cartoon-baby-learn-to-crawl.jpg" descr="66380208-vector-illustration-of-cartoon-baby-learn-to-craw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9288" y="936989"/>
              <a:ext cx="2945688" cy="3367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brother’s daughter"/>
            <p:cNvSpPr txBox="1"/>
            <p:nvPr/>
          </p:nvSpPr>
          <p:spPr>
            <a:xfrm>
              <a:off x="0" y="0"/>
              <a:ext cx="4929264" cy="746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300"/>
              </a:lvl1pPr>
            </a:lstStyle>
            <a:p>
              <a:pPr/>
              <a:r>
                <a:t>brother’s daughter</a:t>
              </a:r>
            </a:p>
          </p:txBody>
        </p:sp>
      </p:grpSp>
      <p:grpSp>
        <p:nvGrpSpPr>
          <p:cNvPr id="146" name="群組"/>
          <p:cNvGrpSpPr/>
          <p:nvPr/>
        </p:nvGrpSpPr>
        <p:grpSpPr>
          <a:xfrm>
            <a:off x="7895422" y="5380020"/>
            <a:ext cx="3533433" cy="4016592"/>
            <a:chOff x="0" y="0"/>
            <a:chExt cx="3533431" cy="4016590"/>
          </a:xfrm>
        </p:grpSpPr>
        <p:pic>
          <p:nvPicPr>
            <p:cNvPr id="144" name="43960e364c8c9695ae0640f86902bd4f.jpg" descr="43960e364c8c9695ae0640f86902bd4f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4363" y="771787"/>
              <a:ext cx="2295106" cy="3244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brother’s son"/>
            <p:cNvSpPr txBox="1"/>
            <p:nvPr/>
          </p:nvSpPr>
          <p:spPr>
            <a:xfrm>
              <a:off x="0" y="0"/>
              <a:ext cx="3533433" cy="746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300"/>
              </a:lvl1pPr>
            </a:lstStyle>
            <a:p>
              <a:pPr/>
              <a:r>
                <a:t>brother’s son</a:t>
              </a:r>
            </a:p>
          </p:txBody>
        </p:sp>
      </p:grpSp>
      <p:sp>
        <p:nvSpPr>
          <p:cNvPr id="147" name="侄女…"/>
          <p:cNvSpPr txBox="1"/>
          <p:nvPr/>
        </p:nvSpPr>
        <p:spPr>
          <a:xfrm>
            <a:off x="10922609" y="2966249"/>
            <a:ext cx="2081582" cy="1803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侄女</a:t>
            </a:r>
          </a:p>
          <a:p>
            <a:pPr>
              <a:defRPr sz="3300"/>
            </a:pPr>
            <a:r>
              <a:t>zhínǔ</a:t>
            </a:r>
          </a:p>
        </p:txBody>
      </p:sp>
      <p:sp>
        <p:nvSpPr>
          <p:cNvPr id="148" name="侄子…"/>
          <p:cNvSpPr txBox="1"/>
          <p:nvPr/>
        </p:nvSpPr>
        <p:spPr>
          <a:xfrm>
            <a:off x="10922609" y="7848328"/>
            <a:ext cx="2081582" cy="1803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侄子</a:t>
            </a:r>
          </a:p>
          <a:p>
            <a:pPr>
              <a:defRPr sz="3300"/>
            </a:pPr>
            <a:r>
              <a:t>zhízi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9"/>
      <p:bldP build="whole" bldLvl="1" animBg="1" rev="0" advAuto="0" spid="143" grpId="6"/>
      <p:bldP build="whole" bldLvl="1" animBg="1" rev="0" advAuto="0" spid="136" grpId="4"/>
      <p:bldP build="whole" bldLvl="1" animBg="1" rev="0" advAuto="0" spid="147" grpId="7"/>
      <p:bldP build="whole" bldLvl="1" animBg="1" rev="0" advAuto="0" spid="134" grpId="1"/>
      <p:bldP build="whole" bldLvl="1" animBg="1" rev="0" advAuto="0" spid="139" grpId="3"/>
      <p:bldP build="whole" bldLvl="1" animBg="1" rev="0" advAuto="0" spid="135" grpId="2"/>
      <p:bldP build="whole" bldLvl="1" animBg="1" rev="0" advAuto="0" spid="140" grpId="5"/>
      <p:bldP build="whole" bldLvl="1" animBg="1" rev="0" advAuto="0" spid="146" grpId="8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o arrange"/>
          <p:cNvSpPr txBox="1"/>
          <p:nvPr/>
        </p:nvSpPr>
        <p:spPr>
          <a:xfrm>
            <a:off x="325335" y="322570"/>
            <a:ext cx="4124530" cy="103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To arrange</a:t>
            </a:r>
          </a:p>
        </p:txBody>
      </p:sp>
      <p:sp>
        <p:nvSpPr>
          <p:cNvPr id="379" name="安排…"/>
          <p:cNvSpPr txBox="1"/>
          <p:nvPr/>
        </p:nvSpPr>
        <p:spPr>
          <a:xfrm>
            <a:off x="41102" y="1411270"/>
            <a:ext cx="4692996" cy="246066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600">
                <a:solidFill>
                  <a:srgbClr val="FFFFFF"/>
                </a:solidFill>
              </a:defRPr>
            </a:pPr>
            <a:r>
              <a:t>安排</a:t>
            </a:r>
          </a:p>
          <a:p>
            <a:pPr>
              <a:defRPr sz="4300">
                <a:solidFill>
                  <a:srgbClr val="FFFFFF"/>
                </a:solidFill>
              </a:defRPr>
            </a:pPr>
            <a:r>
              <a:t>ānpái</a:t>
            </a:r>
          </a:p>
        </p:txBody>
      </p:sp>
      <p:grpSp>
        <p:nvGrpSpPr>
          <p:cNvPr id="382" name="群組"/>
          <p:cNvGrpSpPr/>
          <p:nvPr/>
        </p:nvGrpSpPr>
        <p:grpSpPr>
          <a:xfrm>
            <a:off x="6958306" y="11235"/>
            <a:ext cx="5579092" cy="5260461"/>
            <a:chOff x="0" y="0"/>
            <a:chExt cx="5579091" cy="5260459"/>
          </a:xfrm>
        </p:grpSpPr>
        <p:pic>
          <p:nvPicPr>
            <p:cNvPr id="380" name="BUSY-Schedule-Dentist-1024x799.jpg" descr="BUSY-Schedule-Dentist-1024x799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907242"/>
              <a:ext cx="5579092" cy="4353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1" name="Full"/>
            <p:cNvSpPr txBox="1"/>
            <p:nvPr/>
          </p:nvSpPr>
          <p:spPr>
            <a:xfrm>
              <a:off x="1652447" y="-1"/>
              <a:ext cx="1432840" cy="1018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100"/>
              </a:lvl1pPr>
            </a:lstStyle>
            <a:p>
              <a:pPr/>
              <a:r>
                <a:t>Full</a:t>
              </a:r>
            </a:p>
          </p:txBody>
        </p:sp>
      </p:grpSp>
      <p:sp>
        <p:nvSpPr>
          <p:cNvPr id="383" name="满…"/>
          <p:cNvSpPr txBox="1"/>
          <p:nvPr/>
        </p:nvSpPr>
        <p:spPr>
          <a:xfrm>
            <a:off x="11030534" y="3174912"/>
            <a:ext cx="1510132" cy="21337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600"/>
            </a:pPr>
            <a:r>
              <a:t>满</a:t>
            </a:r>
          </a:p>
          <a:p>
            <a:pPr>
              <a:defRPr sz="3400"/>
            </a:pPr>
            <a:r>
              <a:t>mǎn</a:t>
            </a:r>
          </a:p>
        </p:txBody>
      </p:sp>
      <p:grpSp>
        <p:nvGrpSpPr>
          <p:cNvPr id="386" name="群組"/>
          <p:cNvGrpSpPr/>
          <p:nvPr/>
        </p:nvGrpSpPr>
        <p:grpSpPr>
          <a:xfrm>
            <a:off x="12799" y="4864565"/>
            <a:ext cx="6501692" cy="4769175"/>
            <a:chOff x="0" y="0"/>
            <a:chExt cx="6501691" cy="4769173"/>
          </a:xfrm>
        </p:grpSpPr>
        <p:pic>
          <p:nvPicPr>
            <p:cNvPr id="384" name="How-and-Why-to-Name-a-Legal-Guardian-for-Your-Child-in-Florida.jpg" descr="How-and-Why-to-Name-a-Legal-Guardian-for-Your-Child-in-Florida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66124"/>
              <a:ext cx="6002475" cy="4003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5" name="Parents; guardians of a child"/>
            <p:cNvSpPr txBox="1"/>
            <p:nvPr/>
          </p:nvSpPr>
          <p:spPr>
            <a:xfrm>
              <a:off x="510" y="-1"/>
              <a:ext cx="6501182" cy="659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/>
              </a:lvl1pPr>
            </a:lstStyle>
            <a:p>
              <a:pPr/>
              <a:r>
                <a:t>Parents; guardians of a child</a:t>
              </a:r>
            </a:p>
          </p:txBody>
        </p:sp>
      </p:grpSp>
      <p:sp>
        <p:nvSpPr>
          <p:cNvPr id="387" name="家长…"/>
          <p:cNvSpPr txBox="1"/>
          <p:nvPr/>
        </p:nvSpPr>
        <p:spPr>
          <a:xfrm>
            <a:off x="3537534" y="7651478"/>
            <a:ext cx="2602332" cy="21214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600"/>
            </a:pPr>
            <a:r>
              <a:t>家长</a:t>
            </a:r>
          </a:p>
          <a:p>
            <a:pPr>
              <a:defRPr sz="3300"/>
            </a:pPr>
            <a:r>
              <a:t>jiāzhǎng</a:t>
            </a:r>
          </a:p>
        </p:txBody>
      </p:sp>
      <p:sp>
        <p:nvSpPr>
          <p:cNvPr id="388" name="Parents like to arrange many thing…"/>
          <p:cNvSpPr txBox="1"/>
          <p:nvPr/>
        </p:nvSpPr>
        <p:spPr>
          <a:xfrm>
            <a:off x="5954002" y="5682794"/>
            <a:ext cx="7000342" cy="108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Parents</a:t>
            </a:r>
            <a:r>
              <a:t> like to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arrange</a:t>
            </a:r>
            <a:r>
              <a:t> many thing </a:t>
            </a:r>
          </a:p>
          <a:p>
            <a:pPr>
              <a:defRPr sz="3200"/>
            </a:pPr>
            <a:r>
              <a:t>to their children .</a:t>
            </a:r>
          </a:p>
        </p:txBody>
      </p:sp>
      <p:grpSp>
        <p:nvGrpSpPr>
          <p:cNvPr id="391" name="群組"/>
          <p:cNvGrpSpPr/>
          <p:nvPr/>
        </p:nvGrpSpPr>
        <p:grpSpPr>
          <a:xfrm>
            <a:off x="6057899" y="8804572"/>
            <a:ext cx="5346201" cy="822028"/>
            <a:chOff x="0" y="0"/>
            <a:chExt cx="5346199" cy="822027"/>
          </a:xfrm>
        </p:grpSpPr>
        <p:sp>
          <p:nvSpPr>
            <p:cNvPr id="389" name="箭頭"/>
            <p:cNvSpPr/>
            <p:nvPr/>
          </p:nvSpPr>
          <p:spPr>
            <a:xfrm>
              <a:off x="0" y="0"/>
              <a:ext cx="1217663" cy="822028"/>
            </a:xfrm>
            <a:prstGeom prst="rightArrow">
              <a:avLst>
                <a:gd name="adj1" fmla="val 32000"/>
                <a:gd name="adj2" fmla="val 9887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90" name="When you write a narrative"/>
            <p:cNvSpPr txBox="1"/>
            <p:nvPr/>
          </p:nvSpPr>
          <p:spPr>
            <a:xfrm>
              <a:off x="1192347" y="174318"/>
              <a:ext cx="4153853" cy="47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/>
              </a:lvl1pPr>
            </a:lstStyle>
            <a:p>
              <a:pPr/>
              <a:r>
                <a:t>When you write a narrative</a:t>
              </a:r>
            </a:p>
          </p:txBody>
        </p:sp>
      </p:grpSp>
      <p:sp>
        <p:nvSpPr>
          <p:cNvPr id="392" name="家长喜欢为他们的孩子…"/>
          <p:cNvSpPr txBox="1"/>
          <p:nvPr/>
        </p:nvSpPr>
        <p:spPr>
          <a:xfrm>
            <a:off x="6851676" y="7174303"/>
            <a:ext cx="5204994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家长</a:t>
            </a:r>
            <a:r>
              <a:t>喜欢为他们的孩子</a:t>
            </a:r>
          </a:p>
          <a:p>
            <a:pPr>
              <a:defRPr sz="39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安排</a:t>
            </a:r>
            <a:r>
              <a:t>很多事情。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" grpId="4"/>
      <p:bldP build="whole" bldLvl="1" animBg="1" rev="0" advAuto="0" spid="387" grpId="5"/>
      <p:bldP build="whole" bldLvl="1" animBg="1" rev="0" advAuto="0" spid="392" grpId="8"/>
      <p:bldP build="whole" bldLvl="1" animBg="1" rev="0" advAuto="0" spid="382" grpId="2"/>
      <p:bldP build="whole" bldLvl="1" animBg="1" rev="0" advAuto="0" spid="379" grpId="1"/>
      <p:bldP build="whole" bldLvl="1" animBg="1" rev="0" advAuto="0" spid="391" grpId="6"/>
      <p:bldP build="whole" bldLvl="1" animBg="1" rev="0" advAuto="0" spid="383" grpId="3"/>
      <p:bldP build="whole" bldLvl="1" animBg="1" rev="0" advAuto="0" spid="388" grpId="7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群組"/>
          <p:cNvGrpSpPr/>
          <p:nvPr/>
        </p:nvGrpSpPr>
        <p:grpSpPr>
          <a:xfrm>
            <a:off x="453834" y="482696"/>
            <a:ext cx="12097132" cy="4857124"/>
            <a:chOff x="0" y="0"/>
            <a:chExt cx="12097131" cy="4857122"/>
          </a:xfrm>
        </p:grpSpPr>
        <p:sp>
          <p:nvSpPr>
            <p:cNvPr id="394" name="To hope that one’s son will become a dragon(successful)"/>
            <p:cNvSpPr txBox="1"/>
            <p:nvPr/>
          </p:nvSpPr>
          <p:spPr>
            <a:xfrm>
              <a:off x="0" y="0"/>
              <a:ext cx="12097132" cy="634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/>
              </a:lvl1pPr>
            </a:lstStyle>
            <a:p>
              <a:pPr/>
              <a:r>
                <a:t>To hope that one’s son will become a dragon(successful)</a:t>
              </a:r>
            </a:p>
          </p:txBody>
        </p:sp>
        <p:pic>
          <p:nvPicPr>
            <p:cNvPr id="395" name="e81a2357445749cf830f593d4158342a_th.jpeg" descr="e81a2357445749cf830f593d4158342a_th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16332" y="676441"/>
              <a:ext cx="5733877" cy="41806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7" name="望子成龙…"/>
          <p:cNvSpPr txBox="1"/>
          <p:nvPr/>
        </p:nvSpPr>
        <p:spPr>
          <a:xfrm>
            <a:off x="7261136" y="3466091"/>
            <a:ext cx="3537128" cy="1653018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solidFill>
                  <a:srgbClr val="FFFFFF"/>
                </a:solidFill>
              </a:defRPr>
            </a:pPr>
            <a:r>
              <a:t>望子成龙</a:t>
            </a:r>
          </a:p>
          <a:p>
            <a:pPr>
              <a:defRPr sz="2900">
                <a:solidFill>
                  <a:srgbClr val="FFFFFF"/>
                </a:solidFill>
              </a:defRPr>
            </a:pPr>
            <a:r>
              <a:t>wàng zǐ chéng lóng</a:t>
            </a:r>
          </a:p>
        </p:txBody>
      </p:sp>
      <p:grpSp>
        <p:nvGrpSpPr>
          <p:cNvPr id="400" name="群組"/>
          <p:cNvGrpSpPr/>
          <p:nvPr/>
        </p:nvGrpSpPr>
        <p:grpSpPr>
          <a:xfrm>
            <a:off x="73818" y="5280962"/>
            <a:ext cx="12354234" cy="4293705"/>
            <a:chOff x="0" y="0"/>
            <a:chExt cx="12354233" cy="4293703"/>
          </a:xfrm>
        </p:grpSpPr>
        <p:pic>
          <p:nvPicPr>
            <p:cNvPr id="398" name="37978.jpg" descr="37978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7156191" y="0"/>
              <a:ext cx="5198043" cy="42937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9" name="To hope that one’s daughter…"/>
            <p:cNvSpPr txBox="1"/>
            <p:nvPr/>
          </p:nvSpPr>
          <p:spPr>
            <a:xfrm>
              <a:off x="-1" y="224583"/>
              <a:ext cx="7370764" cy="1180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/>
              </a:pPr>
              <a:r>
                <a:t>To hope that one’s daughter </a:t>
              </a:r>
            </a:p>
            <a:p>
              <a:pPr>
                <a:defRPr sz="3500"/>
              </a:pPr>
              <a:r>
                <a:t>will become a phoenix(successful)</a:t>
              </a:r>
            </a:p>
          </p:txBody>
        </p:sp>
      </p:grpSp>
      <p:sp>
        <p:nvSpPr>
          <p:cNvPr id="401" name="望女成凤…"/>
          <p:cNvSpPr txBox="1"/>
          <p:nvPr/>
        </p:nvSpPr>
        <p:spPr>
          <a:xfrm>
            <a:off x="1918373" y="7491991"/>
            <a:ext cx="3681654" cy="1653018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solidFill>
                  <a:srgbClr val="FFFFFF"/>
                </a:solidFill>
              </a:defRPr>
            </a:pPr>
            <a:r>
              <a:t>望女成凤</a:t>
            </a:r>
          </a:p>
          <a:p>
            <a:pPr>
              <a:defRPr sz="2900">
                <a:solidFill>
                  <a:srgbClr val="FFFFFF"/>
                </a:solidFill>
              </a:defRPr>
            </a:pPr>
            <a:r>
              <a:t>wàng nǔ chéng fèng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6" grpId="1"/>
      <p:bldP build="whole" bldLvl="1" animBg="1" rev="0" advAuto="0" spid="397" grpId="2"/>
      <p:bldP build="whole" bldLvl="1" animBg="1" rev="0" advAuto="0" spid="400" grpId="3"/>
      <p:bldP build="whole" bldLvl="1" animBg="1" rev="0" advAuto="0" spid="401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o complain"/>
          <p:cNvSpPr txBox="1"/>
          <p:nvPr/>
        </p:nvSpPr>
        <p:spPr>
          <a:xfrm>
            <a:off x="667829" y="167038"/>
            <a:ext cx="3414142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To complain</a:t>
            </a:r>
          </a:p>
        </p:txBody>
      </p:sp>
      <p:pic>
        <p:nvPicPr>
          <p:cNvPr id="404" name="v2-77af4493c841fb564abb43ee746cc88c_hd.jpg" descr="v2-77af4493c841fb564abb43ee746cc88c_hd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0717"/>
          <a:stretch>
            <a:fillRect/>
          </a:stretch>
        </p:blipFill>
        <p:spPr>
          <a:xfrm>
            <a:off x="-18978" y="1100732"/>
            <a:ext cx="5711714" cy="3641419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抱怨…"/>
          <p:cNvSpPr txBox="1"/>
          <p:nvPr/>
        </p:nvSpPr>
        <p:spPr>
          <a:xfrm>
            <a:off x="3836009" y="3154573"/>
            <a:ext cx="2081582" cy="17172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抱怨</a:t>
            </a:r>
          </a:p>
          <a:p>
            <a:pPr>
              <a:defRPr sz="2700"/>
            </a:pPr>
            <a:r>
              <a:t>bàoyuàn</a:t>
            </a:r>
          </a:p>
        </p:txBody>
      </p:sp>
      <p:grpSp>
        <p:nvGrpSpPr>
          <p:cNvPr id="408" name="群組"/>
          <p:cNvGrpSpPr/>
          <p:nvPr/>
        </p:nvGrpSpPr>
        <p:grpSpPr>
          <a:xfrm>
            <a:off x="6569162" y="123693"/>
            <a:ext cx="5833331" cy="4827529"/>
            <a:chOff x="0" y="0"/>
            <a:chExt cx="5833329" cy="4827527"/>
          </a:xfrm>
        </p:grpSpPr>
        <p:sp>
          <p:nvSpPr>
            <p:cNvPr id="406" name="childhood"/>
            <p:cNvSpPr txBox="1"/>
            <p:nvPr/>
          </p:nvSpPr>
          <p:spPr>
            <a:xfrm>
              <a:off x="1459015" y="-1"/>
              <a:ext cx="3171445" cy="870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100"/>
              </a:lvl1pPr>
            </a:lstStyle>
            <a:p>
              <a:pPr/>
              <a:r>
                <a:t>childhood</a:t>
              </a:r>
            </a:p>
          </p:txBody>
        </p:sp>
        <p:pic>
          <p:nvPicPr>
            <p:cNvPr id="407" name="shutterstock_459100483-600x400.jpg" descr="shutterstock_459100483-600x40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38641"/>
              <a:ext cx="5833330" cy="3888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9" name="童年…"/>
          <p:cNvSpPr txBox="1"/>
          <p:nvPr/>
        </p:nvSpPr>
        <p:spPr>
          <a:xfrm>
            <a:off x="10407205" y="3345073"/>
            <a:ext cx="1994790" cy="16664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500"/>
            </a:pPr>
            <a:r>
              <a:t>童年</a:t>
            </a:r>
          </a:p>
          <a:p>
            <a:pPr>
              <a:defRPr sz="2700"/>
            </a:pPr>
            <a:r>
              <a:t>tóngnián</a:t>
            </a:r>
          </a:p>
        </p:txBody>
      </p:sp>
      <p:sp>
        <p:nvSpPr>
          <p:cNvPr id="410" name="To think"/>
          <p:cNvSpPr txBox="1"/>
          <p:nvPr/>
        </p:nvSpPr>
        <p:spPr>
          <a:xfrm>
            <a:off x="1009288" y="5177741"/>
            <a:ext cx="2405787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To think</a:t>
            </a:r>
          </a:p>
        </p:txBody>
      </p:sp>
      <p:sp>
        <p:nvSpPr>
          <p:cNvPr id="411" name="认为…"/>
          <p:cNvSpPr txBox="1"/>
          <p:nvPr/>
        </p:nvSpPr>
        <p:spPr>
          <a:xfrm>
            <a:off x="-26112" y="6110822"/>
            <a:ext cx="4476586" cy="3094556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900"/>
            </a:pPr>
            <a:r>
              <a:t>认为</a:t>
            </a:r>
          </a:p>
          <a:p>
            <a:pPr>
              <a:defRPr sz="4600"/>
            </a:pPr>
            <a:r>
              <a:t>rènwéi</a:t>
            </a:r>
          </a:p>
        </p:txBody>
      </p:sp>
      <p:sp>
        <p:nvSpPr>
          <p:cNvPr id="412" name="你认为家长安排孩子学习很多才艺是好的吗？"/>
          <p:cNvSpPr txBox="1"/>
          <p:nvPr/>
        </p:nvSpPr>
        <p:spPr>
          <a:xfrm>
            <a:off x="3575050" y="5206999"/>
            <a:ext cx="95123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认为</a:t>
            </a:r>
            <a:r>
              <a:t>家长安排孩子学习很多才艺是好的吗？</a:t>
            </a:r>
          </a:p>
        </p:txBody>
      </p:sp>
      <p:sp>
        <p:nvSpPr>
          <p:cNvPr id="413" name="反对…"/>
          <p:cNvSpPr txBox="1"/>
          <p:nvPr/>
        </p:nvSpPr>
        <p:spPr>
          <a:xfrm>
            <a:off x="5128907" y="6920772"/>
            <a:ext cx="2746986" cy="2384092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100">
                <a:solidFill>
                  <a:srgbClr val="FFFFFF"/>
                </a:solidFill>
              </a:defRPr>
            </a:pPr>
            <a:r>
              <a:t>反对</a:t>
            </a:r>
          </a:p>
          <a:p>
            <a:pPr>
              <a:defRPr sz="4400">
                <a:solidFill>
                  <a:srgbClr val="FFFFFF"/>
                </a:solidFill>
              </a:defRPr>
            </a:pPr>
            <a:r>
              <a:t>fǎnduì</a:t>
            </a:r>
          </a:p>
        </p:txBody>
      </p:sp>
      <p:grpSp>
        <p:nvGrpSpPr>
          <p:cNvPr id="416" name="群組"/>
          <p:cNvGrpSpPr/>
          <p:nvPr/>
        </p:nvGrpSpPr>
        <p:grpSpPr>
          <a:xfrm>
            <a:off x="5015229" y="5870259"/>
            <a:ext cx="7453949" cy="857882"/>
            <a:chOff x="0" y="0"/>
            <a:chExt cx="7453947" cy="857880"/>
          </a:xfrm>
        </p:grpSpPr>
        <p:sp>
          <p:nvSpPr>
            <p:cNvPr id="414" name="To oppose"/>
            <p:cNvSpPr txBox="1"/>
            <p:nvPr/>
          </p:nvSpPr>
          <p:spPr>
            <a:xfrm>
              <a:off x="0" y="0"/>
              <a:ext cx="3253741" cy="857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/>
              </a:lvl1pPr>
            </a:lstStyle>
            <a:p>
              <a:pPr/>
              <a:r>
                <a:t>To oppose</a:t>
              </a:r>
            </a:p>
          </p:txBody>
        </p:sp>
        <p:sp>
          <p:nvSpPr>
            <p:cNvPr id="415" name="To support"/>
            <p:cNvSpPr txBox="1"/>
            <p:nvPr/>
          </p:nvSpPr>
          <p:spPr>
            <a:xfrm>
              <a:off x="4105592" y="0"/>
              <a:ext cx="3348356" cy="857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/>
              </a:lvl1pPr>
            </a:lstStyle>
            <a:p>
              <a:pPr/>
              <a:r>
                <a:t>To support</a:t>
              </a:r>
            </a:p>
          </p:txBody>
        </p:sp>
      </p:grpSp>
      <p:sp>
        <p:nvSpPr>
          <p:cNvPr id="417" name="支持…"/>
          <p:cNvSpPr txBox="1"/>
          <p:nvPr/>
        </p:nvSpPr>
        <p:spPr>
          <a:xfrm>
            <a:off x="9421507" y="6920772"/>
            <a:ext cx="2746986" cy="2384092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100">
                <a:solidFill>
                  <a:srgbClr val="FFFFFF"/>
                </a:solidFill>
              </a:defRPr>
            </a:pPr>
            <a:r>
              <a:t>支持</a:t>
            </a:r>
          </a:p>
          <a:p>
            <a:pPr>
              <a:defRPr sz="4400">
                <a:solidFill>
                  <a:srgbClr val="FFFFFF"/>
                </a:solidFill>
              </a:defRPr>
            </a:pPr>
            <a:r>
              <a:t>zhīchí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7" grpId="9"/>
      <p:bldP build="whole" bldLvl="1" animBg="1" rev="0" advAuto="0" spid="413" grpId="8"/>
      <p:bldP build="whole" bldLvl="1" animBg="1" rev="0" advAuto="0" spid="411" grpId="5"/>
      <p:bldP build="whole" bldLvl="1" animBg="1" rev="0" advAuto="0" spid="412" grpId="6"/>
      <p:bldP build="whole" bldLvl="1" animBg="1" rev="0" advAuto="0" spid="405" grpId="1"/>
      <p:bldP build="whole" bldLvl="1" animBg="1" rev="0" advAuto="0" spid="409" grpId="3"/>
      <p:bldP build="whole" bldLvl="1" animBg="1" rev="0" advAuto="0" spid="410" grpId="4"/>
      <p:bldP build="whole" bldLvl="1" animBg="1" rev="0" advAuto="0" spid="408" grpId="2"/>
      <p:bldP build="whole" bldLvl="1" animBg="1" rev="0" advAuto="0" spid="416" grpId="7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ord录音"/>
          <p:cNvSpPr txBox="1"/>
          <p:nvPr/>
        </p:nvSpPr>
        <p:spPr>
          <a:xfrm>
            <a:off x="2032406" y="88900"/>
            <a:ext cx="4418788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/>
            </a:pPr>
            <a:r>
              <a:rPr sz="5300"/>
              <a:t>record</a:t>
            </a:r>
            <a:r>
              <a:rPr sz="8700"/>
              <a:t>录音</a:t>
            </a:r>
          </a:p>
        </p:txBody>
      </p:sp>
      <p:sp>
        <p:nvSpPr>
          <p:cNvPr id="420" name="两分钟"/>
          <p:cNvSpPr txBox="1"/>
          <p:nvPr/>
        </p:nvSpPr>
        <p:spPr>
          <a:xfrm>
            <a:off x="7251700" y="533400"/>
            <a:ext cx="21336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两分钟</a:t>
            </a:r>
          </a:p>
        </p:txBody>
      </p:sp>
      <p:sp>
        <p:nvSpPr>
          <p:cNvPr id="421" name="1. 你的童年怎么样？说一说你的童年在做什么。"/>
          <p:cNvSpPr txBox="1"/>
          <p:nvPr/>
        </p:nvSpPr>
        <p:spPr>
          <a:xfrm>
            <a:off x="546557" y="2286000"/>
            <a:ext cx="1191168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1. 你的童年怎么样？说一说你的童年在做什么。</a:t>
            </a:r>
          </a:p>
        </p:txBody>
      </p:sp>
      <p:sp>
        <p:nvSpPr>
          <p:cNvPr id="422" name="2. 你的父母会安排你学才艺吗？…"/>
          <p:cNvSpPr txBox="1"/>
          <p:nvPr/>
        </p:nvSpPr>
        <p:spPr>
          <a:xfrm>
            <a:off x="524636" y="3548263"/>
            <a:ext cx="7789927" cy="1615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2. 你的父母会安排你学才艺吗？</a:t>
            </a:r>
          </a:p>
          <a:p>
            <a:pPr>
              <a:defRPr sz="4200"/>
            </a:pPr>
            <a:r>
              <a:t>你小的时候学了什么才艺？</a:t>
            </a:r>
          </a:p>
        </p:txBody>
      </p:sp>
      <p:sp>
        <p:nvSpPr>
          <p:cNvPr id="423" name="4. 如果以后你有孩子了你希望他学什么才艺？"/>
          <p:cNvSpPr txBox="1"/>
          <p:nvPr/>
        </p:nvSpPr>
        <p:spPr>
          <a:xfrm>
            <a:off x="614324" y="7626349"/>
            <a:ext cx="982035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4. 如果以后你有孩子了你希望他学什么才艺？</a:t>
            </a:r>
          </a:p>
        </p:txBody>
      </p:sp>
      <p:sp>
        <p:nvSpPr>
          <p:cNvPr id="424" name="3. 你认为很多家长都会望子成龙或望女成凤吗？…"/>
          <p:cNvSpPr txBox="1"/>
          <p:nvPr/>
        </p:nvSpPr>
        <p:spPr>
          <a:xfrm>
            <a:off x="533463" y="5733541"/>
            <a:ext cx="11252074" cy="1564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3. 你认为很多家长都会望子成龙或望女成凤吗？</a:t>
            </a:r>
          </a:p>
          <a:p>
            <a:pPr algn="l">
              <a:defRPr sz="4100"/>
            </a:pPr>
            <a:r>
              <a:t>     为什么？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Adverb 并"/>
          <p:cNvSpPr txBox="1"/>
          <p:nvPr/>
        </p:nvSpPr>
        <p:spPr>
          <a:xfrm>
            <a:off x="3711054" y="825499"/>
            <a:ext cx="5582692" cy="34798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6900"/>
              <a:t>Adverb</a:t>
            </a:r>
            <a:r>
              <a:t> </a:t>
            </a:r>
            <a:r>
              <a:rPr sz="19000"/>
              <a:t>并</a:t>
            </a:r>
          </a:p>
        </p:txBody>
      </p:sp>
      <p:sp>
        <p:nvSpPr>
          <p:cNvPr id="427" name="is used before 不，没 or other similar adverbs to make an emphatic points, often to refute a specific statement and point out the truth"/>
          <p:cNvSpPr txBox="1"/>
          <p:nvPr/>
        </p:nvSpPr>
        <p:spPr>
          <a:xfrm>
            <a:off x="1556095" y="5067300"/>
            <a:ext cx="10439405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7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is used before 不，没</a:t>
            </a:r>
            <a:r>
              <a:t> or other similar adverbs to make an emphatic points,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often to refute a specific statement and point out the truth </a:t>
            </a:r>
          </a:p>
        </p:txBody>
      </p:sp>
      <p:sp>
        <p:nvSpPr>
          <p:cNvPr id="428" name="并+不or没+V phrase or sentence"/>
          <p:cNvSpPr txBox="1"/>
          <p:nvPr/>
        </p:nvSpPr>
        <p:spPr>
          <a:xfrm>
            <a:off x="884394" y="7353299"/>
            <a:ext cx="1178280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并</a:t>
            </a:r>
            <a:r>
              <a:t>+</a:t>
            </a:r>
            <a:r>
              <a:rPr>
                <a:solidFill>
                  <a:srgbClr val="0433FF"/>
                </a:solidFill>
              </a:rPr>
              <a:t>不or没</a:t>
            </a:r>
            <a:r>
              <a:t>+V phrase or sentence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Adverb 并"/>
          <p:cNvSpPr txBox="1"/>
          <p:nvPr/>
        </p:nvSpPr>
        <p:spPr>
          <a:xfrm>
            <a:off x="17195" y="-38100"/>
            <a:ext cx="4359810" cy="24384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5800"/>
              <a:t>Adverb</a:t>
            </a:r>
            <a:r>
              <a:t> </a:t>
            </a:r>
            <a:r>
              <a:rPr sz="13100"/>
              <a:t>并</a:t>
            </a:r>
          </a:p>
        </p:txBody>
      </p:sp>
      <p:sp>
        <p:nvSpPr>
          <p:cNvPr id="431" name="A：你学中文是因为你喜欢中文吗？"/>
          <p:cNvSpPr txBox="1"/>
          <p:nvPr/>
        </p:nvSpPr>
        <p:spPr>
          <a:xfrm>
            <a:off x="2064861" y="3130550"/>
            <a:ext cx="9078278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A：你学中文是因为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你喜欢中文吗？</a:t>
            </a:r>
          </a:p>
        </p:txBody>
      </p:sp>
      <p:sp>
        <p:nvSpPr>
          <p:cNvPr id="432" name="refute the statement"/>
          <p:cNvSpPr txBox="1"/>
          <p:nvPr/>
        </p:nvSpPr>
        <p:spPr>
          <a:xfrm>
            <a:off x="1172794" y="4472707"/>
            <a:ext cx="6061812" cy="80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refute the statement </a:t>
            </a:r>
          </a:p>
        </p:txBody>
      </p:sp>
      <p:sp>
        <p:nvSpPr>
          <p:cNvPr id="433" name="并+不or没+V phrase or sentence"/>
          <p:cNvSpPr txBox="1"/>
          <p:nvPr/>
        </p:nvSpPr>
        <p:spPr>
          <a:xfrm>
            <a:off x="4524635" y="971550"/>
            <a:ext cx="847673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并</a:t>
            </a:r>
            <a:r>
              <a:t>+</a:t>
            </a:r>
            <a:r>
              <a:rPr>
                <a:solidFill>
                  <a:srgbClr val="0433FF"/>
                </a:solidFill>
              </a:rPr>
              <a:t>不or没</a:t>
            </a:r>
            <a:r>
              <a:t>+V phrase or sentence</a:t>
            </a:r>
          </a:p>
        </p:txBody>
      </p:sp>
      <p:sp>
        <p:nvSpPr>
          <p:cNvPr id="434" name="B：我并不喜欢中文，"/>
          <p:cNvSpPr txBox="1"/>
          <p:nvPr/>
        </p:nvSpPr>
        <p:spPr>
          <a:xfrm>
            <a:off x="38252" y="6034254"/>
            <a:ext cx="553689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B：我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并</a:t>
            </a:r>
            <a:r>
              <a:rPr>
                <a:solidFill>
                  <a:srgbClr val="0433FF"/>
                </a:solidFill>
              </a:rPr>
              <a:t>不</a:t>
            </a:r>
            <a:r>
              <a:t>喜欢中文，</a:t>
            </a:r>
          </a:p>
        </p:txBody>
      </p:sp>
      <p:grpSp>
        <p:nvGrpSpPr>
          <p:cNvPr id="437" name="群組"/>
          <p:cNvGrpSpPr/>
          <p:nvPr/>
        </p:nvGrpSpPr>
        <p:grpSpPr>
          <a:xfrm>
            <a:off x="958850" y="6034254"/>
            <a:ext cx="12064653" cy="1979447"/>
            <a:chOff x="0" y="0"/>
            <a:chExt cx="12064652" cy="1979445"/>
          </a:xfrm>
        </p:grpSpPr>
        <p:sp>
          <p:nvSpPr>
            <p:cNvPr id="435" name="只是我父母认为学中文对将来"/>
            <p:cNvSpPr txBox="1"/>
            <p:nvPr/>
          </p:nvSpPr>
          <p:spPr>
            <a:xfrm>
              <a:off x="4254847" y="0"/>
              <a:ext cx="7809806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400"/>
              </a:lvl1pPr>
            </a:lstStyle>
            <a:p>
              <a:pPr/>
              <a:r>
                <a:t>只是我父母认为学中文对将来</a:t>
              </a:r>
            </a:p>
          </p:txBody>
        </p:sp>
        <p:sp>
          <p:nvSpPr>
            <p:cNvPr id="436" name="找工作有帮助，所以我才学的。"/>
            <p:cNvSpPr txBox="1"/>
            <p:nvPr/>
          </p:nvSpPr>
          <p:spPr>
            <a:xfrm>
              <a:off x="0" y="1090445"/>
              <a:ext cx="7937500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/>
              </a:lvl1pPr>
            </a:lstStyle>
            <a:p>
              <a:pPr/>
              <a:r>
                <a:t>找工作有帮助，所以我才学的。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7" grpId="3"/>
      <p:bldP build="whole" bldLvl="1" animBg="1" rev="0" advAuto="0" spid="432" grpId="1"/>
      <p:bldP build="whole" bldLvl="1" animBg="1" rev="0" advAuto="0" spid="434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Adverb 并"/>
          <p:cNvSpPr txBox="1"/>
          <p:nvPr/>
        </p:nvSpPr>
        <p:spPr>
          <a:xfrm>
            <a:off x="17195" y="-38100"/>
            <a:ext cx="4359810" cy="24384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5800"/>
              <a:t>Adverb</a:t>
            </a:r>
            <a:r>
              <a:t> </a:t>
            </a:r>
            <a:r>
              <a:rPr sz="13100"/>
              <a:t>并</a:t>
            </a:r>
          </a:p>
        </p:txBody>
      </p:sp>
      <p:sp>
        <p:nvSpPr>
          <p:cNvPr id="440" name="并+不or没+V phrase or sentence"/>
          <p:cNvSpPr txBox="1"/>
          <p:nvPr/>
        </p:nvSpPr>
        <p:spPr>
          <a:xfrm>
            <a:off x="4524635" y="971550"/>
            <a:ext cx="847673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并</a:t>
            </a:r>
            <a:r>
              <a:t>+</a:t>
            </a:r>
            <a:r>
              <a:rPr>
                <a:solidFill>
                  <a:srgbClr val="0433FF"/>
                </a:solidFill>
              </a:rPr>
              <a:t>不or没</a:t>
            </a:r>
            <a:r>
              <a:t>+</a:t>
            </a:r>
            <a:r>
              <a:rPr>
                <a:solidFill>
                  <a:srgbClr val="009051"/>
                </a:solidFill>
              </a:rPr>
              <a:t>V phrase or sentence</a:t>
            </a:r>
          </a:p>
        </p:txBody>
      </p:sp>
      <p:sp>
        <p:nvSpPr>
          <p:cNvPr id="441" name="A：你昨天没去上经济课是不是讨厌经济老师？"/>
          <p:cNvSpPr txBox="1"/>
          <p:nvPr/>
        </p:nvSpPr>
        <p:spPr>
          <a:xfrm>
            <a:off x="284861" y="2641600"/>
            <a:ext cx="1167307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A：你昨天没去上经济课是不是讨厌经济老师？</a:t>
            </a:r>
          </a:p>
        </p:txBody>
      </p:sp>
      <p:sp>
        <p:nvSpPr>
          <p:cNvPr id="442" name="B：我并不是讨厌经济老师，"/>
          <p:cNvSpPr txBox="1"/>
          <p:nvPr/>
        </p:nvSpPr>
        <p:spPr>
          <a:xfrm>
            <a:off x="139852" y="5792954"/>
            <a:ext cx="721329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B：我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并</a:t>
            </a:r>
            <a:r>
              <a:rPr>
                <a:solidFill>
                  <a:srgbClr val="0433FF"/>
                </a:solidFill>
              </a:rPr>
              <a:t>不是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讨厌经济老师</a:t>
            </a:r>
            <a:r>
              <a:t>，</a:t>
            </a:r>
          </a:p>
        </p:txBody>
      </p:sp>
      <p:sp>
        <p:nvSpPr>
          <p:cNvPr id="443" name="refute the statement"/>
          <p:cNvSpPr txBox="1"/>
          <p:nvPr/>
        </p:nvSpPr>
        <p:spPr>
          <a:xfrm>
            <a:off x="994994" y="3939307"/>
            <a:ext cx="6061812" cy="80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refute the statement </a:t>
            </a:r>
          </a:p>
        </p:txBody>
      </p:sp>
      <p:grpSp>
        <p:nvGrpSpPr>
          <p:cNvPr id="446" name="群組"/>
          <p:cNvGrpSpPr/>
          <p:nvPr/>
        </p:nvGrpSpPr>
        <p:grpSpPr>
          <a:xfrm>
            <a:off x="1098549" y="5792954"/>
            <a:ext cx="11480603" cy="1934997"/>
            <a:chOff x="0" y="0"/>
            <a:chExt cx="11480601" cy="1934995"/>
          </a:xfrm>
        </p:grpSpPr>
        <p:sp>
          <p:nvSpPr>
            <p:cNvPr id="444" name="而是我昨天太累了，"/>
            <p:cNvSpPr txBox="1"/>
            <p:nvPr/>
          </p:nvSpPr>
          <p:spPr>
            <a:xfrm>
              <a:off x="5905500" y="0"/>
              <a:ext cx="5575102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400"/>
              </a:lvl1pPr>
            </a:lstStyle>
            <a:p>
              <a:pPr/>
              <a:r>
                <a:t>而是我昨天太累了，</a:t>
              </a:r>
            </a:p>
          </p:txBody>
        </p:sp>
        <p:sp>
          <p:nvSpPr>
            <p:cNvPr id="445" name="不想去上课。"/>
            <p:cNvSpPr txBox="1"/>
            <p:nvPr/>
          </p:nvSpPr>
          <p:spPr>
            <a:xfrm>
              <a:off x="-1" y="1045995"/>
              <a:ext cx="3467101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/>
              </a:lvl1pPr>
            </a:lstStyle>
            <a:p>
              <a:pPr/>
              <a:r>
                <a:t>不想去上课。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6" grpId="3"/>
      <p:bldP build="whole" bldLvl="1" animBg="1" rev="0" advAuto="0" spid="442" grpId="2"/>
      <p:bldP build="whole" bldLvl="1" animBg="1" rev="0" advAuto="0" spid="44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Adverb 并"/>
          <p:cNvSpPr txBox="1"/>
          <p:nvPr/>
        </p:nvSpPr>
        <p:spPr>
          <a:xfrm>
            <a:off x="17195" y="-38100"/>
            <a:ext cx="4359810" cy="24384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5800"/>
              <a:t>Adverb</a:t>
            </a:r>
            <a:r>
              <a:t> </a:t>
            </a:r>
            <a:r>
              <a:rPr sz="13100"/>
              <a:t>并</a:t>
            </a:r>
          </a:p>
        </p:txBody>
      </p:sp>
      <p:sp>
        <p:nvSpPr>
          <p:cNvPr id="449" name="并+不or没+V phrase or sentence"/>
          <p:cNvSpPr txBox="1"/>
          <p:nvPr/>
        </p:nvSpPr>
        <p:spPr>
          <a:xfrm>
            <a:off x="4524635" y="971550"/>
            <a:ext cx="847673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并</a:t>
            </a:r>
            <a:r>
              <a:t>+</a:t>
            </a:r>
            <a:r>
              <a:rPr>
                <a:solidFill>
                  <a:srgbClr val="0433FF"/>
                </a:solidFill>
              </a:rPr>
              <a:t>不or没</a:t>
            </a:r>
            <a:r>
              <a:t>+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 phrase or sentence</a:t>
            </a:r>
          </a:p>
        </p:txBody>
      </p:sp>
      <p:sp>
        <p:nvSpPr>
          <p:cNvPr id="450" name="A：我昨天跟你打招呼你怎么不理我？"/>
          <p:cNvSpPr txBox="1"/>
          <p:nvPr/>
        </p:nvSpPr>
        <p:spPr>
          <a:xfrm>
            <a:off x="720312" y="2990850"/>
            <a:ext cx="1049737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A：我昨天跟你打招呼你怎么不理我？</a:t>
            </a:r>
          </a:p>
        </p:txBody>
      </p:sp>
      <p:sp>
        <p:nvSpPr>
          <p:cNvPr id="451" name="B：昨天我并没看到你，"/>
          <p:cNvSpPr txBox="1"/>
          <p:nvPr/>
        </p:nvSpPr>
        <p:spPr>
          <a:xfrm>
            <a:off x="650900" y="6877050"/>
            <a:ext cx="6775400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B：昨天我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并</a:t>
            </a:r>
            <a:r>
              <a:rPr>
                <a:solidFill>
                  <a:srgbClr val="0433FF"/>
                </a:solidFill>
              </a:rPr>
              <a:t>没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看到你</a:t>
            </a:r>
            <a:r>
              <a:t>，</a:t>
            </a:r>
          </a:p>
        </p:txBody>
      </p:sp>
      <p:grpSp>
        <p:nvGrpSpPr>
          <p:cNvPr id="454" name="群組"/>
          <p:cNvGrpSpPr/>
          <p:nvPr/>
        </p:nvGrpSpPr>
        <p:grpSpPr>
          <a:xfrm>
            <a:off x="521715" y="4269507"/>
            <a:ext cx="6398769" cy="2062447"/>
            <a:chOff x="0" y="0"/>
            <a:chExt cx="6398767" cy="2062446"/>
          </a:xfrm>
        </p:grpSpPr>
        <p:sp>
          <p:nvSpPr>
            <p:cNvPr id="452" name="refute the statement"/>
            <p:cNvSpPr txBox="1"/>
            <p:nvPr/>
          </p:nvSpPr>
          <p:spPr>
            <a:xfrm>
              <a:off x="270078" y="0"/>
              <a:ext cx="6061813" cy="808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700"/>
              </a:lvl1pPr>
            </a:lstStyle>
            <a:p>
              <a:pPr/>
              <a:r>
                <a:t>refute the statement </a:t>
              </a:r>
            </a:p>
          </p:txBody>
        </p:sp>
        <p:sp>
          <p:nvSpPr>
            <p:cNvPr id="453" name="I didn’t saw you yesterday"/>
            <p:cNvSpPr txBox="1"/>
            <p:nvPr/>
          </p:nvSpPr>
          <p:spPr>
            <a:xfrm>
              <a:off x="0" y="1353282"/>
              <a:ext cx="6398769" cy="709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/>
              </a:lvl1pPr>
            </a:lstStyle>
            <a:p>
              <a:pPr/>
              <a:r>
                <a:t>I didn’t saw you yesterday</a:t>
              </a:r>
            </a:p>
          </p:txBody>
        </p:sp>
      </p:grpSp>
      <p:sp>
        <p:nvSpPr>
          <p:cNvPr id="455" name="你是不是认错人了？"/>
          <p:cNvSpPr txBox="1"/>
          <p:nvPr/>
        </p:nvSpPr>
        <p:spPr>
          <a:xfrm>
            <a:off x="7378700" y="6877050"/>
            <a:ext cx="5715000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你是不是认错人了？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4" grpId="1"/>
      <p:bldP build="whole" bldLvl="1" animBg="1" rev="0" advAuto="0" spid="451" grpId="2"/>
      <p:bldP build="whole" bldLvl="1" animBg="1" rev="0" advAuto="0" spid="455" grpId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Adverb 并"/>
          <p:cNvSpPr txBox="1"/>
          <p:nvPr/>
        </p:nvSpPr>
        <p:spPr>
          <a:xfrm>
            <a:off x="17195" y="-38100"/>
            <a:ext cx="4359810" cy="24384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5800"/>
              <a:t>Adverb</a:t>
            </a:r>
            <a:r>
              <a:t> </a:t>
            </a:r>
            <a:r>
              <a:rPr sz="13100"/>
              <a:t>并</a:t>
            </a:r>
          </a:p>
        </p:txBody>
      </p:sp>
      <p:sp>
        <p:nvSpPr>
          <p:cNvPr id="458" name="并+不or没+V phrase or sentence"/>
          <p:cNvSpPr txBox="1"/>
          <p:nvPr/>
        </p:nvSpPr>
        <p:spPr>
          <a:xfrm>
            <a:off x="4524635" y="971550"/>
            <a:ext cx="847673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并</a:t>
            </a:r>
            <a:r>
              <a:t>+</a:t>
            </a:r>
            <a:r>
              <a:rPr>
                <a:solidFill>
                  <a:srgbClr val="0433FF"/>
                </a:solidFill>
              </a:rPr>
              <a:t>不or没</a:t>
            </a:r>
            <a:r>
              <a:t>+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V phrase or sentence</a:t>
            </a:r>
          </a:p>
        </p:txBody>
      </p:sp>
      <p:sp>
        <p:nvSpPr>
          <p:cNvPr id="459" name="A：你知道王朋和李友分手了吗？他们还….."/>
          <p:cNvSpPr txBox="1"/>
          <p:nvPr/>
        </p:nvSpPr>
        <p:spPr>
          <a:xfrm>
            <a:off x="1163034" y="3194050"/>
            <a:ext cx="1111053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A：你知道王朋和李友分手了吗？他们还…..</a:t>
            </a:r>
          </a:p>
        </p:txBody>
      </p:sp>
      <p:sp>
        <p:nvSpPr>
          <p:cNvPr id="460" name="B：别说了，我并不想知道。"/>
          <p:cNvSpPr txBox="1"/>
          <p:nvPr/>
        </p:nvSpPr>
        <p:spPr>
          <a:xfrm>
            <a:off x="1175359" y="5695949"/>
            <a:ext cx="834268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B：别说了，我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并</a:t>
            </a:r>
            <a:r>
              <a:rPr>
                <a:solidFill>
                  <a:srgbClr val="0433FF"/>
                </a:solidFill>
              </a:rPr>
              <a:t>不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想知道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尊重…"/>
          <p:cNvSpPr txBox="1"/>
          <p:nvPr/>
        </p:nvSpPr>
        <p:spPr>
          <a:xfrm>
            <a:off x="4336948" y="2247444"/>
            <a:ext cx="2197304" cy="185511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200"/>
            </a:pPr>
            <a:r>
              <a:t>尊重</a:t>
            </a:r>
          </a:p>
          <a:p>
            <a:pPr>
              <a:defRPr sz="3200"/>
            </a:pPr>
            <a:r>
              <a:t>zūnzhòng</a:t>
            </a:r>
          </a:p>
        </p:txBody>
      </p:sp>
      <p:pic>
        <p:nvPicPr>
          <p:cNvPr id="463" name="cropped-respect_logo_colour_rgb-1.png" descr="cropped-respect_logo_colour_rgb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4" y="126677"/>
            <a:ext cx="4247655" cy="4247655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choice; to choose"/>
          <p:cNvSpPr txBox="1"/>
          <p:nvPr/>
        </p:nvSpPr>
        <p:spPr>
          <a:xfrm>
            <a:off x="7213041" y="91391"/>
            <a:ext cx="5284318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choice; to choose</a:t>
            </a:r>
          </a:p>
        </p:txBody>
      </p:sp>
      <p:sp>
        <p:nvSpPr>
          <p:cNvPr id="465" name="选择…"/>
          <p:cNvSpPr txBox="1"/>
          <p:nvPr/>
        </p:nvSpPr>
        <p:spPr>
          <a:xfrm>
            <a:off x="6873712" y="961341"/>
            <a:ext cx="6150945" cy="339861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500">
                <a:solidFill>
                  <a:srgbClr val="FFFFFF"/>
                </a:solidFill>
              </a:defRPr>
            </a:pPr>
            <a:r>
              <a:t>选择</a:t>
            </a:r>
          </a:p>
          <a:p>
            <a:pPr>
              <a:defRPr sz="4800">
                <a:solidFill>
                  <a:srgbClr val="FFFFFF"/>
                </a:solidFill>
              </a:defRPr>
            </a:pPr>
            <a:r>
              <a:t>xuǎnzé</a:t>
            </a:r>
          </a:p>
        </p:txBody>
      </p:sp>
      <p:grpSp>
        <p:nvGrpSpPr>
          <p:cNvPr id="468" name="群組"/>
          <p:cNvGrpSpPr/>
          <p:nvPr/>
        </p:nvGrpSpPr>
        <p:grpSpPr>
          <a:xfrm>
            <a:off x="106064" y="4386072"/>
            <a:ext cx="4247655" cy="5216666"/>
            <a:chOff x="0" y="0"/>
            <a:chExt cx="4247653" cy="5216665"/>
          </a:xfrm>
        </p:grpSpPr>
        <p:pic>
          <p:nvPicPr>
            <p:cNvPr id="466" name="5bef7e1bb6ca0_610.jpg" descr="5bef7e1bb6ca0_61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69011"/>
              <a:ext cx="4247654" cy="4247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7" name="soulmate"/>
            <p:cNvSpPr txBox="1"/>
            <p:nvPr/>
          </p:nvSpPr>
          <p:spPr>
            <a:xfrm>
              <a:off x="188067" y="-1"/>
              <a:ext cx="3247137" cy="957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600"/>
              </a:lvl1pPr>
            </a:lstStyle>
            <a:p>
              <a:pPr/>
              <a:r>
                <a:t>soulmate</a:t>
              </a:r>
            </a:p>
          </p:txBody>
        </p:sp>
      </p:grpSp>
      <p:sp>
        <p:nvSpPr>
          <p:cNvPr id="469" name="知音…"/>
          <p:cNvSpPr txBox="1"/>
          <p:nvPr/>
        </p:nvSpPr>
        <p:spPr>
          <a:xfrm>
            <a:off x="2165248" y="7892594"/>
            <a:ext cx="2197304" cy="18551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200"/>
            </a:pPr>
            <a:r>
              <a:t>知音</a:t>
            </a:r>
          </a:p>
          <a:p>
            <a:pPr>
              <a:defRPr sz="3200"/>
            </a:pPr>
            <a:r>
              <a:t>zhīyīn</a:t>
            </a:r>
          </a:p>
        </p:txBody>
      </p:sp>
      <p:sp>
        <p:nvSpPr>
          <p:cNvPr id="470" name="way of doing thing"/>
          <p:cNvSpPr txBox="1"/>
          <p:nvPr/>
        </p:nvSpPr>
        <p:spPr>
          <a:xfrm>
            <a:off x="6891680" y="4574122"/>
            <a:ext cx="52412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way of doing thing</a:t>
            </a:r>
          </a:p>
        </p:txBody>
      </p:sp>
      <p:sp>
        <p:nvSpPr>
          <p:cNvPr id="471" name="做法…"/>
          <p:cNvSpPr txBox="1"/>
          <p:nvPr/>
        </p:nvSpPr>
        <p:spPr>
          <a:xfrm>
            <a:off x="6899389" y="5888941"/>
            <a:ext cx="6099591" cy="339861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500"/>
            </a:pPr>
            <a:r>
              <a:t>做法</a:t>
            </a:r>
          </a:p>
          <a:p>
            <a:pPr>
              <a:defRPr sz="4800"/>
            </a:pPr>
            <a:r>
              <a:t>zuòfǎ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4" grpId="2"/>
      <p:bldP build="whole" bldLvl="1" animBg="1" rev="0" advAuto="0" spid="468" grpId="4"/>
      <p:bldP build="whole" bldLvl="1" animBg="1" rev="0" advAuto="0" spid="470" grpId="6"/>
      <p:bldP build="whole" bldLvl="1" animBg="1" rev="0" advAuto="0" spid="469" grpId="5"/>
      <p:bldP build="whole" bldLvl="1" animBg="1" rev="0" advAuto="0" spid="462" grpId="1"/>
      <p:bldP build="whole" bldLvl="1" animBg="1" rev="0" advAuto="0" spid="465" grpId="3"/>
      <p:bldP build="whole" bldLvl="1" animBg="1" rev="0" advAuto="0" spid="471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Happy and satisfying"/>
          <p:cNvSpPr txBox="1"/>
          <p:nvPr/>
        </p:nvSpPr>
        <p:spPr>
          <a:xfrm>
            <a:off x="3408832" y="593041"/>
            <a:ext cx="618713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Happy and satisfying</a:t>
            </a:r>
          </a:p>
        </p:txBody>
      </p:sp>
      <p:pic>
        <p:nvPicPr>
          <p:cNvPr id="151" name="1415091405-2322948124.jpg" descr="1415091405-23229481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4926" y="1470687"/>
            <a:ext cx="8219976" cy="543804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美满…"/>
          <p:cNvSpPr txBox="1"/>
          <p:nvPr/>
        </p:nvSpPr>
        <p:spPr>
          <a:xfrm>
            <a:off x="8191030" y="4825912"/>
            <a:ext cx="2515540" cy="20829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300"/>
            </a:pPr>
            <a:r>
              <a:t>美满</a:t>
            </a:r>
          </a:p>
          <a:p>
            <a:pPr>
              <a:defRPr sz="3400"/>
            </a:pPr>
            <a:r>
              <a:t>měimǎn</a:t>
            </a:r>
          </a:p>
        </p:txBody>
      </p:sp>
      <p:sp>
        <p:nvSpPr>
          <p:cNvPr id="153" name="I have a happy and satisfying family."/>
          <p:cNvSpPr txBox="1"/>
          <p:nvPr/>
        </p:nvSpPr>
        <p:spPr>
          <a:xfrm>
            <a:off x="1556639" y="7367938"/>
            <a:ext cx="9891523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I have a happy and satisfying family.</a:t>
            </a:r>
          </a:p>
        </p:txBody>
      </p:sp>
      <p:sp>
        <p:nvSpPr>
          <p:cNvPr id="154" name="我有一个美满的家庭。"/>
          <p:cNvSpPr txBox="1"/>
          <p:nvPr/>
        </p:nvSpPr>
        <p:spPr>
          <a:xfrm>
            <a:off x="1682749" y="8159662"/>
            <a:ext cx="9639301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500"/>
            </a:pPr>
            <a:r>
              <a:t>我有一个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美满</a:t>
            </a:r>
            <a:r>
              <a:t>的家庭。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  <p:bldP build="whole" bldLvl="1" animBg="1" rev="0" advAuto="0" spid="153" grpId="2"/>
      <p:bldP build="whole" bldLvl="1" animBg="1" rev="0" advAuto="0" spid="154" grpId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ompletely"/>
          <p:cNvSpPr txBox="1"/>
          <p:nvPr/>
        </p:nvSpPr>
        <p:spPr>
          <a:xfrm>
            <a:off x="378612" y="256491"/>
            <a:ext cx="330677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completely</a:t>
            </a:r>
          </a:p>
        </p:txBody>
      </p:sp>
      <p:sp>
        <p:nvSpPr>
          <p:cNvPr id="474" name="完全…"/>
          <p:cNvSpPr txBox="1"/>
          <p:nvPr/>
        </p:nvSpPr>
        <p:spPr>
          <a:xfrm>
            <a:off x="93281" y="1278841"/>
            <a:ext cx="4309238" cy="3398618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500">
                <a:solidFill>
                  <a:srgbClr val="FFFFFF"/>
                </a:solidFill>
              </a:defRPr>
            </a:pPr>
            <a:r>
              <a:t>完全</a:t>
            </a:r>
          </a:p>
          <a:p>
            <a:pPr>
              <a:defRPr sz="4800">
                <a:solidFill>
                  <a:srgbClr val="FFFFFF"/>
                </a:solidFill>
              </a:defRPr>
            </a:pPr>
            <a:r>
              <a:t>wánquán</a:t>
            </a:r>
          </a:p>
        </p:txBody>
      </p:sp>
      <p:grpSp>
        <p:nvGrpSpPr>
          <p:cNvPr id="477" name="群組"/>
          <p:cNvGrpSpPr/>
          <p:nvPr/>
        </p:nvGrpSpPr>
        <p:grpSpPr>
          <a:xfrm>
            <a:off x="4823104" y="-246509"/>
            <a:ext cx="5318603" cy="5359864"/>
            <a:chOff x="0" y="0"/>
            <a:chExt cx="5318601" cy="5359863"/>
          </a:xfrm>
        </p:grpSpPr>
        <p:pic>
          <p:nvPicPr>
            <p:cNvPr id="475" name="6d7ecad13b4a404fa436de49fdbc756c.jpeg" descr="6d7ecad13b4a404fa436de49fdbc756c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84059" y="0"/>
              <a:ext cx="2834544" cy="5359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6" name="To understand"/>
            <p:cNvSpPr txBox="1"/>
            <p:nvPr/>
          </p:nvSpPr>
          <p:spPr>
            <a:xfrm>
              <a:off x="0" y="1733610"/>
              <a:ext cx="3663392" cy="721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100"/>
              </a:lvl1pPr>
            </a:lstStyle>
            <a:p>
              <a:pPr/>
              <a:r>
                <a:t>To understand</a:t>
              </a:r>
            </a:p>
          </p:txBody>
        </p:sp>
      </p:grpSp>
      <p:sp>
        <p:nvSpPr>
          <p:cNvPr id="478" name="理解…"/>
          <p:cNvSpPr txBox="1"/>
          <p:nvPr/>
        </p:nvSpPr>
        <p:spPr>
          <a:xfrm>
            <a:off x="10149153" y="2895881"/>
            <a:ext cx="2584464" cy="194253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300">
                <a:solidFill>
                  <a:srgbClr val="FFFFFF"/>
                </a:solidFill>
              </a:defRPr>
            </a:pPr>
            <a:r>
              <a:t>理解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lǐjiě</a:t>
            </a:r>
          </a:p>
        </p:txBody>
      </p:sp>
      <p:sp>
        <p:nvSpPr>
          <p:cNvPr id="479" name="I completely understood."/>
          <p:cNvSpPr txBox="1"/>
          <p:nvPr/>
        </p:nvSpPr>
        <p:spPr>
          <a:xfrm>
            <a:off x="2142388" y="5748136"/>
            <a:ext cx="6434024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I completely understood.</a:t>
            </a:r>
          </a:p>
        </p:txBody>
      </p:sp>
      <p:sp>
        <p:nvSpPr>
          <p:cNvPr id="480" name="我完全理解了。"/>
          <p:cNvSpPr txBox="1"/>
          <p:nvPr/>
        </p:nvSpPr>
        <p:spPr>
          <a:xfrm>
            <a:off x="2235200" y="6663641"/>
            <a:ext cx="66040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pPr/>
            <a:r>
              <a:t>我完全理解了。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0" grpId="5"/>
      <p:bldP build="whole" bldLvl="1" animBg="1" rev="0" advAuto="0" spid="479" grpId="4"/>
      <p:bldP build="whole" bldLvl="1" animBg="1" rev="0" advAuto="0" spid="474" grpId="1"/>
      <p:bldP build="whole" bldLvl="1" animBg="1" rev="0" advAuto="0" spid="477" grpId="2"/>
      <p:bldP build="whole" bldLvl="1" animBg="1" rev="0" advAuto="0" spid="478" grpId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螢幕快照 2019-11-26 下午9.08.07.png" descr="螢幕快照 2019-11-26 下午9.08.07.png"/>
          <p:cNvPicPr>
            <a:picLocks noChangeAspect="1"/>
          </p:cNvPicPr>
          <p:nvPr/>
        </p:nvPicPr>
        <p:blipFill>
          <a:blip r:embed="rId2">
            <a:extLst/>
          </a:blip>
          <a:srcRect l="3940" t="55269" r="8852" b="30281"/>
          <a:stretch>
            <a:fillRect/>
          </a:stretch>
        </p:blipFill>
        <p:spPr>
          <a:xfrm>
            <a:off x="33139" y="3784848"/>
            <a:ext cx="11341051" cy="1174403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Measure word of type or kind"/>
          <p:cNvSpPr txBox="1"/>
          <p:nvPr/>
        </p:nvSpPr>
        <p:spPr>
          <a:xfrm>
            <a:off x="256108" y="76480"/>
            <a:ext cx="649818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Measure word of type or kind</a:t>
            </a:r>
          </a:p>
        </p:txBody>
      </p:sp>
      <p:sp>
        <p:nvSpPr>
          <p:cNvPr id="484" name="番…"/>
          <p:cNvSpPr txBox="1"/>
          <p:nvPr/>
        </p:nvSpPr>
        <p:spPr>
          <a:xfrm>
            <a:off x="834859" y="845919"/>
            <a:ext cx="3336761" cy="2816629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1700">
                <a:solidFill>
                  <a:srgbClr val="FFFFFF"/>
                </a:solidFill>
              </a:defRPr>
            </a:pPr>
            <a:r>
              <a:t>番</a:t>
            </a:r>
          </a:p>
          <a:p>
            <a:pPr>
              <a:defRPr sz="4200">
                <a:solidFill>
                  <a:srgbClr val="FFFFFF"/>
                </a:solidFill>
              </a:defRPr>
            </a:pPr>
            <a:r>
              <a:t>fān</a:t>
            </a:r>
          </a:p>
        </p:txBody>
      </p:sp>
      <p:sp>
        <p:nvSpPr>
          <p:cNvPr id="485" name="如果好好学习，将来就能做出一番大事业。"/>
          <p:cNvSpPr txBox="1"/>
          <p:nvPr/>
        </p:nvSpPr>
        <p:spPr>
          <a:xfrm>
            <a:off x="4298950" y="1784350"/>
            <a:ext cx="88011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如果好好学习，将来就能做出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一番</a:t>
            </a:r>
            <a:r>
              <a:t>大事业。</a:t>
            </a:r>
          </a:p>
        </p:txBody>
      </p:sp>
      <p:sp>
        <p:nvSpPr>
          <p:cNvPr id="486" name="career"/>
          <p:cNvSpPr txBox="1"/>
          <p:nvPr/>
        </p:nvSpPr>
        <p:spPr>
          <a:xfrm>
            <a:off x="1099464" y="5235443"/>
            <a:ext cx="2093672" cy="87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career</a:t>
            </a:r>
          </a:p>
        </p:txBody>
      </p:sp>
      <p:sp>
        <p:nvSpPr>
          <p:cNvPr id="487" name="事业…"/>
          <p:cNvSpPr txBox="1"/>
          <p:nvPr/>
        </p:nvSpPr>
        <p:spPr>
          <a:xfrm>
            <a:off x="358304" y="6554033"/>
            <a:ext cx="3575992" cy="2373234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500">
                <a:solidFill>
                  <a:srgbClr val="FFFFFF"/>
                </a:solidFill>
              </a:defRPr>
            </a:pPr>
            <a:r>
              <a:t>事业</a:t>
            </a:r>
          </a:p>
          <a:p>
            <a:pPr>
              <a:defRPr sz="3900">
                <a:solidFill>
                  <a:srgbClr val="FFFFFF"/>
                </a:solidFill>
              </a:defRPr>
            </a:pPr>
            <a:r>
              <a:t>shìyè</a:t>
            </a:r>
          </a:p>
        </p:txBody>
      </p:sp>
      <p:sp>
        <p:nvSpPr>
          <p:cNvPr id="488" name="point of view"/>
          <p:cNvSpPr txBox="1"/>
          <p:nvPr/>
        </p:nvSpPr>
        <p:spPr>
          <a:xfrm>
            <a:off x="7105046" y="5278788"/>
            <a:ext cx="3595308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point of view</a:t>
            </a:r>
          </a:p>
        </p:txBody>
      </p:sp>
      <p:sp>
        <p:nvSpPr>
          <p:cNvPr id="489" name="看法…"/>
          <p:cNvSpPr txBox="1"/>
          <p:nvPr/>
        </p:nvSpPr>
        <p:spPr>
          <a:xfrm>
            <a:off x="7239901" y="6407983"/>
            <a:ext cx="3325598" cy="2665334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100">
                <a:solidFill>
                  <a:srgbClr val="FFFFFF"/>
                </a:solidFill>
              </a:defRPr>
            </a:pPr>
            <a:r>
              <a:t>看法</a:t>
            </a:r>
          </a:p>
          <a:p>
            <a:pPr>
              <a:defRPr sz="3900">
                <a:solidFill>
                  <a:srgbClr val="FFFFFF"/>
                </a:solidFill>
              </a:defRPr>
            </a:pPr>
            <a:r>
              <a:t>kànfǎ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9" grpId="7"/>
      <p:bldP build="whole" bldLvl="1" animBg="1" rev="0" advAuto="0" spid="488" grpId="6"/>
      <p:bldP build="whole" bldLvl="1" animBg="1" rev="0" advAuto="0" spid="486" grpId="4"/>
      <p:bldP build="whole" bldLvl="1" animBg="1" rev="0" advAuto="0" spid="482" grpId="3"/>
      <p:bldP build="whole" bldLvl="1" animBg="1" rev="0" advAuto="0" spid="484" grpId="1"/>
      <p:bldP build="whole" bldLvl="1" animBg="1" rev="0" advAuto="0" spid="487" grpId="5"/>
      <p:bldP build="whole" bldLvl="1" animBg="1" rev="0" advAuto="0" spid="485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像…一样"/>
          <p:cNvSpPr txBox="1"/>
          <p:nvPr/>
        </p:nvSpPr>
        <p:spPr>
          <a:xfrm>
            <a:off x="-209203" y="3136900"/>
            <a:ext cx="13423206" cy="2540000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700">
                <a:solidFill>
                  <a:srgbClr val="FFFFFF"/>
                </a:solidFill>
              </a:defRPr>
            </a:lvl1pPr>
          </a:lstStyle>
          <a:p>
            <a:pPr/>
            <a:r>
              <a:t>像…一样</a:t>
            </a:r>
          </a:p>
        </p:txBody>
      </p:sp>
      <p:sp>
        <p:nvSpPr>
          <p:cNvPr id="492" name="same as…; as if"/>
          <p:cNvSpPr txBox="1"/>
          <p:nvPr/>
        </p:nvSpPr>
        <p:spPr>
          <a:xfrm>
            <a:off x="2865754" y="5976464"/>
            <a:ext cx="7273291" cy="122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pPr/>
            <a:r>
              <a:t>same as…; as if</a:t>
            </a:r>
          </a:p>
        </p:txBody>
      </p:sp>
      <p:sp>
        <p:nvSpPr>
          <p:cNvPr id="493" name="something像something一样"/>
          <p:cNvSpPr txBox="1"/>
          <p:nvPr/>
        </p:nvSpPr>
        <p:spPr>
          <a:xfrm>
            <a:off x="1193419" y="1435099"/>
            <a:ext cx="1026236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something</a:t>
            </a:r>
            <a:r>
              <a:rPr sz="7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像</a:t>
            </a:r>
            <a:r>
              <a:t>something</a:t>
            </a:r>
            <a:r>
              <a:rPr sz="7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像…一样"/>
          <p:cNvSpPr txBox="1"/>
          <p:nvPr/>
        </p:nvSpPr>
        <p:spPr>
          <a:xfrm>
            <a:off x="-6003" y="101600"/>
            <a:ext cx="4851053" cy="16510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像…一样</a:t>
            </a:r>
          </a:p>
        </p:txBody>
      </p:sp>
      <p:sp>
        <p:nvSpPr>
          <p:cNvPr id="496" name="same as…; as if"/>
          <p:cNvSpPr txBox="1"/>
          <p:nvPr/>
        </p:nvSpPr>
        <p:spPr>
          <a:xfrm>
            <a:off x="5189626" y="529172"/>
            <a:ext cx="4505148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same as…</a:t>
            </a:r>
            <a:r>
              <a:t>; as if</a:t>
            </a:r>
          </a:p>
        </p:txBody>
      </p:sp>
      <p:pic>
        <p:nvPicPr>
          <p:cNvPr id="497" name="9676-928x522.jpg" descr="9676-928x522.jpg"/>
          <p:cNvPicPr>
            <a:picLocks noChangeAspect="1"/>
          </p:cNvPicPr>
          <p:nvPr/>
        </p:nvPicPr>
        <p:blipFill>
          <a:blip r:embed="rId2">
            <a:extLst/>
          </a:blip>
          <a:srcRect l="0" t="0" r="35995" b="0"/>
          <a:stretch>
            <a:fillRect/>
          </a:stretch>
        </p:blipFill>
        <p:spPr>
          <a:xfrm>
            <a:off x="3403328" y="2250586"/>
            <a:ext cx="5481185" cy="4817078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他像爱因斯坦一样聪明。"/>
          <p:cNvSpPr txBox="1"/>
          <p:nvPr/>
        </p:nvSpPr>
        <p:spPr>
          <a:xfrm>
            <a:off x="1606550" y="7565842"/>
            <a:ext cx="933450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/>
            </a:pPr>
            <a:r>
              <a:t>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像</a:t>
            </a:r>
            <a:r>
              <a:t>爱因斯坦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一样</a:t>
            </a:r>
            <a:r>
              <a:t>聪明。</a:t>
            </a:r>
          </a:p>
        </p:txBody>
      </p:sp>
      <p:sp>
        <p:nvSpPr>
          <p:cNvPr id="499" name="something像something一样"/>
          <p:cNvSpPr txBox="1"/>
          <p:nvPr/>
        </p:nvSpPr>
        <p:spPr>
          <a:xfrm>
            <a:off x="5143880" y="1362356"/>
            <a:ext cx="7085839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something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像</a:t>
            </a:r>
            <a:r>
              <a:t>something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像…一样"/>
          <p:cNvSpPr txBox="1"/>
          <p:nvPr/>
        </p:nvSpPr>
        <p:spPr>
          <a:xfrm>
            <a:off x="-6003" y="101600"/>
            <a:ext cx="4851053" cy="16510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像…一样</a:t>
            </a:r>
          </a:p>
        </p:txBody>
      </p:sp>
      <p:sp>
        <p:nvSpPr>
          <p:cNvPr id="502" name="我的嫂子像妈妈一样，我的午饭都是她做的。"/>
          <p:cNvSpPr txBox="1"/>
          <p:nvPr/>
        </p:nvSpPr>
        <p:spPr>
          <a:xfrm>
            <a:off x="-158899" y="7664449"/>
            <a:ext cx="1356613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100"/>
            </a:pPr>
            <a:r>
              <a:t>我的嫂子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像</a:t>
            </a:r>
            <a:r>
              <a:t>妈妈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一样</a:t>
            </a:r>
            <a:r>
              <a:t>，我的午饭都是她做的。</a:t>
            </a:r>
          </a:p>
        </p:txBody>
      </p:sp>
      <p:sp>
        <p:nvSpPr>
          <p:cNvPr id="503" name="Like mom’s characteristic"/>
          <p:cNvSpPr txBox="1"/>
          <p:nvPr/>
        </p:nvSpPr>
        <p:spPr>
          <a:xfrm>
            <a:off x="115779" y="8611065"/>
            <a:ext cx="5889842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Like mom’s characteristic</a:t>
            </a:r>
          </a:p>
        </p:txBody>
      </p:sp>
      <p:pic>
        <p:nvPicPr>
          <p:cNvPr id="504" name="0920215044_0.jpeg" descr="0920215044_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0136" y="2316277"/>
            <a:ext cx="6828061" cy="5121046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same as…; as if"/>
          <p:cNvSpPr txBox="1"/>
          <p:nvPr/>
        </p:nvSpPr>
        <p:spPr>
          <a:xfrm>
            <a:off x="5189626" y="529172"/>
            <a:ext cx="4505148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same as…</a:t>
            </a:r>
            <a:r>
              <a:t>; as if</a:t>
            </a:r>
          </a:p>
        </p:txBody>
      </p:sp>
      <p:sp>
        <p:nvSpPr>
          <p:cNvPr id="506" name="something像something一样"/>
          <p:cNvSpPr txBox="1"/>
          <p:nvPr/>
        </p:nvSpPr>
        <p:spPr>
          <a:xfrm>
            <a:off x="5143880" y="1362356"/>
            <a:ext cx="7085839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something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像</a:t>
            </a:r>
            <a:r>
              <a:t>something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一样</a:t>
            </a:r>
          </a:p>
        </p:txBody>
      </p:sp>
      <p:sp>
        <p:nvSpPr>
          <p:cNvPr id="507" name="嫂子"/>
          <p:cNvSpPr txBox="1"/>
          <p:nvPr/>
        </p:nvSpPr>
        <p:spPr>
          <a:xfrm>
            <a:off x="3872244" y="3255831"/>
            <a:ext cx="179070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/>
            </a:lvl1pPr>
          </a:lstStyle>
          <a:p>
            <a:pPr/>
            <a:r>
              <a:t>嫂子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2" grpId="2"/>
      <p:bldP build="whole" bldLvl="1" animBg="1" rev="0" advAuto="0" spid="507" grpId="1"/>
      <p:bldP build="whole" bldLvl="1" animBg="1" rev="0" advAuto="0" spid="503" grpId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像…一样"/>
          <p:cNvSpPr txBox="1"/>
          <p:nvPr/>
        </p:nvSpPr>
        <p:spPr>
          <a:xfrm>
            <a:off x="-6003" y="101600"/>
            <a:ext cx="4851053" cy="16510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像…一样</a:t>
            </a:r>
          </a:p>
        </p:txBody>
      </p:sp>
      <p:sp>
        <p:nvSpPr>
          <p:cNvPr id="510" name="same as…; as if"/>
          <p:cNvSpPr txBox="1"/>
          <p:nvPr/>
        </p:nvSpPr>
        <p:spPr>
          <a:xfrm>
            <a:off x="5151526" y="351372"/>
            <a:ext cx="4505148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same as…; as if</a:t>
            </a:r>
          </a:p>
        </p:txBody>
      </p:sp>
      <p:sp>
        <p:nvSpPr>
          <p:cNvPr id="511" name="他才五岁，说话却像个小大人一样。"/>
          <p:cNvSpPr txBox="1"/>
          <p:nvPr/>
        </p:nvSpPr>
        <p:spPr>
          <a:xfrm>
            <a:off x="1225549" y="7778749"/>
            <a:ext cx="11290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他才五岁，说话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却像</a:t>
            </a:r>
            <a:r>
              <a:t>个小大人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一样</a:t>
            </a:r>
            <a:r>
              <a:t>。</a:t>
            </a:r>
          </a:p>
        </p:txBody>
      </p:sp>
      <p:grpSp>
        <p:nvGrpSpPr>
          <p:cNvPr id="514" name="群組"/>
          <p:cNvGrpSpPr/>
          <p:nvPr/>
        </p:nvGrpSpPr>
        <p:grpSpPr>
          <a:xfrm>
            <a:off x="4540231" y="8827377"/>
            <a:ext cx="3924339" cy="679723"/>
            <a:chOff x="0" y="0"/>
            <a:chExt cx="3924337" cy="679721"/>
          </a:xfrm>
        </p:grpSpPr>
        <p:sp>
          <p:nvSpPr>
            <p:cNvPr id="512" name="線條"/>
            <p:cNvSpPr/>
            <p:nvPr/>
          </p:nvSpPr>
          <p:spPr>
            <a:xfrm>
              <a:off x="329036" y="0"/>
              <a:ext cx="120865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13" name="(Her speaking way)"/>
            <p:cNvSpPr txBox="1"/>
            <p:nvPr/>
          </p:nvSpPr>
          <p:spPr>
            <a:xfrm>
              <a:off x="-1" y="82278"/>
              <a:ext cx="3924340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/>
              </a:lvl1pPr>
            </a:lstStyle>
            <a:p>
              <a:pPr/>
              <a:r>
                <a:t>(Her speaking way)</a:t>
              </a:r>
            </a:p>
          </p:txBody>
        </p:sp>
      </p:grpSp>
      <p:pic>
        <p:nvPicPr>
          <p:cNvPr id="515" name="1974b17521b447a6a4da035c28851a0d.jpeg" descr="1974b17521b447a6a4da035c28851a0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7194" y="2218617"/>
            <a:ext cx="3947940" cy="5094116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虽然我是儿童，但是我压力也很大。"/>
          <p:cNvSpPr/>
          <p:nvPr/>
        </p:nvSpPr>
        <p:spPr>
          <a:xfrm>
            <a:off x="6718300" y="1289050"/>
            <a:ext cx="4850954" cy="2311252"/>
          </a:xfrm>
          <a:prstGeom prst="wedgeEllipseCallout">
            <a:avLst>
              <a:gd name="adj1" fmla="val -57492"/>
              <a:gd name="adj2" fmla="val 35992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虽然我是儿童，但是我压力也很大。</a:t>
            </a:r>
          </a:p>
        </p:txBody>
      </p:sp>
      <p:sp>
        <p:nvSpPr>
          <p:cNvPr id="517" name="他才五岁"/>
          <p:cNvSpPr txBox="1"/>
          <p:nvPr/>
        </p:nvSpPr>
        <p:spPr>
          <a:xfrm>
            <a:off x="704850" y="3606799"/>
            <a:ext cx="24511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他才五岁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4" grpId="2"/>
      <p:bldP build="whole" bldLvl="1" animBg="1" rev="0" advAuto="0" spid="511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像…一样"/>
          <p:cNvSpPr txBox="1"/>
          <p:nvPr/>
        </p:nvSpPr>
        <p:spPr>
          <a:xfrm>
            <a:off x="-6003" y="101600"/>
            <a:ext cx="4851053" cy="16510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像…一样</a:t>
            </a:r>
          </a:p>
        </p:txBody>
      </p:sp>
      <p:sp>
        <p:nvSpPr>
          <p:cNvPr id="520" name="same as…; as if"/>
          <p:cNvSpPr txBox="1"/>
          <p:nvPr/>
        </p:nvSpPr>
        <p:spPr>
          <a:xfrm>
            <a:off x="5189626" y="529172"/>
            <a:ext cx="4505148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same as…; as if</a:t>
            </a:r>
          </a:p>
        </p:txBody>
      </p:sp>
      <p:sp>
        <p:nvSpPr>
          <p:cNvPr id="521" name="这碗汤一点儿味道也没有，像是没加盐一样。"/>
          <p:cNvSpPr txBox="1"/>
          <p:nvPr/>
        </p:nvSpPr>
        <p:spPr>
          <a:xfrm>
            <a:off x="222249" y="7778750"/>
            <a:ext cx="125603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这碗汤一点儿味道也没有，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像</a:t>
            </a:r>
            <a:r>
              <a:t>是没加盐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一样</a:t>
            </a:r>
            <a:r>
              <a:t>。</a:t>
            </a:r>
          </a:p>
        </p:txBody>
      </p:sp>
      <p:grpSp>
        <p:nvGrpSpPr>
          <p:cNvPr id="524" name="群組"/>
          <p:cNvGrpSpPr/>
          <p:nvPr/>
        </p:nvGrpSpPr>
        <p:grpSpPr>
          <a:xfrm>
            <a:off x="7708861" y="8724900"/>
            <a:ext cx="4447719" cy="672635"/>
            <a:chOff x="0" y="0"/>
            <a:chExt cx="4447717" cy="672634"/>
          </a:xfrm>
        </p:grpSpPr>
        <p:sp>
          <p:nvSpPr>
            <p:cNvPr id="522" name="線條"/>
            <p:cNvSpPr/>
            <p:nvPr/>
          </p:nvSpPr>
          <p:spPr>
            <a:xfrm>
              <a:off x="139738" y="0"/>
              <a:ext cx="4168242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23" name="(describe the favor)"/>
            <p:cNvSpPr txBox="1"/>
            <p:nvPr/>
          </p:nvSpPr>
          <p:spPr>
            <a:xfrm>
              <a:off x="-1" y="13165"/>
              <a:ext cx="4447719" cy="659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/>
              </a:lvl1pPr>
            </a:lstStyle>
            <a:p>
              <a:pPr/>
              <a:r>
                <a:t>(describe the favor)</a:t>
              </a:r>
            </a:p>
          </p:txBody>
        </p:sp>
      </p:grpSp>
      <p:pic>
        <p:nvPicPr>
          <p:cNvPr id="525" name="103_1024.png" descr="103_10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4873" y="3288296"/>
            <a:ext cx="6142033" cy="4097758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一点儿味道也没有"/>
          <p:cNvSpPr txBox="1"/>
          <p:nvPr/>
        </p:nvSpPr>
        <p:spPr>
          <a:xfrm>
            <a:off x="1314450" y="2228348"/>
            <a:ext cx="44831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一点儿味道也没有</a:t>
            </a:r>
          </a:p>
        </p:txBody>
      </p:sp>
      <p:pic>
        <p:nvPicPr>
          <p:cNvPr id="527" name="1504101601262483-600x400.jpg" descr="1504101601262483-600x4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6587" y="3613035"/>
            <a:ext cx="4723382" cy="3148922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没加盐"/>
          <p:cNvSpPr txBox="1"/>
          <p:nvPr/>
        </p:nvSpPr>
        <p:spPr>
          <a:xfrm>
            <a:off x="9347200" y="2177548"/>
            <a:ext cx="19812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没加盐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1" grpId="1"/>
      <p:bldP build="whole" bldLvl="1" animBg="1" rev="0" advAuto="0" spid="524" gr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像…一样"/>
          <p:cNvSpPr txBox="1"/>
          <p:nvPr/>
        </p:nvSpPr>
        <p:spPr>
          <a:xfrm>
            <a:off x="-861492" y="3048000"/>
            <a:ext cx="14862722" cy="2540000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700">
                <a:solidFill>
                  <a:srgbClr val="FFFFFF"/>
                </a:solidFill>
              </a:defRPr>
            </a:lvl1pPr>
          </a:lstStyle>
          <a:p>
            <a:pPr/>
            <a:r>
              <a:t>像…一样</a:t>
            </a:r>
          </a:p>
        </p:txBody>
      </p:sp>
      <p:sp>
        <p:nvSpPr>
          <p:cNvPr id="531" name="same as…; as if"/>
          <p:cNvSpPr txBox="1"/>
          <p:nvPr/>
        </p:nvSpPr>
        <p:spPr>
          <a:xfrm>
            <a:off x="3368827" y="1840035"/>
            <a:ext cx="5936946" cy="1018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/>
            </a:lvl1pPr>
          </a:lstStyle>
          <a:p>
            <a:pPr/>
            <a:r>
              <a:t>same as…; as if</a:t>
            </a:r>
          </a:p>
        </p:txBody>
      </p:sp>
      <p:sp>
        <p:nvSpPr>
          <p:cNvPr id="532" name="造句"/>
          <p:cNvSpPr txBox="1"/>
          <p:nvPr/>
        </p:nvSpPr>
        <p:spPr>
          <a:xfrm>
            <a:off x="5433218" y="6280150"/>
            <a:ext cx="2273301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/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可以说"/>
          <p:cNvSpPr txBox="1"/>
          <p:nvPr/>
        </p:nvSpPr>
        <p:spPr>
          <a:xfrm>
            <a:off x="-741834" y="3086100"/>
            <a:ext cx="14488468" cy="24130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0">
                <a:solidFill>
                  <a:srgbClr val="FFFFFF"/>
                </a:solidFill>
              </a:defRPr>
            </a:lvl1pPr>
          </a:lstStyle>
          <a:p>
            <a:pPr/>
            <a:r>
              <a:t>可以说</a:t>
            </a:r>
          </a:p>
        </p:txBody>
      </p:sp>
      <p:sp>
        <p:nvSpPr>
          <p:cNvPr id="535" name="You could say"/>
          <p:cNvSpPr txBox="1"/>
          <p:nvPr/>
        </p:nvSpPr>
        <p:spPr>
          <a:xfrm>
            <a:off x="4561300" y="7200900"/>
            <a:ext cx="3882200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You could say</a:t>
            </a:r>
          </a:p>
        </p:txBody>
      </p:sp>
      <p:sp>
        <p:nvSpPr>
          <p:cNvPr id="536" name="It could be said"/>
          <p:cNvSpPr txBox="1"/>
          <p:nvPr/>
        </p:nvSpPr>
        <p:spPr>
          <a:xfrm>
            <a:off x="4314964" y="5952072"/>
            <a:ext cx="4374872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It could be said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可以说"/>
          <p:cNvSpPr txBox="1"/>
          <p:nvPr/>
        </p:nvSpPr>
        <p:spPr>
          <a:xfrm>
            <a:off x="-17934" y="-31751"/>
            <a:ext cx="4211341" cy="17145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可以说</a:t>
            </a:r>
          </a:p>
        </p:txBody>
      </p:sp>
      <p:sp>
        <p:nvSpPr>
          <p:cNvPr id="539" name="You could say"/>
          <p:cNvSpPr txBox="1"/>
          <p:nvPr/>
        </p:nvSpPr>
        <p:spPr>
          <a:xfrm>
            <a:off x="8983262" y="401251"/>
            <a:ext cx="354727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You could say</a:t>
            </a:r>
          </a:p>
        </p:txBody>
      </p:sp>
      <p:sp>
        <p:nvSpPr>
          <p:cNvPr id="540" name="It could be said"/>
          <p:cNvSpPr txBox="1"/>
          <p:nvPr/>
        </p:nvSpPr>
        <p:spPr>
          <a:xfrm>
            <a:off x="4546517" y="401251"/>
            <a:ext cx="391176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It could be said</a:t>
            </a:r>
          </a:p>
        </p:txBody>
      </p:sp>
      <p:pic>
        <p:nvPicPr>
          <p:cNvPr id="541" name="good_grades.jpg" descr="good_grad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4881" y="3283673"/>
            <a:ext cx="6363251" cy="4250652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A：你的考试考得怎么样？"/>
          <p:cNvSpPr txBox="1"/>
          <p:nvPr/>
        </p:nvSpPr>
        <p:spPr>
          <a:xfrm>
            <a:off x="2661062" y="1981561"/>
            <a:ext cx="7682676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A：你的考试考得怎么样？</a:t>
            </a:r>
          </a:p>
        </p:txBody>
      </p:sp>
      <p:sp>
        <p:nvSpPr>
          <p:cNvPr id="543" name="B：这次的考试可以说是我考最好的一次。"/>
          <p:cNvSpPr txBox="1"/>
          <p:nvPr/>
        </p:nvSpPr>
        <p:spPr>
          <a:xfrm>
            <a:off x="387959" y="8147049"/>
            <a:ext cx="1222888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B：这次的考试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可以说</a:t>
            </a:r>
            <a:r>
              <a:rPr>
                <a:solidFill>
                  <a:srgbClr val="0433FF"/>
                </a:solidFill>
              </a:rPr>
              <a:t>是</a:t>
            </a:r>
            <a:r>
              <a:t>我考最好的一次。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building1.jpg" descr="building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0547" y="3921492"/>
            <a:ext cx="5614529" cy="421089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小学…"/>
          <p:cNvSpPr txBox="1"/>
          <p:nvPr/>
        </p:nvSpPr>
        <p:spPr>
          <a:xfrm>
            <a:off x="4559909" y="6298928"/>
            <a:ext cx="2081582" cy="1803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小学</a:t>
            </a:r>
          </a:p>
          <a:p>
            <a:pPr>
              <a:defRPr sz="3300"/>
            </a:pPr>
            <a:r>
              <a:t>xiǎoxué</a:t>
            </a:r>
          </a:p>
        </p:txBody>
      </p:sp>
      <p:sp>
        <p:nvSpPr>
          <p:cNvPr id="158" name="elementary school"/>
          <p:cNvSpPr txBox="1"/>
          <p:nvPr/>
        </p:nvSpPr>
        <p:spPr>
          <a:xfrm>
            <a:off x="214979" y="2586204"/>
            <a:ext cx="5017771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elementary school</a:t>
            </a:r>
          </a:p>
        </p:txBody>
      </p:sp>
      <p:grpSp>
        <p:nvGrpSpPr>
          <p:cNvPr id="161" name="群組"/>
          <p:cNvGrpSpPr/>
          <p:nvPr/>
        </p:nvGrpSpPr>
        <p:grpSpPr>
          <a:xfrm>
            <a:off x="6605767" y="2549025"/>
            <a:ext cx="6383952" cy="5605900"/>
            <a:chOff x="0" y="0"/>
            <a:chExt cx="6383951" cy="5605898"/>
          </a:xfrm>
        </p:grpSpPr>
        <p:pic>
          <p:nvPicPr>
            <p:cNvPr id="159" name="5d6d4319b7047.image.jpg" descr="5d6d4319b7047.image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349930"/>
              <a:ext cx="6383952" cy="4255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" name="children"/>
            <p:cNvSpPr txBox="1"/>
            <p:nvPr/>
          </p:nvSpPr>
          <p:spPr>
            <a:xfrm>
              <a:off x="2507955" y="0"/>
              <a:ext cx="2498955" cy="845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900"/>
              </a:lvl1pPr>
            </a:lstStyle>
            <a:p>
              <a:pPr/>
              <a:r>
                <a:t>children</a:t>
              </a:r>
            </a:p>
          </p:txBody>
        </p:sp>
      </p:grpSp>
      <p:sp>
        <p:nvSpPr>
          <p:cNvPr id="162" name="儿童…"/>
          <p:cNvSpPr txBox="1"/>
          <p:nvPr/>
        </p:nvSpPr>
        <p:spPr>
          <a:xfrm>
            <a:off x="10935309" y="6413228"/>
            <a:ext cx="2081582" cy="1803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儿童</a:t>
            </a:r>
          </a:p>
          <a:p>
            <a:pPr>
              <a:defRPr sz="3300"/>
            </a:pPr>
            <a:r>
              <a:t>értóng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whole" bldLvl="1" animBg="1" rev="0" advAuto="0" spid="157" grpId="1"/>
      <p:bldP build="whole" bldLvl="1" animBg="1" rev="0" advAuto="0" spid="162" grpId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可以说"/>
          <p:cNvSpPr txBox="1"/>
          <p:nvPr/>
        </p:nvSpPr>
        <p:spPr>
          <a:xfrm>
            <a:off x="-17934" y="-31751"/>
            <a:ext cx="4211341" cy="17145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可以说</a:t>
            </a:r>
          </a:p>
        </p:txBody>
      </p:sp>
      <p:sp>
        <p:nvSpPr>
          <p:cNvPr id="546" name="You could say"/>
          <p:cNvSpPr txBox="1"/>
          <p:nvPr/>
        </p:nvSpPr>
        <p:spPr>
          <a:xfrm>
            <a:off x="8983262" y="401251"/>
            <a:ext cx="354727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You could say</a:t>
            </a:r>
          </a:p>
        </p:txBody>
      </p:sp>
      <p:sp>
        <p:nvSpPr>
          <p:cNvPr id="547" name="It could be said"/>
          <p:cNvSpPr txBox="1"/>
          <p:nvPr/>
        </p:nvSpPr>
        <p:spPr>
          <a:xfrm>
            <a:off x="4546517" y="401251"/>
            <a:ext cx="391176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It could be said</a:t>
            </a:r>
          </a:p>
        </p:txBody>
      </p:sp>
      <p:pic>
        <p:nvPicPr>
          <p:cNvPr id="548" name="4fcbc6f27bf3424282757753ccce2de5.jpeg" descr="4fcbc6f27bf3424282757753ccce2d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4228" y="2032000"/>
            <a:ext cx="4229101" cy="6350000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我们班上最高的女生"/>
          <p:cNvSpPr txBox="1"/>
          <p:nvPr/>
        </p:nvSpPr>
        <p:spPr>
          <a:xfrm>
            <a:off x="4229100" y="1289050"/>
            <a:ext cx="5715000" cy="9779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我们班上最高的女生</a:t>
            </a:r>
          </a:p>
        </p:txBody>
      </p:sp>
      <p:sp>
        <p:nvSpPr>
          <p:cNvPr id="550" name="線條"/>
          <p:cNvSpPr/>
          <p:nvPr/>
        </p:nvSpPr>
        <p:spPr>
          <a:xfrm flipV="1">
            <a:off x="3797597" y="4237309"/>
            <a:ext cx="2577804" cy="21153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51" name="丽莎"/>
          <p:cNvSpPr txBox="1"/>
          <p:nvPr/>
        </p:nvSpPr>
        <p:spPr>
          <a:xfrm>
            <a:off x="2279650" y="3962400"/>
            <a:ext cx="14605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丽莎</a:t>
            </a:r>
          </a:p>
        </p:txBody>
      </p:sp>
      <p:sp>
        <p:nvSpPr>
          <p:cNvPr id="552" name="丽莎可以说是我们班最高的女生。"/>
          <p:cNvSpPr txBox="1"/>
          <p:nvPr/>
        </p:nvSpPr>
        <p:spPr>
          <a:xfrm>
            <a:off x="1543050" y="8528050"/>
            <a:ext cx="104013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丽莎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可以说</a:t>
            </a:r>
            <a:r>
              <a:rPr>
                <a:solidFill>
                  <a:srgbClr val="0433FF"/>
                </a:solidFill>
              </a:rPr>
              <a:t>是</a:t>
            </a:r>
            <a:r>
              <a:t>我们班最高的女生。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可以说"/>
          <p:cNvSpPr txBox="1"/>
          <p:nvPr/>
        </p:nvSpPr>
        <p:spPr>
          <a:xfrm>
            <a:off x="-17934" y="-31751"/>
            <a:ext cx="4211341" cy="17145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可以说</a:t>
            </a:r>
          </a:p>
        </p:txBody>
      </p:sp>
      <p:sp>
        <p:nvSpPr>
          <p:cNvPr id="555" name="You could say"/>
          <p:cNvSpPr txBox="1"/>
          <p:nvPr/>
        </p:nvSpPr>
        <p:spPr>
          <a:xfrm>
            <a:off x="8983262" y="401251"/>
            <a:ext cx="354727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You could say</a:t>
            </a:r>
          </a:p>
        </p:txBody>
      </p:sp>
      <p:sp>
        <p:nvSpPr>
          <p:cNvPr id="556" name="It could be said"/>
          <p:cNvSpPr txBox="1"/>
          <p:nvPr/>
        </p:nvSpPr>
        <p:spPr>
          <a:xfrm>
            <a:off x="4546517" y="401251"/>
            <a:ext cx="391176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It could be said</a:t>
            </a:r>
          </a:p>
        </p:txBody>
      </p:sp>
      <p:pic>
        <p:nvPicPr>
          <p:cNvPr id="557" name="https---s2.settour.com.tw-ss_img-GFG-0000-0147-88-ori_6741789.jpg" descr="https---s2.settour.com.tw-ss_img-GFG-0000-0147-88-ori_674178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058" y="2065726"/>
            <a:ext cx="7429215" cy="49528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0" name="群組"/>
          <p:cNvGrpSpPr/>
          <p:nvPr/>
        </p:nvGrpSpPr>
        <p:grpSpPr>
          <a:xfrm>
            <a:off x="8127999" y="3352800"/>
            <a:ext cx="4969767" cy="736601"/>
            <a:chOff x="0" y="0"/>
            <a:chExt cx="4969765" cy="736600"/>
          </a:xfrm>
        </p:grpSpPr>
        <p:sp>
          <p:nvSpPr>
            <p:cNvPr id="558" name="線條"/>
            <p:cNvSpPr/>
            <p:nvPr/>
          </p:nvSpPr>
          <p:spPr>
            <a:xfrm flipH="1">
              <a:off x="-1" y="402997"/>
              <a:ext cx="1220293" cy="15954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59" name="最漂亮的欧洲国家"/>
            <p:cNvSpPr txBox="1"/>
            <p:nvPr/>
          </p:nvSpPr>
          <p:spPr>
            <a:xfrm>
              <a:off x="1197865" y="0"/>
              <a:ext cx="3771901" cy="73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最漂亮的欧洲国家</a:t>
              </a:r>
            </a:p>
          </p:txBody>
        </p:sp>
      </p:grpSp>
      <p:sp>
        <p:nvSpPr>
          <p:cNvPr id="561" name="捷克可以说是最漂亮的欧洲国家。"/>
          <p:cNvSpPr txBox="1"/>
          <p:nvPr/>
        </p:nvSpPr>
        <p:spPr>
          <a:xfrm>
            <a:off x="1181100" y="7899400"/>
            <a:ext cx="102108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捷克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可以说是</a:t>
            </a:r>
            <a:r>
              <a:t>最漂亮的欧洲国家。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1" grpId="2"/>
      <p:bldP build="whole" bldLvl="1" animBg="1" rev="0" advAuto="0" spid="560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可以说"/>
          <p:cNvSpPr txBox="1"/>
          <p:nvPr/>
        </p:nvSpPr>
        <p:spPr>
          <a:xfrm>
            <a:off x="-17934" y="-31751"/>
            <a:ext cx="4211341" cy="17145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可以说</a:t>
            </a:r>
          </a:p>
        </p:txBody>
      </p:sp>
      <p:sp>
        <p:nvSpPr>
          <p:cNvPr id="564" name="You could say"/>
          <p:cNvSpPr txBox="1"/>
          <p:nvPr/>
        </p:nvSpPr>
        <p:spPr>
          <a:xfrm>
            <a:off x="8983262" y="401251"/>
            <a:ext cx="354727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You could say</a:t>
            </a:r>
          </a:p>
        </p:txBody>
      </p:sp>
      <p:sp>
        <p:nvSpPr>
          <p:cNvPr id="565" name="It could be said"/>
          <p:cNvSpPr txBox="1"/>
          <p:nvPr/>
        </p:nvSpPr>
        <p:spPr>
          <a:xfrm>
            <a:off x="4546517" y="401251"/>
            <a:ext cx="391176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It could be said</a:t>
            </a:r>
          </a:p>
        </p:txBody>
      </p:sp>
      <p:pic>
        <p:nvPicPr>
          <p:cNvPr id="566" name="tour_img-2182967-146.jpg" descr="tour_img-2182967-1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299" y="1990732"/>
            <a:ext cx="7439002" cy="49593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9" name="群組"/>
          <p:cNvGrpSpPr/>
          <p:nvPr/>
        </p:nvGrpSpPr>
        <p:grpSpPr>
          <a:xfrm>
            <a:off x="7594600" y="3486149"/>
            <a:ext cx="5143670" cy="850901"/>
            <a:chOff x="0" y="0"/>
            <a:chExt cx="5143668" cy="850900"/>
          </a:xfrm>
        </p:grpSpPr>
        <p:sp>
          <p:nvSpPr>
            <p:cNvPr id="567" name="最多美女的国家"/>
            <p:cNvSpPr txBox="1"/>
            <p:nvPr/>
          </p:nvSpPr>
          <p:spPr>
            <a:xfrm>
              <a:off x="1295569" y="-1"/>
              <a:ext cx="3848101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/>
              </a:lvl1pPr>
            </a:lstStyle>
            <a:p>
              <a:pPr/>
              <a:r>
                <a:t>最多美女的国家</a:t>
              </a:r>
            </a:p>
          </p:txBody>
        </p:sp>
        <p:sp>
          <p:nvSpPr>
            <p:cNvPr id="568" name="線條"/>
            <p:cNvSpPr/>
            <p:nvPr/>
          </p:nvSpPr>
          <p:spPr>
            <a:xfrm>
              <a:off x="0" y="425450"/>
              <a:ext cx="128127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570" name="斯洛伐克可以说是最多美女的国家。"/>
          <p:cNvSpPr txBox="1"/>
          <p:nvPr/>
        </p:nvSpPr>
        <p:spPr>
          <a:xfrm>
            <a:off x="958850" y="7677150"/>
            <a:ext cx="110871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斯洛伐克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可以说是</a:t>
            </a:r>
            <a:r>
              <a:t>最多美女的国家。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0" grpId="2"/>
      <p:bldP build="whole" bldLvl="1" animBg="1" rev="0" advAuto="0" spid="569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可以说"/>
          <p:cNvSpPr txBox="1"/>
          <p:nvPr/>
        </p:nvSpPr>
        <p:spPr>
          <a:xfrm>
            <a:off x="-17934" y="-31751"/>
            <a:ext cx="4211341" cy="17145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可以说</a:t>
            </a:r>
          </a:p>
        </p:txBody>
      </p:sp>
      <p:sp>
        <p:nvSpPr>
          <p:cNvPr id="573" name="You could say"/>
          <p:cNvSpPr txBox="1"/>
          <p:nvPr/>
        </p:nvSpPr>
        <p:spPr>
          <a:xfrm>
            <a:off x="8983262" y="401251"/>
            <a:ext cx="354727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You could say</a:t>
            </a:r>
          </a:p>
        </p:txBody>
      </p:sp>
      <p:sp>
        <p:nvSpPr>
          <p:cNvPr id="574" name="It could be said"/>
          <p:cNvSpPr txBox="1"/>
          <p:nvPr/>
        </p:nvSpPr>
        <p:spPr>
          <a:xfrm>
            <a:off x="4546517" y="401251"/>
            <a:ext cx="391176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It could be said</a:t>
            </a:r>
          </a:p>
        </p:txBody>
      </p:sp>
      <p:sp>
        <p:nvSpPr>
          <p:cNvPr id="575" name="饺子可以说是最好吃的中国菜。"/>
          <p:cNvSpPr txBox="1"/>
          <p:nvPr/>
        </p:nvSpPr>
        <p:spPr>
          <a:xfrm>
            <a:off x="1289049" y="7804150"/>
            <a:ext cx="104267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饺子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可以说是</a:t>
            </a:r>
            <a:r>
              <a:t>最好吃的中国菜。</a:t>
            </a:r>
          </a:p>
        </p:txBody>
      </p:sp>
      <p:pic>
        <p:nvPicPr>
          <p:cNvPr id="576" name="catch_wx_20160216204720000000_1_0_37.jpg" descr="catch_wx_20160216204720000000_1_0_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1548" y="2223061"/>
            <a:ext cx="7169240" cy="4480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5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可以说"/>
          <p:cNvSpPr txBox="1"/>
          <p:nvPr/>
        </p:nvSpPr>
        <p:spPr>
          <a:xfrm>
            <a:off x="-741834" y="1409700"/>
            <a:ext cx="14488468" cy="24130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000">
                <a:solidFill>
                  <a:srgbClr val="FFFFFF"/>
                </a:solidFill>
              </a:defRPr>
            </a:lvl1pPr>
          </a:lstStyle>
          <a:p>
            <a:pPr/>
            <a:r>
              <a:t>可以说</a:t>
            </a:r>
          </a:p>
        </p:txBody>
      </p:sp>
      <p:sp>
        <p:nvSpPr>
          <p:cNvPr id="579" name="You could say"/>
          <p:cNvSpPr txBox="1"/>
          <p:nvPr/>
        </p:nvSpPr>
        <p:spPr>
          <a:xfrm>
            <a:off x="4421600" y="5346700"/>
            <a:ext cx="3882200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You could say</a:t>
            </a:r>
          </a:p>
        </p:txBody>
      </p:sp>
      <p:sp>
        <p:nvSpPr>
          <p:cNvPr id="580" name="It could be said"/>
          <p:cNvSpPr txBox="1"/>
          <p:nvPr/>
        </p:nvSpPr>
        <p:spPr>
          <a:xfrm>
            <a:off x="4314964" y="4186772"/>
            <a:ext cx="4374872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It could be said</a:t>
            </a:r>
          </a:p>
        </p:txBody>
      </p:sp>
      <p:sp>
        <p:nvSpPr>
          <p:cNvPr id="581" name="造句"/>
          <p:cNvSpPr txBox="1"/>
          <p:nvPr/>
        </p:nvSpPr>
        <p:spPr>
          <a:xfrm>
            <a:off x="5314950" y="6858000"/>
            <a:ext cx="2095501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/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这么说"/>
          <p:cNvSpPr txBox="1"/>
          <p:nvPr/>
        </p:nvSpPr>
        <p:spPr>
          <a:xfrm>
            <a:off x="-1352947" y="2590799"/>
            <a:ext cx="16202621" cy="27178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700">
                <a:solidFill>
                  <a:srgbClr val="FFFFFF"/>
                </a:solidFill>
              </a:defRPr>
            </a:lvl1pPr>
          </a:lstStyle>
          <a:p>
            <a:pPr/>
            <a:r>
              <a:t>这么说</a:t>
            </a:r>
          </a:p>
        </p:txBody>
      </p:sp>
      <p:sp>
        <p:nvSpPr>
          <p:cNvPr id="584" name="So thats mean"/>
          <p:cNvSpPr txBox="1"/>
          <p:nvPr/>
        </p:nvSpPr>
        <p:spPr>
          <a:xfrm>
            <a:off x="4407454" y="1369399"/>
            <a:ext cx="5088218" cy="969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So thats mean</a:t>
            </a:r>
          </a:p>
        </p:txBody>
      </p:sp>
      <p:sp>
        <p:nvSpPr>
          <p:cNvPr id="585" name="This phrase introduces a conclusion that a speaker draws from what has just been said"/>
          <p:cNvSpPr txBox="1"/>
          <p:nvPr/>
        </p:nvSpPr>
        <p:spPr>
          <a:xfrm>
            <a:off x="107188" y="5622425"/>
            <a:ext cx="12485625" cy="1180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This phrase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introduces a conclusion that a speaker draws from what has just been said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这么说"/>
          <p:cNvSpPr txBox="1"/>
          <p:nvPr/>
        </p:nvSpPr>
        <p:spPr>
          <a:xfrm>
            <a:off x="-44847" y="-19050"/>
            <a:ext cx="4059635" cy="1790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这么说</a:t>
            </a:r>
          </a:p>
        </p:txBody>
      </p:sp>
      <p:sp>
        <p:nvSpPr>
          <p:cNvPr id="588" name="So thats mean"/>
          <p:cNvSpPr txBox="1"/>
          <p:nvPr/>
        </p:nvSpPr>
        <p:spPr>
          <a:xfrm>
            <a:off x="4712254" y="505799"/>
            <a:ext cx="5088218" cy="969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So thats mean</a:t>
            </a:r>
          </a:p>
        </p:txBody>
      </p:sp>
      <p:sp>
        <p:nvSpPr>
          <p:cNvPr id="589" name="B：明天我们有中文课的功课、历史课的考试、文学课的…."/>
          <p:cNvSpPr txBox="1"/>
          <p:nvPr/>
        </p:nvSpPr>
        <p:spPr>
          <a:xfrm>
            <a:off x="134670" y="3864658"/>
            <a:ext cx="12735460" cy="1821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B：明天我们有中文课的功课、历史课的考试、文学课的….</a:t>
            </a:r>
          </a:p>
        </p:txBody>
      </p:sp>
      <p:sp>
        <p:nvSpPr>
          <p:cNvPr id="590" name="A：我们明天有什么功课和考试吗？"/>
          <p:cNvSpPr txBox="1"/>
          <p:nvPr/>
        </p:nvSpPr>
        <p:spPr>
          <a:xfrm>
            <a:off x="108362" y="2476499"/>
            <a:ext cx="10273476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A：我们明天有什么功课和考试吗？</a:t>
            </a:r>
          </a:p>
        </p:txBody>
      </p:sp>
      <p:sp>
        <p:nvSpPr>
          <p:cNvPr id="591" name="A：这么说，我们明天会很忙？"/>
          <p:cNvSpPr txBox="1"/>
          <p:nvPr/>
        </p:nvSpPr>
        <p:spPr>
          <a:xfrm>
            <a:off x="133762" y="6343649"/>
            <a:ext cx="8978076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A：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这么说，</a:t>
            </a:r>
            <a:r>
              <a:t>我们明天会很忙？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0" grpId="1"/>
      <p:bldP build="whole" bldLvl="1" animBg="1" rev="0" advAuto="0" spid="591" grpId="3"/>
      <p:bldP build="whole" bldLvl="1" animBg="1" rev="0" advAuto="0" spid="589" grpId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这么说"/>
          <p:cNvSpPr txBox="1"/>
          <p:nvPr/>
        </p:nvSpPr>
        <p:spPr>
          <a:xfrm>
            <a:off x="-44847" y="-19050"/>
            <a:ext cx="4059635" cy="1790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这么说</a:t>
            </a:r>
          </a:p>
        </p:txBody>
      </p:sp>
      <p:sp>
        <p:nvSpPr>
          <p:cNvPr id="594" name="So thats mean"/>
          <p:cNvSpPr txBox="1"/>
          <p:nvPr/>
        </p:nvSpPr>
        <p:spPr>
          <a:xfrm>
            <a:off x="4712254" y="505799"/>
            <a:ext cx="5088218" cy="969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So thats mean</a:t>
            </a:r>
          </a:p>
        </p:txBody>
      </p:sp>
      <p:sp>
        <p:nvSpPr>
          <p:cNvPr id="595" name="A：李哲和他的女友吵得很厉害，他们打算分手。"/>
          <p:cNvSpPr txBox="1"/>
          <p:nvPr/>
        </p:nvSpPr>
        <p:spPr>
          <a:xfrm>
            <a:off x="111061" y="2393949"/>
            <a:ext cx="1278267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A：李哲和他的女友吵得很厉害，他们打算分手。</a:t>
            </a:r>
          </a:p>
        </p:txBody>
      </p:sp>
      <p:sp>
        <p:nvSpPr>
          <p:cNvPr id="596" name="B：这么说，他们不结婚了？"/>
          <p:cNvSpPr txBox="1"/>
          <p:nvPr/>
        </p:nvSpPr>
        <p:spPr>
          <a:xfrm>
            <a:off x="112318" y="3582980"/>
            <a:ext cx="8665364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B：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这么说</a:t>
            </a:r>
            <a:r>
              <a:t>，他们不结婚了？</a:t>
            </a:r>
          </a:p>
        </p:txBody>
      </p:sp>
      <p:pic>
        <p:nvPicPr>
          <p:cNvPr id="597" name="bc8591b4d0ecba344d99ec960455d98e.jpg" descr="bc8591b4d0ecba344d99ec960455d98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5298" y="5051411"/>
            <a:ext cx="6773332" cy="4666074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x"/>
          <p:cNvSpPr txBox="1"/>
          <p:nvPr/>
        </p:nvSpPr>
        <p:spPr>
          <a:xfrm>
            <a:off x="4846389" y="6415846"/>
            <a:ext cx="1541215" cy="3721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6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这么说"/>
          <p:cNvSpPr txBox="1"/>
          <p:nvPr/>
        </p:nvSpPr>
        <p:spPr>
          <a:xfrm>
            <a:off x="-44847" y="-19050"/>
            <a:ext cx="4059635" cy="1790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这么说</a:t>
            </a:r>
          </a:p>
        </p:txBody>
      </p:sp>
      <p:sp>
        <p:nvSpPr>
          <p:cNvPr id="601" name="So thats mean"/>
          <p:cNvSpPr txBox="1"/>
          <p:nvPr/>
        </p:nvSpPr>
        <p:spPr>
          <a:xfrm>
            <a:off x="4712254" y="505799"/>
            <a:ext cx="5088218" cy="969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So thats mean</a:t>
            </a:r>
          </a:p>
        </p:txBody>
      </p:sp>
      <p:sp>
        <p:nvSpPr>
          <p:cNvPr id="602" name="A：他要做的事情太多了，所以他明年不打算留学。"/>
          <p:cNvSpPr txBox="1"/>
          <p:nvPr/>
        </p:nvSpPr>
        <p:spPr>
          <a:xfrm>
            <a:off x="251110" y="2724150"/>
            <a:ext cx="1250258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A：他要做的事情太多了，所以他明年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不打算留学</a:t>
            </a:r>
            <a:r>
              <a:t>。</a:t>
            </a:r>
          </a:p>
        </p:txBody>
      </p:sp>
      <p:sp>
        <p:nvSpPr>
          <p:cNvPr id="603" name="B：这么说，他明年不去中国了？"/>
          <p:cNvSpPr txBox="1"/>
          <p:nvPr/>
        </p:nvSpPr>
        <p:spPr>
          <a:xfrm>
            <a:off x="245211" y="4197349"/>
            <a:ext cx="870437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B：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这么说</a:t>
            </a:r>
            <a:r>
              <a:t>，他明年不去中国了？</a:t>
            </a:r>
          </a:p>
        </p:txBody>
      </p:sp>
      <p:pic>
        <p:nvPicPr>
          <p:cNvPr id="604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3609" y="6141243"/>
            <a:ext cx="4059635" cy="34440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3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最好"/>
          <p:cNvSpPr txBox="1"/>
          <p:nvPr/>
        </p:nvSpPr>
        <p:spPr>
          <a:xfrm>
            <a:off x="-727646" y="3098800"/>
            <a:ext cx="14460092" cy="29464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0">
                <a:solidFill>
                  <a:srgbClr val="FFFFFF"/>
                </a:solidFill>
              </a:defRPr>
            </a:lvl1pPr>
          </a:lstStyle>
          <a:p>
            <a:pPr/>
            <a:r>
              <a:t>最好</a:t>
            </a:r>
          </a:p>
        </p:txBody>
      </p:sp>
      <p:sp>
        <p:nvSpPr>
          <p:cNvPr id="607" name="it’s best；had better"/>
          <p:cNvSpPr txBox="1"/>
          <p:nvPr/>
        </p:nvSpPr>
        <p:spPr>
          <a:xfrm>
            <a:off x="2905518" y="1403350"/>
            <a:ext cx="719376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it’s best；had better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群組"/>
          <p:cNvGrpSpPr/>
          <p:nvPr/>
        </p:nvGrpSpPr>
        <p:grpSpPr>
          <a:xfrm>
            <a:off x="1143000" y="220464"/>
            <a:ext cx="11644710" cy="1779137"/>
            <a:chOff x="0" y="0"/>
            <a:chExt cx="11644709" cy="1779136"/>
          </a:xfrm>
        </p:grpSpPr>
        <p:pic>
          <p:nvPicPr>
            <p:cNvPr id="164" name="images.jpeg" descr="images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256837" y="0"/>
              <a:ext cx="1387873" cy="1387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7" name="群組"/>
            <p:cNvGrpSpPr/>
            <p:nvPr/>
          </p:nvGrpSpPr>
          <p:grpSpPr>
            <a:xfrm>
              <a:off x="0" y="173235"/>
              <a:ext cx="10210800" cy="1605902"/>
              <a:chOff x="0" y="0"/>
              <a:chExt cx="10210800" cy="1605900"/>
            </a:xfrm>
          </p:grpSpPr>
          <p:sp>
            <p:nvSpPr>
              <p:cNvPr id="165" name="小学的时候你有没有学什么才艺？"/>
              <p:cNvSpPr txBox="1"/>
              <p:nvPr/>
            </p:nvSpPr>
            <p:spPr>
              <a:xfrm>
                <a:off x="0" y="0"/>
                <a:ext cx="10210801" cy="1041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5300"/>
                </a:pPr>
                <a:r>
                  <a:t>小学的时候你有没有学什么</a:t>
                </a:r>
                <a:r>
                  <a:rPr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rPr>
                  <a:t>才艺</a:t>
                </a:r>
                <a:r>
                  <a:t>？</a:t>
                </a:r>
              </a:p>
            </p:txBody>
          </p:sp>
          <p:sp>
            <p:nvSpPr>
              <p:cNvPr id="166" name="cáiyì"/>
              <p:cNvSpPr txBox="1"/>
              <p:nvPr/>
            </p:nvSpPr>
            <p:spPr>
              <a:xfrm>
                <a:off x="8369592" y="934099"/>
                <a:ext cx="1167816" cy="6718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800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defRPr>
                </a:lvl1pPr>
              </a:lstStyle>
              <a:p>
                <a:pPr/>
                <a:r>
                  <a:t>cáiyì</a:t>
                </a:r>
              </a:p>
            </p:txBody>
          </p:sp>
        </p:grpSp>
      </p:grpSp>
      <p:grpSp>
        <p:nvGrpSpPr>
          <p:cNvPr id="171" name="群組"/>
          <p:cNvGrpSpPr/>
          <p:nvPr/>
        </p:nvGrpSpPr>
        <p:grpSpPr>
          <a:xfrm>
            <a:off x="241173" y="2639951"/>
            <a:ext cx="2718055" cy="3410029"/>
            <a:chOff x="0" y="0"/>
            <a:chExt cx="2718054" cy="3410028"/>
          </a:xfrm>
        </p:grpSpPr>
        <p:sp>
          <p:nvSpPr>
            <p:cNvPr id="169" name="talent"/>
            <p:cNvSpPr txBox="1"/>
            <p:nvPr/>
          </p:nvSpPr>
          <p:spPr>
            <a:xfrm>
              <a:off x="272033" y="-1"/>
              <a:ext cx="2173987" cy="1019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pPr/>
              <a:r>
                <a:t>talent</a:t>
              </a:r>
            </a:p>
          </p:txBody>
        </p:sp>
        <p:sp>
          <p:nvSpPr>
            <p:cNvPr id="170" name="才艺…"/>
            <p:cNvSpPr txBox="1"/>
            <p:nvPr/>
          </p:nvSpPr>
          <p:spPr>
            <a:xfrm>
              <a:off x="-1" y="1063668"/>
              <a:ext cx="2718055" cy="2346360"/>
            </a:xfrm>
            <a:prstGeom prst="rect">
              <a:avLst/>
            </a:prstGeom>
            <a:solidFill>
              <a:schemeClr val="accent4">
                <a:hueOff val="366961"/>
                <a:satOff val="4172"/>
                <a:lumOff val="11129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9000"/>
              </a:pPr>
              <a:r>
                <a:t>才艺</a:t>
              </a:r>
            </a:p>
            <a:p>
              <a:pPr>
                <a:defRPr sz="4300"/>
              </a:pPr>
              <a:r>
                <a:t>cáiyì</a:t>
              </a:r>
            </a:p>
          </p:txBody>
        </p:sp>
      </p:grpSp>
      <p:pic>
        <p:nvPicPr>
          <p:cNvPr id="172" name="054101015CF8CA9AADD016A1E33D8D37.jpeg" descr="054101015CF8CA9AADD016A1E33D8D3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3574" y="1953964"/>
            <a:ext cx="6198108" cy="348643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画画儿…"/>
          <p:cNvSpPr txBox="1"/>
          <p:nvPr/>
        </p:nvSpPr>
        <p:spPr>
          <a:xfrm>
            <a:off x="9666732" y="3866509"/>
            <a:ext cx="2612137" cy="16395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画画儿</a:t>
            </a:r>
          </a:p>
          <a:p>
            <a:pPr>
              <a:defRPr sz="3100"/>
            </a:pPr>
            <a:r>
              <a:t>huà huàr</a:t>
            </a:r>
          </a:p>
        </p:txBody>
      </p:sp>
      <p:pic>
        <p:nvPicPr>
          <p:cNvPr id="174" name="0.jpeg" descr="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07037" y="6064746"/>
            <a:ext cx="6299201" cy="355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钢琴…"/>
          <p:cNvSpPr txBox="1"/>
          <p:nvPr/>
        </p:nvSpPr>
        <p:spPr>
          <a:xfrm>
            <a:off x="10047732" y="8070209"/>
            <a:ext cx="1850137" cy="16395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钢琴</a:t>
            </a:r>
          </a:p>
          <a:p>
            <a:pPr>
              <a:defRPr sz="3100"/>
            </a:pPr>
            <a:r>
              <a:t>gāngqín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  <p:bldP build="whole" bldLvl="1" animBg="1" rev="0" advAuto="0" spid="174" grpId="5"/>
      <p:bldP build="whole" bldLvl="1" animBg="1" rev="0" advAuto="0" spid="175" grpId="6"/>
      <p:bldP build="whole" bldLvl="1" animBg="1" rev="0" advAuto="0" spid="173" grpId="4"/>
      <p:bldP build="whole" bldLvl="1" animBg="1" rev="0" advAuto="0" spid="171" grpId="2"/>
      <p:bldP build="whole" bldLvl="1" animBg="1" rev="0" advAuto="0" spid="172" grpId="3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最好"/>
          <p:cNvSpPr txBox="1"/>
          <p:nvPr/>
        </p:nvSpPr>
        <p:spPr>
          <a:xfrm>
            <a:off x="-6351" y="-6350"/>
            <a:ext cx="2527301" cy="17907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最好</a:t>
            </a:r>
          </a:p>
        </p:txBody>
      </p:sp>
      <p:sp>
        <p:nvSpPr>
          <p:cNvPr id="610" name="(it’s best)"/>
          <p:cNvSpPr txBox="1"/>
          <p:nvPr/>
        </p:nvSpPr>
        <p:spPr>
          <a:xfrm>
            <a:off x="2624867" y="428862"/>
            <a:ext cx="3005266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(it’s best)</a:t>
            </a:r>
          </a:p>
        </p:txBody>
      </p:sp>
      <p:sp>
        <p:nvSpPr>
          <p:cNvPr id="611" name="宿舍离学校很远，我们最好早一点出门。"/>
          <p:cNvSpPr txBox="1"/>
          <p:nvPr/>
        </p:nvSpPr>
        <p:spPr>
          <a:xfrm>
            <a:off x="273049" y="7880350"/>
            <a:ext cx="124587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宿舍离学校很远，我们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最好</a:t>
            </a:r>
            <a:r>
              <a:t>早一点出门。</a:t>
            </a:r>
          </a:p>
        </p:txBody>
      </p:sp>
      <p:pic>
        <p:nvPicPr>
          <p:cNvPr id="612" name="20161008114332251.png" descr="201610081143322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0665" y="4591324"/>
            <a:ext cx="5446598" cy="3063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居住在宿舍屋子里的大学生男孩-91607961.jpg" descr="居住在宿舍屋子里的大学生男孩-91607961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0387"/>
          <a:stretch>
            <a:fillRect/>
          </a:stretch>
        </p:blipFill>
        <p:spPr>
          <a:xfrm>
            <a:off x="-74067" y="1878451"/>
            <a:ext cx="5577759" cy="3679561"/>
          </a:xfrm>
          <a:prstGeom prst="rect">
            <a:avLst/>
          </a:prstGeom>
          <a:ln w="12700">
            <a:miter lim="400000"/>
          </a:ln>
        </p:spPr>
      </p:pic>
      <p:sp>
        <p:nvSpPr>
          <p:cNvPr id="614" name="線條"/>
          <p:cNvSpPr/>
          <p:nvPr/>
        </p:nvSpPr>
        <p:spPr>
          <a:xfrm>
            <a:off x="5267721" y="3102026"/>
            <a:ext cx="4334868" cy="149076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15" name="花二十分钟坐电车"/>
          <p:cNvSpPr txBox="1"/>
          <p:nvPr/>
        </p:nvSpPr>
        <p:spPr>
          <a:xfrm>
            <a:off x="6489005" y="2736850"/>
            <a:ext cx="37719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花二十分钟坐电车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最好"/>
          <p:cNvSpPr txBox="1"/>
          <p:nvPr/>
        </p:nvSpPr>
        <p:spPr>
          <a:xfrm>
            <a:off x="-6351" y="-6350"/>
            <a:ext cx="2527301" cy="17907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最好</a:t>
            </a:r>
          </a:p>
        </p:txBody>
      </p:sp>
      <p:sp>
        <p:nvSpPr>
          <p:cNvPr id="618" name="(it’s best)"/>
          <p:cNvSpPr txBox="1"/>
          <p:nvPr/>
        </p:nvSpPr>
        <p:spPr>
          <a:xfrm>
            <a:off x="2624867" y="428862"/>
            <a:ext cx="3005266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(it’s best)</a:t>
            </a:r>
          </a:p>
        </p:txBody>
      </p:sp>
      <p:sp>
        <p:nvSpPr>
          <p:cNvPr id="619" name="你的身体不好，最好不要喝太多咖啡。"/>
          <p:cNvSpPr txBox="1"/>
          <p:nvPr/>
        </p:nvSpPr>
        <p:spPr>
          <a:xfrm>
            <a:off x="444500" y="7994649"/>
            <a:ext cx="124206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你的身体不好，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最好</a:t>
            </a:r>
            <a:r>
              <a:t>不要喝太多咖啡。</a:t>
            </a:r>
          </a:p>
        </p:txBody>
      </p:sp>
      <p:pic>
        <p:nvPicPr>
          <p:cNvPr id="620" name="W020170518537827333113.jpg" descr="W0201705185378273331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016" y="2753419"/>
            <a:ext cx="5425645" cy="4272162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你的身体不好"/>
          <p:cNvSpPr txBox="1"/>
          <p:nvPr/>
        </p:nvSpPr>
        <p:spPr>
          <a:xfrm>
            <a:off x="2584450" y="1854199"/>
            <a:ext cx="3314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你的身体不好</a:t>
            </a:r>
          </a:p>
        </p:txBody>
      </p:sp>
      <p:pic>
        <p:nvPicPr>
          <p:cNvPr id="622" name="173134i1417z6ccjchju5u.jpg" descr="173134i1417z6ccjchju5u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6453" y="3455453"/>
            <a:ext cx="5060189" cy="3376094"/>
          </a:xfrm>
          <a:prstGeom prst="rect">
            <a:avLst/>
          </a:prstGeom>
          <a:ln w="12700">
            <a:miter lim="400000"/>
          </a:ln>
        </p:spPr>
      </p:pic>
      <p:sp>
        <p:nvSpPr>
          <p:cNvPr id="623" name="X"/>
          <p:cNvSpPr txBox="1"/>
          <p:nvPr/>
        </p:nvSpPr>
        <p:spPr>
          <a:xfrm>
            <a:off x="8955373" y="4536032"/>
            <a:ext cx="1088454" cy="1837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9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最好"/>
          <p:cNvSpPr txBox="1"/>
          <p:nvPr/>
        </p:nvSpPr>
        <p:spPr>
          <a:xfrm>
            <a:off x="-6351" y="-6350"/>
            <a:ext cx="2527301" cy="17907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最好</a:t>
            </a:r>
          </a:p>
        </p:txBody>
      </p:sp>
      <p:sp>
        <p:nvSpPr>
          <p:cNvPr id="626" name="(it’s best)"/>
          <p:cNvSpPr txBox="1"/>
          <p:nvPr/>
        </p:nvSpPr>
        <p:spPr>
          <a:xfrm>
            <a:off x="2624867" y="428862"/>
            <a:ext cx="3005266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(it’s best)</a:t>
            </a:r>
          </a:p>
        </p:txBody>
      </p:sp>
      <p:sp>
        <p:nvSpPr>
          <p:cNvPr id="627" name="如果你想考高分，最好多看点儿书。"/>
          <p:cNvSpPr txBox="1"/>
          <p:nvPr/>
        </p:nvSpPr>
        <p:spPr>
          <a:xfrm>
            <a:off x="755649" y="7867649"/>
            <a:ext cx="116967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如果你想考高分，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最好</a:t>
            </a:r>
            <a:r>
              <a:t>多看点儿书。</a:t>
            </a:r>
          </a:p>
        </p:txBody>
      </p:sp>
      <p:pic>
        <p:nvPicPr>
          <p:cNvPr id="628" name="54776286.jpg" descr="54776286.jpg"/>
          <p:cNvPicPr>
            <a:picLocks noChangeAspect="1"/>
          </p:cNvPicPr>
          <p:nvPr/>
        </p:nvPicPr>
        <p:blipFill>
          <a:blip r:embed="rId2">
            <a:extLst/>
          </a:blip>
          <a:srcRect l="0" t="0" r="5205" b="0"/>
          <a:stretch>
            <a:fillRect/>
          </a:stretch>
        </p:blipFill>
        <p:spPr>
          <a:xfrm>
            <a:off x="2228453" y="2578100"/>
            <a:ext cx="3798049" cy="4859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pngtree-every-test-must-pass-blessing-prepare-for-a-test-preparation-png-image_462164.jpg" descr="pngtree-every-test-must-pass-blessing-prepare-for-a-test-preparation-png-image_46216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5951" y="2785640"/>
            <a:ext cx="4182319" cy="4182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7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最好"/>
          <p:cNvSpPr txBox="1"/>
          <p:nvPr/>
        </p:nvSpPr>
        <p:spPr>
          <a:xfrm>
            <a:off x="-727646" y="3098800"/>
            <a:ext cx="14460092" cy="29464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0">
                <a:solidFill>
                  <a:srgbClr val="FFFFFF"/>
                </a:solidFill>
              </a:defRPr>
            </a:lvl1pPr>
          </a:lstStyle>
          <a:p>
            <a:pPr/>
            <a:r>
              <a:t>最好</a:t>
            </a:r>
          </a:p>
        </p:txBody>
      </p:sp>
      <p:sp>
        <p:nvSpPr>
          <p:cNvPr id="632" name="it’s best；had better"/>
          <p:cNvSpPr txBox="1"/>
          <p:nvPr/>
        </p:nvSpPr>
        <p:spPr>
          <a:xfrm>
            <a:off x="2905518" y="1403350"/>
            <a:ext cx="719376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it’s best；had better</a:t>
            </a:r>
          </a:p>
        </p:txBody>
      </p:sp>
      <p:sp>
        <p:nvSpPr>
          <p:cNvPr id="633" name="造句"/>
          <p:cNvSpPr txBox="1"/>
          <p:nvPr/>
        </p:nvSpPr>
        <p:spPr>
          <a:xfrm>
            <a:off x="5441950" y="6743699"/>
            <a:ext cx="2120901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/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41337539-multiétnico-grupo-de-manos-sociedad-holding-palabra.jpg" descr="41337539-multiétnico-grupo-de-manos-sociedad-holding-palabr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34" y="6999"/>
            <a:ext cx="5883661" cy="3331058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社会…"/>
          <p:cNvSpPr txBox="1"/>
          <p:nvPr/>
        </p:nvSpPr>
        <p:spPr>
          <a:xfrm>
            <a:off x="3891458" y="1808373"/>
            <a:ext cx="2134692" cy="16029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100"/>
            </a:pPr>
            <a:r>
              <a:t>社会</a:t>
            </a:r>
          </a:p>
          <a:p>
            <a:pPr>
              <a:defRPr sz="2700"/>
            </a:pPr>
            <a:r>
              <a:t>shèhuì</a:t>
            </a:r>
          </a:p>
        </p:txBody>
      </p:sp>
      <p:sp>
        <p:nvSpPr>
          <p:cNvPr id="637" name="person of ability; talented person"/>
          <p:cNvSpPr txBox="1"/>
          <p:nvPr/>
        </p:nvSpPr>
        <p:spPr>
          <a:xfrm>
            <a:off x="6186678" y="412294"/>
            <a:ext cx="6600445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person of ability; talented person </a:t>
            </a:r>
          </a:p>
        </p:txBody>
      </p:sp>
      <p:sp>
        <p:nvSpPr>
          <p:cNvPr id="638" name="人材…"/>
          <p:cNvSpPr txBox="1"/>
          <p:nvPr/>
        </p:nvSpPr>
        <p:spPr>
          <a:xfrm>
            <a:off x="6581034" y="1068554"/>
            <a:ext cx="6014932" cy="3082592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3000">
                <a:solidFill>
                  <a:srgbClr val="FFFFFF"/>
                </a:solidFill>
              </a:defRPr>
            </a:pPr>
            <a:r>
              <a:t>人材</a:t>
            </a:r>
          </a:p>
          <a:p>
            <a:pPr>
              <a:defRPr sz="4400">
                <a:solidFill>
                  <a:srgbClr val="FFFFFF"/>
                </a:solidFill>
              </a:defRPr>
            </a:pPr>
            <a:r>
              <a:t>réncái</a:t>
            </a:r>
          </a:p>
        </p:txBody>
      </p:sp>
      <p:pic>
        <p:nvPicPr>
          <p:cNvPr id="639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rcRect l="23803" t="0" r="21817" b="0"/>
          <a:stretch>
            <a:fillRect/>
          </a:stretch>
        </p:blipFill>
        <p:spPr>
          <a:xfrm>
            <a:off x="181768" y="4472650"/>
            <a:ext cx="4641594" cy="4795969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知识…"/>
          <p:cNvSpPr txBox="1"/>
          <p:nvPr/>
        </p:nvSpPr>
        <p:spPr>
          <a:xfrm>
            <a:off x="2933966" y="7561473"/>
            <a:ext cx="1879068" cy="16029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知识</a:t>
            </a:r>
          </a:p>
          <a:p>
            <a:pPr>
              <a:defRPr sz="2700"/>
            </a:pPr>
            <a:r>
              <a:t>zhīshì</a:t>
            </a:r>
          </a:p>
        </p:txBody>
      </p:sp>
      <p:grpSp>
        <p:nvGrpSpPr>
          <p:cNvPr id="643" name="群組"/>
          <p:cNvGrpSpPr/>
          <p:nvPr/>
        </p:nvGrpSpPr>
        <p:grpSpPr>
          <a:xfrm>
            <a:off x="5964485" y="4394480"/>
            <a:ext cx="6690453" cy="5079919"/>
            <a:chOff x="0" y="0"/>
            <a:chExt cx="6690452" cy="5079917"/>
          </a:xfrm>
        </p:grpSpPr>
        <p:pic>
          <p:nvPicPr>
            <p:cNvPr id="641" name="books_shutterstock_112295444.jpg" descr="books_shutterstock_112295444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0" y="617385"/>
              <a:ext cx="6690453" cy="44625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2" name="books(abstract noun)"/>
            <p:cNvSpPr txBox="1"/>
            <p:nvPr/>
          </p:nvSpPr>
          <p:spPr>
            <a:xfrm>
              <a:off x="1141088" y="0"/>
              <a:ext cx="4762653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books(abstract noun)</a:t>
              </a:r>
            </a:p>
          </p:txBody>
        </p:sp>
      </p:grpSp>
      <p:sp>
        <p:nvSpPr>
          <p:cNvPr id="644" name="书本…"/>
          <p:cNvSpPr txBox="1"/>
          <p:nvPr/>
        </p:nvSpPr>
        <p:spPr>
          <a:xfrm>
            <a:off x="10769866" y="7878973"/>
            <a:ext cx="1879068" cy="16029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书本</a:t>
            </a:r>
          </a:p>
          <a:p>
            <a:pPr>
              <a:defRPr sz="2700"/>
            </a:pPr>
            <a:r>
              <a:t>shūběn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4" grpId="7"/>
      <p:bldP build="whole" bldLvl="1" animBg="1" rev="0" advAuto="0" spid="640" grpId="5"/>
      <p:bldP build="whole" bldLvl="1" animBg="1" rev="0" advAuto="0" spid="637" grpId="2"/>
      <p:bldP build="whole" bldLvl="1" animBg="1" rev="0" advAuto="0" spid="639" grpId="4"/>
      <p:bldP build="whole" bldLvl="1" animBg="1" rev="0" advAuto="0" spid="636" grpId="1"/>
      <p:bldP build="whole" bldLvl="1" animBg="1" rev="0" advAuto="0" spid="643" grpId="6"/>
      <p:bldP build="whole" bldLvl="1" animBg="1" rev="0" advAuto="0" spid="638" grpId="3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5d5c46a1e5f74dc2a4c9fa26c859b9c6_620.jpg" descr="5d5c46a1e5f74dc2a4c9fa26c859b9c6_6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3028911"/>
            <a:ext cx="10596289" cy="5981778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墨西哥…"/>
          <p:cNvSpPr txBox="1"/>
          <p:nvPr/>
        </p:nvSpPr>
        <p:spPr>
          <a:xfrm>
            <a:off x="3709814" y="814370"/>
            <a:ext cx="5996060" cy="216856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000"/>
            </a:pPr>
            <a:r>
              <a:t>墨西哥</a:t>
            </a:r>
          </a:p>
          <a:p>
            <a:pPr>
              <a:defRPr sz="4300"/>
            </a:pPr>
            <a:r>
              <a:t>mòxīgē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7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不是A而是B"/>
          <p:cNvSpPr txBox="1"/>
          <p:nvPr/>
        </p:nvSpPr>
        <p:spPr>
          <a:xfrm>
            <a:off x="2173370" y="831849"/>
            <a:ext cx="9216860" cy="2463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300">
                <a:solidFill>
                  <a:srgbClr val="FFFFFF"/>
                </a:solidFill>
              </a:defRPr>
            </a:lvl1pPr>
          </a:lstStyle>
          <a:p>
            <a:pPr/>
            <a:r>
              <a:t>不是A而是B</a:t>
            </a:r>
          </a:p>
        </p:txBody>
      </p:sp>
      <p:sp>
        <p:nvSpPr>
          <p:cNvPr id="650" name="When responding to a statement or situation, the speaker wishes to negate A and strongly affirm B"/>
          <p:cNvSpPr txBox="1"/>
          <p:nvPr/>
        </p:nvSpPr>
        <p:spPr>
          <a:xfrm>
            <a:off x="804912" y="6375681"/>
            <a:ext cx="11648975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/>
            </a:pPr>
            <a:r>
              <a:t>When responding to a statement or situation, the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speaker wishes to negate A and strongly affirm B </a:t>
            </a:r>
          </a:p>
        </p:txBody>
      </p:sp>
      <p:sp>
        <p:nvSpPr>
          <p:cNvPr id="651" name="Not A But is B"/>
          <p:cNvSpPr txBox="1"/>
          <p:nvPr/>
        </p:nvSpPr>
        <p:spPr>
          <a:xfrm>
            <a:off x="3532327" y="4112327"/>
            <a:ext cx="6194146" cy="1192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Not A But is 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不是A而是B"/>
          <p:cNvSpPr txBox="1"/>
          <p:nvPr/>
        </p:nvSpPr>
        <p:spPr>
          <a:xfrm>
            <a:off x="4876" y="0"/>
            <a:ext cx="6137048" cy="16637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00">
                <a:solidFill>
                  <a:srgbClr val="FFFFFF"/>
                </a:solidFill>
              </a:defRPr>
            </a:lvl1pPr>
          </a:lstStyle>
          <a:p>
            <a:pPr/>
            <a:r>
              <a:t>不是A而是B</a:t>
            </a:r>
          </a:p>
        </p:txBody>
      </p:sp>
      <p:sp>
        <p:nvSpPr>
          <p:cNvPr id="654" name="A：你上个月是不是去墨西哥旅行？"/>
          <p:cNvSpPr txBox="1"/>
          <p:nvPr/>
        </p:nvSpPr>
        <p:spPr>
          <a:xfrm>
            <a:off x="1467262" y="1752599"/>
            <a:ext cx="10273476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A：你上个月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是不是去墨西哥</a:t>
            </a:r>
            <a:r>
              <a:t>旅行？</a:t>
            </a:r>
          </a:p>
        </p:txBody>
      </p:sp>
      <p:sp>
        <p:nvSpPr>
          <p:cNvPr id="655" name="B：不！你记错了，___________________________！"/>
          <p:cNvSpPr txBox="1"/>
          <p:nvPr/>
        </p:nvSpPr>
        <p:spPr>
          <a:xfrm>
            <a:off x="294209" y="8413750"/>
            <a:ext cx="1190193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B：不！你记错了，___________________________！</a:t>
            </a:r>
          </a:p>
        </p:txBody>
      </p:sp>
      <p:pic>
        <p:nvPicPr>
          <p:cNvPr id="656" name="wKgBEFq81ZWAG_R7AA18PZYvTCg81.jpeg" descr="wKgBEFq81ZWAG_R7AA18PZYvTCg8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3675" y="2972544"/>
            <a:ext cx="8763001" cy="4699001"/>
          </a:xfrm>
          <a:prstGeom prst="rect">
            <a:avLst/>
          </a:prstGeom>
          <a:ln w="12700">
            <a:miter lim="400000"/>
          </a:ln>
        </p:spPr>
      </p:pic>
      <p:sp>
        <p:nvSpPr>
          <p:cNvPr id="657" name="Moscow…"/>
          <p:cNvSpPr txBox="1"/>
          <p:nvPr/>
        </p:nvSpPr>
        <p:spPr>
          <a:xfrm>
            <a:off x="7974101" y="5435328"/>
            <a:ext cx="2695398" cy="22484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Moscow</a:t>
            </a:r>
          </a:p>
          <a:p>
            <a:pPr>
              <a:defRPr sz="6200"/>
            </a:pPr>
            <a:r>
              <a:t>莫斯科</a:t>
            </a:r>
          </a:p>
          <a:p>
            <a:pPr>
              <a:defRPr sz="3300"/>
            </a:pPr>
            <a:r>
              <a:t>mòsīkē</a:t>
            </a:r>
          </a:p>
        </p:txBody>
      </p:sp>
      <p:sp>
        <p:nvSpPr>
          <p:cNvPr id="658" name="我不是去墨西哥而是去莫斯科"/>
          <p:cNvSpPr txBox="1"/>
          <p:nvPr/>
        </p:nvSpPr>
        <p:spPr>
          <a:xfrm>
            <a:off x="4819650" y="8324850"/>
            <a:ext cx="6718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不是</a:t>
            </a:r>
            <a:r>
              <a:t>去墨西哥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而是</a:t>
            </a:r>
            <a:r>
              <a:t>去莫斯科</a:t>
            </a:r>
          </a:p>
        </p:txBody>
      </p:sp>
      <p:sp>
        <p:nvSpPr>
          <p:cNvPr id="659" name="Not A But is B"/>
          <p:cNvSpPr txBox="1"/>
          <p:nvPr/>
        </p:nvSpPr>
        <p:spPr>
          <a:xfrm>
            <a:off x="6684365" y="445430"/>
            <a:ext cx="4843070" cy="957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Not A But is B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5" grpId="3"/>
      <p:bldP build="whole" bldLvl="1" animBg="1" rev="0" advAuto="0" spid="656" grpId="1"/>
      <p:bldP build="whole" bldLvl="1" animBg="1" rev="0" advAuto="0" spid="657" grpId="2"/>
      <p:bldP build="whole" bldLvl="1" animBg="1" rev="0" advAuto="0" spid="658" grpId="4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不是A而是B"/>
          <p:cNvSpPr txBox="1"/>
          <p:nvPr/>
        </p:nvSpPr>
        <p:spPr>
          <a:xfrm>
            <a:off x="4876" y="0"/>
            <a:ext cx="6137048" cy="16637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00">
                <a:solidFill>
                  <a:srgbClr val="FFFFFF"/>
                </a:solidFill>
              </a:defRPr>
            </a:lvl1pPr>
          </a:lstStyle>
          <a:p>
            <a:pPr/>
            <a:r>
              <a:t>不是A而是B</a:t>
            </a:r>
          </a:p>
        </p:txBody>
      </p:sp>
      <p:sp>
        <p:nvSpPr>
          <p:cNvPr id="662" name="A：你不买这件牛仔裤是因为它的质量不好吗？"/>
          <p:cNvSpPr txBox="1"/>
          <p:nvPr/>
        </p:nvSpPr>
        <p:spPr>
          <a:xfrm>
            <a:off x="420211" y="1981200"/>
            <a:ext cx="11935778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A：你不买这件牛仔裤是因为它的质量不好吗？</a:t>
            </a:r>
          </a:p>
        </p:txBody>
      </p:sp>
      <p:pic>
        <p:nvPicPr>
          <p:cNvPr id="663" name="2bb4c182f80e664440f912b125874656.jpeg" descr="2bb4c182f80e664440f912b12587465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8290" y="2984500"/>
            <a:ext cx="5699647" cy="5699646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線條"/>
          <p:cNvSpPr/>
          <p:nvPr/>
        </p:nvSpPr>
        <p:spPr>
          <a:xfrm flipV="1">
            <a:off x="7150100" y="4400550"/>
            <a:ext cx="1270000" cy="12700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65" name="3000kč"/>
          <p:cNvSpPr txBox="1"/>
          <p:nvPr/>
        </p:nvSpPr>
        <p:spPr>
          <a:xfrm>
            <a:off x="8389264" y="3596591"/>
            <a:ext cx="216987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3000kč</a:t>
            </a:r>
          </a:p>
        </p:txBody>
      </p:sp>
      <p:sp>
        <p:nvSpPr>
          <p:cNvPr id="666" name="我不买这件牛仔裤不是因为它的质量不好，而是它的价钱太贵了。"/>
          <p:cNvSpPr txBox="1"/>
          <p:nvPr/>
        </p:nvSpPr>
        <p:spPr>
          <a:xfrm>
            <a:off x="184150" y="8785745"/>
            <a:ext cx="126365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/>
            </a:pPr>
            <a:r>
              <a:t>我不买这件牛仔裤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不是</a:t>
            </a:r>
            <a:r>
              <a:t>因为它的质量不好，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而是</a:t>
            </a:r>
            <a:r>
              <a:t>它的价钱太贵了。</a:t>
            </a:r>
          </a:p>
        </p:txBody>
      </p:sp>
      <p:sp>
        <p:nvSpPr>
          <p:cNvPr id="667" name="Not A But is B"/>
          <p:cNvSpPr txBox="1"/>
          <p:nvPr/>
        </p:nvSpPr>
        <p:spPr>
          <a:xfrm>
            <a:off x="6684365" y="445430"/>
            <a:ext cx="4843070" cy="957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Not A But is B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6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不是A而是B"/>
          <p:cNvSpPr txBox="1"/>
          <p:nvPr/>
        </p:nvSpPr>
        <p:spPr>
          <a:xfrm>
            <a:off x="4876" y="0"/>
            <a:ext cx="6137048" cy="16637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00">
                <a:solidFill>
                  <a:srgbClr val="FFFFFF"/>
                </a:solidFill>
              </a:defRPr>
            </a:lvl1pPr>
          </a:lstStyle>
          <a:p>
            <a:pPr/>
            <a:r>
              <a:t>不是A而是B</a:t>
            </a:r>
          </a:p>
        </p:txBody>
      </p:sp>
      <p:sp>
        <p:nvSpPr>
          <p:cNvPr id="670" name="A：你喜欢他是因为他很聪明吗？"/>
          <p:cNvSpPr txBox="1"/>
          <p:nvPr/>
        </p:nvSpPr>
        <p:spPr>
          <a:xfrm>
            <a:off x="1910111" y="1911349"/>
            <a:ext cx="88797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A：你喜欢他是因为他很聪明吗？</a:t>
            </a:r>
          </a:p>
        </p:txBody>
      </p:sp>
      <p:pic>
        <p:nvPicPr>
          <p:cNvPr id="671" name="zLfQibcVrw.jpg" descr="zLfQibcVrw.jpg"/>
          <p:cNvPicPr>
            <a:picLocks noChangeAspect="1"/>
          </p:cNvPicPr>
          <p:nvPr/>
        </p:nvPicPr>
        <p:blipFill>
          <a:blip r:embed="rId2">
            <a:extLst/>
          </a:blip>
          <a:srcRect l="16482" t="0" r="18859" b="0"/>
          <a:stretch>
            <a:fillRect/>
          </a:stretch>
        </p:blipFill>
        <p:spPr>
          <a:xfrm>
            <a:off x="4764831" y="3214056"/>
            <a:ext cx="3052977" cy="4714217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B：我喜欢他不是因为他很聪明，而是因为他性格开朗。"/>
          <p:cNvSpPr txBox="1"/>
          <p:nvPr/>
        </p:nvSpPr>
        <p:spPr>
          <a:xfrm>
            <a:off x="576122" y="8098974"/>
            <a:ext cx="11114020" cy="166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t>B：</a:t>
            </a:r>
            <a:r>
              <a:t>我喜欢他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不是</a:t>
            </a:r>
            <a:r>
              <a:t>因为他很聪明，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而是</a:t>
            </a:r>
            <a:r>
              <a:t>因为他性格开朗。</a:t>
            </a:r>
          </a:p>
        </p:txBody>
      </p:sp>
      <p:sp>
        <p:nvSpPr>
          <p:cNvPr id="673" name="Not A But is B"/>
          <p:cNvSpPr txBox="1"/>
          <p:nvPr/>
        </p:nvSpPr>
        <p:spPr>
          <a:xfrm>
            <a:off x="6684365" y="445430"/>
            <a:ext cx="4843070" cy="957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Not A But is B</a:t>
            </a:r>
          </a:p>
        </p:txBody>
      </p:sp>
      <p:sp>
        <p:nvSpPr>
          <p:cNvPr id="674" name="線條"/>
          <p:cNvSpPr/>
          <p:nvPr/>
        </p:nvSpPr>
        <p:spPr>
          <a:xfrm flipV="1">
            <a:off x="6908800" y="5052615"/>
            <a:ext cx="1655366" cy="18613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75" name="性格开朗"/>
          <p:cNvSpPr txBox="1"/>
          <p:nvPr/>
        </p:nvSpPr>
        <p:spPr>
          <a:xfrm>
            <a:off x="8578850" y="4546600"/>
            <a:ext cx="2298700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性格开朗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语法"/>
          <p:cNvSpPr txBox="1"/>
          <p:nvPr/>
        </p:nvSpPr>
        <p:spPr>
          <a:xfrm>
            <a:off x="2818184" y="3143250"/>
            <a:ext cx="7800232" cy="476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200">
                <a:solidFill>
                  <a:srgbClr val="FFFFFF"/>
                </a:solidFill>
              </a:defRPr>
            </a:lvl1pPr>
          </a:lstStyle>
          <a:p>
            <a:pPr/>
            <a:r>
              <a:t>语法</a:t>
            </a:r>
          </a:p>
        </p:txBody>
      </p:sp>
      <p:sp>
        <p:nvSpPr>
          <p:cNvPr id="178" name="Grammar"/>
          <p:cNvSpPr txBox="1"/>
          <p:nvPr/>
        </p:nvSpPr>
        <p:spPr>
          <a:xfrm>
            <a:off x="2997134" y="755650"/>
            <a:ext cx="7442332" cy="257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17000">
                <a:solidFill>
                  <a:srgbClr val="FFFFFF"/>
                </a:solidFill>
                <a:latin typeface="나눔손글씨 붓"/>
                <a:ea typeface="나눔손글씨 붓"/>
                <a:cs typeface="나눔손글씨 붓"/>
                <a:sym typeface="나눔손글씨 붓"/>
              </a:defRPr>
            </a:lvl1pPr>
          </a:lstStyle>
          <a:p>
            <a:pPr/>
            <a:r>
              <a:t>Grammar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不是A而是B"/>
          <p:cNvSpPr txBox="1"/>
          <p:nvPr/>
        </p:nvSpPr>
        <p:spPr>
          <a:xfrm>
            <a:off x="4876" y="0"/>
            <a:ext cx="6137048" cy="16637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00">
                <a:solidFill>
                  <a:srgbClr val="FFFFFF"/>
                </a:solidFill>
              </a:defRPr>
            </a:lvl1pPr>
          </a:lstStyle>
          <a:p>
            <a:pPr/>
            <a:r>
              <a:t>不是A而是B</a:t>
            </a:r>
          </a:p>
        </p:txBody>
      </p:sp>
      <p:sp>
        <p:nvSpPr>
          <p:cNvPr id="678" name="Not A But is B"/>
          <p:cNvSpPr txBox="1"/>
          <p:nvPr/>
        </p:nvSpPr>
        <p:spPr>
          <a:xfrm>
            <a:off x="6684365" y="445430"/>
            <a:ext cx="4843070" cy="957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Not A But is B</a:t>
            </a:r>
          </a:p>
        </p:txBody>
      </p:sp>
      <p:sp>
        <p:nvSpPr>
          <p:cNvPr id="679" name="学习不是为了别人，而是为了自己。"/>
          <p:cNvSpPr txBox="1"/>
          <p:nvPr/>
        </p:nvSpPr>
        <p:spPr>
          <a:xfrm>
            <a:off x="1365250" y="8051800"/>
            <a:ext cx="100711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学习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不是</a:t>
            </a:r>
            <a:r>
              <a:t>为了别人，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而是</a:t>
            </a:r>
            <a:r>
              <a:t>为了自己。</a:t>
            </a:r>
          </a:p>
        </p:txBody>
      </p:sp>
      <p:sp>
        <p:nvSpPr>
          <p:cNvPr id="680" name="Learning is not doing for others, but doing for yourselves."/>
          <p:cNvSpPr txBox="1"/>
          <p:nvPr/>
        </p:nvSpPr>
        <p:spPr>
          <a:xfrm>
            <a:off x="709866" y="2146028"/>
            <a:ext cx="1158506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Learning is not doing for others, but doing for yourselves.</a:t>
            </a:r>
          </a:p>
        </p:txBody>
      </p:sp>
      <p:pic>
        <p:nvPicPr>
          <p:cNvPr id="681" name="6ef70de1e69f4f59a19f2cb73355b226.jpeg" descr="6ef70de1e69f4f59a19f2cb73355b2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5233" y="2931616"/>
            <a:ext cx="6137047" cy="4449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9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不是A而是B"/>
          <p:cNvSpPr txBox="1"/>
          <p:nvPr/>
        </p:nvSpPr>
        <p:spPr>
          <a:xfrm>
            <a:off x="1686890" y="1016000"/>
            <a:ext cx="9148420" cy="24511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200">
                <a:solidFill>
                  <a:srgbClr val="FFFFFF"/>
                </a:solidFill>
              </a:defRPr>
            </a:lvl1pPr>
          </a:lstStyle>
          <a:p>
            <a:pPr/>
            <a:r>
              <a:t>不是A而是B</a:t>
            </a:r>
          </a:p>
        </p:txBody>
      </p:sp>
      <p:sp>
        <p:nvSpPr>
          <p:cNvPr id="684" name="Not A But is B"/>
          <p:cNvSpPr txBox="1"/>
          <p:nvPr/>
        </p:nvSpPr>
        <p:spPr>
          <a:xfrm>
            <a:off x="3839565" y="3798230"/>
            <a:ext cx="4843070" cy="957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Not A But is B</a:t>
            </a:r>
          </a:p>
        </p:txBody>
      </p:sp>
      <p:sp>
        <p:nvSpPr>
          <p:cNvPr id="685" name="造句"/>
          <p:cNvSpPr txBox="1"/>
          <p:nvPr/>
        </p:nvSpPr>
        <p:spPr>
          <a:xfrm>
            <a:off x="5187950" y="6045199"/>
            <a:ext cx="2628901" cy="18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/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Adverb 才"/>
          <p:cNvSpPr txBox="1"/>
          <p:nvPr/>
        </p:nvSpPr>
        <p:spPr>
          <a:xfrm>
            <a:off x="-840630" y="2419350"/>
            <a:ext cx="14127260" cy="35433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6300"/>
              <a:t>Adverb</a:t>
            </a:r>
            <a:r>
              <a:t> </a:t>
            </a:r>
            <a:r>
              <a:rPr sz="19300"/>
              <a:t>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才V.S就"/>
          <p:cNvSpPr txBox="1"/>
          <p:nvPr/>
        </p:nvSpPr>
        <p:spPr>
          <a:xfrm>
            <a:off x="97307" y="57150"/>
            <a:ext cx="3031186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才V.S就</a:t>
            </a:r>
          </a:p>
        </p:txBody>
      </p:sp>
      <p:sp>
        <p:nvSpPr>
          <p:cNvPr id="183" name="我哥哥二十岁就念完博士了，我二十岁才上大学。"/>
          <p:cNvSpPr txBox="1"/>
          <p:nvPr/>
        </p:nvSpPr>
        <p:spPr>
          <a:xfrm>
            <a:off x="158750" y="1752600"/>
            <a:ext cx="12687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我哥哥二十岁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就</a:t>
            </a:r>
            <a:r>
              <a:t>念完博士了，我二十岁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才</a:t>
            </a:r>
            <a:r>
              <a:t>上大学。</a:t>
            </a:r>
          </a:p>
        </p:txBody>
      </p:sp>
      <p:grpSp>
        <p:nvGrpSpPr>
          <p:cNvPr id="186" name="群組"/>
          <p:cNvGrpSpPr/>
          <p:nvPr/>
        </p:nvGrpSpPr>
        <p:grpSpPr>
          <a:xfrm>
            <a:off x="227217" y="2625725"/>
            <a:ext cx="6556192" cy="701947"/>
            <a:chOff x="0" y="0"/>
            <a:chExt cx="6556191" cy="701946"/>
          </a:xfrm>
        </p:grpSpPr>
        <p:sp>
          <p:nvSpPr>
            <p:cNvPr id="184" name="線條"/>
            <p:cNvSpPr/>
            <p:nvPr/>
          </p:nvSpPr>
          <p:spPr>
            <a:xfrm>
              <a:off x="0" y="0"/>
              <a:ext cx="6556192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85" name="He is quickly to finished Dr."/>
            <p:cNvSpPr txBox="1"/>
            <p:nvPr/>
          </p:nvSpPr>
          <p:spPr>
            <a:xfrm>
              <a:off x="330940" y="104503"/>
              <a:ext cx="5538712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He is quickly to finished Dr.</a:t>
              </a:r>
            </a:p>
          </p:txBody>
        </p:sp>
      </p:grpSp>
      <p:grpSp>
        <p:nvGrpSpPr>
          <p:cNvPr id="189" name="群組"/>
          <p:cNvGrpSpPr/>
          <p:nvPr/>
        </p:nvGrpSpPr>
        <p:grpSpPr>
          <a:xfrm>
            <a:off x="7245921" y="2625725"/>
            <a:ext cx="5751958" cy="683450"/>
            <a:chOff x="0" y="0"/>
            <a:chExt cx="5751957" cy="683449"/>
          </a:xfrm>
        </p:grpSpPr>
        <p:sp>
          <p:nvSpPr>
            <p:cNvPr id="187" name="線條"/>
            <p:cNvSpPr/>
            <p:nvPr/>
          </p:nvSpPr>
          <p:spPr>
            <a:xfrm>
              <a:off x="406126" y="0"/>
              <a:ext cx="4732761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88" name="I’m very late to study university"/>
            <p:cNvSpPr txBox="1"/>
            <p:nvPr/>
          </p:nvSpPr>
          <p:spPr>
            <a:xfrm>
              <a:off x="0" y="123000"/>
              <a:ext cx="5751958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I’m very late to study university</a:t>
              </a:r>
            </a:p>
          </p:txBody>
        </p:sp>
      </p:grpSp>
      <p:grpSp>
        <p:nvGrpSpPr>
          <p:cNvPr id="195" name="群組"/>
          <p:cNvGrpSpPr/>
          <p:nvPr/>
        </p:nvGrpSpPr>
        <p:grpSpPr>
          <a:xfrm>
            <a:off x="14846" y="3864099"/>
            <a:ext cx="12949520" cy="5572001"/>
            <a:chOff x="0" y="0"/>
            <a:chExt cx="12949519" cy="5572000"/>
          </a:xfrm>
        </p:grpSpPr>
        <p:sp>
          <p:nvSpPr>
            <p:cNvPr id="190" name="Adverb 才"/>
            <p:cNvSpPr txBox="1"/>
            <p:nvPr/>
          </p:nvSpPr>
          <p:spPr>
            <a:xfrm>
              <a:off x="-1" y="34800"/>
              <a:ext cx="3551709" cy="2336801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sz="4100"/>
                <a:t>Adverb</a:t>
              </a:r>
              <a:r>
                <a:t> </a:t>
              </a:r>
              <a:r>
                <a:rPr sz="12500"/>
                <a:t>才</a:t>
              </a:r>
            </a:p>
          </p:txBody>
        </p:sp>
        <p:sp>
          <p:nvSpPr>
            <p:cNvPr id="191" name="1"/>
            <p:cNvSpPr/>
            <p:nvPr/>
          </p:nvSpPr>
          <p:spPr>
            <a:xfrm>
              <a:off x="3782453" y="0"/>
              <a:ext cx="722512" cy="70460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35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192" name="Is used after numbers and measure words, and before verbs, it expresses slowness or lateness."/>
            <p:cNvSpPr txBox="1"/>
            <p:nvPr/>
          </p:nvSpPr>
          <p:spPr>
            <a:xfrm>
              <a:off x="3619588" y="1062492"/>
              <a:ext cx="9329932" cy="979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900"/>
              </a:pPr>
              <a:r>
                <a:t>Is used </a:t>
              </a:r>
              <a:r>
                <a:rPr>
                  <a:solidFill>
                    <a:srgbClr val="0433FF"/>
                  </a:solidFill>
                </a:rPr>
                <a:t>after numbers and measure words, and before verbs</a:t>
              </a:r>
              <a:r>
                <a:t>, </a:t>
              </a:r>
              <a:r>
                <a:rPr>
                  <a:solidFill>
                    <a:srgbClr val="FF2600"/>
                  </a:solidFill>
                </a:rPr>
                <a:t>it expresses slowness or lateness</a:t>
              </a:r>
              <a:r>
                <a:t>.</a:t>
              </a:r>
            </a:p>
          </p:txBody>
        </p:sp>
        <p:sp>
          <p:nvSpPr>
            <p:cNvPr id="193" name="The adverb 就 is used before a verb to suggest the earliness, briefness, or quickness of the action."/>
            <p:cNvSpPr txBox="1"/>
            <p:nvPr/>
          </p:nvSpPr>
          <p:spPr>
            <a:xfrm>
              <a:off x="3997225" y="3641329"/>
              <a:ext cx="8574659" cy="151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29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The adverb 就 is used </a:t>
              </a:r>
              <a:r>
                <a:rPr>
                  <a:solidFill>
                    <a:srgbClr val="0433FF"/>
                  </a:solidFill>
                </a:rPr>
                <a:t>before a verb to suggest</a:t>
              </a:r>
              <a:r>
                <a:t>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the earliness, briefness, or quickness of the action. </a:t>
              </a:r>
            </a:p>
          </p:txBody>
        </p:sp>
        <p:sp>
          <p:nvSpPr>
            <p:cNvPr id="194" name="Adverb 就"/>
            <p:cNvSpPr txBox="1"/>
            <p:nvPr/>
          </p:nvSpPr>
          <p:spPr>
            <a:xfrm>
              <a:off x="-1" y="3235200"/>
              <a:ext cx="3551709" cy="233680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sz="4100"/>
                <a:t>Adverb</a:t>
              </a:r>
              <a:r>
                <a:t> </a:t>
              </a:r>
              <a:r>
                <a:rPr sz="12500"/>
                <a:t>就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89" grpId="3"/>
      <p:bldP build="whole" bldLvl="1" animBg="1" rev="0" advAuto="0" spid="18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