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60" r:id="rId4"/>
    <p:sldId id="285" r:id="rId5"/>
    <p:sldId id="258" r:id="rId6"/>
    <p:sldId id="259" r:id="rId7"/>
    <p:sldId id="261" r:id="rId8"/>
    <p:sldId id="275" r:id="rId9"/>
    <p:sldId id="276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8" r:id="rId18"/>
    <p:sldId id="277" r:id="rId19"/>
    <p:sldId id="271" r:id="rId20"/>
    <p:sldId id="272" r:id="rId21"/>
    <p:sldId id="280" r:id="rId22"/>
    <p:sldId id="279" r:id="rId23"/>
    <p:sldId id="273" r:id="rId24"/>
    <p:sldId id="274" r:id="rId25"/>
    <p:sldId id="287" r:id="rId26"/>
    <p:sldId id="286" r:id="rId27"/>
    <p:sldId id="290" r:id="rId28"/>
    <p:sldId id="288" r:id="rId29"/>
    <p:sldId id="289" r:id="rId30"/>
    <p:sldId id="291" r:id="rId31"/>
    <p:sldId id="283" r:id="rId32"/>
    <p:sldId id="282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72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39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80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1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59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7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7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40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44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4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24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47A61-7CC1-4D8D-BE5D-11CDCE5698EE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9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6211"/>
            <a:ext cx="10515600" cy="5320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rgbClr val="002060"/>
                </a:solidFill>
              </a:rPr>
              <a:t>Citování do textu</a:t>
            </a:r>
            <a:endParaRPr lang="cs-CZ" sz="10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0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Místo vydání : Nakladatel,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původní české tištěné publikace (knihy)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PEŠKOVÁ, Jaroslava.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vědomí v dějinách a jiné eseje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: Nakladatelství Lidové Noviny, 1998. 140 s. Knižnice dějin současnosti, sv. 5. Obsahuje bibliografické odkazy a rejstřík. ISBN 80-7106-217-0.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3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překladu anglické knihy do češtiny </a:t>
            </a: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WEINBERG, Steven.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tři minuty : moderní pohled na počátek vesmíru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Přel. Michal Horák. 2.,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aktualiz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Mladá fronta, 1998. 197, 8 s. Kolumbus, sv. 138. Přel. z: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 80-204-0700-6. </a:t>
            </a:r>
          </a:p>
        </p:txBody>
      </p:sp>
    </p:spTree>
    <p:extLst>
      <p:ext uri="{BB962C8B-B14F-4D97-AF65-F5344CB8AC3E}">
        <p14:creationId xmlns:p14="http://schemas.microsoft.com/office/powerpoint/2010/main" val="352020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4357"/>
            <a:ext cx="10515600" cy="52536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 : Nakladatel, Rok vydání.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Bibliografický záznam českého vysokoškolského učebního textu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POKORNÝ, Jaroslav; SNÁŠEL, Václav; KOPECKÝ, Michal.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Dokumentografické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přeprac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Karolinum, 2005. 184 s. Učební texty Univerzity Karlovy v Praze. ISBN 80-246-1148-1.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Má-li publikace dva nebo tři autory, jsou v záznamu uvedena jména všech autorů – odděleni ; </a:t>
            </a:r>
          </a:p>
        </p:txBody>
      </p:sp>
    </p:spTree>
    <p:extLst>
      <p:ext uri="{BB962C8B-B14F-4D97-AF65-F5344CB8AC3E}">
        <p14:creationId xmlns:p14="http://schemas.microsoft.com/office/powerpoint/2010/main" val="1902342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 : Nakladatel, 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4: Bibliografický záznam zahraniční tištěné odborné knihy, jejíž digitální verze byla autorem zveřejněna později na internetu 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ARMS, William Y.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MIT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2000. x, 287 s. Digital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Online vydání dostupné od roku 2005 také z WWW: &lt;http://www.cs.cornell.edu/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DigLib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/&gt;. ISBN 0-262-011808.</a:t>
            </a:r>
          </a:p>
        </p:txBody>
      </p:sp>
    </p:spTree>
    <p:extLst>
      <p:ext uri="{BB962C8B-B14F-4D97-AF65-F5344CB8AC3E}">
        <p14:creationId xmlns:p14="http://schemas.microsoft.com/office/powerpoint/2010/main" val="158998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 : Nakladatel, 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5: Bibliografický záznam překladového slovníku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OLDAUF, Ivan aj.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Anglicko-český a Česko-anglický slovník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9., zcela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přeprac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Státní pedagogické nakladatelství, 1994. 1015 s. Edice Střední slovníky oboustranné. ISBN 80-04-23997-8. </a:t>
            </a:r>
          </a:p>
        </p:txBody>
      </p:sp>
    </p:spTree>
    <p:extLst>
      <p:ext uri="{BB962C8B-B14F-4D97-AF65-F5344CB8AC3E}">
        <p14:creationId xmlns:p14="http://schemas.microsoft.com/office/powerpoint/2010/main" val="3451835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Místo vydání : Nakladatel,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6: záznam zahraniční knižní publikace bez autora</a:t>
            </a:r>
          </a:p>
          <a:p>
            <a:pPr marL="0" indent="0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ncient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Egyptian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Transl. by Raymond O. Faulkner. Ed. by Carol Andrews. Rev. ed. London : Published for The Trustees of the British Museum by British Museum Press, 1985. 192 s. ISBN 0-7141-0946-0.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00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4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982498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3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3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příspěvku v tištěném zahraničním tematickém sborníku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ONES, Ken. Knowledge as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HOUTON, V. a RICHARDSON, K. (ed.).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Reccurent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 (GB) : Ward Lock Educational, 1974, s. 45-56. ISBN 0-7062-3380-8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ISBN 0-7062-3381-6.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11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příspěvku v jednorázovém tematickém zahraničním sborníku (byl zveřejněn volně také v elektronické verzi na WWW)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SUBER, P. Open Access in the United States. In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Access : Opportunities and Challenges : A Handbook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Luxembourg : Office for Official Publications of the European Communities, 2008, s. 124-127.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PDF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dostupná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WWW (DOI): &lt;http://dx.doi.org/10.2777/93994&gt;. ISBN 978-9279-06665-8.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7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Harvardský styl</a:t>
            </a:r>
            <a:br>
              <a:rPr lang="cs-CZ" sz="3500" b="1" dirty="0">
                <a:solidFill>
                  <a:srgbClr val="002060"/>
                </a:solidFill>
              </a:rPr>
            </a:br>
            <a:r>
              <a:rPr lang="cs-CZ" sz="3500" b="1" dirty="0">
                <a:solidFill>
                  <a:srgbClr val="002060"/>
                </a:solidFill>
              </a:rPr>
              <a:t>Citování do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 citujícího dokumentu se do kulaté závorky uvede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údaj (příjmení autora nebo první slova jména korporace, popřípadě první slova názvu dokumentu, nemá-li dokument autora), a dále rok vydání dokumentu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se první údaj přirozeně v textu již vyskytuje, v závorce se uvádí jen rok vydání citovaného dokumentu. Výjimkou je situace, kdy je v českém textu jméno cizí autorky počeštěno, pak se v závorce musí uvést příjmení v originálním tvaru </a:t>
            </a:r>
          </a:p>
        </p:txBody>
      </p:sp>
    </p:spTree>
    <p:extLst>
      <p:ext uri="{BB962C8B-B14F-4D97-AF65-F5344CB8AC3E}">
        <p14:creationId xmlns:p14="http://schemas.microsoft.com/office/powerpoint/2010/main" val="396294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4851"/>
            <a:ext cx="10974185" cy="52037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0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Článek v časopisech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15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</p:txBody>
      </p:sp>
    </p:spTree>
    <p:extLst>
      <p:ext uri="{BB962C8B-B14F-4D97-AF65-F5344CB8AC3E}">
        <p14:creationId xmlns:p14="http://schemas.microsoft.com/office/powerpoint/2010/main" val="4273237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článku v českém tištěném vědeckém časopise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KRSKOVÁ, L.; HILSKÁ, I.; KOPECKÁ, P.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Molekulární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maligních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lymfomů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řady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detekce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klonality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stručný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přehled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vlastními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výsledky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Časopis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lékařů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českých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2004,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143, č. 3, s. 191-194. ISSN 00087335.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2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Články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článku v zahraničním tištěném vědeckém časopise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BROWMAN, Howard I.; STERGIOU Konstantinos I. Factors and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one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eciding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is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elative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heir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omething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ntirely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in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cience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nvironmental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June 2008,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no. 1,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1-3. ISSN 1863-5415.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75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Články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záznam článku z vědeckého časopisu – jeho související technická zpráva je k dispozici rovněž z WWW  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BLAIR, David C.; MARON, M.E. An Evaluation of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etrieval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ffectiveness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etrieval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of the ACM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March 1985, vol. 28, issue 3, s. 289-299.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Dostupný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komerčně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digitálního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archivu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ACM (DOI): &lt;http://doi.acm.org/10.1145/3166.3197&gt;. ISSN 0001-0782.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12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408" y="1862052"/>
            <a:ext cx="10974185" cy="52037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</p:spTree>
    <p:extLst>
      <p:ext uri="{BB962C8B-B14F-4D97-AF65-F5344CB8AC3E}">
        <p14:creationId xmlns:p14="http://schemas.microsoft.com/office/powerpoint/2010/main" val="2191379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zahraniční online univerzální encyklopedie (typu wiki bez autorizovaných hesel!)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Dostupná z WWW: &lt;</a:t>
            </a:r>
            <a:r>
              <a:rPr lang="sk-SK" u="sng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http://en.wikipedia.org/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&gt;. 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5390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záznamy neautorizovaných hesel ze dvou jazykových verzí zahraniční online univerzální encyklopedie (typu wiki)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Polymer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In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,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last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modif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on 24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October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2008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Dostupný z WWW: &lt;http://en.wikipedia.org/wiki/Polymer&gt;.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5999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záznam zahraniční online oborové encyklopedie dostupné z WWW (s autorizovanými vědeckými hesly)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 zdroj]. Atlanta (Georgia) : A.D.A.M.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Inc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., c1997-2008 [cit. 2008-12-12]. Zdroj dostupný v rámci systému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MedlinePlus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 WWW: &lt;http://www.nlm.nih.gov/medlineplus/encyclopedia.html&gt;.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0200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4: záznam příspěvku z online sborníku periodického odborného mezinárodního sympozia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HAGEN, John H. Building Effective Discovery Tools for Academic Promotion and Tenure Evidence : the Added Value of ETD and Institutional Repository Metadata, Citation and Access. In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ETD 2007 : 10th International Symposium on Electronic Theses and Dissertations, Uppsala, Sweden, 13th – 16th June 2007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Uppsala : Uppsala University Library, 2007 [cit. 2008-12-22].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Dostupný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 WWW: &lt;http://epc.ub.uu.se/etd2007/files/papers/paper-51.pdf&gt;.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842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Harvardský styl</a:t>
            </a:r>
            <a:br>
              <a:rPr lang="cs-CZ" sz="3500" b="1" dirty="0">
                <a:solidFill>
                  <a:srgbClr val="002060"/>
                </a:solidFill>
              </a:rPr>
            </a:br>
            <a:r>
              <a:rPr lang="cs-CZ" sz="3500" b="1" dirty="0">
                <a:solidFill>
                  <a:srgbClr val="002060"/>
                </a:solidFill>
              </a:rPr>
              <a:t>Citování do textu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87796"/>
            <a:ext cx="6771690" cy="120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54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5: záznam článku z českého elektronického online dostupného časopisu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SRNEC, Martin; ONČÁK, Milan; ZAHRADNÍK, Rudolf.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Rozenova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Mechanismus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oxidace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organických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kyselinou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fluorovou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listy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2008, roč. 102, č. 12 [cit. 2008-12-12], s. 1089-1091. Dostupný z WWW: &lt;</a:t>
            </a:r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http://www.chemicke-listy.cz/docs/full/2008_12_1089-1091.pdf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&gt;. ISSN 1213-7103. </a:t>
            </a:r>
          </a:p>
        </p:txBody>
      </p:sp>
    </p:spTree>
    <p:extLst>
      <p:ext uri="{BB962C8B-B14F-4D97-AF65-F5344CB8AC3E}">
        <p14:creationId xmlns:p14="http://schemas.microsoft.com/office/powerpoint/2010/main" val="132984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2785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Užitečné zkratky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11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Užitečné 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editor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editoři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id. (idem) – tentýž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titíž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tatáž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(et al.) – a ostatní; a kolektiv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– (slouží k odkazu na další literaturu; píše se bez tečky – jde o rozkazovací způsob od slovesa „vidět“)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srov.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atd., apod. (nepíše se před nimi čárka)</a:t>
            </a:r>
          </a:p>
        </p:txBody>
      </p:sp>
    </p:spTree>
    <p:extLst>
      <p:ext uri="{BB962C8B-B14F-4D97-AF65-F5344CB8AC3E}">
        <p14:creationId xmlns:p14="http://schemas.microsoft.com/office/powerpoint/2010/main" val="121326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8887"/>
            <a:ext cx="10515600" cy="57280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9600" b="1" dirty="0">
                <a:solidFill>
                  <a:srgbClr val="002060"/>
                </a:solidFill>
              </a:rPr>
              <a:t>Citování pomocí poznámek pod čarou</a:t>
            </a: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1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Citování pomocí průběžných poznámek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každým citovaným nebo poznámkovaným místem v textu se zapisuje číslice (v horním indexu nebo v kulaté závorce na řádce), která se vztahuje k číselně řazeným poznámkám uspořádaným podle pořadí jejich výskytu v textu.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citace určitého dokumentu (nejlépe v každé kapitole zvlášť): Alespoň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 autora (autorů) a název dokumentu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(bez podnázvů či jiných informací k názvu) doplněný, pokud je to možné,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přesným vymezením stránek.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uvedené minimum nepostačuje k identifikaci dokumentu (více stejných autorů a názvů apod.), doplňují se údaje další. </a:t>
            </a:r>
          </a:p>
        </p:txBody>
      </p:sp>
    </p:spTree>
    <p:extLst>
      <p:ext uri="{BB962C8B-B14F-4D97-AF65-F5344CB8AC3E}">
        <p14:creationId xmlns:p14="http://schemas.microsoft.com/office/powerpoint/2010/main" val="74798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Citování pomocí průběžných poznámek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923"/>
          <a:stretch/>
        </p:blipFill>
        <p:spPr>
          <a:xfrm>
            <a:off x="1197292" y="1690689"/>
            <a:ext cx="6217662" cy="317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2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Citování pomocí průběžných poznámek</a:t>
            </a:r>
            <a:br>
              <a:rPr lang="cs-CZ" sz="3500" b="1" dirty="0">
                <a:solidFill>
                  <a:srgbClr val="002060"/>
                </a:solidFill>
              </a:rPr>
            </a:br>
            <a:r>
              <a:rPr lang="cs-CZ" sz="3500" b="1" dirty="0">
                <a:solidFill>
                  <a:srgbClr val="002060"/>
                </a:solidFill>
              </a:rPr>
              <a:t>Zkrácené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JUNGMANN, Josef. 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Josefa Jungmanna Historie literatury české, aneb </a:t>
            </a:r>
            <a:r>
              <a:rPr lang="cs-CZ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saustawný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přehled spisů českých s </a:t>
            </a:r>
            <a:r>
              <a:rPr lang="cs-CZ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krátkau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historií národu, </a:t>
            </a:r>
            <a:r>
              <a:rPr lang="cs-CZ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oswícení</a:t>
            </a:r>
            <a:r>
              <a:rPr lang="cs-CZ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jazyka</a:t>
            </a: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vyd. Praha : České museum, 1849, s. 120 (dále citováno jako Historie literatury české). … 69. </a:t>
            </a:r>
          </a:p>
          <a:p>
            <a:pPr marL="0" indent="0">
              <a:buNone/>
            </a:pP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literatury české, s. 420.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bezprostředně se opakující citace ze stejného díla: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Ibidem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32.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Ibid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32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Tamtéž, 32. Tentýž, 32.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72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  <a:endParaRPr lang="cs-CZ" sz="10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47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autora,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Vydání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 : Nakladatel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266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2323</Words>
  <Application>Microsoft Office PowerPoint</Application>
  <PresentationFormat>Širokoúhlá obrazovka</PresentationFormat>
  <Paragraphs>152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SimSun</vt:lpstr>
      <vt:lpstr>Arial</vt:lpstr>
      <vt:lpstr>Calibri</vt:lpstr>
      <vt:lpstr>Calibri Light</vt:lpstr>
      <vt:lpstr>Times New Roman</vt:lpstr>
      <vt:lpstr>Motiv Office</vt:lpstr>
      <vt:lpstr>Prezentace aplikace PowerPoint</vt:lpstr>
      <vt:lpstr>Harvardský styl Citování do textu</vt:lpstr>
      <vt:lpstr>Harvardský styl Citování do textu</vt:lpstr>
      <vt:lpstr>Prezentace aplikace PowerPoint</vt:lpstr>
      <vt:lpstr>Citování pomocí průběžných poznámek</vt:lpstr>
      <vt:lpstr>Citování pomocí průběžných poznámek</vt:lpstr>
      <vt:lpstr>Citování pomocí průběžných poznámek Zkrácené citace</vt:lpstr>
      <vt:lpstr>Prezentace aplikace PowerPoint</vt:lpstr>
      <vt:lpstr>Monografie</vt:lpstr>
      <vt:lpstr>Monografie</vt:lpstr>
      <vt:lpstr>Monografie</vt:lpstr>
      <vt:lpstr>Monografie</vt:lpstr>
      <vt:lpstr>Monografie</vt:lpstr>
      <vt:lpstr>Monografie</vt:lpstr>
      <vt:lpstr>Monografie</vt:lpstr>
      <vt:lpstr>Prezentace aplikace PowerPoint</vt:lpstr>
      <vt:lpstr>Článek ve sborníku </vt:lpstr>
      <vt:lpstr>Článek ve sborníku </vt:lpstr>
      <vt:lpstr>Článek ve sborníku </vt:lpstr>
      <vt:lpstr>Prezentace aplikace PowerPoint</vt:lpstr>
      <vt:lpstr>Článek v tištěných seriálových publikacích (časopisech, novinách…)</vt:lpstr>
      <vt:lpstr>Článek v tištěných seriálových publikacích (časopisech, novinách…)</vt:lpstr>
      <vt:lpstr>Články v tištěných seriálových publikacích (časopisech, novinách…)</vt:lpstr>
      <vt:lpstr>Články v tištěných seriálových publikacích (časopisech, novinách…)</vt:lpstr>
      <vt:lpstr>Prezentace aplikace PowerPoint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Prezentace aplikace PowerPoint</vt:lpstr>
      <vt:lpstr>Užitečné zkratky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Harvardský styl Citování pomocí prvního údaje záznamu a data vydání</dc:title>
  <dc:creator>Magdaléna Masláková</dc:creator>
  <cp:lastModifiedBy>Magdaléna Masláková</cp:lastModifiedBy>
  <cp:revision>13</cp:revision>
  <dcterms:created xsi:type="dcterms:W3CDTF">2019-02-13T12:04:09Z</dcterms:created>
  <dcterms:modified xsi:type="dcterms:W3CDTF">2019-12-04T14:26:24Z</dcterms:modified>
</cp:coreProperties>
</file>