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4" r:id="rId3"/>
    <p:sldId id="260" r:id="rId4"/>
    <p:sldId id="285" r:id="rId5"/>
    <p:sldId id="258" r:id="rId6"/>
    <p:sldId id="259" r:id="rId7"/>
    <p:sldId id="261" r:id="rId8"/>
    <p:sldId id="275" r:id="rId9"/>
    <p:sldId id="276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8" r:id="rId18"/>
    <p:sldId id="277" r:id="rId19"/>
    <p:sldId id="271" r:id="rId20"/>
    <p:sldId id="272" r:id="rId21"/>
    <p:sldId id="280" r:id="rId22"/>
    <p:sldId id="279" r:id="rId23"/>
    <p:sldId id="273" r:id="rId24"/>
    <p:sldId id="274" r:id="rId25"/>
    <p:sldId id="287" r:id="rId26"/>
    <p:sldId id="286" r:id="rId27"/>
    <p:sldId id="290" r:id="rId28"/>
    <p:sldId id="288" r:id="rId29"/>
    <p:sldId id="289" r:id="rId30"/>
    <p:sldId id="291" r:id="rId31"/>
    <p:sldId id="283" r:id="rId32"/>
    <p:sldId id="282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7A61-7CC1-4D8D-BE5D-11CDCE5698EE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6437-E482-44B0-92FC-E59F2E3BE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727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7A61-7CC1-4D8D-BE5D-11CDCE5698EE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6437-E482-44B0-92FC-E59F2E3BE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394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7A61-7CC1-4D8D-BE5D-11CDCE5698EE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6437-E482-44B0-92FC-E59F2E3BE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4805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7A61-7CC1-4D8D-BE5D-11CDCE5698EE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6437-E482-44B0-92FC-E59F2E3BE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918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7A61-7CC1-4D8D-BE5D-11CDCE5698EE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6437-E482-44B0-92FC-E59F2E3BE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1599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7A61-7CC1-4D8D-BE5D-11CDCE5698EE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6437-E482-44B0-92FC-E59F2E3BE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175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7A61-7CC1-4D8D-BE5D-11CDCE5698EE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6437-E482-44B0-92FC-E59F2E3BE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67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7A61-7CC1-4D8D-BE5D-11CDCE5698EE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6437-E482-44B0-92FC-E59F2E3BE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401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7A61-7CC1-4D8D-BE5D-11CDCE5698EE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6437-E482-44B0-92FC-E59F2E3BE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442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7A61-7CC1-4D8D-BE5D-11CDCE5698EE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6437-E482-44B0-92FC-E59F2E3BE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848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7A61-7CC1-4D8D-BE5D-11CDCE5698EE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6437-E482-44B0-92FC-E59F2E3BE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6249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47A61-7CC1-4D8D-BE5D-11CDCE5698EE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6437-E482-44B0-92FC-E59F2E3BE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899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56211"/>
            <a:ext cx="10515600" cy="5320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100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10000" b="1" dirty="0">
                <a:solidFill>
                  <a:srgbClr val="002060"/>
                </a:solidFill>
              </a:rPr>
              <a:t>Citování do textu</a:t>
            </a:r>
            <a:endParaRPr lang="cs-CZ" sz="10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107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Monografie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597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autora, </a:t>
            </a:r>
            <a:r>
              <a:rPr lang="cs-CZ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Jméno příjmení překladatele. 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Vydání.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Místo vydání : Nakladatel, 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 vydání.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Rozsah. Edice. Poznámky. Dostupnost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Standardní číslo. </a:t>
            </a:r>
          </a:p>
          <a:p>
            <a:pPr marL="0" indent="0">
              <a:buNone/>
            </a:pPr>
            <a:endParaRPr lang="cs-CZ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1: záznam původní české tištěné publikace (knihy)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PEŠKOVÁ, Jaroslava.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Role vědomí v dějinách a jiné eseje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Praha : Nakladatelství Lidové Noviny, 1998. 140 s. Knižnice dějin současnosti, sv. 5. Obsahuje bibliografické odkazy a rejstřík. ISBN 80-7106-217-0. </a:t>
            </a: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230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Monografie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597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autora, </a:t>
            </a:r>
            <a:r>
              <a:rPr lang="cs-CZ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Jméno příjmení překladatele. 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Vydání. Místo vydání : Nakladatel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 vydání.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Rozsah. Edice. Poznámky. Dostupnost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Standardní číslo. </a:t>
            </a: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2: záznam překladu anglické knihy do češtiny </a:t>
            </a:r>
            <a:endParaRPr lang="cs-CZ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WEINBERG, Steven.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První tři minuty : moderní pohled na počátek vesmíru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Přel. Michal Horák. 2.,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aktualiz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vyd. Praha : Mladá fronta, 1998. 197, 8 s. Kolumbus, sv. 138. Přel. z: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ISBN 80-204-0700-6. </a:t>
            </a:r>
          </a:p>
        </p:txBody>
      </p:sp>
    </p:spTree>
    <p:extLst>
      <p:ext uri="{BB962C8B-B14F-4D97-AF65-F5344CB8AC3E}">
        <p14:creationId xmlns:p14="http://schemas.microsoft.com/office/powerpoint/2010/main" val="3520202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Monografie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4357"/>
            <a:ext cx="10515600" cy="52536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autora, </a:t>
            </a:r>
            <a:r>
              <a:rPr lang="cs-CZ" sz="22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</a:t>
            </a:r>
            <a:r>
              <a:rPr lang="cs-CZ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Jméno příjmení překladatele. </a:t>
            </a:r>
            <a:r>
              <a:rPr lang="cs-CZ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Vydání.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Místo vydání : Nakladatel, Rok vydání.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Rozsah. Edice. Poznámky. Dostupnost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Standardní číslo. </a:t>
            </a: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3: Bibliografický záznam českého vysokoškolského učebního textu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POKORNÝ, Jaroslav; SNÁŠEL, Václav; KOPECKÝ, Michal.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Dokumentografické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informační systémy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přeprac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vyd. Praha : Karolinum, 2005. 184 s. Učební texty Univerzity Karlovy v Praze. ISBN 80-246-1148-1.</a:t>
            </a:r>
          </a:p>
          <a:p>
            <a:pPr marL="0" indent="0">
              <a:buNone/>
            </a:pPr>
            <a:endParaRPr lang="cs-CZ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Má-li publikace dva nebo tři autory, jsou v záznamu uvedena jména všech autorů – odděleni ; </a:t>
            </a:r>
          </a:p>
        </p:txBody>
      </p:sp>
    </p:spTree>
    <p:extLst>
      <p:ext uri="{BB962C8B-B14F-4D97-AF65-F5344CB8AC3E}">
        <p14:creationId xmlns:p14="http://schemas.microsoft.com/office/powerpoint/2010/main" val="1902342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Monografie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autora, </a:t>
            </a:r>
            <a:r>
              <a:rPr lang="cs-CZ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Jméno příjmení překladatele. 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Vydání.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Místo vydání : Nakladatel, Rok vydání.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Rozsah. Edice. Poznámky. Dostupnost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Standardní číslo. </a:t>
            </a: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4: Bibliografický záznam zahraniční tištěné odborné knihy, jejíž digitální verze byla autorem zveřejněna později na internetu </a:t>
            </a:r>
          </a:p>
          <a:p>
            <a:pPr marL="0" indent="0">
              <a:buNone/>
            </a:pPr>
            <a:endParaRPr lang="cs-CZ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ARMS, William Y.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Digital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Libraries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Cambridge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: MIT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2000. x, 287 s. Digital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Libraries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Electronic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publishing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Online vydání dostupné od roku 2005 také z WWW: &lt;http://www.cs.cornell.edu/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wya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DigLib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/&gt;. ISBN 0-262-011808.</a:t>
            </a:r>
          </a:p>
        </p:txBody>
      </p:sp>
    </p:spTree>
    <p:extLst>
      <p:ext uri="{BB962C8B-B14F-4D97-AF65-F5344CB8AC3E}">
        <p14:creationId xmlns:p14="http://schemas.microsoft.com/office/powerpoint/2010/main" val="1589987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Monografie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autora, </a:t>
            </a:r>
            <a:r>
              <a:rPr lang="cs-CZ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Jméno příjmení překladatele. 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Vydání.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Místo vydání : Nakladatel, Rok vydání.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Rozsah. Edice. Poznámky. Dostupnost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Standardní číslo. </a:t>
            </a: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5: Bibliografický záznam překladového slovníku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OLDAUF, Ivan aj.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Anglicko-český a Česko-anglický slovník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9., zcela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přeprac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vyd. Praha : Státní pedagogické nakladatelství, 1994. 1015 s. Edice Střední slovníky oboustranné. ISBN 80-04-23997-8. </a:t>
            </a:r>
          </a:p>
        </p:txBody>
      </p:sp>
    </p:spTree>
    <p:extLst>
      <p:ext uri="{BB962C8B-B14F-4D97-AF65-F5344CB8AC3E}">
        <p14:creationId xmlns:p14="http://schemas.microsoft.com/office/powerpoint/2010/main" val="3451835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Monografie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autora, </a:t>
            </a:r>
            <a:r>
              <a:rPr lang="cs-CZ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Jméno příjmení překladatele. 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Vydání.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Místo vydání : Nakladatel, 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 vydání.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Rozsah. Edice. Poznámky. Dostupnost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Standardní číslo. </a:t>
            </a: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6: záznam zahraniční knižní publikace bez autora</a:t>
            </a:r>
          </a:p>
          <a:p>
            <a:pPr marL="0" indent="0">
              <a:buNone/>
            </a:pP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ncient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Egyptian 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ook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Transl. by Raymond O. Faulkner. Ed. by Carol Andrews. Rev. ed. London : Published for The Trustees of the British Museum by British Museum Press, 1985. 192 s. ISBN 0-7141-0946-0.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3003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cs-CZ" sz="10000" b="1" dirty="0">
                <a:solidFill>
                  <a:schemeClr val="accent5">
                    <a:lumMod val="50000"/>
                  </a:schemeClr>
                </a:solidFill>
              </a:rPr>
              <a:t>Článek ve sborníku </a:t>
            </a:r>
            <a:endParaRPr lang="cs-CZ" sz="1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247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Článek ve sborníku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9418"/>
            <a:ext cx="10982498" cy="5029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35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35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3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 článku. Název : podnázev příspěvku. In PŘÍJMENÍ, jméno editora sborníku. </a:t>
            </a:r>
            <a:r>
              <a:rPr lang="cs-CZ" sz="35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 zdrojového dokumentu</a:t>
            </a:r>
            <a:r>
              <a:rPr lang="cs-CZ" sz="3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Vydání. Místo vydání : Nakladatel, Rok vydání, strany kapitoly</a:t>
            </a: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Dostupnost. Standardní číslo. </a:t>
            </a: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6306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Článek ve sborníku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 článku. Název : podnázev příspěvku. In PŘÍJMENÍ, jméno editora sborníku. </a:t>
            </a:r>
            <a:r>
              <a:rPr lang="cs-CZ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 zdrojového dokumentu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Vydání. Místo vydání : Nakladatel, Rok vydání, strany kapitoly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Dostupnost. Standardní číslo. </a:t>
            </a: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1: záznam příspěvku v tištěném zahraničním tematickém sborníku 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ONES, Ken. Knowledge as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ower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 HOUTON, V. a RICHARDSON, K. (ed.).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Reccurent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ducation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London (GB) : Ward Lock Educational, 1974, s. 45-56. ISBN 0-7062-3380-8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váz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.). ISBN 0-7062-3381-6.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211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Článek ve sborníku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 článku. Název : podnázev příspěvku. In PŘÍJMENÍ, jméno editora sborníku. </a:t>
            </a:r>
            <a:r>
              <a:rPr lang="cs-CZ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 zdrojového dokumentu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Vydání. Místo vydání : Nakladatel, Rok vydání, strany kapitoly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Dostupnost. Standardní číslo. </a:t>
            </a: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2: záznam příspěvku v jednorázovém tematickém zahraničním sborníku (byl zveřejněn volně také v elektronické verzi na WWW)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SUBER, P. Open Access in the United States. In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Access : Opportunities and Challenges : A Handbook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Luxembourg : Office for Official Publications of the European Communities, 2008, s. 124-127.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Elektronická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verze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formátu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PDF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dostupná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WWW (DOI): &lt;http://dx.doi.org/10.2777/93994&gt;. ISBN 978-9279-06665-8.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779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500" b="1" dirty="0">
                <a:solidFill>
                  <a:srgbClr val="002060"/>
                </a:solidFill>
              </a:rPr>
              <a:t>Harvardský styl</a:t>
            </a:r>
            <a:br>
              <a:rPr lang="cs-CZ" sz="3500" b="1" dirty="0">
                <a:solidFill>
                  <a:srgbClr val="002060"/>
                </a:solidFill>
              </a:rPr>
            </a:br>
            <a:r>
              <a:rPr lang="cs-CZ" sz="3500" b="1" dirty="0">
                <a:solidFill>
                  <a:srgbClr val="002060"/>
                </a:solidFill>
              </a:rPr>
              <a:t>Citování do textu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textu citujícího dokumentu se do kulaté závorky uvede </a:t>
            </a:r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první údaj (příjmení autora nebo první slova jména korporace, popřípadě první slova názvu dokumentu, nemá-li dokument autora), a dále rok vydání dokumentu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Pokud se první údaj přirozeně v textu již vyskytuje, v závorce se uvádí jen rok vydání citovaného dokumentu. Výjimkou je situace, kdy je v českém textu jméno cizí autorky počeštěno, pak se v závorce musí uvést příjmení v originálním tvaru </a:t>
            </a:r>
          </a:p>
        </p:txBody>
      </p:sp>
    </p:spTree>
    <p:extLst>
      <p:ext uri="{BB962C8B-B14F-4D97-AF65-F5344CB8AC3E}">
        <p14:creationId xmlns:p14="http://schemas.microsoft.com/office/powerpoint/2010/main" val="3962940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04851"/>
            <a:ext cx="10974185" cy="520376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100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10000" b="1" dirty="0">
                <a:solidFill>
                  <a:schemeClr val="accent5">
                    <a:lumMod val="50000"/>
                  </a:schemeClr>
                </a:solidFill>
              </a:rPr>
              <a:t>Článek v časopisech</a:t>
            </a:r>
            <a:endParaRPr lang="cs-CZ" sz="1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0157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Článek v tištěných seriálových publikacích (časopisech, novinách…)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79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3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 článku. Název : podnázev článku. </a:t>
            </a: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Jméno příjmení překladatele</a:t>
            </a:r>
            <a:r>
              <a:rPr lang="cs-CZ" sz="3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35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 zdrojového dokumentu</a:t>
            </a:r>
            <a:r>
              <a:rPr lang="cs-CZ" sz="3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Vydání. Rok vydání, Ročník (roč.), Číslo (č.), Rozsah stran. </a:t>
            </a: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Dostupnost. Standardní číslo.</a:t>
            </a:r>
          </a:p>
        </p:txBody>
      </p:sp>
    </p:spTree>
    <p:extLst>
      <p:ext uri="{BB962C8B-B14F-4D97-AF65-F5344CB8AC3E}">
        <p14:creationId xmlns:p14="http://schemas.microsoft.com/office/powerpoint/2010/main" val="42732377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Článek v tištěných seriálových publikacích (časopisech, novinách…)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79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 článku. Název : podnázev článku.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Jméno příjmení překladatele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 zdrojového dokumentu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Vydání. Rok vydání, Ročník (roč.), Číslo (č.), Rozsah stran.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Dostupnost. Standardní číslo.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1: záznam článku v českém tištěném vědeckém časopise 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KRSKOVÁ, L.; HILSKÁ, I.; KOPECKÁ, P.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Molekulární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diagnostika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maligních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lymfomů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řady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detekce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klonality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stručný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přehled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problematiky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vlastními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výsledky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Časopis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lékařů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českých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2004,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roč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143, č. 3, s. 191-194. ISSN 00087335.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3281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Články v tištěných seriálových publikacích (časopisech, novinách…)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79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 článku. Název : podnázev článku.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Jméno příjmení překladatele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 zdrojového dokumentu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Vydání. Rok vydání, Ročník (roč.), Číslo (č.), Rozsah stran.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Dostupnost. Standardní číslo.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2: záznam článku v zahraničním tištěném vědeckém časopise</a:t>
            </a:r>
          </a:p>
          <a:p>
            <a:pPr marL="0" indent="0">
              <a:buNone/>
            </a:pPr>
            <a:endParaRPr lang="cs-CZ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BROWMAN, Howard I.; STERGIOU Konstantinos I. Factors and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ndices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one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eciding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 is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cholarly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hey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cholarly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the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elative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alue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heir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cholarship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omething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ntirely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Ethics in 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cience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nvironmental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olitics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June 2008,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8, no. 1,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1-3. ISSN 1863-5415.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9757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Články v tištěných seriálových publikacích (časopisech, novinách…)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79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 článku. Název : podnázev článku.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Jméno příjmení překladatele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 zdrojového dokumentu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Vydání. Rok vydání, Ročník (roč.), Číslo (č.), Rozsah stran.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Dostupnost. Standardní číslo.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3: záznam článku z vědeckého časopisu – jeho související technická zpráva je k dispozici rovněž z WWW  </a:t>
            </a:r>
          </a:p>
          <a:p>
            <a:pPr marL="0" indent="0">
              <a:buNone/>
            </a:pPr>
            <a:endParaRPr lang="cs-CZ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BLAIR, David C.; MARON, M.E. An Evaluation of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etrieval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ffectiveness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a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ulltext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ocument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etrieval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ystem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Communications of the ACM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March 1985, vol. 28, issue 3, s. 289-299.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Dostupný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komerčně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digitálního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archivu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ACM (DOI): &lt;http://doi.acm.org/10.1145/3166.3197&gt;. ISSN 0001-0782.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7129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9408" y="1862052"/>
            <a:ext cx="10974185" cy="520376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10000" b="1" dirty="0">
                <a:solidFill>
                  <a:schemeClr val="accent5">
                    <a:lumMod val="50000"/>
                  </a:schemeClr>
                </a:solidFill>
              </a:rPr>
              <a:t>Elektronické dokumenty</a:t>
            </a:r>
          </a:p>
        </p:txBody>
      </p:sp>
    </p:spTree>
    <p:extLst>
      <p:ext uri="{BB962C8B-B14F-4D97-AF65-F5344CB8AC3E}">
        <p14:creationId xmlns:p14="http://schemas.microsoft.com/office/powerpoint/2010/main" val="21913790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Elektronické dokumenty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79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 článku. Název : podnázev článku.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Jméno příjmení překladatele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 zdrojového dokumentu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Vydání. Rok vydání, Ročník (roč.), Číslo (č.), Rozsah stran.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Dostupnost. Standardní číslo.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1: záznam zahraniční online univerzální encyklopedie (typu wiki bez autorizovaných hesel!)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sk-SK" i="1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sk-SK" i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Wikipedia</a:t>
            </a:r>
            <a:r>
              <a:rPr lang="sk-SK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: </a:t>
            </a:r>
            <a:r>
              <a:rPr lang="sk-SK" i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The</a:t>
            </a:r>
            <a:r>
              <a:rPr lang="sk-SK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sk-SK" i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Free</a:t>
            </a:r>
            <a:r>
              <a:rPr lang="sk-SK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sk-SK" i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Encyclopedia</a:t>
            </a:r>
            <a:r>
              <a:rPr lang="sk-SK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[online]. St. </a:t>
            </a: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Petersburg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(Florida) : </a:t>
            </a: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Wikimedia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Foundation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2001- [cit. 2008-12-12]. Anglická </a:t>
            </a: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verze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 Dostupná z WWW: &lt;</a:t>
            </a:r>
            <a:r>
              <a:rPr lang="sk-SK" u="sng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http://en.wikipedia.org/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&gt;. </a:t>
            </a:r>
            <a:endParaRPr lang="sk-SK" dirty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853907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Elektronické dokumenty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79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 článku. Název : podnázev článku.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Jméno příjmení překladatele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 zdrojového dokumentu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Vydání. Rok vydání, Ročník (roč.), Číslo (č.), Rozsah stran.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Dostupnost. Standardní číslo.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2: záznamy neautorizovaných hesel ze dvou jazykových verzí zahraniční online univerzální encyklopedie (typu wiki)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cs-CZ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Polymer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 In </a:t>
            </a:r>
            <a:r>
              <a:rPr lang="sk-SK" i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Wikipedia</a:t>
            </a:r>
            <a:r>
              <a:rPr lang="sk-SK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: </a:t>
            </a:r>
            <a:r>
              <a:rPr lang="sk-SK" i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the</a:t>
            </a:r>
            <a:r>
              <a:rPr lang="sk-SK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sk-SK" i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free</a:t>
            </a:r>
            <a:r>
              <a:rPr lang="sk-SK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sk-SK" i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encyclopedia</a:t>
            </a:r>
            <a:r>
              <a:rPr lang="sk-SK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[online]. St. </a:t>
            </a: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Petersburg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(Florida) : </a:t>
            </a: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Wikimedia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Foundation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2001- , </a:t>
            </a: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last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modif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 on 24 </a:t>
            </a: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October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2008 [cit. 2008-12-12]. Anglická </a:t>
            </a: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verze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 Dostupný z WWW: &lt;http://en.wikipedia.org/wiki/Polymer&gt;.</a:t>
            </a:r>
            <a:endParaRPr lang="sk-SK" dirty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059993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Elektronické dokumenty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79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 článku. Název : podnázev článku.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Jméno příjmení překladatele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 zdrojového dokumentu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Vydání. Rok vydání, Ročník (roč.), Číslo (č.), Rozsah stran.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Dostupnost. Standardní číslo.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3: záznam zahraniční online oborové encyklopedie dostupné z WWW (s autorizovanými vědeckými hesly)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sk-SK" i="1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sk-SK" i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Medical</a:t>
            </a:r>
            <a:r>
              <a:rPr lang="sk-SK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sk-SK" i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encyclopedia</a:t>
            </a:r>
            <a:r>
              <a:rPr lang="sk-SK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[online zdroj]. Atlanta (Georgia) : A.D.A.M. </a:t>
            </a: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Inc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., c1997-2008 [cit. 2008-12-12]. Zdroj dostupný v rámci systému </a:t>
            </a:r>
            <a:r>
              <a:rPr lang="sk-SK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MedlinePlus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z WWW: &lt;http://www.nlm.nih.gov/medlineplus/encyclopedia.html&gt;.</a:t>
            </a:r>
            <a:endParaRPr lang="sk-SK" dirty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402009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Elektronické dokumenty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79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 článku. Název : podnázev článku.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Jméno příjmení překladatele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 zdrojového dokumentu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Vydání. Rok vydání, Ročník (roč.), Číslo (č.), Rozsah stran.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Dostupnost. Standardní číslo.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4: záznam příspěvku z online sborníku periodického odborného mezinárodního sympozia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sk-SK" i="1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HAGEN, John H. Building Effective Discovery Tools for Academic Promotion and Tenure Evidence : the Added Value of ETD and Institutional Repository Metadata, Citation and Access. In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ETD 2007 : 10th International Symposium on Electronic Theses and Dissertations, Uppsala, Sweden, 13th – 16th June 2007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[online]. Uppsala : Uppsala University Library, 2007 [cit. 2008-12-22].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Dostupný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z WWW: &lt;http://epc.ub.uu.se/etd2007/files/papers/paper-51.pdf&gt;.</a:t>
            </a:r>
            <a:endParaRPr lang="sk-SK" dirty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88422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500" b="1" dirty="0">
                <a:solidFill>
                  <a:srgbClr val="002060"/>
                </a:solidFill>
              </a:rPr>
              <a:t>Harvardský styl</a:t>
            </a:r>
            <a:br>
              <a:rPr lang="cs-CZ" sz="3500" b="1" dirty="0">
                <a:solidFill>
                  <a:srgbClr val="002060"/>
                </a:solidFill>
              </a:rPr>
            </a:br>
            <a:r>
              <a:rPr lang="cs-CZ" sz="3500" b="1" dirty="0">
                <a:solidFill>
                  <a:srgbClr val="002060"/>
                </a:solidFill>
              </a:rPr>
              <a:t>Citování do textu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687796"/>
            <a:ext cx="6771690" cy="1202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8542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Elektronické dokumenty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79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 článku. Název : podnázev článku.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Jméno příjmení překladatele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 zdrojového dokumentu</a:t>
            </a:r>
            <a:r>
              <a:rPr lang="cs-CZ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Vydání. Rok vydání, Ročník (roč.), Číslo (č.), Rozsah stran.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Dostupnost. Standardní číslo.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5: záznam článku z českého elektronického online dostupného časopisu</a:t>
            </a:r>
          </a:p>
          <a:p>
            <a:endParaRPr lang="sk-SK" dirty="0"/>
          </a:p>
          <a:p>
            <a:pPr marL="0" indent="0">
              <a:buNone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SRNEC, Martin; ONČÁK, Milan; ZAHRADNÍK, Rudolf.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Rozenova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reakce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Mechanismus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oxidace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organických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molekul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kyselinou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fluorovou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Chemické listy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[online]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2008, roč. 102, č. 12 [cit. 2008-12-12], s. 1089-1091. Dostupný z WWW: &lt;</a:t>
            </a:r>
            <a:r>
              <a:rPr lang="sk-SK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http://www.chemicke-listy.cz/docs/full/2008_12_1089-1091.pdf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&gt;. ISSN 1213-7103. </a:t>
            </a:r>
          </a:p>
        </p:txBody>
      </p:sp>
    </p:spTree>
    <p:extLst>
      <p:ext uri="{BB962C8B-B14F-4D97-AF65-F5344CB8AC3E}">
        <p14:creationId xmlns:p14="http://schemas.microsoft.com/office/powerpoint/2010/main" val="1329841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52785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00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cs-CZ" sz="10000" b="1" dirty="0">
                <a:solidFill>
                  <a:schemeClr val="accent5">
                    <a:lumMod val="50000"/>
                  </a:schemeClr>
                </a:solidFill>
              </a:rPr>
              <a:t>Užitečné zkratky</a:t>
            </a:r>
            <a:endParaRPr lang="cs-CZ" sz="1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6111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Užitečné zkratky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79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– editor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– editoři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id. (idem) – tentýž </a:t>
            </a:r>
          </a:p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iid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iidem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titíž </a:t>
            </a:r>
          </a:p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eadem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tatáž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(et al.) – a ostatní; a kolektiv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 – (slouží k odkazu na další literaturu; píše se bez tečky – jde o rozkazovací způsob od slovesa „vidět“) </a:t>
            </a:r>
          </a:p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srov.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atd., apod. (nepíše se před nimi čárka)</a:t>
            </a:r>
          </a:p>
        </p:txBody>
      </p:sp>
    </p:spTree>
    <p:extLst>
      <p:ext uri="{BB962C8B-B14F-4D97-AF65-F5344CB8AC3E}">
        <p14:creationId xmlns:p14="http://schemas.microsoft.com/office/powerpoint/2010/main" val="1213266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48887"/>
            <a:ext cx="10515600" cy="572807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9600" b="1" dirty="0">
                <a:solidFill>
                  <a:srgbClr val="002060"/>
                </a:solidFill>
              </a:rPr>
              <a:t>Citování pomocí poznámek pod čarou</a:t>
            </a:r>
            <a:endParaRPr 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014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500" b="1" dirty="0">
                <a:solidFill>
                  <a:srgbClr val="002060"/>
                </a:solidFill>
              </a:rPr>
              <a:t>Citování pomocí průběžných poznámek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každým citovaným nebo poznámkovaným místem v textu se zapisuje číslice (v horním indexu nebo v kulaté závorce na řádce), která se vztahuje k číselně řazeným poznámkám uspořádaným podle pořadí jejich výskytu v textu.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První citace určitého dokumentu (nejlépe v každé kapitole zvlášť): Alespoň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jméno autora (autorů) a název dokumentu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(bez podnázvů či jiných informací k názvu) doplněný, pokud je to možné, </a:t>
            </a:r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přesným vymezením stránek.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Pokud uvedené minimum nepostačuje k identifikaci dokumentu (více stejných autorů a názvů apod.), doplňují se údaje další. </a:t>
            </a:r>
          </a:p>
        </p:txBody>
      </p:sp>
    </p:spTree>
    <p:extLst>
      <p:ext uri="{BB962C8B-B14F-4D97-AF65-F5344CB8AC3E}">
        <p14:creationId xmlns:p14="http://schemas.microsoft.com/office/powerpoint/2010/main" val="747983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500" b="1" dirty="0">
                <a:solidFill>
                  <a:srgbClr val="002060"/>
                </a:solidFill>
              </a:rPr>
              <a:t>Citování pomocí průběžných poznámek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923"/>
          <a:stretch/>
        </p:blipFill>
        <p:spPr>
          <a:xfrm>
            <a:off x="1197292" y="1690689"/>
            <a:ext cx="6217662" cy="317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220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500" b="1" dirty="0">
                <a:solidFill>
                  <a:srgbClr val="002060"/>
                </a:solidFill>
              </a:rPr>
              <a:t>Citování pomocí průběžných poznámek</a:t>
            </a:r>
            <a:br>
              <a:rPr lang="cs-CZ" sz="3500" b="1" dirty="0">
                <a:solidFill>
                  <a:srgbClr val="002060"/>
                </a:solidFill>
              </a:rPr>
            </a:br>
            <a:r>
              <a:rPr lang="cs-CZ" sz="3500" b="1" dirty="0">
                <a:solidFill>
                  <a:srgbClr val="002060"/>
                </a:solidFill>
              </a:rPr>
              <a:t>Zkrácené citace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JUNGMANN, Josef. </a:t>
            </a:r>
            <a:r>
              <a:rPr lang="cs-CZ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Josefa Jungmanna Historie literatury české, aneb </a:t>
            </a:r>
            <a:r>
              <a:rPr lang="cs-CZ" sz="2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saustawný</a:t>
            </a:r>
            <a:r>
              <a:rPr lang="cs-CZ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přehled spisů českých s </a:t>
            </a:r>
            <a:r>
              <a:rPr lang="cs-CZ" sz="2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krátkau</a:t>
            </a:r>
            <a:r>
              <a:rPr lang="cs-CZ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historií národu, </a:t>
            </a:r>
            <a:r>
              <a:rPr lang="cs-CZ" sz="2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oswícení</a:t>
            </a:r>
            <a:r>
              <a:rPr lang="cs-CZ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jazyka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2. vyd. Praha : České museum, 1849, s. 120 (dále citováno jako Historie literatury české). … 69. </a:t>
            </a:r>
          </a:p>
          <a:p>
            <a:pPr marL="0" indent="0">
              <a:buNone/>
            </a:pPr>
            <a:endParaRPr lang="cs-CZ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Historie literatury české, s. 420. 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 bezprostředně se opakující citace ze stejného díla:</a:t>
            </a:r>
          </a:p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Ibidem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32.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Ibid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32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Tamtéž, 32. Tentýž, 32.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722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5975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0000" b="1" dirty="0">
                <a:solidFill>
                  <a:schemeClr val="accent5">
                    <a:lumMod val="50000"/>
                  </a:schemeClr>
                </a:solidFill>
              </a:rPr>
              <a:t>Monografie</a:t>
            </a:r>
            <a:endParaRPr lang="cs-CZ" sz="10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047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Monografie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5975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3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autora, </a:t>
            </a:r>
            <a:r>
              <a:rPr lang="cs-CZ" sz="35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: podnázev</a:t>
            </a:r>
            <a:r>
              <a:rPr lang="cs-CZ" sz="3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Jméno příjmení překladatele. Vydání</a:t>
            </a:r>
            <a:r>
              <a:rPr lang="cs-CZ" sz="3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Místo vydání : Nakladatel</a:t>
            </a: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 vydání. </a:t>
            </a: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Rozsah. Edice. Poznámky. Dostupnost</a:t>
            </a:r>
            <a:r>
              <a:rPr lang="cs-CZ" sz="3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Standardní číslo. </a:t>
            </a:r>
          </a:p>
          <a:p>
            <a:pPr marL="0" indent="0">
              <a:buNone/>
            </a:pPr>
            <a:endParaRPr lang="cs-CZ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3266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2323</Words>
  <Application>Microsoft Office PowerPoint</Application>
  <PresentationFormat>Širokoúhlá obrazovka</PresentationFormat>
  <Paragraphs>152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8" baseType="lpstr">
      <vt:lpstr>SimSun</vt:lpstr>
      <vt:lpstr>Arial</vt:lpstr>
      <vt:lpstr>Calibri</vt:lpstr>
      <vt:lpstr>Calibri Light</vt:lpstr>
      <vt:lpstr>Times New Roman</vt:lpstr>
      <vt:lpstr>Motiv Office</vt:lpstr>
      <vt:lpstr>Prezentace aplikace PowerPoint</vt:lpstr>
      <vt:lpstr>Harvardský styl Citování do textu</vt:lpstr>
      <vt:lpstr>Harvardský styl Citování do textu</vt:lpstr>
      <vt:lpstr>Prezentace aplikace PowerPoint</vt:lpstr>
      <vt:lpstr>Citování pomocí průběžných poznámek</vt:lpstr>
      <vt:lpstr>Citování pomocí průběžných poznámek</vt:lpstr>
      <vt:lpstr>Citování pomocí průběžných poznámek Zkrácené citace</vt:lpstr>
      <vt:lpstr>Prezentace aplikace PowerPoint</vt:lpstr>
      <vt:lpstr>Monografie</vt:lpstr>
      <vt:lpstr>Monografie</vt:lpstr>
      <vt:lpstr>Monografie</vt:lpstr>
      <vt:lpstr>Monografie</vt:lpstr>
      <vt:lpstr>Monografie</vt:lpstr>
      <vt:lpstr>Monografie</vt:lpstr>
      <vt:lpstr>Monografie</vt:lpstr>
      <vt:lpstr>Prezentace aplikace PowerPoint</vt:lpstr>
      <vt:lpstr>Článek ve sborníku </vt:lpstr>
      <vt:lpstr>Článek ve sborníku </vt:lpstr>
      <vt:lpstr>Článek ve sborníku </vt:lpstr>
      <vt:lpstr>Prezentace aplikace PowerPoint</vt:lpstr>
      <vt:lpstr>Článek v tištěných seriálových publikacích (časopisech, novinách…)</vt:lpstr>
      <vt:lpstr>Článek v tištěných seriálových publikacích (časopisech, novinách…)</vt:lpstr>
      <vt:lpstr>Články v tištěných seriálových publikacích (časopisech, novinách…)</vt:lpstr>
      <vt:lpstr>Články v tištěných seriálových publikacích (časopisech, novinách…)</vt:lpstr>
      <vt:lpstr>Prezentace aplikace PowerPoint</vt:lpstr>
      <vt:lpstr>Elektronické dokumenty</vt:lpstr>
      <vt:lpstr>Elektronické dokumenty</vt:lpstr>
      <vt:lpstr>Elektronické dokumenty</vt:lpstr>
      <vt:lpstr>Elektronické dokumenty</vt:lpstr>
      <vt:lpstr>Elektronické dokumenty</vt:lpstr>
      <vt:lpstr>Prezentace aplikace PowerPoint</vt:lpstr>
      <vt:lpstr>Užitečné zkratky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Harvardský styl Citování pomocí prvního údaje záznamu a data vydání</dc:title>
  <dc:creator>Magdaléna Masláková</dc:creator>
  <cp:lastModifiedBy>Magdaléna Masláková</cp:lastModifiedBy>
  <cp:revision>13</cp:revision>
  <dcterms:created xsi:type="dcterms:W3CDTF">2019-02-13T12:04:09Z</dcterms:created>
  <dcterms:modified xsi:type="dcterms:W3CDTF">2019-12-04T14:26:24Z</dcterms:modified>
</cp:coreProperties>
</file>