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4" r:id="rId3"/>
    <p:sldId id="364" r:id="rId4"/>
    <p:sldId id="365" r:id="rId5"/>
    <p:sldId id="367" r:id="rId6"/>
    <p:sldId id="366" r:id="rId7"/>
    <p:sldId id="368" r:id="rId8"/>
    <p:sldId id="369" r:id="rId9"/>
    <p:sldId id="336" r:id="rId10"/>
    <p:sldId id="373" r:id="rId11"/>
    <p:sldId id="370" r:id="rId12"/>
    <p:sldId id="371" r:id="rId13"/>
    <p:sldId id="372" r:id="rId14"/>
    <p:sldId id="326" r:id="rId15"/>
    <p:sldId id="374" r:id="rId16"/>
    <p:sldId id="375" r:id="rId17"/>
    <p:sldId id="376" r:id="rId18"/>
    <p:sldId id="341" r:id="rId19"/>
    <p:sldId id="377" r:id="rId20"/>
    <p:sldId id="378" r:id="rId21"/>
    <p:sldId id="342" r:id="rId22"/>
    <p:sldId id="379" r:id="rId23"/>
    <p:sldId id="389" r:id="rId24"/>
    <p:sldId id="257" r:id="rId25"/>
    <p:sldId id="381" r:id="rId26"/>
    <p:sldId id="383" r:id="rId27"/>
    <p:sldId id="337" r:id="rId28"/>
    <p:sldId id="384" r:id="rId29"/>
    <p:sldId id="385" r:id="rId30"/>
    <p:sldId id="386" r:id="rId31"/>
    <p:sldId id="387" r:id="rId32"/>
    <p:sldId id="388" r:id="rId33"/>
    <p:sldId id="258" r:id="rId34"/>
    <p:sldId id="391" r:id="rId35"/>
    <p:sldId id="393" r:id="rId36"/>
    <p:sldId id="300" r:id="rId37"/>
    <p:sldId id="394" r:id="rId38"/>
    <p:sldId id="343" r:id="rId39"/>
    <p:sldId id="390" r:id="rId40"/>
    <p:sldId id="259" r:id="rId41"/>
    <p:sldId id="392" r:id="rId42"/>
    <p:sldId id="395" r:id="rId43"/>
    <p:sldId id="396" r:id="rId44"/>
    <p:sldId id="397" r:id="rId45"/>
    <p:sldId id="398" r:id="rId46"/>
    <p:sldId id="399" r:id="rId47"/>
    <p:sldId id="260" r:id="rId48"/>
    <p:sldId id="400" r:id="rId49"/>
    <p:sldId id="345" r:id="rId50"/>
    <p:sldId id="401" r:id="rId51"/>
    <p:sldId id="344" r:id="rId52"/>
    <p:sldId id="402" r:id="rId53"/>
    <p:sldId id="403" r:id="rId54"/>
    <p:sldId id="264" r:id="rId55"/>
    <p:sldId id="404" r:id="rId56"/>
    <p:sldId id="406" r:id="rId57"/>
    <p:sldId id="407" r:id="rId58"/>
    <p:sldId id="408" r:id="rId59"/>
    <p:sldId id="409" r:id="rId60"/>
    <p:sldId id="410" r:id="rId61"/>
    <p:sldId id="338" r:id="rId62"/>
    <p:sldId id="287" r:id="rId63"/>
    <p:sldId id="416" r:id="rId64"/>
    <p:sldId id="417" r:id="rId65"/>
    <p:sldId id="418" r:id="rId66"/>
    <p:sldId id="419" r:id="rId67"/>
    <p:sldId id="346" r:id="rId68"/>
    <p:sldId id="420" r:id="rId69"/>
    <p:sldId id="421" r:id="rId70"/>
    <p:sldId id="261" r:id="rId71"/>
    <p:sldId id="405" r:id="rId72"/>
    <p:sldId id="411" r:id="rId73"/>
    <p:sldId id="412" r:id="rId74"/>
    <p:sldId id="339" r:id="rId75"/>
    <p:sldId id="422" r:id="rId76"/>
    <p:sldId id="424" r:id="rId77"/>
    <p:sldId id="423" r:id="rId78"/>
    <p:sldId id="262" r:id="rId79"/>
    <p:sldId id="413" r:id="rId80"/>
    <p:sldId id="414" r:id="rId81"/>
    <p:sldId id="415" r:id="rId82"/>
    <p:sldId id="340" r:id="rId83"/>
    <p:sldId id="425" r:id="rId84"/>
    <p:sldId id="426" r:id="rId85"/>
    <p:sldId id="427" r:id="rId86"/>
    <p:sldId id="428" r:id="rId87"/>
    <p:sldId id="429" r:id="rId88"/>
    <p:sldId id="263" r:id="rId89"/>
    <p:sldId id="435" r:id="rId90"/>
    <p:sldId id="433" r:id="rId91"/>
    <p:sldId id="436" r:id="rId92"/>
    <p:sldId id="437" r:id="rId93"/>
    <p:sldId id="438" r:id="rId94"/>
    <p:sldId id="439" r:id="rId95"/>
    <p:sldId id="440" r:id="rId9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6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A50021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209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60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50-F7D2-4C49-9E0F-C5DD3398562C}" type="datetimeFigureOut">
              <a:rPr lang="zh-TW" altLang="en-US" smtClean="0"/>
              <a:t>2019/11/23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9828-C940-4925-B5D2-6FDC9D1B5C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7124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50-F7D2-4C49-9E0F-C5DD3398562C}" type="datetimeFigureOut">
              <a:rPr lang="zh-TW" altLang="en-US" smtClean="0"/>
              <a:t>2019/11/23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9828-C940-4925-B5D2-6FDC9D1B5C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091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50-F7D2-4C49-9E0F-C5DD3398562C}" type="datetimeFigureOut">
              <a:rPr lang="zh-TW" altLang="en-US" smtClean="0"/>
              <a:t>2019/11/23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9828-C940-4925-B5D2-6FDC9D1B5C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32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50-F7D2-4C49-9E0F-C5DD3398562C}" type="datetimeFigureOut">
              <a:rPr lang="zh-TW" altLang="en-US" smtClean="0"/>
              <a:t>2019/11/23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9828-C940-4925-B5D2-6FDC9D1B5C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4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50-F7D2-4C49-9E0F-C5DD3398562C}" type="datetimeFigureOut">
              <a:rPr lang="zh-TW" altLang="en-US" smtClean="0"/>
              <a:t>2019/11/23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9828-C940-4925-B5D2-6FDC9D1B5C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4870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50-F7D2-4C49-9E0F-C5DD3398562C}" type="datetimeFigureOut">
              <a:rPr lang="zh-TW" altLang="en-US" smtClean="0"/>
              <a:t>2019/11/23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9828-C940-4925-B5D2-6FDC9D1B5C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54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50-F7D2-4C49-9E0F-C5DD3398562C}" type="datetimeFigureOut">
              <a:rPr lang="zh-TW" altLang="en-US" smtClean="0"/>
              <a:t>2019/11/23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9828-C940-4925-B5D2-6FDC9D1B5C1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2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50-F7D2-4C49-9E0F-C5DD3398562C}" type="datetimeFigureOut">
              <a:rPr lang="zh-TW" altLang="en-US" smtClean="0"/>
              <a:t>2019/11/23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9828-C940-4925-B5D2-6FDC9D1B5C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5174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50-F7D2-4C49-9E0F-C5DD3398562C}" type="datetimeFigureOut">
              <a:rPr lang="zh-TW" altLang="en-US" smtClean="0"/>
              <a:t>2019/11/23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9828-C940-4925-B5D2-6FDC9D1B5C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19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50-F7D2-4C49-9E0F-C5DD3398562C}" type="datetimeFigureOut">
              <a:rPr lang="zh-TW" altLang="en-US" smtClean="0"/>
              <a:t>2019/11/23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9828-C940-4925-B5D2-6FDC9D1B5C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3618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0887450-F7D2-4C49-9E0F-C5DD3398562C}" type="datetimeFigureOut">
              <a:rPr lang="zh-TW" altLang="en-US" smtClean="0"/>
              <a:t>2019/11/23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9828-C940-4925-B5D2-6FDC9D1B5C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84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0887450-F7D2-4C49-9E0F-C5DD3398562C}" type="datetimeFigureOut">
              <a:rPr lang="zh-TW" altLang="en-US" smtClean="0"/>
              <a:t>2019/11/23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3B59828-C940-4925-B5D2-6FDC9D1B5C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772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k-G8Zt0sKs?feature=oembed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eAGfzhXzN8?feature=oembed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A24D7F6-7946-4BDA-9905-81898A2C3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6" b="88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33E0284-6F14-4AA3-BB4D-D034EC8D3DAA}"/>
              </a:ext>
            </a:extLst>
          </p:cNvPr>
          <p:cNvSpPr/>
          <p:nvPr/>
        </p:nvSpPr>
        <p:spPr>
          <a:xfrm>
            <a:off x="6096000" y="381810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第四课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沙漠里的奇怪现象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744474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2" y="0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亲身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qīnshēn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0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亲自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qīnzì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7" y="600165"/>
            <a:ext cx="573024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274474"/>
              </p:ext>
            </p:extLst>
          </p:nvPr>
        </p:nvGraphicFramePr>
        <p:xfrm>
          <a:off x="330512" y="1776866"/>
          <a:ext cx="11530975" cy="380578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243719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828725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8156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语义</a:t>
                      </a:r>
                      <a:endParaRPr lang="zh-TW" altLang="en-US" sz="3600" b="0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0096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  <a:endParaRPr lang="zh-TW" altLang="en-US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 </a:t>
                      </a:r>
                      <a:r>
                        <a:rPr lang="zh-TW" altLang="en-US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都有“强调自己”的意思。</a:t>
                      </a:r>
                      <a:endParaRPr lang="zh-TW" altLang="en-US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0145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  <a:endParaRPr lang="zh-TW" altLang="en-US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亲身→自己的体验、感受。</a:t>
                      </a:r>
                      <a:endParaRPr lang="en-US" altLang="zh-TW" sz="360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亲自→重视此事自己去做。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91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2" y="0"/>
            <a:ext cx="2900365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亲身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qīnshēn</a:t>
            </a:r>
            <a:endParaRPr lang="zh-TW" altLang="en-US" sz="10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0"/>
            <a:ext cx="2900365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亲自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qīnzì</a:t>
            </a:r>
            <a:endParaRPr lang="zh-TW" altLang="en-US" sz="10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7" y="538609"/>
            <a:ext cx="573024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EABF221-8E9A-4A1A-9B92-B8DDA29C6141}"/>
              </a:ext>
            </a:extLst>
          </p:cNvPr>
          <p:cNvSpPr txBox="1"/>
          <p:nvPr/>
        </p:nvSpPr>
        <p:spPr>
          <a:xfrm>
            <a:off x="330511" y="2597736"/>
            <a:ext cx="11530975" cy="2496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在地震灾区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disaster area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，他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亲身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感受到了人们在灾难中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相互扶持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to assist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、相互温暖的情谊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friendly feelings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爷爷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亲自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动手，给我们包了一顿饺子。</a:t>
            </a:r>
          </a:p>
        </p:txBody>
      </p:sp>
    </p:spTree>
    <p:extLst>
      <p:ext uri="{BB962C8B-B14F-4D97-AF65-F5344CB8AC3E}">
        <p14:creationId xmlns:p14="http://schemas.microsoft.com/office/powerpoint/2010/main" val="637677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2" y="0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亲身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qīnshēn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0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亲自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qīnzì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7" y="600165"/>
            <a:ext cx="573024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65513"/>
              </p:ext>
            </p:extLst>
          </p:nvPr>
        </p:nvGraphicFramePr>
        <p:xfrm>
          <a:off x="330512" y="1597795"/>
          <a:ext cx="11530975" cy="473562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200417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9330558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1312281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22804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亲身</a:t>
                      </a:r>
                      <a:endParaRPr lang="zh-TW" altLang="en-US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14350" indent="-514350" algn="l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altLang="zh-TW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Adj.</a:t>
                      </a:r>
                      <a:r>
                        <a:rPr lang="zh-TW" altLang="en-US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，使用范围较小。</a:t>
                      </a:r>
                      <a:endParaRPr lang="en-US" altLang="zh-TW" sz="360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514350" indent="-514350" algn="l">
                        <a:lnSpc>
                          <a:spcPct val="150000"/>
                        </a:lnSpc>
                        <a:buAutoNum type="arabicPeriod"/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多与“体验、感受、体会、实践”等搭配。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1429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亲自</a:t>
                      </a:r>
                      <a:endParaRPr lang="zh-TW" altLang="en-US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14350" indent="-514350" algn="l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altLang="zh-TW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Adv.</a:t>
                      </a:r>
                      <a:r>
                        <a:rPr lang="zh-TW" altLang="en-US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，使用范围较大。</a:t>
                      </a:r>
                      <a:endParaRPr lang="en-US" altLang="zh-TW" sz="360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491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2" y="0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亲身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qīnshēn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0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亲自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qīnzì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7" y="600165"/>
            <a:ext cx="573024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EABF221-8E9A-4A1A-9B92-B8DDA29C6141}"/>
              </a:ext>
            </a:extLst>
          </p:cNvPr>
          <p:cNvSpPr txBox="1"/>
          <p:nvPr/>
        </p:nvSpPr>
        <p:spPr>
          <a:xfrm>
            <a:off x="330512" y="2033497"/>
            <a:ext cx="11524557" cy="41589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只有自己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亲身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亲自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经历过才会有这种体会。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要知道梨子的滋味就必须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亲身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亲自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尝一尝。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主任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亲身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亲自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开车送他，使他更加坚定了圆满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satisfactory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    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完成任务的决心。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这是我的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亲身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亲自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经历。</a:t>
            </a: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F53653B2-55BC-43DF-B338-CFA36CEB7EA3}"/>
              </a:ext>
            </a:extLst>
          </p:cNvPr>
          <p:cNvSpPr/>
          <p:nvPr/>
        </p:nvSpPr>
        <p:spPr>
          <a:xfrm>
            <a:off x="2515384" y="2130673"/>
            <a:ext cx="981780" cy="846432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1C9B6AB2-156E-477A-BC75-F2F7F0D14101}"/>
              </a:ext>
            </a:extLst>
          </p:cNvPr>
          <p:cNvSpPr/>
          <p:nvPr/>
        </p:nvSpPr>
        <p:spPr>
          <a:xfrm>
            <a:off x="2561914" y="5469271"/>
            <a:ext cx="888719" cy="741543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EA28F034-52FB-471F-86F0-F7B1D595C326}"/>
              </a:ext>
            </a:extLst>
          </p:cNvPr>
          <p:cNvSpPr/>
          <p:nvPr/>
        </p:nvSpPr>
        <p:spPr>
          <a:xfrm>
            <a:off x="2757642" y="3804287"/>
            <a:ext cx="888719" cy="846432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5E081532-3D82-450F-9847-BCD0AFD25F39}"/>
              </a:ext>
            </a:extLst>
          </p:cNvPr>
          <p:cNvSpPr/>
          <p:nvPr/>
        </p:nvSpPr>
        <p:spPr>
          <a:xfrm>
            <a:off x="6787393" y="2977105"/>
            <a:ext cx="981780" cy="846432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2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550608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亲身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375" y="2051586"/>
            <a:ext cx="11525250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Adv.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“自己遇到或做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”的意思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9F45F6-2ADA-4EF3-A025-E80D9545297D}"/>
              </a:ext>
            </a:extLst>
          </p:cNvPr>
          <p:cNvSpPr txBox="1"/>
          <p:nvPr/>
        </p:nvSpPr>
        <p:spPr>
          <a:xfrm>
            <a:off x="333375" y="2979430"/>
            <a:ext cx="11530975" cy="33279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我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亲身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经历过大地震，现在想起来，那真是一个可怕的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梦。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黄山的风景非常独特，百闻不如一见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seeing once is better than </a:t>
            </a:r>
          </a:p>
          <a:p>
            <a:pPr>
              <a:lnSpc>
                <a:spcPct val="150000"/>
              </a:lnSpc>
            </a:pPr>
            <a:r>
              <a:rPr lang="zh-TW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hearing a hundred times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，你去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亲身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体验一下就知道了。</a:t>
            </a:r>
          </a:p>
        </p:txBody>
      </p:sp>
    </p:spTree>
    <p:extLst>
      <p:ext uri="{BB962C8B-B14F-4D97-AF65-F5344CB8AC3E}">
        <p14:creationId xmlns:p14="http://schemas.microsoft.com/office/powerpoint/2010/main" val="630944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0"/>
            <a:ext cx="2159568" cy="76944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亲身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9F45F6-2ADA-4EF3-A025-E80D9545297D}"/>
              </a:ext>
            </a:extLst>
          </p:cNvPr>
          <p:cNvSpPr txBox="1"/>
          <p:nvPr/>
        </p:nvSpPr>
        <p:spPr>
          <a:xfrm>
            <a:off x="115503" y="2795327"/>
            <a:ext cx="11944952" cy="37071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以前只是在书上看过日全食</a:t>
            </a:r>
            <a:r>
              <a:rPr lang="en-US" altLang="zh-TW" sz="20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000" dirty="0">
                <a:latin typeface="Calibri" panose="020F0502020204030204" pitchFamily="34" charset="0"/>
                <a:cs typeface="Calibri" panose="020F0502020204030204" pitchFamily="34" charset="0"/>
              </a:rPr>
              <a:t>total eclipse of the sun</a:t>
            </a:r>
            <a:r>
              <a:rPr lang="en-US" altLang="zh-TW" sz="20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的奇观</a:t>
            </a:r>
            <a:r>
              <a:rPr lang="en-US" altLang="zh-TW" sz="20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000" dirty="0">
                <a:latin typeface="Calibri" panose="020F0502020204030204" pitchFamily="34" charset="0"/>
                <a:cs typeface="Calibri" panose="020F0502020204030204" pitchFamily="34" charset="0"/>
              </a:rPr>
              <a:t>marvelous spectacle</a:t>
            </a:r>
            <a:r>
              <a:rPr lang="en-US" altLang="zh-TW" sz="20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，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     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这次我终于</a:t>
            </a:r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亲眼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看到了。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 昨天我</a:t>
            </a:r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亲耳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听到他对我说：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“我爱你。”我好激动啊！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 老板</a:t>
            </a:r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亲口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告诉我，不仅要提升我的工资，还要提升我的职位。</a:t>
            </a:r>
            <a:b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</a:b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 离开家乡多年，一直没吃过妈妈</a:t>
            </a:r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亲手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包的饺子，现在非常想念。</a:t>
            </a: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A5DD815E-D82B-46C6-8EC5-FD93CF9D3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96139"/>
              </p:ext>
            </p:extLst>
          </p:nvPr>
        </p:nvGraphicFramePr>
        <p:xfrm>
          <a:off x="325354" y="888980"/>
          <a:ext cx="11525250" cy="1737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759417">
                  <a:extLst>
                    <a:ext uri="{9D8B030D-6E8A-4147-A177-3AD203B41FA5}">
                      <a16:colId xmlns:a16="http://schemas.microsoft.com/office/drawing/2014/main" val="1468549557"/>
                    </a:ext>
                  </a:extLst>
                </a:gridCol>
                <a:gridCol w="5765833">
                  <a:extLst>
                    <a:ext uri="{9D8B030D-6E8A-4147-A177-3AD203B41FA5}">
                      <a16:colId xmlns:a16="http://schemas.microsoft.com/office/drawing/2014/main" val="1916092137"/>
                    </a:ext>
                  </a:extLst>
                </a:gridCol>
              </a:tblGrid>
              <a:tr h="38723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3200" b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Adv.</a:t>
                      </a:r>
                      <a:r>
                        <a:rPr lang="zh-TW" altLang="en-US" sz="3200" b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，表示</a:t>
                      </a: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“用自己的器官</a:t>
                      </a:r>
                      <a:r>
                        <a:rPr lang="en-US" altLang="zh-TW" sz="2400" b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(organ)</a:t>
                      </a: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直接接触或做”的意思。</a:t>
                      </a:r>
                      <a:endParaRPr lang="zh-TW" altLang="en-US" sz="32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2289"/>
                  </a:ext>
                </a:extLst>
              </a:tr>
              <a:tr h="38723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亲眼</a:t>
                      </a:r>
                      <a:endParaRPr lang="zh-TW" alt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亲口</a:t>
                      </a:r>
                      <a:endParaRPr lang="zh-TW" alt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069872"/>
                  </a:ext>
                </a:extLst>
              </a:tr>
              <a:tr h="31748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亲耳</a:t>
                      </a:r>
                      <a:endParaRPr lang="zh-TW" alt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亲手</a:t>
                      </a:r>
                      <a:endParaRPr lang="zh-TW" alt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165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341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80EB1BE-6FBC-482E-837E-20E94EC9CA0D}"/>
              </a:ext>
            </a:extLst>
          </p:cNvPr>
          <p:cNvSpPr txBox="1"/>
          <p:nvPr/>
        </p:nvSpPr>
        <p:spPr>
          <a:xfrm>
            <a:off x="0" y="0"/>
            <a:ext cx="2159568" cy="76944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</a:t>
            </a:r>
            <a:r>
              <a:rPr lang="en-US" altLang="zh-TW" sz="4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+N.</a:t>
            </a:r>
            <a:endParaRPr lang="en-US" altLang="zh-TW" sz="2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C6EF7E9-C20F-4590-9458-239A4E814D74}"/>
              </a:ext>
            </a:extLst>
          </p:cNvPr>
          <p:cNvSpPr txBox="1"/>
          <p:nvPr/>
        </p:nvSpPr>
        <p:spPr>
          <a:xfrm>
            <a:off x="340092" y="1763031"/>
            <a:ext cx="11511815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我们的老师不辞辛苦，带我们去了一趟故宫，又去了长城。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8DAE953-260B-44CA-8889-2018A9F729CC}"/>
              </a:ext>
            </a:extLst>
          </p:cNvPr>
          <p:cNvSpPr txBox="1"/>
          <p:nvPr/>
        </p:nvSpPr>
        <p:spPr>
          <a:xfrm>
            <a:off x="340091" y="4159782"/>
            <a:ext cx="11511815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→我们的老师不辞辛苦，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亲自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带我们去了一趟故宫，又去了长城。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36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F1EFD74-129B-45FC-9DD7-2073C6B33350}"/>
              </a:ext>
            </a:extLst>
          </p:cNvPr>
          <p:cNvSpPr txBox="1"/>
          <p:nvPr/>
        </p:nvSpPr>
        <p:spPr>
          <a:xfrm>
            <a:off x="0" y="0"/>
            <a:ext cx="2159568" cy="76944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</a:t>
            </a:r>
            <a:r>
              <a:rPr lang="en-US" altLang="zh-TW" sz="4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+N.</a:t>
            </a:r>
            <a:endParaRPr lang="en-US" altLang="zh-TW" sz="2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FEF479-4529-40C4-B1F7-5CF410BCEE3E}"/>
              </a:ext>
            </a:extLst>
          </p:cNvPr>
          <p:cNvSpPr txBox="1"/>
          <p:nvPr/>
        </p:nvSpPr>
        <p:spPr>
          <a:xfrm>
            <a:off x="344905" y="1345410"/>
            <a:ext cx="11502190" cy="49899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现在四五十岁的人，“文化大革命”。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台湾那个地方你听说过吗？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b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</a:b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你对这棵树又这么深，它对你有什么特别的含义吗？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_________________________________________________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5D9C9C9-4901-4363-BEBF-1B9B9A9020F5}"/>
              </a:ext>
            </a:extLst>
          </p:cNvPr>
          <p:cNvSpPr txBox="1"/>
          <p:nvPr/>
        </p:nvSpPr>
        <p:spPr>
          <a:xfrm>
            <a:off x="415790" y="2232477"/>
            <a:ext cx="1115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现在四五十岁的人都亲身经历过文化大革命。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D02B254-0D12-4C51-8371-5A1CD726DD66}"/>
              </a:ext>
            </a:extLst>
          </p:cNvPr>
          <p:cNvSpPr txBox="1"/>
          <p:nvPr/>
        </p:nvSpPr>
        <p:spPr>
          <a:xfrm>
            <a:off x="344905" y="3895198"/>
            <a:ext cx="11224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那个地方我曾经听小美亲口说过。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7B0405E-12BB-4833-BBF9-64AB7CA7A6A9}"/>
              </a:ext>
            </a:extLst>
          </p:cNvPr>
          <p:cNvSpPr txBox="1"/>
          <p:nvPr/>
        </p:nvSpPr>
        <p:spPr>
          <a:xfrm>
            <a:off x="415790" y="5537374"/>
            <a:ext cx="1115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这棵树是我亲手种的。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5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229764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统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统统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5844B3C-1A07-4503-9FD8-388746C6E859}"/>
              </a:ext>
            </a:extLst>
          </p:cNvPr>
          <p:cNvSpPr txBox="1"/>
          <p:nvPr/>
        </p:nvSpPr>
        <p:spPr>
          <a:xfrm>
            <a:off x="333375" y="1707663"/>
            <a:ext cx="11525250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Adv.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“通通、全部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”的意思，所修饰的对象为复数，放在“统统”前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C959B9E-EF58-4BEA-95F4-0B24FD889893}"/>
              </a:ext>
            </a:extLst>
          </p:cNvPr>
          <p:cNvSpPr txBox="1"/>
          <p:nvPr/>
        </p:nvSpPr>
        <p:spPr>
          <a:xfrm>
            <a:off x="125128" y="3127047"/>
            <a:ext cx="11935327" cy="31482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副词、介词、连词、助词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auxiliary word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等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统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称虚词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function word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人们一见笔战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(word battle)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，便不问是非，统谓之“互骂”。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它成天笑眯眯的，彷佛天底下的烦恼、忧愁，统统跟他无关。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它把老师的话统统忘在脑后。</a:t>
            </a:r>
          </a:p>
        </p:txBody>
      </p:sp>
    </p:spTree>
    <p:extLst>
      <p:ext uri="{BB962C8B-B14F-4D97-AF65-F5344CB8AC3E}">
        <p14:creationId xmlns:p14="http://schemas.microsoft.com/office/powerpoint/2010/main" val="1999075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ED591D97-833D-477E-8393-C24E515DD123}"/>
              </a:ext>
            </a:extLst>
          </p:cNvPr>
          <p:cNvSpPr txBox="1"/>
          <p:nvPr/>
        </p:nvSpPr>
        <p:spPr>
          <a:xfrm>
            <a:off x="330512" y="0"/>
            <a:ext cx="429924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统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统统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0" name="表格 16">
            <a:extLst>
              <a:ext uri="{FF2B5EF4-FFF2-40B4-BE49-F238E27FC236}">
                <a16:creationId xmlns:a16="http://schemas.microsoft.com/office/drawing/2014/main" id="{C5AFA8EC-57FE-46DA-9196-3BE95F372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411398"/>
              </p:ext>
            </p:extLst>
          </p:nvPr>
        </p:nvGraphicFramePr>
        <p:xfrm>
          <a:off x="330512" y="1078035"/>
          <a:ext cx="11530975" cy="558571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200417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9330558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16016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22804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14350" indent="-514350" algn="l">
                        <a:lnSpc>
                          <a:spcPct val="150000"/>
                        </a:lnSpc>
                        <a:buAutoNum type="arabicPeriod"/>
                      </a:pPr>
                      <a:r>
                        <a:rPr lang="zh-TW" altLang="en-US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使用范围较小。</a:t>
                      </a:r>
                      <a:endParaRPr lang="en-US" altLang="zh-TW" sz="360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514350" indent="-514350" algn="l">
                        <a:lnSpc>
                          <a:spcPct val="150000"/>
                        </a:lnSpc>
                        <a:buAutoNum type="arabicPeriod"/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后面所跟词语多为单音节。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514350" indent="-514350" algn="l">
                        <a:lnSpc>
                          <a:spcPct val="150000"/>
                        </a:lnSpc>
                        <a:buAutoNum type="arabicPeriod"/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多用于书面语。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1429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统统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14350" indent="-514350" algn="l">
                        <a:lnSpc>
                          <a:spcPct val="150000"/>
                        </a:lnSpc>
                        <a:buAutoNum type="arabicPeriod"/>
                      </a:pPr>
                      <a:r>
                        <a:rPr lang="zh-TW" altLang="en-US" sz="36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使用范围较大。</a:t>
                      </a:r>
                      <a:endParaRPr lang="en-US" altLang="zh-TW" sz="360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后面所跟词语多为双音节。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多用于口语。</a:t>
                      </a:r>
                      <a:endParaRPr lang="en-US" altLang="zh-TW" sz="360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5428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280069C-E19D-472F-8F8A-927814D36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871" y="4147456"/>
            <a:ext cx="4818743" cy="271054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F883056-B77C-4279-B86A-F774D28E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7325"/>
            <a:ext cx="5047665" cy="28216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EB8D0D7-D311-4DCE-9FD7-201E36D9E3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16" b="8809"/>
          <a:stretch/>
        </p:blipFill>
        <p:spPr>
          <a:xfrm>
            <a:off x="0" y="538843"/>
            <a:ext cx="5138056" cy="28901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huǒrè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走兽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zǒushòu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沙漠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shāmò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荒凉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huāngliáng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B9A6C81-A406-4FCC-A3AD-B060B0FAFAEA}"/>
              </a:ext>
            </a:extLst>
          </p:cNvPr>
          <p:cNvSpPr/>
          <p:nvPr/>
        </p:nvSpPr>
        <p:spPr>
          <a:xfrm>
            <a:off x="6096001" y="22550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fiery, burning</a:t>
            </a:r>
            <a:endParaRPr lang="zh-TW" altLang="en-US" sz="32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305B1C7-F2AA-473F-8F6C-3CB1965449C9}"/>
              </a:ext>
            </a:extLst>
          </p:cNvPr>
          <p:cNvSpPr/>
          <p:nvPr/>
        </p:nvSpPr>
        <p:spPr>
          <a:xfrm>
            <a:off x="6285715" y="4450182"/>
            <a:ext cx="58227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(four-footed)​ animal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5574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ED591D97-833D-477E-8393-C24E515DD123}"/>
              </a:ext>
            </a:extLst>
          </p:cNvPr>
          <p:cNvSpPr txBox="1"/>
          <p:nvPr/>
        </p:nvSpPr>
        <p:spPr>
          <a:xfrm>
            <a:off x="330512" y="0"/>
            <a:ext cx="429924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统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统统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8D8CD40-A46A-4095-BD8F-E73C4C295BB8}"/>
              </a:ext>
            </a:extLst>
          </p:cNvPr>
          <p:cNvSpPr txBox="1"/>
          <p:nvPr/>
        </p:nvSpPr>
        <p:spPr>
          <a:xfrm>
            <a:off x="104274" y="2203997"/>
            <a:ext cx="11983452" cy="33279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进门一看，四个人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这个公司生产的产品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，在国内根本买不到。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分手之前，他把他的照片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b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</a:b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他十分喜爱老子的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道德经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1F62E62-F29D-4234-ABE2-A9BB737D8458}"/>
              </a:ext>
            </a:extLst>
          </p:cNvPr>
          <p:cNvSpPr txBox="1"/>
          <p:nvPr/>
        </p:nvSpPr>
        <p:spPr>
          <a:xfrm>
            <a:off x="4225491" y="2253406"/>
            <a:ext cx="747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统统在睡觉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05E39F6-2429-4227-8984-CE1B678C1DF5}"/>
              </a:ext>
            </a:extLst>
          </p:cNvPr>
          <p:cNvSpPr txBox="1"/>
          <p:nvPr/>
        </p:nvSpPr>
        <p:spPr>
          <a:xfrm>
            <a:off x="4629752" y="3105834"/>
            <a:ext cx="298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统统热销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EC6A29E-E4BD-4063-ABE0-C84507B9B5F7}"/>
              </a:ext>
            </a:extLst>
          </p:cNvPr>
          <p:cNvSpPr txBox="1"/>
          <p:nvPr/>
        </p:nvSpPr>
        <p:spPr>
          <a:xfrm>
            <a:off x="5650029" y="3894846"/>
            <a:ext cx="6198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统统删掉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BAC7867-82D9-4F33-B835-F0C4AD286D75}"/>
              </a:ext>
            </a:extLst>
          </p:cNvPr>
          <p:cNvSpPr txBox="1"/>
          <p:nvPr/>
        </p:nvSpPr>
        <p:spPr>
          <a:xfrm>
            <a:off x="7074568" y="4737411"/>
            <a:ext cx="4774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把这本书统统读完了</a:t>
            </a:r>
          </a:p>
        </p:txBody>
      </p:sp>
    </p:spTree>
    <p:extLst>
      <p:ext uri="{BB962C8B-B14F-4D97-AF65-F5344CB8AC3E}">
        <p14:creationId xmlns:p14="http://schemas.microsoft.com/office/powerpoint/2010/main" val="332802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126432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A065247-B108-413B-865F-2818CD88EBC9}"/>
              </a:ext>
            </a:extLst>
          </p:cNvPr>
          <p:cNvSpPr txBox="1"/>
          <p:nvPr/>
        </p:nvSpPr>
        <p:spPr>
          <a:xfrm>
            <a:off x="333375" y="1534408"/>
            <a:ext cx="11525250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Structure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：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为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被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+N.+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所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+V./verb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phrase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DE2430D3-F1A7-4210-8A0B-C3D419917C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421458"/>
              </p:ext>
            </p:extLst>
          </p:nvPr>
        </p:nvGraphicFramePr>
        <p:xfrm>
          <a:off x="125128" y="2265277"/>
          <a:ext cx="11944952" cy="446629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757237">
                  <a:extLst>
                    <a:ext uri="{9D8B030D-6E8A-4147-A177-3AD203B41FA5}">
                      <a16:colId xmlns:a16="http://schemas.microsoft.com/office/drawing/2014/main" val="2910206262"/>
                    </a:ext>
                  </a:extLst>
                </a:gridCol>
                <a:gridCol w="5187715">
                  <a:extLst>
                    <a:ext uri="{9D8B030D-6E8A-4147-A177-3AD203B41FA5}">
                      <a16:colId xmlns:a16="http://schemas.microsoft.com/office/drawing/2014/main" val="65150736"/>
                    </a:ext>
                  </a:extLst>
                </a:gridCol>
              </a:tblGrid>
              <a:tr h="7503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所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96471"/>
                  </a:ext>
                </a:extLst>
              </a:tr>
              <a:tr h="7503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多音节</a:t>
                      </a:r>
                      <a:r>
                        <a:rPr lang="en-US" altLang="zh-TW" sz="3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</a:t>
                      </a:r>
                      <a:r>
                        <a:rPr lang="zh-TW" altLang="en-US" sz="3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→“所”可用可不用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单音节</a:t>
                      </a:r>
                      <a:r>
                        <a:rPr lang="en-US" altLang="zh-TW" sz="3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</a:t>
                      </a:r>
                      <a:r>
                        <a:rPr lang="zh-TW" altLang="en-US" sz="3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→“所”一定要用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982858"/>
                  </a:ext>
                </a:extLst>
              </a:tr>
              <a:tr h="29656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吸引、鼓舞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inspire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、感动、尊敬、</a:t>
                      </a:r>
                      <a:endParaRPr lang="en-US" altLang="zh-TW" sz="320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战胜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(d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efeat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、克服、驱使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 order sb about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、控制、采纳、证明、发现、欺骗、</a:t>
                      </a:r>
                      <a:endParaRPr lang="en-US" altLang="zh-TW" sz="320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泄露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reveal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、误解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misunderstand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、暴露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expose 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、迷惑、拥护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 endorse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)</a:t>
                      </a:r>
                      <a:endParaRPr lang="zh-TW" altLang="en-US" sz="2000" baseline="0" dirty="0"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笑、阻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(impede)</a:t>
                      </a:r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、迫</a:t>
                      </a:r>
                      <a:r>
                        <a:rPr lang="en-US" altLang="zh-TW" sz="20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(force) </a:t>
                      </a:r>
                    </a:p>
                    <a:p>
                      <a:pPr algn="ctr"/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、动、知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8365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098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126432"/>
            <a:ext cx="361298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A84EF51-5314-424B-AC21-8C044400B26E}"/>
              </a:ext>
            </a:extLst>
          </p:cNvPr>
          <p:cNvSpPr txBox="1"/>
          <p:nvPr/>
        </p:nvSpPr>
        <p:spPr>
          <a:xfrm>
            <a:off x="338338" y="1909414"/>
            <a:ext cx="11515324" cy="41589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对于京剧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Beijing opera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我是外行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unprofessional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，所说的话不免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为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内行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所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笑。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在调查情况时，必须不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为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表面现象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所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迷惑。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这支登山队在途中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被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风雪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所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阻。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他的话含含糊糊，能不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被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人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所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误解吗？</a:t>
            </a:r>
          </a:p>
        </p:txBody>
      </p:sp>
    </p:spTree>
    <p:extLst>
      <p:ext uri="{BB962C8B-B14F-4D97-AF65-F5344CB8AC3E}">
        <p14:creationId xmlns:p14="http://schemas.microsoft.com/office/powerpoint/2010/main" val="2980272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09D97C8-34E7-4915-9171-B130BF5CC649}"/>
              </a:ext>
            </a:extLst>
          </p:cNvPr>
          <p:cNvSpPr txBox="1"/>
          <p:nvPr/>
        </p:nvSpPr>
        <p:spPr>
          <a:xfrm>
            <a:off x="333375" y="126432"/>
            <a:ext cx="361298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1E4E878-C2F9-4DDC-B76C-680FADC080B5}"/>
              </a:ext>
            </a:extLst>
          </p:cNvPr>
          <p:cNvSpPr txBox="1"/>
          <p:nvPr/>
        </p:nvSpPr>
        <p:spPr>
          <a:xfrm>
            <a:off x="330653" y="957429"/>
            <a:ext cx="11527972" cy="59253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我第一次见到他的姓名，是在去年夏天。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→他的姓名第一次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，是在去年夏天。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人民群众当然拥护这样的领导。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→这样的领导当然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______________________________________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老师采纳大家的建议。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______________________________________________________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他的行为如此怪异，人们能不笑话他吗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______________________________________________________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F80A6A7-2586-4F2A-A28B-D34A3CCC998D}"/>
              </a:ext>
            </a:extLst>
          </p:cNvPr>
          <p:cNvSpPr txBox="1"/>
          <p:nvPr/>
        </p:nvSpPr>
        <p:spPr>
          <a:xfrm>
            <a:off x="3619099" y="1761419"/>
            <a:ext cx="3898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被我所知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B708068-8E59-40A3-BEA8-190C3E0E3BE4}"/>
              </a:ext>
            </a:extLst>
          </p:cNvPr>
          <p:cNvSpPr txBox="1"/>
          <p:nvPr/>
        </p:nvSpPr>
        <p:spPr>
          <a:xfrm>
            <a:off x="3694497" y="3215691"/>
            <a:ext cx="764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被人民群众所拥护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B4E684B-340A-40D8-A210-9274D3AFB82F}"/>
              </a:ext>
            </a:extLst>
          </p:cNvPr>
          <p:cNvSpPr txBox="1"/>
          <p:nvPr/>
        </p:nvSpPr>
        <p:spPr>
          <a:xfrm>
            <a:off x="452387" y="4690330"/>
            <a:ext cx="10886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老师的建议被大家所采纳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CD1CDE2-4257-4BDE-9B34-45AE5819B8A9}"/>
              </a:ext>
            </a:extLst>
          </p:cNvPr>
          <p:cNvSpPr txBox="1"/>
          <p:nvPr/>
        </p:nvSpPr>
        <p:spPr>
          <a:xfrm>
            <a:off x="357831" y="6164969"/>
            <a:ext cx="11075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他的行为如此怪异，所以被人们所笑话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928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02E986E-4B56-4C32-9909-6ED29D601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0" y="1563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F2689F-DACF-4DA4-B43E-7B03215879CC}"/>
              </a:ext>
            </a:extLst>
          </p:cNvPr>
          <p:cNvSpPr/>
          <p:nvPr/>
        </p:nvSpPr>
        <p:spPr>
          <a:xfrm>
            <a:off x="360947" y="471459"/>
            <a:ext cx="11470105" cy="591508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古代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亲身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到过沙漠的人，如晋僧法显、唐僧玄奘，</a:t>
            </a:r>
            <a:r>
              <a:rPr lang="zh-TW" altLang="en-US" sz="3200" dirty="0">
                <a:solidFill>
                  <a:srgbClr val="494949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统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沙漠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说得十分可怕，人们对它也就产生了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深刻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印象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晋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法显着</a:t>
            </a:r>
            <a:r>
              <a:rPr lang="en-US" altLang="zh-CN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佛国记</a:t>
            </a:r>
            <a:r>
              <a:rPr lang="en-US" altLang="zh-CN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说沙漠里有很多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恶鬼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火热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的风，人一遇见就要死亡。沙漠是这样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荒凉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，空中看不见一只飞鸟，地上看不到一只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走兽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举目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远看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净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是沙，弄得人认不出路，只是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循着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从前死人死马的骨头向前走。玄奘</a:t>
            </a:r>
            <a:r>
              <a:rPr lang="en-US" altLang="zh-CN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大唐西域记</a:t>
            </a:r>
            <a:r>
              <a:rPr lang="en-US" altLang="zh-CN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卷十二也说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东行入大流沙，沙被风吹永远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流动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着，过去人马走踏过的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脚印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，不久就</a:t>
            </a:r>
            <a:r>
              <a:rPr lang="zh-CN" altLang="en-US" sz="32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为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沙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盖，所以人多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迷路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5258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阻挡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zǔdǎng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38082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缘故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yuángù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dìzhì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行进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xíngjìn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BE8ED47-4AB4-4B41-B114-FA19A5A11C39}"/>
              </a:ext>
            </a:extLst>
          </p:cNvPr>
          <p:cNvSpPr/>
          <p:nvPr/>
        </p:nvSpPr>
        <p:spPr>
          <a:xfrm>
            <a:off x="457200" y="1317563"/>
            <a:ext cx="3086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geology</a:t>
            </a:r>
            <a:endParaRPr lang="zh-TW" altLang="en-US" sz="5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D6A158-9A22-4B88-8861-4F480C5CA242}"/>
              </a:ext>
            </a:extLst>
          </p:cNvPr>
          <p:cNvSpPr/>
          <p:nvPr/>
        </p:nvSpPr>
        <p:spPr>
          <a:xfrm>
            <a:off x="6576908" y="1459229"/>
            <a:ext cx="29434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obstruct</a:t>
            </a:r>
            <a:endParaRPr lang="zh-TW" altLang="en-US" sz="54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A60BB41-EC5B-4C88-96C1-FCD2C9FAA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456" y="4212771"/>
            <a:ext cx="3968812" cy="264522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EE11E39-4419-4AB1-8773-FF00EE20A2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9" t="29018" r="8000" b="29018"/>
          <a:stretch/>
        </p:blipFill>
        <p:spPr>
          <a:xfrm>
            <a:off x="6109893" y="4475442"/>
            <a:ext cx="3902521" cy="19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0A9A756F-C9B8-4CBD-B576-453018ED2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368" y="802736"/>
            <a:ext cx="4009889" cy="175432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31346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离奇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zǔdǎng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BE8ED47-4AB4-4B41-B114-FA19A5A11C39}"/>
              </a:ext>
            </a:extLst>
          </p:cNvPr>
          <p:cNvSpPr/>
          <p:nvPr/>
        </p:nvSpPr>
        <p:spPr>
          <a:xfrm>
            <a:off x="473529" y="931072"/>
            <a:ext cx="30860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odd;</a:t>
            </a:r>
          </a:p>
          <a:p>
            <a:pPr algn="ctr"/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bizarre</a:t>
            </a:r>
            <a:endParaRPr lang="zh-TW" altLang="en-US" sz="54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7420730-361B-48B5-93D8-9C9CE5C8D7FC}"/>
              </a:ext>
            </a:extLst>
          </p:cNvPr>
          <p:cNvSpPr txBox="1"/>
          <p:nvPr/>
        </p:nvSpPr>
        <p:spPr>
          <a:xfrm>
            <a:off x="10001250" y="1920893"/>
            <a:ext cx="2190750" cy="150810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石油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shíyóu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9B518D5-94C4-4772-8DD4-B49A8E7EFAE4}"/>
              </a:ext>
            </a:extLst>
          </p:cNvPr>
          <p:cNvSpPr txBox="1"/>
          <p:nvPr/>
        </p:nvSpPr>
        <p:spPr>
          <a:xfrm>
            <a:off x="3946357" y="5349895"/>
            <a:ext cx="8245643" cy="150810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新疆塔克拉玛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干</a:t>
            </a:r>
            <a:r>
              <a:rPr lang="zh-CN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大戈壁</a:t>
            </a:r>
            <a:endParaRPr lang="en-US" altLang="zh-CN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xīnjiāng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tǎkèlāmǎgàn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dà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gēbì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59D2329-B3FE-4CD7-A484-5710E475D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3044"/>
            <a:ext cx="3946357" cy="263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7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缘故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yuángù</a:t>
            </a:r>
            <a:endParaRPr lang="zh-TW" altLang="en-US" sz="6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原因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yuányīn</a:t>
            </a:r>
            <a:endParaRPr lang="zh-TW" altLang="en-US" sz="6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5400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43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2" y="0"/>
            <a:ext cx="2900365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缘故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yuángù</a:t>
            </a:r>
            <a:endParaRPr lang="zh-TW" altLang="en-US" sz="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0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原因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yuányīn</a:t>
            </a:r>
            <a:endParaRPr lang="zh-TW" altLang="en-US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  <a:p>
            <a:pPr algn="ctr"/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7" y="553998"/>
            <a:ext cx="5730245" cy="1538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187292"/>
              </p:ext>
            </p:extLst>
          </p:nvPr>
        </p:nvGraphicFramePr>
        <p:xfrm>
          <a:off x="330512" y="1521263"/>
          <a:ext cx="11530975" cy="23380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53097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</a:tblGrid>
              <a:tr h="5280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语义</a:t>
                      </a:r>
                      <a:endParaRPr lang="zh-TW" altLang="en-US" sz="3200" b="0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58946">
                <a:tc>
                  <a:txBody>
                    <a:bodyPr/>
                    <a:lstStyle/>
                    <a:p>
                      <a:pPr marL="742950" indent="-742950" algn="l">
                        <a:lnSpc>
                          <a:spcPct val="150000"/>
                        </a:lnSpc>
                        <a:buAutoNum type="arabicPeriod"/>
                      </a:pPr>
                      <a:r>
                        <a:rPr lang="zh-TW" altLang="en-US" sz="32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都指“造成某种结果或引起某一事情发生的条件”的意思。</a:t>
                      </a:r>
                      <a:endParaRPr lang="en-US" altLang="zh-TW" sz="320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742950" indent="-742950" algn="l">
                        <a:lnSpc>
                          <a:spcPct val="150000"/>
                        </a:lnSpc>
                        <a:buAutoNum type="arabicPeriod"/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只要用“缘故”的地方都可以换成“原因”，反之则不可。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F5A231B2-4AF3-4374-9252-ADC2C3930898}"/>
              </a:ext>
            </a:extLst>
          </p:cNvPr>
          <p:cNvSpPr txBox="1"/>
          <p:nvPr/>
        </p:nvSpPr>
        <p:spPr>
          <a:xfrm>
            <a:off x="330512" y="4272597"/>
            <a:ext cx="11530975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不知什么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缘故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原因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，老王今天没来。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他忽然不辞而别，其中必有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缘故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原因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9638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2" y="0"/>
            <a:ext cx="2900365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缘故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yuángù</a:t>
            </a:r>
            <a:endParaRPr lang="zh-TW" altLang="en-US" sz="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0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原因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yuányīn</a:t>
            </a:r>
            <a:endParaRPr lang="zh-TW" altLang="en-US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  <a:p>
            <a:pPr algn="ctr"/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7" y="553998"/>
            <a:ext cx="5730245" cy="1538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F5A231B2-4AF3-4374-9252-ADC2C3930898}"/>
              </a:ext>
            </a:extLst>
          </p:cNvPr>
          <p:cNvSpPr txBox="1"/>
          <p:nvPr/>
        </p:nvSpPr>
        <p:spPr>
          <a:xfrm>
            <a:off x="330512" y="4272597"/>
            <a:ext cx="11530975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不知什么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缘故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原因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，老王今天没来。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他忽然不辞而别，其中必有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缘故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原因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DC6D92F4-0AB3-4FD8-B7FE-F106455F4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301101"/>
              </p:ext>
            </p:extLst>
          </p:nvPr>
        </p:nvGraphicFramePr>
        <p:xfrm>
          <a:off x="330512" y="1302972"/>
          <a:ext cx="11530975" cy="220827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530975">
                  <a:extLst>
                    <a:ext uri="{9D8B030D-6E8A-4147-A177-3AD203B41FA5}">
                      <a16:colId xmlns:a16="http://schemas.microsoft.com/office/drawing/2014/main" val="1106740517"/>
                    </a:ext>
                  </a:extLst>
                </a:gridCol>
              </a:tblGrid>
              <a:tr h="12337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与社会发展、革命、自然界变化等有关的重大事件只能用“ 原因”，不能用“ 缘故”。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原因常常与“发现、寻找、分析、查明、造成”等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一起使用。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2694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116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3097BE1-6E44-4CF2-AE83-C61B47274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12771"/>
            <a:ext cx="4232367" cy="264522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循着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xúnzhe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38082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脚印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jiǎoyìn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举目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jǔmù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liúdòng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DE00554-C7CF-412A-8964-1AC478691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47"/>
          <a:stretch/>
        </p:blipFill>
        <p:spPr>
          <a:xfrm>
            <a:off x="408214" y="607423"/>
            <a:ext cx="3086100" cy="282157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DF34FB-86E1-495D-A64F-1798FB7613A8}"/>
              </a:ext>
            </a:extLst>
          </p:cNvPr>
          <p:cNvSpPr/>
          <p:nvPr/>
        </p:nvSpPr>
        <p:spPr>
          <a:xfrm>
            <a:off x="6096000" y="1007319"/>
            <a:ext cx="6096000" cy="64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obey, comply with, follow</a:t>
            </a:r>
            <a:endParaRPr lang="zh-TW" altLang="en-US" sz="36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5EB8413-C0AA-41C7-8810-D26E9CADB4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48"/>
          <a:stretch/>
        </p:blipFill>
        <p:spPr>
          <a:xfrm>
            <a:off x="6594226" y="3967163"/>
            <a:ext cx="3086780" cy="28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2" y="0"/>
            <a:ext cx="2900365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缘故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yuángù</a:t>
            </a:r>
            <a:endParaRPr lang="zh-TW" altLang="en-US" sz="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0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原因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yuányīn</a:t>
            </a:r>
            <a:endParaRPr lang="zh-TW" altLang="en-US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  <a:p>
            <a:pPr algn="ctr"/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7" y="553998"/>
            <a:ext cx="5730245" cy="1538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F5A231B2-4AF3-4374-9252-ADC2C3930898}"/>
              </a:ext>
            </a:extLst>
          </p:cNvPr>
          <p:cNvSpPr txBox="1"/>
          <p:nvPr/>
        </p:nvSpPr>
        <p:spPr>
          <a:xfrm>
            <a:off x="330512" y="4532480"/>
            <a:ext cx="11530975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他向老师说明没来上课的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原因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王老师帮我分析了汉语水平停滞不前的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原因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DC6D92F4-0AB3-4FD8-B7FE-F106455F4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065707"/>
              </p:ext>
            </p:extLst>
          </p:nvPr>
        </p:nvGraphicFramePr>
        <p:xfrm>
          <a:off x="330512" y="1302972"/>
          <a:ext cx="11530975" cy="293979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530975">
                  <a:extLst>
                    <a:ext uri="{9D8B030D-6E8A-4147-A177-3AD203B41FA5}">
                      <a16:colId xmlns:a16="http://schemas.microsoft.com/office/drawing/2014/main" val="1106740517"/>
                    </a:ext>
                  </a:extLst>
                </a:gridCol>
              </a:tblGrid>
              <a:tr h="12337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与社会发展、革命、自然界变化等有关的重大事件只能用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“ 原因”，不能用“ 缘故”。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“ 原因”常常与“发现、寻找、分析、查明、造成”等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一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起使用，“ 缘故”不能。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2694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3021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2" y="0"/>
            <a:ext cx="2900365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缘故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yuángù</a:t>
            </a:r>
            <a:endParaRPr lang="zh-TW" altLang="en-US" sz="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0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原因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yuányīn</a:t>
            </a:r>
            <a:endParaRPr lang="zh-TW" altLang="en-US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  <a:p>
            <a:pPr algn="ctr"/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7" y="553998"/>
            <a:ext cx="5730245" cy="1538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F5A231B2-4AF3-4374-9252-ADC2C3930898}"/>
              </a:ext>
            </a:extLst>
          </p:cNvPr>
          <p:cNvSpPr txBox="1"/>
          <p:nvPr/>
        </p:nvSpPr>
        <p:spPr>
          <a:xfrm>
            <a:off x="330511" y="2816154"/>
            <a:ext cx="11530975" cy="2496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飞机失事的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原因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还有待查明。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我认为这场价格战的主要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原因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是各公司之间进行恶性</a:t>
            </a:r>
            <a:r>
              <a:rPr lang="en-US" altLang="zh-TW" dirty="0"/>
              <a:t> </a:t>
            </a: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zh-TW" sz="2000" dirty="0">
                <a:latin typeface="Calibri" panose="020F0502020204030204" pitchFamily="34" charset="0"/>
                <a:cs typeface="Calibri" panose="020F0502020204030204" pitchFamily="34" charset="0"/>
              </a:rPr>
              <a:t>(galloping)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竞争，缺少统一的行业管理。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DC6D92F4-0AB3-4FD8-B7FE-F106455F4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151326"/>
              </p:ext>
            </p:extLst>
          </p:nvPr>
        </p:nvGraphicFramePr>
        <p:xfrm>
          <a:off x="330510" y="1310103"/>
          <a:ext cx="11530975" cy="8364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530975">
                  <a:extLst>
                    <a:ext uri="{9D8B030D-6E8A-4147-A177-3AD203B41FA5}">
                      <a16:colId xmlns:a16="http://schemas.microsoft.com/office/drawing/2014/main" val="1106740517"/>
                    </a:ext>
                  </a:extLst>
                </a:gridCol>
              </a:tblGrid>
              <a:tr h="836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“ 原因”可以当主语， “ 缘故”不能。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2694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739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2" y="0"/>
            <a:ext cx="2900365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缘故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yuángù</a:t>
            </a:r>
            <a:endParaRPr lang="zh-TW" altLang="en-US" sz="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0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原因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yuányīn</a:t>
            </a:r>
            <a:endParaRPr lang="zh-TW" altLang="en-US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  <a:p>
            <a:pPr algn="ctr"/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7" y="553998"/>
            <a:ext cx="5730245" cy="1538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F5A231B2-4AF3-4374-9252-ADC2C3930898}"/>
              </a:ext>
            </a:extLst>
          </p:cNvPr>
          <p:cNvSpPr txBox="1"/>
          <p:nvPr/>
        </p:nvSpPr>
        <p:spPr>
          <a:xfrm>
            <a:off x="330511" y="3647151"/>
            <a:ext cx="11530975" cy="834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造成这次事故的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原因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有三个。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DC6D92F4-0AB3-4FD8-B7FE-F106455F4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299917"/>
              </p:ext>
            </p:extLst>
          </p:nvPr>
        </p:nvGraphicFramePr>
        <p:xfrm>
          <a:off x="330510" y="1310103"/>
          <a:ext cx="11530975" cy="8364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530975">
                  <a:extLst>
                    <a:ext uri="{9D8B030D-6E8A-4147-A177-3AD203B41FA5}">
                      <a16:colId xmlns:a16="http://schemas.microsoft.com/office/drawing/2014/main" val="1106740517"/>
                    </a:ext>
                  </a:extLst>
                </a:gridCol>
              </a:tblGrid>
              <a:tr h="836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“ 原因”可用量词“ 个、种、条”， “ 缘故”不能。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2694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082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F9D2A4F-8007-4AC8-B133-307AA0C13156}"/>
              </a:ext>
            </a:extLst>
          </p:cNvPr>
          <p:cNvSpPr/>
          <p:nvPr/>
        </p:nvSpPr>
        <p:spPr>
          <a:xfrm>
            <a:off x="349718" y="2098307"/>
            <a:ext cx="11492564" cy="2960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沙漠真像法显和玄奘所说的那样可怕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么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？解放以来，我们的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地质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部、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石油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部、中国科学院的工作人员已经好几次横穿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新疆塔克拉玛干大戈壁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，并没有什么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鬼怪离奇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的东西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阻挡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了他们的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行进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，这是什么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缘故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呢</a:t>
            </a:r>
            <a:r>
              <a:rPr lang="en-US" altLang="zh-CN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5403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C6FECC54-54CB-48D6-ABD2-0136F0C1B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69743"/>
            <a:ext cx="4027715" cy="268961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222EAED-C266-4692-9557-CF4B13792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4" y="3806599"/>
            <a:ext cx="4027715" cy="302078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DD693BB-E455-45EA-81D8-F6D3B8830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1590"/>
            <a:ext cx="4857750" cy="32385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随从</a:t>
            </a:r>
            <a:r>
              <a:rPr lang="en-US" altLang="zh-TW" sz="3200" dirty="0" err="1">
                <a:solidFill>
                  <a:schemeClr val="bg1"/>
                </a:solidFill>
              </a:rPr>
              <a:t>suícóng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38082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骆驼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luòtuó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héshàng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神话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shénhuà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177B4BD-423D-4E75-988D-B27F241B0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11" y="410501"/>
            <a:ext cx="3356429" cy="302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8843010" y="5304175"/>
            <a:ext cx="334899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开小差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kāixiǎochāi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困苦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kùnkǔ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76C8528-6628-4FDC-9B50-471A20B3E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672" y="542823"/>
            <a:ext cx="4773006" cy="288617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02DE642-7F2E-431C-A20B-BE464DFEE4EA}"/>
              </a:ext>
            </a:extLst>
          </p:cNvPr>
          <p:cNvSpPr/>
          <p:nvPr/>
        </p:nvSpPr>
        <p:spPr>
          <a:xfrm>
            <a:off x="2237960" y="4534291"/>
            <a:ext cx="64940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absent without leave</a:t>
            </a:r>
          </a:p>
        </p:txBody>
      </p:sp>
    </p:spTree>
    <p:extLst>
      <p:ext uri="{BB962C8B-B14F-4D97-AF65-F5344CB8AC3E}">
        <p14:creationId xmlns:p14="http://schemas.microsoft.com/office/powerpoint/2010/main" val="318827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不胜其苦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shèng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qí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kǔ</a:t>
            </a:r>
            <a:endParaRPr lang="zh-TW" altLang="en-US" sz="5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Can't stand the pain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08CD98-5C05-4364-95C6-E0447E0ED73E}"/>
              </a:ext>
            </a:extLst>
          </p:cNvPr>
          <p:cNvSpPr txBox="1"/>
          <p:nvPr/>
        </p:nvSpPr>
        <p:spPr>
          <a:xfrm>
            <a:off x="5360867" y="3532472"/>
            <a:ext cx="6512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持续的战争令百姓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不胜其苦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0B14848-0DE2-4E76-AB62-84BFF5CDD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635366"/>
            <a:ext cx="5041784" cy="30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6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单枪匹马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dān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qiāng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pī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mǎ</a:t>
            </a:r>
            <a:r>
              <a:rPr lang="en-US" altLang="zh-TW" sz="3200" b="1" dirty="0">
                <a:solidFill>
                  <a:schemeClr val="bg1"/>
                </a:solidFill>
              </a:rPr>
              <a:t> 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single-handed</a:t>
            </a:r>
            <a:r>
              <a:rPr lang="zh-TW" altLang="en-US" sz="3600" dirty="0">
                <a:solidFill>
                  <a:srgbClr val="7030A0"/>
                </a:solidFill>
              </a:rPr>
              <a:t> </a:t>
            </a:r>
            <a:r>
              <a:rPr lang="en-US" altLang="zh-TW" sz="3600" dirty="0">
                <a:solidFill>
                  <a:srgbClr val="7030A0"/>
                </a:solidFill>
              </a:rPr>
              <a:t>;</a:t>
            </a:r>
            <a:r>
              <a:rPr lang="zh-TW" altLang="en-US" sz="3600" dirty="0">
                <a:solidFill>
                  <a:srgbClr val="7030A0"/>
                </a:solidFill>
              </a:rPr>
              <a:t> </a:t>
            </a:r>
            <a:r>
              <a:rPr lang="en-US" altLang="zh-TW" sz="3600" dirty="0">
                <a:solidFill>
                  <a:srgbClr val="7030A0"/>
                </a:solidFill>
              </a:rPr>
              <a:t>go it alone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B110D48-F156-49FA-A515-17C420E1F012}"/>
              </a:ext>
            </a:extLst>
          </p:cNvPr>
          <p:cNvSpPr/>
          <p:nvPr/>
        </p:nvSpPr>
        <p:spPr>
          <a:xfrm>
            <a:off x="5617033" y="3244334"/>
            <a:ext cx="6419174" cy="2178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她做事总喜欢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单枪匹马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，不跟别人一起。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FE3282D-B19D-48FB-9F66-102525BF6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5" y="2704345"/>
            <a:ext cx="5251425" cy="300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90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561975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52F4244-BF80-4E43-9FE3-4383BA2C6173}"/>
              </a:ext>
            </a:extLst>
          </p:cNvPr>
          <p:cNvSpPr txBox="1"/>
          <p:nvPr/>
        </p:nvSpPr>
        <p:spPr>
          <a:xfrm>
            <a:off x="333375" y="1950643"/>
            <a:ext cx="11525250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Adj.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“所说的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”的意思，是用来引述别人的词语，所引词语多加引号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F421522-9322-4B8D-ABB5-0164CB93B9B7}"/>
              </a:ext>
            </a:extLst>
          </p:cNvPr>
          <p:cNvSpPr txBox="1"/>
          <p:nvPr/>
        </p:nvSpPr>
        <p:spPr>
          <a:xfrm>
            <a:off x="113899" y="3429000"/>
            <a:ext cx="11964202" cy="31482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古人所谓的“天下”，实在小得可怜 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 如果过分强调个人所谓的“兴趣”，那就不合适了 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 难道这就是他们所谓的 “艺术” 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所谓“阳春白雪”，就是指那些高深，不够通俗的文学艺术 。</a:t>
            </a:r>
          </a:p>
        </p:txBody>
      </p:sp>
    </p:spTree>
    <p:extLst>
      <p:ext uri="{BB962C8B-B14F-4D97-AF65-F5344CB8AC3E}">
        <p14:creationId xmlns:p14="http://schemas.microsoft.com/office/powerpoint/2010/main" val="2685368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F7FFFA8-3014-4907-BA86-F750CC4F40D3}"/>
              </a:ext>
            </a:extLst>
          </p:cNvPr>
          <p:cNvSpPr txBox="1"/>
          <p:nvPr/>
        </p:nvSpPr>
        <p:spPr>
          <a:xfrm>
            <a:off x="0" y="0"/>
            <a:ext cx="216919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58224B0-4712-4086-8C1A-B541B2CDE0C6}"/>
              </a:ext>
            </a:extLst>
          </p:cNvPr>
          <p:cNvSpPr txBox="1"/>
          <p:nvPr/>
        </p:nvSpPr>
        <p:spPr>
          <a:xfrm>
            <a:off x="364671" y="1435856"/>
            <a:ext cx="11462658" cy="47178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我认为这样的人不应该被称为天才。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→</a:t>
            </a: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__________________________________________________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我认为这样的生活不能说是“幸福的生活”。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→</a:t>
            </a: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__________________________________________________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 所谓朋友，</a:t>
            </a: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________________________________________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所谓“人生的黄金时间”，</a:t>
            </a: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2B529E3-A63D-4089-94A7-495269054D3D}"/>
              </a:ext>
            </a:extLst>
          </p:cNvPr>
          <p:cNvSpPr txBox="1"/>
          <p:nvPr/>
        </p:nvSpPr>
        <p:spPr>
          <a:xfrm>
            <a:off x="827773" y="2319685"/>
            <a:ext cx="10703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所谓“天才” ，我认为这样的人不应该被称为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9D73788-38D0-48A2-970A-A9EBAD4D8E78}"/>
              </a:ext>
            </a:extLst>
          </p:cNvPr>
          <p:cNvSpPr txBox="1"/>
          <p:nvPr/>
        </p:nvSpPr>
        <p:spPr>
          <a:xfrm>
            <a:off x="866272" y="3867831"/>
            <a:ext cx="10703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所谓“幸福的生活” ，我认为这样这样的生活不能说是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6E48067-0F08-4021-B324-B1D63B0A3A89}"/>
              </a:ext>
            </a:extLst>
          </p:cNvPr>
          <p:cNvSpPr txBox="1"/>
          <p:nvPr/>
        </p:nvSpPr>
        <p:spPr>
          <a:xfrm>
            <a:off x="3041583" y="4626623"/>
            <a:ext cx="852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我认为应该是有困难会帮助你的人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C9D0D2-DBB9-45EE-972D-94770E8F3C66}"/>
              </a:ext>
            </a:extLst>
          </p:cNvPr>
          <p:cNvSpPr txBox="1"/>
          <p:nvPr/>
        </p:nvSpPr>
        <p:spPr>
          <a:xfrm>
            <a:off x="5938787" y="5450222"/>
            <a:ext cx="5630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我认为应该是人活着的每分每秒</a:t>
            </a:r>
          </a:p>
        </p:txBody>
      </p:sp>
    </p:spTree>
    <p:extLst>
      <p:ext uri="{BB962C8B-B14F-4D97-AF65-F5344CB8AC3E}">
        <p14:creationId xmlns:p14="http://schemas.microsoft.com/office/powerpoint/2010/main" val="312168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60986E6-2EC8-4134-B975-8A8C35BC5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857"/>
            <a:ext cx="4407016" cy="293914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3"/>
            <a:ext cx="2190750" cy="150810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恶鬼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è </a:t>
            </a:r>
            <a:r>
              <a:rPr lang="en-US" altLang="zh-TW" sz="3200" dirty="0" err="1">
                <a:solidFill>
                  <a:schemeClr val="bg1"/>
                </a:solidFill>
              </a:rPr>
              <a:t>guǐ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迷路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mílù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8167007" y="5349895"/>
            <a:ext cx="2190750" cy="150810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jìng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2B9B200-9067-4858-A2C0-23568AA06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387" y="122208"/>
            <a:ext cx="2190750" cy="330679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EF70F8B-909F-4D8C-98F9-AB71206FDAA1}"/>
              </a:ext>
            </a:extLst>
          </p:cNvPr>
          <p:cNvSpPr txBox="1"/>
          <p:nvPr/>
        </p:nvSpPr>
        <p:spPr>
          <a:xfrm>
            <a:off x="1241173" y="4965174"/>
            <a:ext cx="2190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latin typeface="Calibri" panose="020F0502020204030204" pitchFamily="34" charset="0"/>
                <a:cs typeface="Calibri" panose="020F0502020204030204" pitchFamily="34" charset="0"/>
              </a:rPr>
              <a:t>(adv.)</a:t>
            </a:r>
            <a:endParaRPr lang="zh-TW" alt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E81AE8F-4F54-4FC9-9C5A-285C03353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4" t="3087" r="3731" b="1782"/>
          <a:stretch/>
        </p:blipFill>
        <p:spPr>
          <a:xfrm>
            <a:off x="4312120" y="3938631"/>
            <a:ext cx="2781701" cy="28225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56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06E9675-4E7D-4BA2-936B-8194600BEEDC}"/>
              </a:ext>
            </a:extLst>
          </p:cNvPr>
          <p:cNvSpPr/>
          <p:nvPr/>
        </p:nvSpPr>
        <p:spPr>
          <a:xfrm>
            <a:off x="356134" y="1318661"/>
            <a:ext cx="11515023" cy="4437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试想法显出发时只有七个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和尚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结队同行，而走了不久，就有人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不胜其苦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开了小差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，有人病死途中，最后只留下他一人。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唐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玄奘也是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单枪匹马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深人大戈壁，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所谓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孙行者，猪八戒、沙和尚等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随从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人员，那是</a:t>
            </a:r>
            <a:r>
              <a:rPr lang="en-US" altLang="zh-CN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西游记</a:t>
            </a:r>
            <a:r>
              <a:rPr lang="en-US" altLang="zh-CN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小说中的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神话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那时既无大队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骆驼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带了大量清水食品跟上来，更谈不到汽车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飞机来支持，当然就十分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困苦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0212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A2D0874-FF5B-4851-AF09-8E49B0D4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7" t="3277" r="1948" b="3277"/>
          <a:stretch/>
        </p:blipFill>
        <p:spPr>
          <a:xfrm>
            <a:off x="6096000" y="962524"/>
            <a:ext cx="4305498" cy="246647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què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38082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蓄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xù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魔鬼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móguǐ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作怪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zuòguài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B8CB8EA-6D78-49FC-BBDD-2EAB073EF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3" t="5715" r="4667" b="3713"/>
          <a:stretch/>
        </p:blipFill>
        <p:spPr>
          <a:xfrm>
            <a:off x="408215" y="224712"/>
            <a:ext cx="3184071" cy="3204287"/>
          </a:xfrm>
          <a:prstGeom prst="ellipse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436DBC0-987F-4B99-A0B0-0C9B29662772}"/>
              </a:ext>
            </a:extLst>
          </p:cNvPr>
          <p:cNvSpPr/>
          <p:nvPr/>
        </p:nvSpPr>
        <p:spPr>
          <a:xfrm>
            <a:off x="244929" y="4000500"/>
            <a:ext cx="3660321" cy="1830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make trouble;</a:t>
            </a:r>
          </a:p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create trouble</a:t>
            </a:r>
            <a:endParaRPr lang="zh-TW" altLang="en-US" sz="4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CC903DF-AB17-4E4C-99E9-CA0997436202}"/>
              </a:ext>
            </a:extLst>
          </p:cNvPr>
          <p:cNvSpPr/>
          <p:nvPr/>
        </p:nvSpPr>
        <p:spPr>
          <a:xfrm>
            <a:off x="6585151" y="3592286"/>
            <a:ext cx="332719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store, </a:t>
            </a:r>
            <a:endParaRPr lang="en-US" altLang="zh-TW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zh-TW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save, </a:t>
            </a:r>
            <a:endParaRPr lang="en-US" altLang="zh-TW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zh-TW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hoard, </a:t>
            </a:r>
            <a:endParaRPr lang="en-US" altLang="zh-TW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zh-TW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gather</a:t>
            </a:r>
          </a:p>
        </p:txBody>
      </p:sp>
    </p:spTree>
    <p:extLst>
      <p:ext uri="{BB962C8B-B14F-4D97-AF65-F5344CB8AC3E}">
        <p14:creationId xmlns:p14="http://schemas.microsoft.com/office/powerpoint/2010/main" val="146025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900B7C0-BD00-4567-A160-52A982A85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46955"/>
            <a:ext cx="4373216" cy="328204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蔚蓝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wèilán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碧蓝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bìlán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EF8222C-173B-4946-AE4B-9554FA3F9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04" y="146956"/>
            <a:ext cx="3282043" cy="32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光怪陆离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guāng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guài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altLang="zh-TW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zh-TW" altLang="en-US" sz="36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600320"/>
            <a:ext cx="77139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monstrous and multicolored, grotesque and variegated</a:t>
            </a:r>
            <a:endParaRPr lang="zh-TW" alt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13F80C7-2E49-41A0-BD9A-04F5847483FE}"/>
              </a:ext>
            </a:extLst>
          </p:cNvPr>
          <p:cNvSpPr/>
          <p:nvPr/>
        </p:nvSpPr>
        <p:spPr>
          <a:xfrm>
            <a:off x="6096000" y="3241995"/>
            <a:ext cx="57769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光怪陆离</a:t>
            </a:r>
            <a:r>
              <a:rPr lang="zh-TW" altLang="en-US" sz="4800" dirty="0">
                <a:solidFill>
                  <a:srgbClr val="2A2E2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的小说，只是那些小说家幻想出来的。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BA9EBD1-34B3-4EE1-86CD-7002ED3BD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628900"/>
            <a:ext cx="5600850" cy="350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4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C3730F9-DB69-47B7-9481-44E7C195E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3" y="2474059"/>
            <a:ext cx="4762500" cy="357187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渴不可耐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kě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bù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kě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nài</a:t>
            </a:r>
            <a:endParaRPr lang="zh-TW" altLang="en-US" sz="5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211361" y="600320"/>
            <a:ext cx="77139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 so thirsty as to no longer be able to tolerate it</a:t>
            </a:r>
            <a:endParaRPr lang="zh-TW" altLang="en-US" sz="5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17C64B-042B-4DFB-8021-6E6945AE32E7}"/>
              </a:ext>
            </a:extLst>
          </p:cNvPr>
          <p:cNvSpPr/>
          <p:nvPr/>
        </p:nvSpPr>
        <p:spPr>
          <a:xfrm>
            <a:off x="4914906" y="3105835"/>
            <a:ext cx="72553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当</a:t>
            </a:r>
            <a:r>
              <a:rPr lang="zh-TW" altLang="en-US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我走</a:t>
            </a:r>
            <a:r>
              <a:rPr lang="zh-CN" altLang="en-US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渴不可耐</a:t>
            </a:r>
            <a:r>
              <a:rPr lang="zh-CN" altLang="en-US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的时候，忽然看见一个很大的湖，里面蓄着碧蓝的清水。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87662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欢天喜地</a:t>
            </a:r>
            <a:r>
              <a:rPr lang="en-US" altLang="zh-TW" sz="3200" dirty="0" err="1">
                <a:solidFill>
                  <a:schemeClr val="bg1"/>
                </a:solidFill>
              </a:rPr>
              <a:t>huān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tiān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xǐ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highly delighted</a:t>
            </a:r>
            <a:endParaRPr lang="zh-TW" alt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71B0008-87FA-4937-BBC5-4544D3144471}"/>
              </a:ext>
            </a:extLst>
          </p:cNvPr>
          <p:cNvSpPr/>
          <p:nvPr/>
        </p:nvSpPr>
        <p:spPr>
          <a:xfrm>
            <a:off x="5389992" y="3244334"/>
            <a:ext cx="64829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他一得知自己中了头奖，便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欢天喜地</a:t>
            </a:r>
            <a:r>
              <a:rPr lang="zh-CN" altLang="en-US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通知家里的每个人。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201B489-D3A8-4446-B169-B23861AC4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387065"/>
            <a:ext cx="5070909" cy="38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64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4763056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可望而不可及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kě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wàng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bù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kě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jí</a:t>
            </a:r>
            <a:endParaRPr lang="zh-TW" altLang="en-US" sz="36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5339443" y="935474"/>
            <a:ext cx="6533474" cy="648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can be looked at but not touched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E1B577-A076-4B90-95B2-1B1AC66E354D}"/>
              </a:ext>
            </a:extLst>
          </p:cNvPr>
          <p:cNvSpPr/>
          <p:nvPr/>
        </p:nvSpPr>
        <p:spPr>
          <a:xfrm>
            <a:off x="5339443" y="3244333"/>
            <a:ext cx="65334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人生有许多理想，但大多都是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可望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CN" altLang="en-US" sz="48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4D1AB8F-0E6D-41C2-B89D-E2CC43D8A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387065"/>
            <a:ext cx="5070909" cy="38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07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39DB92-70B3-4191-9697-2C71C7668C61}"/>
              </a:ext>
            </a:extLst>
          </p:cNvPr>
          <p:cNvSpPr/>
          <p:nvPr/>
        </p:nvSpPr>
        <p:spPr>
          <a:xfrm>
            <a:off x="344905" y="1052547"/>
            <a:ext cx="11502189" cy="5176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沙漠里真有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魔鬼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吗</a:t>
            </a:r>
            <a:r>
              <a:rPr lang="en-US" altLang="zh-CN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在那时人们的知识水平看起来，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确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像是有魔鬼在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作怪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。但是人们掌握了自然规律以后，便可把这种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光怪陆离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的现象说清楚。光怪陆离的现象在大戈壁夏天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中是常见的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。当人们旅行得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渴不可耐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的时候，忽然看见一个很大的湖，里面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蓄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碧蓝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的清水，看来并不很远。当人们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欢天喜地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向大湖奔去的时候，这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蔚蓝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的湖却总有那么一个距离，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所谓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可望而不可即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23220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初叶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chūyè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9683015" y="5338082"/>
            <a:ext cx="2508985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殖民地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zhímíndì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法宝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fǎbǎo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戳穿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chuōchuān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EA865B-1FD2-462C-8254-00668C3A76AA}"/>
              </a:ext>
            </a:extLst>
          </p:cNvPr>
          <p:cNvSpPr/>
          <p:nvPr/>
        </p:nvSpPr>
        <p:spPr>
          <a:xfrm>
            <a:off x="389876" y="1012719"/>
            <a:ext cx="46107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 magic weapon</a:t>
            </a:r>
            <a:endParaRPr lang="zh-TW" altLang="en-US" sz="4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4707C9F-1F49-4CED-A6C8-12FDA2EF6CA8}"/>
              </a:ext>
            </a:extLst>
          </p:cNvPr>
          <p:cNvSpPr/>
          <p:nvPr/>
        </p:nvSpPr>
        <p:spPr>
          <a:xfrm>
            <a:off x="6096000" y="893353"/>
            <a:ext cx="49628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early years of a century</a:t>
            </a:r>
            <a:endParaRPr lang="zh-TW" altLang="en-US" sz="48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14A9EC3-C685-4162-BB97-78AAC82BF00C}"/>
              </a:ext>
            </a:extLst>
          </p:cNvPr>
          <p:cNvSpPr/>
          <p:nvPr/>
        </p:nvSpPr>
        <p:spPr>
          <a:xfrm>
            <a:off x="99007" y="3768422"/>
            <a:ext cx="42787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/>
              <a:t>to puncture, </a:t>
            </a:r>
            <a:endParaRPr lang="en-US" altLang="zh-TW" sz="4800" dirty="0"/>
          </a:p>
          <a:p>
            <a:pPr algn="ctr"/>
            <a:r>
              <a:rPr lang="zh-TW" altLang="en-US" sz="4800" dirty="0"/>
              <a:t>expose (lies etc)​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A45058E-8D91-4C53-924C-9EE74CB35099}"/>
              </a:ext>
            </a:extLst>
          </p:cNvPr>
          <p:cNvSpPr/>
          <p:nvPr/>
        </p:nvSpPr>
        <p:spPr>
          <a:xfrm>
            <a:off x="7023705" y="4895212"/>
            <a:ext cx="21451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colony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8884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133823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称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375" y="1496483"/>
            <a:ext cx="11525250" cy="16568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“称”是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，意思是“叫；称呼”。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“称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为”“把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x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叫做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y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”的意思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18284E-070B-4EB0-827C-44131119AFC9}"/>
              </a:ext>
            </a:extLst>
          </p:cNvPr>
          <p:cNvSpPr txBox="1"/>
          <p:nvPr/>
        </p:nvSpPr>
        <p:spPr>
          <a:xfrm>
            <a:off x="333375" y="3380014"/>
            <a:ext cx="11525250" cy="31482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中国人把孕育了中华文明的黄河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称为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“母亲河”。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他总是热心帮助别人，同学们都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称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她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为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“活雷锋” 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中国人认为黄帝和炎帝是中华民族的始祖，因此中国人把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   自己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称为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“炎黄子孙”。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7585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5020B59-1BA3-4136-A016-2B9795C51097}"/>
              </a:ext>
            </a:extLst>
          </p:cNvPr>
          <p:cNvSpPr txBox="1"/>
          <p:nvPr/>
        </p:nvSpPr>
        <p:spPr>
          <a:xfrm>
            <a:off x="334276" y="274975"/>
            <a:ext cx="11523448" cy="1508105"/>
          </a:xfrm>
          <a:prstGeom prst="rect">
            <a:avLst/>
          </a:prstGeom>
          <a:solidFill>
            <a:srgbClr val="66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法显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búbì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2B6CBE-EA07-4DE5-9EA3-E933D7020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76" y="2332236"/>
            <a:ext cx="5183493" cy="395426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335C9C1-2387-4D28-A8C1-9866DDEC1BF1}"/>
              </a:ext>
            </a:extLst>
          </p:cNvPr>
          <p:cNvSpPr txBox="1"/>
          <p:nvPr/>
        </p:nvSpPr>
        <p:spPr>
          <a:xfrm>
            <a:off x="5715000" y="2145272"/>
            <a:ext cx="6142724" cy="443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约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337-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约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442)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东晋僧人，旅行家，翻译家。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中国僧人到天竺留学的第一人。西行求法前后十四年，游历三十余国，带回很多梵本经书，并将其游历见闻写入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佛国记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69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D670386-78FF-4EB0-B07F-68B076A3DC37}"/>
              </a:ext>
            </a:extLst>
          </p:cNvPr>
          <p:cNvSpPr txBox="1"/>
          <p:nvPr/>
        </p:nvSpPr>
        <p:spPr>
          <a:xfrm>
            <a:off x="0" y="0"/>
            <a:ext cx="2903536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称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7018B9D-1394-4820-B821-366E9343F45F}"/>
              </a:ext>
            </a:extLst>
          </p:cNvPr>
          <p:cNvSpPr txBox="1"/>
          <p:nvPr/>
        </p:nvSpPr>
        <p:spPr>
          <a:xfrm>
            <a:off x="340178" y="2047952"/>
            <a:ext cx="11511643" cy="33304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她就像母亲一样地照顾我们，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每次喝酒她都是不醉不归，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这个小姑娘很有表演才能，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她的词汇量大得惊人，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226365-9CE4-45A5-8A7F-32F70F0BB9B2}"/>
              </a:ext>
            </a:extLst>
          </p:cNvPr>
          <p:cNvSpPr txBox="1"/>
          <p:nvPr/>
        </p:nvSpPr>
        <p:spPr>
          <a:xfrm>
            <a:off x="6737684" y="2182702"/>
            <a:ext cx="4738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我们都称她为“妈妈”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B6A95FD-A0FA-4ADE-B657-0FFE2865B673}"/>
              </a:ext>
            </a:extLst>
          </p:cNvPr>
          <p:cNvSpPr txBox="1"/>
          <p:nvPr/>
        </p:nvSpPr>
        <p:spPr>
          <a:xfrm>
            <a:off x="6266046" y="3018496"/>
            <a:ext cx="521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我们都称她为“酒鬼”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90DFE83-4E21-426E-B98C-19DEC4715267}"/>
              </a:ext>
            </a:extLst>
          </p:cNvPr>
          <p:cNvSpPr txBox="1"/>
          <p:nvPr/>
        </p:nvSpPr>
        <p:spPr>
          <a:xfrm>
            <a:off x="6266046" y="3854290"/>
            <a:ext cx="521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我们都称她为“表演天才”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D0994B5-9A83-4291-B2AF-3380A767805C}"/>
              </a:ext>
            </a:extLst>
          </p:cNvPr>
          <p:cNvSpPr txBox="1"/>
          <p:nvPr/>
        </p:nvSpPr>
        <p:spPr>
          <a:xfrm>
            <a:off x="5361272" y="4690084"/>
            <a:ext cx="611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我们都称她为“活字典”</a:t>
            </a:r>
          </a:p>
        </p:txBody>
      </p:sp>
    </p:spTree>
    <p:extLst>
      <p:ext uri="{BB962C8B-B14F-4D97-AF65-F5344CB8AC3E}">
        <p14:creationId xmlns:p14="http://schemas.microsoft.com/office/powerpoint/2010/main" val="305597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219075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极为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375" y="1626832"/>
            <a:ext cx="11525250" cy="70788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Adv.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“非常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”的意思，后面多接多音节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adj.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v.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ABF40FE2-2E27-46AF-8048-BA966C3C0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754029"/>
              </p:ext>
            </p:extLst>
          </p:nvPr>
        </p:nvGraphicFramePr>
        <p:xfrm>
          <a:off x="333375" y="2581998"/>
          <a:ext cx="11525250" cy="388257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762625">
                  <a:extLst>
                    <a:ext uri="{9D8B030D-6E8A-4147-A177-3AD203B41FA5}">
                      <a16:colId xmlns:a16="http://schemas.microsoft.com/office/drawing/2014/main" val="793584865"/>
                    </a:ext>
                  </a:extLst>
                </a:gridCol>
                <a:gridCol w="5762625">
                  <a:extLst>
                    <a:ext uri="{9D8B030D-6E8A-4147-A177-3AD203B41FA5}">
                      <a16:colId xmlns:a16="http://schemas.microsoft.com/office/drawing/2014/main" val="4225046050"/>
                    </a:ext>
                  </a:extLst>
                </a:gridCol>
              </a:tblGrid>
              <a:tr h="7765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极为严谨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极为严重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6425997"/>
                  </a:ext>
                </a:extLst>
              </a:tr>
              <a:tr h="7765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极为危险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极为荒凉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3366476"/>
                  </a:ext>
                </a:extLst>
              </a:tr>
              <a:tr h="7765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极为麻烦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极为严肃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3020609"/>
                  </a:ext>
                </a:extLst>
              </a:tr>
              <a:tr h="7765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极为干燥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极为认真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4396209"/>
                  </a:ext>
                </a:extLst>
              </a:tr>
              <a:tr h="7765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极为感人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极为满意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9622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2464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C4EC792-6617-4BB0-85F3-15AB69FFEA9C}"/>
              </a:ext>
            </a:extLst>
          </p:cNvPr>
          <p:cNvSpPr txBox="1"/>
          <p:nvPr/>
        </p:nvSpPr>
        <p:spPr>
          <a:xfrm>
            <a:off x="0" y="0"/>
            <a:ext cx="2178819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极为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96EA57F-2F09-4CD8-8181-9BC29A8DF5CB}"/>
              </a:ext>
            </a:extLst>
          </p:cNvPr>
          <p:cNvSpPr txBox="1"/>
          <p:nvPr/>
        </p:nvSpPr>
        <p:spPr>
          <a:xfrm>
            <a:off x="335280" y="1919472"/>
            <a:ext cx="11521439" cy="33270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她说话的语气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，显然，她是认真的。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中国西北部的沙漠地区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这位学者的治学态度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___________________</a:t>
            </a: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地震发生以后，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__________________________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1A9AFD0-EC9D-41CE-9638-EBBD59D79ACF}"/>
              </a:ext>
            </a:extLst>
          </p:cNvPr>
          <p:cNvSpPr txBox="1"/>
          <p:nvPr/>
        </p:nvSpPr>
        <p:spPr>
          <a:xfrm>
            <a:off x="5361272" y="2814456"/>
            <a:ext cx="311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极为干燥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7485D-C856-4B33-A277-B3965BD5C584}"/>
              </a:ext>
            </a:extLst>
          </p:cNvPr>
          <p:cNvSpPr txBox="1"/>
          <p:nvPr/>
        </p:nvSpPr>
        <p:spPr>
          <a:xfrm>
            <a:off x="3530869" y="1995178"/>
            <a:ext cx="2906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极为严肃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7D75646-53AE-4A05-A83D-CE19164A9A01}"/>
              </a:ext>
            </a:extLst>
          </p:cNvPr>
          <p:cNvSpPr txBox="1"/>
          <p:nvPr/>
        </p:nvSpPr>
        <p:spPr>
          <a:xfrm>
            <a:off x="4878405" y="3620857"/>
            <a:ext cx="431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极为严谨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A9A75E-1B7F-4A08-B468-140AE273BF3F}"/>
              </a:ext>
            </a:extLst>
          </p:cNvPr>
          <p:cNvSpPr txBox="1"/>
          <p:nvPr/>
        </p:nvSpPr>
        <p:spPr>
          <a:xfrm>
            <a:off x="4501416" y="4488557"/>
            <a:ext cx="431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极为严重</a:t>
            </a:r>
          </a:p>
        </p:txBody>
      </p:sp>
    </p:spTree>
    <p:extLst>
      <p:ext uri="{BB962C8B-B14F-4D97-AF65-F5344CB8AC3E}">
        <p14:creationId xmlns:p14="http://schemas.microsoft.com/office/powerpoint/2010/main" val="218706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0709D38-F098-4C4A-B452-F70A6DD34B63}"/>
              </a:ext>
            </a:extLst>
          </p:cNvPr>
          <p:cNvSpPr txBox="1"/>
          <p:nvPr/>
        </p:nvSpPr>
        <p:spPr>
          <a:xfrm>
            <a:off x="0" y="0"/>
            <a:ext cx="2178819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极为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E37FB2E-59B2-415C-B358-0CD051888A90}"/>
              </a:ext>
            </a:extLst>
          </p:cNvPr>
          <p:cNvSpPr txBox="1"/>
          <p:nvPr/>
        </p:nvSpPr>
        <p:spPr>
          <a:xfrm>
            <a:off x="77002" y="896311"/>
            <a:ext cx="11993078" cy="566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500" dirty="0">
                <a:latin typeface="Calibri" panose="020F0502020204030204" pitchFamily="34" charset="0"/>
                <a:ea typeface="標楷體" panose="03000509000000000000" pitchFamily="65" charset="-120"/>
              </a:rPr>
              <a:t>5.A</a:t>
            </a: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：听说她要孩子比较晚，</a:t>
            </a:r>
            <a:r>
              <a:rPr lang="en-US" altLang="zh-TW" sz="3500" dirty="0">
                <a:latin typeface="Calibri" panose="020F0502020204030204" pitchFamily="34" charset="0"/>
                <a:ea typeface="標楷體" panose="03000509000000000000" pitchFamily="65" charset="-120"/>
              </a:rPr>
              <a:t>45</a:t>
            </a: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岁才有了这个孩子。</a:t>
            </a:r>
            <a:endParaRPr lang="en-US" altLang="zh-TW" sz="35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500" dirty="0">
                <a:latin typeface="Calibri" panose="020F0502020204030204" pitchFamily="34" charset="0"/>
                <a:ea typeface="標楷體" panose="03000509000000000000" pitchFamily="65" charset="-120"/>
              </a:rPr>
              <a:t>   B</a:t>
            </a: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 ：</a:t>
            </a:r>
            <a:r>
              <a:rPr lang="en-US" altLang="zh-TW" sz="35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_______________________________________________</a:t>
            </a: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5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500" dirty="0">
                <a:latin typeface="Calibri" panose="020F0502020204030204" pitchFamily="34" charset="0"/>
                <a:ea typeface="標楷體" panose="03000509000000000000" pitchFamily="65" charset="-120"/>
              </a:rPr>
              <a:t>6.A</a:t>
            </a: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：小区的道路都被堵塞了，一旦发生火灾，救火车都</a:t>
            </a:r>
            <a:endParaRPr lang="en-US" altLang="zh-TW" sz="35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          进不来。</a:t>
            </a:r>
            <a:endParaRPr lang="en-US" altLang="zh-TW" sz="35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   </a:t>
            </a:r>
            <a:r>
              <a:rPr lang="en-US" altLang="zh-TW" sz="3500" dirty="0">
                <a:latin typeface="Calibri" panose="020F0502020204030204" pitchFamily="34" charset="0"/>
                <a:ea typeface="標楷體" panose="03000509000000000000" pitchFamily="65" charset="-120"/>
              </a:rPr>
              <a:t>B</a:t>
            </a: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en-US" altLang="zh-TW" sz="3500" dirty="0">
                <a:latin typeface="Calibri" panose="020F0502020204030204" pitchFamily="34" charset="0"/>
                <a:ea typeface="標楷體" panose="03000509000000000000" pitchFamily="65" charset="-120"/>
              </a:rPr>
              <a:t> _______________________________________________</a:t>
            </a: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5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500" dirty="0">
                <a:latin typeface="Calibri" panose="020F0502020204030204" pitchFamily="34" charset="0"/>
                <a:ea typeface="標楷體" panose="03000509000000000000" pitchFamily="65" charset="-120"/>
              </a:rPr>
              <a:t>7.A</a:t>
            </a: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：我昨天从电视里难了一个海豚救人的故事，真让人感动。</a:t>
            </a:r>
            <a:endParaRPr lang="en-US" altLang="zh-TW" sz="35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   </a:t>
            </a:r>
            <a:r>
              <a:rPr lang="en-US" altLang="zh-TW" sz="3500" dirty="0">
                <a:latin typeface="Calibri" panose="020F0502020204030204" pitchFamily="34" charset="0"/>
                <a:ea typeface="標楷體" panose="03000509000000000000" pitchFamily="65" charset="-120"/>
              </a:rPr>
              <a:t>B</a:t>
            </a: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en-US" altLang="zh-TW" sz="3500" dirty="0">
                <a:latin typeface="Calibri" panose="020F0502020204030204" pitchFamily="34" charset="0"/>
                <a:ea typeface="標楷體" panose="03000509000000000000" pitchFamily="65" charset="-120"/>
              </a:rPr>
              <a:t> _______________________________________________</a:t>
            </a:r>
            <a:r>
              <a:rPr lang="zh-TW" altLang="en-US" sz="35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A61B745-AF23-47C9-8BDD-C6C5AC2A1351}"/>
              </a:ext>
            </a:extLst>
          </p:cNvPr>
          <p:cNvSpPr txBox="1"/>
          <p:nvPr/>
        </p:nvSpPr>
        <p:spPr>
          <a:xfrm>
            <a:off x="1251284" y="1735296"/>
            <a:ext cx="103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她这么晚才要孩子极为危险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14787F7-7E20-4F17-B4F8-3650097DC0B2}"/>
              </a:ext>
            </a:extLst>
          </p:cNvPr>
          <p:cNvSpPr txBox="1"/>
          <p:nvPr/>
        </p:nvSpPr>
        <p:spPr>
          <a:xfrm>
            <a:off x="1251284" y="4146706"/>
            <a:ext cx="103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真是极为麻烦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危险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4E5E139-80E0-44FE-8A4E-1B5DB49405A0}"/>
              </a:ext>
            </a:extLst>
          </p:cNvPr>
          <p:cNvSpPr txBox="1"/>
          <p:nvPr/>
        </p:nvSpPr>
        <p:spPr>
          <a:xfrm>
            <a:off x="1251284" y="5742895"/>
            <a:ext cx="103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那个故事真是极为感人</a:t>
            </a:r>
          </a:p>
        </p:txBody>
      </p:sp>
    </p:spTree>
    <p:extLst>
      <p:ext uri="{BB962C8B-B14F-4D97-AF65-F5344CB8AC3E}">
        <p14:creationId xmlns:p14="http://schemas.microsoft.com/office/powerpoint/2010/main" val="227998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7C6634-2B89-4753-8E03-13257E724D9B}"/>
              </a:ext>
            </a:extLst>
          </p:cNvPr>
          <p:cNvSpPr/>
          <p:nvPr/>
        </p:nvSpPr>
        <p:spPr>
          <a:xfrm>
            <a:off x="336884" y="1757960"/>
            <a:ext cx="11521440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阿拉伯人是对沙漠广有经验的民族，阿拉伯语中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称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这一现象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为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“魔鬼的海”。这一魔鬼的</a:t>
            </a:r>
            <a:r>
              <a:rPr lang="zh-TW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法宝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到了</a:t>
            </a:r>
            <a:r>
              <a:rPr lang="en-US" altLang="zh-CN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世纪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初叶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，才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被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法国数学家和水利工程师孟奇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戳穿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。孟奇随拿破仑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所领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军队到埃及去和英国争夺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殖民地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，当时法国士兵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在沙漠中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见到这“魔鬼的海”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极为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惊奇，就去问孟奇。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53199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E1C712E0-3185-402A-A418-7BAA13C6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513" y="967254"/>
            <a:ext cx="4519446" cy="181395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9964737" y="5349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折光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zhéguāng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3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错觉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cuòjué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酷热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kùrè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0" y="5349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反射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fǎnshè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CDB4CEB-3080-4799-98F3-64E9E08BE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432"/>
            <a:ext cx="3849712" cy="288356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FA9532E-E1D3-41E8-AEF0-6B903A8D8C4F}"/>
              </a:ext>
            </a:extLst>
          </p:cNvPr>
          <p:cNvSpPr/>
          <p:nvPr/>
        </p:nvSpPr>
        <p:spPr>
          <a:xfrm>
            <a:off x="6096000" y="3442514"/>
            <a:ext cx="6059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dioptric</a:t>
            </a:r>
            <a:endParaRPr lang="zh-TW" altLang="en-US" sz="32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3AB102B-2E30-40E9-A448-E98B75501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558" y="4096752"/>
            <a:ext cx="4908884" cy="27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6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89B1273-9AE2-4A67-AD56-895B5089A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2" y="4191000"/>
            <a:ext cx="4012623" cy="2667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AA9122E-D40A-4B05-8F99-450CB5DD1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545432"/>
            <a:ext cx="5495386" cy="288356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栽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zāi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38082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汪洋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wāngyáng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乔木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qiáomù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映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yìng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5ED02D-C298-497D-8B14-3040C48AC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69" y="417095"/>
            <a:ext cx="2642261" cy="30119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A4E969A-96DD-4373-B6B5-1C1675B5D4A5}"/>
              </a:ext>
            </a:extLst>
          </p:cNvPr>
          <p:cNvSpPr/>
          <p:nvPr/>
        </p:nvSpPr>
        <p:spPr>
          <a:xfrm>
            <a:off x="6146800" y="3453366"/>
            <a:ext cx="604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vast body of water</a:t>
            </a:r>
            <a:endParaRPr lang="zh-TW" altLang="en-US" sz="32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5BDD88E-4C65-43DB-84ED-189A9BE51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100" y="4191000"/>
            <a:ext cx="363415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6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0679A53-D79D-4A52-B5D7-02EC347D4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05" t="29192" r="20421" b="29123"/>
          <a:stretch/>
        </p:blipFill>
        <p:spPr>
          <a:xfrm>
            <a:off x="6137895" y="4534580"/>
            <a:ext cx="3917482" cy="155755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B019C4D-41BE-440F-9FB3-10A602E42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2" y="4167367"/>
            <a:ext cx="3570515" cy="267788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ruòshì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38082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寻常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xúncháng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qǐng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470313" y="5338083"/>
            <a:ext cx="2625687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地平线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dìpíngxiàn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774F93B-EC96-44A1-878B-BD124AE28556}"/>
              </a:ext>
            </a:extLst>
          </p:cNvPr>
          <p:cNvSpPr/>
          <p:nvPr/>
        </p:nvSpPr>
        <p:spPr>
          <a:xfrm>
            <a:off x="349164" y="1274563"/>
            <a:ext cx="4620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/>
              <a:t>a measure </a:t>
            </a:r>
            <a:r>
              <a:rPr lang="en-US" altLang="zh-TW" sz="3600" dirty="0"/>
              <a:t>word</a:t>
            </a:r>
            <a:r>
              <a:rPr lang="zh-TW" altLang="en-US" sz="3600" dirty="0"/>
              <a:t> of area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F7D0FDF-3269-484D-BF46-7A53EB9A8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975" y="1155700"/>
            <a:ext cx="2273300" cy="22733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289D0A6-AD90-45F0-9B1E-F94366A51916}"/>
              </a:ext>
            </a:extLst>
          </p:cNvPr>
          <p:cNvSpPr/>
          <p:nvPr/>
        </p:nvSpPr>
        <p:spPr>
          <a:xfrm>
            <a:off x="-48078" y="3429000"/>
            <a:ext cx="6301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horizon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788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8930604-503B-41C5-AB89-D1E1145A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858"/>
            <a:ext cx="4369524" cy="293914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岛屿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dǎoyǔ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672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44655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空中楼阁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kōngzhōnglóugé</a:t>
            </a:r>
            <a:r>
              <a:rPr lang="en-US" altLang="zh-TW" sz="2800" dirty="0">
                <a:solidFill>
                  <a:schemeClr val="bg1"/>
                </a:solidFill>
              </a:rPr>
              <a:t> </a:t>
            </a:r>
            <a:endParaRPr lang="zh-TW" altLang="en-US" sz="7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211361" y="600320"/>
            <a:ext cx="77139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solidFill>
                  <a:srgbClr val="7030A0"/>
                </a:solidFill>
              </a:rPr>
              <a:t>castles in the air; illusion</a:t>
            </a:r>
            <a:endParaRPr lang="zh-TW" altLang="en-US" sz="96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17C64B-042B-4DFB-8021-6E6945AE32E7}"/>
              </a:ext>
            </a:extLst>
          </p:cNvPr>
          <p:cNvSpPr/>
          <p:nvPr/>
        </p:nvSpPr>
        <p:spPr>
          <a:xfrm>
            <a:off x="5419023" y="3105835"/>
            <a:ext cx="67512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他们的计划不过是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空中楼阁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而已，因为他们根本做不到。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A60EF73-E46B-4835-875F-485896EEC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3" y="2447223"/>
            <a:ext cx="5262372" cy="27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06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線上媒體 2" title="￣ﾀﾊ￤ﾽﾛ￥ﾛﾽ￨ﾮﾰ ￦ﾳﾕ￦ﾘﾾ￨ﾥ﾿￨ﾡﾌ￣ﾀﾋ">
            <a:hlinkClick r:id="" action="ppaction://media"/>
            <a:extLst>
              <a:ext uri="{FF2B5EF4-FFF2-40B4-BE49-F238E27FC236}">
                <a16:creationId xmlns:a16="http://schemas.microsoft.com/office/drawing/2014/main" id="{EF475593-B0EA-4A9F-89F0-3783082702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9492" y="231006"/>
            <a:ext cx="11548083" cy="649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海市蜃楼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hǎishìshènlóu</a:t>
            </a:r>
            <a:endParaRPr lang="zh-TW" altLang="en-US" sz="8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211361" y="600320"/>
            <a:ext cx="7713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mirage</a:t>
            </a:r>
            <a:endParaRPr lang="zh-TW" altLang="en-US" sz="5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17C64B-042B-4DFB-8021-6E6945AE32E7}"/>
              </a:ext>
            </a:extLst>
          </p:cNvPr>
          <p:cNvSpPr/>
          <p:nvPr/>
        </p:nvSpPr>
        <p:spPr>
          <a:xfrm>
            <a:off x="4914906" y="2711200"/>
            <a:ext cx="69337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如果你在沙漠中行走，由于高温的天气，有时候你会看到周围有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海市蜃楼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的景象</a:t>
            </a:r>
            <a:r>
              <a:rPr lang="zh-CN" altLang="en-US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DA772B0-2FD6-4C5E-B905-13BA860A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06" y="2293218"/>
            <a:ext cx="4619959" cy="34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905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寻常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xúncháng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平常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píngcháng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sz="5400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4806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寻常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xúncháng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22620" y="179137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píngcháng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933190"/>
            <a:ext cx="5691741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805697"/>
              </p:ext>
            </p:extLst>
          </p:nvPr>
        </p:nvGraphicFramePr>
        <p:xfrm>
          <a:off x="330516" y="2007870"/>
          <a:ext cx="11530972" cy="450513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83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都有“普通、不特别” 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“寻常”→常用于固定的四字词组。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“平常”→可重叠使用，还可做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N.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，意思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          是“平时”。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595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寻常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xúncháng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22620" y="179137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píngcháng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933190"/>
            <a:ext cx="5691741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E2347A2-210F-49F8-8A2F-C4524B79A1E3}"/>
              </a:ext>
            </a:extLst>
          </p:cNvPr>
          <p:cNvSpPr/>
          <p:nvPr/>
        </p:nvSpPr>
        <p:spPr>
          <a:xfrm>
            <a:off x="0" y="2025796"/>
            <a:ext cx="12192000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adj.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，都有“普通、不特别” 的意思。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581CEE0-7AC3-4F88-8AB5-10889D1FA06C}"/>
              </a:ext>
            </a:extLst>
          </p:cNvPr>
          <p:cNvSpPr txBox="1"/>
          <p:nvPr/>
        </p:nvSpPr>
        <p:spPr>
          <a:xfrm>
            <a:off x="330513" y="3794016"/>
            <a:ext cx="11492473" cy="18244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这种现象很</a:t>
            </a:r>
            <a:r>
              <a:rPr lang="zh-TW" altLang="en-US" sz="48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寻常</a:t>
            </a:r>
            <a:r>
              <a:rPr lang="en-US" altLang="zh-TW" sz="48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平常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话虽</a:t>
            </a:r>
            <a:r>
              <a:rPr lang="zh-TW" altLang="en-US" sz="48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寻常</a:t>
            </a:r>
            <a:r>
              <a:rPr lang="en-US" altLang="zh-TW" sz="48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平常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，意义却很深刻。</a:t>
            </a:r>
          </a:p>
        </p:txBody>
      </p:sp>
    </p:spTree>
    <p:extLst>
      <p:ext uri="{BB962C8B-B14F-4D97-AF65-F5344CB8AC3E}">
        <p14:creationId xmlns:p14="http://schemas.microsoft.com/office/powerpoint/2010/main" val="14544133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寻常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xúncháng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22620" y="179137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píngcháng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933190"/>
            <a:ext cx="5691741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E2347A2-210F-49F8-8A2F-C4524B79A1E3}"/>
              </a:ext>
            </a:extLst>
          </p:cNvPr>
          <p:cNvSpPr/>
          <p:nvPr/>
        </p:nvSpPr>
        <p:spPr>
          <a:xfrm>
            <a:off x="0" y="2025796"/>
            <a:ext cx="12192000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“寻常”→常用于固定的四字词组。</a:t>
            </a:r>
            <a:endParaRPr lang="en-US" altLang="zh-TW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581CEE0-7AC3-4F88-8AB5-10889D1FA06C}"/>
              </a:ext>
            </a:extLst>
          </p:cNvPr>
          <p:cNvSpPr txBox="1"/>
          <p:nvPr/>
        </p:nvSpPr>
        <p:spPr>
          <a:xfrm>
            <a:off x="330513" y="3596269"/>
            <a:ext cx="11492473" cy="22199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不过是一些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寻常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事情，你不必担心。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不少科学家都出生于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寻常</a:t>
            </a:r>
            <a:r>
              <a:rPr lang="zh-TW" altLang="en-US" sz="36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人家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，然而他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们却为人类做出了</a:t>
            </a:r>
            <a:r>
              <a:rPr lang="zh-TW" altLang="en-US" sz="36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异乎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寻常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的贡献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contribute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228690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寻常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xúncháng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22620" y="179137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píngcháng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933190"/>
            <a:ext cx="5691741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E2347A2-210F-49F8-8A2F-C4524B79A1E3}"/>
              </a:ext>
            </a:extLst>
          </p:cNvPr>
          <p:cNvSpPr/>
          <p:nvPr/>
        </p:nvSpPr>
        <p:spPr>
          <a:xfrm>
            <a:off x="160421" y="2448377"/>
            <a:ext cx="12192000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“平常”→可重叠使用， “寻常”不可 。</a:t>
            </a:r>
            <a:endParaRPr lang="en-US" altLang="zh-TW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581CEE0-7AC3-4F88-8AB5-10889D1FA06C}"/>
              </a:ext>
            </a:extLst>
          </p:cNvPr>
          <p:cNvSpPr txBox="1"/>
          <p:nvPr/>
        </p:nvSpPr>
        <p:spPr>
          <a:xfrm>
            <a:off x="349763" y="4328954"/>
            <a:ext cx="1149247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 这可不是一件</a:t>
            </a:r>
            <a:r>
              <a:rPr lang="zh-TW" altLang="en-US" sz="48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平平常常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的事。</a:t>
            </a:r>
            <a:endParaRPr lang="en-US" altLang="zh-TW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23596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寻常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xúncháng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22620" y="179137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píngcháng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933190"/>
            <a:ext cx="5691741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E2347A2-210F-49F8-8A2F-C4524B79A1E3}"/>
              </a:ext>
            </a:extLst>
          </p:cNvPr>
          <p:cNvSpPr/>
          <p:nvPr/>
        </p:nvSpPr>
        <p:spPr>
          <a:xfrm>
            <a:off x="-19251" y="2231319"/>
            <a:ext cx="12192000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“平常”→还可做</a:t>
            </a:r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N.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，意思是“平时”。</a:t>
            </a:r>
            <a:endParaRPr lang="en-US" altLang="zh-TW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581CEE0-7AC3-4F88-8AB5-10889D1FA06C}"/>
              </a:ext>
            </a:extLst>
          </p:cNvPr>
          <p:cNvSpPr txBox="1"/>
          <p:nvPr/>
        </p:nvSpPr>
        <p:spPr>
          <a:xfrm>
            <a:off x="349763" y="4328954"/>
            <a:ext cx="1149247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 他</a:t>
            </a:r>
            <a:r>
              <a:rPr lang="zh-TW" altLang="en-US" sz="48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平时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总是按时到的，今天怎么还没来？</a:t>
            </a:r>
            <a:endParaRPr lang="en-US" altLang="zh-TW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83802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983080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向来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49CFC8D-2170-4C00-B5D2-EBD8E9088ED8}"/>
              </a:ext>
            </a:extLst>
          </p:cNvPr>
          <p:cNvSpPr txBox="1"/>
          <p:nvPr/>
        </p:nvSpPr>
        <p:spPr>
          <a:xfrm>
            <a:off x="369888" y="2964115"/>
            <a:ext cx="11525250" cy="33278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1.Adv.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，意思是“从来”，表示过去到现在都是如此。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常用于习惯性行为或对人的评价。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3.Structure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：向来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+</a:t>
            </a:r>
            <a:r>
              <a:rPr lang="en-US" altLang="zh-TW" sz="3600" dirty="0"/>
              <a:t>phrasal verbs / phrasal adjectives / 2 </a:t>
            </a:r>
          </a:p>
          <a:p>
            <a:pPr>
              <a:lnSpc>
                <a:spcPct val="150000"/>
              </a:lnSpc>
            </a:pPr>
            <a:r>
              <a:rPr lang="en-US" altLang="zh-TW" sz="3600" dirty="0"/>
              <a:t>                      syllable verb / 2 syllable adjective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169921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CE4D83D-5698-4E00-9F95-5A91072B1CF9}"/>
              </a:ext>
            </a:extLst>
          </p:cNvPr>
          <p:cNvSpPr txBox="1"/>
          <p:nvPr/>
        </p:nvSpPr>
        <p:spPr>
          <a:xfrm>
            <a:off x="386276" y="1615332"/>
            <a:ext cx="11492473" cy="38844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我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向来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就主张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</a:rPr>
              <a:t>(to advocate)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从小就应该干家务活儿。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李教授做事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向来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严谨认真。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跟爷爷比赛下棋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向来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我输。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对于老王，我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向来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放心。 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她说话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向来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直爽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</a:rPr>
              <a:t>(forthright)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2889FC4-012E-49A4-9F7A-CEA94F75CC8E}"/>
              </a:ext>
            </a:extLst>
          </p:cNvPr>
          <p:cNvSpPr txBox="1"/>
          <p:nvPr/>
        </p:nvSpPr>
        <p:spPr>
          <a:xfrm>
            <a:off x="0" y="0"/>
            <a:ext cx="2185236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向来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2131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CE4D83D-5698-4E00-9F95-5A91072B1CF9}"/>
              </a:ext>
            </a:extLst>
          </p:cNvPr>
          <p:cNvSpPr txBox="1"/>
          <p:nvPr/>
        </p:nvSpPr>
        <p:spPr>
          <a:xfrm>
            <a:off x="81646" y="1924927"/>
            <a:ext cx="12017828" cy="38819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大饭店里卖的工艺品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artware]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，一般人只看不买。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王府井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，到过节时，简直是人山人海。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这个人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，谁都不信任他。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今天他算不错的，还有跟我们说话，你要知道，他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 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2889FC4-012E-49A4-9F7A-CEA94F75CC8E}"/>
              </a:ext>
            </a:extLst>
          </p:cNvPr>
          <p:cNvSpPr txBox="1"/>
          <p:nvPr/>
        </p:nvSpPr>
        <p:spPr>
          <a:xfrm>
            <a:off x="0" y="0"/>
            <a:ext cx="2185236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向来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20ED2BA-C8ED-4AEE-BD77-A099D9AE4443}"/>
              </a:ext>
            </a:extLst>
          </p:cNvPr>
          <p:cNvSpPr txBox="1"/>
          <p:nvPr/>
        </p:nvSpPr>
        <p:spPr>
          <a:xfrm>
            <a:off x="6008915" y="1824624"/>
            <a:ext cx="2284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向来很贵  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404FF89-7E5C-4714-9AD7-6BB4B6303C46}"/>
              </a:ext>
            </a:extLst>
          </p:cNvPr>
          <p:cNvSpPr txBox="1"/>
          <p:nvPr/>
        </p:nvSpPr>
        <p:spPr>
          <a:xfrm>
            <a:off x="2183221" y="2549996"/>
            <a:ext cx="247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向来人很多  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9267C9F-C6ED-47C2-B879-42DC8E41F90A}"/>
              </a:ext>
            </a:extLst>
          </p:cNvPr>
          <p:cNvSpPr txBox="1"/>
          <p:nvPr/>
        </p:nvSpPr>
        <p:spPr>
          <a:xfrm>
            <a:off x="1938289" y="3409847"/>
            <a:ext cx="247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向来爱说谎  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EFD104F-CF9F-44B2-8902-273296D3D8B9}"/>
              </a:ext>
            </a:extLst>
          </p:cNvPr>
          <p:cNvSpPr txBox="1"/>
          <p:nvPr/>
        </p:nvSpPr>
        <p:spPr>
          <a:xfrm>
            <a:off x="480243" y="5057775"/>
            <a:ext cx="340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向来不爱理人  </a:t>
            </a:r>
          </a:p>
        </p:txBody>
      </p:sp>
    </p:spTree>
    <p:extLst>
      <p:ext uri="{BB962C8B-B14F-4D97-AF65-F5344CB8AC3E}">
        <p14:creationId xmlns:p14="http://schemas.microsoft.com/office/powerpoint/2010/main" val="404694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5020B59-1BA3-4136-A016-2B9795C51097}"/>
              </a:ext>
            </a:extLst>
          </p:cNvPr>
          <p:cNvSpPr txBox="1"/>
          <p:nvPr/>
        </p:nvSpPr>
        <p:spPr>
          <a:xfrm>
            <a:off x="334276" y="274975"/>
            <a:ext cx="11524048" cy="1508105"/>
          </a:xfrm>
          <a:prstGeom prst="rect">
            <a:avLst/>
          </a:prstGeom>
          <a:solidFill>
            <a:srgbClr val="66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玄奘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búbì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F6548FE-034D-4C75-9B35-4ED002C5C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6" t="1886" r="5828" b="1849"/>
          <a:stretch/>
        </p:blipFill>
        <p:spPr>
          <a:xfrm>
            <a:off x="604157" y="1727932"/>
            <a:ext cx="2775859" cy="51300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3B6F169-50FF-4CCC-BF61-224247A1478C}"/>
              </a:ext>
            </a:extLst>
          </p:cNvPr>
          <p:cNvSpPr txBox="1"/>
          <p:nvPr/>
        </p:nvSpPr>
        <p:spPr>
          <a:xfrm>
            <a:off x="3935186" y="2406532"/>
            <a:ext cx="7922538" cy="369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(602-664)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唐代僧人，通称三藏法师。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629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年从长安西游，历经千辛万苦，到达印度，带回经书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657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部，着有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大唐西域记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十二卷。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06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7C6634-2B89-4753-8E03-13257E724D9B}"/>
              </a:ext>
            </a:extLst>
          </p:cNvPr>
          <p:cNvSpPr/>
          <p:nvPr/>
        </p:nvSpPr>
        <p:spPr>
          <a:xfrm>
            <a:off x="330467" y="134574"/>
            <a:ext cx="11531066" cy="665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孟奇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深深思考以后，便指出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这是因为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沙漠中地面被太阳晒得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酷热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，贴近地面的一层空气温度就比上面一两米的温度高许多。这样由于光线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折光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反射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的影响，人们产生一种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错觉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，空中的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乔木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好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像倒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栽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在地上，蔚蓝的天空倒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映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在地上，便看成是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汪洋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万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顷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的湖面了。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若是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近地面的空气温度低而上层高，短距离内相差</a:t>
            </a:r>
            <a:r>
              <a:rPr lang="en-US" altLang="zh-CN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7~8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，像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在真的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的海边地区有时所遇见的那样，那便可把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地平线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寻常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所见不到的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岛屿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、人物</a:t>
            </a:r>
            <a:r>
              <a:rPr lang="zh-CN" altLang="en-US" sz="32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统统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倒映在天空中，成为</a:t>
            </a:r>
            <a:r>
              <a:rPr lang="zh-CN" altLang="en-US" sz="32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空中楼阁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，又叫做</a:t>
            </a:r>
            <a:r>
              <a:rPr lang="zh-CN" altLang="en-US" sz="32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海市蜃楼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。中国</a:t>
            </a:r>
            <a:r>
              <a:rPr lang="zh-TW" altLang="en-US" sz="32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向来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形容这类现象为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光怪陆离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四个字确有道理的。</a:t>
            </a:r>
          </a:p>
        </p:txBody>
      </p:sp>
    </p:spTree>
    <p:extLst>
      <p:ext uri="{BB962C8B-B14F-4D97-AF65-F5344CB8AC3E}">
        <p14:creationId xmlns:p14="http://schemas.microsoft.com/office/powerpoint/2010/main" val="28941570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设</a:t>
            </a:r>
            <a:endParaRPr lang="en-US" altLang="zh-TW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shè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38082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凹型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āoxíng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鸣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míng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呈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chéng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EF34781-FF03-4253-B99E-AF73CB48976D}"/>
              </a:ext>
            </a:extLst>
          </p:cNvPr>
          <p:cNvSpPr/>
          <p:nvPr/>
        </p:nvSpPr>
        <p:spPr>
          <a:xfrm>
            <a:off x="347049" y="811377"/>
            <a:ext cx="42334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make sound</a:t>
            </a:r>
            <a:endParaRPr lang="zh-TW" altLang="en-US" sz="5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25104ED-CF32-4242-ADE5-81E9F4C4C8E3}"/>
              </a:ext>
            </a:extLst>
          </p:cNvPr>
          <p:cNvSpPr/>
          <p:nvPr/>
        </p:nvSpPr>
        <p:spPr>
          <a:xfrm>
            <a:off x="7042721" y="997564"/>
            <a:ext cx="22300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set up</a:t>
            </a:r>
            <a:endParaRPr lang="zh-TW" altLang="en-US" sz="5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6D2362E-829A-4C9D-8C16-762925011377}"/>
              </a:ext>
            </a:extLst>
          </p:cNvPr>
          <p:cNvSpPr/>
          <p:nvPr/>
        </p:nvSpPr>
        <p:spPr>
          <a:xfrm>
            <a:off x="594182" y="4661629"/>
            <a:ext cx="22735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/>
              <a:t>take on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B6E4AC5-BBBD-4FE1-9780-AA5D0A08F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062" y="426651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3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聚會」的圖片搜尋結果">
            <a:extLst>
              <a:ext uri="{FF2B5EF4-FFF2-40B4-BE49-F238E27FC236}">
                <a16:creationId xmlns:a16="http://schemas.microsoft.com/office/drawing/2014/main" id="{5EE4DB5B-1C0A-4A25-A358-629C50ED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9870"/>
            <a:ext cx="4479955" cy="29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E915AE7-E64A-408F-92E7-45C1AF886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70737"/>
            <a:ext cx="4029925" cy="285826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涌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yǒng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38082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jùhuì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泉水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quánshuǐ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崇拜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chóngbài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354EB0-1DB8-482F-B3CB-3F7BAA803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570737"/>
            <a:ext cx="3771900" cy="285826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EFA69D5-672E-4422-98E3-31264730041C}"/>
              </a:ext>
            </a:extLst>
          </p:cNvPr>
          <p:cNvSpPr/>
          <p:nvPr/>
        </p:nvSpPr>
        <p:spPr>
          <a:xfrm>
            <a:off x="6096000" y="-37177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gush forth</a:t>
            </a:r>
            <a:endParaRPr lang="zh-TW" altLang="en-US" sz="32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98CCD87-83CA-4B5C-B7EA-BD8784CD4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167" y="3844017"/>
            <a:ext cx="1722265" cy="29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5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CAF6EA1-5686-43E1-919F-10426A893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38844"/>
            <a:ext cx="5037130" cy="28901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057AECB-23E9-4B47-8D8C-02138CC10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495" y="3967844"/>
            <a:ext cx="5037130" cy="289015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4A3EDB9-6E0F-4F16-9617-DBE809D56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844"/>
            <a:ext cx="4337946" cy="28901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9656619" y="5349895"/>
            <a:ext cx="2535381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轰隆隆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hōng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lónglóng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dǎléi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翻滚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fāngǔn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巨响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xiǎng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D8D885-3679-45C7-A658-0FAF3F01518B}"/>
              </a:ext>
            </a:extLst>
          </p:cNvPr>
          <p:cNvSpPr/>
          <p:nvPr/>
        </p:nvSpPr>
        <p:spPr>
          <a:xfrm>
            <a:off x="192259" y="4402941"/>
            <a:ext cx="41456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loud sound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7941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崇拜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chóngbài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崇敬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chóngjìng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sz="5400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623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-12248"/>
            <a:ext cx="2900366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崇拜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400" dirty="0" err="1">
                <a:solidFill>
                  <a:schemeClr val="bg1"/>
                </a:solidFill>
              </a:rPr>
              <a:t>chóngbài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22620" y="-12248"/>
            <a:ext cx="2900366" cy="80021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崇敬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400" dirty="0" err="1">
                <a:solidFill>
                  <a:schemeClr val="bg1"/>
                </a:solidFill>
              </a:rPr>
              <a:t>chóngjìng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387862"/>
            <a:ext cx="5691741" cy="1538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148138"/>
              </p:ext>
            </p:extLst>
          </p:nvPr>
        </p:nvGraphicFramePr>
        <p:xfrm>
          <a:off x="367027" y="906493"/>
          <a:ext cx="11530972" cy="572433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83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1.v.</a:t>
                      </a: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都有“尊崇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(to admire)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、佩服” 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“崇拜”→非常敬佩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esteem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，有时甚至到过分、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         的程度，对象包括人、神或某种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         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事物。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“崇敬”→对某人特别尊敬、敬重，对象一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        般是人，褒义词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commendatory term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6229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-12248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崇拜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chóngbài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22620" y="-12248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崇敬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chóngjìng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741805"/>
            <a:ext cx="5691741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BE4BDB01-DCCD-4F69-B1EA-41FEAA078FB3}"/>
              </a:ext>
            </a:extLst>
          </p:cNvPr>
          <p:cNvSpPr txBox="1"/>
          <p:nvPr/>
        </p:nvSpPr>
        <p:spPr>
          <a:xfrm>
            <a:off x="386276" y="3429000"/>
            <a:ext cx="11492473" cy="22199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人们都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崇敬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鲁迅先生。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那个歌手成了很多女学生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崇拜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的偶像。在他们的心目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 中，他简直是完美无缺的。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BB2797C-7A67-41DB-80D9-85703EC16E2F}"/>
              </a:ext>
            </a:extLst>
          </p:cNvPr>
          <p:cNvSpPr/>
          <p:nvPr/>
        </p:nvSpPr>
        <p:spPr>
          <a:xfrm>
            <a:off x="0" y="1841554"/>
            <a:ext cx="12191999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，都有“尊崇、佩服” 的意思。</a:t>
            </a:r>
          </a:p>
        </p:txBody>
      </p:sp>
    </p:spTree>
    <p:extLst>
      <p:ext uri="{BB962C8B-B14F-4D97-AF65-F5344CB8AC3E}">
        <p14:creationId xmlns:p14="http://schemas.microsoft.com/office/powerpoint/2010/main" val="14935683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-12248"/>
            <a:ext cx="2900366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崇拜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chóngbài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22620" y="-145812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崇敬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chóngjìng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454353"/>
            <a:ext cx="5691741" cy="7200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BE4BDB01-DCCD-4F69-B1EA-41FEAA078FB3}"/>
              </a:ext>
            </a:extLst>
          </p:cNvPr>
          <p:cNvSpPr txBox="1"/>
          <p:nvPr/>
        </p:nvSpPr>
        <p:spPr>
          <a:xfrm>
            <a:off x="342905" y="2684796"/>
            <a:ext cx="11682806" cy="38819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我们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崇敬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孙中山先生，是因为他的心里有整个中国。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我怀着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崇敬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的心理，读完了这位伟大人物的传记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biography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那些女学生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崇拜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他什么呢？我认为只是崇拜他的风度。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几年不见，他竟然变成了一个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崇拜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金钱的人，以为有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 了钱就有了一切。 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FF6AF1-E339-44F8-AC1B-3D1340A37BEA}"/>
              </a:ext>
            </a:extLst>
          </p:cNvPr>
          <p:cNvSpPr/>
          <p:nvPr/>
        </p:nvSpPr>
        <p:spPr>
          <a:xfrm>
            <a:off x="0" y="1163708"/>
            <a:ext cx="12191999" cy="132343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“崇拜”的对象包括人、神或某种事物。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“崇敬”→对某人特别尊敬、敬重，对象一 般是人。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32172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F6684CD-305B-46EF-9839-F4489F77C2C7}"/>
              </a:ext>
            </a:extLst>
          </p:cNvPr>
          <p:cNvSpPr/>
          <p:nvPr/>
        </p:nvSpPr>
        <p:spPr>
          <a:xfrm>
            <a:off x="105878" y="105875"/>
            <a:ext cx="11973827" cy="665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在沙漠里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边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不但光线会作怪，声音也会作怪。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唐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玄奘相信这是魔鬼在迷人，直到如今，住在沙漠中的人们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，却也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还有相信的。群众把会发出声音的沙地</a:t>
            </a:r>
            <a:r>
              <a:rPr lang="zh-CN" altLang="en-US" sz="32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称为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鸣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沙”。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现宁夏自治区中卫县靠黄河有一个地方名叫鸣沙山，即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在今日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沙坡头地方，科学院和铁道部等机关在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此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设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一个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治沙站。站的后面便是腾格里沙漠。沙漠在此处已紧逼黄河河岸，沙高约一百米，沙坡面南坐北，中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呈凹形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，有很多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泉水涌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出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这沙向来是人们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崇拜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的对象。据说，每逢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夏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历端阳节，男男女女便在山上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聚会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，然后纷纷顺着山坡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翻滚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下来。这时候沙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子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便发出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轰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隆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隆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巨响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，像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打雷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一样。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00855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4F78BB38-B6D5-4958-9217-99FD8F26F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4163786"/>
            <a:ext cx="4750545" cy="267218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49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吹拂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chuīfú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5338082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摩擦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mó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cā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石英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shíyīng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D33BD4-3157-4864-95F0-D63331676EEF}"/>
              </a:ext>
            </a:extLst>
          </p:cNvPr>
          <p:cNvSpPr txBox="1"/>
          <p:nvPr/>
        </p:nvSpPr>
        <p:spPr>
          <a:xfrm>
            <a:off x="3905250" y="5338083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zǒu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dòng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21A5F2A-847C-44A7-BEEA-12C93105B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04" y="181808"/>
            <a:ext cx="3101067" cy="324719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A88113B-44DE-496D-8215-DFDA840F52D2}"/>
              </a:ext>
            </a:extLst>
          </p:cNvPr>
          <p:cNvSpPr/>
          <p:nvPr/>
        </p:nvSpPr>
        <p:spPr>
          <a:xfrm>
            <a:off x="3905250" y="974664"/>
            <a:ext cx="2190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C4043"/>
                </a:solidFill>
                <a:latin typeface="arial" panose="020B0604020202020204" pitchFamily="34" charset="0"/>
              </a:rPr>
              <a:t>quartz</a:t>
            </a:r>
            <a:endParaRPr lang="zh-TW" altLang="en-US" sz="32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2F33295-4474-4571-9143-F9CFEF42BC23}"/>
              </a:ext>
            </a:extLst>
          </p:cNvPr>
          <p:cNvSpPr/>
          <p:nvPr/>
        </p:nvSpPr>
        <p:spPr>
          <a:xfrm>
            <a:off x="6096000" y="805386"/>
            <a:ext cx="59902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to caress (of breeze)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888C8C6-40EB-414A-84EA-44516316CF49}"/>
              </a:ext>
            </a:extLst>
          </p:cNvPr>
          <p:cNvSpPr/>
          <p:nvPr/>
        </p:nvSpPr>
        <p:spPr>
          <a:xfrm>
            <a:off x="1" y="3790454"/>
            <a:ext cx="45556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latin typeface="Calibri" panose="020F0502020204030204" pitchFamily="34" charset="0"/>
                <a:cs typeface="Calibri" panose="020F0502020204030204" pitchFamily="34" charset="0"/>
              </a:rPr>
              <a:t>walk about ;</a:t>
            </a:r>
          </a:p>
          <a:p>
            <a:pPr algn="ctr"/>
            <a:r>
              <a:rPr lang="en-US" altLang="zh-TW" sz="4800" dirty="0">
                <a:latin typeface="Calibri" panose="020F0502020204030204" pitchFamily="34" charset="0"/>
                <a:cs typeface="Calibri" panose="020F0502020204030204" pitchFamily="34" charset="0"/>
              </a:rPr>
              <a:t>stretch one's legs</a:t>
            </a:r>
            <a:endParaRPr lang="zh-TW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4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線上媒體 1" title="￤ﾸﾖ￧ﾕﾌ￥ﾐﾍ￤ﾺﾺ￦ﾕﾅ￤ﾺﾋ-￤ﾸﾉ￨ﾗﾏ￦ﾳﾕ￥ﾸﾈ">
            <a:hlinkClick r:id="" action="ppaction://media"/>
            <a:extLst>
              <a:ext uri="{FF2B5EF4-FFF2-40B4-BE49-F238E27FC236}">
                <a16:creationId xmlns:a16="http://schemas.microsoft.com/office/drawing/2014/main" id="{30A810D7-15D2-4911-8156-1E41C845EF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6509" y="128729"/>
            <a:ext cx="11521440" cy="663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9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52FA237-626D-4463-92C9-0BA707599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58"/>
          <a:stretch/>
        </p:blipFill>
        <p:spPr>
          <a:xfrm>
            <a:off x="6096000" y="945281"/>
            <a:ext cx="4121498" cy="248371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10001249" y="1920895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怪异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guàiyì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60769B-9753-4B14-8666-6FDDEF9DCBEF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古人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gǔ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rén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0848683-A0B1-4508-B099-09B2BDDA9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3" y="1"/>
            <a:ext cx="303703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8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116952" y="115370"/>
            <a:ext cx="7255359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见怪不怪，其怪自败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jiàn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guài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guài</a:t>
            </a:r>
            <a:r>
              <a:rPr lang="zh-TW" altLang="en-US" sz="3200" dirty="0">
                <a:solidFill>
                  <a:schemeClr val="bg1"/>
                </a:solidFill>
              </a:rPr>
              <a:t>，</a:t>
            </a:r>
            <a:r>
              <a:rPr lang="en-US" altLang="zh-TW" sz="3200" dirty="0" err="1">
                <a:solidFill>
                  <a:schemeClr val="bg1"/>
                </a:solidFill>
              </a:rPr>
              <a:t>qí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guài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zì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bài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7372312" y="487404"/>
            <a:ext cx="4819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7030A0"/>
                </a:solidFill>
              </a:rPr>
              <a:t>face the fearful with no fears</a:t>
            </a:r>
            <a:endParaRPr lang="zh-TW" altLang="en-US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17C64B-042B-4DFB-8021-6E6945AE32E7}"/>
              </a:ext>
            </a:extLst>
          </p:cNvPr>
          <p:cNvSpPr/>
          <p:nvPr/>
        </p:nvSpPr>
        <p:spPr>
          <a:xfrm>
            <a:off x="5388429" y="3105835"/>
            <a:ext cx="67818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古人说：“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见怪不怪，其怪自败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”，所以你也不用太害怕。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E564426-522D-45C4-84C3-E9A0F9785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01" y="2082754"/>
            <a:ext cx="4142069" cy="414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029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怪异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guàiyì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奇怪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qíguài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sz="5400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365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-12248"/>
            <a:ext cx="2900366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怪异</a:t>
            </a:r>
            <a:endParaRPr lang="en-US" altLang="zh-TW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100" dirty="0" err="1">
                <a:solidFill>
                  <a:schemeClr val="bg1"/>
                </a:solidFill>
              </a:rPr>
              <a:t>guàiyì</a:t>
            </a:r>
            <a:endParaRPr lang="zh-TW" altLang="en-US" sz="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2248"/>
            <a:ext cx="2900366" cy="9694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奇怪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050" dirty="0" err="1">
                <a:solidFill>
                  <a:schemeClr val="bg1"/>
                </a:solidFill>
              </a:rPr>
              <a:t>qíguài</a:t>
            </a:r>
            <a:endParaRPr lang="zh-TW" altLang="en-US" sz="10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464806"/>
            <a:ext cx="5730242" cy="769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837596"/>
              </p:ext>
            </p:extLst>
          </p:nvPr>
        </p:nvGraphicFramePr>
        <p:xfrm>
          <a:off x="367027" y="964913"/>
          <a:ext cx="11530972" cy="572433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83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都有“异乎寻常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unusual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” 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“怪异”→多用作定语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attribute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，可当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N.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，指          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         某种奇异反常的现象。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“奇怪”→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(1)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可重叠，使用较自由。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         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(2)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可当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，意思是觉得出乎意料，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              难以理解。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6686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-12248"/>
            <a:ext cx="2900366" cy="126188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怪异</a:t>
            </a:r>
            <a:endParaRPr lang="en-US" altLang="zh-TW" sz="1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600" dirty="0" err="1">
                <a:solidFill>
                  <a:schemeClr val="bg1"/>
                </a:solidFill>
              </a:rPr>
              <a:t>guàiyì</a:t>
            </a:r>
            <a:endParaRPr lang="zh-TW" altLang="en-US" sz="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2248"/>
            <a:ext cx="2900366" cy="126188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奇怪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400" dirty="0" err="1">
                <a:solidFill>
                  <a:schemeClr val="bg1"/>
                </a:solidFill>
              </a:rPr>
              <a:t>qíguài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618694"/>
            <a:ext cx="573024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4B73A26-F6DA-40E3-859E-813B4076347F}"/>
              </a:ext>
            </a:extLst>
          </p:cNvPr>
          <p:cNvSpPr/>
          <p:nvPr/>
        </p:nvSpPr>
        <p:spPr>
          <a:xfrm>
            <a:off x="0" y="1530403"/>
            <a:ext cx="12192000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adj.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，都有“异乎寻常” 的意思。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BF192B7-AB2B-40BC-9816-8E33A3C0B172}"/>
              </a:ext>
            </a:extLst>
          </p:cNvPr>
          <p:cNvSpPr txBox="1"/>
          <p:nvPr/>
        </p:nvSpPr>
        <p:spPr>
          <a:xfrm>
            <a:off x="386276" y="4104106"/>
            <a:ext cx="1149247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 房间里发出了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怪异</a:t>
            </a:r>
            <a:r>
              <a:rPr lang="en-US" altLang="zh-TW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奇怪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的声音。</a:t>
            </a:r>
            <a:endParaRPr lang="en-US" altLang="zh-TW" sz="44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56366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-12248"/>
            <a:ext cx="2900366" cy="126188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怪异</a:t>
            </a:r>
            <a:endParaRPr lang="en-US" altLang="zh-TW" sz="1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600" dirty="0" err="1">
                <a:solidFill>
                  <a:schemeClr val="bg1"/>
                </a:solidFill>
              </a:rPr>
              <a:t>guàiyì</a:t>
            </a:r>
            <a:endParaRPr lang="zh-TW" altLang="en-US" sz="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2248"/>
            <a:ext cx="2900366" cy="126188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奇怪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400" dirty="0" err="1">
                <a:solidFill>
                  <a:schemeClr val="bg1"/>
                </a:solidFill>
              </a:rPr>
              <a:t>qíguài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618694"/>
            <a:ext cx="573024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4B73A26-F6DA-40E3-859E-813B4076347F}"/>
              </a:ext>
            </a:extLst>
          </p:cNvPr>
          <p:cNvSpPr/>
          <p:nvPr/>
        </p:nvSpPr>
        <p:spPr>
          <a:xfrm>
            <a:off x="0" y="1386763"/>
            <a:ext cx="12192000" cy="156966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“奇怪”的使用范围比“怪异”大， “怪异” 多用作定语， “奇怪” 则较自由。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BF192B7-AB2B-40BC-9816-8E33A3C0B172}"/>
              </a:ext>
            </a:extLst>
          </p:cNvPr>
          <p:cNvSpPr txBox="1"/>
          <p:nvPr/>
        </p:nvSpPr>
        <p:spPr>
          <a:xfrm>
            <a:off x="330513" y="3429000"/>
            <a:ext cx="11492473" cy="30509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他的脑子里怎么会冒出这种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怪异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的想法。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奇怪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，表怎么停了？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真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奇怪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，他们至今还全然不知。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我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奇怪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地问道：“他俩为什么分手了？” 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17201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-12248"/>
            <a:ext cx="2900366" cy="126188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怪异</a:t>
            </a:r>
            <a:endParaRPr lang="en-US" altLang="zh-TW" sz="1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600" dirty="0" err="1">
                <a:solidFill>
                  <a:schemeClr val="bg1"/>
                </a:solidFill>
              </a:rPr>
              <a:t>guàiyì</a:t>
            </a:r>
            <a:endParaRPr lang="zh-TW" altLang="en-US" sz="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2248"/>
            <a:ext cx="2900366" cy="126188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奇怪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400" dirty="0" err="1">
                <a:solidFill>
                  <a:schemeClr val="bg1"/>
                </a:solidFill>
              </a:rPr>
              <a:t>qíguài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618694"/>
            <a:ext cx="573024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4B73A26-F6DA-40E3-859E-813B4076347F}"/>
              </a:ext>
            </a:extLst>
          </p:cNvPr>
          <p:cNvSpPr/>
          <p:nvPr/>
        </p:nvSpPr>
        <p:spPr>
          <a:xfrm>
            <a:off x="0" y="1386763"/>
            <a:ext cx="12192000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“奇怪”可重叠，“怪异”不可。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BF192B7-AB2B-40BC-9816-8E33A3C0B172}"/>
              </a:ext>
            </a:extLst>
          </p:cNvPr>
          <p:cNvSpPr txBox="1"/>
          <p:nvPr/>
        </p:nvSpPr>
        <p:spPr>
          <a:xfrm>
            <a:off x="360876" y="3902039"/>
            <a:ext cx="1149247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 世界上存在着很多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奇奇怪怪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的现象。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93920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-12248"/>
            <a:ext cx="2900366" cy="126188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怪异</a:t>
            </a:r>
            <a:endParaRPr lang="en-US" altLang="zh-TW" sz="1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600" dirty="0" err="1">
                <a:solidFill>
                  <a:schemeClr val="bg1"/>
                </a:solidFill>
              </a:rPr>
              <a:t>guàiyì</a:t>
            </a:r>
            <a:endParaRPr lang="zh-TW" altLang="en-US" sz="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2248"/>
            <a:ext cx="2900366" cy="126188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奇怪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400" dirty="0" err="1">
                <a:solidFill>
                  <a:schemeClr val="bg1"/>
                </a:solidFill>
              </a:rPr>
              <a:t>qíguài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618694"/>
            <a:ext cx="573024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4B73A26-F6DA-40E3-859E-813B4076347F}"/>
              </a:ext>
            </a:extLst>
          </p:cNvPr>
          <p:cNvSpPr/>
          <p:nvPr/>
        </p:nvSpPr>
        <p:spPr>
          <a:xfrm>
            <a:off x="0" y="1386763"/>
            <a:ext cx="12192000" cy="132343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“奇怪”可以当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，意思是觉得出乎意料、难以理解。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“怪异”可以当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n.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，指某种奇异反常的现象。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BF192B7-AB2B-40BC-9816-8E33A3C0B172}"/>
              </a:ext>
            </a:extLst>
          </p:cNvPr>
          <p:cNvSpPr txBox="1"/>
          <p:nvPr/>
        </p:nvSpPr>
        <p:spPr>
          <a:xfrm>
            <a:off x="330513" y="4259996"/>
            <a:ext cx="11492473" cy="1388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最近这一地区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怪异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丛生 ，大家很紧张。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这就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奇怪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了，这么大一个人怎么会突然消失了？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68353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6E20E08-7C61-4AA9-928B-B593829080B5}"/>
              </a:ext>
            </a:extLst>
          </p:cNvPr>
          <p:cNvSpPr/>
          <p:nvPr/>
        </p:nvSpPr>
        <p:spPr>
          <a:xfrm>
            <a:off x="320842" y="1171678"/>
            <a:ext cx="11550316" cy="4437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两年前我和五六个同志曾经走到这鸣沙山顶上慢慢下来，果然听到隆隆之声，好像远处汽车在行走似的。据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，只要沙漠面部的沙子是细沙而干燥，含有大</a:t>
            </a:r>
            <a:r>
              <a:rPr lang="zh-TW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部分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石英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，被太阳晒得火热后，经风的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吹拂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或人马的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走动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，沙粒移动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摩擦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起来便会发出声音，这便是鸣沙。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古人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说：“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见怪不怪，其怪自败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。”沙漠里的一切</a:t>
            </a:r>
            <a:r>
              <a:rPr lang="zh-CN" altLang="en-US" sz="3200" dirty="0">
                <a:solidFill>
                  <a:srgbClr val="494949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怪异</a:t>
            </a:r>
            <a:r>
              <a:rPr lang="zh-CN" altLang="en-US" sz="3200" dirty="0">
                <a:solidFill>
                  <a:srgbClr val="49494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现象，其实都是可以用科学道理来说明的。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05299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118711" y="1527903"/>
            <a:ext cx="11954577" cy="4709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1.</a:t>
            </a:r>
            <a:r>
              <a:rPr lang="zh-TW" altLang="en-US" sz="3400" dirty="0">
                <a:ea typeface="標楷體" panose="03000509000000000000" pitchFamily="65" charset="-120"/>
              </a:rPr>
              <a:t> 法显与同伴一起到达目的地。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ea typeface="標楷體" panose="03000509000000000000" pitchFamily="65" charset="-120"/>
              </a:rPr>
              <a:t> 唐僧玄奘独自一人走过了戈壁 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3.</a:t>
            </a:r>
            <a:r>
              <a:rPr lang="zh-TW" altLang="en-US" sz="3400" dirty="0">
                <a:ea typeface="標楷體" panose="03000509000000000000" pitchFamily="65" charset="-120"/>
              </a:rPr>
              <a:t> </a:t>
            </a:r>
            <a:r>
              <a:rPr lang="en-US" altLang="zh-TW" sz="3400" dirty="0">
                <a:ea typeface="標楷體" panose="03000509000000000000" pitchFamily="65" charset="-120"/>
              </a:rPr>
              <a:t>《</a:t>
            </a:r>
            <a:r>
              <a:rPr lang="zh-TW" altLang="en-US" sz="3400" dirty="0">
                <a:ea typeface="標楷體" panose="03000509000000000000" pitchFamily="65" charset="-120"/>
              </a:rPr>
              <a:t>西游记</a:t>
            </a:r>
            <a:r>
              <a:rPr lang="en-US" altLang="zh-TW" sz="3400" dirty="0">
                <a:ea typeface="標楷體" panose="03000509000000000000" pitchFamily="65" charset="-120"/>
              </a:rPr>
              <a:t>》</a:t>
            </a:r>
            <a:r>
              <a:rPr lang="zh-TW" altLang="en-US" sz="3400" dirty="0">
                <a:ea typeface="標楷體" panose="03000509000000000000" pitchFamily="65" charset="-120"/>
              </a:rPr>
              <a:t>真实记录了唐僧玄奘去古代印度取经的经历。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4.</a:t>
            </a:r>
            <a:r>
              <a:rPr lang="zh-TW" altLang="en-US" sz="3400" dirty="0">
                <a:ea typeface="標楷體" panose="03000509000000000000" pitchFamily="65" charset="-120"/>
              </a:rPr>
              <a:t>唐僧玄奘骑着马独自一人成功穿过了戈壁。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5.</a:t>
            </a:r>
            <a:r>
              <a:rPr lang="zh-TW" altLang="en-US" sz="3400" dirty="0">
                <a:ea typeface="標楷體" panose="03000509000000000000" pitchFamily="65" charset="-120"/>
              </a:rPr>
              <a:t> 在夏季的白天，沙漠中经常出现光怪陆离的现象。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6.</a:t>
            </a:r>
            <a:r>
              <a:rPr lang="zh-TW" altLang="en-US" sz="3400" dirty="0">
                <a:ea typeface="標楷體" panose="03000509000000000000" pitchFamily="65" charset="-120"/>
              </a:rPr>
              <a:t> 在阿拉伯语中称沙漠里光怪陆离的现象为“魔鬼的海”。</a:t>
            </a:r>
            <a:endParaRPr lang="en-US" altLang="zh-TW" sz="34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160473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亲身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qīnshēn</a:t>
            </a:r>
            <a:endParaRPr lang="zh-TW" altLang="en-US" sz="6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亲自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qīnzì</a:t>
            </a:r>
            <a:endParaRPr lang="zh-TW" altLang="en-US" sz="6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1</a:t>
            </a:r>
            <a:endParaRPr lang="zh-TW" altLang="en-US" sz="5400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582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307521" y="1405016"/>
            <a:ext cx="11576957" cy="4709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7.</a:t>
            </a:r>
            <a:r>
              <a:rPr lang="zh-TW" altLang="en-US" sz="3400" dirty="0">
                <a:ea typeface="標楷體" panose="03000509000000000000" pitchFamily="65" charset="-120"/>
              </a:rPr>
              <a:t>十九世纪，法国人孟奇指出了沙漠里光怪陆离的现象产生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ea typeface="標楷體" panose="03000509000000000000" pitchFamily="65" charset="-120"/>
              </a:rPr>
              <a:t>   的原因。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8.</a:t>
            </a:r>
            <a:r>
              <a:rPr lang="zh-TW" altLang="en-US" sz="3400" dirty="0">
                <a:ea typeface="標楷體" panose="03000509000000000000" pitchFamily="65" charset="-120"/>
              </a:rPr>
              <a:t> 如今人们已不再相信沙漠中有魔鬼在作怪了。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9.</a:t>
            </a:r>
            <a:r>
              <a:rPr lang="zh-TW" altLang="en-US" sz="3400" dirty="0">
                <a:ea typeface="標楷體" panose="03000509000000000000" pitchFamily="65" charset="-120"/>
              </a:rPr>
              <a:t> “海市蜃楼”常发生在沿海地区。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10.</a:t>
            </a:r>
            <a:r>
              <a:rPr lang="zh-TW" altLang="en-US" sz="3400" dirty="0">
                <a:ea typeface="標楷體" panose="03000509000000000000" pitchFamily="65" charset="-120"/>
              </a:rPr>
              <a:t> 鸣沙山一代经常打雷，鸣沙山因此得名。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11.</a:t>
            </a:r>
            <a:r>
              <a:rPr lang="zh-TW" altLang="en-US" sz="3400" dirty="0">
                <a:ea typeface="標楷體" panose="03000509000000000000" pitchFamily="65" charset="-120"/>
              </a:rPr>
              <a:t> 在当地， 鸣沙成了人们崇拜的对象。</a:t>
            </a:r>
            <a:endParaRPr lang="en-US" altLang="zh-TW" sz="34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232212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64583970-B2FB-4825-A4C0-D4809309E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596578"/>
              </p:ext>
            </p:extLst>
          </p:nvPr>
        </p:nvGraphicFramePr>
        <p:xfrm>
          <a:off x="0" y="0"/>
          <a:ext cx="12192000" cy="14613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23204502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63204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8954625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7450992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88008045"/>
                    </a:ext>
                  </a:extLst>
                </a:gridCol>
              </a:tblGrid>
              <a:tr h="7306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亲身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寻常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缘故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崇拜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怪异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248029"/>
                  </a:ext>
                </a:extLst>
              </a:tr>
              <a:tr h="7306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亲自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平常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原因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崇敬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奇怪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941276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CBE163EA-CD47-493F-8B42-523EE0645A73}"/>
              </a:ext>
            </a:extLst>
          </p:cNvPr>
          <p:cNvSpPr txBox="1"/>
          <p:nvPr/>
        </p:nvSpPr>
        <p:spPr>
          <a:xfrm>
            <a:off x="326571" y="2030931"/>
            <a:ext cx="11544300" cy="443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这只小猫异乎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，它不吃鱼虾，只吃蔬菜和水果。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这次的合作失败的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，在于对方不守信用。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领导说他要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处理这件事，我们就别管了。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它饱经忧患，却总是在给予别人爱和温暖，了解她的人没有不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她。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他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很少喝酒，只有在过年过节时才喝一点儿。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CB656B5-950F-4442-A37F-213AF5234121}"/>
              </a:ext>
            </a:extLst>
          </p:cNvPr>
          <p:cNvSpPr txBox="1"/>
          <p:nvPr/>
        </p:nvSpPr>
        <p:spPr>
          <a:xfrm>
            <a:off x="3096585" y="2046996"/>
            <a:ext cx="181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寻常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207C799-231F-4847-A6FC-74D13458CF0C}"/>
              </a:ext>
            </a:extLst>
          </p:cNvPr>
          <p:cNvSpPr txBox="1"/>
          <p:nvPr/>
        </p:nvSpPr>
        <p:spPr>
          <a:xfrm>
            <a:off x="3875319" y="2843916"/>
            <a:ext cx="181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原因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76F5A71-F4FE-4C05-9300-54AC6AC3A61F}"/>
              </a:ext>
            </a:extLst>
          </p:cNvPr>
          <p:cNvSpPr txBox="1"/>
          <p:nvPr/>
        </p:nvSpPr>
        <p:spPr>
          <a:xfrm>
            <a:off x="2623464" y="3542994"/>
            <a:ext cx="181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亲自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F881E0E-823C-4212-A193-B5F808E20392}"/>
              </a:ext>
            </a:extLst>
          </p:cNvPr>
          <p:cNvSpPr txBox="1"/>
          <p:nvPr/>
        </p:nvSpPr>
        <p:spPr>
          <a:xfrm>
            <a:off x="778334" y="5005807"/>
            <a:ext cx="181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崇敬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2CA6D28-E4F1-4580-97DE-FF627DB3BC5F}"/>
              </a:ext>
            </a:extLst>
          </p:cNvPr>
          <p:cNvSpPr txBox="1"/>
          <p:nvPr/>
        </p:nvSpPr>
        <p:spPr>
          <a:xfrm>
            <a:off x="1126677" y="5721477"/>
            <a:ext cx="181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平常</a:t>
            </a:r>
          </a:p>
        </p:txBody>
      </p:sp>
    </p:spTree>
    <p:extLst>
      <p:ext uri="{BB962C8B-B14F-4D97-AF65-F5344CB8AC3E}">
        <p14:creationId xmlns:p14="http://schemas.microsoft.com/office/powerpoint/2010/main" val="237850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64583970-B2FB-4825-A4C0-D4809309EB23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4613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23204502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63204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8954625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7450992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88008045"/>
                    </a:ext>
                  </a:extLst>
                </a:gridCol>
              </a:tblGrid>
              <a:tr h="7306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亲身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寻常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缘故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崇拜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怪异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248029"/>
                  </a:ext>
                </a:extLst>
              </a:tr>
              <a:tr h="7306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亲自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平常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原因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崇敬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奇怪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941276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CBE163EA-CD47-493F-8B42-523EE0645A73}"/>
              </a:ext>
            </a:extLst>
          </p:cNvPr>
          <p:cNvSpPr txBox="1"/>
          <p:nvPr/>
        </p:nvSpPr>
        <p:spPr>
          <a:xfrm>
            <a:off x="172452" y="1877590"/>
            <a:ext cx="11847095" cy="443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 </a:t>
            </a:r>
            <a:r>
              <a:rPr lang="zh-TW" altLang="en-US" sz="3200" dirty="0">
                <a:ea typeface="標楷體" panose="03000509000000000000" pitchFamily="65" charset="-120"/>
              </a:rPr>
              <a:t>这种现象很寻常，没有什么可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的。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7. </a:t>
            </a:r>
            <a:r>
              <a:rPr lang="zh-TW" altLang="en-US" sz="3200" dirty="0">
                <a:ea typeface="標楷體" panose="03000509000000000000" pitchFamily="65" charset="-120"/>
              </a:rPr>
              <a:t>这个地区不少人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神仙，所以也有人畏惧神仙。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8. </a:t>
            </a:r>
            <a:r>
              <a:rPr lang="zh-TW" altLang="en-US" sz="3200" dirty="0">
                <a:ea typeface="標楷體" panose="03000509000000000000" pitchFamily="65" charset="-120"/>
              </a:rPr>
              <a:t>这位女作家在书中叙述她患病期间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的感受，其中一些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话很有震撼力。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9. </a:t>
            </a:r>
            <a:r>
              <a:rPr lang="zh-TW" altLang="en-US" sz="3200" dirty="0">
                <a:ea typeface="標楷體" panose="03000509000000000000" pitchFamily="65" charset="-120"/>
              </a:rPr>
              <a:t>她的脑子里充满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的想法，所以她的文章总是非常荒诞。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10. </a:t>
            </a:r>
            <a:r>
              <a:rPr lang="zh-TW" altLang="en-US" sz="3200" dirty="0">
                <a:ea typeface="標楷體" panose="03000509000000000000" pitchFamily="65" charset="-120"/>
              </a:rPr>
              <a:t>她忽然不辞而别，其中必有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7E7D32A-46E8-46A7-9FBC-84358FDF8FA3}"/>
              </a:ext>
            </a:extLst>
          </p:cNvPr>
          <p:cNvSpPr txBox="1"/>
          <p:nvPr/>
        </p:nvSpPr>
        <p:spPr>
          <a:xfrm>
            <a:off x="5970413" y="1926577"/>
            <a:ext cx="181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奇怪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0CDE225-3872-414F-BCE2-F7F33F1FDDC7}"/>
              </a:ext>
            </a:extLst>
          </p:cNvPr>
          <p:cNvSpPr txBox="1"/>
          <p:nvPr/>
        </p:nvSpPr>
        <p:spPr>
          <a:xfrm>
            <a:off x="3428599" y="2666806"/>
            <a:ext cx="181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崇拜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58F85E8-5BBE-4E8C-8121-F1A088322844}"/>
              </a:ext>
            </a:extLst>
          </p:cNvPr>
          <p:cNvSpPr txBox="1"/>
          <p:nvPr/>
        </p:nvSpPr>
        <p:spPr>
          <a:xfrm>
            <a:off x="6876649" y="3429000"/>
            <a:ext cx="181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亲身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7077BED-70C8-43C7-BEC5-DE764FF9AEE6}"/>
              </a:ext>
            </a:extLst>
          </p:cNvPr>
          <p:cNvSpPr txBox="1"/>
          <p:nvPr/>
        </p:nvSpPr>
        <p:spPr>
          <a:xfrm>
            <a:off x="3428599" y="4855029"/>
            <a:ext cx="181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怪异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785B8B8-043E-45BC-954E-A78E0C0CAA1B}"/>
              </a:ext>
            </a:extLst>
          </p:cNvPr>
          <p:cNvSpPr txBox="1"/>
          <p:nvPr/>
        </p:nvSpPr>
        <p:spPr>
          <a:xfrm>
            <a:off x="5834342" y="5565185"/>
            <a:ext cx="181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缘故</a:t>
            </a:r>
          </a:p>
        </p:txBody>
      </p:sp>
    </p:spTree>
    <p:extLst>
      <p:ext uri="{BB962C8B-B14F-4D97-AF65-F5344CB8AC3E}">
        <p14:creationId xmlns:p14="http://schemas.microsoft.com/office/powerpoint/2010/main" val="417920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A7DF2F41-551C-475F-9752-AD442F85A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546824"/>
              </p:ext>
            </p:extLst>
          </p:nvPr>
        </p:nvGraphicFramePr>
        <p:xfrm>
          <a:off x="0" y="0"/>
          <a:ext cx="12192000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678366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72556998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54109470"/>
                    </a:ext>
                  </a:extLst>
                </a:gridCol>
              </a:tblGrid>
              <a:tr h="6939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单枪匹马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欢天喜地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空中楼阁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055557"/>
                  </a:ext>
                </a:extLst>
              </a:tr>
              <a:tr h="6939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光怪陆离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可望而不可及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海市蜃楼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898162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5446E904-0599-4B20-A395-43B389335BFF}"/>
              </a:ext>
            </a:extLst>
          </p:cNvPr>
          <p:cNvSpPr txBox="1"/>
          <p:nvPr/>
        </p:nvSpPr>
        <p:spPr>
          <a:xfrm>
            <a:off x="0" y="1681839"/>
            <a:ext cx="12192000" cy="443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听到载人飞船平安归来的消息，大家都</a:t>
            </a:r>
            <a:r>
              <a:rPr lang="en-US" altLang="zh-TW" sz="3200" dirty="0">
                <a:ea typeface="標楷體" panose="03000509000000000000" pitchFamily="65" charset="-120"/>
              </a:rPr>
              <a:t>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刚到农村来到大都市，展现在她眼前的是一个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的世界。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那些现象不可信以为真，那不过是</a:t>
            </a:r>
            <a:r>
              <a:rPr lang="en-US" altLang="zh-TW" sz="3200" dirty="0">
                <a:ea typeface="標楷體" panose="03000509000000000000" pitchFamily="65" charset="-120"/>
              </a:rPr>
              <a:t>______________</a:t>
            </a:r>
            <a:r>
              <a:rPr lang="zh-TW" altLang="en-US" sz="3200" dirty="0">
                <a:ea typeface="標楷體" panose="03000509000000000000" pitchFamily="65" charset="-120"/>
              </a:rPr>
              <a:t>罢了！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科学的顶峰不容易攀登，但绝不是</a:t>
            </a:r>
            <a:r>
              <a:rPr lang="en-US" altLang="zh-TW" sz="3200" dirty="0">
                <a:ea typeface="標楷體" panose="03000509000000000000" pitchFamily="65" charset="-120"/>
              </a:rPr>
              <a:t>______________</a:t>
            </a:r>
            <a:r>
              <a:rPr lang="zh-TW" altLang="en-US" sz="3200" dirty="0">
                <a:ea typeface="標楷體" panose="03000509000000000000" pitchFamily="65" charset="-120"/>
              </a:rPr>
              <a:t>的。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你的设想其实是</a:t>
            </a:r>
            <a:r>
              <a:rPr lang="en-US" altLang="zh-TW" sz="3200" dirty="0">
                <a:ea typeface="標楷體" panose="03000509000000000000" pitchFamily="65" charset="-120"/>
              </a:rPr>
              <a:t>______________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，不可能实现。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ea typeface="標楷體" panose="03000509000000000000" pitchFamily="65" charset="-120"/>
              </a:rPr>
              <a:t>那位女记者</a:t>
            </a:r>
            <a:r>
              <a:rPr lang="en-US" altLang="zh-TW" sz="3200" dirty="0">
                <a:ea typeface="標楷體" panose="03000509000000000000" pitchFamily="65" charset="-120"/>
              </a:rPr>
              <a:t>______________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，进入了危险地带。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D04951B-31B8-470B-A70B-3AB970ECFD3B}"/>
              </a:ext>
            </a:extLst>
          </p:cNvPr>
          <p:cNvSpPr txBox="1"/>
          <p:nvPr/>
        </p:nvSpPr>
        <p:spPr>
          <a:xfrm>
            <a:off x="7266214" y="1681839"/>
            <a:ext cx="226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欢天喜地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92F6A1-35B9-4D42-87B2-52C40D002761}"/>
              </a:ext>
            </a:extLst>
          </p:cNvPr>
          <p:cNvSpPr txBox="1"/>
          <p:nvPr/>
        </p:nvSpPr>
        <p:spPr>
          <a:xfrm>
            <a:off x="8401049" y="2437225"/>
            <a:ext cx="226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光怪陆离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7D47764-00AC-4526-9905-5FD56100A019}"/>
              </a:ext>
            </a:extLst>
          </p:cNvPr>
          <p:cNvSpPr txBox="1"/>
          <p:nvPr/>
        </p:nvSpPr>
        <p:spPr>
          <a:xfrm>
            <a:off x="6398079" y="3201151"/>
            <a:ext cx="325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海市蜃楼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8AC0651-7298-4686-A690-BB06EF938B18}"/>
              </a:ext>
            </a:extLst>
          </p:cNvPr>
          <p:cNvSpPr txBox="1"/>
          <p:nvPr/>
        </p:nvSpPr>
        <p:spPr>
          <a:xfrm>
            <a:off x="6403523" y="3917646"/>
            <a:ext cx="325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可望而不可及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93091D7-354E-45BC-AA4B-68B0D89C2AC0}"/>
              </a:ext>
            </a:extLst>
          </p:cNvPr>
          <p:cNvSpPr txBox="1"/>
          <p:nvPr/>
        </p:nvSpPr>
        <p:spPr>
          <a:xfrm>
            <a:off x="3100452" y="4652830"/>
            <a:ext cx="325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空中楼阁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3ECC2E5-946B-4791-94B7-49EE05E1FD73}"/>
              </a:ext>
            </a:extLst>
          </p:cNvPr>
          <p:cNvSpPr txBox="1"/>
          <p:nvPr/>
        </p:nvSpPr>
        <p:spPr>
          <a:xfrm>
            <a:off x="2396206" y="5386179"/>
            <a:ext cx="325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单枪匹马</a:t>
            </a:r>
          </a:p>
        </p:txBody>
      </p:sp>
    </p:spTree>
    <p:extLst>
      <p:ext uri="{BB962C8B-B14F-4D97-AF65-F5344CB8AC3E}">
        <p14:creationId xmlns:p14="http://schemas.microsoft.com/office/powerpoint/2010/main" val="188550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1B41DD5E-1003-4853-8DD3-20A45DD5B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94944"/>
              </p:ext>
            </p:extLst>
          </p:nvPr>
        </p:nvGraphicFramePr>
        <p:xfrm>
          <a:off x="0" y="0"/>
          <a:ext cx="12192000" cy="1491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56145072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5220149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80237785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74663287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39153467"/>
                    </a:ext>
                  </a:extLst>
                </a:gridCol>
              </a:tblGrid>
              <a:tr h="7603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阻挡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戳穿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反射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崇拜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聚会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62157"/>
                  </a:ext>
                </a:extLst>
              </a:tr>
              <a:tr h="7306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作怪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翻滚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打雷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吹拂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摩擦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438611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D730F515-27CC-44CF-AC4A-89558DA74C1C}"/>
              </a:ext>
            </a:extLst>
          </p:cNvPr>
          <p:cNvSpPr txBox="1"/>
          <p:nvPr/>
        </p:nvSpPr>
        <p:spPr>
          <a:xfrm>
            <a:off x="323849" y="1589043"/>
            <a:ext cx="11544301" cy="5176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古人认为沙漠里却有魔鬼在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，所以才出现很多奇怪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的现象。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 那个小孩子勇敢地说出了事实真相，</a:t>
            </a:r>
            <a:r>
              <a:rPr lang="en-US" altLang="zh-TW" sz="3200" dirty="0">
                <a:ea typeface="標楷體" panose="03000509000000000000" pitchFamily="65" charset="-120"/>
              </a:rPr>
              <a:t> ________ </a:t>
            </a:r>
            <a:r>
              <a:rPr lang="zh-TW" altLang="en-US" sz="3200" dirty="0">
                <a:ea typeface="標楷體" panose="03000509000000000000" pitchFamily="65" charset="-120"/>
              </a:rPr>
              <a:t>了那些人编造 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的谎言。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 她已经从人变成了神，成了人们</a:t>
            </a:r>
            <a:r>
              <a:rPr lang="en-US" altLang="zh-TW" sz="3200" dirty="0">
                <a:ea typeface="標楷體" panose="03000509000000000000" pitchFamily="65" charset="-120"/>
              </a:rPr>
              <a:t>________ </a:t>
            </a:r>
            <a:r>
              <a:rPr lang="zh-TW" altLang="en-US" sz="3200" dirty="0">
                <a:ea typeface="標楷體" panose="03000509000000000000" pitchFamily="65" charset="-120"/>
              </a:rPr>
              <a:t>的偶像。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 他们一定要去，就不要</a:t>
            </a:r>
            <a:r>
              <a:rPr lang="en-US" altLang="zh-TW" sz="3200" dirty="0">
                <a:ea typeface="標楷體" panose="03000509000000000000" pitchFamily="65" charset="-120"/>
              </a:rPr>
              <a:t>________ </a:t>
            </a:r>
            <a:r>
              <a:rPr lang="zh-TW" altLang="en-US" sz="3200" dirty="0">
                <a:ea typeface="標楷體" panose="03000509000000000000" pitchFamily="65" charset="-120"/>
              </a:rPr>
              <a:t>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 雪地把耀眼的阳光</a:t>
            </a:r>
            <a:r>
              <a:rPr lang="en-US" altLang="zh-TW" sz="3200" dirty="0">
                <a:ea typeface="標楷體" panose="03000509000000000000" pitchFamily="65" charset="-120"/>
              </a:rPr>
              <a:t>________ </a:t>
            </a:r>
            <a:r>
              <a:rPr lang="zh-TW" altLang="en-US" sz="3200" dirty="0">
                <a:ea typeface="標楷體" panose="03000509000000000000" pitchFamily="65" charset="-120"/>
              </a:rPr>
              <a:t>回天空。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F4DBB41-A753-4C23-AED5-A0FC7E117603}"/>
              </a:ext>
            </a:extLst>
          </p:cNvPr>
          <p:cNvSpPr txBox="1"/>
          <p:nvPr/>
        </p:nvSpPr>
        <p:spPr>
          <a:xfrm>
            <a:off x="5582653" y="1637168"/>
            <a:ext cx="18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作怪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8A940E-7AFE-45F5-A879-AF18B2879C1D}"/>
              </a:ext>
            </a:extLst>
          </p:cNvPr>
          <p:cNvSpPr txBox="1"/>
          <p:nvPr/>
        </p:nvSpPr>
        <p:spPr>
          <a:xfrm>
            <a:off x="7284721" y="3136612"/>
            <a:ext cx="18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戳穿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FD75058-B4BD-4F25-9E3C-70BDFDB22306}"/>
              </a:ext>
            </a:extLst>
          </p:cNvPr>
          <p:cNvSpPr txBox="1"/>
          <p:nvPr/>
        </p:nvSpPr>
        <p:spPr>
          <a:xfrm>
            <a:off x="6351071" y="4597556"/>
            <a:ext cx="18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崇拜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5C35A64-9857-4D5D-ABCB-DA8161391DE2}"/>
              </a:ext>
            </a:extLst>
          </p:cNvPr>
          <p:cNvSpPr txBox="1"/>
          <p:nvPr/>
        </p:nvSpPr>
        <p:spPr>
          <a:xfrm>
            <a:off x="4735628" y="5280305"/>
            <a:ext cx="18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阻挡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85DDE1E-562B-46E4-BCEE-75D03502A62E}"/>
              </a:ext>
            </a:extLst>
          </p:cNvPr>
          <p:cNvSpPr txBox="1"/>
          <p:nvPr/>
        </p:nvSpPr>
        <p:spPr>
          <a:xfrm>
            <a:off x="3925501" y="6049161"/>
            <a:ext cx="18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反射</a:t>
            </a:r>
          </a:p>
        </p:txBody>
      </p:sp>
    </p:spTree>
    <p:extLst>
      <p:ext uri="{BB962C8B-B14F-4D97-AF65-F5344CB8AC3E}">
        <p14:creationId xmlns:p14="http://schemas.microsoft.com/office/powerpoint/2010/main" val="29217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1B41DD5E-1003-4853-8DD3-20A45DD5B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513458"/>
              </p:ext>
            </p:extLst>
          </p:nvPr>
        </p:nvGraphicFramePr>
        <p:xfrm>
          <a:off x="0" y="0"/>
          <a:ext cx="12192000" cy="1491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56145072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5220149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80237785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74663287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39153467"/>
                    </a:ext>
                  </a:extLst>
                </a:gridCol>
              </a:tblGrid>
              <a:tr h="7603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阻挡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戳穿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反射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崇拜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聚会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62157"/>
                  </a:ext>
                </a:extLst>
              </a:tr>
              <a:tr h="7306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作怪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翻滚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打雷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吹拂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摩擦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438611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D730F515-27CC-44CF-AC4A-89558DA74C1C}"/>
              </a:ext>
            </a:extLst>
          </p:cNvPr>
          <p:cNvSpPr txBox="1"/>
          <p:nvPr/>
        </p:nvSpPr>
        <p:spPr>
          <a:xfrm>
            <a:off x="323849" y="1858550"/>
            <a:ext cx="11544301" cy="443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ea typeface="標楷體" panose="03000509000000000000" pitchFamily="65" charset="-120"/>
              </a:rPr>
              <a:t> 蔚蓝的天空下，微风</a:t>
            </a:r>
            <a:r>
              <a:rPr lang="en-US" altLang="zh-TW" sz="3200" dirty="0">
                <a:ea typeface="標楷體" panose="03000509000000000000" pitchFamily="65" charset="-120"/>
              </a:rPr>
              <a:t>________ </a:t>
            </a:r>
            <a:r>
              <a:rPr lang="zh-TW" altLang="en-US" sz="3200" dirty="0">
                <a:ea typeface="標楷體" panose="03000509000000000000" pitchFamily="65" charset="-120"/>
              </a:rPr>
              <a:t>着绿草，几个孩子在草地上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</a:t>
            </a:r>
            <a:r>
              <a:rPr lang="en-US" altLang="zh-TW" sz="3200" dirty="0">
                <a:ea typeface="標楷體" panose="03000509000000000000" pitchFamily="65" charset="-120"/>
              </a:rPr>
              <a:t>________ </a:t>
            </a:r>
            <a:r>
              <a:rPr lang="zh-TW" altLang="en-US" sz="3200" dirty="0">
                <a:ea typeface="標楷體" panose="03000509000000000000" pitchFamily="65" charset="-120"/>
              </a:rPr>
              <a:t>着，快乐极了。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7.</a:t>
            </a:r>
            <a:r>
              <a:rPr lang="zh-TW" altLang="en-US" sz="3200" dirty="0">
                <a:ea typeface="標楷體" panose="03000509000000000000" pitchFamily="65" charset="-120"/>
              </a:rPr>
              <a:t> 外边又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又下雨的，你就好好在家待着，别往外跑了</a:t>
            </a:r>
            <a:r>
              <a:rPr lang="en-US" altLang="zh-TW" sz="3200" dirty="0"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8.</a:t>
            </a:r>
            <a:r>
              <a:rPr lang="zh-TW" altLang="en-US" sz="3200" dirty="0">
                <a:ea typeface="標楷體" panose="03000509000000000000" pitchFamily="65" charset="-120"/>
              </a:rPr>
              <a:t> 她拿着刀不停地在石头上</a:t>
            </a:r>
            <a:r>
              <a:rPr lang="en-US" altLang="zh-TW" sz="3200" dirty="0">
                <a:ea typeface="標楷體" panose="03000509000000000000" pitchFamily="65" charset="-120"/>
              </a:rPr>
              <a:t>________ </a:t>
            </a:r>
            <a:r>
              <a:rPr lang="zh-TW" altLang="en-US" sz="3200" dirty="0">
                <a:ea typeface="標楷體" panose="03000509000000000000" pitchFamily="65" charset="-120"/>
              </a:rPr>
              <a:t>着。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9.</a:t>
            </a:r>
            <a:r>
              <a:rPr lang="zh-TW" altLang="en-US" sz="3200" dirty="0">
                <a:ea typeface="標楷體" panose="03000509000000000000" pitchFamily="65" charset="-120"/>
              </a:rPr>
              <a:t> 老同学</a:t>
            </a:r>
            <a:r>
              <a:rPr lang="en-US" altLang="zh-TW" sz="3200" dirty="0">
                <a:ea typeface="標楷體" panose="03000509000000000000" pitchFamily="65" charset="-120"/>
              </a:rPr>
              <a:t>________ </a:t>
            </a:r>
            <a:r>
              <a:rPr lang="zh-TW" altLang="en-US" sz="3200" dirty="0">
                <a:ea typeface="標楷體" panose="03000509000000000000" pitchFamily="65" charset="-120"/>
              </a:rPr>
              <a:t>在一起很不容易，这次活动你无论如何也得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参加。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F51341E-14C4-4AA0-81DD-2642C7A9CE7D}"/>
              </a:ext>
            </a:extLst>
          </p:cNvPr>
          <p:cNvSpPr txBox="1"/>
          <p:nvPr/>
        </p:nvSpPr>
        <p:spPr>
          <a:xfrm>
            <a:off x="4350618" y="1897050"/>
            <a:ext cx="18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吹拂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57F09E9-B1EE-42C1-8A9A-F20A0902E916}"/>
              </a:ext>
            </a:extLst>
          </p:cNvPr>
          <p:cNvSpPr txBox="1"/>
          <p:nvPr/>
        </p:nvSpPr>
        <p:spPr>
          <a:xfrm>
            <a:off x="701038" y="2646217"/>
            <a:ext cx="18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翻滚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6F18FCB-FB88-49B6-969A-860702EBF5E7}"/>
              </a:ext>
            </a:extLst>
          </p:cNvPr>
          <p:cNvSpPr txBox="1"/>
          <p:nvPr/>
        </p:nvSpPr>
        <p:spPr>
          <a:xfrm>
            <a:off x="1950717" y="3353871"/>
            <a:ext cx="18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打雷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0E63D5-027F-4251-AC3C-0FF1E31B1E8E}"/>
              </a:ext>
            </a:extLst>
          </p:cNvPr>
          <p:cNvSpPr txBox="1"/>
          <p:nvPr/>
        </p:nvSpPr>
        <p:spPr>
          <a:xfrm>
            <a:off x="5284268" y="4077395"/>
            <a:ext cx="18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摩擦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ECCF8D9-494E-4D76-AC22-8738B38D1B06}"/>
              </a:ext>
            </a:extLst>
          </p:cNvPr>
          <p:cNvSpPr txBox="1"/>
          <p:nvPr/>
        </p:nvSpPr>
        <p:spPr>
          <a:xfrm>
            <a:off x="1950717" y="4825055"/>
            <a:ext cx="18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聚会</a:t>
            </a:r>
          </a:p>
        </p:txBody>
      </p:sp>
    </p:spTree>
    <p:extLst>
      <p:ext uri="{BB962C8B-B14F-4D97-AF65-F5344CB8AC3E}">
        <p14:creationId xmlns:p14="http://schemas.microsoft.com/office/powerpoint/2010/main" val="32548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包裹">
  <a:themeElements>
    <a:clrScheme name="黃色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包裹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包裹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TM10001115[[fn=包裹]]</Template>
  <TotalTime>1649</TotalTime>
  <Words>5960</Words>
  <Application>Microsoft Office PowerPoint</Application>
  <PresentationFormat>寬螢幕</PresentationFormat>
  <Paragraphs>716</Paragraphs>
  <Slides>95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95</vt:i4>
      </vt:variant>
    </vt:vector>
  </HeadingPairs>
  <TitlesOfParts>
    <vt:vector size="102" baseType="lpstr">
      <vt:lpstr>Microsoft Yahei</vt:lpstr>
      <vt:lpstr>標楷體</vt:lpstr>
      <vt:lpstr>arial</vt:lpstr>
      <vt:lpstr>arial</vt:lpstr>
      <vt:lpstr>Calibri</vt:lpstr>
      <vt:lpstr>Gill Sans MT</vt:lpstr>
      <vt:lpstr>包裹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第四課 沙漠裡的奇怪現象</dc:title>
  <dc:creator>鄭雅瓈</dc:creator>
  <cp:lastModifiedBy>鄭雅瓈</cp:lastModifiedBy>
  <cp:revision>307</cp:revision>
  <dcterms:created xsi:type="dcterms:W3CDTF">2019-11-09T16:26:41Z</dcterms:created>
  <dcterms:modified xsi:type="dcterms:W3CDTF">2019-11-23T15:06:29Z</dcterms:modified>
</cp:coreProperties>
</file>