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345" r:id="rId3"/>
    <p:sldId id="357" r:id="rId4"/>
    <p:sldId id="336" r:id="rId5"/>
    <p:sldId id="384" r:id="rId6"/>
    <p:sldId id="385" r:id="rId7"/>
    <p:sldId id="386" r:id="rId8"/>
    <p:sldId id="387" r:id="rId9"/>
    <p:sldId id="388" r:id="rId10"/>
    <p:sldId id="337" r:id="rId11"/>
    <p:sldId id="389" r:id="rId12"/>
    <p:sldId id="390" r:id="rId13"/>
    <p:sldId id="391" r:id="rId14"/>
    <p:sldId id="392" r:id="rId15"/>
    <p:sldId id="393" r:id="rId16"/>
    <p:sldId id="394" r:id="rId17"/>
    <p:sldId id="326" r:id="rId18"/>
    <p:sldId id="395" r:id="rId19"/>
    <p:sldId id="396" r:id="rId20"/>
    <p:sldId id="257" r:id="rId21"/>
    <p:sldId id="358" r:id="rId22"/>
    <p:sldId id="359" r:id="rId23"/>
    <p:sldId id="360" r:id="rId24"/>
    <p:sldId id="361" r:id="rId25"/>
    <p:sldId id="258" r:id="rId26"/>
    <p:sldId id="362" r:id="rId27"/>
    <p:sldId id="260" r:id="rId28"/>
    <p:sldId id="363" r:id="rId29"/>
    <p:sldId id="364" r:id="rId30"/>
    <p:sldId id="261" r:id="rId31"/>
    <p:sldId id="365" r:id="rId32"/>
    <p:sldId id="366" r:id="rId33"/>
    <p:sldId id="340" r:id="rId34"/>
    <p:sldId id="397" r:id="rId35"/>
    <p:sldId id="398" r:id="rId36"/>
    <p:sldId id="399" r:id="rId37"/>
    <p:sldId id="400" r:id="rId38"/>
    <p:sldId id="401" r:id="rId39"/>
    <p:sldId id="262" r:id="rId40"/>
    <p:sldId id="367" r:id="rId41"/>
    <p:sldId id="368" r:id="rId42"/>
    <p:sldId id="338" r:id="rId43"/>
    <p:sldId id="402" r:id="rId44"/>
    <p:sldId id="403" r:id="rId45"/>
    <p:sldId id="404" r:id="rId46"/>
    <p:sldId id="405" r:id="rId47"/>
    <p:sldId id="406" r:id="rId48"/>
    <p:sldId id="341" r:id="rId49"/>
    <p:sldId id="407" r:id="rId50"/>
    <p:sldId id="409" r:id="rId51"/>
    <p:sldId id="410" r:id="rId52"/>
    <p:sldId id="263" r:id="rId53"/>
    <p:sldId id="369" r:id="rId54"/>
    <p:sldId id="370" r:id="rId55"/>
    <p:sldId id="371" r:id="rId56"/>
    <p:sldId id="372" r:id="rId57"/>
    <p:sldId id="373" r:id="rId58"/>
    <p:sldId id="339" r:id="rId59"/>
    <p:sldId id="411" r:id="rId60"/>
    <p:sldId id="412" r:id="rId61"/>
    <p:sldId id="414" r:id="rId62"/>
    <p:sldId id="413" r:id="rId63"/>
    <p:sldId id="264" r:id="rId64"/>
    <p:sldId id="374" r:id="rId65"/>
    <p:sldId id="342" r:id="rId66"/>
    <p:sldId id="416" r:id="rId67"/>
    <p:sldId id="265" r:id="rId68"/>
    <p:sldId id="375" r:id="rId69"/>
    <p:sldId id="376" r:id="rId70"/>
    <p:sldId id="415" r:id="rId71"/>
    <p:sldId id="266" r:id="rId72"/>
    <p:sldId id="377" r:id="rId73"/>
    <p:sldId id="378" r:id="rId74"/>
    <p:sldId id="343" r:id="rId75"/>
    <p:sldId id="417" r:id="rId76"/>
    <p:sldId id="418" r:id="rId77"/>
    <p:sldId id="419" r:id="rId78"/>
    <p:sldId id="267" r:id="rId79"/>
    <p:sldId id="379" r:id="rId80"/>
    <p:sldId id="380" r:id="rId81"/>
    <p:sldId id="381" r:id="rId82"/>
    <p:sldId id="268" r:id="rId83"/>
    <p:sldId id="383" r:id="rId84"/>
    <p:sldId id="269" r:id="rId85"/>
    <p:sldId id="382" r:id="rId86"/>
    <p:sldId id="344" r:id="rId87"/>
    <p:sldId id="420" r:id="rId88"/>
    <p:sldId id="270" r:id="rId89"/>
    <p:sldId id="427" r:id="rId90"/>
    <p:sldId id="428" r:id="rId91"/>
    <p:sldId id="421" r:id="rId92"/>
    <p:sldId id="422" r:id="rId93"/>
    <p:sldId id="423" r:id="rId94"/>
    <p:sldId id="429" r:id="rId95"/>
    <p:sldId id="430" r:id="rId96"/>
    <p:sldId id="431" r:id="rId9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3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52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068CF-2CA5-43D7-AFDC-AB4CBC094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522ED21-81BE-4C3C-A456-0AD4A3D26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57B99D-9AF5-40D3-A568-E63B8C1C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D39147-706D-406D-B916-55DC855E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FA3AB4-683C-420C-B134-4891C390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158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F15735-DE36-4D34-8604-6ECB65D9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56BC544-BFF2-4A77-91C9-817455F8E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0769E5-0701-46C3-B10A-04A55845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D97B2C-CEE4-4318-9EF0-8CA200CC6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F507D94-BC4A-4B43-8AEC-433E83F1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563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F60962D-E40F-49F7-8D25-358B1005A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05AB59B-232E-4C9B-9036-8F3A3803B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B46E01-D531-4C0B-A4DD-B5FE25B91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AE26A0-C7E3-4823-8125-A323CE29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23D368-C507-4D73-9779-BD839C08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7641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D52CF7-6A90-4159-A1DA-64BA27D1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C7F479-625A-47E9-A540-B0CC194E3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1E0FE9-A267-4C0D-9729-C1143C86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0E8BB20-34BA-422B-811D-DE0CA038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B9C8ED-A301-48E9-9F17-9810DC10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519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735656-482F-462A-AFF5-4EE81CA5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EAC971-D4A9-42EF-8F3C-9CFF7E5A3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0C036AC-C53F-4B45-8CFA-CB72BEB1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AEB762-E74F-4A14-A183-B24D0D5F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CFFE5A-85E0-40E4-9AC7-A8D467AF1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755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B8AA2E-B445-4FEE-8428-CBA5FFDF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A925D6-106F-4DF6-9A34-02D44BCBA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F8348C-E749-49A3-88A0-D8AF1005C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383B14F-D31A-46C6-9664-4CB40EC2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B95CF60-07D1-44FD-B846-B2B4BB64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89A24A-640C-489D-B80C-C3B80F8C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393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455825-2A00-41DF-81C2-CBDF3682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ABB609E-A8BF-4B55-835D-91EA08C3D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308E98E-490A-41D8-992E-BAA395BA9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3722DAB-B05F-491B-B48E-13FEE8BB4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FC57A92-8737-4876-A6A7-6BA385FBE7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60BF303-150B-49C1-923B-E072E6AD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4CCC7D2-51E1-4A38-AC28-BEFBBEA1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0004FE4-2A9D-45C4-B63C-6514EC89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8567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D2F796-21E4-4BE7-91D4-2220DBD7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2CDBC90-D2CA-4509-870C-E32A98878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B0F1523-28F4-4DDE-B3CE-7AB6B56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85D1365-8C11-4EEF-B298-761E9C6C4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467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9B18F48-FF39-4D02-9FD0-E79A464D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A1B3590-7F06-4A86-8F1B-D8B917C5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BBBADE6-0AFC-4D1E-BD31-CAEEE269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23253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5F0772-36DA-4775-8217-19C43C51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E40904-05A6-4111-B72A-31DC0D624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14E0920-836C-45AD-BA85-87BBB3696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B17C79D-DE35-48D5-9BEE-1762D264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B44CEE7-7596-4159-A551-B1F3C5B9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F741706-829A-49CB-A163-63FD01FB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881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ABC17E-28F0-41C5-BC7E-CBE0A7C2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B06579E-FE17-4F73-9206-E81C947AA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C88717F-23CA-4C81-BF29-324211D49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12C8F17-58E8-4B5B-9845-2A5C2F978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38ECEFF-4AF6-493C-8AD8-3557ADD0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6FFF3C9-C6C7-4409-A853-D1E49ED0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534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23FB814-A632-4DB8-8399-50EE5020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79C875-6108-4784-B094-97D643CBA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5FE99C-3B12-446A-98B5-872209B6F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12/3/2019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DECB758-63CA-4877-A5C9-A7C60B678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85D7E9-F92B-4E97-8A61-523D05A4F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u8fhQl7Md4?feature=oembed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17AA8-152E-42A1-A3D3-E5026BF31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46" b="4185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5FCAA9F-1F53-488E-89FE-CC0371A76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6358" y="2733574"/>
            <a:ext cx="4321744" cy="1643353"/>
          </a:xfrm>
          <a:solidFill>
            <a:srgbClr val="002060"/>
          </a:solidFill>
          <a:effectLst>
            <a:softEdge rad="317500"/>
          </a:effectLst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第五课</a:t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内部招标</a:t>
            </a:r>
          </a:p>
        </p:txBody>
      </p:sp>
    </p:spTree>
    <p:extLst>
      <p:ext uri="{BB962C8B-B14F-4D97-AF65-F5344CB8AC3E}">
        <p14:creationId xmlns:p14="http://schemas.microsoft.com/office/powerpoint/2010/main" val="405834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zhēngdòu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斗争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dòuzhēng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5400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31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050" dirty="0" err="1">
                <a:solidFill>
                  <a:schemeClr val="bg1"/>
                </a:solidFill>
              </a:rPr>
              <a:t>zhēngdòu</a:t>
            </a:r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5052"/>
            <a:ext cx="2900365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斗争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050" dirty="0" err="1">
                <a:solidFill>
                  <a:schemeClr val="bg1"/>
                </a:solidFill>
              </a:rPr>
              <a:t>dòuzhēng</a:t>
            </a:r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43761" y="353943"/>
            <a:ext cx="5717361" cy="505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984492"/>
              </p:ext>
            </p:extLst>
          </p:nvPr>
        </p:nvGraphicFramePr>
        <p:xfrm>
          <a:off x="115186" y="978928"/>
          <a:ext cx="11961628" cy="539466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4858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1313042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9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134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都有“矛盾</a:t>
                      </a: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contradiction</a:t>
                      </a: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的双方互相伤害，一方想战胜另一方的意</a:t>
                      </a:r>
                      <a:endParaRPr lang="en-US" altLang="zh-TW" sz="29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思”的意思。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40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“争斗”→有“打架”的意思。</a:t>
                      </a:r>
                      <a:endParaRPr lang="en-US" altLang="zh-TW" sz="29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“斗争”→</a:t>
                      </a: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对象范围广，可以是人、势力、自然、疾病、困难等。</a:t>
                      </a:r>
                      <a:endParaRPr lang="en-US" altLang="zh-TW" sz="29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 </a:t>
                      </a: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(2)</a:t>
                      </a: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有“打击敌对的一方或不良现象”的意思。</a:t>
                      </a:r>
                      <a:endParaRPr lang="en-US" altLang="zh-TW" sz="29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         </a:t>
                      </a:r>
                      <a:r>
                        <a:rPr lang="en-US" altLang="zh-TW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(3)</a:t>
                      </a:r>
                      <a:r>
                        <a:rPr lang="zh-TW" altLang="en-US" sz="29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为“实现目标努力奋斗”的意思。</a:t>
                      </a:r>
                      <a:endParaRPr lang="en-US" altLang="zh-TW" sz="29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46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zhēngdòu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5052"/>
            <a:ext cx="2900365" cy="13696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斗争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dòuzhēng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43761" y="677109"/>
            <a:ext cx="5717361" cy="127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2EC8C229-153A-4A8F-99BB-474B72E55719}"/>
              </a:ext>
            </a:extLst>
          </p:cNvPr>
          <p:cNvSpPr/>
          <p:nvPr/>
        </p:nvSpPr>
        <p:spPr>
          <a:xfrm>
            <a:off x="336953" y="1430751"/>
            <a:ext cx="11518093" cy="184082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，都有“矛盾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en-US" altLang="zh-TW" sz="4000" dirty="0"/>
              <a:t>contradiction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的双方互相伤害，一方想战胜另一方的意思”的意思。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FD77EE-7341-4183-887A-4271238A8951}"/>
              </a:ext>
            </a:extLst>
          </p:cNvPr>
          <p:cNvSpPr txBox="1"/>
          <p:nvPr/>
        </p:nvSpPr>
        <p:spPr>
          <a:xfrm>
            <a:off x="343396" y="3549081"/>
            <a:ext cx="11518093" cy="27641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因为房子的问题，两家人又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en-US" altLang="zh-TW" sz="40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争斗</a:t>
            </a:r>
            <a:r>
              <a:rPr lang="zh-TW" altLang="en-US" sz="4000" dirty="0">
                <a:ea typeface="標楷體" panose="03000509000000000000" pitchFamily="65" charset="-120"/>
              </a:rPr>
              <a:t>起来了。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在我们的社会上不存在着黑暗的势力，我们要与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他们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en-US" altLang="zh-TW" sz="40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争斗</a:t>
            </a:r>
            <a:r>
              <a:rPr lang="zh-TW" altLang="en-US" sz="4000" dirty="0">
                <a:ea typeface="標楷體" panose="03000509000000000000" pitchFamily="65" charset="-120"/>
              </a:rPr>
              <a:t>到底。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662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zhēngdòu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5052"/>
            <a:ext cx="2900365" cy="13696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斗争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dòuzhēng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43761" y="677109"/>
            <a:ext cx="5717361" cy="127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2EC8C229-153A-4A8F-99BB-474B72E55719}"/>
              </a:ext>
            </a:extLst>
          </p:cNvPr>
          <p:cNvSpPr/>
          <p:nvPr/>
        </p:nvSpPr>
        <p:spPr>
          <a:xfrm>
            <a:off x="336953" y="1523933"/>
            <a:ext cx="11518093" cy="91749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“争斗”→有“打架”的意思。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FD77EE-7341-4183-887A-4271238A8951}"/>
              </a:ext>
            </a:extLst>
          </p:cNvPr>
          <p:cNvSpPr txBox="1"/>
          <p:nvPr/>
        </p:nvSpPr>
        <p:spPr>
          <a:xfrm>
            <a:off x="336952" y="3034495"/>
            <a:ext cx="11518093" cy="27641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一言不合，两个人就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争斗</a:t>
            </a:r>
            <a:r>
              <a:rPr lang="zh-TW" altLang="en-US" sz="4000" dirty="0">
                <a:ea typeface="標楷體" panose="03000509000000000000" pitchFamily="65" charset="-120"/>
              </a:rPr>
              <a:t>起来。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你们两个不要在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争斗</a:t>
            </a:r>
            <a:r>
              <a:rPr lang="zh-TW" altLang="en-US" sz="4000" dirty="0">
                <a:ea typeface="標楷體" panose="03000509000000000000" pitchFamily="65" charset="-120"/>
              </a:rPr>
              <a:t>了，有问题坐下来好好商量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discuss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ea typeface="標楷體" panose="03000509000000000000" pitchFamily="65" charset="-120"/>
              </a:rPr>
              <a:t>嘛。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947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zhēngdòu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5052"/>
            <a:ext cx="2900365" cy="13696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斗争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dòuzhēng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43761" y="677109"/>
            <a:ext cx="5717361" cy="127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2EC8C229-153A-4A8F-99BB-474B72E55719}"/>
              </a:ext>
            </a:extLst>
          </p:cNvPr>
          <p:cNvSpPr/>
          <p:nvPr/>
        </p:nvSpPr>
        <p:spPr>
          <a:xfrm>
            <a:off x="343396" y="1429279"/>
            <a:ext cx="11518093" cy="184082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“斗争”→对象范围广，可以是人、势力、自然、疾病、困难等。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E3D24D6-AC63-4B57-8E78-2DBDEF039B85}"/>
              </a:ext>
            </a:extLst>
          </p:cNvPr>
          <p:cNvSpPr txBox="1"/>
          <p:nvPr/>
        </p:nvSpPr>
        <p:spPr>
          <a:xfrm>
            <a:off x="343396" y="3549081"/>
            <a:ext cx="11518093" cy="27641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思想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zh-TW" altLang="en-US" sz="4000" dirty="0">
                <a:ea typeface="標楷體" panose="03000509000000000000" pitchFamily="65" charset="-120"/>
              </a:rPr>
              <a:t>了一夜，他终于离开父母去外地求学。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人类一直在与自然灾害进行艰苦的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ea typeface="標楷體" panose="03000509000000000000" pitchFamily="65" charset="-120"/>
              </a:rPr>
              <a:t>大家都去医院看望她，鼓励她与疾病做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9585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zhēngdòu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5052"/>
            <a:ext cx="2900365" cy="13696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斗争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dòuzhēng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43761" y="677109"/>
            <a:ext cx="5717361" cy="127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2EC8C229-153A-4A8F-99BB-474B72E55719}"/>
              </a:ext>
            </a:extLst>
          </p:cNvPr>
          <p:cNvSpPr/>
          <p:nvPr/>
        </p:nvSpPr>
        <p:spPr>
          <a:xfrm>
            <a:off x="343396" y="1911590"/>
            <a:ext cx="11518093" cy="876202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3800" dirty="0">
                <a:latin typeface="Calibri" panose="020F0502020204030204" pitchFamily="34" charset="0"/>
                <a:ea typeface="標楷體" panose="03000509000000000000" pitchFamily="65" charset="-120"/>
              </a:rPr>
              <a:t>“斗争”→有“打击敌对的一方或不良现象”的意思。</a:t>
            </a:r>
            <a:endParaRPr lang="en-US" altLang="zh-TW" sz="3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E3D24D6-AC63-4B57-8E78-2DBDEF039B85}"/>
              </a:ext>
            </a:extLst>
          </p:cNvPr>
          <p:cNvSpPr txBox="1"/>
          <p:nvPr/>
        </p:nvSpPr>
        <p:spPr>
          <a:xfrm>
            <a:off x="343396" y="4010746"/>
            <a:ext cx="11518093" cy="1840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全社会都应该与侵犯知识产权的行为做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电影里的警察正与贩毒分子进行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8613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zhēngdòu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5052"/>
            <a:ext cx="2900365" cy="13696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斗争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dòuzhēng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43761" y="677109"/>
            <a:ext cx="5717361" cy="1274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2EC8C229-153A-4A8F-99BB-474B72E55719}"/>
              </a:ext>
            </a:extLst>
          </p:cNvPr>
          <p:cNvSpPr/>
          <p:nvPr/>
        </p:nvSpPr>
        <p:spPr>
          <a:xfrm>
            <a:off x="343396" y="1890944"/>
            <a:ext cx="11518093" cy="91749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3800" dirty="0">
                <a:latin typeface="Calibri" panose="020F0502020204030204" pitchFamily="34" charset="0"/>
                <a:ea typeface="標楷體" panose="03000509000000000000" pitchFamily="65" charset="-120"/>
              </a:rPr>
              <a:t>“斗争”→有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为“实现目标努力奋斗”的意思。</a:t>
            </a:r>
            <a:endParaRPr lang="en-US" altLang="zh-TW" sz="38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E3D24D6-AC63-4B57-8E78-2DBDEF039B85}"/>
              </a:ext>
            </a:extLst>
          </p:cNvPr>
          <p:cNvSpPr txBox="1"/>
          <p:nvPr/>
        </p:nvSpPr>
        <p:spPr>
          <a:xfrm>
            <a:off x="343396" y="4054476"/>
            <a:ext cx="11518093" cy="17533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800" dirty="0">
                <a:ea typeface="標楷體" panose="03000509000000000000" pitchFamily="65" charset="-120"/>
              </a:rPr>
              <a:t>1.</a:t>
            </a:r>
            <a:r>
              <a:rPr lang="zh-TW" altLang="en-US" sz="3800" dirty="0">
                <a:ea typeface="標楷體" panose="03000509000000000000" pitchFamily="65" charset="-120"/>
              </a:rPr>
              <a:t>同学们都在为实现自己的美好理想而</a:t>
            </a:r>
            <a:r>
              <a:rPr lang="zh-TW" altLang="en-US" sz="38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zh-TW" altLang="en-US" sz="3800" dirty="0">
                <a:ea typeface="標楷體" panose="03000509000000000000" pitchFamily="65" charset="-120"/>
              </a:rPr>
              <a:t>。</a:t>
            </a:r>
            <a:endParaRPr lang="en-US" altLang="zh-TW" sz="38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800" dirty="0">
                <a:ea typeface="標楷體" panose="03000509000000000000" pitchFamily="65" charset="-120"/>
              </a:rPr>
              <a:t>2.</a:t>
            </a:r>
            <a:r>
              <a:rPr lang="zh-TW" altLang="en-US" sz="3800" dirty="0">
                <a:ea typeface="標楷體" panose="03000509000000000000" pitchFamily="65" charset="-120"/>
              </a:rPr>
              <a:t>今后，我们要一如既往地为实现两岸的统一而</a:t>
            </a:r>
            <a:r>
              <a:rPr lang="zh-TW" altLang="en-US" sz="3800" dirty="0">
                <a:solidFill>
                  <a:srgbClr val="FF0000"/>
                </a:solidFill>
                <a:ea typeface="標楷體" panose="03000509000000000000" pitchFamily="65" charset="-120"/>
              </a:rPr>
              <a:t>斗争</a:t>
            </a:r>
            <a:r>
              <a:rPr lang="zh-TW" altLang="en-US" sz="3800" dirty="0">
                <a:ea typeface="標楷體" panose="03000509000000000000" pitchFamily="65" charset="-120"/>
              </a:rPr>
              <a:t>。</a:t>
            </a:r>
            <a:endParaRPr lang="en-US" altLang="zh-TW" sz="38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3441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549943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不已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1937823"/>
            <a:ext cx="11525250" cy="75251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意思是“不止、继续不停”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B4120FF6-26CD-46BA-8912-AA0801159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242922"/>
              </p:ext>
            </p:extLst>
          </p:nvPr>
        </p:nvGraphicFramePr>
        <p:xfrm>
          <a:off x="333375" y="2894975"/>
          <a:ext cx="11525250" cy="341308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62625">
                  <a:extLst>
                    <a:ext uri="{9D8B030D-6E8A-4147-A177-3AD203B41FA5}">
                      <a16:colId xmlns:a16="http://schemas.microsoft.com/office/drawing/2014/main" val="2427880057"/>
                    </a:ext>
                  </a:extLst>
                </a:gridCol>
                <a:gridCol w="5762625">
                  <a:extLst>
                    <a:ext uri="{9D8B030D-6E8A-4147-A177-3AD203B41FA5}">
                      <a16:colId xmlns:a16="http://schemas.microsoft.com/office/drawing/2014/main" val="1038012164"/>
                    </a:ext>
                  </a:extLst>
                </a:gridCol>
              </a:tblGrid>
              <a:tr h="853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兴奋不已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惊叹不已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6971412"/>
                  </a:ext>
                </a:extLst>
              </a:tr>
              <a:tr h="853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激动不已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赞叹不已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694028"/>
                  </a:ext>
                </a:extLst>
              </a:tr>
              <a:tr h="853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烦恼不已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大笑不已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2899037"/>
                  </a:ext>
                </a:extLst>
              </a:tr>
              <a:tr h="853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吵闹不已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悲伤不已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622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912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85CA543-9142-4DEE-8E12-8142D89443E0}"/>
              </a:ext>
            </a:extLst>
          </p:cNvPr>
          <p:cNvSpPr txBox="1"/>
          <p:nvPr/>
        </p:nvSpPr>
        <p:spPr>
          <a:xfrm>
            <a:off x="0" y="0"/>
            <a:ext cx="2159568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不已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71A3A99-D468-4748-908B-D9B642F5DCD7}"/>
              </a:ext>
            </a:extLst>
          </p:cNvPr>
          <p:cNvSpPr txBox="1"/>
          <p:nvPr/>
        </p:nvSpPr>
        <p:spPr>
          <a:xfrm>
            <a:off x="335280" y="1390294"/>
            <a:ext cx="11521440" cy="46108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小王在国外留学，听到母亲去世的消息，感到非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常悲伤。</a:t>
            </a:r>
            <a:r>
              <a:rPr lang="en-US" altLang="zh-TW" sz="4000" dirty="0">
                <a:ea typeface="標楷體" panose="03000509000000000000" pitchFamily="65" charset="-12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→</a:t>
            </a:r>
            <a:r>
              <a:rPr lang="en-US" altLang="zh-TW" sz="4000" dirty="0">
                <a:ea typeface="標楷體" panose="03000509000000000000" pitchFamily="65" charset="-120"/>
              </a:rPr>
              <a:t>__________________________________________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他是个非常幽默的人，讲的笑话能让人笑上半天。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→</a:t>
            </a:r>
            <a:r>
              <a:rPr lang="en-US" altLang="zh-TW" sz="4000" dirty="0">
                <a:ea typeface="標楷體" panose="03000509000000000000" pitchFamily="65" charset="-120"/>
              </a:rPr>
              <a:t>__________________________________________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EE1AFE-4ED5-495A-AC5E-CCC2CE5593C4}"/>
              </a:ext>
            </a:extLst>
          </p:cNvPr>
          <p:cNvSpPr/>
          <p:nvPr/>
        </p:nvSpPr>
        <p:spPr>
          <a:xfrm>
            <a:off x="904775" y="3319444"/>
            <a:ext cx="10549288" cy="7525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小王在国外留学，听到母亲去世的消息，感到悲伤不已。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B955CE-ABDB-4A10-8530-85E145164912}"/>
              </a:ext>
            </a:extLst>
          </p:cNvPr>
          <p:cNvSpPr/>
          <p:nvPr/>
        </p:nvSpPr>
        <p:spPr>
          <a:xfrm>
            <a:off x="904775" y="5110699"/>
            <a:ext cx="10549288" cy="7525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他是个非常幽默的人，讲的笑话能让人大笑不已。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04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985CA543-9142-4DEE-8E12-8142D89443E0}"/>
              </a:ext>
            </a:extLst>
          </p:cNvPr>
          <p:cNvSpPr txBox="1"/>
          <p:nvPr/>
        </p:nvSpPr>
        <p:spPr>
          <a:xfrm>
            <a:off x="0" y="0"/>
            <a:ext cx="2159568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不已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71A3A99-D468-4748-908B-D9B642F5DCD7}"/>
              </a:ext>
            </a:extLst>
          </p:cNvPr>
          <p:cNvSpPr txBox="1"/>
          <p:nvPr/>
        </p:nvSpPr>
        <p:spPr>
          <a:xfrm>
            <a:off x="247048" y="2437594"/>
            <a:ext cx="11944952" cy="24969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结婚两年之后，他们俩的关系越来越紧张 ， </a:t>
            </a:r>
            <a:r>
              <a:rPr lang="en-US" altLang="zh-TW" sz="3600" dirty="0"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你去过敦煌吗？那里的壁画气势辉煌，形象优美，  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ea typeface="標楷體" panose="03000509000000000000" pitchFamily="65" charset="-120"/>
              </a:rPr>
              <a:t>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8484376-DC0D-4649-9BB4-0CEEDAF27FF7}"/>
              </a:ext>
            </a:extLst>
          </p:cNvPr>
          <p:cNvSpPr/>
          <p:nvPr/>
        </p:nvSpPr>
        <p:spPr>
          <a:xfrm>
            <a:off x="9586762" y="2562721"/>
            <a:ext cx="2271562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吵闹不已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C1B0897-E8DC-4C27-AA13-10A1447C150B}"/>
              </a:ext>
            </a:extLst>
          </p:cNvPr>
          <p:cNvSpPr/>
          <p:nvPr/>
        </p:nvSpPr>
        <p:spPr>
          <a:xfrm>
            <a:off x="760396" y="4207035"/>
            <a:ext cx="2685447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赞叹不已</a:t>
            </a:r>
          </a:p>
        </p:txBody>
      </p:sp>
    </p:spTree>
    <p:extLst>
      <p:ext uri="{BB962C8B-B14F-4D97-AF65-F5344CB8AC3E}">
        <p14:creationId xmlns:p14="http://schemas.microsoft.com/office/powerpoint/2010/main" val="14280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C3BD067-F5C6-4A58-85B1-91E9BD445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750732"/>
            <a:ext cx="4662067" cy="3107268"/>
          </a:xfrm>
          <a:prstGeom prst="rect">
            <a:avLst/>
          </a:prstGeom>
        </p:spPr>
      </p:pic>
      <p:pic>
        <p:nvPicPr>
          <p:cNvPr id="1026" name="Picture 2" descr="相關圖片">
            <a:extLst>
              <a:ext uri="{FF2B5EF4-FFF2-40B4-BE49-F238E27FC236}">
                <a16:creationId xmlns:a16="http://schemas.microsoft.com/office/drawing/2014/main" id="{AC3B9263-208E-4380-9396-68678044D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9"/>
          <a:stretch/>
        </p:blipFill>
        <p:spPr bwMode="auto">
          <a:xfrm>
            <a:off x="6096000" y="321733"/>
            <a:ext cx="3731144" cy="310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边界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biānjiè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qīngxī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睦邻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mùlín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zhēngdòu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789ACAB-0C74-4020-AACD-1F695F6CE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31" t="28010"/>
          <a:stretch/>
        </p:blipFill>
        <p:spPr>
          <a:xfrm>
            <a:off x="304799" y="0"/>
            <a:ext cx="3386667" cy="346408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20C7196-9ABE-4A7E-8FA2-A60558935DDD}"/>
              </a:ext>
            </a:extLst>
          </p:cNvPr>
          <p:cNvSpPr/>
          <p:nvPr/>
        </p:nvSpPr>
        <p:spPr>
          <a:xfrm>
            <a:off x="3905250" y="1322214"/>
            <a:ext cx="2190750" cy="582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boundary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E5A591-5CA3-4BF5-86DA-85ACA0EEBB14}"/>
              </a:ext>
            </a:extLst>
          </p:cNvPr>
          <p:cNvSpPr/>
          <p:nvPr/>
        </p:nvSpPr>
        <p:spPr>
          <a:xfrm>
            <a:off x="304799" y="4297170"/>
            <a:ext cx="5451108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/>
              <a:t>good-neighborliness</a:t>
            </a:r>
          </a:p>
        </p:txBody>
      </p:sp>
    </p:spTree>
    <p:extLst>
      <p:ext uri="{BB962C8B-B14F-4D97-AF65-F5344CB8AC3E}">
        <p14:creationId xmlns:p14="http://schemas.microsoft.com/office/powerpoint/2010/main" val="6698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2053" y="2051924"/>
            <a:ext cx="11547894" cy="275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我家有三口人，先生、儿子和我。彷佛三个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边界清晰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的小国，相处还好，基本上友好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睦邻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，但也时时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狼烟四起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  <a:r>
              <a:rPr lang="zh-TW" altLang="en-US" sz="40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不已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497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F93B865-4AA3-432C-A2B2-02AB58A22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9" r="11742"/>
          <a:stretch/>
        </p:blipFill>
        <p:spPr>
          <a:xfrm>
            <a:off x="0" y="4148488"/>
            <a:ext cx="3537058" cy="270951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CEC541E-1E78-45EE-B605-0129B63FC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7" r="-1"/>
          <a:stretch/>
        </p:blipFill>
        <p:spPr>
          <a:xfrm>
            <a:off x="0" y="952901"/>
            <a:ext cx="3905250" cy="247609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稿件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gǎojiàn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复信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xìn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536415" y="5349895"/>
            <a:ext cx="2559586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平日里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píngrì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lǐ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dàiláo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5D5161-6FB4-4D3D-B9E2-AEE259A20D99}"/>
              </a:ext>
            </a:extLst>
          </p:cNvPr>
          <p:cNvSpPr/>
          <p:nvPr/>
        </p:nvSpPr>
        <p:spPr>
          <a:xfrm>
            <a:off x="3905251" y="1252232"/>
            <a:ext cx="2190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manuscript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EB9EF7-D840-4752-B2F7-DCF68EF952EA}"/>
              </a:ext>
            </a:extLst>
          </p:cNvPr>
          <p:cNvSpPr/>
          <p:nvPr/>
        </p:nvSpPr>
        <p:spPr>
          <a:xfrm>
            <a:off x="6467328" y="952901"/>
            <a:ext cx="5425140" cy="830997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4800" dirty="0">
                <a:ea typeface="Microsoft Yahei" panose="020B0503020204020204" pitchFamily="34" charset="-122"/>
              </a:rPr>
              <a:t>write a letter in reply</a:t>
            </a:r>
            <a:endParaRPr lang="zh-TW" altLang="en-US" sz="48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126F96C-7872-4620-95DD-C8FE8007F12F}"/>
              </a:ext>
            </a:extLst>
          </p:cNvPr>
          <p:cNvSpPr/>
          <p:nvPr/>
        </p:nvSpPr>
        <p:spPr>
          <a:xfrm>
            <a:off x="6096000" y="3497500"/>
            <a:ext cx="3905250" cy="3046988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4800" dirty="0">
                <a:ea typeface="Microsoft Yahei" panose="020B0503020204020204" pitchFamily="34" charset="-122"/>
              </a:rPr>
              <a:t>to do something in place of somebody else.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933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携带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xiédài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巴结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bājié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8048625" y="534937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耐烦</a:t>
            </a:r>
            <a:r>
              <a:rPr lang="en-US" altLang="zh-TW" sz="3200" dirty="0" err="1">
                <a:solidFill>
                  <a:schemeClr val="bg1"/>
                </a:solidFill>
              </a:rPr>
              <a:t>nàifán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77A8F7-C663-499C-A0E5-EE087BD426F3}"/>
              </a:ext>
            </a:extLst>
          </p:cNvPr>
          <p:cNvSpPr/>
          <p:nvPr/>
        </p:nvSpPr>
        <p:spPr>
          <a:xfrm>
            <a:off x="-1" y="997565"/>
            <a:ext cx="3905250" cy="92333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ea typeface="Microsoft Yahei" panose="020B0503020204020204" pitchFamily="34" charset="-122"/>
              </a:rPr>
              <a:t>to carry </a:t>
            </a:r>
            <a:endParaRPr lang="zh-TW" altLang="en-US" sz="5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8209B9A-47FA-4BA3-8DB2-D89275D2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385" y="520"/>
            <a:ext cx="3428480" cy="342848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238A1D2-87A1-4DA1-8CF4-120D717CEFF1}"/>
              </a:ext>
            </a:extLst>
          </p:cNvPr>
          <p:cNvSpPr/>
          <p:nvPr/>
        </p:nvSpPr>
        <p:spPr>
          <a:xfrm>
            <a:off x="10001251" y="1274565"/>
            <a:ext cx="2190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to fawn 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9DCD5C-0CAD-4657-B687-DD80AD2F291D}"/>
              </a:ext>
            </a:extLst>
          </p:cNvPr>
          <p:cNvSpPr/>
          <p:nvPr/>
        </p:nvSpPr>
        <p:spPr>
          <a:xfrm>
            <a:off x="3403599" y="4927600"/>
            <a:ext cx="3905250" cy="92333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ea typeface="Microsoft Yahei" panose="020B0503020204020204" pitchFamily="34" charset="-122"/>
              </a:rPr>
              <a:t>patient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2865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相安无事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xiāng’ān-wúshì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 live in peace with each other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B3347B-5B51-4B26-BB90-FC2B72648372}"/>
              </a:ext>
            </a:extLst>
          </p:cNvPr>
          <p:cNvSpPr/>
          <p:nvPr/>
        </p:nvSpPr>
        <p:spPr>
          <a:xfrm>
            <a:off x="5367868" y="3191927"/>
            <a:ext cx="65050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虽然他们彼此互相讨厌，但是几年合作下来倒也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相安无事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6BCB6E-CFFD-4848-B8D9-D5E0391F7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11" y="2559100"/>
            <a:ext cx="5089057" cy="3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8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天长日久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tiāncháng-rìjiǔ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after a long time (idiom)​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B3347B-5B51-4B26-BB90-FC2B72648372}"/>
              </a:ext>
            </a:extLst>
          </p:cNvPr>
          <p:cNvSpPr/>
          <p:nvPr/>
        </p:nvSpPr>
        <p:spPr>
          <a:xfrm>
            <a:off x="5384800" y="3090327"/>
            <a:ext cx="64881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读书写字的姿势不正确，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天长日久，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就会影响视力。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2EED09-E5B2-4574-92FE-D153D508B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2" y="2624668"/>
            <a:ext cx="5080457" cy="306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1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2053" y="1283870"/>
            <a:ext cx="11547894" cy="460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我因为写作，就有了许多需上邮局的活儿，比如和编辑部往来的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稿件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，给读者寄的书或是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复信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等等。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平日里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都是先生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代劳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，用书包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携带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了去，回来后我就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巴结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地向他道声辛苦，倒也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相安无事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。但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天长日久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了，他终于不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耐烦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起来。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9018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6BE06E8-C33D-409C-8298-5E6B7FAC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41867"/>
            <a:ext cx="4327319" cy="288713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8134350" y="5349895"/>
            <a:ext cx="2559586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气哼哼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hēng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hēng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排队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páiduì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905249" y="1920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挨训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āi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xùn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3250428-0E49-4653-80A5-5206146B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66" y="0"/>
            <a:ext cx="3425317" cy="343058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B2C2267-2475-4072-99AE-04B8F057C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8" y="3705726"/>
            <a:ext cx="3152274" cy="31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2053" y="2181018"/>
            <a:ext cx="11547894" cy="275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那是一个星期天，我正准备包饺子，他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气哼哼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地从邮局回来了，对我说：“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排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了半天的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队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，还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挨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了一顿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训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。这真不是人干的活ㄦ”。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5568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8625ED7-241F-4228-BC4F-F33606DEA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4440"/>
            <a:ext cx="4216400" cy="281294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消气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xiāoqì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讨好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tǎohǎo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905249" y="5349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gù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9672810" y="5349895"/>
            <a:ext cx="251919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小时工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xiǎoshí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gōng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950FB84-3B00-44CA-B6D5-BA821DCDF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6266"/>
            <a:ext cx="3242734" cy="324273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0108C34-7CB1-4D11-B54A-BD2838CCDA0C}"/>
              </a:ext>
            </a:extLst>
          </p:cNvPr>
          <p:cNvSpPr/>
          <p:nvPr/>
        </p:nvSpPr>
        <p:spPr>
          <a:xfrm>
            <a:off x="6326715" y="1203961"/>
            <a:ext cx="3558429" cy="144655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/>
              <a:t>to curry favor with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F3D6707-B13A-415C-8DED-BA248E39B5CB}"/>
              </a:ext>
            </a:extLst>
          </p:cNvPr>
          <p:cNvSpPr/>
          <p:nvPr/>
        </p:nvSpPr>
        <p:spPr>
          <a:xfrm>
            <a:off x="6289496" y="4646080"/>
            <a:ext cx="3189818" cy="156966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/>
              <a:t>hourly worker</a:t>
            </a:r>
          </a:p>
        </p:txBody>
      </p:sp>
    </p:spTree>
    <p:extLst>
      <p:ext uri="{BB962C8B-B14F-4D97-AF65-F5344CB8AC3E}">
        <p14:creationId xmlns:p14="http://schemas.microsoft.com/office/powerpoint/2010/main" val="150927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9667071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磨人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mó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rén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17993F-C62C-452E-AB3E-5402CA35BCA7}"/>
              </a:ext>
            </a:extLst>
          </p:cNvPr>
          <p:cNvSpPr txBox="1"/>
          <p:nvPr/>
        </p:nvSpPr>
        <p:spPr>
          <a:xfrm>
            <a:off x="5288096" y="5349895"/>
            <a:ext cx="6569725" cy="150810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重赏之下必有勇夫</a:t>
            </a:r>
            <a:r>
              <a:rPr lang="en-US" altLang="zh-TW" sz="3200" dirty="0" err="1">
                <a:solidFill>
                  <a:schemeClr val="bg1"/>
                </a:solidFill>
              </a:rPr>
              <a:t>zhòng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shǎng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xià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yǒu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yǒngfū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ACB46D-0E88-4FFD-8ECE-2592492E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66" y="95250"/>
            <a:ext cx="6096000" cy="33337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C7E24FA-C04D-40F3-BA76-B799097D4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79" y="3517646"/>
            <a:ext cx="3340354" cy="33403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3FE8354-3318-429E-878D-1B46E1BBF43C}"/>
              </a:ext>
            </a:extLst>
          </p:cNvPr>
          <p:cNvSpPr/>
          <p:nvPr/>
        </p:nvSpPr>
        <p:spPr>
          <a:xfrm>
            <a:off x="5288095" y="4264605"/>
            <a:ext cx="65697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0070C0"/>
                </a:solidFill>
              </a:rPr>
              <a:t>Someone will always step forward if they think they will be rewarded</a:t>
            </a:r>
          </a:p>
        </p:txBody>
      </p:sp>
    </p:spTree>
    <p:extLst>
      <p:ext uri="{BB962C8B-B14F-4D97-AF65-F5344CB8AC3E}">
        <p14:creationId xmlns:p14="http://schemas.microsoft.com/office/powerpoint/2010/main" val="25406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狼烟四起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fire beacons on all sides (idiom)​; </a:t>
            </a:r>
          </a:p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enveloped in the flames of war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B3347B-5B51-4B26-BB90-FC2B72648372}"/>
              </a:ext>
            </a:extLst>
          </p:cNvPr>
          <p:cNvSpPr/>
          <p:nvPr/>
        </p:nvSpPr>
        <p:spPr>
          <a:xfrm>
            <a:off x="5334000" y="3141127"/>
            <a:ext cx="6538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唐朝末年</a:t>
            </a:r>
            <a:r>
              <a:rPr lang="en-US" altLang="zh-CN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边塞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border area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经常</a:t>
            </a:r>
            <a:r>
              <a:rPr lang="zh-CN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狼烟四起</a:t>
            </a:r>
            <a:r>
              <a:rPr lang="zh-CN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75AD0FE-18C8-4D54-B7B9-A79E7909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22" y="2675467"/>
            <a:ext cx="5002378" cy="300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31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2053" y="1318375"/>
            <a:ext cx="11547894" cy="460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我说：“先喝口水，消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消气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他说： “少来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讨好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我，今后我不干这活ㄦ。”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我说：“那可怎么办呢？又不能为这事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雇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个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小时工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他说：“雇也没人干，这是太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磨人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我说：“那也不一定。</a:t>
            </a:r>
            <a:r>
              <a:rPr lang="zh-TW" altLang="en-US" sz="4000" dirty="0">
                <a:highlight>
                  <a:srgbClr val="00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重赏之下必有勇夫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205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kuàihuó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chūxiě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576811" y="5349895"/>
            <a:ext cx="251919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这么着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zhèmezhe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10001248" y="5349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承包</a:t>
            </a:r>
            <a:r>
              <a:rPr lang="en-US" altLang="zh-TW" sz="3200" dirty="0" err="1">
                <a:solidFill>
                  <a:schemeClr val="bg1"/>
                </a:solidFill>
              </a:rPr>
              <a:t>chéngbāo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7CB747-3F9E-46DE-B887-3AE1D3F3022D}"/>
              </a:ext>
            </a:extLst>
          </p:cNvPr>
          <p:cNvSpPr/>
          <p:nvPr/>
        </p:nvSpPr>
        <p:spPr>
          <a:xfrm>
            <a:off x="144379" y="4195733"/>
            <a:ext cx="3397718" cy="156966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3333"/>
                </a:solidFill>
                <a:ea typeface="Microsoft Yahei" panose="020B0503020204020204" pitchFamily="34" charset="-122"/>
              </a:rPr>
              <a:t>thus,</a:t>
            </a:r>
          </a:p>
          <a:p>
            <a:pPr algn="ctr"/>
            <a:r>
              <a:rPr lang="en-US" altLang="zh-TW" sz="4800" dirty="0">
                <a:solidFill>
                  <a:srgbClr val="333333"/>
                </a:solidFill>
                <a:ea typeface="Microsoft Yahei" panose="020B0503020204020204" pitchFamily="34" charset="-122"/>
              </a:rPr>
              <a:t> like this</a:t>
            </a:r>
            <a:endParaRPr lang="zh-TW" altLang="en-US" sz="4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841C709-F24B-4519-A887-D9EF01348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8" r="18948" b="14104"/>
          <a:stretch/>
        </p:blipFill>
        <p:spPr>
          <a:xfrm>
            <a:off x="269508" y="539015"/>
            <a:ext cx="3353964" cy="28899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3E3CE19-F50E-4293-B840-D3A7F9A2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444" y="268575"/>
            <a:ext cx="2833955" cy="311235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5DED021-B1FD-44B0-9959-0B20B212A550}"/>
              </a:ext>
            </a:extLst>
          </p:cNvPr>
          <p:cNvSpPr/>
          <p:nvPr/>
        </p:nvSpPr>
        <p:spPr>
          <a:xfrm>
            <a:off x="6259221" y="3732163"/>
            <a:ext cx="5608728" cy="144655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>
                <a:solidFill>
                  <a:srgbClr val="333333"/>
                </a:solidFill>
                <a:ea typeface="Microsoft Yahei" panose="020B0503020204020204" pitchFamily="34" charset="-122"/>
              </a:rPr>
              <a:t>to contract , </a:t>
            </a:r>
          </a:p>
          <a:p>
            <a:pPr algn="ctr"/>
            <a:r>
              <a:rPr lang="en-US" altLang="zh-TW" sz="4400" dirty="0">
                <a:solidFill>
                  <a:srgbClr val="333333"/>
                </a:solidFill>
                <a:ea typeface="Microsoft Yahei" panose="020B0503020204020204" pitchFamily="34" charset="-122"/>
              </a:rPr>
              <a:t>to undertake (a job)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7203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合算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hésuàn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576811" y="5349895"/>
            <a:ext cx="251919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小金库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xiǎo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jīnkù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9672810" y="5349895"/>
            <a:ext cx="2519189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管不着</a:t>
            </a:r>
            <a:r>
              <a:rPr lang="en-US" altLang="zh-TW" sz="3200" dirty="0" err="1">
                <a:solidFill>
                  <a:schemeClr val="bg1"/>
                </a:solidFill>
              </a:rPr>
              <a:t>guǎn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bùzháo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9A6D59-8407-481C-A1D9-CCF7B44B3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3" t="38501" r="8816" b="39509"/>
          <a:stretch/>
        </p:blipFill>
        <p:spPr>
          <a:xfrm>
            <a:off x="149492" y="962528"/>
            <a:ext cx="5836264" cy="8758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F171546-6306-4D54-A251-CF5696EB6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62529"/>
            <a:ext cx="3945029" cy="246647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2414C52-E821-4724-8E66-371CC573E02D}"/>
              </a:ext>
            </a:extLst>
          </p:cNvPr>
          <p:cNvSpPr/>
          <p:nvPr/>
        </p:nvSpPr>
        <p:spPr>
          <a:xfrm>
            <a:off x="10063876" y="1254011"/>
            <a:ext cx="2150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/>
              <a:t>earn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849E74-27B2-4AC1-9968-9D25D12AE23D}"/>
              </a:ext>
            </a:extLst>
          </p:cNvPr>
          <p:cNvSpPr/>
          <p:nvPr/>
        </p:nvSpPr>
        <p:spPr>
          <a:xfrm>
            <a:off x="440266" y="4157125"/>
            <a:ext cx="5147733" cy="76944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400" dirty="0"/>
              <a:t>O</a:t>
            </a:r>
            <a:r>
              <a:rPr lang="zh-TW" altLang="en-US" sz="4400" dirty="0"/>
              <a:t>wned</a:t>
            </a:r>
            <a:r>
              <a:rPr lang="en-US" altLang="zh-TW" sz="4400" dirty="0"/>
              <a:t>-</a:t>
            </a:r>
            <a:r>
              <a:rPr lang="zh-TW" altLang="en-US" sz="4400" dirty="0"/>
              <a:t>exchequer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C62DD49-35A9-489C-B8BE-E69ACE77029C}"/>
              </a:ext>
            </a:extLst>
          </p:cNvPr>
          <p:cNvSpPr/>
          <p:nvPr/>
        </p:nvSpPr>
        <p:spPr>
          <a:xfrm>
            <a:off x="6400800" y="3757015"/>
            <a:ext cx="5503333" cy="156966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/>
              <a:t>it's none of your business!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8472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761698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这么说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2815590"/>
            <a:ext cx="11525250" cy="276415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表示根据对方的意思来推想</a:t>
            </a:r>
            <a:r>
              <a:rPr lang="en-US" altLang="zh-TW" sz="2400" dirty="0">
                <a:latin typeface="Calibri" panose="020F0502020204030204" pitchFamily="34" charset="0"/>
                <a:ea typeface="標楷體" panose="03000509000000000000" pitchFamily="65" charset="-120"/>
              </a:rPr>
              <a:t>(to infer)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，在它之后，说出自己的结论</a:t>
            </a:r>
            <a:r>
              <a:rPr lang="en-US" altLang="zh-TW" sz="2800" dirty="0">
                <a:ea typeface="標楷體" panose="03000509000000000000" pitchFamily="65" charset="-120"/>
              </a:rPr>
              <a:t>(</a:t>
            </a:r>
            <a:r>
              <a:rPr lang="en-US" altLang="zh-TW" sz="2800" dirty="0"/>
              <a:t>conclusion</a:t>
            </a:r>
            <a:r>
              <a:rPr lang="en-US" altLang="zh-TW" sz="2800" dirty="0"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；或者用所做的推测询问对方，求得证实</a:t>
            </a:r>
            <a:r>
              <a:rPr lang="en-US" altLang="zh-TW" sz="3600" dirty="0"/>
              <a:t> </a:t>
            </a:r>
            <a:r>
              <a:rPr lang="en-US" altLang="zh-TW" sz="2800" dirty="0"/>
              <a:t>(to confirm something to be true) 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7542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34F3C8C-76C9-440F-84E3-BDD07EE37A2D}"/>
              </a:ext>
            </a:extLst>
          </p:cNvPr>
          <p:cNvSpPr txBox="1"/>
          <p:nvPr/>
        </p:nvSpPr>
        <p:spPr>
          <a:xfrm>
            <a:off x="0" y="0"/>
            <a:ext cx="290071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这么说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D83093C-F332-4C8A-A0C0-4128907663B7}"/>
              </a:ext>
            </a:extLst>
          </p:cNvPr>
          <p:cNvSpPr txBox="1"/>
          <p:nvPr/>
        </p:nvSpPr>
        <p:spPr>
          <a:xfrm>
            <a:off x="344905" y="1246495"/>
            <a:ext cx="11502189" cy="4989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1.A</a:t>
            </a:r>
            <a:r>
              <a:rPr lang="zh-TW" altLang="en-US" sz="3600" dirty="0">
                <a:ea typeface="標楷體" panose="03000509000000000000" pitchFamily="65" charset="-120"/>
              </a:rPr>
              <a:t>：我是个</a:t>
            </a:r>
            <a:r>
              <a:rPr lang="en-US" altLang="zh-TW" sz="3600" dirty="0">
                <a:ea typeface="標楷體" panose="03000509000000000000" pitchFamily="65" charset="-120"/>
              </a:rPr>
              <a:t>《</a:t>
            </a:r>
            <a:r>
              <a:rPr lang="zh-TW" altLang="en-US" sz="3600" dirty="0">
                <a:ea typeface="標楷體" panose="03000509000000000000" pitchFamily="65" charset="-120"/>
              </a:rPr>
              <a:t>哈里．波特</a:t>
            </a:r>
            <a:r>
              <a:rPr lang="en-US" altLang="zh-TW" sz="3600" dirty="0">
                <a:ea typeface="標楷體" panose="03000509000000000000" pitchFamily="65" charset="-120"/>
              </a:rPr>
              <a:t>》</a:t>
            </a:r>
            <a:r>
              <a:rPr lang="zh-TW" altLang="en-US" sz="3600" dirty="0">
                <a:ea typeface="標楷體" panose="03000509000000000000" pitchFamily="65" charset="-120"/>
              </a:rPr>
              <a:t>迷，刚买的英文原版的第五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   册，我两天就看完了！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这么说</a:t>
            </a:r>
            <a:r>
              <a:rPr lang="zh-TW" altLang="en-US" sz="3600" dirty="0">
                <a:ea typeface="標楷體" panose="03000509000000000000" pitchFamily="65" charset="-120"/>
              </a:rPr>
              <a:t>你英文水平相当高了，真令人佩服！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2.A</a:t>
            </a:r>
            <a:r>
              <a:rPr lang="zh-TW" altLang="en-US" sz="3600" dirty="0">
                <a:ea typeface="標楷體" panose="03000509000000000000" pitchFamily="65" charset="-120"/>
              </a:rPr>
              <a:t>：小莉这个女孩真不错，性格温柔文静，又聪明又漂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      亮，谁要是成了她的男朋友，那就幸福死了！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这么说</a:t>
            </a:r>
            <a:r>
              <a:rPr lang="zh-TW" altLang="en-US" sz="3600" dirty="0">
                <a:ea typeface="標楷體" panose="03000509000000000000" pitchFamily="65" charset="-120"/>
              </a:rPr>
              <a:t>，你一定是爱上她了吧？赶紧采取行动吧！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9099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34F3C8C-76C9-440F-84E3-BDD07EE37A2D}"/>
              </a:ext>
            </a:extLst>
          </p:cNvPr>
          <p:cNvSpPr txBox="1"/>
          <p:nvPr/>
        </p:nvSpPr>
        <p:spPr>
          <a:xfrm>
            <a:off x="0" y="0"/>
            <a:ext cx="290071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这么说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D83093C-F332-4C8A-A0C0-4128907663B7}"/>
              </a:ext>
            </a:extLst>
          </p:cNvPr>
          <p:cNvSpPr txBox="1"/>
          <p:nvPr/>
        </p:nvSpPr>
        <p:spPr>
          <a:xfrm>
            <a:off x="344905" y="1165515"/>
            <a:ext cx="11502189" cy="1840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1.A</a:t>
            </a:r>
            <a:r>
              <a:rPr lang="zh-TW" altLang="en-US" sz="4000" dirty="0">
                <a:ea typeface="標楷體" panose="03000509000000000000" pitchFamily="65" charset="-120"/>
              </a:rPr>
              <a:t>：我是江苏人，我的老家在江苏苏州。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</a:t>
            </a:r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：咱们俩还是同乡呢！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B8B841A-3615-426E-867A-7D5E4AC8068F}"/>
              </a:ext>
            </a:extLst>
          </p:cNvPr>
          <p:cNvSpPr txBox="1"/>
          <p:nvPr/>
        </p:nvSpPr>
        <p:spPr>
          <a:xfrm>
            <a:off x="344904" y="3542188"/>
            <a:ext cx="11502189" cy="1840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→</a:t>
            </a:r>
            <a:r>
              <a:rPr lang="en-US" altLang="zh-TW" sz="4000" dirty="0"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ea typeface="標楷體" panose="03000509000000000000" pitchFamily="65" charset="-120"/>
              </a:rPr>
              <a:t>：我是江苏人，我的老家在江苏苏州。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 </a:t>
            </a:r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：</a:t>
            </a:r>
            <a:r>
              <a:rPr lang="en-US" altLang="zh-TW" sz="4000" dirty="0">
                <a:ea typeface="標楷體" panose="03000509000000000000" pitchFamily="65" charset="-120"/>
              </a:rPr>
              <a:t>___________________________________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EA0507-024C-45DE-B373-7439BDE729E6}"/>
              </a:ext>
            </a:extLst>
          </p:cNvPr>
          <p:cNvSpPr/>
          <p:nvPr/>
        </p:nvSpPr>
        <p:spPr>
          <a:xfrm>
            <a:off x="1715646" y="4529977"/>
            <a:ext cx="8760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这么说，咱们俩还是同乡呢！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0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34F3C8C-76C9-440F-84E3-BDD07EE37A2D}"/>
              </a:ext>
            </a:extLst>
          </p:cNvPr>
          <p:cNvSpPr txBox="1"/>
          <p:nvPr/>
        </p:nvSpPr>
        <p:spPr>
          <a:xfrm>
            <a:off x="0" y="0"/>
            <a:ext cx="290071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这么说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D83093C-F332-4C8A-A0C0-4128907663B7}"/>
              </a:ext>
            </a:extLst>
          </p:cNvPr>
          <p:cNvSpPr txBox="1"/>
          <p:nvPr/>
        </p:nvSpPr>
        <p:spPr>
          <a:xfrm>
            <a:off x="344905" y="1165515"/>
            <a:ext cx="11502189" cy="1840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2.A</a:t>
            </a:r>
            <a:r>
              <a:rPr lang="zh-TW" altLang="en-US" sz="4000" dirty="0">
                <a:ea typeface="標楷體" panose="03000509000000000000" pitchFamily="65" charset="-120"/>
              </a:rPr>
              <a:t>：我非常喜欢吃冷面、泡菜、酱汤之类的东西。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</a:t>
            </a:r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：那你一定常去韩国风味的饭馆吧？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B8B841A-3615-426E-867A-7D5E4AC8068F}"/>
              </a:ext>
            </a:extLst>
          </p:cNvPr>
          <p:cNvSpPr txBox="1"/>
          <p:nvPr/>
        </p:nvSpPr>
        <p:spPr>
          <a:xfrm>
            <a:off x="344904" y="3542188"/>
            <a:ext cx="11502189" cy="1840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→</a:t>
            </a:r>
            <a:r>
              <a:rPr lang="en-US" altLang="zh-TW" sz="4000" dirty="0">
                <a:ea typeface="標楷體" panose="03000509000000000000" pitchFamily="65" charset="-120"/>
              </a:rPr>
              <a:t>A</a:t>
            </a:r>
            <a:r>
              <a:rPr lang="zh-TW" altLang="en-US" sz="4000" dirty="0">
                <a:ea typeface="標楷體" panose="03000509000000000000" pitchFamily="65" charset="-120"/>
              </a:rPr>
              <a:t>：我非常喜欢吃冷面、泡菜、酱汤之类的东西。    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 </a:t>
            </a:r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：</a:t>
            </a:r>
            <a:r>
              <a:rPr lang="en-US" altLang="zh-TW" sz="4000" dirty="0">
                <a:ea typeface="標楷體" panose="03000509000000000000" pitchFamily="65" charset="-120"/>
              </a:rPr>
              <a:t>_______________________________________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EA0507-024C-45DE-B373-7439BDE729E6}"/>
              </a:ext>
            </a:extLst>
          </p:cNvPr>
          <p:cNvSpPr/>
          <p:nvPr/>
        </p:nvSpPr>
        <p:spPr>
          <a:xfrm>
            <a:off x="1715645" y="4529977"/>
            <a:ext cx="9815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这么说，那你一定常去韩国风味的饭馆吧？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34F3C8C-76C9-440F-84E3-BDD07EE37A2D}"/>
              </a:ext>
            </a:extLst>
          </p:cNvPr>
          <p:cNvSpPr txBox="1"/>
          <p:nvPr/>
        </p:nvSpPr>
        <p:spPr>
          <a:xfrm>
            <a:off x="0" y="0"/>
            <a:ext cx="290071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这么说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D83093C-F332-4C8A-A0C0-4128907663B7}"/>
              </a:ext>
            </a:extLst>
          </p:cNvPr>
          <p:cNvSpPr txBox="1"/>
          <p:nvPr/>
        </p:nvSpPr>
        <p:spPr>
          <a:xfrm>
            <a:off x="344905" y="1585258"/>
            <a:ext cx="11502189" cy="36874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3.A</a:t>
            </a:r>
            <a:r>
              <a:rPr lang="zh-TW" altLang="en-US" sz="4000" dirty="0">
                <a:ea typeface="標楷體" panose="03000509000000000000" pitchFamily="65" charset="-120"/>
              </a:rPr>
              <a:t>：我给你推荐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recommend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ea typeface="標楷體" panose="03000509000000000000" pitchFamily="65" charset="-120"/>
              </a:rPr>
              <a:t>一种新出的植物油，它低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       脂肪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fat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ea typeface="標楷體" panose="03000509000000000000" pitchFamily="65" charset="-120"/>
              </a:rPr>
              <a:t>，低热量</a:t>
            </a:r>
            <a:r>
              <a:rPr lang="en-US" altLang="zh-TW" sz="2400" dirty="0">
                <a:ea typeface="標楷體" panose="03000509000000000000" pitchFamily="65" charset="-120"/>
              </a:rPr>
              <a:t>(quantity of heat ) </a:t>
            </a:r>
            <a:r>
              <a:rPr lang="zh-TW" altLang="en-US" sz="4000" dirty="0">
                <a:ea typeface="標楷體" panose="03000509000000000000" pitchFamily="65" charset="-120"/>
              </a:rPr>
              <a:t>，里面还有丰富的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       维生素</a:t>
            </a:r>
            <a:r>
              <a:rPr lang="en-US" altLang="zh-TW" dirty="0"/>
              <a:t> </a:t>
            </a:r>
            <a:r>
              <a:rPr lang="en-US" altLang="zh-TW" sz="2400" dirty="0"/>
              <a:t>(vitamin)</a:t>
            </a:r>
            <a:r>
              <a:rPr lang="zh-TW" altLang="en-US" sz="4000" dirty="0">
                <a:ea typeface="標楷體" panose="03000509000000000000" pitchFamily="65" charset="-120"/>
              </a:rPr>
              <a:t>和矿物质</a:t>
            </a:r>
            <a:r>
              <a:rPr lang="en-US" altLang="zh-TW" sz="2400" dirty="0"/>
              <a:t>  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mineral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：</a:t>
            </a:r>
            <a:r>
              <a:rPr lang="en-US" altLang="zh-TW" sz="4000" dirty="0">
                <a:ea typeface="標楷體" panose="03000509000000000000" pitchFamily="65" charset="-120"/>
              </a:rPr>
              <a:t>________________________________________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EA0507-024C-45DE-B373-7439BDE729E6}"/>
              </a:ext>
            </a:extLst>
          </p:cNvPr>
          <p:cNvSpPr/>
          <p:nvPr/>
        </p:nvSpPr>
        <p:spPr>
          <a:xfrm>
            <a:off x="1188287" y="4383449"/>
            <a:ext cx="10111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这么说，这个产品你用过啰？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2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34F3C8C-76C9-440F-84E3-BDD07EE37A2D}"/>
              </a:ext>
            </a:extLst>
          </p:cNvPr>
          <p:cNvSpPr txBox="1"/>
          <p:nvPr/>
        </p:nvSpPr>
        <p:spPr>
          <a:xfrm>
            <a:off x="0" y="0"/>
            <a:ext cx="2900713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这么说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D83093C-F332-4C8A-A0C0-4128907663B7}"/>
              </a:ext>
            </a:extLst>
          </p:cNvPr>
          <p:cNvSpPr txBox="1"/>
          <p:nvPr/>
        </p:nvSpPr>
        <p:spPr>
          <a:xfrm>
            <a:off x="344905" y="1585258"/>
            <a:ext cx="11502189" cy="36874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3.A</a:t>
            </a:r>
            <a:r>
              <a:rPr lang="zh-TW" altLang="en-US" sz="4000" dirty="0">
                <a:ea typeface="標楷體" panose="03000509000000000000" pitchFamily="65" charset="-120"/>
              </a:rPr>
              <a:t>：我周末没事的时候，喜欢在北京的大街小巷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       溜达</a:t>
            </a:r>
            <a:r>
              <a:rPr lang="en-US" altLang="zh-TW" sz="2400" dirty="0">
                <a:ea typeface="標楷體" panose="03000509000000000000" pitchFamily="65" charset="-120"/>
              </a:rPr>
              <a:t>(go for a walk)</a:t>
            </a:r>
            <a:r>
              <a:rPr lang="zh-TW" altLang="en-US" sz="4000" dirty="0">
                <a:ea typeface="標楷體" panose="03000509000000000000" pitchFamily="65" charset="-120"/>
              </a:rPr>
              <a:t>，逛一逛大大小小的商店，和各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       种各样的北京人聊天。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B</a:t>
            </a:r>
            <a:r>
              <a:rPr lang="zh-TW" altLang="en-US" sz="4000" dirty="0">
                <a:ea typeface="標楷體" panose="03000509000000000000" pitchFamily="65" charset="-120"/>
              </a:rPr>
              <a:t>：</a:t>
            </a:r>
            <a:r>
              <a:rPr lang="en-US" altLang="zh-TW" sz="4000" dirty="0">
                <a:ea typeface="標楷體" panose="03000509000000000000" pitchFamily="65" charset="-120"/>
              </a:rPr>
              <a:t>________________________________________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EA0507-024C-45DE-B373-7439BDE729E6}"/>
              </a:ext>
            </a:extLst>
          </p:cNvPr>
          <p:cNvSpPr/>
          <p:nvPr/>
        </p:nvSpPr>
        <p:spPr>
          <a:xfrm>
            <a:off x="1217162" y="4421950"/>
            <a:ext cx="10111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这么说，你对北京很熟啰？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2053" y="1973983"/>
            <a:ext cx="11547894" cy="367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先生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快活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起来说：“</a:t>
            </a:r>
            <a:r>
              <a:rPr lang="zh-TW" altLang="en-US" sz="40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这么说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你打算为这件事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出点血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了吧？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这么着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吧，你说说你每个月准备出多少钱，我看看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承包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了是不是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合算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赚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的钱进我的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小金库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，你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管不着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183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清晰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qīngxī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清楚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qīngchǔ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5400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5014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开价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kāijià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慎重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shènzhòng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905249" y="5349894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hēi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10001248" y="5349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乐意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lèyì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F8FDFF7-F203-43C2-9323-E05EFBD86CBD}"/>
              </a:ext>
            </a:extLst>
          </p:cNvPr>
          <p:cNvSpPr/>
          <p:nvPr/>
        </p:nvSpPr>
        <p:spPr>
          <a:xfrm>
            <a:off x="156677" y="767179"/>
            <a:ext cx="4550789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3333"/>
                </a:solidFill>
                <a:ea typeface="Microsoft Yahei" panose="020B0503020204020204" pitchFamily="34" charset="-122"/>
              </a:rPr>
              <a:t>to quote a price</a:t>
            </a:r>
            <a:endParaRPr lang="zh-TW" altLang="en-US" sz="4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E30AD0D-A40B-4216-877D-DFC60F2C6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0" y="95250"/>
            <a:ext cx="3333750" cy="33337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FE6BED7-7494-4296-8EE6-BCED1EA83031}"/>
              </a:ext>
            </a:extLst>
          </p:cNvPr>
          <p:cNvSpPr/>
          <p:nvPr/>
        </p:nvSpPr>
        <p:spPr>
          <a:xfrm>
            <a:off x="3905249" y="4601495"/>
            <a:ext cx="2190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sinister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CE7A4A9-DAB6-41D1-A587-70C11ADE6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30"/>
          <a:stretch/>
        </p:blipFill>
        <p:spPr>
          <a:xfrm>
            <a:off x="192538" y="3616968"/>
            <a:ext cx="3520174" cy="32410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84B1511-6E71-4CBB-8156-9A3C82676036}"/>
              </a:ext>
            </a:extLst>
          </p:cNvPr>
          <p:cNvSpPr/>
          <p:nvPr/>
        </p:nvSpPr>
        <p:spPr>
          <a:xfrm>
            <a:off x="6288536" y="3780234"/>
            <a:ext cx="4550789" cy="156966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3333"/>
                </a:solidFill>
                <a:ea typeface="Microsoft Yahei" panose="020B0503020204020204" pitchFamily="34" charset="-122"/>
              </a:rPr>
              <a:t> to be willing to do something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38980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16531CF-9BD8-401B-BC25-3919265A5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07"/>
          <a:stretch/>
        </p:blipFill>
        <p:spPr>
          <a:xfrm>
            <a:off x="6096000" y="997620"/>
            <a:ext cx="4071211" cy="135135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kěxí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694843" y="1920895"/>
            <a:ext cx="2497157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自个儿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gě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er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49FF89B-2E5A-42D8-89B3-8E30A78E3E59}"/>
              </a:ext>
            </a:extLst>
          </p:cNvPr>
          <p:cNvSpPr/>
          <p:nvPr/>
        </p:nvSpPr>
        <p:spPr>
          <a:xfrm>
            <a:off x="323341" y="842301"/>
            <a:ext cx="4550789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/>
              <a:t> it is a pity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kěxí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惋惜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wànxí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5400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4424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 err="1">
                <a:solidFill>
                  <a:schemeClr val="bg1"/>
                </a:solidFill>
              </a:rPr>
              <a:t>kěxí</a:t>
            </a:r>
            <a:endParaRPr lang="zh-TW" altLang="en-US" sz="3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惋惜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 err="1">
                <a:solidFill>
                  <a:schemeClr val="bg1"/>
                </a:solidFill>
              </a:rPr>
              <a:t>wànxí</a:t>
            </a:r>
            <a:endParaRPr lang="zh-TW" altLang="en-US" sz="3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523219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660300"/>
              </p:ext>
            </p:extLst>
          </p:nvPr>
        </p:nvGraphicFramePr>
        <p:xfrm>
          <a:off x="330513" y="1132948"/>
          <a:ext cx="11530974" cy="565767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13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都有“对不幸或不如意的事表示遗憾或同情”的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意思。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都可以受程度副词的修饰。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402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可惜→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可以当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或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adv.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(2)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可以独立成句。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惋惜→表示心理活动的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181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kěxí</a:t>
            </a:r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惋惜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wànxí</a:t>
            </a:r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553997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08F2F8E-DF55-4E8E-AB89-B46D613E37FA}"/>
              </a:ext>
            </a:extLst>
          </p:cNvPr>
          <p:cNvSpPr/>
          <p:nvPr/>
        </p:nvSpPr>
        <p:spPr>
          <a:xfrm>
            <a:off x="343396" y="1280901"/>
            <a:ext cx="11518093" cy="1491177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都有“对不幸或不如意的事表示遗憾或同情”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意思。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都可以受程度副词的修饰。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7D0B005-7D43-4E61-9917-D9F1218168B5}"/>
              </a:ext>
            </a:extLst>
          </p:cNvPr>
          <p:cNvSpPr txBox="1"/>
          <p:nvPr/>
        </p:nvSpPr>
        <p:spPr>
          <a:xfrm>
            <a:off x="343396" y="3549081"/>
            <a:ext cx="11518093" cy="27641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他们把吃不了的菜都倒了，真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可惜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中国队在最后的时刻输了球，让人觉得非常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可惜</a:t>
            </a:r>
            <a:r>
              <a:rPr lang="en-US" altLang="zh-TW" sz="40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    惋惜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248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100" dirty="0" err="1">
                <a:solidFill>
                  <a:schemeClr val="bg1"/>
                </a:solidFill>
              </a:rPr>
              <a:t>kěxí</a:t>
            </a:r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惋惜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100" dirty="0" err="1">
                <a:solidFill>
                  <a:schemeClr val="bg1"/>
                </a:solidFill>
              </a:rPr>
              <a:t>wànxí</a:t>
            </a:r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384720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08F2F8E-DF55-4E8E-AB89-B46D613E37FA}"/>
              </a:ext>
            </a:extLst>
          </p:cNvPr>
          <p:cNvSpPr/>
          <p:nvPr/>
        </p:nvSpPr>
        <p:spPr>
          <a:xfrm>
            <a:off x="343396" y="866561"/>
            <a:ext cx="11518093" cy="752514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“可惜”可以当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或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adv.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7D0B005-7D43-4E61-9917-D9F1218168B5}"/>
              </a:ext>
            </a:extLst>
          </p:cNvPr>
          <p:cNvSpPr txBox="1"/>
          <p:nvPr/>
        </p:nvSpPr>
        <p:spPr>
          <a:xfrm>
            <a:off x="336952" y="2368121"/>
            <a:ext cx="11518093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到了北京不去长城参观，真是一件十分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可惜</a:t>
            </a:r>
            <a:r>
              <a:rPr lang="zh-TW" altLang="en-US" sz="3600" dirty="0">
                <a:ea typeface="標楷體" panose="03000509000000000000" pitchFamily="65" charset="-120"/>
              </a:rPr>
              <a:t>的事。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他年纪轻轻的，死了太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可惜</a:t>
            </a:r>
            <a:r>
              <a:rPr lang="zh-TW" altLang="en-US" sz="3600" dirty="0">
                <a:ea typeface="標楷體" panose="03000509000000000000" pitchFamily="65" charset="-120"/>
              </a:rPr>
              <a:t>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691E4B8-66C0-4506-B3E8-E383D7E1E79A}"/>
              </a:ext>
            </a:extLst>
          </p:cNvPr>
          <p:cNvSpPr txBox="1"/>
          <p:nvPr/>
        </p:nvSpPr>
        <p:spPr>
          <a:xfrm>
            <a:off x="336952" y="1660235"/>
            <a:ext cx="142765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</a:rPr>
              <a:t>Adj.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C20BC5-709B-4A6D-B2D7-5E3D4AC4862F}"/>
              </a:ext>
            </a:extLst>
          </p:cNvPr>
          <p:cNvSpPr txBox="1"/>
          <p:nvPr/>
        </p:nvSpPr>
        <p:spPr>
          <a:xfrm>
            <a:off x="365926" y="4154033"/>
            <a:ext cx="142765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>
                <a:solidFill>
                  <a:schemeClr val="bg1"/>
                </a:solidFill>
              </a:rPr>
              <a:t>Adv.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1FBCB85-D263-4047-824D-4EE54C57B37E}"/>
              </a:ext>
            </a:extLst>
          </p:cNvPr>
          <p:cNvSpPr txBox="1"/>
          <p:nvPr/>
        </p:nvSpPr>
        <p:spPr>
          <a:xfrm>
            <a:off x="336951" y="4956323"/>
            <a:ext cx="11518093" cy="16659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今天我们全班同学一起照相，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可惜</a:t>
            </a:r>
            <a:r>
              <a:rPr lang="zh-TW" altLang="en-US" sz="3600" dirty="0">
                <a:ea typeface="標楷體" panose="03000509000000000000" pitchFamily="65" charset="-120"/>
              </a:rPr>
              <a:t>我迟到了，没赶上。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我非常想看那个张艺谋的新电影，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可惜</a:t>
            </a:r>
            <a:r>
              <a:rPr lang="zh-TW" altLang="en-US" sz="3600" dirty="0">
                <a:ea typeface="標楷體" panose="03000509000000000000" pitchFamily="65" charset="-120"/>
              </a:rPr>
              <a:t>没买到票。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4727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kěxí</a:t>
            </a:r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惋惜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wànxí</a:t>
            </a:r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553997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08F2F8E-DF55-4E8E-AB89-B46D613E37FA}"/>
              </a:ext>
            </a:extLst>
          </p:cNvPr>
          <p:cNvSpPr/>
          <p:nvPr/>
        </p:nvSpPr>
        <p:spPr>
          <a:xfrm>
            <a:off x="343396" y="1280901"/>
            <a:ext cx="11518093" cy="91749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“可惜”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可以独立成句。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7D0B005-7D43-4E61-9917-D9F1218168B5}"/>
              </a:ext>
            </a:extLst>
          </p:cNvPr>
          <p:cNvSpPr txBox="1"/>
          <p:nvPr/>
        </p:nvSpPr>
        <p:spPr>
          <a:xfrm>
            <a:off x="336953" y="3240724"/>
            <a:ext cx="11518093" cy="1840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一个人才就这样被毒品毁掉了，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可惜</a:t>
            </a:r>
            <a:r>
              <a:rPr lang="zh-TW" altLang="en-US" sz="4000" dirty="0">
                <a:ea typeface="標楷體" panose="03000509000000000000" pitchFamily="65" charset="-120"/>
              </a:rPr>
              <a:t>！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可惜</a:t>
            </a:r>
            <a:r>
              <a:rPr lang="zh-TW" altLang="en-US" sz="4000" dirty="0">
                <a:ea typeface="標楷體" panose="03000509000000000000" pitchFamily="65" charset="-120"/>
              </a:rPr>
              <a:t>啊，白白浪费一年的时间。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98635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kěxí</a:t>
            </a:r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惋惜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wànxí</a:t>
            </a:r>
            <a:endParaRPr lang="zh-TW" altLang="en-US" sz="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553997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B08F2F8E-DF55-4E8E-AB89-B46D613E37FA}"/>
              </a:ext>
            </a:extLst>
          </p:cNvPr>
          <p:cNvSpPr/>
          <p:nvPr/>
        </p:nvSpPr>
        <p:spPr>
          <a:xfrm>
            <a:off x="343396" y="1280901"/>
            <a:ext cx="11518093" cy="91749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“惋惜”是表示心理活动的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。。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7D0B005-7D43-4E61-9917-D9F1218168B5}"/>
              </a:ext>
            </a:extLst>
          </p:cNvPr>
          <p:cNvSpPr txBox="1"/>
          <p:nvPr/>
        </p:nvSpPr>
        <p:spPr>
          <a:xfrm>
            <a:off x="336953" y="3702389"/>
            <a:ext cx="11518093" cy="917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她错过去名牌大学学习的机会，大家都为她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惋惜</a:t>
            </a:r>
            <a:r>
              <a:rPr lang="zh-TW" altLang="en-US" sz="4000" dirty="0">
                <a:ea typeface="標楷體" panose="03000509000000000000" pitchFamily="65" charset="-120"/>
              </a:rPr>
              <a:t>！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5535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203434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别无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1613998"/>
            <a:ext cx="11525250" cy="75251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意思是“没有别的、另外的”。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2EC425E0-F35C-437B-87E4-F6D607136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30095"/>
              </p:ext>
            </p:extLst>
          </p:nvPr>
        </p:nvGraphicFramePr>
        <p:xfrm>
          <a:off x="333375" y="2663968"/>
          <a:ext cx="11525250" cy="364613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841750">
                  <a:extLst>
                    <a:ext uri="{9D8B030D-6E8A-4147-A177-3AD203B41FA5}">
                      <a16:colId xmlns:a16="http://schemas.microsoft.com/office/drawing/2014/main" val="1237821656"/>
                    </a:ext>
                  </a:extLst>
                </a:gridCol>
                <a:gridCol w="3841750">
                  <a:extLst>
                    <a:ext uri="{9D8B030D-6E8A-4147-A177-3AD203B41FA5}">
                      <a16:colId xmlns:a16="http://schemas.microsoft.com/office/drawing/2014/main" val="3765589935"/>
                    </a:ext>
                  </a:extLst>
                </a:gridCol>
                <a:gridCol w="3841750">
                  <a:extLst>
                    <a:ext uri="{9D8B030D-6E8A-4147-A177-3AD203B41FA5}">
                      <a16:colId xmlns:a16="http://schemas.microsoft.com/office/drawing/2014/main" val="2711645769"/>
                    </a:ext>
                  </a:extLst>
                </a:gridCol>
              </a:tblGrid>
              <a:tr h="121994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别无选择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别无爱好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别无要求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2283810"/>
                  </a:ext>
                </a:extLst>
              </a:tr>
              <a:tr h="1219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别无退路</a:t>
                      </a:r>
                      <a:r>
                        <a:rPr lang="en-US" altLang="zh-TW" sz="2800" b="0" dirty="0">
                          <a:latin typeface="+mn-lt"/>
                          <a:ea typeface="標楷體" panose="03000509000000000000" pitchFamily="65" charset="-120"/>
                        </a:rPr>
                        <a:t>(a way out)</a:t>
                      </a:r>
                      <a:endParaRPr lang="zh-TW" altLang="en-US" sz="2800" b="0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别无办法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别无优点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7080925"/>
                  </a:ext>
                </a:extLst>
              </a:tr>
              <a:tr h="12062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别无所求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别无二致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别无特长</a:t>
                      </a:r>
                      <a:r>
                        <a:rPr lang="en-US" altLang="zh-TW" sz="2400" b="0" dirty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specialty</a:t>
                      </a:r>
                      <a:r>
                        <a:rPr lang="en-US" altLang="zh-TW" sz="2400" b="0" dirty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400" b="0" dirty="0">
                        <a:latin typeface="+mn-lt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232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890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203434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别有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1613998"/>
            <a:ext cx="11525250" cy="75251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意思是“有别的、另外的”。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7F5982C5-8150-427F-B4A4-6FBCB53A6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46624"/>
              </p:ext>
            </p:extLst>
          </p:nvPr>
        </p:nvGraphicFramePr>
        <p:xfrm>
          <a:off x="333375" y="2687319"/>
          <a:ext cx="11525250" cy="364610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841750">
                  <a:extLst>
                    <a:ext uri="{9D8B030D-6E8A-4147-A177-3AD203B41FA5}">
                      <a16:colId xmlns:a16="http://schemas.microsoft.com/office/drawing/2014/main" val="1389189851"/>
                    </a:ext>
                  </a:extLst>
                </a:gridCol>
                <a:gridCol w="3841750">
                  <a:extLst>
                    <a:ext uri="{9D8B030D-6E8A-4147-A177-3AD203B41FA5}">
                      <a16:colId xmlns:a16="http://schemas.microsoft.com/office/drawing/2014/main" val="1138941282"/>
                    </a:ext>
                  </a:extLst>
                </a:gridCol>
                <a:gridCol w="3841750">
                  <a:extLst>
                    <a:ext uri="{9D8B030D-6E8A-4147-A177-3AD203B41FA5}">
                      <a16:colId xmlns:a16="http://schemas.microsoft.com/office/drawing/2014/main" val="3268346507"/>
                    </a:ext>
                  </a:extLst>
                </a:gridCol>
              </a:tblGrid>
              <a:tr h="182305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别有用心</a:t>
                      </a:r>
                      <a:endParaRPr lang="en-US" altLang="zh-TW" sz="40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en-US" altLang="zh-TW" sz="2800" b="0" dirty="0">
                          <a:latin typeface="+mn-lt"/>
                        </a:rPr>
                        <a:t>(to have an ulterior motive)</a:t>
                      </a:r>
                      <a:endParaRPr lang="zh-TW" altLang="en-US" sz="28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别有情趣</a:t>
                      </a:r>
                      <a:r>
                        <a:rPr lang="en-US" altLang="zh-TW" sz="2800" b="0" dirty="0">
                          <a:latin typeface="+mn-lt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interest</a:t>
                      </a:r>
                      <a:r>
                        <a:rPr lang="en-US" altLang="zh-TW" sz="2800" b="0" dirty="0">
                          <a:latin typeface="+mn-lt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别有特色</a:t>
                      </a:r>
                      <a:endParaRPr lang="zh-TW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7239609"/>
                  </a:ext>
                </a:extLst>
              </a:tr>
              <a:tr h="18230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别有风味</a:t>
                      </a:r>
                      <a:endParaRPr lang="zh-TW" altLang="en-US" sz="4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4000" b="0" dirty="0">
                          <a:latin typeface="+mn-lt"/>
                          <a:ea typeface="標楷體" panose="03000509000000000000" pitchFamily="65" charset="-120"/>
                        </a:rPr>
                        <a:t>别有天地</a:t>
                      </a:r>
                      <a:r>
                        <a:rPr lang="en-US" altLang="zh-TW" sz="2800" b="0" dirty="0">
                          <a:latin typeface="+mn-lt"/>
                          <a:ea typeface="標楷體" panose="03000509000000000000" pitchFamily="65" charset="-120"/>
                        </a:rPr>
                        <a:t>(beautiful surroundings,)</a:t>
                      </a:r>
                      <a:endParaRPr lang="zh-TW" altLang="en-US" sz="28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8748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812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清晰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qīngxī</a:t>
            </a:r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清楚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qīngchǔ</a:t>
            </a:r>
            <a:endParaRPr lang="zh-TW" altLang="en-US" sz="10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538608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417791"/>
              </p:ext>
            </p:extLst>
          </p:nvPr>
        </p:nvGraphicFramePr>
        <p:xfrm>
          <a:off x="330513" y="1132948"/>
          <a:ext cx="11530974" cy="565767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13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都有“事物容易让人辨认、了解和头脑不糊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涂，能分辨事理”的意思。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402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清楚→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360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可以当</a:t>
                      </a:r>
                      <a:r>
                        <a:rPr lang="en-US" altLang="zh-TW" sz="360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  <a:r>
                        <a:rPr lang="zh-TW" altLang="en-US" sz="360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和</a:t>
                      </a:r>
                      <a:r>
                        <a:rPr lang="en-US" altLang="zh-TW" sz="360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v.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(2)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可以重迭为“清清楚楚”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(3)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可当动词补语</a:t>
                      </a:r>
                      <a:r>
                        <a:rPr lang="en-US" altLang="zh-TW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(complements)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814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26A65A1A-384B-4F65-8321-DA72390207F0}"/>
              </a:ext>
            </a:extLst>
          </p:cNvPr>
          <p:cNvSpPr txBox="1"/>
          <p:nvPr/>
        </p:nvSpPr>
        <p:spPr>
          <a:xfrm>
            <a:off x="340093" y="3854664"/>
            <a:ext cx="11511814" cy="22298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→</a:t>
            </a:r>
            <a:r>
              <a:rPr lang="en-US" altLang="zh-TW" sz="3200" dirty="0">
                <a:ea typeface="標楷體" panose="03000509000000000000" pitchFamily="65" charset="-120"/>
              </a:rPr>
              <a:t>A</a:t>
            </a:r>
            <a:r>
              <a:rPr lang="zh-TW" altLang="en-US" sz="3200" dirty="0">
                <a:ea typeface="標楷體" panose="03000509000000000000" pitchFamily="65" charset="-120"/>
              </a:rPr>
              <a:t>：我和妈妈吵架了，我说了伤害她的话，你认为我现在该怎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          </a:t>
            </a:r>
            <a:r>
              <a:rPr lang="zh-TW" altLang="en-US" sz="3200" dirty="0">
                <a:ea typeface="標楷體" panose="03000509000000000000" pitchFamily="65" charset="-120"/>
              </a:rPr>
              <a:t>么办才好。</a:t>
            </a:r>
            <a:endParaRPr lang="en-US" altLang="zh-TW" sz="3200" i="1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D83093C-F332-4C8A-A0C0-4128907663B7}"/>
              </a:ext>
            </a:extLst>
          </p:cNvPr>
          <p:cNvSpPr txBox="1"/>
          <p:nvPr/>
        </p:nvSpPr>
        <p:spPr>
          <a:xfrm>
            <a:off x="356135" y="773495"/>
            <a:ext cx="11511814" cy="29685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1.A</a:t>
            </a:r>
            <a:r>
              <a:rPr lang="zh-TW" altLang="en-US" sz="3200" dirty="0">
                <a:ea typeface="標楷體" panose="03000509000000000000" pitchFamily="65" charset="-120"/>
              </a:rPr>
              <a:t>：我和妈妈吵架了，我说了伤害她的话，你认为我现在该怎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          </a:t>
            </a:r>
            <a:r>
              <a:rPr lang="zh-TW" altLang="en-US" sz="3200" dirty="0">
                <a:ea typeface="標楷體" panose="03000509000000000000" pitchFamily="65" charset="-120"/>
              </a:rPr>
              <a:t>么办才好。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：我觉得你应该马上去向你妈妈道歉，除此之外没有更好的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          </a:t>
            </a:r>
            <a:r>
              <a:rPr lang="zh-TW" altLang="en-US" sz="3200" dirty="0">
                <a:ea typeface="標楷體" panose="03000509000000000000" pitchFamily="65" charset="-120"/>
              </a:rPr>
              <a:t>办法。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EA0507-024C-45DE-B373-7439BDE729E6}"/>
              </a:ext>
            </a:extLst>
          </p:cNvPr>
          <p:cNvSpPr/>
          <p:nvPr/>
        </p:nvSpPr>
        <p:spPr>
          <a:xfrm>
            <a:off x="1340262" y="5226417"/>
            <a:ext cx="10364058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我觉得你应该马上去向你妈妈道歉，除此之外别无办法</a:t>
            </a:r>
            <a:endParaRPr lang="en-US" altLang="zh-TW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6FEBBB-8FB5-4015-B6B1-ED335363D5A2}"/>
              </a:ext>
            </a:extLst>
          </p:cNvPr>
          <p:cNvSpPr txBox="1"/>
          <p:nvPr/>
        </p:nvSpPr>
        <p:spPr>
          <a:xfrm>
            <a:off x="0" y="0"/>
            <a:ext cx="3738111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别无</a:t>
            </a:r>
            <a:r>
              <a:rPr lang="en-US" altLang="zh-TW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别有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67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D83093C-F332-4C8A-A0C0-4128907663B7}"/>
              </a:ext>
            </a:extLst>
          </p:cNvPr>
          <p:cNvSpPr txBox="1"/>
          <p:nvPr/>
        </p:nvSpPr>
        <p:spPr>
          <a:xfrm>
            <a:off x="340093" y="934022"/>
            <a:ext cx="11511814" cy="49899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2.A</a:t>
            </a:r>
            <a:r>
              <a:rPr lang="zh-TW" altLang="en-US" sz="3600" dirty="0">
                <a:ea typeface="標楷體" panose="03000509000000000000" pitchFamily="65" charset="-120"/>
              </a:rPr>
              <a:t>：你昨天去的那家咖啡店怎么样？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：真的很不错，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3.A</a:t>
            </a:r>
            <a:r>
              <a:rPr lang="zh-TW" altLang="en-US" sz="3600" dirty="0">
                <a:ea typeface="標楷體" panose="03000509000000000000" pitchFamily="65" charset="-120"/>
              </a:rPr>
              <a:t>：我特别想知道你现在最大的愿望是什么？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ea typeface="標楷體" panose="03000509000000000000" pitchFamily="65" charset="-120"/>
              </a:rPr>
              <a:t>别无</a:t>
            </a:r>
            <a:r>
              <a:rPr lang="en-US" altLang="zh-TW" sz="3600" dirty="0">
                <a:ea typeface="標楷體" panose="03000509000000000000" pitchFamily="65" charset="-120"/>
              </a:rPr>
              <a:t>…</a:t>
            </a:r>
            <a:r>
              <a:rPr lang="en-US" altLang="zh-TW" sz="3600" dirty="0"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4.A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zh-TW" altLang="en-US" sz="3600" dirty="0">
                <a:ea typeface="標楷體" panose="03000509000000000000" pitchFamily="65" charset="-120"/>
                <a:sym typeface="Wingdings" panose="05000000000000000000" pitchFamily="2" charset="2"/>
              </a:rPr>
              <a:t>我觉得那个人这么做完全是无意的，你觉得呢</a:t>
            </a:r>
            <a:r>
              <a:rPr lang="zh-TW" altLang="en-US" sz="3600" dirty="0">
                <a:ea typeface="標楷體" panose="03000509000000000000" pitchFamily="65" charset="-120"/>
              </a:rPr>
              <a:t>？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</a:t>
            </a:r>
            <a:r>
              <a:rPr lang="en-US" altLang="zh-TW" sz="3600" dirty="0"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ea typeface="標楷體" panose="03000509000000000000" pitchFamily="65" charset="-120"/>
              </a:rPr>
              <a:t>：</a:t>
            </a:r>
            <a:r>
              <a:rPr lang="en-US" altLang="zh-TW" sz="3600" dirty="0">
                <a:ea typeface="標楷體" panose="03000509000000000000" pitchFamily="65" charset="-120"/>
              </a:rPr>
              <a:t> (</a:t>
            </a:r>
            <a:r>
              <a:rPr lang="zh-TW" altLang="en-US" sz="3600" dirty="0">
                <a:ea typeface="標楷體" panose="03000509000000000000" pitchFamily="65" charset="-120"/>
              </a:rPr>
              <a:t>别有</a:t>
            </a:r>
            <a:r>
              <a:rPr lang="en-US" altLang="zh-TW" sz="3600" dirty="0">
                <a:ea typeface="標楷體" panose="03000509000000000000" pitchFamily="65" charset="-120"/>
              </a:rPr>
              <a:t>…</a:t>
            </a:r>
            <a:r>
              <a:rPr lang="en-US" altLang="zh-TW" sz="3600" dirty="0"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 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6EA0507-024C-45DE-B373-7439BDE729E6}"/>
              </a:ext>
            </a:extLst>
          </p:cNvPr>
          <p:cNvSpPr/>
          <p:nvPr/>
        </p:nvSpPr>
        <p:spPr>
          <a:xfrm>
            <a:off x="3833206" y="1690603"/>
            <a:ext cx="6629455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别有风味</a:t>
            </a:r>
            <a:endParaRPr lang="en-US" altLang="zh-TW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86FEBBB-8FB5-4015-B6B1-ED335363D5A2}"/>
              </a:ext>
            </a:extLst>
          </p:cNvPr>
          <p:cNvSpPr txBox="1"/>
          <p:nvPr/>
        </p:nvSpPr>
        <p:spPr>
          <a:xfrm>
            <a:off x="0" y="0"/>
            <a:ext cx="3738111" cy="707886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别无</a:t>
            </a:r>
            <a:r>
              <a:rPr lang="en-US" altLang="zh-TW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别有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5824525-53B3-47BA-8404-94BB5F74CDDA}"/>
              </a:ext>
            </a:extLst>
          </p:cNvPr>
          <p:cNvSpPr/>
          <p:nvPr/>
        </p:nvSpPr>
        <p:spPr>
          <a:xfrm>
            <a:off x="3071205" y="3429000"/>
            <a:ext cx="6629455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我现在别无所求</a:t>
            </a:r>
            <a:endParaRPr lang="en-US" altLang="zh-TW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ED32DA3-90E7-43E7-B058-BE9EBED850D9}"/>
              </a:ext>
            </a:extLst>
          </p:cNvPr>
          <p:cNvSpPr/>
          <p:nvPr/>
        </p:nvSpPr>
        <p:spPr>
          <a:xfrm>
            <a:off x="3071205" y="5015097"/>
            <a:ext cx="7468458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我觉得那个人别有用心</a:t>
            </a:r>
            <a:endParaRPr lang="en-US" altLang="zh-TW" sz="32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845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0" y="1184956"/>
            <a:ext cx="12192000" cy="448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我说：“行啊。好商量。你先</a:t>
            </a:r>
            <a:r>
              <a:rPr lang="zh-TW" altLang="en-US" sz="3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开个价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吧。”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先生很</a:t>
            </a:r>
            <a:r>
              <a:rPr lang="zh-TW" altLang="en-US" sz="3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慎重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地想了想说：“每月</a:t>
            </a:r>
            <a:r>
              <a:rPr lang="en-US" altLang="zh-TW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500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元。”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我惊叫： “真够</a:t>
            </a:r>
            <a:r>
              <a:rPr lang="zh-TW" altLang="en-US" sz="3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黑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的啦！咱家哪有这么多的钱？”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他摇着头说：“就这我还不</a:t>
            </a:r>
            <a:r>
              <a:rPr lang="zh-TW" altLang="en-US" sz="3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乐意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干呢！</a:t>
            </a:r>
            <a:r>
              <a:rPr lang="zh-TW" altLang="en-US" sz="3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  <a:r>
              <a:rPr lang="zh-TW" altLang="en-US" sz="38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别无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分店。”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我说：“我那</a:t>
            </a:r>
            <a:r>
              <a:rPr lang="zh-TW" altLang="en-US" sz="38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自个儿</a:t>
            </a:r>
            <a:r>
              <a:rPr lang="zh-TW" altLang="en-US" sz="3800" dirty="0">
                <a:latin typeface="標楷體" panose="03000509000000000000" pitchFamily="65" charset="-120"/>
                <a:ea typeface="標楷體" panose="03000509000000000000" pitchFamily="65" charset="-120"/>
              </a:rPr>
              <a:t>干得了，还给咱家省了这笔钱。”</a:t>
            </a:r>
            <a:endParaRPr lang="en-US" altLang="zh-TW" sz="3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7782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05CEE39-D94E-4C4C-8216-9815CB9724AF}"/>
              </a:ext>
            </a:extLst>
          </p:cNvPr>
          <p:cNvSpPr/>
          <p:nvPr/>
        </p:nvSpPr>
        <p:spPr>
          <a:xfrm>
            <a:off x="6333563" y="3785401"/>
            <a:ext cx="4550789" cy="2308324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/>
              <a:t>The unexpected winner of a contest.</a:t>
            </a:r>
            <a:endParaRPr lang="zh-TW" altLang="en-US" sz="4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FE48DF-8537-4766-97DD-7DBF1B069D82}"/>
              </a:ext>
            </a:extLst>
          </p:cNvPr>
          <p:cNvSpPr/>
          <p:nvPr/>
        </p:nvSpPr>
        <p:spPr>
          <a:xfrm>
            <a:off x="288507" y="3973949"/>
            <a:ext cx="4550789" cy="156966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/>
              <a:t>Measure word for horse</a:t>
            </a:r>
            <a:endParaRPr lang="zh-TW" altLang="en-US" sz="48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juéwàng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杀出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shā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chū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905249" y="5349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pǐ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10001248" y="5349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黑马</a:t>
            </a:r>
            <a:r>
              <a:rPr lang="en-US" altLang="zh-TW" sz="3200" dirty="0" err="1">
                <a:solidFill>
                  <a:schemeClr val="bg1"/>
                </a:solidFill>
              </a:rPr>
              <a:t>hēimǎ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B699A7E-ED44-42E8-B577-A13C18CAC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18571" r="26473" b="7619"/>
          <a:stretch/>
        </p:blipFill>
        <p:spPr>
          <a:xfrm>
            <a:off x="288507" y="326571"/>
            <a:ext cx="3532766" cy="310242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7DB866B-7CDB-40F2-BF7F-108D5E663A49}"/>
              </a:ext>
            </a:extLst>
          </p:cNvPr>
          <p:cNvSpPr/>
          <p:nvPr/>
        </p:nvSpPr>
        <p:spPr>
          <a:xfrm>
            <a:off x="6743391" y="544949"/>
            <a:ext cx="4550789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/>
              <a:t>fight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8505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9A91788-181B-4173-A716-478F8CFAC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7749"/>
            <a:ext cx="5078186" cy="174001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C6D30E9-ACBD-4F5A-978D-9EFEB2F42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1" t="9749" r="19718" b="50000"/>
          <a:stretch/>
        </p:blipFill>
        <p:spPr>
          <a:xfrm>
            <a:off x="6095772" y="542847"/>
            <a:ext cx="4381046" cy="163741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béng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fánshì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905249" y="5349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竞争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jìngzhēng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10001248" y="5349895"/>
            <a:ext cx="2190751" cy="1569660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差事</a:t>
            </a:r>
            <a:r>
              <a:rPr lang="en-US" altLang="zh-TW" sz="3600" dirty="0" err="1">
                <a:solidFill>
                  <a:schemeClr val="bg1"/>
                </a:solidFill>
              </a:rPr>
              <a:t>chāishì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CB02B22-A4E5-4CA1-B44C-C941F80A3879}"/>
              </a:ext>
            </a:extLst>
          </p:cNvPr>
          <p:cNvSpPr/>
          <p:nvPr/>
        </p:nvSpPr>
        <p:spPr>
          <a:xfrm>
            <a:off x="326263" y="544949"/>
            <a:ext cx="4550789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不用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241C4B4-E786-422D-9A9A-8F161B894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17"/>
          <a:stretch/>
        </p:blipFill>
        <p:spPr>
          <a:xfrm>
            <a:off x="6219824" y="3777749"/>
            <a:ext cx="3657600" cy="24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降价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jiàngjià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BDF0CD-A5B8-482B-AA25-0D6E957A084A}"/>
              </a:ext>
            </a:extLst>
          </p:cNvPr>
          <p:cNvSpPr/>
          <p:nvPr/>
        </p:nvSpPr>
        <p:spPr>
          <a:xfrm>
            <a:off x="304835" y="593935"/>
            <a:ext cx="4550789" cy="1015663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6000" dirty="0"/>
              <a:t>lower prices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9746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见义勇为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jiànyìyǒngwéi</a:t>
            </a:r>
            <a:endParaRPr lang="zh-TW" altLang="en-US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see what is right and have the courage to do it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B3347B-5B51-4B26-BB90-FC2B72648372}"/>
              </a:ext>
            </a:extLst>
          </p:cNvPr>
          <p:cNvSpPr/>
          <p:nvPr/>
        </p:nvSpPr>
        <p:spPr>
          <a:xfrm>
            <a:off x="5515276" y="2836327"/>
            <a:ext cx="63576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见义勇为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地将车祸伤者送到医院，救回一条宝贵的性命。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C9E49E-65D0-4D69-B480-CA20FAF8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2" y="2733597"/>
            <a:ext cx="5294052" cy="30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86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当仁不让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rén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bú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ràng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not decline to shoulder a responsibility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B3347B-5B51-4B26-BB90-FC2B72648372}"/>
              </a:ext>
            </a:extLst>
          </p:cNvPr>
          <p:cNvSpPr/>
          <p:nvPr/>
        </p:nvSpPr>
        <p:spPr>
          <a:xfrm>
            <a:off x="5515276" y="3215788"/>
            <a:ext cx="63576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大家推选他担任会长，他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当仁不让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的接受了。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08D19FF-2C75-4579-95F9-ADD8E2B95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5" y="2158703"/>
            <a:ext cx="5250115" cy="368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96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绝望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juéwàng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失望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shīwàng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5400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43724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绝望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 err="1">
                <a:solidFill>
                  <a:schemeClr val="bg1"/>
                </a:solidFill>
              </a:rPr>
              <a:t>juéwàng</a:t>
            </a:r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失望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600" dirty="0" err="1">
                <a:solidFill>
                  <a:schemeClr val="bg1"/>
                </a:solidFill>
              </a:rPr>
              <a:t>shīwàng</a:t>
            </a:r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523219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881789"/>
              </p:ext>
            </p:extLst>
          </p:nvPr>
        </p:nvGraphicFramePr>
        <p:xfrm>
          <a:off x="330513" y="1132948"/>
          <a:ext cx="11530974" cy="446567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245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49851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71204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134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，都可以受程度副词的修饰。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都有“丧失希望和信心”的</a:t>
                      </a: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意思。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402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“绝望”是强调希望断绝或毫无希望，语义比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6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“失望”重。</a:t>
                      </a:r>
                      <a:endParaRPr lang="en-US" altLang="zh-TW" sz="36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649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清晰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qīngxī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清楚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qīngchǔ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677108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4A84AC9B-CE14-4CF1-A7A8-BAAE6421DE4A}"/>
              </a:ext>
            </a:extLst>
          </p:cNvPr>
          <p:cNvSpPr/>
          <p:nvPr/>
        </p:nvSpPr>
        <p:spPr>
          <a:xfrm>
            <a:off x="343396" y="1453422"/>
            <a:ext cx="11518093" cy="184082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，都有“事物容易让人辨认、了解和头脑不胡涂，能分辨事理”的意思。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8FB533-F1B7-4AF4-872D-08A136BE09C6}"/>
              </a:ext>
            </a:extLst>
          </p:cNvPr>
          <p:cNvSpPr txBox="1"/>
          <p:nvPr/>
        </p:nvSpPr>
        <p:spPr>
          <a:xfrm>
            <a:off x="343396" y="3549081"/>
            <a:ext cx="11518093" cy="27641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我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清楚</a:t>
            </a:r>
            <a:r>
              <a:rPr lang="en-US" altLang="zh-TW" sz="40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清晰</a:t>
            </a:r>
            <a:r>
              <a:rPr lang="zh-TW" altLang="en-US" sz="4000" dirty="0">
                <a:ea typeface="標楷體" panose="03000509000000000000" pitchFamily="65" charset="-120"/>
              </a:rPr>
              <a:t>地记得第一天上小学的情景。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他的发音很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清楚</a:t>
            </a:r>
            <a:r>
              <a:rPr lang="en-US" altLang="zh-TW" sz="40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清晰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ea typeface="標楷體" panose="03000509000000000000" pitchFamily="65" charset="-120"/>
              </a:rPr>
              <a:t>考试的时候头脑要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清楚</a:t>
            </a:r>
            <a:r>
              <a:rPr lang="en-US" altLang="zh-TW" sz="40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清晰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606194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绝望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juéwàng</a:t>
            </a:r>
            <a:endParaRPr lang="zh-TW" altLang="en-US" sz="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失望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 err="1">
                <a:solidFill>
                  <a:schemeClr val="bg1"/>
                </a:solidFill>
              </a:rPr>
              <a:t>shīwàng</a:t>
            </a:r>
            <a:endParaRPr lang="zh-TW" altLang="en-US" sz="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553997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1D93806C-9526-4AC9-8FE9-ED9F7BC5380A}"/>
              </a:ext>
            </a:extLst>
          </p:cNvPr>
          <p:cNvSpPr/>
          <p:nvPr/>
        </p:nvSpPr>
        <p:spPr>
          <a:xfrm>
            <a:off x="343396" y="1174614"/>
            <a:ext cx="11518093" cy="91749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，都有“丧失希望和信心”的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  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意思。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91A65CD-A753-40C7-BD41-34290EE1DE14}"/>
              </a:ext>
            </a:extLst>
          </p:cNvPr>
          <p:cNvSpPr txBox="1"/>
          <p:nvPr/>
        </p:nvSpPr>
        <p:spPr>
          <a:xfrm>
            <a:off x="343396" y="2811609"/>
            <a:ext cx="11518093" cy="33279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看到儿子不听劝告，一意孤行</a:t>
            </a:r>
            <a:r>
              <a:rPr lang="en-US" altLang="zh-TW" sz="2400" dirty="0">
                <a:ea typeface="標楷體" panose="03000509000000000000" pitchFamily="65" charset="-120"/>
              </a:rPr>
              <a:t>(obstinately clinging to one's course )</a:t>
            </a:r>
            <a:r>
              <a:rPr lang="zh-TW" altLang="en-US" sz="3600" dirty="0">
                <a:ea typeface="標楷體" panose="03000509000000000000" pitchFamily="65" charset="-120"/>
              </a:rPr>
              <a:t>，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母亲真的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失望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绝望</a:t>
            </a:r>
            <a:r>
              <a:rPr lang="zh-TW" altLang="en-US" sz="3600" dirty="0">
                <a:ea typeface="標楷體" panose="03000509000000000000" pitchFamily="65" charset="-120"/>
              </a:rPr>
              <a:t>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已经找了一天了，所有想到的地方都去过了，都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没有找到自己丢失的东西，小王感到非常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失望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绝望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0764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绝望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juéwàng</a:t>
            </a:r>
            <a:endParaRPr lang="zh-TW" altLang="en-US" sz="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48239" y="-1"/>
            <a:ext cx="29003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失望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shīwàng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600164"/>
            <a:ext cx="5704478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1D93806C-9526-4AC9-8FE9-ED9F7BC5380A}"/>
              </a:ext>
            </a:extLst>
          </p:cNvPr>
          <p:cNvSpPr/>
          <p:nvPr/>
        </p:nvSpPr>
        <p:spPr>
          <a:xfrm>
            <a:off x="343396" y="1492783"/>
            <a:ext cx="11518093" cy="917495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“绝望”和“失望”都可以受程度副词的修饰。</a:t>
            </a:r>
            <a:endParaRPr lang="en-US" altLang="zh-TW" sz="4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91A65CD-A753-40C7-BD41-34290EE1DE14}"/>
              </a:ext>
            </a:extLst>
          </p:cNvPr>
          <p:cNvSpPr txBox="1"/>
          <p:nvPr/>
        </p:nvSpPr>
        <p:spPr>
          <a:xfrm>
            <a:off x="343396" y="3225771"/>
            <a:ext cx="11518093" cy="27641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 这个牌子的计算机老出问题，让我非常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失望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 看到孩子的病一天比一天严重，爸爸妈妈心理十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 分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绝望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34730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绝望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100" dirty="0" err="1">
                <a:solidFill>
                  <a:schemeClr val="bg1"/>
                </a:solidFill>
              </a:rPr>
              <a:t>juéwàng</a:t>
            </a:r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失望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100" dirty="0" err="1">
                <a:solidFill>
                  <a:schemeClr val="bg1"/>
                </a:solidFill>
              </a:rPr>
              <a:t>shīwàng</a:t>
            </a:r>
            <a:endParaRPr lang="zh-TW" altLang="en-US" sz="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384720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1D93806C-9526-4AC9-8FE9-ED9F7BC5380A}"/>
              </a:ext>
            </a:extLst>
          </p:cNvPr>
          <p:cNvSpPr/>
          <p:nvPr/>
        </p:nvSpPr>
        <p:spPr>
          <a:xfrm>
            <a:off x="343396" y="807940"/>
            <a:ext cx="11518093" cy="1665969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“绝望”是强调希望断绝或毫无希望，语义比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“失望”重。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91A65CD-A753-40C7-BD41-34290EE1DE14}"/>
              </a:ext>
            </a:extLst>
          </p:cNvPr>
          <p:cNvSpPr txBox="1"/>
          <p:nvPr/>
        </p:nvSpPr>
        <p:spPr>
          <a:xfrm>
            <a:off x="336953" y="2512408"/>
            <a:ext cx="11518093" cy="41589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因为今年没有考上大学，他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失望</a:t>
            </a:r>
            <a:r>
              <a:rPr lang="zh-TW" altLang="en-US" sz="3600" dirty="0">
                <a:ea typeface="標楷體" panose="03000509000000000000" pitchFamily="65" charset="-120"/>
              </a:rPr>
              <a:t>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什么药都试过了，但她的病还是没有好转，大家都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绝望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   </a:t>
            </a:r>
            <a:r>
              <a:rPr lang="zh-TW" altLang="en-US" sz="3600" dirty="0">
                <a:ea typeface="標楷體" panose="03000509000000000000" pitchFamily="65" charset="-120"/>
              </a:rPr>
              <a:t>了 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商量好的旅行计划泡汤了，真让人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失望</a:t>
            </a:r>
            <a:r>
              <a:rPr lang="zh-TW" altLang="en-US" sz="3600" dirty="0">
                <a:ea typeface="標楷體" panose="03000509000000000000" pitchFamily="65" charset="-120"/>
              </a:rPr>
              <a:t> 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这位老人对生活彻底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绝望</a:t>
            </a:r>
            <a:r>
              <a:rPr lang="zh-TW" altLang="en-US" sz="3600" dirty="0">
                <a:ea typeface="標楷體" panose="03000509000000000000" pitchFamily="65" charset="-120"/>
              </a:rPr>
              <a:t>了，选择了自杀这条路 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82070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2053" y="666929"/>
            <a:ext cx="11547894" cy="5524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绝望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中突然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杀出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匹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黑马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，儿子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见义勇为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地说：“妈，这事就交给我吧。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甭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了，每月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400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块钱就行。”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我说：“好好，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凡事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有了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竞争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就好。”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先生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当仁不让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地说：“儿子你不要抢我的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差事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。现在我宣布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降价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，每月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元就干了。”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4497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46560E0-5021-4429-A514-25D91930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0"/>
            <a:ext cx="4762500" cy="4762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干脆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gāncuì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48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睃巡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suō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xún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445329" y="5349895"/>
            <a:ext cx="2650672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擀面杖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gǎnmiànzhàng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10001248" y="5349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dìng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yīn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2FA339-9C47-4278-9A87-FE17F71A7302}"/>
              </a:ext>
            </a:extLst>
          </p:cNvPr>
          <p:cNvSpPr/>
          <p:nvPr/>
        </p:nvSpPr>
        <p:spPr>
          <a:xfrm>
            <a:off x="237165" y="166569"/>
            <a:ext cx="4533500" cy="1754326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/>
              <a:t>clear-cut;</a:t>
            </a:r>
            <a:endParaRPr lang="en-US" altLang="zh-TW" sz="5400" dirty="0"/>
          </a:p>
          <a:p>
            <a:pPr algn="ctr"/>
            <a:r>
              <a:rPr lang="zh-TW" altLang="en-US" sz="5400" dirty="0"/>
              <a:t>straightforward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C3AF5B-5E8D-460E-B0B3-4C5D2BFAA531}"/>
              </a:ext>
            </a:extLst>
          </p:cNvPr>
          <p:cNvSpPr/>
          <p:nvPr/>
        </p:nvSpPr>
        <p:spPr>
          <a:xfrm>
            <a:off x="6563123" y="930954"/>
            <a:ext cx="4533500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/>
              <a:t>flicker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A6826E-1914-40C1-A65D-D569D8D14A2E}"/>
              </a:ext>
            </a:extLst>
          </p:cNvPr>
          <p:cNvSpPr/>
          <p:nvPr/>
        </p:nvSpPr>
        <p:spPr>
          <a:xfrm>
            <a:off x="6563123" y="3599587"/>
            <a:ext cx="4533500" cy="1754326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对某件事情做出最后决定</a:t>
            </a:r>
          </a:p>
        </p:txBody>
      </p:sp>
    </p:spTree>
    <p:extLst>
      <p:ext uri="{BB962C8B-B14F-4D97-AF65-F5344CB8AC3E}">
        <p14:creationId xmlns:p14="http://schemas.microsoft.com/office/powerpoint/2010/main" val="1796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549943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睫毛都不眨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2022021"/>
            <a:ext cx="11525250" cy="75251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形容毫不犹豫的样子，等同于“眼睛都不眨”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AFE1B6C-5E86-4D6F-9737-3BB045EC3213}"/>
              </a:ext>
            </a:extLst>
          </p:cNvPr>
          <p:cNvSpPr txBox="1"/>
          <p:nvPr/>
        </p:nvSpPr>
        <p:spPr>
          <a:xfrm>
            <a:off x="333375" y="3134930"/>
            <a:ext cx="11525250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他非常喜欢逛书店，遇到喜欢的书，不管多贵，掏钱时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睫毛都不眨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我问她能不能帮我的忙，他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睫毛都不眨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就同意了。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看到有人落水了，他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睫毛都不眨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地马上跳下去救人。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69037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0" y="0"/>
            <a:ext cx="3632233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睫毛都不眨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94AC94C-0EF2-4C19-97C5-1EDC56BC02D3}"/>
              </a:ext>
            </a:extLst>
          </p:cNvPr>
          <p:cNvSpPr txBox="1"/>
          <p:nvPr/>
        </p:nvSpPr>
        <p:spPr>
          <a:xfrm>
            <a:off x="333375" y="646331"/>
            <a:ext cx="11525250" cy="592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他们恋爱两年多了，感情越来越深，当他向她求婚时，她马上就同意了。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→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_____________________________________________________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她太溺爱自己的孩子了，只要孩子提出要求，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她一看到那台自己心仪已久的电脑，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虽然孩子学钢琴的学费非常昂贵，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_______________________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AC026AD-2B89-4637-8309-4EFAE69B3E41}"/>
              </a:ext>
            </a:extLst>
          </p:cNvPr>
          <p:cNvSpPr/>
          <p:nvPr/>
        </p:nvSpPr>
        <p:spPr>
          <a:xfrm>
            <a:off x="837398" y="2399907"/>
            <a:ext cx="10684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他们恋爱两年多了，感情越来越深，当他向她求婚时，她睫毛都不眨就同意了。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61124F8-A3A0-4E1A-A804-CF5ECEC2111F}"/>
              </a:ext>
            </a:extLst>
          </p:cNvPr>
          <p:cNvSpPr/>
          <p:nvPr/>
        </p:nvSpPr>
        <p:spPr>
          <a:xfrm>
            <a:off x="760396" y="4351170"/>
            <a:ext cx="457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她睫毛都不眨就答应了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844F86B-527C-4096-B102-1B3890E58EC2}"/>
              </a:ext>
            </a:extLst>
          </p:cNvPr>
          <p:cNvSpPr/>
          <p:nvPr/>
        </p:nvSpPr>
        <p:spPr>
          <a:xfrm>
            <a:off x="6774580" y="5842450"/>
            <a:ext cx="4794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她睫毛都不眨就买下去了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348EBB4-D5EB-4E91-ACC4-237CDAB55E9A}"/>
              </a:ext>
            </a:extLst>
          </p:cNvPr>
          <p:cNvSpPr/>
          <p:nvPr/>
        </p:nvSpPr>
        <p:spPr>
          <a:xfrm>
            <a:off x="7216041" y="5115410"/>
            <a:ext cx="4794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她睫毛都不眨就买下去了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1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2053" y="1322536"/>
            <a:ext cx="11547894" cy="460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我朝儿子说：“你呢？什么态度？”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到底是少年人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干脆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，他</a:t>
            </a:r>
            <a:r>
              <a:rPr lang="zh-TW" altLang="en-US" sz="40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睫毛眨都不眨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地说：“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。我每月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块钱就行了。”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睃巡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四周说：“怎么样？还有更低的吗？”说着拿起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擀面杖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，预备一杖敲下去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定音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00007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君子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jūnzǐ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9694843" y="1920895"/>
            <a:ext cx="2497157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忙不迭</a:t>
            </a:r>
            <a:r>
              <a:rPr lang="en-US" altLang="zh-TW" sz="3200" dirty="0" err="1">
                <a:solidFill>
                  <a:schemeClr val="bg1"/>
                </a:solidFill>
              </a:rPr>
              <a:t>mángbùdié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9186066" y="5349895"/>
            <a:ext cx="2190752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gǎikǒu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CA13B7-F518-46C6-A593-33B2EC3E5FE3}"/>
              </a:ext>
            </a:extLst>
          </p:cNvPr>
          <p:cNvSpPr/>
          <p:nvPr/>
        </p:nvSpPr>
        <p:spPr>
          <a:xfrm>
            <a:off x="306407" y="997565"/>
            <a:ext cx="4533500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gentleman</a:t>
            </a:r>
            <a:endParaRPr lang="zh-TW" altLang="en-US" sz="5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CA3DA2E-F8C2-4C03-A6EA-B9F91EAB3121}"/>
              </a:ext>
            </a:extLst>
          </p:cNvPr>
          <p:cNvSpPr/>
          <p:nvPr/>
        </p:nvSpPr>
        <p:spPr>
          <a:xfrm>
            <a:off x="6409921" y="997565"/>
            <a:ext cx="4533500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Very hurry.</a:t>
            </a:r>
            <a:endParaRPr lang="zh-TW" altLang="en-US" sz="5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572C5D2-074A-41A4-8AC7-530079D4A137}"/>
              </a:ext>
            </a:extLst>
          </p:cNvPr>
          <p:cNvSpPr/>
          <p:nvPr/>
        </p:nvSpPr>
        <p:spPr>
          <a:xfrm>
            <a:off x="345508" y="4352330"/>
            <a:ext cx="8657710" cy="1754326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to withdraw or modify one's previous remark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0355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6754" y="2674947"/>
            <a:ext cx="11558492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鹬蚌相争，渔翁得利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yù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bàng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xiāng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zhēng</a:t>
            </a:r>
            <a:r>
              <a:rPr lang="en-US" altLang="zh-TW" sz="3200" dirty="0">
                <a:solidFill>
                  <a:schemeClr val="bg1"/>
                </a:solidFill>
              </a:rPr>
              <a:t>, </a:t>
            </a:r>
            <a:r>
              <a:rPr lang="en-US" altLang="zh-TW" sz="3200" dirty="0" err="1">
                <a:solidFill>
                  <a:schemeClr val="bg1"/>
                </a:solidFill>
              </a:rPr>
              <a:t>yúwēng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dé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lì</a:t>
            </a:r>
            <a:endParaRPr lang="zh-TW" altLang="en-US" sz="19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2267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清晰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qīngxī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清楚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qīngchǔ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677108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4A84AC9B-CE14-4CF1-A7A8-BAAE6421DE4A}"/>
              </a:ext>
            </a:extLst>
          </p:cNvPr>
          <p:cNvSpPr/>
          <p:nvPr/>
        </p:nvSpPr>
        <p:spPr>
          <a:xfrm>
            <a:off x="343396" y="1453422"/>
            <a:ext cx="11518093" cy="91749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“清楚”→可以当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和</a:t>
            </a:r>
            <a:r>
              <a:rPr lang="en-US" altLang="zh-TW" sz="40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8FB533-F1B7-4AF4-872D-08A136BE09C6}"/>
              </a:ext>
            </a:extLst>
          </p:cNvPr>
          <p:cNvSpPr txBox="1"/>
          <p:nvPr/>
        </p:nvSpPr>
        <p:spPr>
          <a:xfrm>
            <a:off x="343396" y="3105006"/>
            <a:ext cx="11518093" cy="27641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文章的内容我已经完全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清楚</a:t>
            </a:r>
            <a:r>
              <a:rPr lang="zh-TW" altLang="en-US" sz="4000" dirty="0">
                <a:ea typeface="標楷體" panose="03000509000000000000" pitchFamily="65" charset="-120"/>
              </a:rPr>
              <a:t>了。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这件事情的前因后果</a:t>
            </a:r>
            <a:r>
              <a:rPr lang="en-US" altLang="zh-TW" sz="4000" dirty="0">
                <a:ea typeface="標楷體" panose="03000509000000000000" pitchFamily="65" charset="-120"/>
              </a:rPr>
              <a:t>(</a:t>
            </a:r>
            <a:r>
              <a:rPr lang="en-US" altLang="zh-TW" sz="4000" dirty="0"/>
              <a:t>cause and effects </a:t>
            </a:r>
            <a:r>
              <a:rPr lang="en-US" altLang="zh-TW" sz="4000" dirty="0"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ea typeface="標楷體" panose="03000509000000000000" pitchFamily="65" charset="-120"/>
              </a:rPr>
              <a:t>你们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清楚</a:t>
            </a:r>
            <a:endParaRPr lang="en-US" altLang="zh-TW" sz="40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   不清楚</a:t>
            </a:r>
            <a:r>
              <a:rPr lang="zh-TW" altLang="en-US" sz="4000" dirty="0">
                <a:ea typeface="標楷體" panose="03000509000000000000" pitchFamily="65" charset="-120"/>
              </a:rPr>
              <a:t>？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0564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線上媒體 1" title="7 ￦ﾈﾐ￨ﾯﾭ￦ﾕﾅ￤ﾺﾋ ￩ﾹﾬ￨ﾚﾌ￧ﾛﾸ￤ﾺﾉ">
            <a:hlinkClick r:id="" action="ppaction://media"/>
            <a:extLst>
              <a:ext uri="{FF2B5EF4-FFF2-40B4-BE49-F238E27FC236}">
                <a16:creationId xmlns:a16="http://schemas.microsoft.com/office/drawing/2014/main" id="{E3E44A43-0123-44A3-ACD4-D0546DE73C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5280" y="192505"/>
            <a:ext cx="11523044" cy="637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4928" y="847234"/>
            <a:ext cx="11542144" cy="5524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先生连忙对儿子说：“咱俩不能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鹬蚌相争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，让你妈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渔翁得利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儿子不为所动，坚持说：“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君子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一诺千金。”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我说：“咱们就这么定了吧？。”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先生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忙不迭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改口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说：“我变了，变每月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100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就行。”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48107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7E77381-71E6-42B1-BECE-C74FBA0B4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03" r="19520"/>
          <a:stretch/>
        </p:blipFill>
        <p:spPr>
          <a:xfrm>
            <a:off x="0" y="3992175"/>
            <a:ext cx="3580483" cy="286582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4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退缩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tuìsuō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bāo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3580483" y="5349895"/>
            <a:ext cx="2515518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chǒu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49E4D2-7FE0-47E5-AE3E-D674A628D30F}"/>
              </a:ext>
            </a:extLst>
          </p:cNvPr>
          <p:cNvSpPr txBox="1"/>
          <p:nvPr/>
        </p:nvSpPr>
        <p:spPr>
          <a:xfrm>
            <a:off x="10001250" y="5349895"/>
            <a:ext cx="2190751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垄断</a:t>
            </a:r>
            <a:r>
              <a:rPr lang="en-US" altLang="zh-TW" sz="3200" dirty="0" err="1">
                <a:solidFill>
                  <a:schemeClr val="bg1"/>
                </a:solidFill>
              </a:rPr>
              <a:t>lǒngduàn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300735-C522-4F97-A070-29EAC01EA792}"/>
              </a:ext>
            </a:extLst>
          </p:cNvPr>
          <p:cNvSpPr/>
          <p:nvPr/>
        </p:nvSpPr>
        <p:spPr>
          <a:xfrm>
            <a:off x="306407" y="997565"/>
            <a:ext cx="4533500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flinch</a:t>
            </a:r>
            <a:endParaRPr lang="zh-TW" altLang="en-US" sz="5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D44970-7828-4F08-B586-C00F4441CDFB}"/>
              </a:ext>
            </a:extLst>
          </p:cNvPr>
          <p:cNvSpPr/>
          <p:nvPr/>
        </p:nvSpPr>
        <p:spPr>
          <a:xfrm>
            <a:off x="6478407" y="184419"/>
            <a:ext cx="4533500" cy="1754326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do </a:t>
            </a:r>
            <a:r>
              <a:rPr lang="en-US" altLang="zh-TW" sz="5400" dirty="0" err="1"/>
              <a:t>sth</a:t>
            </a:r>
            <a:r>
              <a:rPr lang="en-US" altLang="zh-TW" sz="5400" dirty="0"/>
              <a:t>. all by oneself</a:t>
            </a:r>
            <a:endParaRPr lang="zh-TW" altLang="en-US" sz="5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4CCAD7-432A-4BCC-83F0-553E261F78B7}"/>
              </a:ext>
            </a:extLst>
          </p:cNvPr>
          <p:cNvSpPr/>
          <p:nvPr/>
        </p:nvSpPr>
        <p:spPr>
          <a:xfrm>
            <a:off x="6563125" y="4242146"/>
            <a:ext cx="4533500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Monopoly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704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封锁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fēngsuǒ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zhèngdàng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5B1A10-7329-46DD-BE44-4754A3143CB8}"/>
              </a:ext>
            </a:extLst>
          </p:cNvPr>
          <p:cNvSpPr/>
          <p:nvPr/>
        </p:nvSpPr>
        <p:spPr>
          <a:xfrm>
            <a:off x="306407" y="997565"/>
            <a:ext cx="4533500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block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44279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549943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毫不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1997443"/>
            <a:ext cx="11525250" cy="75251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毫不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+adj./v.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，意思是“一点ㄦ也不”。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ADE82C16-E649-4320-AD1E-977C31E82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826922"/>
              </p:ext>
            </p:extLst>
          </p:nvPr>
        </p:nvGraphicFramePr>
        <p:xfrm>
          <a:off x="333375" y="3096857"/>
          <a:ext cx="11525250" cy="3211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62625">
                  <a:extLst>
                    <a:ext uri="{9D8B030D-6E8A-4147-A177-3AD203B41FA5}">
                      <a16:colId xmlns:a16="http://schemas.microsoft.com/office/drawing/2014/main" val="2370657928"/>
                    </a:ext>
                  </a:extLst>
                </a:gridCol>
                <a:gridCol w="5762625">
                  <a:extLst>
                    <a:ext uri="{9D8B030D-6E8A-4147-A177-3AD203B41FA5}">
                      <a16:colId xmlns:a16="http://schemas.microsoft.com/office/drawing/2014/main" val="639194636"/>
                    </a:ext>
                  </a:extLst>
                </a:gridCol>
              </a:tblGrid>
              <a:tr h="8028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毫不犹豫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毫不生气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933928"/>
                  </a:ext>
                </a:extLst>
              </a:tr>
              <a:tr h="802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毫不后悔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毫不畏惧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9747303"/>
                  </a:ext>
                </a:extLst>
              </a:tr>
              <a:tr h="802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毫不奇怪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毫不喜欢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4436496"/>
                  </a:ext>
                </a:extLst>
              </a:tr>
              <a:tr h="802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毫不在乎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毫不担心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717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45459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549943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毫无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1997443"/>
            <a:ext cx="11525250" cy="75251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毫无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+n.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，意思是“一点ㄦ也没有”。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ADE82C16-E649-4320-AD1E-977C31E82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062592"/>
              </p:ext>
            </p:extLst>
          </p:nvPr>
        </p:nvGraphicFramePr>
        <p:xfrm>
          <a:off x="333375" y="3096857"/>
          <a:ext cx="11525250" cy="3211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762625">
                  <a:extLst>
                    <a:ext uri="{9D8B030D-6E8A-4147-A177-3AD203B41FA5}">
                      <a16:colId xmlns:a16="http://schemas.microsoft.com/office/drawing/2014/main" val="2370657928"/>
                    </a:ext>
                  </a:extLst>
                </a:gridCol>
                <a:gridCol w="5762625">
                  <a:extLst>
                    <a:ext uri="{9D8B030D-6E8A-4147-A177-3AD203B41FA5}">
                      <a16:colId xmlns:a16="http://schemas.microsoft.com/office/drawing/2014/main" val="639194636"/>
                    </a:ext>
                  </a:extLst>
                </a:gridCol>
              </a:tblGrid>
              <a:tr h="8028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毫无意义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毫无办法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933928"/>
                  </a:ext>
                </a:extLst>
              </a:tr>
              <a:tr h="802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毫无反应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毫无特色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9747303"/>
                  </a:ext>
                </a:extLst>
              </a:tr>
              <a:tr h="802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毫无道理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毫无感情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4436496"/>
                  </a:ext>
                </a:extLst>
              </a:tr>
              <a:tr h="802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毫无准备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毫无变化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717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590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21104" y="0"/>
            <a:ext cx="3634468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毫无</a:t>
            </a:r>
            <a:r>
              <a:rPr lang="en-US" altLang="zh-TW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毫不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0756DB9-34EC-45B2-8590-CD92D3DC49AE}"/>
              </a:ext>
            </a:extLst>
          </p:cNvPr>
          <p:cNvSpPr txBox="1"/>
          <p:nvPr/>
        </p:nvSpPr>
        <p:spPr>
          <a:xfrm>
            <a:off x="353585" y="1998449"/>
            <a:ext cx="11446329" cy="368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当王风向他求婚时，她</a:t>
            </a:r>
            <a:r>
              <a:rPr lang="en-US" altLang="zh-TW" sz="4000" dirty="0">
                <a:ea typeface="標楷體" panose="03000509000000000000" pitchFamily="65" charset="-120"/>
              </a:rPr>
              <a:t>________</a:t>
            </a:r>
            <a:r>
              <a:rPr lang="zh-TW" altLang="en-US" sz="4000" dirty="0">
                <a:ea typeface="標楷體" panose="03000509000000000000" pitchFamily="65" charset="-120"/>
              </a:rPr>
              <a:t>犹豫地答应了。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老师对我们非常严格，扣分的时候</a:t>
            </a:r>
            <a:r>
              <a:rPr lang="en-US" altLang="zh-TW" sz="4000" dirty="0">
                <a:ea typeface="標楷體" panose="03000509000000000000" pitchFamily="65" charset="-120"/>
              </a:rPr>
              <a:t>________</a:t>
            </a:r>
            <a:r>
              <a:rPr lang="zh-TW" altLang="en-US" sz="4000" dirty="0">
                <a:ea typeface="標楷體" panose="03000509000000000000" pitchFamily="65" charset="-120"/>
              </a:rPr>
              <a:t>留情。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ea typeface="標楷體" panose="03000509000000000000" pitchFamily="65" charset="-120"/>
              </a:rPr>
              <a:t>很多年轻人对京剧</a:t>
            </a:r>
            <a:r>
              <a:rPr lang="en-US" altLang="zh-TW" sz="4000" dirty="0">
                <a:ea typeface="標楷體" panose="03000509000000000000" pitchFamily="65" charset="-120"/>
              </a:rPr>
              <a:t>________</a:t>
            </a:r>
            <a:r>
              <a:rPr lang="zh-TW" altLang="en-US" sz="4000" dirty="0">
                <a:ea typeface="標楷體" panose="03000509000000000000" pitchFamily="65" charset="-120"/>
              </a:rPr>
              <a:t>兴趣。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ea typeface="標楷體" panose="03000509000000000000" pitchFamily="65" charset="-120"/>
              </a:rPr>
              <a:t>这件事跟我</a:t>
            </a:r>
            <a:r>
              <a:rPr lang="en-US" altLang="zh-TW" sz="4000" dirty="0">
                <a:ea typeface="標楷體" panose="03000509000000000000" pitchFamily="65" charset="-120"/>
              </a:rPr>
              <a:t>________</a:t>
            </a:r>
            <a:r>
              <a:rPr lang="zh-TW" altLang="en-US" sz="4000" dirty="0">
                <a:ea typeface="標楷體" panose="03000509000000000000" pitchFamily="65" charset="-120"/>
              </a:rPr>
              <a:t>关系，你别跟我说。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2FE893A-CAE8-4352-9B75-CD25B6751227}"/>
              </a:ext>
            </a:extLst>
          </p:cNvPr>
          <p:cNvSpPr txBox="1"/>
          <p:nvPr/>
        </p:nvSpPr>
        <p:spPr>
          <a:xfrm>
            <a:off x="5929162" y="2075449"/>
            <a:ext cx="1982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649B6C6-C196-412B-AD93-C694E303A70B}"/>
              </a:ext>
            </a:extLst>
          </p:cNvPr>
          <p:cNvSpPr txBox="1"/>
          <p:nvPr/>
        </p:nvSpPr>
        <p:spPr>
          <a:xfrm>
            <a:off x="8459002" y="3007682"/>
            <a:ext cx="1982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CCF3239-69B3-42C9-901A-CD70D0B54095}"/>
              </a:ext>
            </a:extLst>
          </p:cNvPr>
          <p:cNvSpPr txBox="1"/>
          <p:nvPr/>
        </p:nvSpPr>
        <p:spPr>
          <a:xfrm>
            <a:off x="4828674" y="3890316"/>
            <a:ext cx="1982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毫无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1B44708-420C-44DF-BE75-1E884ECE7D15}"/>
              </a:ext>
            </a:extLst>
          </p:cNvPr>
          <p:cNvSpPr txBox="1"/>
          <p:nvPr/>
        </p:nvSpPr>
        <p:spPr>
          <a:xfrm>
            <a:off x="3344780" y="4804697"/>
            <a:ext cx="1982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毫无</a:t>
            </a:r>
          </a:p>
        </p:txBody>
      </p:sp>
    </p:spTree>
    <p:extLst>
      <p:ext uri="{BB962C8B-B14F-4D97-AF65-F5344CB8AC3E}">
        <p14:creationId xmlns:p14="http://schemas.microsoft.com/office/powerpoint/2010/main" val="184437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121104" y="0"/>
            <a:ext cx="3634468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毫无</a:t>
            </a: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毫不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0756DB9-34EC-45B2-8590-CD92D3DC49AE}"/>
              </a:ext>
            </a:extLst>
          </p:cNvPr>
          <p:cNvSpPr txBox="1"/>
          <p:nvPr/>
        </p:nvSpPr>
        <p:spPr>
          <a:xfrm>
            <a:off x="372835" y="769441"/>
            <a:ext cx="11446329" cy="534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300" dirty="0">
                <a:ea typeface="標楷體" panose="03000509000000000000" pitchFamily="65" charset="-120"/>
              </a:rPr>
              <a:t>1.</a:t>
            </a:r>
            <a:r>
              <a:rPr lang="zh-TW" altLang="en-US" sz="3300" dirty="0">
                <a:ea typeface="標楷體" panose="03000509000000000000" pitchFamily="65" charset="-120"/>
              </a:rPr>
              <a:t>虽然失败了，但是他一点也不后悔，因为他获得宝贵的经验。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300" dirty="0">
                <a:ea typeface="標楷體" panose="03000509000000000000" pitchFamily="65" charset="-120"/>
              </a:rPr>
              <a:t>→</a:t>
            </a:r>
            <a:r>
              <a:rPr lang="en-US" altLang="zh-TW" sz="3300" dirty="0">
                <a:ea typeface="標楷體" panose="03000509000000000000" pitchFamily="65" charset="-120"/>
              </a:rPr>
              <a:t>____________________________________________________</a:t>
            </a:r>
            <a:r>
              <a:rPr lang="zh-TW" altLang="en-US" sz="3300" dirty="0">
                <a:ea typeface="標楷體" panose="03000509000000000000" pitchFamily="65" charset="-120"/>
              </a:rPr>
              <a:t>。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300" dirty="0">
                <a:ea typeface="標楷體" panose="03000509000000000000" pitchFamily="65" charset="-120"/>
              </a:rPr>
              <a:t>2.</a:t>
            </a:r>
            <a:r>
              <a:rPr lang="zh-TW" altLang="en-US" sz="3300" dirty="0">
                <a:ea typeface="標楷體" panose="03000509000000000000" pitchFamily="65" charset="-120"/>
              </a:rPr>
              <a:t>你别相信这些小道消息</a:t>
            </a:r>
            <a:r>
              <a:rPr lang="en-US" altLang="zh-TW" sz="3300" dirty="0">
                <a:ea typeface="標楷體" panose="03000509000000000000" pitchFamily="65" charset="-120"/>
              </a:rPr>
              <a:t>(</a:t>
            </a:r>
            <a:r>
              <a:rPr lang="en-US" altLang="zh-TW" sz="3300" dirty="0"/>
              <a:t>news from unreliable source</a:t>
            </a:r>
            <a:r>
              <a:rPr lang="en-US" altLang="zh-TW" sz="3300" dirty="0">
                <a:ea typeface="標楷體" panose="03000509000000000000" pitchFamily="65" charset="-120"/>
              </a:rPr>
              <a:t>)</a:t>
            </a:r>
            <a:r>
              <a:rPr lang="zh-TW" altLang="en-US" sz="3300" dirty="0">
                <a:ea typeface="標楷體" panose="03000509000000000000" pitchFamily="65" charset="-120"/>
              </a:rPr>
              <a:t>，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300" dirty="0">
                <a:ea typeface="標楷體" panose="03000509000000000000" pitchFamily="65" charset="-120"/>
              </a:rPr>
              <a:t>    </a:t>
            </a:r>
            <a:r>
              <a:rPr lang="en-US" altLang="zh-TW" sz="3300" dirty="0">
                <a:ea typeface="標楷體" panose="03000509000000000000" pitchFamily="65" charset="-120"/>
              </a:rPr>
              <a:t>___________________________________________________</a:t>
            </a:r>
            <a:r>
              <a:rPr lang="zh-TW" altLang="en-US" sz="3300" dirty="0">
                <a:ea typeface="標楷體" panose="03000509000000000000" pitchFamily="65" charset="-120"/>
              </a:rPr>
              <a:t>。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300" dirty="0">
                <a:ea typeface="標楷體" panose="03000509000000000000" pitchFamily="65" charset="-120"/>
              </a:rPr>
              <a:t>3.</a:t>
            </a:r>
            <a:r>
              <a:rPr lang="zh-TW" altLang="en-US" sz="3300" dirty="0">
                <a:ea typeface="標楷體" panose="03000509000000000000" pitchFamily="65" charset="-120"/>
              </a:rPr>
              <a:t>她总是我行我素，对别人的看法，</a:t>
            </a:r>
            <a:r>
              <a:rPr lang="en-US" altLang="zh-TW" sz="3300" dirty="0">
                <a:ea typeface="標楷體" panose="03000509000000000000" pitchFamily="65" charset="-120"/>
              </a:rPr>
              <a:t>_____________________</a:t>
            </a:r>
            <a:r>
              <a:rPr lang="zh-TW" altLang="en-US" sz="3300" dirty="0">
                <a:ea typeface="標楷體" panose="03000509000000000000" pitchFamily="65" charset="-120"/>
              </a:rPr>
              <a:t>。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300" dirty="0">
                <a:ea typeface="標楷體" panose="03000509000000000000" pitchFamily="65" charset="-120"/>
              </a:rPr>
              <a:t>4.</a:t>
            </a:r>
            <a:r>
              <a:rPr lang="zh-TW" altLang="en-US" sz="3300" dirty="0">
                <a:ea typeface="標楷體" panose="03000509000000000000" pitchFamily="65" charset="-120"/>
              </a:rPr>
              <a:t>她因酒后驾车被扣分罚款之后，还与警察纠缠</a:t>
            </a:r>
            <a:r>
              <a:rPr lang="en-US" altLang="zh-TW" sz="3300" dirty="0">
                <a:ea typeface="標楷體" panose="03000509000000000000" pitchFamily="65" charset="-120"/>
              </a:rPr>
              <a:t>(bother)</a:t>
            </a:r>
            <a:r>
              <a:rPr lang="zh-TW" altLang="en-US" sz="3300" dirty="0">
                <a:ea typeface="標楷體" panose="03000509000000000000" pitchFamily="65" charset="-120"/>
              </a:rPr>
              <a:t>不休，    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300" dirty="0">
                <a:ea typeface="標楷體" panose="03000509000000000000" pitchFamily="65" charset="-120"/>
              </a:rPr>
              <a:t>   </a:t>
            </a:r>
            <a:r>
              <a:rPr lang="en-US" altLang="zh-TW" sz="3300" dirty="0">
                <a:ea typeface="標楷體" panose="03000509000000000000" pitchFamily="65" charset="-120"/>
              </a:rPr>
              <a:t>____________________________</a:t>
            </a:r>
            <a:r>
              <a:rPr lang="zh-TW" altLang="en-US" sz="33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6B8D519-0803-44A7-9A6B-58F340F80919}"/>
              </a:ext>
            </a:extLst>
          </p:cNvPr>
          <p:cNvSpPr txBox="1"/>
          <p:nvPr/>
        </p:nvSpPr>
        <p:spPr>
          <a:xfrm>
            <a:off x="827773" y="1571898"/>
            <a:ext cx="108187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ea typeface="標楷體" panose="03000509000000000000" pitchFamily="65" charset="-120"/>
              </a:rPr>
              <a:t>虽然失败了，但是他毫不后悔，因为他获得宝贵的经验</a:t>
            </a:r>
            <a:endParaRPr lang="zh-TW" altLang="en-US" sz="33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1860DE4-0ECC-47AA-957C-25C07537FC8B}"/>
              </a:ext>
            </a:extLst>
          </p:cNvPr>
          <p:cNvSpPr txBox="1"/>
          <p:nvPr/>
        </p:nvSpPr>
        <p:spPr>
          <a:xfrm>
            <a:off x="827773" y="3086158"/>
            <a:ext cx="106936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这些小道消息毫无根据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D0C065B-DF38-4E1E-9E3B-8092A328BA04}"/>
              </a:ext>
            </a:extLst>
          </p:cNvPr>
          <p:cNvSpPr txBox="1"/>
          <p:nvPr/>
        </p:nvSpPr>
        <p:spPr>
          <a:xfrm>
            <a:off x="7064943" y="3850153"/>
            <a:ext cx="43313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毫不在意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35E1CD-F762-4B61-9B84-97E4A6E11B9A}"/>
              </a:ext>
            </a:extLst>
          </p:cNvPr>
          <p:cNvSpPr txBox="1"/>
          <p:nvPr/>
        </p:nvSpPr>
        <p:spPr>
          <a:xfrm>
            <a:off x="739540" y="5352440"/>
            <a:ext cx="5882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毫无羞耻心</a:t>
            </a:r>
          </a:p>
        </p:txBody>
      </p:sp>
    </p:spTree>
    <p:extLst>
      <p:ext uri="{BB962C8B-B14F-4D97-AF65-F5344CB8AC3E}">
        <p14:creationId xmlns:p14="http://schemas.microsoft.com/office/powerpoint/2010/main" val="154886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4928" y="1590259"/>
            <a:ext cx="11542144" cy="367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儿子</a:t>
            </a:r>
            <a:r>
              <a:rPr lang="zh-TW" altLang="en-US" sz="4000" dirty="0"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毫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退缩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，说：“那我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。每月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块钱，我把我妈的信都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包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发了。怎么样？”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我微笑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瞅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着先生，说：“看来任何事情都不能搞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垄断封锁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，所以要有反不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正当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竞争法。”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6888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悲壮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bēizhuàng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无偿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wúcháng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3F8263-CAA7-49D3-9AC3-5E4D4A9B4DBE}"/>
              </a:ext>
            </a:extLst>
          </p:cNvPr>
          <p:cNvSpPr txBox="1"/>
          <p:nvPr/>
        </p:nvSpPr>
        <p:spPr>
          <a:xfrm>
            <a:off x="8031297" y="5349895"/>
            <a:ext cx="2515518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一辈子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yībèizi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CE18699-7B00-4B4F-9822-1F1AC1A58DFE}"/>
              </a:ext>
            </a:extLst>
          </p:cNvPr>
          <p:cNvSpPr/>
          <p:nvPr/>
        </p:nvSpPr>
        <p:spPr>
          <a:xfrm>
            <a:off x="365789" y="816533"/>
            <a:ext cx="5001177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4800" dirty="0"/>
              <a:t>solemn and stirring</a:t>
            </a:r>
            <a:endParaRPr lang="zh-TW" altLang="en-US" sz="4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2014C18-9570-4E44-A540-E723F9752B1A}"/>
              </a:ext>
            </a:extLst>
          </p:cNvPr>
          <p:cNvSpPr/>
          <p:nvPr/>
        </p:nvSpPr>
        <p:spPr>
          <a:xfrm>
            <a:off x="6576089" y="816532"/>
            <a:ext cx="3841540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/>
              <a:t>gratuitous</a:t>
            </a:r>
            <a:endParaRPr lang="zh-TW" altLang="en-US" sz="4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6E2EFC1-AD10-446B-9123-69F6D808C93E}"/>
              </a:ext>
            </a:extLst>
          </p:cNvPr>
          <p:cNvSpPr/>
          <p:nvPr/>
        </p:nvSpPr>
        <p:spPr>
          <a:xfrm>
            <a:off x="4442489" y="4250975"/>
            <a:ext cx="3841540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all one's life</a:t>
            </a:r>
            <a:endParaRPr lang="zh-TW" altLang="en-US" sz="13800" dirty="0"/>
          </a:p>
        </p:txBody>
      </p:sp>
    </p:spTree>
    <p:extLst>
      <p:ext uri="{BB962C8B-B14F-4D97-AF65-F5344CB8AC3E}">
        <p14:creationId xmlns:p14="http://schemas.microsoft.com/office/powerpoint/2010/main" val="8944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清晰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qīngxī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清楚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qīngchǔ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677108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4A84AC9B-CE14-4CF1-A7A8-BAAE6421DE4A}"/>
              </a:ext>
            </a:extLst>
          </p:cNvPr>
          <p:cNvSpPr/>
          <p:nvPr/>
        </p:nvSpPr>
        <p:spPr>
          <a:xfrm>
            <a:off x="343396" y="1453422"/>
            <a:ext cx="11518093" cy="91749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“清楚”→可以重迭为“清清楚楚”。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8FB533-F1B7-4AF4-872D-08A136BE09C6}"/>
              </a:ext>
            </a:extLst>
          </p:cNvPr>
          <p:cNvSpPr txBox="1"/>
          <p:nvPr/>
        </p:nvSpPr>
        <p:spPr>
          <a:xfrm>
            <a:off x="343396" y="3341572"/>
            <a:ext cx="11518093" cy="1840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你每天都把老师讲的内容搞得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清清楚楚</a:t>
            </a:r>
            <a:r>
              <a:rPr lang="zh-TW" altLang="en-US" sz="4000" dirty="0">
                <a:ea typeface="標楷體" panose="03000509000000000000" pitchFamily="65" charset="-120"/>
              </a:rPr>
              <a:t>的，考试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ea typeface="標楷體" panose="03000509000000000000" pitchFamily="65" charset="-120"/>
              </a:rPr>
              <a:t>   就肯定没问题了。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6866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气壮山河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qìzhuàngshānhé</a:t>
            </a:r>
            <a:endParaRPr lang="zh-TW" altLang="en-US" sz="19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full of power and grandeur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B3347B-5B51-4B26-BB90-FC2B72648372}"/>
              </a:ext>
            </a:extLst>
          </p:cNvPr>
          <p:cNvSpPr/>
          <p:nvPr/>
        </p:nvSpPr>
        <p:spPr>
          <a:xfrm>
            <a:off x="5515276" y="2836327"/>
            <a:ext cx="63576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這首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旗正飄飄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，由千人大合唱，真是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氣壯壯山河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0064B5B-6F8B-4427-B1EA-3C5291386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2616653"/>
            <a:ext cx="52387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001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一如既往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yīrújìwǎng</a:t>
            </a:r>
            <a:endParaRPr lang="zh-TW" altLang="en-US" sz="19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just as in the past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B3347B-5B51-4B26-BB90-FC2B72648372}"/>
              </a:ext>
            </a:extLst>
          </p:cNvPr>
          <p:cNvSpPr/>
          <p:nvPr/>
        </p:nvSpPr>
        <p:spPr>
          <a:xfrm>
            <a:off x="5515276" y="2836327"/>
            <a:ext cx="63576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雖然取得了很好的成績，她還是一如既往地努力学习。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F7BDD5-4032-41A1-B6F9-595E6F555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384565"/>
            <a:ext cx="5079701" cy="38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469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4928" y="1797293"/>
            <a:ext cx="11542144" cy="367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先生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气壮山河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地站起来，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悲壮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地说：“我现在宣布，发信不要钱了。反正我以前也是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无偿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服务，今后就</a:t>
            </a:r>
            <a:r>
              <a:rPr lang="zh-TW" altLang="en-US" sz="4000" dirty="0"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一如既往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罢了。一个人做点好事并不难，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一辈子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都做好事也不难。”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1761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6893379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悻悻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xìngxìng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E1DA64C-7A77-44E8-A3A6-1D8461F0F378}"/>
              </a:ext>
            </a:extLst>
          </p:cNvPr>
          <p:cNvSpPr/>
          <p:nvPr/>
        </p:nvSpPr>
        <p:spPr>
          <a:xfrm>
            <a:off x="1896922" y="1147574"/>
            <a:ext cx="4720588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5400" dirty="0"/>
              <a:t> angry, resentful</a:t>
            </a:r>
          </a:p>
        </p:txBody>
      </p:sp>
    </p:spTree>
    <p:extLst>
      <p:ext uri="{BB962C8B-B14F-4D97-AF65-F5344CB8AC3E}">
        <p14:creationId xmlns:p14="http://schemas.microsoft.com/office/powerpoint/2010/main" val="23128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4928" y="1421892"/>
            <a:ext cx="11542144" cy="460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儿子在一旁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悻悻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地说：“妈，现在要想把您招的标从我爸手里抢回来，只有倒找给您钱了。”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我说：“儿子，这是你就让给你爸了吧。以后我要是有时间，尽量争取自己上邮局。现在你知道下一步最重要的事是什么吗？”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42760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guòtóu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59068E-49BD-4C2D-8279-6E79F1B3455F}"/>
              </a:ext>
            </a:extLst>
          </p:cNvPr>
          <p:cNvSpPr/>
          <p:nvPr/>
        </p:nvSpPr>
        <p:spPr>
          <a:xfrm>
            <a:off x="1058779" y="925677"/>
            <a:ext cx="2790864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/>
              <a:t>overdo</a:t>
            </a:r>
          </a:p>
        </p:txBody>
      </p:sp>
    </p:spTree>
    <p:extLst>
      <p:ext uri="{BB962C8B-B14F-4D97-AF65-F5344CB8AC3E}">
        <p14:creationId xmlns:p14="http://schemas.microsoft.com/office/powerpoint/2010/main" val="336002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0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过头</a:t>
            </a:r>
            <a:endParaRPr lang="en-US" altLang="zh-TW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1309202"/>
            <a:ext cx="11525250" cy="75251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Adj./v.+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过头，表示动作、行为或程度超过了限度和分寸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06103D6F-3BE3-41AA-B309-DDFBE1F0D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979375"/>
              </p:ext>
            </p:extLst>
          </p:nvPr>
        </p:nvGraphicFramePr>
        <p:xfrm>
          <a:off x="333375" y="2223436"/>
          <a:ext cx="11525252" cy="410998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81313">
                  <a:extLst>
                    <a:ext uri="{9D8B030D-6E8A-4147-A177-3AD203B41FA5}">
                      <a16:colId xmlns:a16="http://schemas.microsoft.com/office/drawing/2014/main" val="1089223263"/>
                    </a:ext>
                  </a:extLst>
                </a:gridCol>
                <a:gridCol w="2881313">
                  <a:extLst>
                    <a:ext uri="{9D8B030D-6E8A-4147-A177-3AD203B41FA5}">
                      <a16:colId xmlns:a16="http://schemas.microsoft.com/office/drawing/2014/main" val="2453483335"/>
                    </a:ext>
                  </a:extLst>
                </a:gridCol>
                <a:gridCol w="2881313">
                  <a:extLst>
                    <a:ext uri="{9D8B030D-6E8A-4147-A177-3AD203B41FA5}">
                      <a16:colId xmlns:a16="http://schemas.microsoft.com/office/drawing/2014/main" val="712822211"/>
                    </a:ext>
                  </a:extLst>
                </a:gridCol>
                <a:gridCol w="2881313">
                  <a:extLst>
                    <a:ext uri="{9D8B030D-6E8A-4147-A177-3AD203B41FA5}">
                      <a16:colId xmlns:a16="http://schemas.microsoft.com/office/drawing/2014/main" val="776519656"/>
                    </a:ext>
                  </a:extLst>
                </a:gridCol>
              </a:tblGrid>
              <a:tr h="82199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睡过头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保护过头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爱护过头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热情过头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1863375"/>
                  </a:ext>
                </a:extLst>
              </a:tr>
              <a:tr h="8219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洗过头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照顾过头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好过头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厉害过头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4057882"/>
                  </a:ext>
                </a:extLst>
              </a:tr>
              <a:tr h="8219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夸过头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管理过头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紧张过头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聪明过头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025900"/>
                  </a:ext>
                </a:extLst>
              </a:tr>
              <a:tr h="8219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喝过头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运动过头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软过头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高兴过头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310074"/>
                  </a:ext>
                </a:extLst>
              </a:tr>
              <a:tr h="8219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玩过头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休息过头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甜过头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小心过头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3803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49098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D376B4-F133-4089-99DF-47E5C9C596F4}"/>
              </a:ext>
            </a:extLst>
          </p:cNvPr>
          <p:cNvSpPr txBox="1"/>
          <p:nvPr/>
        </p:nvSpPr>
        <p:spPr>
          <a:xfrm>
            <a:off x="0" y="0"/>
            <a:ext cx="2197554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过头</a:t>
            </a:r>
            <a:endParaRPr lang="en-US" altLang="zh-TW" sz="2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711896-C48A-40BD-AE44-D47B82521B28}"/>
              </a:ext>
            </a:extLst>
          </p:cNvPr>
          <p:cNvSpPr txBox="1"/>
          <p:nvPr/>
        </p:nvSpPr>
        <p:spPr>
          <a:xfrm>
            <a:off x="372835" y="400110"/>
            <a:ext cx="11446329" cy="6251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现在的中国家长往往在生活上给孩子的保护太多了，不利于孩子的成长。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br>
              <a:rPr lang="en-US" altLang="zh-TW" sz="3000" dirty="0">
                <a:ea typeface="標楷體" panose="03000509000000000000" pitchFamily="65" charset="-120"/>
              </a:rPr>
            </a:br>
            <a:r>
              <a:rPr lang="zh-TW" altLang="en-US" sz="3000" dirty="0">
                <a:ea typeface="標楷體" panose="03000509000000000000" pitchFamily="65" charset="-120"/>
              </a:rPr>
              <a:t>→</a:t>
            </a:r>
            <a:r>
              <a:rPr lang="en-US" altLang="zh-TW" sz="3000" dirty="0">
                <a:ea typeface="標楷體" panose="03000509000000000000" pitchFamily="65" charset="-120"/>
              </a:rPr>
              <a:t>____________________________________________________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多运动的确对身体有好处，但</a:t>
            </a:r>
            <a:r>
              <a:rPr lang="en-US" altLang="zh-TW" sz="3000" dirty="0">
                <a:ea typeface="標楷體" panose="03000509000000000000" pitchFamily="65" charset="-120"/>
              </a:rPr>
              <a:t>__________________________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3.A</a:t>
            </a:r>
            <a:r>
              <a:rPr lang="zh-TW" altLang="en-US" sz="3000" dirty="0">
                <a:ea typeface="標楷體" panose="03000509000000000000" pitchFamily="65" charset="-120"/>
              </a:rPr>
              <a:t>：小王最近为什么上班老迟到啊？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</a:t>
            </a:r>
            <a:r>
              <a:rPr lang="en-US" altLang="zh-TW" sz="3000" dirty="0">
                <a:ea typeface="標楷體" panose="03000509000000000000" pitchFamily="65" charset="-120"/>
              </a:rPr>
              <a:t>B</a:t>
            </a:r>
            <a:r>
              <a:rPr lang="zh-TW" altLang="en-US" sz="3000" dirty="0">
                <a:ea typeface="標楷體" panose="03000509000000000000" pitchFamily="65" charset="-120"/>
              </a:rPr>
              <a:t>：</a:t>
            </a:r>
            <a:r>
              <a:rPr lang="en-US" altLang="zh-TW" sz="3000" dirty="0">
                <a:ea typeface="標楷體" panose="03000509000000000000" pitchFamily="65" charset="-120"/>
              </a:rPr>
              <a:t>_________________________________________________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4.A</a:t>
            </a:r>
            <a:r>
              <a:rPr lang="zh-TW" altLang="en-US" sz="3000" dirty="0">
                <a:ea typeface="標楷體" panose="03000509000000000000" pitchFamily="65" charset="-120"/>
              </a:rPr>
              <a:t>：听说老马昨天出了车祸，是怎么回事啊？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</a:t>
            </a:r>
            <a:r>
              <a:rPr lang="en-US" altLang="zh-TW" sz="3000" dirty="0">
                <a:ea typeface="標楷體" panose="03000509000000000000" pitchFamily="65" charset="-120"/>
              </a:rPr>
              <a:t>B</a:t>
            </a:r>
            <a:r>
              <a:rPr lang="zh-TW" altLang="en-US" sz="3000" dirty="0">
                <a:ea typeface="標楷體" panose="03000509000000000000" pitchFamily="65" charset="-120"/>
              </a:rPr>
              <a:t>：</a:t>
            </a:r>
            <a:r>
              <a:rPr lang="en-US" altLang="zh-TW" sz="3000" dirty="0">
                <a:ea typeface="標楷體" panose="03000509000000000000" pitchFamily="65" charset="-120"/>
              </a:rPr>
              <a:t>_________________________________________________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03DC4E1-3BEE-474A-9F30-7176CBF1737C}"/>
              </a:ext>
            </a:extLst>
          </p:cNvPr>
          <p:cNvSpPr/>
          <p:nvPr/>
        </p:nvSpPr>
        <p:spPr>
          <a:xfrm>
            <a:off x="797293" y="2031089"/>
            <a:ext cx="98963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现在的中国家长往往在生活上给孩子的保护过头了，不利于孩子的成长。</a:t>
            </a:r>
            <a:endParaRPr lang="zh-TW" altLang="en-US" sz="30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B5C40BF-5749-411D-BC8B-04896BA1B9E8}"/>
              </a:ext>
            </a:extLst>
          </p:cNvPr>
          <p:cNvSpPr/>
          <p:nvPr/>
        </p:nvSpPr>
        <p:spPr>
          <a:xfrm>
            <a:off x="5698156" y="3162254"/>
            <a:ext cx="49955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运动过头</a:t>
            </a:r>
            <a:endParaRPr lang="zh-TW" altLang="en-US" sz="3000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888444-DD2C-4BA8-A490-8320227F2500}"/>
              </a:ext>
            </a:extLst>
          </p:cNvPr>
          <p:cNvSpPr/>
          <p:nvPr/>
        </p:nvSpPr>
        <p:spPr>
          <a:xfrm>
            <a:off x="1394059" y="4572031"/>
            <a:ext cx="92033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因为他最近老是睡过头</a:t>
            </a:r>
            <a:endParaRPr lang="zh-TW" altLang="en-US" sz="30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624584-7E61-4A51-934C-808B7065D549}"/>
              </a:ext>
            </a:extLst>
          </p:cNvPr>
          <p:cNvSpPr/>
          <p:nvPr/>
        </p:nvSpPr>
        <p:spPr>
          <a:xfrm>
            <a:off x="1280159" y="5932767"/>
            <a:ext cx="94135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ea typeface="標楷體" panose="03000509000000000000" pitchFamily="65" charset="-120"/>
              </a:rPr>
              <a:t>因为他喝过头，所以才发生车祸</a:t>
            </a:r>
            <a:endParaRPr lang="zh-TW" alt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5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3277DDD-FA21-4A90-8A93-4344FC62057A}"/>
              </a:ext>
            </a:extLst>
          </p:cNvPr>
          <p:cNvSpPr txBox="1"/>
          <p:nvPr/>
        </p:nvSpPr>
        <p:spPr>
          <a:xfrm>
            <a:off x="324928" y="2189947"/>
            <a:ext cx="11542144" cy="2754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父子俩一齐说：“是什么啊？。”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我说：“包饺子啊！吵了这么长的时间，面都</a:t>
            </a:r>
            <a:r>
              <a:rPr lang="zh-TW" altLang="en-US" sz="4000" dirty="0"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醒过头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了！”说着把擀面杖重重敲下。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77553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340092" y="934840"/>
            <a:ext cx="11511815" cy="592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“我家”的三口人好得就像一个人一样，从来没有任何矛盾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 “我”的丈夫很愿意为她去邮局寄东西，毫无怨言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ea typeface="標楷體" panose="03000509000000000000" pitchFamily="65" charset="-120"/>
              </a:rPr>
              <a:t> 丈夫之所以“气哼哼地回来了”是因为在邮局既排了队，又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挨了训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“我”的丈夫认为雇一个小时工是一个解决问题的好办法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“我”说“重赏之下必有勇夫”的意思是准备为上邮局这件事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花钱雇人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 丈夫准备把为妻子上邮局赚的钱存进银行里去。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265126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43396" y="0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清晰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qīngxī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4" y="-1"/>
            <a:ext cx="2900365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清楚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qīngchǔ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243761" y="677108"/>
            <a:ext cx="5717363" cy="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4A84AC9B-CE14-4CF1-A7A8-BAAE6421DE4A}"/>
              </a:ext>
            </a:extLst>
          </p:cNvPr>
          <p:cNvSpPr/>
          <p:nvPr/>
        </p:nvSpPr>
        <p:spPr>
          <a:xfrm>
            <a:off x="343396" y="1453422"/>
            <a:ext cx="11518093" cy="917495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“清楚”→可当动词补语</a:t>
            </a:r>
            <a:r>
              <a:rPr lang="en-US" altLang="zh-TW" sz="4000" dirty="0"/>
              <a:t>(complements)</a:t>
            </a:r>
            <a:r>
              <a:rPr lang="zh-TW" altLang="en-US" sz="40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2A8FCED-DB76-4694-8A3A-4ADFB6626D04}"/>
              </a:ext>
            </a:extLst>
          </p:cNvPr>
          <p:cNvSpPr txBox="1"/>
          <p:nvPr/>
        </p:nvSpPr>
        <p:spPr>
          <a:xfrm>
            <a:off x="343396" y="3566671"/>
            <a:ext cx="11518093" cy="1840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ea typeface="標楷體" panose="03000509000000000000" pitchFamily="65" charset="-120"/>
              </a:rPr>
              <a:t>你走以前应该把事情向他交代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清楚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ea typeface="標楷體" panose="03000509000000000000" pitchFamily="65" charset="-120"/>
              </a:rPr>
              <a:t>我们一定要把这个问题搞</a:t>
            </a:r>
            <a:r>
              <a:rPr lang="zh-TW" altLang="en-US" sz="4000" dirty="0">
                <a:solidFill>
                  <a:srgbClr val="FF0000"/>
                </a:solidFill>
                <a:ea typeface="標楷體" panose="03000509000000000000" pitchFamily="65" charset="-120"/>
              </a:rPr>
              <a:t>清楚</a:t>
            </a:r>
            <a:r>
              <a:rPr lang="zh-TW" altLang="en-US" sz="4000" dirty="0">
                <a:ea typeface="標楷體" panose="03000509000000000000" pitchFamily="65" charset="-120"/>
              </a:rPr>
              <a:t>。</a:t>
            </a:r>
            <a:endParaRPr lang="en-US" altLang="zh-TW" sz="40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09280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346509" y="1070703"/>
            <a:ext cx="11511815" cy="5184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7.</a:t>
            </a:r>
            <a:r>
              <a:rPr lang="zh-TW" altLang="en-US" sz="3200" dirty="0">
                <a:ea typeface="標楷體" panose="03000509000000000000" pitchFamily="65" charset="-120"/>
              </a:rPr>
              <a:t>丈夫说“可席别无分店”，意思是家里没有别人能干这件事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8.</a:t>
            </a:r>
            <a:r>
              <a:rPr lang="zh-TW" altLang="en-US" sz="3200" dirty="0">
                <a:ea typeface="標楷體" panose="03000509000000000000" pitchFamily="65" charset="-120"/>
              </a:rPr>
              <a:t> 儿子突然出来“见义勇为”，是“我”所没有想到的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9.</a:t>
            </a:r>
            <a:r>
              <a:rPr lang="zh-TW" altLang="en-US" sz="3200" dirty="0">
                <a:ea typeface="標楷體" panose="03000509000000000000" pitchFamily="65" charset="-120"/>
              </a:rPr>
              <a:t>由于儿子的加入，这场竞争便得越来越激烈了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10.</a:t>
            </a:r>
            <a:r>
              <a:rPr lang="zh-TW" altLang="en-US" sz="3200" dirty="0">
                <a:ea typeface="標楷體" panose="03000509000000000000" pitchFamily="65" charset="-120"/>
              </a:rPr>
              <a:t> “鹬蚌相争，渔翁得利”这句话中， “鹬蚌” 指的是丈夫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   和儿子， “渔翁”指的是“我”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11.</a:t>
            </a:r>
            <a:r>
              <a:rPr lang="zh-TW" altLang="en-US" sz="3200" dirty="0">
                <a:ea typeface="標楷體" panose="03000509000000000000" pitchFamily="65" charset="-120"/>
              </a:rPr>
              <a:t>“我”说的“搞垄断封锁”的人指的是儿子 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12.</a:t>
            </a:r>
            <a:r>
              <a:rPr lang="zh-TW" altLang="en-US" sz="3200" dirty="0">
                <a:ea typeface="標楷體" panose="03000509000000000000" pitchFamily="65" charset="-120"/>
              </a:rPr>
              <a:t> 儿子在这场竞争中失败了，但是他心里很高兴。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36483773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657A8EA-6261-44DC-B3EE-0E0049EAD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204098"/>
              </p:ext>
            </p:extLst>
          </p:nvPr>
        </p:nvGraphicFramePr>
        <p:xfrm>
          <a:off x="0" y="-1"/>
          <a:ext cx="12192000" cy="128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715039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25707629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326265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7036744"/>
                    </a:ext>
                  </a:extLst>
                </a:gridCol>
              </a:tblGrid>
              <a:tr h="644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狼烟四起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相安无事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天长日久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见义勇为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715998"/>
                  </a:ext>
                </a:extLst>
              </a:tr>
              <a:tr h="644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当仁不让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气壮山河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一如既往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253248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A831401-58D5-43A3-9F1A-4F4DE706A615}"/>
              </a:ext>
            </a:extLst>
          </p:cNvPr>
          <p:cNvSpPr txBox="1"/>
          <p:nvPr/>
        </p:nvSpPr>
        <p:spPr>
          <a:xfrm>
            <a:off x="348343" y="1289785"/>
            <a:ext cx="11495314" cy="555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汉代末年，社会动荡，</a:t>
            </a:r>
            <a:r>
              <a:rPr lang="en-US" altLang="zh-TW" sz="3000" dirty="0">
                <a:ea typeface="標楷體" panose="03000509000000000000" pitchFamily="65" charset="-120"/>
              </a:rPr>
              <a:t>__________</a:t>
            </a:r>
            <a:r>
              <a:rPr lang="zh-TW" altLang="en-US" sz="3000" dirty="0">
                <a:ea typeface="標楷體" panose="03000509000000000000" pitchFamily="65" charset="-120"/>
              </a:rPr>
              <a:t>，老百姓在接连不断的战争中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过着痛苦的生活。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虽然我们分手了，但还可以做朋友，以后我还会</a:t>
            </a:r>
            <a:r>
              <a:rPr lang="en-US" altLang="zh-TW" sz="3000" dirty="0">
                <a:ea typeface="標楷體" panose="03000509000000000000" pitchFamily="65" charset="-120"/>
              </a:rPr>
              <a:t>__________</a:t>
            </a:r>
            <a:r>
              <a:rPr lang="zh-TW" altLang="en-US" sz="3000" dirty="0">
                <a:ea typeface="標楷體" panose="03000509000000000000" pitchFamily="65" charset="-120"/>
              </a:rPr>
              <a:t>地帮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助你。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在竞选经理的会议上，她</a:t>
            </a:r>
            <a:r>
              <a:rPr lang="en-US" altLang="zh-TW" sz="3000" dirty="0">
                <a:ea typeface="標楷體" panose="03000509000000000000" pitchFamily="65" charset="-120"/>
              </a:rPr>
              <a:t>__________</a:t>
            </a:r>
            <a:r>
              <a:rPr lang="zh-TW" altLang="en-US" sz="3000" dirty="0">
                <a:ea typeface="標楷體" panose="03000509000000000000" pitchFamily="65" charset="-120"/>
              </a:rPr>
              <a:t>，毛遂自荐，赢得了大家普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遍支持。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对于那些在关键时刻</a:t>
            </a:r>
            <a:r>
              <a:rPr lang="en-US" altLang="zh-TW" sz="3000" dirty="0">
                <a:ea typeface="標楷體" panose="03000509000000000000" pitchFamily="65" charset="-120"/>
              </a:rPr>
              <a:t>__________</a:t>
            </a:r>
            <a:r>
              <a:rPr lang="zh-TW" altLang="en-US" sz="3000" dirty="0">
                <a:ea typeface="標楷體" panose="03000509000000000000" pitchFamily="65" charset="-120"/>
              </a:rPr>
              <a:t>的市民，市政府每年对会给予大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力的表彰和奖励。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88A7E85-B6E0-4458-9A50-4604E8D59FB6}"/>
              </a:ext>
            </a:extLst>
          </p:cNvPr>
          <p:cNvSpPr txBox="1"/>
          <p:nvPr/>
        </p:nvSpPr>
        <p:spPr>
          <a:xfrm>
            <a:off x="4456497" y="1328285"/>
            <a:ext cx="2021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狼烟四起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64C14ED-3E11-4C14-A86D-DB2120DAC892}"/>
              </a:ext>
            </a:extLst>
          </p:cNvPr>
          <p:cNvSpPr txBox="1"/>
          <p:nvPr/>
        </p:nvSpPr>
        <p:spPr>
          <a:xfrm>
            <a:off x="8622630" y="2712718"/>
            <a:ext cx="2021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一如既往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56DCEF1-2296-42B4-9429-220D1574141C}"/>
              </a:ext>
            </a:extLst>
          </p:cNvPr>
          <p:cNvSpPr txBox="1"/>
          <p:nvPr/>
        </p:nvSpPr>
        <p:spPr>
          <a:xfrm>
            <a:off x="4847921" y="4071541"/>
            <a:ext cx="2021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当仁不让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1356A12-32A8-4B6B-9A4C-148416302974}"/>
              </a:ext>
            </a:extLst>
          </p:cNvPr>
          <p:cNvSpPr txBox="1"/>
          <p:nvPr/>
        </p:nvSpPr>
        <p:spPr>
          <a:xfrm>
            <a:off x="4172549" y="5460013"/>
            <a:ext cx="2021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见义勇为</a:t>
            </a:r>
          </a:p>
        </p:txBody>
      </p:sp>
    </p:spTree>
    <p:extLst>
      <p:ext uri="{BB962C8B-B14F-4D97-AF65-F5344CB8AC3E}">
        <p14:creationId xmlns:p14="http://schemas.microsoft.com/office/powerpoint/2010/main" val="423751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657A8EA-6261-44DC-B3EE-0E0049EAD960}"/>
              </a:ext>
            </a:extLst>
          </p:cNvPr>
          <p:cNvGraphicFramePr>
            <a:graphicFrameLocks noGrp="1"/>
          </p:cNvGraphicFramePr>
          <p:nvPr/>
        </p:nvGraphicFramePr>
        <p:xfrm>
          <a:off x="0" y="-1"/>
          <a:ext cx="12192000" cy="128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47150392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25707629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326265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7036744"/>
                    </a:ext>
                  </a:extLst>
                </a:gridCol>
              </a:tblGrid>
              <a:tr h="644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狼烟四起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相安无事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天长日久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见义勇为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715998"/>
                  </a:ext>
                </a:extLst>
              </a:tr>
              <a:tr h="644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当仁不让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气壮山河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一如既往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b="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253248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AA831401-58D5-43A3-9F1A-4F4DE706A615}"/>
              </a:ext>
            </a:extLst>
          </p:cNvPr>
          <p:cNvSpPr txBox="1"/>
          <p:nvPr/>
        </p:nvSpPr>
        <p:spPr>
          <a:xfrm>
            <a:off x="271341" y="1688395"/>
            <a:ext cx="11495314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我们家四世同堂，大家尊老爱幼，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，过着平静而幸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福的生活。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夫妻两人一起生活，刚开始的时候甜甜蜜蜜，但</a:t>
            </a:r>
            <a:r>
              <a:rPr lang="en-US" altLang="zh-TW" sz="3200" dirty="0">
                <a:ea typeface="標楷體" panose="03000509000000000000" pitchFamily="65" charset="-120"/>
              </a:rPr>
              <a:t>__________ </a:t>
            </a: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就有可能出现各式各样的矛盾，需要两人互相宽容，互相理解。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7.</a:t>
            </a:r>
            <a:r>
              <a:rPr lang="zh-TW" altLang="en-US" sz="3200" dirty="0">
                <a:ea typeface="標楷體" panose="03000509000000000000" pitchFamily="65" charset="-120"/>
              </a:rPr>
              <a:t>英雄们的行为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，令人感动</a:t>
            </a:r>
            <a:r>
              <a:rPr lang="en-US" altLang="zh-TW" sz="3200" dirty="0"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476A1B4-E48B-4CA5-9AC1-53E91631FEC2}"/>
              </a:ext>
            </a:extLst>
          </p:cNvPr>
          <p:cNvSpPr txBox="1"/>
          <p:nvPr/>
        </p:nvSpPr>
        <p:spPr>
          <a:xfrm>
            <a:off x="6732869" y="1741936"/>
            <a:ext cx="2021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相安无事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063D79E-6E6B-464D-9007-1D810A8583AC}"/>
              </a:ext>
            </a:extLst>
          </p:cNvPr>
          <p:cNvSpPr txBox="1"/>
          <p:nvPr/>
        </p:nvSpPr>
        <p:spPr>
          <a:xfrm>
            <a:off x="9166455" y="3229001"/>
            <a:ext cx="2021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天长日久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187DBFE-0316-429D-8821-2D4E51386CCB}"/>
              </a:ext>
            </a:extLst>
          </p:cNvPr>
          <p:cNvSpPr txBox="1"/>
          <p:nvPr/>
        </p:nvSpPr>
        <p:spPr>
          <a:xfrm>
            <a:off x="3062434" y="4682982"/>
            <a:ext cx="20213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气壮山河</a:t>
            </a:r>
          </a:p>
        </p:txBody>
      </p:sp>
    </p:spTree>
    <p:extLst>
      <p:ext uri="{BB962C8B-B14F-4D97-AF65-F5344CB8AC3E}">
        <p14:creationId xmlns:p14="http://schemas.microsoft.com/office/powerpoint/2010/main" val="45320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F1D519C2-B127-44F9-8DC1-F2F502F56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623313"/>
              </p:ext>
            </p:extLst>
          </p:nvPr>
        </p:nvGraphicFramePr>
        <p:xfrm>
          <a:off x="0" y="0"/>
          <a:ext cx="12192000" cy="1281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0496362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278629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507995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8184005"/>
                    </a:ext>
                  </a:extLst>
                </a:gridCol>
              </a:tblGrid>
              <a:tr h="5773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清晰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争斗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可惜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绝望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031313"/>
                  </a:ext>
                </a:extLst>
              </a:tr>
              <a:tr h="7028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清楚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斗争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婉惜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失望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92448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C4A2832D-750D-4999-9D99-DB1B45E99B90}"/>
              </a:ext>
            </a:extLst>
          </p:cNvPr>
          <p:cNvSpPr txBox="1"/>
          <p:nvPr/>
        </p:nvSpPr>
        <p:spPr>
          <a:xfrm>
            <a:off x="348343" y="1493709"/>
            <a:ext cx="11495314" cy="4717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ea typeface="標楷體" panose="03000509000000000000" pitchFamily="65" charset="-120"/>
              </a:rPr>
              <a:t>她每次的作业都写得认认真真，</a:t>
            </a:r>
            <a:r>
              <a:rPr lang="en-US" altLang="zh-TW" sz="3400" dirty="0">
                <a:ea typeface="標楷體" panose="03000509000000000000" pitchFamily="65" charset="-120"/>
              </a:rPr>
              <a:t>__________</a:t>
            </a:r>
            <a:r>
              <a:rPr lang="zh-TW" altLang="en-US" sz="3400" dirty="0">
                <a:ea typeface="標楷體" panose="03000509000000000000" pitchFamily="65" charset="-120"/>
              </a:rPr>
              <a:t>的，怪不得老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师常常表扬她。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ea typeface="標楷體" panose="03000509000000000000" pitchFamily="65" charset="-120"/>
              </a:rPr>
              <a:t>经过激烈的思想</a:t>
            </a:r>
            <a:r>
              <a:rPr lang="en-US" altLang="zh-TW" sz="3400" dirty="0">
                <a:ea typeface="標楷體" panose="03000509000000000000" pitchFamily="65" charset="-120"/>
              </a:rPr>
              <a:t>________</a:t>
            </a:r>
            <a:r>
              <a:rPr lang="zh-TW" altLang="en-US" sz="3400" dirty="0">
                <a:ea typeface="標楷體" panose="03000509000000000000" pitchFamily="65" charset="-120"/>
              </a:rPr>
              <a:t> ，她终于决定到警察局去自首了。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ea typeface="標楷體" panose="03000509000000000000" pitchFamily="65" charset="-120"/>
              </a:rPr>
              <a:t>真</a:t>
            </a:r>
            <a:r>
              <a:rPr lang="en-US" altLang="zh-TW" sz="3400" dirty="0">
                <a:ea typeface="標楷體" panose="03000509000000000000" pitchFamily="65" charset="-120"/>
              </a:rPr>
              <a:t>________</a:t>
            </a:r>
            <a:r>
              <a:rPr lang="zh-TW" altLang="en-US" sz="3400" dirty="0">
                <a:ea typeface="標楷體" panose="03000509000000000000" pitchFamily="65" charset="-120"/>
              </a:rPr>
              <a:t>呀，这么漂亮的新衣服被弄脏了 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ea typeface="標楷體" panose="03000509000000000000" pitchFamily="65" charset="-120"/>
              </a:rPr>
              <a:t>她一晚上都在盼望着男朋友的电话，但终于没有等到，心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   </a:t>
            </a:r>
            <a:r>
              <a:rPr lang="zh-TW" altLang="en-US" sz="3400" dirty="0">
                <a:ea typeface="標楷體" panose="03000509000000000000" pitchFamily="65" charset="-120"/>
              </a:rPr>
              <a:t>理非常</a:t>
            </a:r>
            <a:r>
              <a:rPr lang="en-US" altLang="zh-TW" sz="3400" dirty="0">
                <a:ea typeface="標楷體" panose="03000509000000000000" pitchFamily="65" charset="-120"/>
              </a:rPr>
              <a:t>________</a:t>
            </a:r>
            <a:r>
              <a:rPr lang="zh-TW" altLang="en-US" sz="3400" dirty="0">
                <a:ea typeface="標楷體" panose="03000509000000000000" pitchFamily="65" charset="-120"/>
              </a:rPr>
              <a:t> 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F461A23-D4BE-4C9F-BA89-FE0E26CB0C7F}"/>
              </a:ext>
            </a:extLst>
          </p:cNvPr>
          <p:cNvSpPr txBox="1"/>
          <p:nvPr/>
        </p:nvSpPr>
        <p:spPr>
          <a:xfrm>
            <a:off x="6843562" y="1551459"/>
            <a:ext cx="2127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清清楚楚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A8118EB-6E6C-4C91-BCB0-8871FE6052E0}"/>
              </a:ext>
            </a:extLst>
          </p:cNvPr>
          <p:cNvSpPr txBox="1"/>
          <p:nvPr/>
        </p:nvSpPr>
        <p:spPr>
          <a:xfrm>
            <a:off x="3801979" y="3099520"/>
            <a:ext cx="1694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斗争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E59D3BE-689C-432C-847D-8FFE46CB47E0}"/>
              </a:ext>
            </a:extLst>
          </p:cNvPr>
          <p:cNvSpPr txBox="1"/>
          <p:nvPr/>
        </p:nvSpPr>
        <p:spPr>
          <a:xfrm>
            <a:off x="1143802" y="3881531"/>
            <a:ext cx="1694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可惜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325C8DA-7041-402D-BFD6-E71C0D3F76DF}"/>
              </a:ext>
            </a:extLst>
          </p:cNvPr>
          <p:cNvSpPr txBox="1"/>
          <p:nvPr/>
        </p:nvSpPr>
        <p:spPr>
          <a:xfrm>
            <a:off x="2050183" y="5431666"/>
            <a:ext cx="1694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失望</a:t>
            </a:r>
          </a:p>
        </p:txBody>
      </p:sp>
    </p:spTree>
    <p:extLst>
      <p:ext uri="{BB962C8B-B14F-4D97-AF65-F5344CB8AC3E}">
        <p14:creationId xmlns:p14="http://schemas.microsoft.com/office/powerpoint/2010/main" val="39484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F1D519C2-B127-44F9-8DC1-F2F502F56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661230"/>
              </p:ext>
            </p:extLst>
          </p:nvPr>
        </p:nvGraphicFramePr>
        <p:xfrm>
          <a:off x="0" y="0"/>
          <a:ext cx="12192000" cy="1281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0496362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278629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507995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8184005"/>
                    </a:ext>
                  </a:extLst>
                </a:gridCol>
              </a:tblGrid>
              <a:tr h="5773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清晰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争斗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可惜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绝望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031313"/>
                  </a:ext>
                </a:extLst>
              </a:tr>
              <a:tr h="7028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清楚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斗争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惋惜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失望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92448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2CC2E83A-2D75-49FF-BE5F-CA9867222333}"/>
              </a:ext>
            </a:extLst>
          </p:cNvPr>
          <p:cNvSpPr txBox="1"/>
          <p:nvPr/>
        </p:nvSpPr>
        <p:spPr>
          <a:xfrm>
            <a:off x="330467" y="1281953"/>
            <a:ext cx="11531065" cy="550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5.</a:t>
            </a:r>
            <a:r>
              <a:rPr lang="zh-TW" altLang="en-US" sz="3400" dirty="0">
                <a:ea typeface="標楷體" panose="03000509000000000000" pitchFamily="65" charset="-120"/>
              </a:rPr>
              <a:t> 雨过天晴，空气凉爽，远处山脉的轮廓</a:t>
            </a:r>
            <a:r>
              <a:rPr lang="en-US" altLang="zh-TW" sz="3400" dirty="0">
                <a:ea typeface="標楷體" panose="03000509000000000000" pitchFamily="65" charset="-120"/>
              </a:rPr>
              <a:t>________</a:t>
            </a:r>
            <a:r>
              <a:rPr lang="zh-TW" altLang="en-US" sz="3400" dirty="0">
                <a:ea typeface="標楷體" panose="03000509000000000000" pitchFamily="65" charset="-120"/>
              </a:rPr>
              <a:t>可见。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6.</a:t>
            </a:r>
            <a:r>
              <a:rPr lang="zh-TW" altLang="en-US" sz="3400" dirty="0">
                <a:ea typeface="標楷體" panose="03000509000000000000" pitchFamily="65" charset="-120"/>
              </a:rPr>
              <a:t>双方在激烈的</a:t>
            </a:r>
            <a:r>
              <a:rPr lang="en-US" altLang="zh-TW" sz="3400" dirty="0">
                <a:ea typeface="標楷體" panose="03000509000000000000" pitchFamily="65" charset="-120"/>
              </a:rPr>
              <a:t> ________</a:t>
            </a:r>
            <a:r>
              <a:rPr lang="zh-TW" altLang="en-US" sz="3400" dirty="0">
                <a:ea typeface="標楷體" panose="03000509000000000000" pitchFamily="65" charset="-120"/>
              </a:rPr>
              <a:t>中伤得不轻，被</a:t>
            </a:r>
            <a:r>
              <a:rPr lang="en-US" altLang="zh-TW" sz="3400" dirty="0">
                <a:ea typeface="標楷體" panose="03000509000000000000" pitchFamily="65" charset="-120"/>
              </a:rPr>
              <a:t>120</a:t>
            </a:r>
            <a:r>
              <a:rPr lang="zh-TW" altLang="en-US" sz="3400" dirty="0">
                <a:ea typeface="標楷體" panose="03000509000000000000" pitchFamily="65" charset="-120"/>
              </a:rPr>
              <a:t>送往附近的医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院抢救。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7.</a:t>
            </a:r>
            <a:r>
              <a:rPr lang="zh-TW" altLang="en-US" sz="3400" dirty="0">
                <a:ea typeface="標楷體" panose="03000509000000000000" pitchFamily="65" charset="-120"/>
              </a:rPr>
              <a:t>他们俩一直被公认为是郎才女貌的一对，但最近传出了他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们俩离婚的消息，大家都深为</a:t>
            </a:r>
            <a:r>
              <a:rPr lang="en-US" altLang="zh-TW" sz="3400" dirty="0">
                <a:ea typeface="標楷體" panose="03000509000000000000" pitchFamily="65" charset="-120"/>
              </a:rPr>
              <a:t>________ </a:t>
            </a:r>
            <a:r>
              <a:rPr lang="zh-TW" altLang="en-US" sz="3400" dirty="0">
                <a:ea typeface="標楷體" panose="03000509000000000000" pitchFamily="65" charset="-120"/>
              </a:rPr>
              <a:t>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8.</a:t>
            </a:r>
            <a:r>
              <a:rPr lang="zh-TW" altLang="en-US" sz="3400" dirty="0">
                <a:ea typeface="標楷體" panose="03000509000000000000" pitchFamily="65" charset="-120"/>
              </a:rPr>
              <a:t>眼看着离飞机起飞的时间只有十分钟了，而小王还被堵在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离机场</a:t>
            </a:r>
            <a:r>
              <a:rPr lang="en-US" altLang="zh-TW" sz="3400" dirty="0">
                <a:ea typeface="標楷體" panose="03000509000000000000" pitchFamily="65" charset="-120"/>
              </a:rPr>
              <a:t>20</a:t>
            </a:r>
            <a:r>
              <a:rPr lang="zh-TW" altLang="en-US" sz="3400" dirty="0">
                <a:ea typeface="標楷體" panose="03000509000000000000" pitchFamily="65" charset="-120"/>
              </a:rPr>
              <a:t>公里的路上，她心里是彻底</a:t>
            </a:r>
            <a:r>
              <a:rPr lang="en-US" altLang="zh-TW" sz="3400" dirty="0">
                <a:ea typeface="標楷體" panose="03000509000000000000" pitchFamily="65" charset="-120"/>
              </a:rPr>
              <a:t>________ </a:t>
            </a:r>
            <a:r>
              <a:rPr lang="zh-TW" altLang="en-US" sz="3400" dirty="0">
                <a:ea typeface="標楷體" panose="03000509000000000000" pitchFamily="65" charset="-120"/>
              </a:rPr>
              <a:t>了。</a:t>
            </a:r>
            <a:endParaRPr lang="en-US" altLang="zh-TW" sz="34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4AAA495-422B-4B9B-8BF7-7D25311067E6}"/>
              </a:ext>
            </a:extLst>
          </p:cNvPr>
          <p:cNvSpPr txBox="1"/>
          <p:nvPr/>
        </p:nvSpPr>
        <p:spPr>
          <a:xfrm>
            <a:off x="8219975" y="1380388"/>
            <a:ext cx="1694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清晰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ED926DF-116E-40BB-BD00-E7DFA71E2709}"/>
              </a:ext>
            </a:extLst>
          </p:cNvPr>
          <p:cNvSpPr txBox="1"/>
          <p:nvPr/>
        </p:nvSpPr>
        <p:spPr>
          <a:xfrm>
            <a:off x="3444240" y="2101819"/>
            <a:ext cx="1694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争斗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0187C19-3AF1-4213-8D8A-8002698D7BD6}"/>
              </a:ext>
            </a:extLst>
          </p:cNvPr>
          <p:cNvSpPr txBox="1"/>
          <p:nvPr/>
        </p:nvSpPr>
        <p:spPr>
          <a:xfrm>
            <a:off x="7600749" y="5989007"/>
            <a:ext cx="1694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绝望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225DD1-83FD-44EF-9AB5-B1B5B45B502A}"/>
              </a:ext>
            </a:extLst>
          </p:cNvPr>
          <p:cNvSpPr txBox="1"/>
          <p:nvPr/>
        </p:nvSpPr>
        <p:spPr>
          <a:xfrm>
            <a:off x="6376738" y="4476054"/>
            <a:ext cx="1694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惋惜</a:t>
            </a:r>
          </a:p>
        </p:txBody>
      </p:sp>
    </p:spTree>
    <p:extLst>
      <p:ext uri="{BB962C8B-B14F-4D97-AF65-F5344CB8AC3E}">
        <p14:creationId xmlns:p14="http://schemas.microsoft.com/office/powerpoint/2010/main" val="5678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77D7131F-9E52-4940-B332-1EA69AADC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276195"/>
              </p:ext>
            </p:extLst>
          </p:nvPr>
        </p:nvGraphicFramePr>
        <p:xfrm>
          <a:off x="0" y="0"/>
          <a:ext cx="12192000" cy="1342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0496362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278629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507995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8184005"/>
                    </a:ext>
                  </a:extLst>
                </a:gridCol>
              </a:tblGrid>
              <a:tr h="5773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讨好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慎重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正当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乐意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031313"/>
                  </a:ext>
                </a:extLst>
              </a:tr>
              <a:tr h="7028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合算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悲壮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悻悻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巴结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92448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BB6564B9-9951-4AAA-A983-E8CD4F912982}"/>
              </a:ext>
            </a:extLst>
          </p:cNvPr>
          <p:cNvSpPr txBox="1"/>
          <p:nvPr/>
        </p:nvSpPr>
        <p:spPr>
          <a:xfrm>
            <a:off x="348343" y="2042349"/>
            <a:ext cx="11495314" cy="415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结婚是人生中的大事，一定要</a:t>
            </a:r>
            <a:r>
              <a:rPr lang="en-US" altLang="zh-TW" sz="3600" dirty="0">
                <a:ea typeface="標楷體" panose="03000509000000000000" pitchFamily="65" charset="-120"/>
              </a:rPr>
              <a:t>________</a:t>
            </a:r>
            <a:r>
              <a:rPr lang="zh-TW" altLang="en-US" sz="3600" dirty="0">
                <a:ea typeface="標楷體" panose="03000509000000000000" pitchFamily="65" charset="-120"/>
              </a:rPr>
              <a:t>考虑 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商场正在大减价，现在买衣服比较</a:t>
            </a:r>
            <a:r>
              <a:rPr lang="en-US" altLang="zh-TW" sz="3600" dirty="0">
                <a:ea typeface="標楷體" panose="03000509000000000000" pitchFamily="65" charset="-120"/>
              </a:rPr>
              <a:t>________</a:t>
            </a:r>
            <a:r>
              <a:rPr lang="zh-TW" altLang="en-US" sz="3600" dirty="0">
                <a:ea typeface="標楷體" panose="03000509000000000000" pitchFamily="65" charset="-120"/>
              </a:rPr>
              <a:t> 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为了</a:t>
            </a:r>
            <a:r>
              <a:rPr lang="en-US" altLang="zh-TW" sz="3600" dirty="0">
                <a:ea typeface="標楷體" panose="03000509000000000000" pitchFamily="65" charset="-120"/>
              </a:rPr>
              <a:t>________</a:t>
            </a:r>
            <a:r>
              <a:rPr lang="zh-TW" altLang="en-US" sz="3600" dirty="0">
                <a:ea typeface="標楷體" panose="03000509000000000000" pitchFamily="65" charset="-120"/>
              </a:rPr>
              <a:t>领导，她常常给领导送礼物 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ea typeface="標楷體" panose="03000509000000000000" pitchFamily="65" charset="-120"/>
              </a:rPr>
              <a:t>优美的乐曲响起，她走过去请她跳舞，但遭到了拒绝，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只得</a:t>
            </a:r>
            <a:r>
              <a:rPr lang="en-US" altLang="zh-TW" sz="3600" dirty="0">
                <a:ea typeface="標楷體" panose="03000509000000000000" pitchFamily="65" charset="-120"/>
              </a:rPr>
              <a:t>________</a:t>
            </a:r>
            <a:r>
              <a:rPr lang="zh-TW" altLang="en-US" sz="3600" dirty="0">
                <a:ea typeface="標楷體" panose="03000509000000000000" pitchFamily="65" charset="-120"/>
              </a:rPr>
              <a:t> 地离去了。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457E3F4-2BFD-4A76-8DA0-BB6BC0191930}"/>
              </a:ext>
            </a:extLst>
          </p:cNvPr>
          <p:cNvSpPr txBox="1"/>
          <p:nvPr/>
        </p:nvSpPr>
        <p:spPr>
          <a:xfrm>
            <a:off x="6795437" y="2140393"/>
            <a:ext cx="16940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慎重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5DFED5C-F479-4B1C-8CB6-EDE3844F3A52}"/>
              </a:ext>
            </a:extLst>
          </p:cNvPr>
          <p:cNvSpPr txBox="1"/>
          <p:nvPr/>
        </p:nvSpPr>
        <p:spPr>
          <a:xfrm>
            <a:off x="7642459" y="2966562"/>
            <a:ext cx="17999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合算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6163E39-1F04-432F-8A26-AB20463BA5B5}"/>
              </a:ext>
            </a:extLst>
          </p:cNvPr>
          <p:cNvSpPr txBox="1"/>
          <p:nvPr/>
        </p:nvSpPr>
        <p:spPr>
          <a:xfrm>
            <a:off x="1771048" y="3814051"/>
            <a:ext cx="17229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巴结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745AE5-8B39-4FA4-B3CF-7B0DC5A65477}"/>
              </a:ext>
            </a:extLst>
          </p:cNvPr>
          <p:cNvSpPr txBox="1"/>
          <p:nvPr/>
        </p:nvSpPr>
        <p:spPr>
          <a:xfrm>
            <a:off x="1682814" y="5429489"/>
            <a:ext cx="17229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悻悻</a:t>
            </a:r>
          </a:p>
        </p:txBody>
      </p:sp>
    </p:spTree>
    <p:extLst>
      <p:ext uri="{BB962C8B-B14F-4D97-AF65-F5344CB8AC3E}">
        <p14:creationId xmlns:p14="http://schemas.microsoft.com/office/powerpoint/2010/main" val="344365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922AFDB-34A8-403E-B6D9-67BF73892A04}"/>
              </a:ext>
            </a:extLst>
          </p:cNvPr>
          <p:cNvSpPr txBox="1"/>
          <p:nvPr/>
        </p:nvSpPr>
        <p:spPr>
          <a:xfrm>
            <a:off x="330467" y="1281953"/>
            <a:ext cx="11531065" cy="534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300" dirty="0">
                <a:ea typeface="標楷體" panose="03000509000000000000" pitchFamily="65" charset="-120"/>
              </a:rPr>
              <a:t>5.</a:t>
            </a:r>
            <a:r>
              <a:rPr lang="zh-TW" altLang="en-US" sz="3300" dirty="0">
                <a:ea typeface="標楷體" panose="03000509000000000000" pitchFamily="65" charset="-120"/>
              </a:rPr>
              <a:t>我的小狗常常摇着尾巴</a:t>
            </a:r>
            <a:r>
              <a:rPr lang="en-US" altLang="zh-TW" sz="3300" dirty="0">
                <a:ea typeface="標楷體" panose="03000509000000000000" pitchFamily="65" charset="-120"/>
              </a:rPr>
              <a:t>________</a:t>
            </a:r>
            <a:r>
              <a:rPr lang="zh-TW" altLang="en-US" sz="3300" dirty="0">
                <a:ea typeface="標楷體" panose="03000509000000000000" pitchFamily="65" charset="-120"/>
              </a:rPr>
              <a:t>我，想让我给他做点好吃的 。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300" dirty="0">
                <a:ea typeface="標楷體" panose="03000509000000000000" pitchFamily="65" charset="-120"/>
              </a:rPr>
              <a:t>6.</a:t>
            </a:r>
            <a:r>
              <a:rPr lang="zh-TW" altLang="en-US" sz="3300" dirty="0">
                <a:ea typeface="標楷體" panose="03000509000000000000" pitchFamily="65" charset="-120"/>
              </a:rPr>
              <a:t>她的丈夫在车祸中死了，她提出让肇事者做出赔偿，这是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300" dirty="0">
                <a:ea typeface="標楷體" panose="03000509000000000000" pitchFamily="65" charset="-120"/>
              </a:rPr>
              <a:t>   </a:t>
            </a:r>
            <a:r>
              <a:rPr lang="en-US" altLang="zh-TW" sz="3300" dirty="0">
                <a:ea typeface="標楷體" panose="03000509000000000000" pitchFamily="65" charset="-120"/>
              </a:rPr>
              <a:t>________</a:t>
            </a:r>
            <a:r>
              <a:rPr lang="zh-TW" altLang="en-US" sz="3300" dirty="0">
                <a:ea typeface="標楷體" panose="03000509000000000000" pitchFamily="65" charset="-120"/>
              </a:rPr>
              <a:t> 的要求。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300" dirty="0">
                <a:ea typeface="標楷體" panose="03000509000000000000" pitchFamily="65" charset="-120"/>
              </a:rPr>
              <a:t>7.</a:t>
            </a:r>
            <a:r>
              <a:rPr lang="zh-TW" altLang="en-US" sz="3300" dirty="0">
                <a:ea typeface="標楷體" panose="03000509000000000000" pitchFamily="65" charset="-120"/>
              </a:rPr>
              <a:t>在电影的最后，英雄献出了自己的生命，场面</a:t>
            </a:r>
            <a:r>
              <a:rPr lang="en-US" altLang="zh-TW" sz="3300" dirty="0">
                <a:ea typeface="標楷體" panose="03000509000000000000" pitchFamily="65" charset="-120"/>
              </a:rPr>
              <a:t>________</a:t>
            </a:r>
            <a:r>
              <a:rPr lang="zh-TW" altLang="en-US" sz="3300" dirty="0">
                <a:ea typeface="標楷體" panose="03000509000000000000" pitchFamily="65" charset="-120"/>
              </a:rPr>
              <a:t>，催人泪下。</a:t>
            </a:r>
            <a:endParaRPr lang="en-US" altLang="zh-TW" sz="33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300" dirty="0">
                <a:ea typeface="標楷體" panose="03000509000000000000" pitchFamily="65" charset="-120"/>
              </a:rPr>
              <a:t>8.</a:t>
            </a:r>
            <a:r>
              <a:rPr lang="zh-TW" altLang="en-US" sz="3300" dirty="0">
                <a:ea typeface="標楷體" panose="03000509000000000000" pitchFamily="65" charset="-120"/>
              </a:rPr>
              <a:t>这家新公司经营</a:t>
            </a:r>
            <a:r>
              <a:rPr lang="zh-TW" altLang="en-US" sz="3300">
                <a:ea typeface="標楷體" panose="03000509000000000000" pitchFamily="65" charset="-120"/>
              </a:rPr>
              <a:t>的是新兴产</a:t>
            </a:r>
            <a:r>
              <a:rPr lang="zh-TW" altLang="en-US" sz="3300" dirty="0">
                <a:ea typeface="標楷體" panose="03000509000000000000" pitchFamily="65" charset="-120"/>
              </a:rPr>
              <a:t>业，所以有很多银行</a:t>
            </a:r>
            <a:r>
              <a:rPr lang="en-US" altLang="zh-TW" sz="3300" dirty="0">
                <a:ea typeface="標楷體" panose="03000509000000000000" pitchFamily="65" charset="-120"/>
              </a:rPr>
              <a:t>________</a:t>
            </a:r>
            <a:r>
              <a:rPr lang="zh-TW" altLang="en-US" sz="3300" dirty="0">
                <a:ea typeface="標楷體" panose="03000509000000000000" pitchFamily="65" charset="-120"/>
              </a:rPr>
              <a:t> ，来给他们投资。</a:t>
            </a:r>
            <a:endParaRPr lang="en-US" altLang="zh-TW" sz="33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C852E92-E1B1-475D-99F0-2ACC8D16326E}"/>
              </a:ext>
            </a:extLst>
          </p:cNvPr>
          <p:cNvSpPr txBox="1"/>
          <p:nvPr/>
        </p:nvSpPr>
        <p:spPr>
          <a:xfrm>
            <a:off x="4849525" y="1341963"/>
            <a:ext cx="17229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讨好</a:t>
            </a:r>
          </a:p>
        </p:txBody>
      </p:sp>
      <p:graphicFrame>
        <p:nvGraphicFramePr>
          <p:cNvPr id="6" name="表格 2">
            <a:extLst>
              <a:ext uri="{FF2B5EF4-FFF2-40B4-BE49-F238E27FC236}">
                <a16:creationId xmlns:a16="http://schemas.microsoft.com/office/drawing/2014/main" id="{C1F704B8-42D5-4AE8-BF5D-98139D01F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061443"/>
              </p:ext>
            </p:extLst>
          </p:nvPr>
        </p:nvGraphicFramePr>
        <p:xfrm>
          <a:off x="0" y="0"/>
          <a:ext cx="12192000" cy="1342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0496362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0278629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5079956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8184005"/>
                    </a:ext>
                  </a:extLst>
                </a:gridCol>
              </a:tblGrid>
              <a:tr h="5773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讨好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慎重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正当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乐意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031313"/>
                  </a:ext>
                </a:extLst>
              </a:tr>
              <a:tr h="7028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合算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悲壮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悻悻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巴结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692448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13998100-C536-4BDE-88EE-C397FEADDA3E}"/>
              </a:ext>
            </a:extLst>
          </p:cNvPr>
          <p:cNvSpPr txBox="1"/>
          <p:nvPr/>
        </p:nvSpPr>
        <p:spPr>
          <a:xfrm>
            <a:off x="753979" y="2813447"/>
            <a:ext cx="1722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正当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43EC504-1B75-45F2-8C87-C5DF56A88EBC}"/>
              </a:ext>
            </a:extLst>
          </p:cNvPr>
          <p:cNvSpPr txBox="1"/>
          <p:nvPr/>
        </p:nvSpPr>
        <p:spPr>
          <a:xfrm>
            <a:off x="9068602" y="3581862"/>
            <a:ext cx="1722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悲壮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0F1A8E7-A4DB-4FFA-9DFF-8A2FAEBE89FC}"/>
              </a:ext>
            </a:extLst>
          </p:cNvPr>
          <p:cNvSpPr txBox="1"/>
          <p:nvPr/>
        </p:nvSpPr>
        <p:spPr>
          <a:xfrm>
            <a:off x="9471257" y="5103697"/>
            <a:ext cx="17229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乐意</a:t>
            </a:r>
          </a:p>
        </p:txBody>
      </p:sp>
    </p:spTree>
    <p:extLst>
      <p:ext uri="{BB962C8B-B14F-4D97-AF65-F5344CB8AC3E}">
        <p14:creationId xmlns:p14="http://schemas.microsoft.com/office/powerpoint/2010/main" val="17821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5849</Words>
  <Application>Microsoft Office PowerPoint</Application>
  <PresentationFormat>寬螢幕</PresentationFormat>
  <Paragraphs>729</Paragraphs>
  <Slides>96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96</vt:i4>
      </vt:variant>
    </vt:vector>
  </HeadingPairs>
  <TitlesOfParts>
    <vt:vector size="101" baseType="lpstr">
      <vt:lpstr>標楷體</vt:lpstr>
      <vt:lpstr>Arial</vt:lpstr>
      <vt:lpstr>Calibri</vt:lpstr>
      <vt:lpstr>Calibri Light</vt:lpstr>
      <vt:lpstr>Office 佈景主題</vt:lpstr>
      <vt:lpstr>第五课 内部招标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第五課 內部招標</dc:title>
  <dc:creator>鄭雅瓈</dc:creator>
  <cp:lastModifiedBy>鄭雅瓈</cp:lastModifiedBy>
  <cp:revision>215</cp:revision>
  <dcterms:created xsi:type="dcterms:W3CDTF">2019-11-20T13:41:11Z</dcterms:created>
  <dcterms:modified xsi:type="dcterms:W3CDTF">2019-12-03T15:02:03Z</dcterms:modified>
</cp:coreProperties>
</file>