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5" r:id="rId3"/>
    <p:sldId id="336" r:id="rId4"/>
    <p:sldId id="398" r:id="rId5"/>
    <p:sldId id="399" r:id="rId6"/>
    <p:sldId id="401" r:id="rId7"/>
    <p:sldId id="400" r:id="rId8"/>
    <p:sldId id="402" r:id="rId9"/>
    <p:sldId id="326" r:id="rId10"/>
    <p:sldId id="403" r:id="rId11"/>
    <p:sldId id="257" r:id="rId12"/>
    <p:sldId id="346" r:id="rId13"/>
    <p:sldId id="258" r:id="rId14"/>
    <p:sldId id="347" r:id="rId15"/>
    <p:sldId id="259" r:id="rId16"/>
    <p:sldId id="348" r:id="rId17"/>
    <p:sldId id="260" r:id="rId18"/>
    <p:sldId id="358" r:id="rId19"/>
    <p:sldId id="357" r:id="rId20"/>
    <p:sldId id="291" r:id="rId21"/>
    <p:sldId id="261" r:id="rId22"/>
    <p:sldId id="359" r:id="rId23"/>
    <p:sldId id="262" r:id="rId24"/>
    <p:sldId id="361" r:id="rId25"/>
    <p:sldId id="360" r:id="rId26"/>
    <p:sldId id="263" r:id="rId27"/>
    <p:sldId id="362" r:id="rId28"/>
    <p:sldId id="264" r:id="rId29"/>
    <p:sldId id="363" r:id="rId30"/>
    <p:sldId id="337" r:id="rId31"/>
    <p:sldId id="404" r:id="rId32"/>
    <p:sldId id="405" r:id="rId33"/>
    <p:sldId id="406" r:id="rId34"/>
    <p:sldId id="407" r:id="rId35"/>
    <p:sldId id="265" r:id="rId36"/>
    <p:sldId id="364" r:id="rId37"/>
    <p:sldId id="266" r:id="rId38"/>
    <p:sldId id="365" r:id="rId39"/>
    <p:sldId id="366" r:id="rId40"/>
    <p:sldId id="338" r:id="rId41"/>
    <p:sldId id="408" r:id="rId42"/>
    <p:sldId id="409" r:id="rId43"/>
    <p:sldId id="411" r:id="rId44"/>
    <p:sldId id="410" r:id="rId45"/>
    <p:sldId id="412" r:id="rId46"/>
    <p:sldId id="292" r:id="rId47"/>
    <p:sldId id="367" r:id="rId48"/>
    <p:sldId id="368" r:id="rId49"/>
    <p:sldId id="267" r:id="rId50"/>
    <p:sldId id="369" r:id="rId51"/>
    <p:sldId id="339" r:id="rId52"/>
    <p:sldId id="413" r:id="rId53"/>
    <p:sldId id="414" r:id="rId54"/>
    <p:sldId id="416" r:id="rId55"/>
    <p:sldId id="415" r:id="rId56"/>
    <p:sldId id="293" r:id="rId57"/>
    <p:sldId id="370" r:id="rId58"/>
    <p:sldId id="341" r:id="rId59"/>
    <p:sldId id="417" r:id="rId60"/>
    <p:sldId id="268" r:id="rId61"/>
    <p:sldId id="269" r:id="rId62"/>
    <p:sldId id="371" r:id="rId63"/>
    <p:sldId id="372" r:id="rId64"/>
    <p:sldId id="270" r:id="rId65"/>
    <p:sldId id="373" r:id="rId66"/>
    <p:sldId id="374" r:id="rId67"/>
    <p:sldId id="271" r:id="rId68"/>
    <p:sldId id="272" r:id="rId69"/>
    <p:sldId id="375" r:id="rId70"/>
    <p:sldId id="376" r:id="rId71"/>
    <p:sldId id="273" r:id="rId72"/>
    <p:sldId id="274" r:id="rId73"/>
    <p:sldId id="377" r:id="rId74"/>
    <p:sldId id="378" r:id="rId75"/>
    <p:sldId id="275" r:id="rId76"/>
    <p:sldId id="380" r:id="rId77"/>
    <p:sldId id="379" r:id="rId78"/>
    <p:sldId id="280" r:id="rId79"/>
    <p:sldId id="381" r:id="rId80"/>
    <p:sldId id="382" r:id="rId81"/>
    <p:sldId id="340" r:id="rId82"/>
    <p:sldId id="418" r:id="rId83"/>
    <p:sldId id="419" r:id="rId84"/>
    <p:sldId id="420" r:id="rId85"/>
    <p:sldId id="421" r:id="rId86"/>
    <p:sldId id="276" r:id="rId87"/>
    <p:sldId id="383" r:id="rId88"/>
    <p:sldId id="277" r:id="rId89"/>
    <p:sldId id="384" r:id="rId90"/>
    <p:sldId id="294" r:id="rId91"/>
    <p:sldId id="387" r:id="rId92"/>
    <p:sldId id="385" r:id="rId93"/>
    <p:sldId id="386" r:id="rId94"/>
    <p:sldId id="278" r:id="rId95"/>
    <p:sldId id="279" r:id="rId96"/>
    <p:sldId id="388" r:id="rId97"/>
    <p:sldId id="281" r:id="rId98"/>
    <p:sldId id="389" r:id="rId99"/>
    <p:sldId id="342" r:id="rId100"/>
    <p:sldId id="423" r:id="rId101"/>
    <p:sldId id="422" r:id="rId102"/>
    <p:sldId id="424" r:id="rId103"/>
    <p:sldId id="282" r:id="rId104"/>
    <p:sldId id="390" r:id="rId105"/>
    <p:sldId id="343" r:id="rId106"/>
    <p:sldId id="425" r:id="rId107"/>
    <p:sldId id="426" r:id="rId108"/>
    <p:sldId id="283" r:id="rId109"/>
    <p:sldId id="391" r:id="rId110"/>
    <p:sldId id="284" r:id="rId111"/>
    <p:sldId id="392" r:id="rId112"/>
    <p:sldId id="285" r:id="rId113"/>
    <p:sldId id="393" r:id="rId114"/>
    <p:sldId id="286" r:id="rId115"/>
    <p:sldId id="344" r:id="rId116"/>
    <p:sldId id="287" r:id="rId117"/>
    <p:sldId id="394" r:id="rId118"/>
    <p:sldId id="395" r:id="rId119"/>
    <p:sldId id="288" r:id="rId120"/>
    <p:sldId id="396" r:id="rId121"/>
    <p:sldId id="397" r:id="rId122"/>
    <p:sldId id="289" r:id="rId123"/>
    <p:sldId id="290" r:id="rId124"/>
    <p:sldId id="427" r:id="rId125"/>
    <p:sldId id="428" r:id="rId126"/>
    <p:sldId id="429" r:id="rId127"/>
    <p:sldId id="430" r:id="rId128"/>
    <p:sldId id="431" r:id="rId129"/>
    <p:sldId id="432" r:id="rId130"/>
    <p:sldId id="433" r:id="rId131"/>
    <p:sldId id="434" r:id="rId1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鄭雅瓈" initials="鄭雅瓈" lastIdx="2" clrIdx="0">
    <p:extLst>
      <p:ext uri="{19B8F6BF-5375-455C-9EA6-DF929625EA0E}">
        <p15:presenceInfo xmlns:p15="http://schemas.microsoft.com/office/powerpoint/2012/main" userId="S::s107138502@mail1.ncnu.edu.tw::aff654db-de55-4672-bffa-3333fb60ef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showGuides="1">
      <p:cViewPr varScale="1">
        <p:scale>
          <a:sx n="66" d="100"/>
          <a:sy n="66" d="100"/>
        </p:scale>
        <p:origin x="672" y="6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7" name="Date Placeholder 6"/>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41439727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225193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64740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13811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30679584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9" name="Footer Placeholder 8"/>
          <p:cNvSpPr>
            <a:spLocks noGrp="1"/>
          </p:cNvSpPr>
          <p:nvPr>
            <p:ph type="ftr" sz="quarter" idx="11"/>
          </p:nvPr>
        </p:nvSpPr>
        <p:spPr/>
        <p:txBody>
          <a:bodyPr/>
          <a:lstStyle/>
          <a:p>
            <a:endParaRPr lang="zh-TW" altLang="en-US"/>
          </a:p>
        </p:txBody>
      </p:sp>
      <p:sp>
        <p:nvSpPr>
          <p:cNvPr id="10" name="Slide Number Placeholder 9"/>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161485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583436" y="3143250"/>
            <a:ext cx="4270248" cy="259677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FDDE0AB-FBA7-41D4-A092-C59E6AAD76D6}" type="slidenum">
              <a:rPr lang="zh-TW" altLang="en-US" smtClean="0"/>
              <a:t>‹#›</a:t>
            </a:fld>
            <a:endParaRPr lang="zh-TW"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143591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184079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22248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9" name="Date Placeholder 8"/>
          <p:cNvSpPr>
            <a:spLocks noGrp="1"/>
          </p:cNvSpPr>
          <p:nvPr>
            <p:ph type="dt" sz="half" idx="10"/>
          </p:nvPr>
        </p:nvSpPr>
        <p:spPr/>
        <p:txBody>
          <a:bodyPr/>
          <a:lstStyle/>
          <a:p>
            <a:fld id="{FF1BD068-2DB5-41EF-9D35-5A1CE0AD29B2}" type="datetimeFigureOut">
              <a:rPr lang="zh-TW" altLang="en-US" smtClean="0"/>
              <a:t>2019/12/2</a:t>
            </a:fld>
            <a:endParaRPr lang="zh-TW" alt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zh-TW" altLang="en-US"/>
          </a:p>
        </p:txBody>
      </p:sp>
      <p:sp>
        <p:nvSpPr>
          <p:cNvPr id="11" name="Slide Number Placeholder 10"/>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259057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F1BD068-2DB5-41EF-9D35-5A1CE0AD29B2}" type="datetimeFigureOut">
              <a:rPr lang="zh-TW" altLang="en-US" smtClean="0"/>
              <a:t>2019/12/2</a:t>
            </a:fld>
            <a:endParaRPr lang="zh-TW" alt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zh-TW" altLang="en-US"/>
          </a:p>
        </p:txBody>
      </p:sp>
      <p:sp>
        <p:nvSpPr>
          <p:cNvPr id="10" name="Slide Number Placeholder 9"/>
          <p:cNvSpPr>
            <a:spLocks noGrp="1"/>
          </p:cNvSpPr>
          <p:nvPr>
            <p:ph type="sldNum" sz="quarter" idx="12"/>
          </p:nvPr>
        </p:nvSpPr>
        <p:spPr/>
        <p:txBody>
          <a:body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11522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F1BD068-2DB5-41EF-9D35-5A1CE0AD29B2}" type="datetimeFigureOut">
              <a:rPr lang="zh-TW" altLang="en-US" smtClean="0"/>
              <a:t>2019/12/2</a:t>
            </a:fld>
            <a:endParaRPr lang="zh-TW"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zh-TW"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FDDE0AB-FBA7-41D4-A092-C59E6AAD76D6}" type="slidenum">
              <a:rPr lang="zh-TW" altLang="en-US" smtClean="0"/>
              <a:t>‹#›</a:t>
            </a:fld>
            <a:endParaRPr lang="zh-TW" altLang="en-US"/>
          </a:p>
        </p:txBody>
      </p:sp>
    </p:spTree>
    <p:extLst>
      <p:ext uri="{BB962C8B-B14F-4D97-AF65-F5344CB8AC3E}">
        <p14:creationId xmlns:p14="http://schemas.microsoft.com/office/powerpoint/2010/main" val="93229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58CFF07-9D6A-407F-8AC2-B2EA194724CB}"/>
              </a:ext>
            </a:extLst>
          </p:cNvPr>
          <p:cNvPicPr>
            <a:picLocks noChangeAspect="1"/>
          </p:cNvPicPr>
          <p:nvPr/>
        </p:nvPicPr>
        <p:blipFill>
          <a:blip r:embed="rId2"/>
          <a:stretch>
            <a:fillRect/>
          </a:stretch>
        </p:blipFill>
        <p:spPr>
          <a:xfrm>
            <a:off x="0" y="0"/>
            <a:ext cx="12192000" cy="6858000"/>
          </a:xfrm>
          <a:prstGeom prst="rect">
            <a:avLst/>
          </a:prstGeom>
        </p:spPr>
      </p:pic>
      <p:sp>
        <p:nvSpPr>
          <p:cNvPr id="6" name="矩形 5">
            <a:extLst>
              <a:ext uri="{FF2B5EF4-FFF2-40B4-BE49-F238E27FC236}">
                <a16:creationId xmlns:a16="http://schemas.microsoft.com/office/drawing/2014/main" id="{2DE0EB41-B774-4455-8F11-AB9D6E850CE5}"/>
              </a:ext>
            </a:extLst>
          </p:cNvPr>
          <p:cNvSpPr/>
          <p:nvPr/>
        </p:nvSpPr>
        <p:spPr>
          <a:xfrm>
            <a:off x="6801852" y="4694003"/>
            <a:ext cx="5085347" cy="1938992"/>
          </a:xfrm>
          <a:prstGeom prst="rect">
            <a:avLst/>
          </a:prstGeom>
          <a:solidFill>
            <a:srgbClr val="002060"/>
          </a:solidFill>
          <a:effectLst>
            <a:softEdge rad="635000"/>
          </a:effectLst>
        </p:spPr>
        <p:txBody>
          <a:bodyPr wrap="square">
            <a:spAutoFit/>
          </a:bodyPr>
          <a:lstStyle/>
          <a:p>
            <a:pPr algn="ctr"/>
            <a:r>
              <a:rPr lang="zh-TW" altLang="en-US" sz="6000" dirty="0">
                <a:latin typeface="標楷體" panose="03000509000000000000" pitchFamily="65" charset="-120"/>
                <a:ea typeface="標楷體" panose="03000509000000000000" pitchFamily="65" charset="-120"/>
              </a:rPr>
              <a:t>第五课</a:t>
            </a:r>
            <a:br>
              <a:rPr lang="en-US" altLang="zh-TW" sz="6000" dirty="0">
                <a:latin typeface="標楷體" panose="03000509000000000000" pitchFamily="65" charset="-120"/>
                <a:ea typeface="標楷體" panose="03000509000000000000" pitchFamily="65" charset="-120"/>
              </a:rPr>
            </a:br>
            <a:r>
              <a:rPr lang="zh-TW" altLang="en-US" sz="6000" dirty="0">
                <a:latin typeface="標楷體" panose="03000509000000000000" pitchFamily="65" charset="-120"/>
                <a:ea typeface="標楷體" panose="03000509000000000000" pitchFamily="65" charset="-120"/>
              </a:rPr>
              <a:t>上天自有安排</a:t>
            </a:r>
            <a:endParaRPr lang="zh-TW" altLang="en-US" sz="6000" dirty="0"/>
          </a:p>
        </p:txBody>
      </p:sp>
    </p:spTree>
    <p:extLst>
      <p:ext uri="{BB962C8B-B14F-4D97-AF65-F5344CB8AC3E}">
        <p14:creationId xmlns:p14="http://schemas.microsoft.com/office/powerpoint/2010/main" val="186294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0"/>
            <a:ext cx="2168525" cy="830997"/>
          </a:xfrm>
          <a:prstGeom prst="rect">
            <a:avLst/>
          </a:prstGeom>
          <a:solidFill>
            <a:srgbClr val="00800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给</a:t>
            </a:r>
            <a:r>
              <a:rPr lang="en-US" altLang="zh-TW" sz="4800" dirty="0">
                <a:solidFill>
                  <a:schemeClr val="bg1"/>
                </a:solidFill>
                <a:latin typeface="標楷體" panose="03000509000000000000" pitchFamily="65" charset="-120"/>
                <a:ea typeface="標楷體" panose="03000509000000000000" pitchFamily="65" charset="-120"/>
              </a:rPr>
              <a:t>…</a:t>
            </a:r>
            <a:r>
              <a:rPr lang="zh-TW" altLang="en-US" sz="4800" dirty="0">
                <a:solidFill>
                  <a:schemeClr val="bg1"/>
                </a:solidFill>
                <a:latin typeface="標楷體" panose="03000509000000000000" pitchFamily="65" charset="-120"/>
                <a:ea typeface="標楷體" panose="03000509000000000000" pitchFamily="65" charset="-120"/>
              </a:rPr>
              <a:t>以</a:t>
            </a:r>
            <a:endParaRPr lang="en-US" altLang="zh-TW" sz="28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2AFE1B6C-5E86-4D6F-9737-3BB045EC3213}"/>
              </a:ext>
            </a:extLst>
          </p:cNvPr>
          <p:cNvSpPr txBox="1"/>
          <p:nvPr/>
        </p:nvSpPr>
        <p:spPr>
          <a:xfrm>
            <a:off x="333375" y="1700571"/>
            <a:ext cx="11525250" cy="3327962"/>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ea typeface="標楷體" panose="03000509000000000000" pitchFamily="65" charset="-120"/>
              </a:rPr>
              <a:t>1.</a:t>
            </a:r>
            <a:r>
              <a:rPr lang="zh-TW" altLang="en-US" sz="3600" dirty="0">
                <a:latin typeface="Calibri" panose="020F0502020204030204" pitchFamily="34" charset="0"/>
                <a:ea typeface="標楷體" panose="03000509000000000000" pitchFamily="65" charset="-120"/>
              </a:rPr>
              <a:t>他的勤劳勇敢</a:t>
            </a:r>
            <a:r>
              <a:rPr lang="en-US" altLang="zh-TW" sz="3600" dirty="0">
                <a:latin typeface="Calibri" panose="020F0502020204030204" pitchFamily="34" charset="0"/>
                <a:ea typeface="標楷體" panose="03000509000000000000" pitchFamily="65" charset="-120"/>
              </a:rPr>
              <a:t>_____________________________</a:t>
            </a:r>
            <a:r>
              <a:rPr lang="zh-TW" altLang="en-US" sz="3600" dirty="0">
                <a:latin typeface="Calibri" panose="020F0502020204030204" pitchFamily="34" charset="0"/>
                <a:ea typeface="標楷體" panose="03000509000000000000" pitchFamily="65" charset="-120"/>
              </a:rPr>
              <a:t>的印象。</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2.</a:t>
            </a:r>
            <a:r>
              <a:rPr lang="zh-TW" altLang="en-US" sz="3600" dirty="0">
                <a:latin typeface="Calibri" panose="020F0502020204030204" pitchFamily="34" charset="0"/>
                <a:ea typeface="標楷體" panose="03000509000000000000" pitchFamily="65" charset="-120"/>
              </a:rPr>
              <a:t>这次失败</a:t>
            </a:r>
            <a:r>
              <a:rPr lang="en-US" altLang="zh-TW" sz="3600" dirty="0">
                <a:latin typeface="Calibri" panose="020F0502020204030204" pitchFamily="34" charset="0"/>
                <a:ea typeface="標楷體" panose="03000509000000000000" pitchFamily="65" charset="-120"/>
              </a:rPr>
              <a:t>_________________________________</a:t>
            </a:r>
            <a:r>
              <a:rPr lang="zh-TW" altLang="en-US" sz="3600" dirty="0">
                <a:latin typeface="Calibri" panose="020F0502020204030204" pitchFamily="34" charset="0"/>
                <a:ea typeface="標楷體" panose="03000509000000000000" pitchFamily="65" charset="-120"/>
              </a:rPr>
              <a:t>的教训。</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3.</a:t>
            </a:r>
            <a:r>
              <a:rPr lang="zh-TW" altLang="en-US" sz="3600" dirty="0">
                <a:latin typeface="Calibri" panose="020F0502020204030204" pitchFamily="34" charset="0"/>
                <a:ea typeface="標楷體" panose="03000509000000000000" pitchFamily="65" charset="-120"/>
              </a:rPr>
              <a:t>这次高考落榜</a:t>
            </a:r>
            <a:r>
              <a:rPr lang="en-US" altLang="zh-TW" sz="3600" dirty="0">
                <a:latin typeface="Calibri" panose="020F0502020204030204" pitchFamily="34" charset="0"/>
                <a:ea typeface="標楷體" panose="03000509000000000000" pitchFamily="65" charset="-120"/>
              </a:rPr>
              <a:t>__________________</a:t>
            </a:r>
            <a:r>
              <a:rPr lang="zh-TW" altLang="en-US" sz="3600" dirty="0">
                <a:latin typeface="Calibri" panose="020F0502020204030204" pitchFamily="34" charset="0"/>
                <a:ea typeface="標楷體" panose="03000509000000000000" pitchFamily="65" charset="-120"/>
              </a:rPr>
              <a:t>，他从此失去自信心。</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4.</a:t>
            </a:r>
            <a:r>
              <a:rPr lang="zh-TW" altLang="en-US" sz="3600" dirty="0">
                <a:latin typeface="Calibri" panose="020F0502020204030204" pitchFamily="34" charset="0"/>
                <a:ea typeface="標楷體" panose="03000509000000000000" pitchFamily="65" charset="-120"/>
              </a:rPr>
              <a:t> </a:t>
            </a:r>
            <a:r>
              <a:rPr lang="en-US" altLang="zh-TW" sz="3600" dirty="0">
                <a:latin typeface="Calibri" panose="020F0502020204030204" pitchFamily="34" charset="0"/>
                <a:ea typeface="標楷體" panose="03000509000000000000" pitchFamily="65" charset="-120"/>
              </a:rPr>
              <a:t>_________________________________________</a:t>
            </a:r>
            <a:r>
              <a:rPr lang="zh-TW" altLang="en-US" sz="3600" dirty="0">
                <a:latin typeface="Calibri" panose="020F0502020204030204" pitchFamily="34" charset="0"/>
                <a:ea typeface="標楷體" panose="03000509000000000000" pitchFamily="65" charset="-120"/>
              </a:rPr>
              <a:t>的影响。</a:t>
            </a:r>
            <a:endParaRPr lang="en-US" altLang="zh-TW" sz="3600" dirty="0">
              <a:latin typeface="Calibri" panose="020F0502020204030204" pitchFamily="34" charset="0"/>
              <a:ea typeface="標楷體" panose="03000509000000000000" pitchFamily="65" charset="-120"/>
            </a:endParaRPr>
          </a:p>
        </p:txBody>
      </p:sp>
      <p:sp>
        <p:nvSpPr>
          <p:cNvPr id="4" name="文字方塊 3">
            <a:extLst>
              <a:ext uri="{FF2B5EF4-FFF2-40B4-BE49-F238E27FC236}">
                <a16:creationId xmlns:a16="http://schemas.microsoft.com/office/drawing/2014/main" id="{69DFC03F-57EC-4A4A-95F0-419E5CAF9416}"/>
              </a:ext>
            </a:extLst>
          </p:cNvPr>
          <p:cNvSpPr txBox="1"/>
          <p:nvPr/>
        </p:nvSpPr>
        <p:spPr>
          <a:xfrm>
            <a:off x="3615070" y="1764367"/>
            <a:ext cx="6422065"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给我们以良好</a:t>
            </a:r>
          </a:p>
        </p:txBody>
      </p:sp>
      <p:sp>
        <p:nvSpPr>
          <p:cNvPr id="6" name="文字方塊 5">
            <a:extLst>
              <a:ext uri="{FF2B5EF4-FFF2-40B4-BE49-F238E27FC236}">
                <a16:creationId xmlns:a16="http://schemas.microsoft.com/office/drawing/2014/main" id="{C667B4E0-EF87-41D4-B779-28FD8FE98504}"/>
              </a:ext>
            </a:extLst>
          </p:cNvPr>
          <p:cNvSpPr txBox="1"/>
          <p:nvPr/>
        </p:nvSpPr>
        <p:spPr>
          <a:xfrm>
            <a:off x="3511296" y="3448573"/>
            <a:ext cx="4096513"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给他以强烈的打击</a:t>
            </a:r>
          </a:p>
        </p:txBody>
      </p:sp>
      <p:sp>
        <p:nvSpPr>
          <p:cNvPr id="7" name="文字方塊 6">
            <a:extLst>
              <a:ext uri="{FF2B5EF4-FFF2-40B4-BE49-F238E27FC236}">
                <a16:creationId xmlns:a16="http://schemas.microsoft.com/office/drawing/2014/main" id="{0D0110D3-E601-4527-8DBB-06FB321DBC58}"/>
              </a:ext>
            </a:extLst>
          </p:cNvPr>
          <p:cNvSpPr txBox="1"/>
          <p:nvPr/>
        </p:nvSpPr>
        <p:spPr>
          <a:xfrm>
            <a:off x="2615184" y="2606470"/>
            <a:ext cx="7421951"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给他以深刻</a:t>
            </a:r>
          </a:p>
        </p:txBody>
      </p:sp>
      <p:sp>
        <p:nvSpPr>
          <p:cNvPr id="8" name="文字方塊 7">
            <a:extLst>
              <a:ext uri="{FF2B5EF4-FFF2-40B4-BE49-F238E27FC236}">
                <a16:creationId xmlns:a16="http://schemas.microsoft.com/office/drawing/2014/main" id="{87B1FFC7-348E-44CA-A38B-EE413F669613}"/>
              </a:ext>
            </a:extLst>
          </p:cNvPr>
          <p:cNvSpPr txBox="1"/>
          <p:nvPr/>
        </p:nvSpPr>
        <p:spPr>
          <a:xfrm>
            <a:off x="868680" y="4227646"/>
            <a:ext cx="9299448"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父母的教导给孩子以很大的</a:t>
            </a:r>
          </a:p>
        </p:txBody>
      </p:sp>
    </p:spTree>
    <p:extLst>
      <p:ext uri="{BB962C8B-B14F-4D97-AF65-F5344CB8AC3E}">
        <p14:creationId xmlns:p14="http://schemas.microsoft.com/office/powerpoint/2010/main" val="34411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0"/>
            <a:ext cx="2189692" cy="830997"/>
          </a:xfrm>
          <a:prstGeom prst="rect">
            <a:avLst/>
          </a:prstGeom>
          <a:solidFill>
            <a:srgbClr val="00800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急于</a:t>
            </a:r>
            <a:endParaRPr lang="en-US" altLang="zh-TW" sz="28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2AFE1B6C-5E86-4D6F-9737-3BB045EC3213}"/>
              </a:ext>
            </a:extLst>
          </p:cNvPr>
          <p:cNvSpPr txBox="1"/>
          <p:nvPr/>
        </p:nvSpPr>
        <p:spPr>
          <a:xfrm>
            <a:off x="333375" y="1908863"/>
            <a:ext cx="11525250" cy="4610814"/>
          </a:xfrm>
          <a:prstGeom prst="rect">
            <a:avLst/>
          </a:prstGeom>
          <a:noFill/>
        </p:spPr>
        <p:txBody>
          <a:bodyPr wrap="square" rtlCol="0">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记者采访那位歌手时问道：“我发现无论你的歌</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路还是服饰，都开始变得成熟，对于刚刚</a:t>
            </a:r>
            <a:r>
              <a:rPr lang="en-US" altLang="zh-TW" sz="4000" dirty="0">
                <a:latin typeface="Calibri" panose="020F0502020204030204" pitchFamily="34" charset="0"/>
                <a:ea typeface="標楷體" panose="03000509000000000000" pitchFamily="65" charset="-120"/>
              </a:rPr>
              <a:t>20</a:t>
            </a:r>
            <a:r>
              <a:rPr lang="zh-TW" altLang="en-US" sz="4000" dirty="0">
                <a:latin typeface="Calibri" panose="020F0502020204030204" pitchFamily="34" charset="0"/>
                <a:ea typeface="標楷體" panose="03000509000000000000" pitchFamily="65" charset="-120"/>
              </a:rPr>
              <a:t>岁的</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你来说，为什么那么</a:t>
            </a:r>
            <a:r>
              <a:rPr lang="zh-TW" altLang="en-US" sz="4000" dirty="0">
                <a:solidFill>
                  <a:srgbClr val="FF0000"/>
                </a:solidFill>
                <a:latin typeface="Calibri" panose="020F0502020204030204" pitchFamily="34" charset="0"/>
                <a:ea typeface="標楷體" panose="03000509000000000000" pitchFamily="65" charset="-120"/>
              </a:rPr>
              <a:t>急于</a:t>
            </a:r>
            <a:r>
              <a:rPr lang="zh-TW" altLang="en-US" sz="4000" dirty="0">
                <a:latin typeface="Calibri" panose="020F0502020204030204" pitchFamily="34" charset="0"/>
                <a:ea typeface="標楷體" panose="03000509000000000000" pitchFamily="65" charset="-120"/>
              </a:rPr>
              <a:t>‘长大’？”。</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俗话说“慢工出细活” ，我们不能</a:t>
            </a:r>
            <a:r>
              <a:rPr lang="zh-TW" altLang="en-US" sz="4000" dirty="0">
                <a:solidFill>
                  <a:srgbClr val="FF0000"/>
                </a:solidFill>
                <a:latin typeface="Calibri" panose="020F0502020204030204" pitchFamily="34" charset="0"/>
                <a:ea typeface="標楷體" panose="03000509000000000000" pitchFamily="65" charset="-120"/>
              </a:rPr>
              <a:t>急于</a:t>
            </a:r>
            <a:r>
              <a:rPr lang="zh-TW" altLang="en-US" sz="4000" dirty="0">
                <a:latin typeface="Calibri" panose="020F0502020204030204" pitchFamily="34" charset="0"/>
                <a:ea typeface="標楷體" panose="03000509000000000000" pitchFamily="65" charset="-120"/>
              </a:rPr>
              <a:t>求成</a:t>
            </a:r>
            <a:r>
              <a:rPr lang="en-US" altLang="zh-TW" sz="2400" dirty="0">
                <a:latin typeface="Calibri" panose="020F0502020204030204" pitchFamily="34" charset="0"/>
                <a:ea typeface="標楷體" panose="03000509000000000000" pitchFamily="65" charset="-120"/>
              </a:rPr>
              <a:t>(Anxious </a:t>
            </a:r>
          </a:p>
          <a:p>
            <a:pPr>
              <a:lnSpc>
                <a:spcPct val="150000"/>
              </a:lnSpc>
            </a:pPr>
            <a:r>
              <a:rPr lang="zh-TW" altLang="en-US" sz="2400" dirty="0">
                <a:latin typeface="Calibri" panose="020F0502020204030204" pitchFamily="34" charset="0"/>
                <a:ea typeface="標楷體" panose="03000509000000000000" pitchFamily="65" charset="-120"/>
              </a:rPr>
              <a:t>       </a:t>
            </a:r>
            <a:r>
              <a:rPr lang="en-US" altLang="zh-TW" sz="2400" dirty="0">
                <a:latin typeface="Calibri" panose="020F0502020204030204" pitchFamily="34" charset="0"/>
                <a:ea typeface="標楷體" panose="03000509000000000000" pitchFamily="65" charset="-120"/>
              </a:rPr>
              <a:t>to succeed) </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652331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0"/>
            <a:ext cx="2189692" cy="830997"/>
          </a:xfrm>
          <a:prstGeom prst="rect">
            <a:avLst/>
          </a:prstGeom>
          <a:solidFill>
            <a:srgbClr val="00800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急于</a:t>
            </a:r>
            <a:endParaRPr lang="en-US" altLang="zh-TW" sz="28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2AFE1B6C-5E86-4D6F-9737-3BB045EC3213}"/>
              </a:ext>
            </a:extLst>
          </p:cNvPr>
          <p:cNvSpPr txBox="1"/>
          <p:nvPr/>
        </p:nvSpPr>
        <p:spPr>
          <a:xfrm>
            <a:off x="333375" y="830997"/>
            <a:ext cx="11525250" cy="5534144"/>
          </a:xfrm>
          <a:prstGeom prst="rect">
            <a:avLst/>
          </a:prstGeom>
          <a:noFill/>
        </p:spPr>
        <p:txBody>
          <a:bodyPr wrap="square" rtlCol="0">
            <a:spAutoFit/>
          </a:bodyPr>
          <a:lstStyle/>
          <a:p>
            <a:pPr>
              <a:lnSpc>
                <a:spcPct val="150000"/>
              </a:lnSpc>
            </a:pPr>
            <a:r>
              <a:rPr lang="en-US" altLang="zh-TW" sz="4000" dirty="0">
                <a:latin typeface="Calibri" panose="020F0502020204030204" pitchFamily="34" charset="0"/>
                <a:ea typeface="標楷體" panose="03000509000000000000" pitchFamily="65" charset="-120"/>
              </a:rPr>
              <a:t>3.</a:t>
            </a:r>
            <a:r>
              <a:rPr lang="zh-TW" altLang="en-US" sz="4000" dirty="0">
                <a:latin typeface="Calibri" panose="020F0502020204030204" pitchFamily="34" charset="0"/>
                <a:ea typeface="標楷體" panose="03000509000000000000" pitchFamily="65" charset="-120"/>
              </a:rPr>
              <a:t> 对新发行的股票，一部份的人尚在观望，并不急</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于购买。</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4.</a:t>
            </a:r>
            <a:r>
              <a:rPr lang="zh-TW" altLang="en-US" sz="4000" dirty="0">
                <a:latin typeface="Calibri" panose="020F0502020204030204" pitchFamily="34" charset="0"/>
                <a:ea typeface="標楷體" panose="03000509000000000000" pitchFamily="65" charset="-120"/>
              </a:rPr>
              <a:t>他急于告诉大家这个好消息，也不管时间有多晚，</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拿起电话就打 。</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5.</a:t>
            </a:r>
            <a:r>
              <a:rPr lang="zh-TW" altLang="en-US" sz="4000" dirty="0">
                <a:latin typeface="Calibri" panose="020F0502020204030204" pitchFamily="34" charset="0"/>
                <a:ea typeface="標楷體" panose="03000509000000000000" pitchFamily="65" charset="-120"/>
              </a:rPr>
              <a:t> 这家商城急于回笼</a:t>
            </a:r>
            <a:r>
              <a:rPr lang="en-US" altLang="zh-TW" sz="2800" dirty="0">
                <a:latin typeface="Calibri" panose="020F0502020204030204" pitchFamily="34" charset="0"/>
                <a:ea typeface="標楷體" panose="03000509000000000000" pitchFamily="65" charset="-120"/>
              </a:rPr>
              <a:t>(withdrawal(of currency)from circulation)</a:t>
            </a:r>
            <a:r>
              <a:rPr lang="zh-TW" altLang="en-US" sz="4000" dirty="0">
                <a:latin typeface="Calibri" panose="020F0502020204030204" pitchFamily="34" charset="0"/>
                <a:ea typeface="標楷體" panose="03000509000000000000" pitchFamily="65" charset="-120"/>
              </a:rPr>
              <a:t>资</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金，所有过季商品一律降价处理。</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8051473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0"/>
            <a:ext cx="2189692" cy="830997"/>
          </a:xfrm>
          <a:prstGeom prst="rect">
            <a:avLst/>
          </a:prstGeom>
          <a:solidFill>
            <a:srgbClr val="00800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急于</a:t>
            </a:r>
            <a:endParaRPr lang="en-US" altLang="zh-TW" sz="28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E20EAF90-BCC5-48D0-8553-093381CA26E3}"/>
              </a:ext>
            </a:extLst>
          </p:cNvPr>
          <p:cNvSpPr txBox="1"/>
          <p:nvPr/>
        </p:nvSpPr>
        <p:spPr>
          <a:xfrm>
            <a:off x="333375" y="1305130"/>
            <a:ext cx="11525250" cy="4610814"/>
          </a:xfrm>
          <a:prstGeom prst="rect">
            <a:avLst/>
          </a:prstGeom>
          <a:noFill/>
        </p:spPr>
        <p:txBody>
          <a:bodyPr wrap="square" rtlCol="0">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 做事情要一步一步来，</a:t>
            </a:r>
            <a:r>
              <a:rPr lang="en-US" altLang="zh-TW" sz="4000" dirty="0">
                <a:latin typeface="Calibri" panose="020F0502020204030204" pitchFamily="34" charset="0"/>
                <a:ea typeface="標楷體" panose="03000509000000000000" pitchFamily="65" charset="-120"/>
              </a:rPr>
              <a:t>_____________________</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 开会时，他总是想好了再说，</a:t>
            </a:r>
            <a:r>
              <a:rPr lang="en-US" altLang="zh-TW" sz="4000" dirty="0">
                <a:latin typeface="Calibri" panose="020F0502020204030204" pitchFamily="34" charset="0"/>
                <a:ea typeface="標楷體" panose="03000509000000000000" pitchFamily="65" charset="-120"/>
              </a:rPr>
              <a:t>_______________</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3.</a:t>
            </a:r>
            <a:r>
              <a:rPr lang="zh-TW" altLang="en-US" sz="4000" dirty="0">
                <a:latin typeface="Calibri" panose="020F0502020204030204" pitchFamily="34" charset="0"/>
                <a:ea typeface="標楷體" panose="03000509000000000000" pitchFamily="65" charset="-120"/>
              </a:rPr>
              <a:t>因为</a:t>
            </a:r>
            <a:r>
              <a:rPr lang="en-US" altLang="zh-TW" sz="4000" dirty="0">
                <a:latin typeface="Calibri" panose="020F0502020204030204" pitchFamily="34" charset="0"/>
                <a:ea typeface="標楷體" panose="03000509000000000000" pitchFamily="65" charset="-120"/>
              </a:rPr>
              <a:t>______________</a:t>
            </a:r>
            <a:r>
              <a:rPr lang="zh-TW" altLang="en-US" sz="4000" dirty="0">
                <a:latin typeface="Calibri" panose="020F0502020204030204" pitchFamily="34" charset="0"/>
                <a:ea typeface="標楷體" panose="03000509000000000000" pitchFamily="65" charset="-120"/>
              </a:rPr>
              <a:t>，我买了半夜上车的火车票。</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4.</a:t>
            </a:r>
            <a:r>
              <a:rPr lang="zh-TW" altLang="en-US" sz="4000" dirty="0">
                <a:latin typeface="Calibri" panose="020F0502020204030204" pitchFamily="34" charset="0"/>
                <a:ea typeface="標楷體" panose="03000509000000000000" pitchFamily="65" charset="-120"/>
              </a:rPr>
              <a:t>那个女生，</a:t>
            </a:r>
            <a:r>
              <a:rPr lang="en-US" altLang="zh-TW" sz="4000" dirty="0">
                <a:latin typeface="Calibri" panose="020F0502020204030204" pitchFamily="34" charset="0"/>
                <a:ea typeface="標楷體" panose="03000509000000000000" pitchFamily="65" charset="-120"/>
              </a:rPr>
              <a:t>_____________</a:t>
            </a:r>
            <a:r>
              <a:rPr lang="zh-TW" altLang="en-US" sz="4000" dirty="0">
                <a:latin typeface="Calibri" panose="020F0502020204030204" pitchFamily="34" charset="0"/>
                <a:ea typeface="標楷體" panose="03000509000000000000" pitchFamily="65" charset="-120"/>
              </a:rPr>
              <a:t>，就自动降低了自己的择偶标准。</a:t>
            </a:r>
            <a:endParaRPr lang="en-US" altLang="zh-TW" sz="4000" dirty="0">
              <a:latin typeface="Calibri" panose="020F0502020204030204" pitchFamily="34" charset="0"/>
              <a:ea typeface="標楷體" panose="03000509000000000000" pitchFamily="65" charset="-120"/>
            </a:endParaRPr>
          </a:p>
        </p:txBody>
      </p:sp>
      <p:sp>
        <p:nvSpPr>
          <p:cNvPr id="3" name="文字方塊 2">
            <a:extLst>
              <a:ext uri="{FF2B5EF4-FFF2-40B4-BE49-F238E27FC236}">
                <a16:creationId xmlns:a16="http://schemas.microsoft.com/office/drawing/2014/main" id="{71F4A273-22A2-4BFA-985A-96D174531510}"/>
              </a:ext>
            </a:extLst>
          </p:cNvPr>
          <p:cNvSpPr txBox="1"/>
          <p:nvPr/>
        </p:nvSpPr>
        <p:spPr>
          <a:xfrm>
            <a:off x="6006164" y="1412399"/>
            <a:ext cx="5284269" cy="707886"/>
          </a:xfrm>
          <a:prstGeom prst="rect">
            <a:avLst/>
          </a:prstGeom>
          <a:noFill/>
        </p:spPr>
        <p:txBody>
          <a:bodyPr wrap="square" rtlCol="0">
            <a:spAutoFit/>
          </a:bodyPr>
          <a:lstStyle/>
          <a:p>
            <a:pPr algn="ctr"/>
            <a:r>
              <a:rPr lang="zh-TW" altLang="en-US" sz="4000" dirty="0">
                <a:solidFill>
                  <a:srgbClr val="FF0000"/>
                </a:solidFill>
                <a:latin typeface="標楷體" panose="03000509000000000000" pitchFamily="65" charset="-120"/>
                <a:ea typeface="標楷體" panose="03000509000000000000" pitchFamily="65" charset="-120"/>
              </a:rPr>
              <a:t>不要急于求成</a:t>
            </a:r>
          </a:p>
        </p:txBody>
      </p:sp>
      <p:sp>
        <p:nvSpPr>
          <p:cNvPr id="6" name="文字方塊 5">
            <a:extLst>
              <a:ext uri="{FF2B5EF4-FFF2-40B4-BE49-F238E27FC236}">
                <a16:creationId xmlns:a16="http://schemas.microsoft.com/office/drawing/2014/main" id="{893D55E3-4A54-40E2-BE32-AD0801564E73}"/>
              </a:ext>
            </a:extLst>
          </p:cNvPr>
          <p:cNvSpPr txBox="1"/>
          <p:nvPr/>
        </p:nvSpPr>
        <p:spPr>
          <a:xfrm>
            <a:off x="7517331" y="2304553"/>
            <a:ext cx="3773103" cy="707886"/>
          </a:xfrm>
          <a:prstGeom prst="rect">
            <a:avLst/>
          </a:prstGeom>
          <a:noFill/>
        </p:spPr>
        <p:txBody>
          <a:bodyPr wrap="square" rtlCol="0">
            <a:spAutoFit/>
          </a:bodyPr>
          <a:lstStyle/>
          <a:p>
            <a:pPr algn="ctr"/>
            <a:r>
              <a:rPr lang="zh-TW" altLang="en-US" sz="4000" dirty="0">
                <a:solidFill>
                  <a:srgbClr val="FF0000"/>
                </a:solidFill>
                <a:latin typeface="標楷體" panose="03000509000000000000" pitchFamily="65" charset="-120"/>
                <a:ea typeface="標楷體" panose="03000509000000000000" pitchFamily="65" charset="-120"/>
              </a:rPr>
              <a:t>不会急于发言</a:t>
            </a:r>
          </a:p>
        </p:txBody>
      </p:sp>
      <p:sp>
        <p:nvSpPr>
          <p:cNvPr id="7" name="文字方塊 6">
            <a:extLst>
              <a:ext uri="{FF2B5EF4-FFF2-40B4-BE49-F238E27FC236}">
                <a16:creationId xmlns:a16="http://schemas.microsoft.com/office/drawing/2014/main" id="{B0380F78-0CAB-4212-8F0C-ED82F0139EF1}"/>
              </a:ext>
            </a:extLst>
          </p:cNvPr>
          <p:cNvSpPr txBox="1"/>
          <p:nvPr/>
        </p:nvSpPr>
        <p:spPr>
          <a:xfrm>
            <a:off x="3195231" y="4138804"/>
            <a:ext cx="3550118" cy="707886"/>
          </a:xfrm>
          <a:prstGeom prst="rect">
            <a:avLst/>
          </a:prstGeom>
          <a:noFill/>
        </p:spPr>
        <p:txBody>
          <a:bodyPr wrap="square" rtlCol="0">
            <a:spAutoFit/>
          </a:bodyPr>
          <a:lstStyle/>
          <a:p>
            <a:pPr algn="ctr"/>
            <a:r>
              <a:rPr lang="zh-TW" altLang="en-US" sz="4000" dirty="0">
                <a:solidFill>
                  <a:srgbClr val="FF0000"/>
                </a:solidFill>
                <a:latin typeface="標楷體" panose="03000509000000000000" pitchFamily="65" charset="-120"/>
                <a:ea typeface="標楷體" panose="03000509000000000000" pitchFamily="65" charset="-120"/>
              </a:rPr>
              <a:t>急于结婚</a:t>
            </a:r>
          </a:p>
        </p:txBody>
      </p:sp>
      <p:sp>
        <p:nvSpPr>
          <p:cNvPr id="8" name="文字方塊 7">
            <a:extLst>
              <a:ext uri="{FF2B5EF4-FFF2-40B4-BE49-F238E27FC236}">
                <a16:creationId xmlns:a16="http://schemas.microsoft.com/office/drawing/2014/main" id="{92761ECF-6C2E-41C4-AAF2-DD112B7018C5}"/>
              </a:ext>
            </a:extLst>
          </p:cNvPr>
          <p:cNvSpPr txBox="1"/>
          <p:nvPr/>
        </p:nvSpPr>
        <p:spPr>
          <a:xfrm>
            <a:off x="1981200" y="3261588"/>
            <a:ext cx="3550118" cy="707886"/>
          </a:xfrm>
          <a:prstGeom prst="rect">
            <a:avLst/>
          </a:prstGeom>
          <a:noFill/>
        </p:spPr>
        <p:txBody>
          <a:bodyPr wrap="square" rtlCol="0">
            <a:spAutoFit/>
          </a:bodyPr>
          <a:lstStyle/>
          <a:p>
            <a:pPr algn="ctr"/>
            <a:r>
              <a:rPr lang="zh-TW" altLang="en-US" sz="4000" dirty="0">
                <a:solidFill>
                  <a:srgbClr val="FF0000"/>
                </a:solidFill>
                <a:latin typeface="標楷體" panose="03000509000000000000" pitchFamily="65" charset="-120"/>
                <a:ea typeface="標楷體" panose="03000509000000000000" pitchFamily="65" charset="-120"/>
              </a:rPr>
              <a:t>急于回家</a:t>
            </a:r>
          </a:p>
        </p:txBody>
      </p:sp>
    </p:spTree>
    <p:extLst>
      <p:ext uri="{BB962C8B-B14F-4D97-AF65-F5344CB8AC3E}">
        <p14:creationId xmlns:p14="http://schemas.microsoft.com/office/powerpoint/2010/main" val="348140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5DF1E98-47C9-45F4-BEC4-6F77221F477F}"/>
              </a:ext>
            </a:extLst>
          </p:cNvPr>
          <p:cNvSpPr/>
          <p:nvPr/>
        </p:nvSpPr>
        <p:spPr>
          <a:xfrm>
            <a:off x="372140" y="1307806"/>
            <a:ext cx="11483162" cy="460081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如果在此之前的某个时刻，这个同学不会使他认真起来，他会像</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以往</a:t>
            </a:r>
            <a:r>
              <a:rPr lang="zh-CN" altLang="en-US" sz="4000" dirty="0">
                <a:solidFill>
                  <a:srgbClr val="000000"/>
                </a:solidFill>
                <a:latin typeface="標楷體" panose="03000509000000000000" pitchFamily="65" charset="-120"/>
                <a:ea typeface="標楷體" panose="03000509000000000000" pitchFamily="65" charset="-120"/>
              </a:rPr>
              <a:t>一样对这件事给以充分的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调侃</a:t>
            </a:r>
            <a:r>
              <a:rPr lang="zh-CN" altLang="en-US" sz="4000" dirty="0">
                <a:solidFill>
                  <a:srgbClr val="000000"/>
                </a:solidFill>
                <a:latin typeface="標楷體" panose="03000509000000000000" pitchFamily="65" charset="-120"/>
                <a:ea typeface="標楷體" panose="03000509000000000000" pitchFamily="65" charset="-120"/>
              </a:rPr>
              <a:t>，但此时的周健却非常</a:t>
            </a:r>
            <a:r>
              <a:rPr lang="zh-CN" altLang="en-US" sz="4000" dirty="0">
                <a:solidFill>
                  <a:srgbClr val="000000"/>
                </a:solidFill>
                <a:highlight>
                  <a:srgbClr val="00FF00"/>
                </a:highlight>
                <a:latin typeface="標楷體" panose="03000509000000000000" pitchFamily="65" charset="-120"/>
                <a:ea typeface="標楷體" panose="03000509000000000000" pitchFamily="65" charset="-120"/>
              </a:rPr>
              <a:t>急于</a:t>
            </a:r>
            <a:r>
              <a:rPr lang="zh-CN" altLang="en-US" sz="4000" dirty="0">
                <a:solidFill>
                  <a:srgbClr val="000000"/>
                </a:solidFill>
                <a:latin typeface="標楷體" panose="03000509000000000000" pitchFamily="65" charset="-120"/>
                <a:ea typeface="標楷體" panose="03000509000000000000" pitchFamily="65" charset="-120"/>
              </a:rPr>
              <a:t>见到这个被描述的女人。这个女人的出现可以让自己头脑中的那个形象变得模糊起来，此时此刻这对于他很重要。</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85384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18F213E-6767-4088-A572-511EF8ECA47A}"/>
              </a:ext>
            </a:extLst>
          </p:cNvPr>
          <p:cNvSpPr/>
          <p:nvPr/>
        </p:nvSpPr>
        <p:spPr>
          <a:xfrm>
            <a:off x="192627" y="309699"/>
            <a:ext cx="4605867" cy="1754326"/>
          </a:xfrm>
          <a:prstGeom prst="rect">
            <a:avLst/>
          </a:prstGeom>
          <a:ln w="38100">
            <a:solidFill>
              <a:srgbClr val="C00000"/>
            </a:solidFill>
          </a:ln>
        </p:spPr>
        <p:txBody>
          <a:bodyPr wrap="square">
            <a:spAutoFit/>
          </a:bodyPr>
          <a:lstStyle/>
          <a:p>
            <a:r>
              <a:rPr lang="en-US" altLang="zh-TW" sz="5400" dirty="0">
                <a:latin typeface="Microsoft Yahei" panose="020B0503020204020204" pitchFamily="34" charset="-122"/>
                <a:ea typeface="Microsoft Yahei" panose="020B0503020204020204" pitchFamily="34" charset="-122"/>
              </a:rPr>
              <a:t>experimental verification</a:t>
            </a:r>
            <a:endParaRPr lang="zh-TW" altLang="en-US" sz="5400" dirty="0"/>
          </a:p>
        </p:txBody>
      </p:sp>
      <p:sp>
        <p:nvSpPr>
          <p:cNvPr id="3" name="文字方塊 2">
            <a:extLst>
              <a:ext uri="{FF2B5EF4-FFF2-40B4-BE49-F238E27FC236}">
                <a16:creationId xmlns:a16="http://schemas.microsoft.com/office/drawing/2014/main" id="{6ABFECFC-311C-44C3-B455-9EC539814A9D}"/>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验证</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yànzhèng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顺道</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shùndào</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0334F314-3C30-45CB-9F45-54DA090CA2E0}"/>
              </a:ext>
            </a:extLst>
          </p:cNvPr>
          <p:cNvSpPr/>
          <p:nvPr/>
        </p:nvSpPr>
        <p:spPr>
          <a:xfrm>
            <a:off x="6726443" y="509529"/>
            <a:ext cx="3274807" cy="923330"/>
          </a:xfrm>
          <a:prstGeom prst="rect">
            <a:avLst/>
          </a:prstGeom>
          <a:ln w="38100">
            <a:solidFill>
              <a:srgbClr val="C00000"/>
            </a:solidFill>
          </a:ln>
        </p:spPr>
        <p:txBody>
          <a:bodyPr wrap="none">
            <a:spAutoFit/>
          </a:bodyPr>
          <a:lstStyle/>
          <a:p>
            <a:r>
              <a:rPr lang="zh-TW" altLang="en-US" sz="5400" dirty="0"/>
              <a:t>on the way</a:t>
            </a:r>
          </a:p>
        </p:txBody>
      </p:sp>
    </p:spTree>
    <p:extLst>
      <p:ext uri="{BB962C8B-B14F-4D97-AF65-F5344CB8AC3E}">
        <p14:creationId xmlns:p14="http://schemas.microsoft.com/office/powerpoint/2010/main" val="33989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375" y="1299121"/>
            <a:ext cx="11525250" cy="1323439"/>
          </a:xfrm>
          <a:prstGeom prst="rect">
            <a:avLst/>
          </a:prstGeom>
          <a:solidFill>
            <a:srgbClr val="008000"/>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至于</a:t>
            </a:r>
            <a:endParaRPr lang="en-US" altLang="zh-TW" sz="48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4A24D9C-F5CA-4C83-ADE8-0071A59BC2EF}"/>
              </a:ext>
            </a:extLst>
          </p:cNvPr>
          <p:cNvSpPr txBox="1"/>
          <p:nvPr/>
        </p:nvSpPr>
        <p:spPr>
          <a:xfrm>
            <a:off x="333375" y="3158066"/>
            <a:ext cx="11525250" cy="2764155"/>
          </a:xfrm>
          <a:prstGeom prst="rect">
            <a:avLst/>
          </a:prstGeom>
          <a:noFill/>
          <a:ln>
            <a:solidFill>
              <a:schemeClr val="accent6">
                <a:lumMod val="50000"/>
              </a:schemeClr>
            </a:solidFill>
          </a:ln>
        </p:spPr>
        <p:txBody>
          <a:bodyPr wrap="square" rtlCol="0">
            <a:spAutoFit/>
          </a:bodyPr>
          <a:lstStyle/>
          <a:p>
            <a:pPr algn="ctr">
              <a:lnSpc>
                <a:spcPct val="150000"/>
              </a:lnSpc>
            </a:pPr>
            <a:r>
              <a:rPr lang="en-US" altLang="zh-TW" sz="4000" dirty="0">
                <a:latin typeface="Calibri" panose="020F0502020204030204" pitchFamily="34" charset="0"/>
                <a:ea typeface="標楷體" panose="03000509000000000000" pitchFamily="65" charset="-120"/>
              </a:rPr>
              <a:t>v.</a:t>
            </a:r>
            <a:r>
              <a:rPr lang="zh-TW" altLang="en-US" sz="4000" dirty="0">
                <a:latin typeface="Calibri" panose="020F0502020204030204" pitchFamily="34" charset="0"/>
                <a:ea typeface="標楷體" panose="03000509000000000000" pitchFamily="65" charset="-120"/>
              </a:rPr>
              <a:t>，表示到达某种程度，常用于否定式“不至于”或反问句“至于吗？”、 “何至于？” 、 “哪至于？”</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5660546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0"/>
            <a:ext cx="2172758" cy="707886"/>
          </a:xfrm>
          <a:prstGeom prst="rect">
            <a:avLst/>
          </a:prstGeom>
          <a:solidFill>
            <a:srgbClr val="00800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至于</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A4270368-5F2A-45B1-BA32-A42CCD415259}"/>
              </a:ext>
            </a:extLst>
          </p:cNvPr>
          <p:cNvSpPr txBox="1"/>
          <p:nvPr/>
        </p:nvSpPr>
        <p:spPr>
          <a:xfrm>
            <a:off x="355600" y="775619"/>
            <a:ext cx="11480800" cy="5923160"/>
          </a:xfrm>
          <a:prstGeom prst="rect">
            <a:avLst/>
          </a:prstGeom>
          <a:noFill/>
        </p:spPr>
        <p:txBody>
          <a:bodyPr wrap="square" rtlCol="0">
            <a:spAutoFit/>
          </a:bodyPr>
          <a:lstStyle/>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1.</a:t>
            </a:r>
            <a:r>
              <a:rPr lang="zh-TW" altLang="en-US" sz="3200" dirty="0">
                <a:latin typeface="Calibri" panose="020F0502020204030204" pitchFamily="34" charset="0"/>
                <a:ea typeface="標楷體" panose="03000509000000000000" pitchFamily="65" charset="-120"/>
                <a:cs typeface="Calibri" panose="020F0502020204030204" pitchFamily="34" charset="0"/>
              </a:rPr>
              <a:t>不就是听写生词吗？</a:t>
            </a:r>
            <a:r>
              <a:rPr lang="zh-TW" altLang="en-US" sz="3200" dirty="0">
                <a:solidFill>
                  <a:srgbClr val="FF0000"/>
                </a:solidFill>
                <a:latin typeface="Calibri" panose="020F0502020204030204" pitchFamily="34" charset="0"/>
                <a:ea typeface="標楷體" panose="03000509000000000000" pitchFamily="65" charset="-120"/>
                <a:cs typeface="Calibri" panose="020F0502020204030204" pitchFamily="34" charset="0"/>
              </a:rPr>
              <a:t>至于</a:t>
            </a:r>
            <a:r>
              <a:rPr lang="zh-TW" altLang="en-US" sz="3200" dirty="0">
                <a:latin typeface="Calibri" panose="020F0502020204030204" pitchFamily="34" charset="0"/>
                <a:ea typeface="標楷體" panose="03000509000000000000" pitchFamily="65" charset="-120"/>
                <a:cs typeface="Calibri" panose="020F0502020204030204" pitchFamily="34" charset="0"/>
              </a:rPr>
              <a:t>这么紧张吗？</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2.</a:t>
            </a:r>
            <a:r>
              <a:rPr lang="zh-TW" altLang="en-US" sz="3200" dirty="0">
                <a:latin typeface="Calibri" panose="020F0502020204030204" pitchFamily="34" charset="0"/>
                <a:ea typeface="標楷體" panose="03000509000000000000" pitchFamily="65" charset="-120"/>
                <a:cs typeface="Calibri" panose="020F0502020204030204" pitchFamily="34" charset="0"/>
              </a:rPr>
              <a:t>这道数学题不太难，好好想一想，</a:t>
            </a:r>
            <a:r>
              <a:rPr lang="zh-TW" altLang="en-US" sz="3200" dirty="0">
                <a:solidFill>
                  <a:srgbClr val="FF0000"/>
                </a:solidFill>
                <a:latin typeface="Calibri" panose="020F0502020204030204" pitchFamily="34" charset="0"/>
                <a:ea typeface="標楷體" panose="03000509000000000000" pitchFamily="65" charset="-120"/>
                <a:cs typeface="Calibri" panose="020F0502020204030204" pitchFamily="34" charset="0"/>
              </a:rPr>
              <a:t>不至于</a:t>
            </a:r>
            <a:r>
              <a:rPr lang="zh-TW" altLang="en-US" sz="3200" dirty="0">
                <a:latin typeface="Calibri" panose="020F0502020204030204" pitchFamily="34" charset="0"/>
                <a:ea typeface="標楷體" panose="03000509000000000000" pitchFamily="65" charset="-120"/>
                <a:cs typeface="Calibri" panose="020F0502020204030204" pitchFamily="34" charset="0"/>
              </a:rPr>
              <a:t>做不出来。</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3.</a:t>
            </a:r>
            <a:r>
              <a:rPr lang="zh-TW" altLang="en-US" sz="3200" dirty="0">
                <a:latin typeface="Calibri" panose="020F0502020204030204" pitchFamily="34" charset="0"/>
                <a:ea typeface="標楷體" panose="03000509000000000000" pitchFamily="65" charset="-120"/>
                <a:cs typeface="Calibri" panose="020F0502020204030204" pitchFamily="34" charset="0"/>
              </a:rPr>
              <a:t>平时多复习，</a:t>
            </a:r>
            <a:r>
              <a:rPr lang="zh-TW" altLang="en-US" sz="3200" dirty="0">
                <a:solidFill>
                  <a:srgbClr val="FF0000"/>
                </a:solidFill>
                <a:latin typeface="Calibri" panose="020F0502020204030204" pitchFamily="34" charset="0"/>
                <a:ea typeface="標楷體" panose="03000509000000000000" pitchFamily="65" charset="-120"/>
                <a:cs typeface="Calibri" panose="020F0502020204030204" pitchFamily="34" charset="0"/>
              </a:rPr>
              <a:t>何至于</a:t>
            </a:r>
            <a:r>
              <a:rPr lang="zh-TW" altLang="en-US" sz="3200" dirty="0">
                <a:latin typeface="Calibri" panose="020F0502020204030204" pitchFamily="34" charset="0"/>
                <a:ea typeface="標楷體" panose="03000509000000000000" pitchFamily="65" charset="-120"/>
                <a:cs typeface="Calibri" panose="020F0502020204030204" pitchFamily="34" charset="0"/>
              </a:rPr>
              <a:t>考试不及格？</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4.</a:t>
            </a:r>
            <a:r>
              <a:rPr lang="zh-TW" altLang="en-US" sz="3200" dirty="0">
                <a:latin typeface="Calibri" panose="020F0502020204030204" pitchFamily="34" charset="0"/>
                <a:ea typeface="標楷體" panose="03000509000000000000" pitchFamily="65" charset="-120"/>
                <a:cs typeface="Calibri" panose="020F0502020204030204" pitchFamily="34" charset="0"/>
              </a:rPr>
              <a:t>当初要是听我的，事情</a:t>
            </a:r>
            <a:r>
              <a:rPr lang="zh-TW" altLang="en-US" sz="3200" dirty="0">
                <a:solidFill>
                  <a:srgbClr val="FF0000"/>
                </a:solidFill>
                <a:latin typeface="Calibri" panose="020F0502020204030204" pitchFamily="34" charset="0"/>
                <a:ea typeface="標楷體" panose="03000509000000000000" pitchFamily="65" charset="-120"/>
                <a:cs typeface="Calibri" panose="020F0502020204030204" pitchFamily="34" charset="0"/>
              </a:rPr>
              <a:t>哪至于</a:t>
            </a:r>
            <a:r>
              <a:rPr lang="zh-TW" altLang="en-US" sz="3200" dirty="0">
                <a:latin typeface="Calibri" panose="020F0502020204030204" pitchFamily="34" charset="0"/>
                <a:ea typeface="標楷體" panose="03000509000000000000" pitchFamily="65" charset="-120"/>
                <a:cs typeface="Calibri" panose="020F0502020204030204" pitchFamily="34" charset="0"/>
              </a:rPr>
              <a:t>发展到这种程度？</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5.A</a:t>
            </a:r>
            <a:r>
              <a:rPr lang="zh-TW" altLang="en-US" sz="3200" dirty="0">
                <a:latin typeface="Calibri" panose="020F0502020204030204" pitchFamily="34" charset="0"/>
                <a:ea typeface="標楷體" panose="03000509000000000000" pitchFamily="65" charset="-120"/>
                <a:cs typeface="Calibri" panose="020F0502020204030204" pitchFamily="34" charset="0"/>
              </a:rPr>
              <a:t>：他不会反对我的意见吧？</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   B</a:t>
            </a:r>
            <a:r>
              <a:rPr lang="zh-TW" altLang="en-US" sz="3200" dirty="0">
                <a:latin typeface="Calibri" panose="020F0502020204030204" pitchFamily="34" charset="0"/>
                <a:ea typeface="標楷體" panose="03000509000000000000" pitchFamily="65" charset="-120"/>
                <a:cs typeface="Calibri" panose="020F0502020204030204" pitchFamily="34" charset="0"/>
              </a:rPr>
              <a:t>：我看，</a:t>
            </a:r>
            <a:r>
              <a:rPr lang="zh-TW" altLang="en-US" sz="3200" dirty="0">
                <a:solidFill>
                  <a:srgbClr val="FF0000"/>
                </a:solidFill>
                <a:latin typeface="Calibri" panose="020F0502020204030204" pitchFamily="34" charset="0"/>
                <a:ea typeface="標楷體" panose="03000509000000000000" pitchFamily="65" charset="-120"/>
                <a:cs typeface="Calibri" panose="020F0502020204030204" pitchFamily="34" charset="0"/>
              </a:rPr>
              <a:t>不至于</a:t>
            </a:r>
            <a:r>
              <a:rPr lang="zh-TW" altLang="en-US" sz="3200" dirty="0">
                <a:latin typeface="Calibri" panose="020F0502020204030204" pitchFamily="34" charset="0"/>
                <a:ea typeface="標楷體" panose="03000509000000000000" pitchFamily="65" charset="-120"/>
                <a:cs typeface="Calibri" panose="020F0502020204030204" pitchFamily="34" charset="0"/>
              </a:rPr>
              <a:t>。</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6.A</a:t>
            </a:r>
            <a:r>
              <a:rPr lang="zh-TW" altLang="en-US" sz="3200" dirty="0">
                <a:latin typeface="Calibri" panose="020F0502020204030204" pitchFamily="34" charset="0"/>
                <a:ea typeface="標楷體" panose="03000509000000000000" pitchFamily="65" charset="-120"/>
                <a:cs typeface="Calibri" panose="020F0502020204030204" pitchFamily="34" charset="0"/>
              </a:rPr>
              <a:t>：听说他们因为意见不合，现在都互相不理睬了。</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200" dirty="0">
                <a:latin typeface="Calibri" panose="020F0502020204030204" pitchFamily="34" charset="0"/>
                <a:ea typeface="標楷體" panose="03000509000000000000" pitchFamily="65" charset="-120"/>
                <a:cs typeface="Calibri" panose="020F0502020204030204" pitchFamily="34" charset="0"/>
              </a:rPr>
              <a:t>   B</a:t>
            </a:r>
            <a:r>
              <a:rPr lang="zh-TW" altLang="en-US" sz="3200" dirty="0">
                <a:latin typeface="Calibri" panose="020F0502020204030204" pitchFamily="34" charset="0"/>
                <a:ea typeface="標楷體" panose="03000509000000000000" pitchFamily="65" charset="-120"/>
                <a:cs typeface="Calibri" panose="020F0502020204030204" pitchFamily="34" charset="0"/>
              </a:rPr>
              <a:t>：</a:t>
            </a:r>
            <a:r>
              <a:rPr lang="zh-TW" altLang="en-US" sz="3200" dirty="0">
                <a:solidFill>
                  <a:srgbClr val="FF0000"/>
                </a:solidFill>
                <a:latin typeface="Calibri" panose="020F0502020204030204" pitchFamily="34" charset="0"/>
                <a:ea typeface="標楷體" panose="03000509000000000000" pitchFamily="65" charset="-120"/>
                <a:cs typeface="Calibri" panose="020F0502020204030204" pitchFamily="34" charset="0"/>
              </a:rPr>
              <a:t>不至于</a:t>
            </a:r>
            <a:r>
              <a:rPr lang="zh-TW" altLang="en-US" sz="3200" dirty="0">
                <a:latin typeface="Calibri" panose="020F0502020204030204" pitchFamily="34" charset="0"/>
                <a:ea typeface="標楷體" panose="03000509000000000000" pitchFamily="65" charset="-120"/>
                <a:cs typeface="Calibri" panose="020F0502020204030204" pitchFamily="34" charset="0"/>
              </a:rPr>
              <a:t>吧？</a:t>
            </a:r>
            <a:endParaRPr lang="en-US" altLang="zh-TW" sz="3200" dirty="0">
              <a:latin typeface="Calibri" panose="020F0502020204030204" pitchFamily="34" charset="0"/>
              <a:ea typeface="標楷體" panose="03000509000000000000" pitchFamily="65" charset="-120"/>
              <a:cs typeface="Calibri" panose="020F0502020204030204" pitchFamily="34" charset="0"/>
            </a:endParaRPr>
          </a:p>
        </p:txBody>
      </p:sp>
    </p:spTree>
    <p:extLst>
      <p:ext uri="{BB962C8B-B14F-4D97-AF65-F5344CB8AC3E}">
        <p14:creationId xmlns:p14="http://schemas.microsoft.com/office/powerpoint/2010/main" val="6968603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0"/>
            <a:ext cx="2172758" cy="707886"/>
          </a:xfrm>
          <a:prstGeom prst="rect">
            <a:avLst/>
          </a:prstGeom>
          <a:solidFill>
            <a:srgbClr val="00800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至于</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A4270368-5F2A-45B1-BA32-A42CCD415259}"/>
              </a:ext>
            </a:extLst>
          </p:cNvPr>
          <p:cNvSpPr txBox="1"/>
          <p:nvPr/>
        </p:nvSpPr>
        <p:spPr>
          <a:xfrm>
            <a:off x="355600" y="853870"/>
            <a:ext cx="11480800" cy="4989956"/>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ea typeface="標楷體" panose="03000509000000000000" pitchFamily="65" charset="-120"/>
                <a:cs typeface="Calibri" panose="020F0502020204030204" pitchFamily="34" charset="0"/>
              </a:rPr>
              <a:t>1.</a:t>
            </a:r>
            <a:r>
              <a:rPr lang="zh-TW" altLang="en-US" sz="3600" dirty="0">
                <a:latin typeface="Calibri" panose="020F0502020204030204" pitchFamily="34" charset="0"/>
                <a:ea typeface="標楷體" panose="03000509000000000000" pitchFamily="65" charset="-120"/>
                <a:cs typeface="Calibri" panose="020F0502020204030204" pitchFamily="34" charset="0"/>
              </a:rPr>
              <a:t>他眼睛近视，但这么大的字还</a:t>
            </a:r>
            <a:r>
              <a:rPr lang="en-US" altLang="zh-TW" sz="3600" dirty="0">
                <a:latin typeface="Calibri" panose="020F0502020204030204" pitchFamily="34" charset="0"/>
                <a:ea typeface="標楷體" panose="03000509000000000000" pitchFamily="65" charset="-120"/>
                <a:cs typeface="Calibri" panose="020F0502020204030204" pitchFamily="34" charset="0"/>
              </a:rPr>
              <a:t>_____________________</a:t>
            </a:r>
          </a:p>
          <a:p>
            <a:pPr>
              <a:lnSpc>
                <a:spcPct val="150000"/>
              </a:lnSpc>
            </a:pPr>
            <a:r>
              <a:rPr lang="en-US" altLang="zh-TW" sz="3600" dirty="0">
                <a:latin typeface="Calibri" panose="020F0502020204030204" pitchFamily="34" charset="0"/>
                <a:ea typeface="標楷體" panose="03000509000000000000" pitchFamily="65" charset="-120"/>
                <a:cs typeface="Calibri" panose="020F0502020204030204" pitchFamily="34" charset="0"/>
              </a:rPr>
              <a:t>2.A</a:t>
            </a:r>
            <a:r>
              <a:rPr lang="zh-TW" altLang="en-US" sz="3600" dirty="0">
                <a:latin typeface="Calibri" panose="020F0502020204030204" pitchFamily="34" charset="0"/>
                <a:ea typeface="標楷體" panose="03000509000000000000" pitchFamily="65" charset="-120"/>
                <a:cs typeface="Calibri" panose="020F0502020204030204" pitchFamily="34" charset="0"/>
              </a:rPr>
              <a:t>：他俩最近在一起的时间明显减少了，不会分手了吧？ </a:t>
            </a:r>
            <a:endParaRPr lang="en-US" altLang="zh-TW" sz="36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600" dirty="0">
                <a:latin typeface="Calibri" panose="020F0502020204030204" pitchFamily="34" charset="0"/>
                <a:ea typeface="標楷體" panose="03000509000000000000" pitchFamily="65" charset="-120"/>
                <a:cs typeface="Calibri" panose="020F0502020204030204" pitchFamily="34" charset="0"/>
              </a:rPr>
              <a:t>   B</a:t>
            </a:r>
            <a:r>
              <a:rPr lang="zh-TW" altLang="en-US" sz="3600" dirty="0">
                <a:latin typeface="Calibri" panose="020F0502020204030204" pitchFamily="34" charset="0"/>
                <a:ea typeface="標楷體" panose="03000509000000000000" pitchFamily="65" charset="-120"/>
                <a:cs typeface="Calibri" panose="020F0502020204030204" pitchFamily="34" charset="0"/>
              </a:rPr>
              <a:t>：</a:t>
            </a:r>
            <a:r>
              <a:rPr lang="en-US" altLang="zh-TW" sz="3600" dirty="0">
                <a:latin typeface="Calibri" panose="020F0502020204030204" pitchFamily="34" charset="0"/>
                <a:ea typeface="標楷體" panose="03000509000000000000" pitchFamily="65" charset="-120"/>
                <a:cs typeface="Calibri" panose="020F0502020204030204" pitchFamily="34" charset="0"/>
              </a:rPr>
              <a:t>____________________________________________</a:t>
            </a:r>
            <a:r>
              <a:rPr lang="zh-TW" altLang="en-US" sz="3600" dirty="0">
                <a:latin typeface="Calibri" panose="020F0502020204030204" pitchFamily="34" charset="0"/>
                <a:ea typeface="標楷體" panose="03000509000000000000" pitchFamily="65" charset="-120"/>
                <a:cs typeface="Calibri" panose="020F0502020204030204" pitchFamily="34" charset="0"/>
              </a:rPr>
              <a:t>。</a:t>
            </a:r>
            <a:endParaRPr lang="en-US" altLang="zh-TW" sz="36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600" dirty="0">
                <a:latin typeface="Calibri" panose="020F0502020204030204" pitchFamily="34" charset="0"/>
                <a:ea typeface="標楷體" panose="03000509000000000000" pitchFamily="65" charset="-120"/>
                <a:cs typeface="Calibri" panose="020F0502020204030204" pitchFamily="34" charset="0"/>
              </a:rPr>
              <a:t>3.</a:t>
            </a:r>
            <a:r>
              <a:rPr lang="zh-TW" altLang="en-US" sz="3600" dirty="0">
                <a:latin typeface="Calibri" panose="020F0502020204030204" pitchFamily="34" charset="0"/>
                <a:ea typeface="標楷體" panose="03000509000000000000" pitchFamily="65" charset="-120"/>
                <a:cs typeface="Calibri" panose="020F0502020204030204" pitchFamily="34" charset="0"/>
              </a:rPr>
              <a:t> 不过就只是一个小考，</a:t>
            </a:r>
            <a:r>
              <a:rPr lang="en-US" altLang="zh-TW" sz="3600" dirty="0">
                <a:latin typeface="Calibri" panose="020F0502020204030204" pitchFamily="34" charset="0"/>
                <a:ea typeface="標楷體" panose="03000509000000000000" pitchFamily="65" charset="-120"/>
                <a:cs typeface="Calibri" panose="020F0502020204030204" pitchFamily="34" charset="0"/>
              </a:rPr>
              <a:t>__________________________</a:t>
            </a:r>
            <a:r>
              <a:rPr lang="zh-TW" altLang="en-US" sz="3600" dirty="0">
                <a:latin typeface="Calibri" panose="020F0502020204030204" pitchFamily="34" charset="0"/>
                <a:ea typeface="標楷體" panose="03000509000000000000" pitchFamily="65" charset="-120"/>
                <a:cs typeface="Calibri" panose="020F0502020204030204" pitchFamily="34" charset="0"/>
              </a:rPr>
              <a:t>。</a:t>
            </a:r>
            <a:endParaRPr lang="en-US" altLang="zh-TW" sz="36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600" dirty="0">
                <a:latin typeface="Calibri" panose="020F0502020204030204" pitchFamily="34" charset="0"/>
                <a:ea typeface="標楷體" panose="03000509000000000000" pitchFamily="65" charset="-120"/>
                <a:cs typeface="Calibri" panose="020F0502020204030204" pitchFamily="34" charset="0"/>
              </a:rPr>
              <a:t>4.</a:t>
            </a:r>
            <a:r>
              <a:rPr lang="zh-TW" altLang="en-US" sz="3600" dirty="0">
                <a:latin typeface="Calibri" panose="020F0502020204030204" pitchFamily="34" charset="0"/>
                <a:ea typeface="標楷體" panose="03000509000000000000" pitchFamily="65" charset="-120"/>
                <a:cs typeface="Calibri" panose="020F0502020204030204" pitchFamily="34" charset="0"/>
              </a:rPr>
              <a:t> 要是你早点去看医生，</a:t>
            </a:r>
            <a:r>
              <a:rPr lang="en-US" altLang="zh-TW" sz="3600" dirty="0">
                <a:latin typeface="Calibri" panose="020F0502020204030204" pitchFamily="34" charset="0"/>
                <a:ea typeface="標楷體" panose="03000509000000000000" pitchFamily="65" charset="-120"/>
                <a:cs typeface="Calibri" panose="020F0502020204030204" pitchFamily="34" charset="0"/>
              </a:rPr>
              <a:t>__________________________</a:t>
            </a:r>
            <a:r>
              <a:rPr lang="zh-TW" altLang="en-US" sz="3600" dirty="0">
                <a:latin typeface="Calibri" panose="020F0502020204030204" pitchFamily="34" charset="0"/>
                <a:ea typeface="標楷體" panose="03000509000000000000" pitchFamily="65" charset="-120"/>
                <a:cs typeface="Calibri" panose="020F0502020204030204" pitchFamily="34" charset="0"/>
              </a:rPr>
              <a:t>。</a:t>
            </a:r>
            <a:endParaRPr lang="en-US" altLang="zh-TW" sz="36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3600" dirty="0">
                <a:latin typeface="Calibri" panose="020F0502020204030204" pitchFamily="34" charset="0"/>
                <a:ea typeface="標楷體" panose="03000509000000000000" pitchFamily="65" charset="-120"/>
                <a:cs typeface="Calibri" panose="020F0502020204030204" pitchFamily="34" charset="0"/>
              </a:rPr>
              <a:t>5.</a:t>
            </a:r>
            <a:r>
              <a:rPr lang="zh-TW" altLang="en-US" sz="3600" dirty="0">
                <a:latin typeface="Calibri" panose="020F0502020204030204" pitchFamily="34" charset="0"/>
                <a:ea typeface="標楷體" panose="03000509000000000000" pitchFamily="65" charset="-120"/>
                <a:cs typeface="Calibri" panose="020F0502020204030204" pitchFamily="34" charset="0"/>
              </a:rPr>
              <a:t>当初你要是多读书，</a:t>
            </a:r>
            <a:r>
              <a:rPr lang="en-US" altLang="zh-TW" sz="3600" dirty="0">
                <a:latin typeface="Calibri" panose="020F0502020204030204" pitchFamily="34" charset="0"/>
                <a:ea typeface="標楷體" panose="03000509000000000000" pitchFamily="65" charset="-120"/>
                <a:cs typeface="Calibri" panose="020F0502020204030204" pitchFamily="34" charset="0"/>
              </a:rPr>
              <a:t>______________________________</a:t>
            </a:r>
            <a:r>
              <a:rPr lang="zh-TW" altLang="en-US" sz="3600" dirty="0">
                <a:latin typeface="Calibri" panose="020F0502020204030204" pitchFamily="34" charset="0"/>
                <a:ea typeface="標楷體" panose="03000509000000000000" pitchFamily="65" charset="-120"/>
                <a:cs typeface="Calibri" panose="020F0502020204030204" pitchFamily="34" charset="0"/>
              </a:rPr>
              <a:t>。</a:t>
            </a:r>
            <a:endParaRPr lang="en-US" altLang="zh-TW" sz="3600" dirty="0">
              <a:latin typeface="Calibri" panose="020F0502020204030204" pitchFamily="34" charset="0"/>
              <a:ea typeface="標楷體" panose="03000509000000000000" pitchFamily="65" charset="-120"/>
              <a:cs typeface="Calibri" panose="020F0502020204030204" pitchFamily="34" charset="0"/>
            </a:endParaRPr>
          </a:p>
        </p:txBody>
      </p:sp>
      <p:sp>
        <p:nvSpPr>
          <p:cNvPr id="5" name="文字方塊 4">
            <a:extLst>
              <a:ext uri="{FF2B5EF4-FFF2-40B4-BE49-F238E27FC236}">
                <a16:creationId xmlns:a16="http://schemas.microsoft.com/office/drawing/2014/main" id="{5B781640-B0B0-4CFF-A495-38FBB33502D9}"/>
              </a:ext>
            </a:extLst>
          </p:cNvPr>
          <p:cNvSpPr txBox="1"/>
          <p:nvPr/>
        </p:nvSpPr>
        <p:spPr>
          <a:xfrm>
            <a:off x="6814688" y="911620"/>
            <a:ext cx="4754880"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不至于看不见吧？</a:t>
            </a:r>
          </a:p>
        </p:txBody>
      </p:sp>
      <p:sp>
        <p:nvSpPr>
          <p:cNvPr id="6" name="文字方塊 5">
            <a:extLst>
              <a:ext uri="{FF2B5EF4-FFF2-40B4-BE49-F238E27FC236}">
                <a16:creationId xmlns:a16="http://schemas.microsoft.com/office/drawing/2014/main" id="{07E2F345-078C-4EAF-AAF5-FE38EAE6DFF8}"/>
              </a:ext>
            </a:extLst>
          </p:cNvPr>
          <p:cNvSpPr txBox="1"/>
          <p:nvPr/>
        </p:nvSpPr>
        <p:spPr>
          <a:xfrm>
            <a:off x="1501541" y="2546310"/>
            <a:ext cx="4339718"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不至于吧？</a:t>
            </a:r>
          </a:p>
        </p:txBody>
      </p:sp>
      <p:sp>
        <p:nvSpPr>
          <p:cNvPr id="7" name="文字方塊 6">
            <a:extLst>
              <a:ext uri="{FF2B5EF4-FFF2-40B4-BE49-F238E27FC236}">
                <a16:creationId xmlns:a16="http://schemas.microsoft.com/office/drawing/2014/main" id="{6F2485B1-3AB6-4FE0-9FBB-847689181011}"/>
              </a:ext>
            </a:extLst>
          </p:cNvPr>
          <p:cNvSpPr txBox="1"/>
          <p:nvPr/>
        </p:nvSpPr>
        <p:spPr>
          <a:xfrm>
            <a:off x="5505651" y="3386750"/>
            <a:ext cx="5832908"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你至于这么紧张吗？</a:t>
            </a:r>
          </a:p>
        </p:txBody>
      </p:sp>
      <p:sp>
        <p:nvSpPr>
          <p:cNvPr id="8" name="文字方塊 7">
            <a:extLst>
              <a:ext uri="{FF2B5EF4-FFF2-40B4-BE49-F238E27FC236}">
                <a16:creationId xmlns:a16="http://schemas.microsoft.com/office/drawing/2014/main" id="{80281E74-5CCF-4FBF-AC9A-23F4B3B3D0D5}"/>
              </a:ext>
            </a:extLst>
          </p:cNvPr>
          <p:cNvSpPr txBox="1"/>
          <p:nvPr/>
        </p:nvSpPr>
        <p:spPr>
          <a:xfrm>
            <a:off x="5505651" y="4200141"/>
            <a:ext cx="5832908"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何至于病的这么重？</a:t>
            </a:r>
          </a:p>
        </p:txBody>
      </p:sp>
      <p:sp>
        <p:nvSpPr>
          <p:cNvPr id="9" name="文字方塊 8">
            <a:extLst>
              <a:ext uri="{FF2B5EF4-FFF2-40B4-BE49-F238E27FC236}">
                <a16:creationId xmlns:a16="http://schemas.microsoft.com/office/drawing/2014/main" id="{D5711AC7-9B2F-421F-956C-B108D32E89FA}"/>
              </a:ext>
            </a:extLst>
          </p:cNvPr>
          <p:cNvSpPr txBox="1"/>
          <p:nvPr/>
        </p:nvSpPr>
        <p:spPr>
          <a:xfrm>
            <a:off x="4889634" y="5027900"/>
            <a:ext cx="6814686"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哪至于考试考得这么差？</a:t>
            </a:r>
          </a:p>
        </p:txBody>
      </p:sp>
    </p:spTree>
    <p:extLst>
      <p:ext uri="{BB962C8B-B14F-4D97-AF65-F5344CB8AC3E}">
        <p14:creationId xmlns:p14="http://schemas.microsoft.com/office/powerpoint/2010/main" val="2109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DE35EA4-DD5B-48E6-90B0-E2CEBC15BB6D}"/>
              </a:ext>
            </a:extLst>
          </p:cNvPr>
          <p:cNvSpPr/>
          <p:nvPr/>
        </p:nvSpPr>
        <p:spPr>
          <a:xfrm>
            <a:off x="0" y="128336"/>
            <a:ext cx="12191999" cy="6642909"/>
          </a:xfrm>
          <a:prstGeom prst="rect">
            <a:avLst/>
          </a:prstGeom>
        </p:spPr>
        <p:txBody>
          <a:bodyPr wrap="square">
            <a:spAutoFit/>
          </a:bodyPr>
          <a:lstStyle/>
          <a:p>
            <a:pPr indent="457200">
              <a:lnSpc>
                <a:spcPct val="150000"/>
              </a:lnSpc>
            </a:pPr>
            <a:r>
              <a:rPr lang="zh-CN" altLang="en-US" sz="3600" dirty="0">
                <a:solidFill>
                  <a:srgbClr val="000000"/>
                </a:solidFill>
                <a:latin typeface="標楷體" panose="03000509000000000000" pitchFamily="65" charset="-120"/>
                <a:ea typeface="標楷體" panose="03000509000000000000" pitchFamily="65" charset="-120"/>
              </a:rPr>
              <a:t>他问了</a:t>
            </a:r>
            <a:r>
              <a:rPr lang="zh-CN" altLang="en-US" sz="3600" dirty="0">
                <a:solidFill>
                  <a:srgbClr val="000000"/>
                </a:solidFill>
                <a:highlight>
                  <a:srgbClr val="FFFF00"/>
                </a:highlight>
                <a:latin typeface="標楷體" panose="03000509000000000000" pitchFamily="65" charset="-120"/>
                <a:ea typeface="標楷體" panose="03000509000000000000" pitchFamily="65" charset="-120"/>
              </a:rPr>
              <a:t>来人</a:t>
            </a:r>
            <a:r>
              <a:rPr lang="zh-CN" altLang="en-US" sz="3600" dirty="0">
                <a:solidFill>
                  <a:srgbClr val="000000"/>
                </a:solidFill>
                <a:latin typeface="標楷體" panose="03000509000000000000" pitchFamily="65" charset="-120"/>
                <a:ea typeface="標楷體" panose="03000509000000000000" pitchFamily="65" charset="-120"/>
              </a:rPr>
              <a:t>一句：“我什么时候能见到你说的这个人？”</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“随时都可以。”</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“过一会儿咱们就去看看行不行？”</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“你</a:t>
            </a:r>
            <a:r>
              <a:rPr lang="zh-CN" altLang="en-US" sz="3600" dirty="0">
                <a:solidFill>
                  <a:srgbClr val="000000"/>
                </a:solidFill>
                <a:highlight>
                  <a:srgbClr val="00FF00"/>
                </a:highlight>
                <a:latin typeface="標楷體" panose="03000509000000000000" pitchFamily="65" charset="-120"/>
                <a:ea typeface="標楷體" panose="03000509000000000000" pitchFamily="65" charset="-120"/>
              </a:rPr>
              <a:t>至于</a:t>
            </a:r>
            <a:r>
              <a:rPr lang="zh-CN" altLang="en-US" sz="3600" dirty="0">
                <a:solidFill>
                  <a:srgbClr val="000000"/>
                </a:solidFill>
                <a:latin typeface="標楷體" panose="03000509000000000000" pitchFamily="65" charset="-120"/>
                <a:ea typeface="標楷體" panose="03000509000000000000" pitchFamily="65" charset="-120"/>
              </a:rPr>
              <a:t>这么急吗？”</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“你说的这个人对于我来说可能是最合适的一个，我想</a:t>
            </a:r>
            <a:r>
              <a:rPr lang="zh-CN" altLang="en-US" sz="3600" dirty="0">
                <a:solidFill>
                  <a:srgbClr val="000000"/>
                </a:solidFill>
                <a:highlight>
                  <a:srgbClr val="FFFF00"/>
                </a:highlight>
                <a:latin typeface="標楷體" panose="03000509000000000000" pitchFamily="65" charset="-120"/>
                <a:ea typeface="標楷體" panose="03000509000000000000" pitchFamily="65" charset="-120"/>
              </a:rPr>
              <a:t>验证</a:t>
            </a:r>
            <a:r>
              <a:rPr lang="zh-CN" altLang="en-US" sz="3600" dirty="0">
                <a:solidFill>
                  <a:srgbClr val="000000"/>
                </a:solidFill>
                <a:latin typeface="標楷體" panose="03000509000000000000" pitchFamily="65" charset="-120"/>
                <a:ea typeface="標楷體" panose="03000509000000000000" pitchFamily="65" charset="-120"/>
              </a:rPr>
              <a:t>一下是不是那么回事，要不我整个晚上都睡不好觉。”</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“这样也好，我还没跟那边说你，咱们假装路过吧，反正我回去也是</a:t>
            </a:r>
            <a:r>
              <a:rPr lang="zh-CN" altLang="en-US" sz="3600" dirty="0">
                <a:solidFill>
                  <a:srgbClr val="000000"/>
                </a:solidFill>
                <a:highlight>
                  <a:srgbClr val="FFFF00"/>
                </a:highlight>
                <a:latin typeface="標楷體" panose="03000509000000000000" pitchFamily="65" charset="-120"/>
                <a:ea typeface="標楷體" panose="03000509000000000000" pitchFamily="65" charset="-120"/>
              </a:rPr>
              <a:t>顺道</a:t>
            </a:r>
            <a:r>
              <a:rPr lang="zh-CN" altLang="en-US" sz="3600" dirty="0">
                <a:solidFill>
                  <a:srgbClr val="000000"/>
                </a:solidFill>
                <a:latin typeface="標楷體" panose="03000509000000000000" pitchFamily="65" charset="-120"/>
                <a:ea typeface="標楷體" panose="03000509000000000000" pitchFamily="65" charset="-120"/>
              </a:rPr>
              <a:t>，不算太远，到那儿坐一会儿就走。”</a:t>
            </a:r>
            <a:endParaRPr lang="zh-TW" altLang="en-US"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402517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8226993"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投机</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tóujī</a:t>
            </a:r>
            <a:endParaRPr lang="zh-TW" altLang="en-US" sz="115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D570472B-FD5C-4F4E-83E3-32F6AF61805E}"/>
              </a:ext>
            </a:extLst>
          </p:cNvPr>
          <p:cNvPicPr>
            <a:picLocks noChangeAspect="1"/>
          </p:cNvPicPr>
          <p:nvPr/>
        </p:nvPicPr>
        <p:blipFill rotWithShape="1">
          <a:blip r:embed="rId2"/>
          <a:srcRect l="1974" t="2946" r="1710" b="3158"/>
          <a:stretch/>
        </p:blipFill>
        <p:spPr>
          <a:xfrm>
            <a:off x="2223437" y="245519"/>
            <a:ext cx="5804032" cy="3182703"/>
          </a:xfrm>
          <a:prstGeom prst="rect">
            <a:avLst/>
          </a:prstGeom>
        </p:spPr>
      </p:pic>
    </p:spTree>
    <p:extLst>
      <p:ext uri="{BB962C8B-B14F-4D97-AF65-F5344CB8AC3E}">
        <p14:creationId xmlns:p14="http://schemas.microsoft.com/office/powerpoint/2010/main" val="26903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B22DC79-CA23-4F46-A86E-E95FE4465FF8}"/>
              </a:ext>
            </a:extLst>
          </p:cNvPr>
          <p:cNvSpPr/>
          <p:nvPr/>
        </p:nvSpPr>
        <p:spPr>
          <a:xfrm>
            <a:off x="316029" y="205264"/>
            <a:ext cx="11559941" cy="6447471"/>
          </a:xfrm>
          <a:prstGeom prst="rect">
            <a:avLst/>
          </a:prstGeom>
        </p:spPr>
        <p:txBody>
          <a:bodyPr wrap="square" anchor="ctr">
            <a:spAutoFit/>
          </a:bodyPr>
          <a:lstStyle/>
          <a:p>
            <a:pPr>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　第一眼看到女医生的时候，周健觉得有这样的一个女人做妻子还是挺合适的。几次约会以后，又更进一步地</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印证</a:t>
            </a:r>
            <a:r>
              <a:rPr lang="zh-CN" altLang="en-US" sz="4000" dirty="0">
                <a:solidFill>
                  <a:srgbClr val="000000"/>
                </a:solidFill>
                <a:latin typeface="標楷體" panose="03000509000000000000" pitchFamily="65" charset="-120"/>
                <a:ea typeface="標楷體" panose="03000509000000000000" pitchFamily="65" charset="-120"/>
              </a:rPr>
              <a:t>了自己的这一想法。女医生不但</a:t>
            </a:r>
            <a:r>
              <a:rPr lang="zh-CN" altLang="en-US" sz="4000" dirty="0">
                <a:solidFill>
                  <a:srgbClr val="000000"/>
                </a:solidFill>
                <a:highlight>
                  <a:srgbClr val="00FF00"/>
                </a:highlight>
                <a:latin typeface="標楷體" panose="03000509000000000000" pitchFamily="65" charset="-120"/>
                <a:ea typeface="標楷體" panose="03000509000000000000" pitchFamily="65" charset="-120"/>
              </a:rPr>
              <a:t>给</a:t>
            </a:r>
            <a:r>
              <a:rPr lang="zh-CN" altLang="en-US" sz="4000" dirty="0">
                <a:solidFill>
                  <a:srgbClr val="000000"/>
                </a:solidFill>
                <a:latin typeface="標楷體" panose="03000509000000000000" pitchFamily="65" charset="-120"/>
                <a:ea typeface="標楷體" panose="03000509000000000000" pitchFamily="65" charset="-120"/>
              </a:rPr>
              <a:t>他</a:t>
            </a:r>
            <a:r>
              <a:rPr lang="zh-CN" altLang="en-US" sz="4000" dirty="0">
                <a:solidFill>
                  <a:srgbClr val="000000"/>
                </a:solidFill>
                <a:highlight>
                  <a:srgbClr val="00FF00"/>
                </a:highlight>
                <a:latin typeface="標楷體" panose="03000509000000000000" pitchFamily="65" charset="-120"/>
                <a:ea typeface="標楷體" panose="03000509000000000000" pitchFamily="65" charset="-120"/>
              </a:rPr>
              <a:t>以</a:t>
            </a:r>
            <a:r>
              <a:rPr lang="zh-CN" altLang="en-US" sz="4000" dirty="0">
                <a:solidFill>
                  <a:srgbClr val="000000"/>
                </a:solidFill>
                <a:latin typeface="標楷體" panose="03000509000000000000" pitchFamily="65" charset="-120"/>
                <a:ea typeface="標楷體" panose="03000509000000000000" pitchFamily="65" charset="-120"/>
              </a:rPr>
              <a:t>各种关心，同时也很</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依赖</a:t>
            </a:r>
            <a:r>
              <a:rPr lang="zh-CN" altLang="en-US" sz="4000" dirty="0">
                <a:solidFill>
                  <a:srgbClr val="000000"/>
                </a:solidFill>
                <a:latin typeface="標楷體" panose="03000509000000000000" pitchFamily="65" charset="-120"/>
                <a:ea typeface="標楷體" panose="03000509000000000000" pitchFamily="65" charset="-120"/>
              </a:rPr>
              <a:t>他，两人终于在三个月以后，也就是在看了十几部电影，走了几十公里的马路以后，举行了一次小有规模的婚礼，组成了一个家庭。</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67347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A1C7E7E-DD0B-4F9A-968D-1D38F933670D}"/>
              </a:ext>
            </a:extLst>
          </p:cNvPr>
          <p:cNvSpPr/>
          <p:nvPr/>
        </p:nvSpPr>
        <p:spPr>
          <a:xfrm>
            <a:off x="368968" y="481263"/>
            <a:ext cx="11518232"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两人骑着自行车去了那里，结果一坐就是一个多小时。</a:t>
            </a:r>
            <a:br>
              <a:rPr lang="zh-CN" altLang="en-US" sz="4000" dirty="0">
                <a:latin typeface="標楷體" panose="03000509000000000000" pitchFamily="65" charset="-120"/>
                <a:ea typeface="標楷體" panose="03000509000000000000" pitchFamily="65" charset="-120"/>
              </a:rPr>
            </a:br>
            <a:r>
              <a:rPr lang="zh-CN" altLang="en-US" sz="4000" dirty="0">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没想到双方的谈话来得很</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投机</a:t>
            </a:r>
            <a:r>
              <a:rPr lang="zh-CN" altLang="en-US" sz="4000" dirty="0">
                <a:solidFill>
                  <a:srgbClr val="000000"/>
                </a:solidFill>
                <a:latin typeface="標楷體" panose="03000509000000000000" pitchFamily="65" charset="-120"/>
                <a:ea typeface="標楷體" panose="03000509000000000000" pitchFamily="65" charset="-120"/>
              </a:rPr>
              <a:t>，对随便说起的很多事情都有相近的看法。被介绍的这个年轻的女医生跟同学描述的样子差不太多，情况基本属实，一看就是那种可以做妻子的人。看了让人很放心。</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378809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得劲</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dé</a:t>
            </a:r>
            <a:r>
              <a:rPr lang="en-US" altLang="zh-TW" sz="3200" dirty="0">
                <a:solidFill>
                  <a:schemeClr val="bg1"/>
                </a:solidFill>
              </a:rPr>
              <a:t> </a:t>
            </a:r>
            <a:r>
              <a:rPr lang="en-US" altLang="zh-TW" sz="3200" dirty="0" err="1">
                <a:solidFill>
                  <a:schemeClr val="bg1"/>
                </a:solidFill>
              </a:rPr>
              <a:t>jìn</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3451B7B7-895C-4210-BE52-AD80A9C1B232}"/>
              </a:ext>
            </a:extLst>
          </p:cNvPr>
          <p:cNvSpPr/>
          <p:nvPr/>
        </p:nvSpPr>
        <p:spPr>
          <a:xfrm>
            <a:off x="446118" y="997565"/>
            <a:ext cx="2904449" cy="923330"/>
          </a:xfrm>
          <a:prstGeom prst="rect">
            <a:avLst/>
          </a:prstGeom>
          <a:ln w="38100">
            <a:solidFill>
              <a:srgbClr val="C00000"/>
            </a:solidFill>
          </a:ln>
        </p:spPr>
        <p:txBody>
          <a:bodyPr wrap="none">
            <a:spAutoFit/>
          </a:bodyPr>
          <a:lstStyle/>
          <a:p>
            <a:r>
              <a:rPr lang="en-US" altLang="zh-TW" sz="5400" dirty="0">
                <a:solidFill>
                  <a:srgbClr val="339900"/>
                </a:solidFill>
                <a:latin typeface="Microsoft Yahei" panose="020B0503020204020204" pitchFamily="34" charset="-122"/>
                <a:ea typeface="Microsoft Yahei" panose="020B0503020204020204" pitchFamily="34" charset="-122"/>
              </a:rPr>
              <a:t>feel well</a:t>
            </a:r>
            <a:endParaRPr lang="zh-TW" altLang="en-US" sz="5400" dirty="0"/>
          </a:p>
        </p:txBody>
      </p:sp>
    </p:spTree>
    <p:extLst>
      <p:ext uri="{BB962C8B-B14F-4D97-AF65-F5344CB8AC3E}">
        <p14:creationId xmlns:p14="http://schemas.microsoft.com/office/powerpoint/2010/main" val="6796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CECAC86-FC22-4F4F-A7B3-76B3E7D69231}"/>
              </a:ext>
            </a:extLst>
          </p:cNvPr>
          <p:cNvSpPr/>
          <p:nvPr/>
        </p:nvSpPr>
        <p:spPr>
          <a:xfrm>
            <a:off x="352926" y="1128594"/>
            <a:ext cx="11486148" cy="460081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自从小刘那天下午没有出现，他在办公室里再看见她的时候，就很不</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得劲</a:t>
            </a:r>
            <a:r>
              <a:rPr lang="zh-CN" altLang="en-US" sz="4000" dirty="0">
                <a:solidFill>
                  <a:srgbClr val="000000"/>
                </a:solidFill>
                <a:latin typeface="標楷體" panose="03000509000000000000" pitchFamily="65" charset="-120"/>
                <a:ea typeface="標楷體" panose="03000509000000000000" pitchFamily="65" charset="-120"/>
              </a:rPr>
              <a:t>，他尽量装得没那么回事的，小刘见到他的时候也是一副很不自在的样子，两人的眼光一旦对上，马上就都迅速地闪向另一边。他们都在互相躲避，基本上不说话了。</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648243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频繁</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pínfán</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甜蜜</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tiánmì</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8905875"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借故</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jiègù</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006DD6E3-BD3A-4DB9-B7C6-11E928E93CCA}"/>
              </a:ext>
            </a:extLst>
          </p:cNvPr>
          <p:cNvSpPr/>
          <p:nvPr/>
        </p:nvSpPr>
        <p:spPr>
          <a:xfrm>
            <a:off x="337617" y="916296"/>
            <a:ext cx="3567633" cy="1107996"/>
          </a:xfrm>
          <a:prstGeom prst="rect">
            <a:avLst/>
          </a:prstGeom>
          <a:ln w="38100">
            <a:solidFill>
              <a:srgbClr val="C00000"/>
            </a:solidFill>
          </a:ln>
        </p:spPr>
        <p:txBody>
          <a:bodyPr wrap="square">
            <a:spAutoFit/>
          </a:bodyPr>
          <a:lstStyle/>
          <a:p>
            <a:pPr algn="ctr"/>
            <a:r>
              <a:rPr lang="zh-TW" altLang="en-US" sz="6600" dirty="0">
                <a:latin typeface="Calibri" panose="020F0502020204030204" pitchFamily="34" charset="0"/>
                <a:cs typeface="Calibri" panose="020F0502020204030204" pitchFamily="34" charset="0"/>
              </a:rPr>
              <a:t>frequent</a:t>
            </a:r>
          </a:p>
        </p:txBody>
      </p:sp>
      <p:sp>
        <p:nvSpPr>
          <p:cNvPr id="6" name="矩形 5">
            <a:extLst>
              <a:ext uri="{FF2B5EF4-FFF2-40B4-BE49-F238E27FC236}">
                <a16:creationId xmlns:a16="http://schemas.microsoft.com/office/drawing/2014/main" id="{83A6C503-24FA-4146-B4EC-09D29D6CBA04}"/>
              </a:ext>
            </a:extLst>
          </p:cNvPr>
          <p:cNvSpPr/>
          <p:nvPr/>
        </p:nvSpPr>
        <p:spPr>
          <a:xfrm>
            <a:off x="6433617" y="916296"/>
            <a:ext cx="3567633" cy="1107996"/>
          </a:xfrm>
          <a:prstGeom prst="rect">
            <a:avLst/>
          </a:prstGeom>
          <a:ln w="38100">
            <a:solidFill>
              <a:srgbClr val="C00000"/>
            </a:solidFill>
          </a:ln>
        </p:spPr>
        <p:txBody>
          <a:bodyPr wrap="square">
            <a:spAutoFit/>
          </a:bodyPr>
          <a:lstStyle/>
          <a:p>
            <a:pPr algn="ctr"/>
            <a:r>
              <a:rPr lang="en-US" altLang="zh-TW" sz="6600" dirty="0">
                <a:latin typeface="Calibri" panose="020F0502020204030204" pitchFamily="34" charset="0"/>
                <a:cs typeface="Calibri" panose="020F0502020204030204" pitchFamily="34" charset="0"/>
              </a:rPr>
              <a:t>Sweet</a:t>
            </a:r>
            <a:endParaRPr lang="zh-TW" altLang="en-US" sz="6600" dirty="0">
              <a:latin typeface="Calibri" panose="020F0502020204030204" pitchFamily="34" charset="0"/>
              <a:cs typeface="Calibri" panose="020F0502020204030204" pitchFamily="34" charset="0"/>
            </a:endParaRPr>
          </a:p>
        </p:txBody>
      </p:sp>
      <p:sp>
        <p:nvSpPr>
          <p:cNvPr id="7" name="矩形 6">
            <a:extLst>
              <a:ext uri="{FF2B5EF4-FFF2-40B4-BE49-F238E27FC236}">
                <a16:creationId xmlns:a16="http://schemas.microsoft.com/office/drawing/2014/main" id="{A3FDF210-013D-4B29-AC02-F22F49BD9F78}"/>
              </a:ext>
            </a:extLst>
          </p:cNvPr>
          <p:cNvSpPr/>
          <p:nvPr/>
        </p:nvSpPr>
        <p:spPr>
          <a:xfrm>
            <a:off x="1828800" y="4722885"/>
            <a:ext cx="5723467" cy="923330"/>
          </a:xfrm>
          <a:prstGeom prst="rect">
            <a:avLst/>
          </a:prstGeom>
          <a:ln w="38100">
            <a:solidFill>
              <a:srgbClr val="C00000"/>
            </a:solidFill>
          </a:ln>
        </p:spPr>
        <p:txBody>
          <a:bodyPr wrap="square">
            <a:spAutoFit/>
          </a:bodyPr>
          <a:lstStyle/>
          <a:p>
            <a:pPr algn="ctr"/>
            <a:r>
              <a:rPr lang="en-US" altLang="zh-TW" sz="5400" dirty="0">
                <a:latin typeface="Microsoft Yahei" panose="020B0503020204020204" pitchFamily="34" charset="-122"/>
                <a:ea typeface="Microsoft Yahei" panose="020B0503020204020204" pitchFamily="34" charset="-122"/>
              </a:rPr>
              <a:t>find on excuse</a:t>
            </a:r>
            <a:endParaRPr lang="zh-TW" altLang="en-US" sz="5400" dirty="0"/>
          </a:p>
        </p:txBody>
      </p:sp>
    </p:spTree>
    <p:extLst>
      <p:ext uri="{BB962C8B-B14F-4D97-AF65-F5344CB8AC3E}">
        <p14:creationId xmlns:p14="http://schemas.microsoft.com/office/powerpoint/2010/main" val="10223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F8FD750-223B-4A58-936B-DF7C0644D571}"/>
              </a:ext>
            </a:extLst>
          </p:cNvPr>
          <p:cNvSpPr/>
          <p:nvPr/>
        </p:nvSpPr>
        <p:spPr>
          <a:xfrm>
            <a:off x="320842" y="786062"/>
            <a:ext cx="11550316"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与此同时，周健开始了正式的恋爱，他经常在没什么事的时候请假离开，在办公室里他或者打电话给女医生，或者女医生来电话找他，两人</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频繁</a:t>
            </a:r>
            <a:r>
              <a:rPr lang="zh-CN" altLang="en-US" sz="4000" dirty="0">
                <a:solidFill>
                  <a:srgbClr val="000000"/>
                </a:solidFill>
                <a:latin typeface="標楷體" panose="03000509000000000000" pitchFamily="65" charset="-120"/>
                <a:ea typeface="標楷體" panose="03000509000000000000" pitchFamily="65" charset="-120"/>
              </a:rPr>
              <a:t>约会，每次接电话他的样子都显得很</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甜蜜</a:t>
            </a:r>
            <a:r>
              <a:rPr lang="zh-CN" altLang="en-US" sz="4000" dirty="0">
                <a:solidFill>
                  <a:srgbClr val="000000"/>
                </a:solidFill>
                <a:latin typeface="標楷體" panose="03000509000000000000" pitchFamily="65" charset="-120"/>
                <a:ea typeface="標楷體" panose="03000509000000000000" pitchFamily="65" charset="-120"/>
              </a:rPr>
              <a:t>。每当这种时候，小刘就</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借故</a:t>
            </a:r>
            <a:r>
              <a:rPr lang="zh-CN" altLang="en-US" sz="4000" dirty="0">
                <a:solidFill>
                  <a:srgbClr val="000000"/>
                </a:solidFill>
                <a:latin typeface="標楷體" panose="03000509000000000000" pitchFamily="65" charset="-120"/>
                <a:ea typeface="標楷體" panose="03000509000000000000" pitchFamily="65" charset="-120"/>
              </a:rPr>
              <a:t>走开。两人接触的机会少了，泰戈尔也一下子显得陌生而遥远。</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13475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375" y="0"/>
            <a:ext cx="11525250" cy="1015663"/>
          </a:xfrm>
          <a:prstGeom prst="rect">
            <a:avLst/>
          </a:prstGeom>
          <a:solidFill>
            <a:srgbClr val="00800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于以</a:t>
            </a:r>
            <a:endParaRPr lang="en-US" altLang="zh-TW" sz="3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4A24D9C-F5CA-4C83-ADE8-0071A59BC2EF}"/>
              </a:ext>
            </a:extLst>
          </p:cNvPr>
          <p:cNvSpPr txBox="1"/>
          <p:nvPr/>
        </p:nvSpPr>
        <p:spPr>
          <a:xfrm>
            <a:off x="333374" y="1069102"/>
            <a:ext cx="11525250" cy="1491177"/>
          </a:xfrm>
          <a:prstGeom prst="rect">
            <a:avLst/>
          </a:prstGeom>
          <a:noFill/>
          <a:ln>
            <a:solidFill>
              <a:schemeClr val="accent6">
                <a:lumMod val="50000"/>
              </a:schemeClr>
            </a:solidFill>
          </a:ln>
        </p:spPr>
        <p:txBody>
          <a:bodyPr wrap="square" rtlCol="0">
            <a:spAutoFit/>
          </a:bodyPr>
          <a:lstStyle/>
          <a:p>
            <a:pPr algn="ctr">
              <a:lnSpc>
                <a:spcPct val="150000"/>
              </a:lnSpc>
            </a:pPr>
            <a:r>
              <a:rPr lang="zh-TW" altLang="en-US" sz="3200" dirty="0">
                <a:latin typeface="Calibri" panose="020F0502020204030204" pitchFamily="34" charset="0"/>
                <a:ea typeface="標楷體" panose="03000509000000000000" pitchFamily="65" charset="-120"/>
              </a:rPr>
              <a:t>“予”是</a:t>
            </a:r>
            <a:r>
              <a:rPr lang="en-US" altLang="zh-TW" sz="3200" dirty="0">
                <a:latin typeface="Calibri" panose="020F0502020204030204" pitchFamily="34" charset="0"/>
                <a:ea typeface="標楷體" panose="03000509000000000000" pitchFamily="65" charset="-120"/>
              </a:rPr>
              <a:t>v.</a:t>
            </a:r>
            <a:r>
              <a:rPr lang="zh-TW" altLang="en-US" sz="3200" dirty="0">
                <a:latin typeface="Calibri" panose="020F0502020204030204" pitchFamily="34" charset="0"/>
                <a:ea typeface="標楷體" panose="03000509000000000000" pitchFamily="65" charset="-120"/>
              </a:rPr>
              <a:t>，意思是“给”。 “予以”的意思是“给以”后面多跟双音节及物动词。</a:t>
            </a:r>
            <a:endParaRPr lang="en-US" altLang="zh-TW" sz="3200" dirty="0">
              <a:latin typeface="Calibri" panose="020F0502020204030204" pitchFamily="34" charset="0"/>
              <a:ea typeface="標楷體" panose="03000509000000000000" pitchFamily="65" charset="-120"/>
            </a:endParaRPr>
          </a:p>
        </p:txBody>
      </p:sp>
      <p:graphicFrame>
        <p:nvGraphicFramePr>
          <p:cNvPr id="4" name="表格 5">
            <a:extLst>
              <a:ext uri="{FF2B5EF4-FFF2-40B4-BE49-F238E27FC236}">
                <a16:creationId xmlns:a16="http://schemas.microsoft.com/office/drawing/2014/main" id="{29F59A63-DA83-4844-9CD6-B9B03F490E35}"/>
              </a:ext>
            </a:extLst>
          </p:cNvPr>
          <p:cNvGraphicFramePr>
            <a:graphicFrameLocks noGrp="1"/>
          </p:cNvGraphicFramePr>
          <p:nvPr>
            <p:extLst>
              <p:ext uri="{D42A27DB-BD31-4B8C-83A1-F6EECF244321}">
                <p14:modId xmlns:p14="http://schemas.microsoft.com/office/powerpoint/2010/main" val="3145842257"/>
              </p:ext>
            </p:extLst>
          </p:nvPr>
        </p:nvGraphicFramePr>
        <p:xfrm>
          <a:off x="333375" y="2747247"/>
          <a:ext cx="11525250" cy="3839820"/>
        </p:xfrm>
        <a:graphic>
          <a:graphicData uri="http://schemas.openxmlformats.org/drawingml/2006/table">
            <a:tbl>
              <a:tblPr firstRow="1" bandRow="1">
                <a:tableStyleId>{ED083AE6-46FA-4A59-8FB0-9F97EB10719F}</a:tableStyleId>
              </a:tblPr>
              <a:tblGrid>
                <a:gridCol w="5762625">
                  <a:extLst>
                    <a:ext uri="{9D8B030D-6E8A-4147-A177-3AD203B41FA5}">
                      <a16:colId xmlns:a16="http://schemas.microsoft.com/office/drawing/2014/main" val="2323299750"/>
                    </a:ext>
                  </a:extLst>
                </a:gridCol>
                <a:gridCol w="5762625">
                  <a:extLst>
                    <a:ext uri="{9D8B030D-6E8A-4147-A177-3AD203B41FA5}">
                      <a16:colId xmlns:a16="http://schemas.microsoft.com/office/drawing/2014/main" val="3607369075"/>
                    </a:ext>
                  </a:extLst>
                </a:gridCol>
              </a:tblGrid>
              <a:tr h="639970">
                <a:tc>
                  <a:txBody>
                    <a:bodyPr/>
                    <a:lstStyle/>
                    <a:p>
                      <a:pPr algn="ctr"/>
                      <a:r>
                        <a:rPr lang="zh-TW" altLang="en-US" sz="3200" b="0" dirty="0">
                          <a:latin typeface="標楷體" panose="03000509000000000000" pitchFamily="65" charset="-120"/>
                          <a:ea typeface="標楷體" panose="03000509000000000000" pitchFamily="65" charset="-120"/>
                        </a:rPr>
                        <a:t>于以解决</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于以支持</a:t>
                      </a:r>
                    </a:p>
                  </a:txBody>
                  <a:tcPr anchor="ctr"/>
                </a:tc>
                <a:extLst>
                  <a:ext uri="{0D108BD9-81ED-4DB2-BD59-A6C34878D82A}">
                    <a16:rowId xmlns:a16="http://schemas.microsoft.com/office/drawing/2014/main" val="532990149"/>
                  </a:ext>
                </a:extLst>
              </a:tr>
              <a:tr h="639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于以肯定</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于以解释</a:t>
                      </a:r>
                    </a:p>
                  </a:txBody>
                  <a:tcPr anchor="ctr"/>
                </a:tc>
                <a:extLst>
                  <a:ext uri="{0D108BD9-81ED-4DB2-BD59-A6C34878D82A}">
                    <a16:rowId xmlns:a16="http://schemas.microsoft.com/office/drawing/2014/main" val="2496740407"/>
                  </a:ext>
                </a:extLst>
              </a:tr>
              <a:tr h="639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于以表扬</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于以警告</a:t>
                      </a:r>
                    </a:p>
                  </a:txBody>
                  <a:tcPr anchor="ctr"/>
                </a:tc>
                <a:extLst>
                  <a:ext uri="{0D108BD9-81ED-4DB2-BD59-A6C34878D82A}">
                    <a16:rowId xmlns:a16="http://schemas.microsoft.com/office/drawing/2014/main" val="3477775749"/>
                  </a:ext>
                </a:extLst>
              </a:tr>
              <a:tr h="639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于以批评</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于以指导</a:t>
                      </a:r>
                    </a:p>
                  </a:txBody>
                  <a:tcPr anchor="ctr"/>
                </a:tc>
                <a:extLst>
                  <a:ext uri="{0D108BD9-81ED-4DB2-BD59-A6C34878D82A}">
                    <a16:rowId xmlns:a16="http://schemas.microsoft.com/office/drawing/2014/main" val="1352594611"/>
                  </a:ext>
                </a:extLst>
              </a:tr>
              <a:tr h="639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于以核实</a:t>
                      </a:r>
                      <a:r>
                        <a:rPr lang="en-US" altLang="zh-TW" sz="2400" b="0" dirty="0">
                          <a:latin typeface="Calibri" panose="020F0502020204030204" pitchFamily="34" charset="0"/>
                          <a:ea typeface="標楷體" panose="03000509000000000000" pitchFamily="65" charset="-120"/>
                          <a:cs typeface="Calibri" panose="020F0502020204030204" pitchFamily="34" charset="0"/>
                        </a:rPr>
                        <a:t>(check)</a:t>
                      </a:r>
                      <a:endParaRPr lang="zh-TW" altLang="en-US" sz="2400" b="0" dirty="0">
                        <a:latin typeface="Calibri" panose="020F0502020204030204" pitchFamily="34" charset="0"/>
                        <a:ea typeface="標楷體" panose="03000509000000000000" pitchFamily="65" charset="-12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对这起事故于以调查</a:t>
                      </a:r>
                    </a:p>
                  </a:txBody>
                  <a:tcPr anchor="ctr"/>
                </a:tc>
                <a:extLst>
                  <a:ext uri="{0D108BD9-81ED-4DB2-BD59-A6C34878D82A}">
                    <a16:rowId xmlns:a16="http://schemas.microsoft.com/office/drawing/2014/main" val="2221377201"/>
                  </a:ext>
                </a:extLst>
              </a:tr>
              <a:tr h="639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予以了高度评价</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于以了无私</a:t>
                      </a:r>
                      <a:r>
                        <a:rPr lang="en-US" altLang="zh-TW" sz="2000" b="0" dirty="0">
                          <a:latin typeface="Calibri" panose="020F0502020204030204" pitchFamily="34" charset="0"/>
                          <a:ea typeface="標楷體" panose="03000509000000000000" pitchFamily="65" charset="-120"/>
                          <a:cs typeface="Calibri" panose="020F0502020204030204" pitchFamily="34" charset="0"/>
                        </a:rPr>
                        <a:t>(</a:t>
                      </a:r>
                      <a:r>
                        <a:rPr lang="en-US" altLang="zh-TW" sz="2000" b="0" i="0" kern="1200" dirty="0">
                          <a:solidFill>
                            <a:schemeClr val="tx1"/>
                          </a:solidFill>
                          <a:effectLst/>
                          <a:latin typeface="Calibri" panose="020F0502020204030204" pitchFamily="34" charset="0"/>
                          <a:ea typeface="+mn-ea"/>
                          <a:cs typeface="Calibri" panose="020F0502020204030204" pitchFamily="34" charset="0"/>
                        </a:rPr>
                        <a:t>unselfishness</a:t>
                      </a:r>
                      <a:r>
                        <a:rPr lang="en-US" altLang="zh-TW" sz="2000" b="0" dirty="0">
                          <a:latin typeface="Calibri" panose="020F0502020204030204" pitchFamily="34" charset="0"/>
                          <a:ea typeface="標楷體" panose="03000509000000000000" pitchFamily="65" charset="-120"/>
                          <a:cs typeface="Calibri" panose="020F0502020204030204" pitchFamily="34" charset="0"/>
                        </a:rPr>
                        <a:t>)</a:t>
                      </a:r>
                      <a:r>
                        <a:rPr lang="zh-TW" altLang="en-US" sz="3200" b="0" dirty="0">
                          <a:latin typeface="標楷體" panose="03000509000000000000" pitchFamily="65" charset="-120"/>
                          <a:ea typeface="標楷體" panose="03000509000000000000" pitchFamily="65" charset="-120"/>
                        </a:rPr>
                        <a:t>的帮助</a:t>
                      </a:r>
                    </a:p>
                  </a:txBody>
                  <a:tcPr anchor="ctr"/>
                </a:tc>
                <a:extLst>
                  <a:ext uri="{0D108BD9-81ED-4DB2-BD59-A6C34878D82A}">
                    <a16:rowId xmlns:a16="http://schemas.microsoft.com/office/drawing/2014/main" val="3374394786"/>
                  </a:ext>
                </a:extLst>
              </a:tr>
            </a:tbl>
          </a:graphicData>
        </a:graphic>
      </p:graphicFrame>
    </p:spTree>
    <p:extLst>
      <p:ext uri="{BB962C8B-B14F-4D97-AF65-F5344CB8AC3E}">
        <p14:creationId xmlns:p14="http://schemas.microsoft.com/office/powerpoint/2010/main" val="3885560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F5014E2-D990-43BD-9701-D20CE7D5C381}"/>
              </a:ext>
            </a:extLst>
          </p:cNvPr>
          <p:cNvSpPr/>
          <p:nvPr/>
        </p:nvSpPr>
        <p:spPr>
          <a:xfrm>
            <a:off x="352926" y="786063"/>
            <a:ext cx="11486147"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周健在和女医生谈恋爱期间有很多热烈而丰富的内容，尤其是在后期，周健对她提出的各种要求她都极其顺从地</a:t>
            </a:r>
            <a:r>
              <a:rPr lang="zh-CN" altLang="en-US" sz="4000" dirty="0">
                <a:solidFill>
                  <a:srgbClr val="000000"/>
                </a:solidFill>
                <a:highlight>
                  <a:srgbClr val="00FF00"/>
                </a:highlight>
                <a:latin typeface="標楷體" panose="03000509000000000000" pitchFamily="65" charset="-120"/>
                <a:ea typeface="標楷體" panose="03000509000000000000" pitchFamily="65" charset="-120"/>
              </a:rPr>
              <a:t>予以</a:t>
            </a:r>
            <a:r>
              <a:rPr lang="zh-CN" altLang="en-US" sz="4000" dirty="0">
                <a:solidFill>
                  <a:srgbClr val="000000"/>
                </a:solidFill>
                <a:latin typeface="標楷體" panose="03000509000000000000" pitchFamily="65" charset="-120"/>
                <a:ea typeface="標楷體" panose="03000509000000000000" pitchFamily="65" charset="-120"/>
              </a:rPr>
              <a:t>满足，两人配合得很好，关系发展得极其迅速。她的确是个适合做妻子的人。</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有一次他的那个同学问情况怎么样。他说，“挺好，就像谈恋爱一样。</a:t>
            </a:r>
            <a:r>
              <a:rPr lang="zh-TW" altLang="en-US" sz="4000" dirty="0">
                <a:solidFill>
                  <a:srgbClr val="000000"/>
                </a:solidFill>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34092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7376584" y="1920895"/>
            <a:ext cx="2190750" cy="1508105"/>
          </a:xfrm>
          <a:prstGeom prst="rect">
            <a:avLst/>
          </a:prstGeom>
          <a:solidFill>
            <a:srgbClr val="660033"/>
          </a:solidFill>
        </p:spPr>
        <p:txBody>
          <a:bodyPr wrap="square" rtlCol="0">
            <a:spAutoFit/>
          </a:bodyPr>
          <a:lstStyle/>
          <a:p>
            <a:pPr algn="ctr"/>
            <a:r>
              <a:rPr lang="zh-TW" altLang="en-US" sz="6000">
                <a:solidFill>
                  <a:schemeClr val="bg1"/>
                </a:solidFill>
                <a:latin typeface="標楷體" panose="03000509000000000000" pitchFamily="65" charset="-120"/>
                <a:ea typeface="標楷體" panose="03000509000000000000" pitchFamily="65" charset="-120"/>
              </a:rPr>
              <a:t>筹备</a:t>
            </a:r>
            <a:endParaRPr lang="en-US" altLang="zh-TW" sz="6000">
              <a:solidFill>
                <a:schemeClr val="bg1"/>
              </a:solidFill>
              <a:latin typeface="標楷體" panose="03000509000000000000" pitchFamily="65" charset="-120"/>
              <a:ea typeface="標楷體" panose="03000509000000000000" pitchFamily="65" charset="-120"/>
            </a:endParaRPr>
          </a:p>
          <a:p>
            <a:pPr algn="ctr"/>
            <a:r>
              <a:rPr lang="en-US" altLang="zh-TW" sz="3200">
                <a:solidFill>
                  <a:schemeClr val="bg1"/>
                </a:solidFill>
              </a:rPr>
              <a:t> chóubèi</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EF0369C1-417D-4DE1-94BC-027CB31C295C}"/>
              </a:ext>
            </a:extLst>
          </p:cNvPr>
          <p:cNvSpPr/>
          <p:nvPr/>
        </p:nvSpPr>
        <p:spPr>
          <a:xfrm>
            <a:off x="1794933" y="2059000"/>
            <a:ext cx="5046134" cy="1200329"/>
          </a:xfrm>
          <a:prstGeom prst="rect">
            <a:avLst/>
          </a:prstGeom>
          <a:ln w="38100">
            <a:solidFill>
              <a:srgbClr val="C00000"/>
            </a:solidFill>
          </a:ln>
        </p:spPr>
        <p:txBody>
          <a:bodyPr wrap="square">
            <a:spAutoFit/>
          </a:bodyPr>
          <a:lstStyle/>
          <a:p>
            <a:pPr algn="ctr"/>
            <a:r>
              <a:rPr lang="zh-TW" altLang="en-US" sz="7200" dirty="0">
                <a:latin typeface="Calibri" panose="020F0502020204030204" pitchFamily="34" charset="0"/>
                <a:cs typeface="Calibri" panose="020F0502020204030204" pitchFamily="34" charset="0"/>
              </a:rPr>
              <a:t>Prepare</a:t>
            </a:r>
          </a:p>
        </p:txBody>
      </p:sp>
    </p:spTree>
    <p:extLst>
      <p:ext uri="{BB962C8B-B14F-4D97-AF65-F5344CB8AC3E}">
        <p14:creationId xmlns:p14="http://schemas.microsoft.com/office/powerpoint/2010/main" val="29142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08105"/>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一声不吭</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yīshēng</a:t>
            </a:r>
            <a:r>
              <a:rPr lang="en-US" altLang="zh-TW" sz="3200" dirty="0">
                <a:solidFill>
                  <a:schemeClr val="bg1"/>
                </a:solidFill>
              </a:rPr>
              <a:t> </a:t>
            </a:r>
            <a:r>
              <a:rPr lang="en-US" altLang="zh-TW" sz="3200" dirty="0" err="1">
                <a:solidFill>
                  <a:schemeClr val="bg1"/>
                </a:solidFill>
              </a:rPr>
              <a:t>bù</a:t>
            </a:r>
            <a:r>
              <a:rPr lang="en-US" altLang="zh-TW" sz="3200" dirty="0">
                <a:solidFill>
                  <a:schemeClr val="bg1"/>
                </a:solidFill>
              </a:rPr>
              <a:t> </a:t>
            </a:r>
            <a:r>
              <a:rPr lang="en-US" altLang="zh-TW" sz="3200" dirty="0" err="1">
                <a:solidFill>
                  <a:schemeClr val="bg1"/>
                </a:solidFill>
              </a:rPr>
              <a:t>kàng</a:t>
            </a:r>
            <a:endParaRPr lang="zh-TW" altLang="en-US" sz="19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rPr>
              <a:t> keep one's mouth shut</a:t>
            </a:r>
            <a:endParaRPr lang="zh-TW" altLang="en-US" sz="60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2836327"/>
            <a:ext cx="6357641" cy="1754326"/>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rPr>
              <a:t>他</a:t>
            </a:r>
            <a:r>
              <a:rPr lang="zh-TW" altLang="en-US" sz="5400" dirty="0">
                <a:solidFill>
                  <a:srgbClr val="FF0000"/>
                </a:solidFill>
                <a:latin typeface="標楷體" panose="03000509000000000000" pitchFamily="65" charset="-120"/>
                <a:ea typeface="標楷體" panose="03000509000000000000" pitchFamily="65" charset="-120"/>
              </a:rPr>
              <a:t>一声不吭</a:t>
            </a:r>
            <a:r>
              <a:rPr lang="zh-TW" altLang="en-US" sz="5400" dirty="0">
                <a:latin typeface="標楷體" panose="03000509000000000000" pitchFamily="65" charset="-120"/>
                <a:ea typeface="標楷體" panose="03000509000000000000" pitchFamily="65" charset="-120"/>
              </a:rPr>
              <a:t>地忍住了疼痛。</a:t>
            </a:r>
          </a:p>
        </p:txBody>
      </p:sp>
      <p:pic>
        <p:nvPicPr>
          <p:cNvPr id="5" name="圖片 4">
            <a:extLst>
              <a:ext uri="{FF2B5EF4-FFF2-40B4-BE49-F238E27FC236}">
                <a16:creationId xmlns:a16="http://schemas.microsoft.com/office/drawing/2014/main" id="{35EC9E06-8777-422C-8049-C3937B5D0D14}"/>
              </a:ext>
            </a:extLst>
          </p:cNvPr>
          <p:cNvPicPr>
            <a:picLocks noChangeAspect="1"/>
          </p:cNvPicPr>
          <p:nvPr/>
        </p:nvPicPr>
        <p:blipFill>
          <a:blip r:embed="rId2"/>
          <a:stretch>
            <a:fillRect/>
          </a:stretch>
        </p:blipFill>
        <p:spPr>
          <a:xfrm>
            <a:off x="319082" y="2242686"/>
            <a:ext cx="4330165" cy="3247624"/>
          </a:xfrm>
          <a:prstGeom prst="rect">
            <a:avLst/>
          </a:prstGeom>
        </p:spPr>
      </p:pic>
    </p:spTree>
    <p:extLst>
      <p:ext uri="{BB962C8B-B14F-4D97-AF65-F5344CB8AC3E}">
        <p14:creationId xmlns:p14="http://schemas.microsoft.com/office/powerpoint/2010/main" val="40675640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4FA3C03-2A08-4E2D-ADA2-684CE849BE66}"/>
              </a:ext>
            </a:extLst>
          </p:cNvPr>
          <p:cNvSpPr/>
          <p:nvPr/>
        </p:nvSpPr>
        <p:spPr>
          <a:xfrm>
            <a:off x="344905" y="1128594"/>
            <a:ext cx="11502190" cy="460081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再以后不久，周健就和女医生开始</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筹备</a:t>
            </a:r>
            <a:r>
              <a:rPr lang="zh-CN" altLang="en-US" sz="4000" dirty="0">
                <a:solidFill>
                  <a:srgbClr val="000000"/>
                </a:solidFill>
                <a:latin typeface="標楷體" panose="03000509000000000000" pitchFamily="65" charset="-120"/>
                <a:ea typeface="標楷體" panose="03000509000000000000" pitchFamily="65" charset="-120"/>
              </a:rPr>
              <a:t>结婚了。他邀请了单位里的一些有关人士，他并且还邀请教研室的全体同事去他那里参加婚礼，大家对他这么</a:t>
            </a:r>
            <a:r>
              <a:rPr lang="zh-TW" altLang="en-US" sz="4000" dirty="0">
                <a:solidFill>
                  <a:srgbClr val="000000"/>
                </a:solidFill>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快就宣布了结婚消息都感到很惊奇。</a:t>
            </a:r>
            <a:br>
              <a:rPr lang="zh-CN" altLang="en-US"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小刘则</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一声不吭</a:t>
            </a:r>
            <a:r>
              <a:rPr lang="zh-CN" altLang="en-US" sz="4000" dirty="0">
                <a:solidFill>
                  <a:srgbClr val="000000"/>
                </a:solidFill>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9257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回绝</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huíjué</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庆贺</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qìnghè</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707813F9-7B2E-4AE5-A8B9-C91EF1F0CDE2}"/>
              </a:ext>
            </a:extLst>
          </p:cNvPr>
          <p:cNvSpPr txBox="1"/>
          <p:nvPr/>
        </p:nvSpPr>
        <p:spPr>
          <a:xfrm>
            <a:off x="7283116" y="5349895"/>
            <a:ext cx="4908884"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中等专业学校</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zhōngděng</a:t>
            </a:r>
            <a:r>
              <a:rPr lang="en-US" altLang="zh-TW" sz="3200" dirty="0">
                <a:solidFill>
                  <a:schemeClr val="bg1"/>
                </a:solidFill>
              </a:rPr>
              <a:t> </a:t>
            </a:r>
            <a:r>
              <a:rPr lang="en-US" altLang="zh-TW" sz="3200" dirty="0" err="1">
                <a:solidFill>
                  <a:schemeClr val="bg1"/>
                </a:solidFill>
              </a:rPr>
              <a:t>zhuānyè</a:t>
            </a:r>
            <a:r>
              <a:rPr lang="en-US" altLang="zh-TW" sz="3200" dirty="0">
                <a:solidFill>
                  <a:schemeClr val="bg1"/>
                </a:solidFill>
              </a:rPr>
              <a:t> </a:t>
            </a:r>
            <a:r>
              <a:rPr lang="en-US" altLang="zh-TW" sz="3200" dirty="0" err="1">
                <a:solidFill>
                  <a:schemeClr val="bg1"/>
                </a:solidFill>
              </a:rPr>
              <a:t>xuéxiào</a:t>
            </a:r>
            <a:endParaRPr lang="zh-TW" altLang="en-US" sz="3200" dirty="0">
              <a:solidFill>
                <a:schemeClr val="bg1"/>
              </a:solidFill>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42FC2192-5AE8-405B-A39A-45A53E75CA3C}"/>
              </a:ext>
            </a:extLst>
          </p:cNvPr>
          <p:cNvPicPr>
            <a:picLocks noChangeAspect="1"/>
          </p:cNvPicPr>
          <p:nvPr/>
        </p:nvPicPr>
        <p:blipFill>
          <a:blip r:embed="rId2"/>
          <a:stretch>
            <a:fillRect/>
          </a:stretch>
        </p:blipFill>
        <p:spPr>
          <a:xfrm>
            <a:off x="521759" y="567267"/>
            <a:ext cx="2861733" cy="2861733"/>
          </a:xfrm>
          <a:prstGeom prst="rect">
            <a:avLst/>
          </a:prstGeom>
        </p:spPr>
      </p:pic>
      <p:pic>
        <p:nvPicPr>
          <p:cNvPr id="6" name="圖片 5">
            <a:extLst>
              <a:ext uri="{FF2B5EF4-FFF2-40B4-BE49-F238E27FC236}">
                <a16:creationId xmlns:a16="http://schemas.microsoft.com/office/drawing/2014/main" id="{BCF69C63-DBDD-4F0A-BD26-E314A31A5BF0}"/>
              </a:ext>
            </a:extLst>
          </p:cNvPr>
          <p:cNvPicPr>
            <a:picLocks noChangeAspect="1"/>
          </p:cNvPicPr>
          <p:nvPr/>
        </p:nvPicPr>
        <p:blipFill>
          <a:blip r:embed="rId3"/>
          <a:stretch>
            <a:fillRect/>
          </a:stretch>
        </p:blipFill>
        <p:spPr>
          <a:xfrm>
            <a:off x="6096000" y="412790"/>
            <a:ext cx="4688407" cy="1508105"/>
          </a:xfrm>
          <a:prstGeom prst="rect">
            <a:avLst/>
          </a:prstGeom>
        </p:spPr>
      </p:pic>
      <p:sp>
        <p:nvSpPr>
          <p:cNvPr id="8" name="矩形 7">
            <a:extLst>
              <a:ext uri="{FF2B5EF4-FFF2-40B4-BE49-F238E27FC236}">
                <a16:creationId xmlns:a16="http://schemas.microsoft.com/office/drawing/2014/main" id="{20BB00F2-48F3-4DCA-9B82-77A551273DE2}"/>
              </a:ext>
            </a:extLst>
          </p:cNvPr>
          <p:cNvSpPr/>
          <p:nvPr/>
        </p:nvSpPr>
        <p:spPr>
          <a:xfrm>
            <a:off x="341780" y="4225416"/>
            <a:ext cx="8815234" cy="830997"/>
          </a:xfrm>
          <a:prstGeom prst="rect">
            <a:avLst/>
          </a:prstGeom>
          <a:ln w="38100">
            <a:solidFill>
              <a:srgbClr val="0070C0"/>
            </a:solidFill>
          </a:ln>
        </p:spPr>
        <p:txBody>
          <a:bodyPr wrap="none">
            <a:spAutoFit/>
          </a:bodyPr>
          <a:lstStyle/>
          <a:p>
            <a:pPr algn="ctr"/>
            <a:r>
              <a:rPr lang="en-US" altLang="zh-TW" sz="4800" dirty="0">
                <a:solidFill>
                  <a:srgbClr val="333333"/>
                </a:solidFill>
                <a:latin typeface="Arial" panose="020B0604020202020204" pitchFamily="34" charset="0"/>
              </a:rPr>
              <a:t>Specialized Secondary Schools</a:t>
            </a:r>
            <a:endParaRPr lang="zh-TW" altLang="en-US" sz="4800" dirty="0"/>
          </a:p>
        </p:txBody>
      </p:sp>
    </p:spTree>
    <p:extLst>
      <p:ext uri="{BB962C8B-B14F-4D97-AF65-F5344CB8AC3E}">
        <p14:creationId xmlns:p14="http://schemas.microsoft.com/office/powerpoint/2010/main" val="35517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8765005"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来宾</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láibīn</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8765005" y="5377894"/>
            <a:ext cx="2518611"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玩具熊</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wánjù</a:t>
            </a:r>
            <a:r>
              <a:rPr lang="en-US" altLang="zh-TW" sz="3200" dirty="0">
                <a:solidFill>
                  <a:schemeClr val="bg1"/>
                </a:solidFill>
              </a:rPr>
              <a:t> </a:t>
            </a:r>
            <a:r>
              <a:rPr lang="en-US" altLang="zh-TW" sz="3200" dirty="0" err="1">
                <a:solidFill>
                  <a:schemeClr val="bg1"/>
                </a:solidFill>
              </a:rPr>
              <a:t>xióng</a:t>
            </a:r>
            <a:endParaRPr lang="zh-TW" altLang="en-US" sz="11500" dirty="0">
              <a:solidFill>
                <a:schemeClr val="bg1"/>
              </a:solidFill>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4CD66532-5285-49BB-90B7-F03A879B62E0}"/>
              </a:ext>
            </a:extLst>
          </p:cNvPr>
          <p:cNvPicPr>
            <a:picLocks noChangeAspect="1"/>
          </p:cNvPicPr>
          <p:nvPr/>
        </p:nvPicPr>
        <p:blipFill rotWithShape="1">
          <a:blip r:embed="rId2"/>
          <a:srcRect l="8092" t="8109" r="8816" b="7813"/>
          <a:stretch/>
        </p:blipFill>
        <p:spPr>
          <a:xfrm>
            <a:off x="4533499" y="71252"/>
            <a:ext cx="3320716" cy="3360154"/>
          </a:xfrm>
          <a:prstGeom prst="roundRect">
            <a:avLst/>
          </a:prstGeom>
        </p:spPr>
      </p:pic>
      <p:pic>
        <p:nvPicPr>
          <p:cNvPr id="5" name="圖片 4">
            <a:extLst>
              <a:ext uri="{FF2B5EF4-FFF2-40B4-BE49-F238E27FC236}">
                <a16:creationId xmlns:a16="http://schemas.microsoft.com/office/drawing/2014/main" id="{BE2A4309-8AAF-40BC-9AC2-106BAB951F64}"/>
              </a:ext>
            </a:extLst>
          </p:cNvPr>
          <p:cNvPicPr>
            <a:picLocks noChangeAspect="1"/>
          </p:cNvPicPr>
          <p:nvPr/>
        </p:nvPicPr>
        <p:blipFill>
          <a:blip r:embed="rId3"/>
          <a:stretch>
            <a:fillRect/>
          </a:stretch>
        </p:blipFill>
        <p:spPr>
          <a:xfrm>
            <a:off x="4097855" y="3792354"/>
            <a:ext cx="4401151" cy="3031904"/>
          </a:xfrm>
          <a:prstGeom prst="rect">
            <a:avLst/>
          </a:prstGeom>
        </p:spPr>
      </p:pic>
    </p:spTree>
    <p:extLst>
      <p:ext uri="{BB962C8B-B14F-4D97-AF65-F5344CB8AC3E}">
        <p14:creationId xmlns:p14="http://schemas.microsoft.com/office/powerpoint/2010/main" val="214215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08105"/>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喜气洋洋</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xǐqìyángyáng</a:t>
            </a:r>
            <a:endParaRPr lang="zh-TW" altLang="en-US" sz="19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rPr>
              <a:t>full of joy</a:t>
            </a:r>
            <a:endParaRPr lang="zh-TW" altLang="en-US" sz="36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2836327"/>
            <a:ext cx="6357641" cy="2308324"/>
          </a:xfrm>
          <a:prstGeom prst="rect">
            <a:avLst/>
          </a:prstGeom>
        </p:spPr>
        <p:txBody>
          <a:bodyPr wrap="square">
            <a:spAutoFit/>
          </a:bodyPr>
          <a:lstStyle/>
          <a:p>
            <a:r>
              <a:rPr lang="zh-TW" altLang="en-US" sz="4800" dirty="0">
                <a:latin typeface="標楷體" panose="03000509000000000000" pitchFamily="65" charset="-120"/>
                <a:ea typeface="標楷體" panose="03000509000000000000" pitchFamily="65" charset="-120"/>
              </a:rPr>
              <a:t>农历新年当晚，家家户户团聚吃晚饭，周围一片</a:t>
            </a:r>
            <a:r>
              <a:rPr lang="zh-TW" altLang="en-US" sz="4800" dirty="0">
                <a:solidFill>
                  <a:srgbClr val="FF0000"/>
                </a:solidFill>
                <a:latin typeface="標楷體" panose="03000509000000000000" pitchFamily="65" charset="-120"/>
                <a:ea typeface="標楷體" panose="03000509000000000000" pitchFamily="65" charset="-120"/>
              </a:rPr>
              <a:t>喜气洋洋</a:t>
            </a:r>
            <a:r>
              <a:rPr lang="zh-TW" altLang="en-US" sz="4800" dirty="0">
                <a:latin typeface="標楷體" panose="03000509000000000000" pitchFamily="65" charset="-120"/>
                <a:ea typeface="標楷體" panose="03000509000000000000" pitchFamily="65" charset="-120"/>
              </a:rPr>
              <a:t>。</a:t>
            </a:r>
          </a:p>
        </p:txBody>
      </p:sp>
      <p:pic>
        <p:nvPicPr>
          <p:cNvPr id="5" name="圖片 4">
            <a:extLst>
              <a:ext uri="{FF2B5EF4-FFF2-40B4-BE49-F238E27FC236}">
                <a16:creationId xmlns:a16="http://schemas.microsoft.com/office/drawing/2014/main" id="{9FD776C2-4E58-49EF-8B73-AF50EF38A33D}"/>
              </a:ext>
            </a:extLst>
          </p:cNvPr>
          <p:cNvPicPr>
            <a:picLocks noChangeAspect="1"/>
          </p:cNvPicPr>
          <p:nvPr/>
        </p:nvPicPr>
        <p:blipFill>
          <a:blip r:embed="rId2"/>
          <a:stretch>
            <a:fillRect/>
          </a:stretch>
        </p:blipFill>
        <p:spPr>
          <a:xfrm>
            <a:off x="297644" y="2569945"/>
            <a:ext cx="5142881" cy="3426594"/>
          </a:xfrm>
          <a:prstGeom prst="rect">
            <a:avLst/>
          </a:prstGeom>
        </p:spPr>
      </p:pic>
    </p:spTree>
    <p:extLst>
      <p:ext uri="{BB962C8B-B14F-4D97-AF65-F5344CB8AC3E}">
        <p14:creationId xmlns:p14="http://schemas.microsoft.com/office/powerpoint/2010/main" val="20403729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1CF78C4-4614-4A16-B14E-1234F151B009}"/>
              </a:ext>
            </a:extLst>
          </p:cNvPr>
          <p:cNvSpPr/>
          <p:nvPr/>
        </p:nvSpPr>
        <p:spPr>
          <a:xfrm>
            <a:off x="352926" y="666929"/>
            <a:ext cx="11486148"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结婚那天，来了不少人。</a:t>
            </a:r>
            <a:br>
              <a:rPr lang="zh-CN" altLang="en-US"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周健穿着新衣服，戴着小红花，</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喜气洋洋</a:t>
            </a:r>
            <a:r>
              <a:rPr lang="zh-CN" altLang="en-US" sz="4000" dirty="0">
                <a:solidFill>
                  <a:srgbClr val="000000"/>
                </a:solidFill>
                <a:latin typeface="標楷體" panose="03000509000000000000" pitchFamily="65" charset="-120"/>
                <a:ea typeface="標楷體" panose="03000509000000000000" pitchFamily="65" charset="-120"/>
              </a:rPr>
              <a:t>地站在门口迎接所有的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来宾</a:t>
            </a:r>
            <a:r>
              <a:rPr lang="zh-CN" altLang="en-US" sz="4000" dirty="0">
                <a:solidFill>
                  <a:srgbClr val="000000"/>
                </a:solidFill>
                <a:latin typeface="標楷體" panose="03000509000000000000" pitchFamily="65" charset="-120"/>
                <a:ea typeface="標楷體" panose="03000509000000000000" pitchFamily="65" charset="-120"/>
              </a:rPr>
              <a:t>，接受着大家的祝贺。小刘出现的比较晚，她给他带来了一个很大的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玩具熊</a:t>
            </a:r>
            <a:r>
              <a:rPr lang="zh-CN" altLang="en-US" sz="4000" dirty="0">
                <a:solidFill>
                  <a:srgbClr val="000000"/>
                </a:solidFill>
                <a:latin typeface="標楷體" panose="03000509000000000000" pitchFamily="65" charset="-120"/>
                <a:ea typeface="標楷體" panose="03000509000000000000" pitchFamily="65" charset="-120"/>
              </a:rPr>
              <a:t>。周健曾开玩笑说自己有些像熊，他那么说的时候，小刘曾捂着嘴笑过。</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763280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04E693F-5F3D-410A-AF11-19CDD8A7C472}"/>
              </a:ext>
            </a:extLst>
          </p:cNvPr>
          <p:cNvSpPr/>
          <p:nvPr/>
        </p:nvSpPr>
        <p:spPr>
          <a:xfrm>
            <a:off x="176464" y="96252"/>
            <a:ext cx="11774904" cy="6642909"/>
          </a:xfrm>
          <a:prstGeom prst="rect">
            <a:avLst/>
          </a:prstGeom>
        </p:spPr>
        <p:txBody>
          <a:bodyPr wrap="square">
            <a:spAutoFit/>
          </a:bodyPr>
          <a:lstStyle/>
          <a:p>
            <a:pPr>
              <a:lnSpc>
                <a:spcPct val="150000"/>
              </a:lnSpc>
            </a:pPr>
            <a:r>
              <a:rPr lang="zh-CN" altLang="en-US" sz="3600" dirty="0">
                <a:solidFill>
                  <a:srgbClr val="000000"/>
                </a:solidFill>
                <a:latin typeface="標楷體" panose="03000509000000000000" pitchFamily="65" charset="-120"/>
                <a:ea typeface="標楷體" panose="03000509000000000000" pitchFamily="65" charset="-120"/>
              </a:rPr>
              <a:t>周健在接受这个礼物的时候，显得很轻松的样子说了一句：“等你结婚的时候，我送你一只胖鸟。”</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小刘微微笑了一下，说话的声音很轻：</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“其实那天我到你家去了，在外面走了好几圈儿，就是没敢进去。”</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听到这话，周健低下头去，他再一次抬头说话的时候眼睛里已经有了泪水。</a:t>
            </a:r>
            <a:br>
              <a:rPr lang="zh-CN" altLang="en-US" sz="3600" dirty="0">
                <a:latin typeface="標楷體" panose="03000509000000000000" pitchFamily="65" charset="-120"/>
                <a:ea typeface="標楷體" panose="03000509000000000000" pitchFamily="65" charset="-120"/>
              </a:rPr>
            </a:br>
            <a:r>
              <a:rPr lang="zh-CN" altLang="en-US" sz="3600" dirty="0">
                <a:solidFill>
                  <a:srgbClr val="000000"/>
                </a:solidFill>
                <a:latin typeface="標楷體" panose="03000509000000000000" pitchFamily="65" charset="-120"/>
                <a:ea typeface="標楷體" panose="03000509000000000000" pitchFamily="65" charset="-120"/>
              </a:rPr>
              <a:t>　　“这话你要是提前一天跟我说，我今天就不结婚了。”</a:t>
            </a:r>
            <a:endParaRPr lang="zh-TW" altLang="en-US"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482793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6D2B528-1813-4755-9E59-7BAE8242ED7D}"/>
              </a:ext>
            </a:extLst>
          </p:cNvPr>
          <p:cNvSpPr txBox="1"/>
          <p:nvPr/>
        </p:nvSpPr>
        <p:spPr>
          <a:xfrm>
            <a:off x="346509" y="1070703"/>
            <a:ext cx="11511815" cy="4980851"/>
          </a:xfrm>
          <a:prstGeom prst="rect">
            <a:avLst/>
          </a:prstGeom>
          <a:noFill/>
        </p:spPr>
        <p:txBody>
          <a:bodyPr wrap="square" rtlCol="0">
            <a:spAutoFit/>
          </a:bodyPr>
          <a:lstStyle/>
          <a:p>
            <a:pPr>
              <a:lnSpc>
                <a:spcPct val="150000"/>
              </a:lnSpc>
            </a:pPr>
            <a:r>
              <a:rPr lang="en-US" altLang="zh-TW" sz="3600" dirty="0">
                <a:ea typeface="標楷體" panose="03000509000000000000" pitchFamily="65" charset="-120"/>
              </a:rPr>
              <a:t>1.</a:t>
            </a:r>
            <a:r>
              <a:rPr lang="zh-TW" altLang="en-US" sz="3600" dirty="0">
                <a:ea typeface="標楷體" panose="03000509000000000000" pitchFamily="65" charset="-120"/>
              </a:rPr>
              <a:t>单位里的同事看到周健的新娘后，都觉得周健的眼光</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   </a:t>
            </a:r>
            <a:r>
              <a:rPr lang="zh-TW" altLang="en-US" sz="3600" dirty="0">
                <a:ea typeface="標楷體" panose="03000509000000000000" pitchFamily="65" charset="-120"/>
              </a:rPr>
              <a:t>很高。</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2.</a:t>
            </a:r>
            <a:r>
              <a:rPr lang="zh-TW" altLang="en-US" sz="3600" dirty="0">
                <a:ea typeface="標楷體" panose="03000509000000000000" pitchFamily="65" charset="-120"/>
              </a:rPr>
              <a:t>小刘的到来使周健对周围一切变得很敏感。</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3.</a:t>
            </a:r>
            <a:r>
              <a:rPr lang="zh-TW" altLang="en-US" sz="3600" dirty="0">
                <a:ea typeface="標楷體" panose="03000509000000000000" pitchFamily="65" charset="-120"/>
              </a:rPr>
              <a:t>周建和小刘都喜欢泰戈尔的诗 。</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4.</a:t>
            </a:r>
            <a:r>
              <a:rPr lang="zh-TW" altLang="en-US" sz="3600" dirty="0">
                <a:ea typeface="標楷體" panose="03000509000000000000" pitchFamily="65" charset="-120"/>
              </a:rPr>
              <a:t>主任老魏看出周健和小刘彼此有好感。</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5.</a:t>
            </a:r>
            <a:r>
              <a:rPr lang="zh-TW" altLang="en-US" sz="3600" dirty="0">
                <a:ea typeface="標楷體" panose="03000509000000000000" pitchFamily="65" charset="-120"/>
              </a:rPr>
              <a:t>周健对自己的生日很重视，所以邀请同事们都去他家。</a:t>
            </a:r>
            <a:endParaRPr lang="en-US" altLang="zh-TW" sz="3600" dirty="0">
              <a:ea typeface="標楷體" panose="03000509000000000000" pitchFamily="65" charset="-120"/>
            </a:endParaRPr>
          </a:p>
        </p:txBody>
      </p:sp>
      <p:sp>
        <p:nvSpPr>
          <p:cNvPr id="3" name="文字方塊 2">
            <a:extLst>
              <a:ext uri="{FF2B5EF4-FFF2-40B4-BE49-F238E27FC236}">
                <a16:creationId xmlns:a16="http://schemas.microsoft.com/office/drawing/2014/main" id="{6D5037F0-9328-42F7-AE9A-1C186743798C}"/>
              </a:ext>
            </a:extLst>
          </p:cNvPr>
          <p:cNvSpPr txBox="1"/>
          <p:nvPr/>
        </p:nvSpPr>
        <p:spPr>
          <a:xfrm>
            <a:off x="0" y="0"/>
            <a:ext cx="3589020" cy="769441"/>
          </a:xfrm>
          <a:prstGeom prst="rect">
            <a:avLst/>
          </a:prstGeom>
          <a:solidFill>
            <a:srgbClr val="C0000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课文理解</a:t>
            </a:r>
          </a:p>
        </p:txBody>
      </p:sp>
    </p:spTree>
    <p:extLst>
      <p:ext uri="{BB962C8B-B14F-4D97-AF65-F5344CB8AC3E}">
        <p14:creationId xmlns:p14="http://schemas.microsoft.com/office/powerpoint/2010/main" val="6947253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6D2B528-1813-4755-9E59-7BAE8242ED7D}"/>
              </a:ext>
            </a:extLst>
          </p:cNvPr>
          <p:cNvSpPr txBox="1"/>
          <p:nvPr/>
        </p:nvSpPr>
        <p:spPr>
          <a:xfrm>
            <a:off x="356134" y="878197"/>
            <a:ext cx="11492565" cy="5811847"/>
          </a:xfrm>
          <a:prstGeom prst="rect">
            <a:avLst/>
          </a:prstGeom>
          <a:noFill/>
        </p:spPr>
        <p:txBody>
          <a:bodyPr wrap="square" rtlCol="0">
            <a:spAutoFit/>
          </a:bodyPr>
          <a:lstStyle/>
          <a:p>
            <a:pPr>
              <a:lnSpc>
                <a:spcPct val="150000"/>
              </a:lnSpc>
            </a:pPr>
            <a:r>
              <a:rPr lang="en-US" altLang="zh-TW" sz="3600" dirty="0">
                <a:ea typeface="標楷體" panose="03000509000000000000" pitchFamily="65" charset="-120"/>
              </a:rPr>
              <a:t>6.</a:t>
            </a:r>
            <a:r>
              <a:rPr lang="zh-TW" altLang="en-US" sz="3600" dirty="0">
                <a:ea typeface="標楷體" panose="03000509000000000000" pitchFamily="65" charset="-120"/>
              </a:rPr>
              <a:t>在周健的生日聚会上，周健直接向小刘直接表白了自己</a:t>
            </a:r>
            <a:endParaRPr lang="en-US" altLang="zh-TW" sz="3600" dirty="0">
              <a:ea typeface="標楷體" panose="03000509000000000000" pitchFamily="65" charset="-120"/>
            </a:endParaRPr>
          </a:p>
          <a:p>
            <a:pPr>
              <a:lnSpc>
                <a:spcPct val="150000"/>
              </a:lnSpc>
            </a:pPr>
            <a:r>
              <a:rPr lang="zh-TW" altLang="en-US" sz="3600" dirty="0">
                <a:ea typeface="標楷體" panose="03000509000000000000" pitchFamily="65" charset="-120"/>
              </a:rPr>
              <a:t>   对她的爱意。</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7.</a:t>
            </a:r>
            <a:r>
              <a:rPr lang="zh-TW" altLang="en-US" sz="3600" dirty="0">
                <a:ea typeface="標楷體" panose="03000509000000000000" pitchFamily="65" charset="-120"/>
              </a:rPr>
              <a:t>写字条约小刘来家里吃饭对周健来说是一个大胆的举动。</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8.</a:t>
            </a:r>
            <a:r>
              <a:rPr lang="zh-TW" altLang="en-US" sz="3600" dirty="0">
                <a:ea typeface="標楷體" panose="03000509000000000000" pitchFamily="65" charset="-120"/>
              </a:rPr>
              <a:t>小刘没来吃饭，周健只好约了一个大学同学一起吃饭 。</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9.</a:t>
            </a:r>
            <a:r>
              <a:rPr lang="zh-TW" altLang="en-US" sz="3600" dirty="0">
                <a:ea typeface="標楷體" panose="03000509000000000000" pitchFamily="65" charset="-120"/>
              </a:rPr>
              <a:t>这个同学给周健介绍了一个女生 。</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10.</a:t>
            </a:r>
            <a:r>
              <a:rPr lang="zh-TW" altLang="en-US" sz="3600" dirty="0">
                <a:ea typeface="標楷體" panose="03000509000000000000" pitchFamily="65" charset="-120"/>
              </a:rPr>
              <a:t>周健很快地爱上了女医生。</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11.</a:t>
            </a:r>
            <a:r>
              <a:rPr lang="zh-TW" altLang="en-US" sz="3600" dirty="0">
                <a:ea typeface="標楷體" panose="03000509000000000000" pitchFamily="65" charset="-120"/>
              </a:rPr>
              <a:t>在周健的婚礼上，周健终于知道小刘其实也喜欢她。</a:t>
            </a:r>
            <a:endParaRPr lang="en-US" altLang="zh-TW" sz="3600" dirty="0">
              <a:ea typeface="標楷體" panose="03000509000000000000" pitchFamily="65" charset="-120"/>
            </a:endParaRPr>
          </a:p>
        </p:txBody>
      </p:sp>
      <p:sp>
        <p:nvSpPr>
          <p:cNvPr id="3" name="文字方塊 2">
            <a:extLst>
              <a:ext uri="{FF2B5EF4-FFF2-40B4-BE49-F238E27FC236}">
                <a16:creationId xmlns:a16="http://schemas.microsoft.com/office/drawing/2014/main" id="{6D5037F0-9328-42F7-AE9A-1C186743798C}"/>
              </a:ext>
            </a:extLst>
          </p:cNvPr>
          <p:cNvSpPr txBox="1"/>
          <p:nvPr/>
        </p:nvSpPr>
        <p:spPr>
          <a:xfrm>
            <a:off x="0" y="0"/>
            <a:ext cx="3589020" cy="769441"/>
          </a:xfrm>
          <a:prstGeom prst="rect">
            <a:avLst/>
          </a:prstGeom>
          <a:solidFill>
            <a:srgbClr val="C0000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课文理解</a:t>
            </a:r>
          </a:p>
        </p:txBody>
      </p:sp>
    </p:spTree>
    <p:extLst>
      <p:ext uri="{BB962C8B-B14F-4D97-AF65-F5344CB8AC3E}">
        <p14:creationId xmlns:p14="http://schemas.microsoft.com/office/powerpoint/2010/main" val="28957678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CDC93A8D-7703-4357-9F19-30A9B032CF0B}"/>
              </a:ext>
            </a:extLst>
          </p:cNvPr>
          <p:cNvGraphicFramePr>
            <a:graphicFrameLocks noGrp="1"/>
          </p:cNvGraphicFramePr>
          <p:nvPr>
            <p:extLst>
              <p:ext uri="{D42A27DB-BD31-4B8C-83A1-F6EECF244321}">
                <p14:modId xmlns:p14="http://schemas.microsoft.com/office/powerpoint/2010/main" val="3329152294"/>
              </p:ext>
            </p:extLst>
          </p:nvPr>
        </p:nvGraphicFramePr>
        <p:xfrm>
          <a:off x="0" y="0"/>
          <a:ext cx="12192000" cy="129941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170256299"/>
                    </a:ext>
                  </a:extLst>
                </a:gridCol>
                <a:gridCol w="3048000">
                  <a:extLst>
                    <a:ext uri="{9D8B030D-6E8A-4147-A177-3AD203B41FA5}">
                      <a16:colId xmlns:a16="http://schemas.microsoft.com/office/drawing/2014/main" val="1526191227"/>
                    </a:ext>
                  </a:extLst>
                </a:gridCol>
                <a:gridCol w="3048000">
                  <a:extLst>
                    <a:ext uri="{9D8B030D-6E8A-4147-A177-3AD203B41FA5}">
                      <a16:colId xmlns:a16="http://schemas.microsoft.com/office/drawing/2014/main" val="266038743"/>
                    </a:ext>
                  </a:extLst>
                </a:gridCol>
                <a:gridCol w="3048000">
                  <a:extLst>
                    <a:ext uri="{9D8B030D-6E8A-4147-A177-3AD203B41FA5}">
                      <a16:colId xmlns:a16="http://schemas.microsoft.com/office/drawing/2014/main" val="3410624999"/>
                    </a:ext>
                  </a:extLst>
                </a:gridCol>
              </a:tblGrid>
              <a:tr h="649706">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俗不可耐</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意味深长</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不由自主</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无地自容</a:t>
                      </a:r>
                    </a:p>
                  </a:txBody>
                  <a:tcPr anchor="ctr">
                    <a:solidFill>
                      <a:schemeClr val="accent3"/>
                    </a:solidFill>
                  </a:tcPr>
                </a:tc>
                <a:extLst>
                  <a:ext uri="{0D108BD9-81ED-4DB2-BD59-A6C34878D82A}">
                    <a16:rowId xmlns:a16="http://schemas.microsoft.com/office/drawing/2014/main" val="195776386"/>
                  </a:ext>
                </a:extLst>
              </a:tr>
              <a:tr h="649706">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空无一人</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心烦意乱</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应有尽有</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喜气洋洋</a:t>
                      </a:r>
                    </a:p>
                  </a:txBody>
                  <a:tcPr anchor="ctr">
                    <a:solidFill>
                      <a:schemeClr val="accent3"/>
                    </a:solidFill>
                  </a:tcPr>
                </a:tc>
                <a:extLst>
                  <a:ext uri="{0D108BD9-81ED-4DB2-BD59-A6C34878D82A}">
                    <a16:rowId xmlns:a16="http://schemas.microsoft.com/office/drawing/2014/main" val="2857372395"/>
                  </a:ext>
                </a:extLst>
              </a:tr>
            </a:tbl>
          </a:graphicData>
        </a:graphic>
      </p:graphicFrame>
      <p:sp>
        <p:nvSpPr>
          <p:cNvPr id="4" name="文字方塊 3">
            <a:extLst>
              <a:ext uri="{FF2B5EF4-FFF2-40B4-BE49-F238E27FC236}">
                <a16:creationId xmlns:a16="http://schemas.microsoft.com/office/drawing/2014/main" id="{1FCF3BE7-728E-4E04-A5BE-3CB37FE4A36B}"/>
              </a:ext>
            </a:extLst>
          </p:cNvPr>
          <p:cNvSpPr txBox="1"/>
          <p:nvPr/>
        </p:nvSpPr>
        <p:spPr>
          <a:xfrm>
            <a:off x="343300" y="2202022"/>
            <a:ext cx="11505399" cy="4158959"/>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ea typeface="標楷體" panose="03000509000000000000" pitchFamily="65" charset="-120"/>
              </a:rPr>
              <a:t>1.__________</a:t>
            </a:r>
            <a:r>
              <a:rPr lang="zh-TW" altLang="en-US" sz="3600" dirty="0">
                <a:latin typeface="Calibri" panose="020F0502020204030204" pitchFamily="34" charset="0"/>
                <a:ea typeface="標楷體" panose="03000509000000000000" pitchFamily="65" charset="-120"/>
              </a:rPr>
              <a:t>的时候，不妨去外面走走，活动活动，心情</a:t>
            </a:r>
            <a:endParaRPr lang="en-US" altLang="zh-TW" sz="3600" dirty="0">
              <a:latin typeface="Calibri" panose="020F0502020204030204" pitchFamily="34" charset="0"/>
              <a:ea typeface="標楷體" panose="03000509000000000000" pitchFamily="65" charset="-120"/>
            </a:endParaRPr>
          </a:p>
          <a:p>
            <a:pPr>
              <a:lnSpc>
                <a:spcPct val="150000"/>
              </a:lnSpc>
            </a:pPr>
            <a:r>
              <a:rPr lang="zh-TW" altLang="en-US" sz="3600" dirty="0">
                <a:latin typeface="Calibri" panose="020F0502020204030204" pitchFamily="34" charset="0"/>
                <a:ea typeface="標楷體" panose="03000509000000000000" pitchFamily="65" charset="-120"/>
              </a:rPr>
              <a:t>   就会好多了。</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2.</a:t>
            </a:r>
            <a:r>
              <a:rPr lang="zh-TW" altLang="en-US" sz="3600" dirty="0">
                <a:latin typeface="Calibri" panose="020F0502020204030204" pitchFamily="34" charset="0"/>
                <a:ea typeface="標楷體" panose="03000509000000000000" pitchFamily="65" charset="-120"/>
              </a:rPr>
              <a:t>这本书低级趣味，</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3.</a:t>
            </a:r>
            <a:r>
              <a:rPr lang="zh-TW" altLang="en-US" sz="3600" dirty="0">
                <a:latin typeface="Calibri" panose="020F0502020204030204" pitchFamily="34" charset="0"/>
                <a:ea typeface="標楷體" panose="03000509000000000000" pitchFamily="65" charset="-120"/>
              </a:rPr>
              <a:t>这家超市商品齐全，</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4.</a:t>
            </a:r>
            <a:r>
              <a:rPr lang="zh-TW" altLang="en-US" sz="3600" dirty="0">
                <a:latin typeface="Calibri" panose="020F0502020204030204" pitchFamily="34" charset="0"/>
                <a:ea typeface="標楷體" panose="03000509000000000000" pitchFamily="65" charset="-120"/>
              </a:rPr>
              <a:t>在喜欢的人的面前，我觉得</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a:t>
            </a:r>
            <a:endParaRPr lang="en-US" altLang="zh-TW" sz="3600" dirty="0">
              <a:latin typeface="Calibri" panose="020F0502020204030204" pitchFamily="34" charset="0"/>
              <a:ea typeface="標楷體" panose="03000509000000000000" pitchFamily="65" charset="-120"/>
            </a:endParaRPr>
          </a:p>
        </p:txBody>
      </p:sp>
      <p:sp>
        <p:nvSpPr>
          <p:cNvPr id="3" name="文字方塊 2">
            <a:extLst>
              <a:ext uri="{FF2B5EF4-FFF2-40B4-BE49-F238E27FC236}">
                <a16:creationId xmlns:a16="http://schemas.microsoft.com/office/drawing/2014/main" id="{1660FED4-963A-43F5-ADA5-195654D4AFF2}"/>
              </a:ext>
            </a:extLst>
          </p:cNvPr>
          <p:cNvSpPr txBox="1"/>
          <p:nvPr/>
        </p:nvSpPr>
        <p:spPr>
          <a:xfrm>
            <a:off x="789272" y="2259772"/>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心烦意乱</a:t>
            </a:r>
          </a:p>
        </p:txBody>
      </p:sp>
      <p:sp>
        <p:nvSpPr>
          <p:cNvPr id="5" name="文字方塊 4">
            <a:extLst>
              <a:ext uri="{FF2B5EF4-FFF2-40B4-BE49-F238E27FC236}">
                <a16:creationId xmlns:a16="http://schemas.microsoft.com/office/drawing/2014/main" id="{CE0C7041-AE8C-4B07-8BF4-6E5535C1D8F3}"/>
              </a:ext>
            </a:extLst>
          </p:cNvPr>
          <p:cNvSpPr txBox="1"/>
          <p:nvPr/>
        </p:nvSpPr>
        <p:spPr>
          <a:xfrm>
            <a:off x="4480560" y="3948710"/>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俗不可耐</a:t>
            </a:r>
          </a:p>
        </p:txBody>
      </p:sp>
      <p:sp>
        <p:nvSpPr>
          <p:cNvPr id="6" name="文字方塊 5">
            <a:extLst>
              <a:ext uri="{FF2B5EF4-FFF2-40B4-BE49-F238E27FC236}">
                <a16:creationId xmlns:a16="http://schemas.microsoft.com/office/drawing/2014/main" id="{DA51E522-C536-4D97-B708-160A95697FDE}"/>
              </a:ext>
            </a:extLst>
          </p:cNvPr>
          <p:cNvSpPr txBox="1"/>
          <p:nvPr/>
        </p:nvSpPr>
        <p:spPr>
          <a:xfrm>
            <a:off x="4844716" y="4726752"/>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应有尽有</a:t>
            </a:r>
          </a:p>
        </p:txBody>
      </p:sp>
      <p:sp>
        <p:nvSpPr>
          <p:cNvPr id="7" name="文字方塊 6">
            <a:extLst>
              <a:ext uri="{FF2B5EF4-FFF2-40B4-BE49-F238E27FC236}">
                <a16:creationId xmlns:a16="http://schemas.microsoft.com/office/drawing/2014/main" id="{5150D602-5EA9-4A63-9DC0-E18939D8D5ED}"/>
              </a:ext>
            </a:extLst>
          </p:cNvPr>
          <p:cNvSpPr txBox="1"/>
          <p:nvPr/>
        </p:nvSpPr>
        <p:spPr>
          <a:xfrm>
            <a:off x="6258023" y="5555401"/>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无地自容</a:t>
            </a:r>
          </a:p>
        </p:txBody>
      </p:sp>
    </p:spTree>
    <p:extLst>
      <p:ext uri="{BB962C8B-B14F-4D97-AF65-F5344CB8AC3E}">
        <p14:creationId xmlns:p14="http://schemas.microsoft.com/office/powerpoint/2010/main" val="41984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CDC93A8D-7703-4357-9F19-30A9B032CF0B}"/>
              </a:ext>
            </a:extLst>
          </p:cNvPr>
          <p:cNvGraphicFramePr>
            <a:graphicFrameLocks noGrp="1"/>
          </p:cNvGraphicFramePr>
          <p:nvPr/>
        </p:nvGraphicFramePr>
        <p:xfrm>
          <a:off x="0" y="0"/>
          <a:ext cx="12192000" cy="129941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170256299"/>
                    </a:ext>
                  </a:extLst>
                </a:gridCol>
                <a:gridCol w="3048000">
                  <a:extLst>
                    <a:ext uri="{9D8B030D-6E8A-4147-A177-3AD203B41FA5}">
                      <a16:colId xmlns:a16="http://schemas.microsoft.com/office/drawing/2014/main" val="1526191227"/>
                    </a:ext>
                  </a:extLst>
                </a:gridCol>
                <a:gridCol w="3048000">
                  <a:extLst>
                    <a:ext uri="{9D8B030D-6E8A-4147-A177-3AD203B41FA5}">
                      <a16:colId xmlns:a16="http://schemas.microsoft.com/office/drawing/2014/main" val="266038743"/>
                    </a:ext>
                  </a:extLst>
                </a:gridCol>
                <a:gridCol w="3048000">
                  <a:extLst>
                    <a:ext uri="{9D8B030D-6E8A-4147-A177-3AD203B41FA5}">
                      <a16:colId xmlns:a16="http://schemas.microsoft.com/office/drawing/2014/main" val="3410624999"/>
                    </a:ext>
                  </a:extLst>
                </a:gridCol>
              </a:tblGrid>
              <a:tr h="649706">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俗不可耐</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意味深长</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不由自主</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无地自容</a:t>
                      </a:r>
                    </a:p>
                  </a:txBody>
                  <a:tcPr anchor="ctr">
                    <a:solidFill>
                      <a:schemeClr val="accent3"/>
                    </a:solidFill>
                  </a:tcPr>
                </a:tc>
                <a:extLst>
                  <a:ext uri="{0D108BD9-81ED-4DB2-BD59-A6C34878D82A}">
                    <a16:rowId xmlns:a16="http://schemas.microsoft.com/office/drawing/2014/main" val="195776386"/>
                  </a:ext>
                </a:extLst>
              </a:tr>
              <a:tr h="649706">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空无一人</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心烦意乱</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应有尽有</a:t>
                      </a:r>
                    </a:p>
                  </a:txBody>
                  <a:tcPr anchor="ctr">
                    <a:solidFill>
                      <a:schemeClr val="accent3"/>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喜气洋洋</a:t>
                      </a:r>
                    </a:p>
                  </a:txBody>
                  <a:tcPr anchor="ctr">
                    <a:solidFill>
                      <a:schemeClr val="accent3"/>
                    </a:solidFill>
                  </a:tcPr>
                </a:tc>
                <a:extLst>
                  <a:ext uri="{0D108BD9-81ED-4DB2-BD59-A6C34878D82A}">
                    <a16:rowId xmlns:a16="http://schemas.microsoft.com/office/drawing/2014/main" val="2857372395"/>
                  </a:ext>
                </a:extLst>
              </a:tr>
            </a:tbl>
          </a:graphicData>
        </a:graphic>
      </p:graphicFrame>
      <p:sp>
        <p:nvSpPr>
          <p:cNvPr id="4" name="文字方塊 3">
            <a:extLst>
              <a:ext uri="{FF2B5EF4-FFF2-40B4-BE49-F238E27FC236}">
                <a16:creationId xmlns:a16="http://schemas.microsoft.com/office/drawing/2014/main" id="{1FCF3BE7-728E-4E04-A5BE-3CB37FE4A36B}"/>
              </a:ext>
            </a:extLst>
          </p:cNvPr>
          <p:cNvSpPr txBox="1"/>
          <p:nvPr/>
        </p:nvSpPr>
        <p:spPr>
          <a:xfrm>
            <a:off x="335280" y="1951765"/>
            <a:ext cx="11521440" cy="4158959"/>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ea typeface="標楷體" panose="03000509000000000000" pitchFamily="65" charset="-120"/>
              </a:rPr>
              <a:t>5.</a:t>
            </a:r>
            <a:r>
              <a:rPr lang="zh-TW" altLang="en-US" sz="3600" dirty="0">
                <a:latin typeface="Calibri" panose="020F0502020204030204" pitchFamily="34" charset="0"/>
                <a:ea typeface="標楷體" panose="03000509000000000000" pitchFamily="65" charset="-120"/>
              </a:rPr>
              <a:t>听到别人唱歌，他也</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地跟着唱了起来。</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6.</a:t>
            </a:r>
            <a:r>
              <a:rPr lang="zh-TW" altLang="en-US" sz="3600" dirty="0">
                <a:latin typeface="Calibri" panose="020F0502020204030204" pitchFamily="34" charset="0"/>
                <a:ea typeface="標楷體" panose="03000509000000000000" pitchFamily="65" charset="-120"/>
              </a:rPr>
              <a:t>饭店开张的那天，她</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地站在门口，迎接顾客。</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7.</a:t>
            </a:r>
            <a:r>
              <a:rPr lang="zh-TW" altLang="en-US" sz="3600" dirty="0">
                <a:latin typeface="Calibri" panose="020F0502020204030204" pitchFamily="34" charset="0"/>
                <a:ea typeface="標楷體" panose="03000509000000000000" pitchFamily="65" charset="-120"/>
              </a:rPr>
              <a:t>那位老演员站在</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的舞台上，回想起很多往事。</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8.</a:t>
            </a:r>
            <a:r>
              <a:rPr lang="zh-TW" altLang="en-US" sz="3600" dirty="0">
                <a:latin typeface="Calibri" panose="020F0502020204030204" pitchFamily="34" charset="0"/>
                <a:ea typeface="標楷體" panose="03000509000000000000" pitchFamily="65" charset="-120"/>
              </a:rPr>
              <a:t>他说的那番话</a:t>
            </a:r>
            <a:r>
              <a:rPr lang="en-US" altLang="zh-TW" sz="3600" dirty="0">
                <a:latin typeface="Calibri" panose="020F0502020204030204" pitchFamily="34" charset="0"/>
                <a:ea typeface="標楷體" panose="03000509000000000000" pitchFamily="65" charset="-120"/>
              </a:rPr>
              <a:t>__________</a:t>
            </a:r>
            <a:r>
              <a:rPr lang="zh-TW" altLang="en-US" sz="3600" dirty="0">
                <a:latin typeface="Calibri" panose="020F0502020204030204" pitchFamily="34" charset="0"/>
                <a:ea typeface="標楷體" panose="03000509000000000000" pitchFamily="65" charset="-120"/>
              </a:rPr>
              <a:t>。虽然已经过去很长时间了，</a:t>
            </a:r>
            <a:endParaRPr lang="en-US" altLang="zh-TW" sz="3600" dirty="0">
              <a:latin typeface="Calibri" panose="020F0502020204030204" pitchFamily="34" charset="0"/>
              <a:ea typeface="標楷體" panose="03000509000000000000" pitchFamily="65" charset="-120"/>
            </a:endParaRPr>
          </a:p>
          <a:p>
            <a:pPr>
              <a:lnSpc>
                <a:spcPct val="150000"/>
              </a:lnSpc>
            </a:pPr>
            <a:r>
              <a:rPr lang="zh-TW" altLang="en-US" sz="3600" dirty="0">
                <a:latin typeface="Calibri" panose="020F0502020204030204" pitchFamily="34" charset="0"/>
                <a:ea typeface="標楷體" panose="03000509000000000000" pitchFamily="65" charset="-120"/>
              </a:rPr>
              <a:t>   可是经常回荡在我耳边。</a:t>
            </a:r>
          </a:p>
        </p:txBody>
      </p:sp>
      <p:sp>
        <p:nvSpPr>
          <p:cNvPr id="5" name="文字方塊 4">
            <a:extLst>
              <a:ext uri="{FF2B5EF4-FFF2-40B4-BE49-F238E27FC236}">
                <a16:creationId xmlns:a16="http://schemas.microsoft.com/office/drawing/2014/main" id="{257B69F5-82C5-46A0-89E6-C59DEF98829C}"/>
              </a:ext>
            </a:extLst>
          </p:cNvPr>
          <p:cNvSpPr txBox="1"/>
          <p:nvPr/>
        </p:nvSpPr>
        <p:spPr>
          <a:xfrm>
            <a:off x="4873592" y="2009515"/>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不由自主</a:t>
            </a:r>
          </a:p>
        </p:txBody>
      </p:sp>
      <p:sp>
        <p:nvSpPr>
          <p:cNvPr id="6" name="文字方塊 5">
            <a:extLst>
              <a:ext uri="{FF2B5EF4-FFF2-40B4-BE49-F238E27FC236}">
                <a16:creationId xmlns:a16="http://schemas.microsoft.com/office/drawing/2014/main" id="{D25D8885-6132-40EC-A0CF-7C3D61A18797}"/>
              </a:ext>
            </a:extLst>
          </p:cNvPr>
          <p:cNvSpPr txBox="1"/>
          <p:nvPr/>
        </p:nvSpPr>
        <p:spPr>
          <a:xfrm>
            <a:off x="4873592" y="2850044"/>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喜气洋洋</a:t>
            </a:r>
          </a:p>
        </p:txBody>
      </p:sp>
      <p:sp>
        <p:nvSpPr>
          <p:cNvPr id="7" name="文字方塊 6">
            <a:extLst>
              <a:ext uri="{FF2B5EF4-FFF2-40B4-BE49-F238E27FC236}">
                <a16:creationId xmlns:a16="http://schemas.microsoft.com/office/drawing/2014/main" id="{BD3152B2-A533-454F-8135-BB20769A6AA9}"/>
              </a:ext>
            </a:extLst>
          </p:cNvPr>
          <p:cNvSpPr txBox="1"/>
          <p:nvPr/>
        </p:nvSpPr>
        <p:spPr>
          <a:xfrm>
            <a:off x="3938337" y="3659105"/>
            <a:ext cx="2252312"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空无一人</a:t>
            </a:r>
          </a:p>
        </p:txBody>
      </p:sp>
      <p:sp>
        <p:nvSpPr>
          <p:cNvPr id="8" name="文字方塊 7">
            <a:extLst>
              <a:ext uri="{FF2B5EF4-FFF2-40B4-BE49-F238E27FC236}">
                <a16:creationId xmlns:a16="http://schemas.microsoft.com/office/drawing/2014/main" id="{8D665D75-6F1C-4E74-BD48-9EA5D88885C6}"/>
              </a:ext>
            </a:extLst>
          </p:cNvPr>
          <p:cNvSpPr txBox="1"/>
          <p:nvPr/>
        </p:nvSpPr>
        <p:spPr>
          <a:xfrm>
            <a:off x="3542094" y="4520928"/>
            <a:ext cx="2252313"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意味深长</a:t>
            </a:r>
          </a:p>
        </p:txBody>
      </p:sp>
    </p:spTree>
    <p:extLst>
      <p:ext uri="{BB962C8B-B14F-4D97-AF65-F5344CB8AC3E}">
        <p14:creationId xmlns:p14="http://schemas.microsoft.com/office/powerpoint/2010/main" val="15368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B4B6D87-2D68-4688-B453-92652439205D}"/>
              </a:ext>
            </a:extLst>
          </p:cNvPr>
          <p:cNvGraphicFramePr>
            <a:graphicFrameLocks noGrp="1"/>
          </p:cNvGraphicFramePr>
          <p:nvPr>
            <p:extLst>
              <p:ext uri="{D42A27DB-BD31-4B8C-83A1-F6EECF244321}">
                <p14:modId xmlns:p14="http://schemas.microsoft.com/office/powerpoint/2010/main" val="4085849587"/>
              </p:ext>
            </p:extLst>
          </p:nvPr>
        </p:nvGraphicFramePr>
        <p:xfrm>
          <a:off x="0" y="0"/>
          <a:ext cx="12192000" cy="130386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505753290"/>
                    </a:ext>
                  </a:extLst>
                </a:gridCol>
                <a:gridCol w="2438400">
                  <a:extLst>
                    <a:ext uri="{9D8B030D-6E8A-4147-A177-3AD203B41FA5}">
                      <a16:colId xmlns:a16="http://schemas.microsoft.com/office/drawing/2014/main" val="1290221826"/>
                    </a:ext>
                  </a:extLst>
                </a:gridCol>
                <a:gridCol w="2438400">
                  <a:extLst>
                    <a:ext uri="{9D8B030D-6E8A-4147-A177-3AD203B41FA5}">
                      <a16:colId xmlns:a16="http://schemas.microsoft.com/office/drawing/2014/main" val="3524502142"/>
                    </a:ext>
                  </a:extLst>
                </a:gridCol>
                <a:gridCol w="2438400">
                  <a:extLst>
                    <a:ext uri="{9D8B030D-6E8A-4147-A177-3AD203B41FA5}">
                      <a16:colId xmlns:a16="http://schemas.microsoft.com/office/drawing/2014/main" val="4072110779"/>
                    </a:ext>
                  </a:extLst>
                </a:gridCol>
                <a:gridCol w="2438400">
                  <a:extLst>
                    <a:ext uri="{9D8B030D-6E8A-4147-A177-3AD203B41FA5}">
                      <a16:colId xmlns:a16="http://schemas.microsoft.com/office/drawing/2014/main" val="1507576030"/>
                    </a:ext>
                  </a:extLst>
                </a:gridCol>
              </a:tblGrid>
              <a:tr h="651934">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依赖</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营造</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指点</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敏捷</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延伸</a:t>
                      </a:r>
                    </a:p>
                  </a:txBody>
                  <a:tcPr>
                    <a:solidFill>
                      <a:srgbClr val="7030A0"/>
                    </a:solidFill>
                  </a:tcPr>
                </a:tc>
                <a:extLst>
                  <a:ext uri="{0D108BD9-81ED-4DB2-BD59-A6C34878D82A}">
                    <a16:rowId xmlns:a16="http://schemas.microsoft.com/office/drawing/2014/main" val="787442738"/>
                  </a:ext>
                </a:extLst>
              </a:tr>
              <a:tr h="651934">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依靠</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营建</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指示</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灵敏</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延长</a:t>
                      </a:r>
                    </a:p>
                  </a:txBody>
                  <a:tcPr>
                    <a:solidFill>
                      <a:srgbClr val="7030A0"/>
                    </a:solidFill>
                  </a:tcPr>
                </a:tc>
                <a:extLst>
                  <a:ext uri="{0D108BD9-81ED-4DB2-BD59-A6C34878D82A}">
                    <a16:rowId xmlns:a16="http://schemas.microsoft.com/office/drawing/2014/main" val="2003662793"/>
                  </a:ext>
                </a:extLst>
              </a:tr>
            </a:tbl>
          </a:graphicData>
        </a:graphic>
      </p:graphicFrame>
      <p:sp>
        <p:nvSpPr>
          <p:cNvPr id="4" name="文字方塊 3">
            <a:extLst>
              <a:ext uri="{FF2B5EF4-FFF2-40B4-BE49-F238E27FC236}">
                <a16:creationId xmlns:a16="http://schemas.microsoft.com/office/drawing/2014/main" id="{AB44DB1E-BAA9-4E19-9677-D479F03981E6}"/>
              </a:ext>
            </a:extLst>
          </p:cNvPr>
          <p:cNvSpPr txBox="1"/>
          <p:nvPr/>
        </p:nvSpPr>
        <p:spPr>
          <a:xfrm>
            <a:off x="375385" y="1303868"/>
            <a:ext cx="11482940" cy="5502725"/>
          </a:xfrm>
          <a:prstGeom prst="rect">
            <a:avLst/>
          </a:prstGeom>
          <a:noFill/>
        </p:spPr>
        <p:txBody>
          <a:bodyPr wrap="square" rtlCol="0">
            <a:spAutoFit/>
          </a:bodyPr>
          <a:lstStyle/>
          <a:p>
            <a:pPr>
              <a:lnSpc>
                <a:spcPct val="150000"/>
              </a:lnSpc>
            </a:pPr>
            <a:r>
              <a:rPr lang="en-US" altLang="zh-TW" sz="3400" dirty="0">
                <a:latin typeface="Calibri" panose="020F0502020204030204" pitchFamily="34" charset="0"/>
                <a:ea typeface="標楷體" panose="03000509000000000000" pitchFamily="65" charset="-120"/>
              </a:rPr>
              <a:t>1.</a:t>
            </a:r>
            <a:r>
              <a:rPr lang="zh-TW" altLang="en-US" sz="3400" dirty="0">
                <a:latin typeface="Calibri" panose="020F0502020204030204" pitchFamily="34" charset="0"/>
                <a:ea typeface="標楷體" panose="03000509000000000000" pitchFamily="65" charset="-120"/>
              </a:rPr>
              <a:t>主任</a:t>
            </a:r>
            <a:r>
              <a:rPr lang="en-US" altLang="zh-TW" sz="3400" dirty="0">
                <a:latin typeface="Calibri" panose="020F0502020204030204" pitchFamily="34" charset="0"/>
                <a:ea typeface="標楷體" panose="03000509000000000000" pitchFamily="65" charset="-120"/>
              </a:rPr>
              <a:t>________</a:t>
            </a:r>
            <a:r>
              <a:rPr lang="zh-TW" altLang="en-US" sz="3400" dirty="0">
                <a:latin typeface="Calibri" panose="020F0502020204030204" pitchFamily="34" charset="0"/>
                <a:ea typeface="標楷體" panose="03000509000000000000" pitchFamily="65" charset="-120"/>
              </a:rPr>
              <a:t>我们必须按时完成任务。</a:t>
            </a:r>
            <a:endParaRPr lang="en-US" altLang="zh-TW" sz="3400" dirty="0">
              <a:latin typeface="Calibri" panose="020F0502020204030204" pitchFamily="34" charset="0"/>
              <a:ea typeface="標楷體" panose="03000509000000000000" pitchFamily="65" charset="-120"/>
            </a:endParaRPr>
          </a:p>
          <a:p>
            <a:pPr>
              <a:lnSpc>
                <a:spcPct val="150000"/>
              </a:lnSpc>
            </a:pPr>
            <a:r>
              <a:rPr lang="en-US" altLang="zh-TW" sz="3400" dirty="0">
                <a:latin typeface="Calibri" panose="020F0502020204030204" pitchFamily="34" charset="0"/>
                <a:ea typeface="標楷體" panose="03000509000000000000" pitchFamily="65" charset="-120"/>
              </a:rPr>
              <a:t>2.</a:t>
            </a:r>
            <a:r>
              <a:rPr lang="zh-TW" altLang="en-US" sz="3400" dirty="0">
                <a:latin typeface="Calibri" panose="020F0502020204030204" pitchFamily="34" charset="0"/>
                <a:ea typeface="標楷體" panose="03000509000000000000" pitchFamily="65" charset="-120"/>
              </a:rPr>
              <a:t>父母相继离开了人世，两个孩子都失去了</a:t>
            </a:r>
            <a:r>
              <a:rPr lang="en-US" altLang="zh-TW" sz="3400" dirty="0">
                <a:latin typeface="Calibri" panose="020F0502020204030204" pitchFamily="34" charset="0"/>
                <a:ea typeface="標楷體" panose="03000509000000000000" pitchFamily="65" charset="-120"/>
              </a:rPr>
              <a:t>________ </a:t>
            </a:r>
            <a:r>
              <a:rPr lang="zh-TW" altLang="en-US" sz="3400" dirty="0">
                <a:latin typeface="Calibri" panose="020F0502020204030204" pitchFamily="34" charset="0"/>
                <a:ea typeface="標楷體" panose="03000509000000000000" pitchFamily="65" charset="-120"/>
              </a:rPr>
              <a:t>。</a:t>
            </a:r>
            <a:endParaRPr lang="en-US" altLang="zh-TW" sz="3400" dirty="0">
              <a:latin typeface="Calibri" panose="020F0502020204030204" pitchFamily="34" charset="0"/>
              <a:ea typeface="標楷體" panose="03000509000000000000" pitchFamily="65" charset="-120"/>
            </a:endParaRPr>
          </a:p>
          <a:p>
            <a:pPr>
              <a:lnSpc>
                <a:spcPct val="150000"/>
              </a:lnSpc>
            </a:pPr>
            <a:r>
              <a:rPr lang="en-US" altLang="zh-TW" sz="3400" dirty="0">
                <a:latin typeface="Calibri" panose="020F0502020204030204" pitchFamily="34" charset="0"/>
                <a:ea typeface="標楷體" panose="03000509000000000000" pitchFamily="65" charset="-120"/>
              </a:rPr>
              <a:t>3.</a:t>
            </a:r>
            <a:r>
              <a:rPr lang="zh-TW" altLang="en-US" sz="3400" dirty="0">
                <a:latin typeface="Calibri" panose="020F0502020204030204" pitchFamily="34" charset="0"/>
                <a:ea typeface="標楷體" panose="03000509000000000000" pitchFamily="65" charset="-120"/>
              </a:rPr>
              <a:t>大家都同意下周</a:t>
            </a:r>
            <a:r>
              <a:rPr lang="en-US" altLang="zh-TW" sz="3400" dirty="0">
                <a:latin typeface="Calibri" panose="020F0502020204030204" pitchFamily="34" charset="0"/>
                <a:ea typeface="標楷體" panose="03000509000000000000" pitchFamily="65" charset="-120"/>
              </a:rPr>
              <a:t>________</a:t>
            </a:r>
            <a:r>
              <a:rPr lang="zh-TW" altLang="en-US" sz="3400" dirty="0">
                <a:latin typeface="Calibri" panose="020F0502020204030204" pitchFamily="34" charset="0"/>
                <a:ea typeface="標楷體" panose="03000509000000000000" pitchFamily="65" charset="-120"/>
              </a:rPr>
              <a:t>工作时间，但都要求老板增加工</a:t>
            </a:r>
            <a:endParaRPr lang="en-US" altLang="zh-TW" sz="3400" dirty="0">
              <a:latin typeface="Calibri" panose="020F0502020204030204" pitchFamily="34" charset="0"/>
              <a:ea typeface="標楷體" panose="03000509000000000000" pitchFamily="65" charset="-120"/>
            </a:endParaRPr>
          </a:p>
          <a:p>
            <a:pPr>
              <a:lnSpc>
                <a:spcPct val="150000"/>
              </a:lnSpc>
            </a:pPr>
            <a:r>
              <a:rPr lang="zh-TW" altLang="en-US" sz="3400" dirty="0">
                <a:latin typeface="Calibri" panose="020F0502020204030204" pitchFamily="34" charset="0"/>
                <a:ea typeface="標楷體" panose="03000509000000000000" pitchFamily="65" charset="-120"/>
              </a:rPr>
              <a:t>   资</a:t>
            </a:r>
            <a:r>
              <a:rPr lang="en-US" altLang="zh-TW" sz="3400" dirty="0">
                <a:latin typeface="Calibri" panose="020F0502020204030204" pitchFamily="34" charset="0"/>
                <a:ea typeface="標楷體" panose="03000509000000000000" pitchFamily="65" charset="-120"/>
              </a:rPr>
              <a:t> </a:t>
            </a:r>
            <a:r>
              <a:rPr lang="zh-TW" altLang="en-US" sz="3400" dirty="0">
                <a:latin typeface="Calibri" panose="020F0502020204030204" pitchFamily="34" charset="0"/>
                <a:ea typeface="標楷體" panose="03000509000000000000" pitchFamily="65" charset="-120"/>
              </a:rPr>
              <a:t>。</a:t>
            </a:r>
            <a:endParaRPr lang="en-US" altLang="zh-TW" sz="3400" dirty="0">
              <a:latin typeface="Calibri" panose="020F0502020204030204" pitchFamily="34" charset="0"/>
              <a:ea typeface="標楷體" panose="03000509000000000000" pitchFamily="65" charset="-120"/>
            </a:endParaRPr>
          </a:p>
          <a:p>
            <a:pPr>
              <a:lnSpc>
                <a:spcPct val="150000"/>
              </a:lnSpc>
            </a:pPr>
            <a:r>
              <a:rPr lang="en-US" altLang="zh-TW" sz="3400" dirty="0">
                <a:latin typeface="Calibri" panose="020F0502020204030204" pitchFamily="34" charset="0"/>
                <a:ea typeface="標楷體" panose="03000509000000000000" pitchFamily="65" charset="-120"/>
              </a:rPr>
              <a:t>4.</a:t>
            </a:r>
            <a:r>
              <a:rPr lang="zh-TW" altLang="en-US" sz="3400" dirty="0">
                <a:latin typeface="Calibri" panose="020F0502020204030204" pitchFamily="34" charset="0"/>
                <a:ea typeface="標楷體" panose="03000509000000000000" pitchFamily="65" charset="-120"/>
              </a:rPr>
              <a:t>工业和农业相互</a:t>
            </a:r>
            <a:r>
              <a:rPr lang="en-US" altLang="zh-TW" sz="3400" dirty="0">
                <a:latin typeface="Calibri" panose="020F0502020204030204" pitchFamily="34" charset="0"/>
                <a:ea typeface="標楷體" panose="03000509000000000000" pitchFamily="65" charset="-120"/>
              </a:rPr>
              <a:t>________ </a:t>
            </a:r>
            <a:r>
              <a:rPr lang="zh-TW" altLang="en-US" sz="3400" dirty="0">
                <a:latin typeface="Calibri" panose="020F0502020204030204" pitchFamily="34" charset="0"/>
                <a:ea typeface="標楷體" panose="03000509000000000000" pitchFamily="65" charset="-120"/>
              </a:rPr>
              <a:t>，相互支援。</a:t>
            </a:r>
            <a:endParaRPr lang="en-US" altLang="zh-TW" sz="3400" dirty="0">
              <a:latin typeface="Calibri" panose="020F0502020204030204" pitchFamily="34" charset="0"/>
              <a:ea typeface="標楷體" panose="03000509000000000000" pitchFamily="65" charset="-120"/>
            </a:endParaRPr>
          </a:p>
          <a:p>
            <a:pPr>
              <a:lnSpc>
                <a:spcPct val="150000"/>
              </a:lnSpc>
            </a:pPr>
            <a:r>
              <a:rPr lang="en-US" altLang="zh-TW" sz="3400" dirty="0">
                <a:latin typeface="Calibri" panose="020F0502020204030204" pitchFamily="34" charset="0"/>
                <a:ea typeface="標楷體" panose="03000509000000000000" pitchFamily="65" charset="-120"/>
              </a:rPr>
              <a:t>5.</a:t>
            </a:r>
            <a:r>
              <a:rPr lang="zh-TW" altLang="en-US" sz="3400" dirty="0">
                <a:latin typeface="Calibri" panose="020F0502020204030204" pitchFamily="34" charset="0"/>
                <a:ea typeface="標楷體" panose="03000509000000000000" pitchFamily="65" charset="-120"/>
              </a:rPr>
              <a:t>经过同事</a:t>
            </a:r>
            <a:r>
              <a:rPr lang="en-US" altLang="zh-TW" sz="3400" dirty="0">
                <a:latin typeface="Calibri" panose="020F0502020204030204" pitchFamily="34" charset="0"/>
                <a:ea typeface="標楷體" panose="03000509000000000000" pitchFamily="65" charset="-120"/>
              </a:rPr>
              <a:t>________ </a:t>
            </a:r>
            <a:r>
              <a:rPr lang="zh-TW" altLang="en-US" sz="3400" dirty="0">
                <a:latin typeface="Calibri" panose="020F0502020204030204" pitchFamily="34" charset="0"/>
                <a:ea typeface="標楷體" panose="03000509000000000000" pitchFamily="65" charset="-120"/>
              </a:rPr>
              <a:t>之后，我才知道了怎么跟这几个部门打</a:t>
            </a:r>
            <a:endParaRPr lang="en-US" altLang="zh-TW" sz="3400" dirty="0">
              <a:latin typeface="Calibri" panose="020F0502020204030204" pitchFamily="34" charset="0"/>
              <a:ea typeface="標楷體" panose="03000509000000000000" pitchFamily="65" charset="-120"/>
            </a:endParaRPr>
          </a:p>
          <a:p>
            <a:pPr>
              <a:lnSpc>
                <a:spcPct val="150000"/>
              </a:lnSpc>
            </a:pPr>
            <a:r>
              <a:rPr lang="zh-TW" altLang="en-US" sz="3400" dirty="0">
                <a:latin typeface="Calibri" panose="020F0502020204030204" pitchFamily="34" charset="0"/>
                <a:ea typeface="標楷體" panose="03000509000000000000" pitchFamily="65" charset="-120"/>
              </a:rPr>
              <a:t>   交道。</a:t>
            </a:r>
            <a:endParaRPr lang="en-US" altLang="zh-TW" sz="3400" dirty="0">
              <a:latin typeface="Calibri" panose="020F0502020204030204" pitchFamily="34" charset="0"/>
              <a:ea typeface="標楷體" panose="03000509000000000000" pitchFamily="65" charset="-120"/>
            </a:endParaRPr>
          </a:p>
        </p:txBody>
      </p:sp>
      <p:sp>
        <p:nvSpPr>
          <p:cNvPr id="5" name="文字方塊 4">
            <a:extLst>
              <a:ext uri="{FF2B5EF4-FFF2-40B4-BE49-F238E27FC236}">
                <a16:creationId xmlns:a16="http://schemas.microsoft.com/office/drawing/2014/main" id="{2E7929A6-739D-445A-869C-60C709625D54}"/>
              </a:ext>
            </a:extLst>
          </p:cNvPr>
          <p:cNvSpPr txBox="1"/>
          <p:nvPr/>
        </p:nvSpPr>
        <p:spPr>
          <a:xfrm>
            <a:off x="1655545" y="1374250"/>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指示</a:t>
            </a:r>
          </a:p>
        </p:txBody>
      </p:sp>
      <p:sp>
        <p:nvSpPr>
          <p:cNvPr id="6" name="文字方塊 5">
            <a:extLst>
              <a:ext uri="{FF2B5EF4-FFF2-40B4-BE49-F238E27FC236}">
                <a16:creationId xmlns:a16="http://schemas.microsoft.com/office/drawing/2014/main" id="{FF182DB2-02B4-4CDA-AE4B-340167CEEC60}"/>
              </a:ext>
            </a:extLst>
          </p:cNvPr>
          <p:cNvSpPr txBox="1"/>
          <p:nvPr/>
        </p:nvSpPr>
        <p:spPr>
          <a:xfrm>
            <a:off x="8613006" y="2133040"/>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依赖</a:t>
            </a:r>
          </a:p>
        </p:txBody>
      </p:sp>
      <p:sp>
        <p:nvSpPr>
          <p:cNvPr id="7" name="文字方塊 6">
            <a:extLst>
              <a:ext uri="{FF2B5EF4-FFF2-40B4-BE49-F238E27FC236}">
                <a16:creationId xmlns:a16="http://schemas.microsoft.com/office/drawing/2014/main" id="{41F36B2D-A6AE-4B7F-A7B3-A9388F67BD41}"/>
              </a:ext>
            </a:extLst>
          </p:cNvPr>
          <p:cNvSpPr txBox="1"/>
          <p:nvPr/>
        </p:nvSpPr>
        <p:spPr>
          <a:xfrm>
            <a:off x="3741019" y="2939959"/>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延长</a:t>
            </a:r>
          </a:p>
        </p:txBody>
      </p:sp>
      <p:sp>
        <p:nvSpPr>
          <p:cNvPr id="8" name="文字方塊 7">
            <a:extLst>
              <a:ext uri="{FF2B5EF4-FFF2-40B4-BE49-F238E27FC236}">
                <a16:creationId xmlns:a16="http://schemas.microsoft.com/office/drawing/2014/main" id="{FEBB8F6C-7ABD-4892-A61A-EDCDC30ACC4D}"/>
              </a:ext>
            </a:extLst>
          </p:cNvPr>
          <p:cNvSpPr txBox="1"/>
          <p:nvPr/>
        </p:nvSpPr>
        <p:spPr>
          <a:xfrm>
            <a:off x="3864544" y="4503478"/>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依靠</a:t>
            </a:r>
          </a:p>
        </p:txBody>
      </p:sp>
      <p:sp>
        <p:nvSpPr>
          <p:cNvPr id="9" name="文字方塊 8">
            <a:extLst>
              <a:ext uri="{FF2B5EF4-FFF2-40B4-BE49-F238E27FC236}">
                <a16:creationId xmlns:a16="http://schemas.microsoft.com/office/drawing/2014/main" id="{707D4A17-BFB6-4B8F-9E84-318406672EEB}"/>
              </a:ext>
            </a:extLst>
          </p:cNvPr>
          <p:cNvSpPr txBox="1"/>
          <p:nvPr/>
        </p:nvSpPr>
        <p:spPr>
          <a:xfrm>
            <a:off x="2507381" y="5243348"/>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指点</a:t>
            </a:r>
          </a:p>
        </p:txBody>
      </p:sp>
    </p:spTree>
    <p:extLst>
      <p:ext uri="{BB962C8B-B14F-4D97-AF65-F5344CB8AC3E}">
        <p14:creationId xmlns:p14="http://schemas.microsoft.com/office/powerpoint/2010/main" val="208689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B4B6D87-2D68-4688-B453-92652439205D}"/>
              </a:ext>
            </a:extLst>
          </p:cNvPr>
          <p:cNvGraphicFramePr>
            <a:graphicFrameLocks noGrp="1"/>
          </p:cNvGraphicFramePr>
          <p:nvPr>
            <p:extLst>
              <p:ext uri="{D42A27DB-BD31-4B8C-83A1-F6EECF244321}">
                <p14:modId xmlns:p14="http://schemas.microsoft.com/office/powerpoint/2010/main" val="2255202050"/>
              </p:ext>
            </p:extLst>
          </p:nvPr>
        </p:nvGraphicFramePr>
        <p:xfrm>
          <a:off x="0" y="0"/>
          <a:ext cx="12192000" cy="1303868"/>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505753290"/>
                    </a:ext>
                  </a:extLst>
                </a:gridCol>
                <a:gridCol w="2438400">
                  <a:extLst>
                    <a:ext uri="{9D8B030D-6E8A-4147-A177-3AD203B41FA5}">
                      <a16:colId xmlns:a16="http://schemas.microsoft.com/office/drawing/2014/main" val="1290221826"/>
                    </a:ext>
                  </a:extLst>
                </a:gridCol>
                <a:gridCol w="2438400">
                  <a:extLst>
                    <a:ext uri="{9D8B030D-6E8A-4147-A177-3AD203B41FA5}">
                      <a16:colId xmlns:a16="http://schemas.microsoft.com/office/drawing/2014/main" val="3524502142"/>
                    </a:ext>
                  </a:extLst>
                </a:gridCol>
                <a:gridCol w="2438400">
                  <a:extLst>
                    <a:ext uri="{9D8B030D-6E8A-4147-A177-3AD203B41FA5}">
                      <a16:colId xmlns:a16="http://schemas.microsoft.com/office/drawing/2014/main" val="4072110779"/>
                    </a:ext>
                  </a:extLst>
                </a:gridCol>
                <a:gridCol w="2438400">
                  <a:extLst>
                    <a:ext uri="{9D8B030D-6E8A-4147-A177-3AD203B41FA5}">
                      <a16:colId xmlns:a16="http://schemas.microsoft.com/office/drawing/2014/main" val="1507576030"/>
                    </a:ext>
                  </a:extLst>
                </a:gridCol>
              </a:tblGrid>
              <a:tr h="651934">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依赖</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营造</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指点</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敏捷</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延伸</a:t>
                      </a:r>
                    </a:p>
                  </a:txBody>
                  <a:tcPr>
                    <a:solidFill>
                      <a:srgbClr val="7030A0"/>
                    </a:solidFill>
                  </a:tcPr>
                </a:tc>
                <a:extLst>
                  <a:ext uri="{0D108BD9-81ED-4DB2-BD59-A6C34878D82A}">
                    <a16:rowId xmlns:a16="http://schemas.microsoft.com/office/drawing/2014/main" val="787442738"/>
                  </a:ext>
                </a:extLst>
              </a:tr>
              <a:tr h="651934">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依靠</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营建</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指示</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灵敏</a:t>
                      </a:r>
                    </a:p>
                  </a:txBody>
                  <a:tcPr>
                    <a:solidFill>
                      <a:srgbClr val="7030A0"/>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延长</a:t>
                      </a:r>
                    </a:p>
                  </a:txBody>
                  <a:tcPr>
                    <a:solidFill>
                      <a:srgbClr val="7030A0"/>
                    </a:solidFill>
                  </a:tcPr>
                </a:tc>
                <a:extLst>
                  <a:ext uri="{0D108BD9-81ED-4DB2-BD59-A6C34878D82A}">
                    <a16:rowId xmlns:a16="http://schemas.microsoft.com/office/drawing/2014/main" val="2003662793"/>
                  </a:ext>
                </a:extLst>
              </a:tr>
            </a:tbl>
          </a:graphicData>
        </a:graphic>
      </p:graphicFrame>
      <p:sp>
        <p:nvSpPr>
          <p:cNvPr id="4" name="文字方塊 3">
            <a:extLst>
              <a:ext uri="{FF2B5EF4-FFF2-40B4-BE49-F238E27FC236}">
                <a16:creationId xmlns:a16="http://schemas.microsoft.com/office/drawing/2014/main" id="{AB44DB1E-BAA9-4E19-9677-D479F03981E6}"/>
              </a:ext>
            </a:extLst>
          </p:cNvPr>
          <p:cNvSpPr txBox="1"/>
          <p:nvPr/>
        </p:nvSpPr>
        <p:spPr>
          <a:xfrm>
            <a:off x="343300" y="1605256"/>
            <a:ext cx="11505399" cy="4989956"/>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ea typeface="標楷體" panose="03000509000000000000" pitchFamily="65" charset="-120"/>
              </a:rPr>
              <a:t>6.</a:t>
            </a:r>
            <a:r>
              <a:rPr lang="zh-TW" altLang="en-US" sz="3600" dirty="0">
                <a:latin typeface="Calibri" panose="020F0502020204030204" pitchFamily="34" charset="0"/>
                <a:ea typeface="標楷體" panose="03000509000000000000" pitchFamily="65" charset="-120"/>
              </a:rPr>
              <a:t>大厅墙上挂着的巨幅“和平鸽”</a:t>
            </a:r>
            <a:r>
              <a:rPr lang="en-US" altLang="zh-TW" sz="3600" dirty="0">
                <a:latin typeface="Calibri" panose="020F0502020204030204" pitchFamily="34" charset="0"/>
                <a:ea typeface="標楷體" panose="03000509000000000000" pitchFamily="65" charset="-120"/>
              </a:rPr>
              <a:t> ________ </a:t>
            </a:r>
            <a:r>
              <a:rPr lang="zh-TW" altLang="en-US" sz="3600" dirty="0">
                <a:latin typeface="Calibri" panose="020F0502020204030204" pitchFamily="34" charset="0"/>
                <a:ea typeface="標楷體" panose="03000509000000000000" pitchFamily="65" charset="-120"/>
              </a:rPr>
              <a:t>出一种祥和</a:t>
            </a:r>
            <a:endParaRPr lang="en-US" altLang="zh-TW" sz="3600" dirty="0">
              <a:latin typeface="Calibri" panose="020F0502020204030204" pitchFamily="34" charset="0"/>
              <a:ea typeface="標楷體" panose="03000509000000000000" pitchFamily="65" charset="-120"/>
            </a:endParaRPr>
          </a:p>
          <a:p>
            <a:pPr>
              <a:lnSpc>
                <a:spcPct val="150000"/>
              </a:lnSpc>
            </a:pPr>
            <a:r>
              <a:rPr lang="zh-TW" altLang="en-US" sz="3600" dirty="0">
                <a:latin typeface="Calibri" panose="020F0502020204030204" pitchFamily="34" charset="0"/>
                <a:ea typeface="標楷體" panose="03000509000000000000" pitchFamily="65" charset="-120"/>
              </a:rPr>
              <a:t>   的气氛。</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7.</a:t>
            </a:r>
            <a:r>
              <a:rPr lang="zh-TW" altLang="en-US" sz="3600" dirty="0">
                <a:latin typeface="Calibri" panose="020F0502020204030204" pitchFamily="34" charset="0"/>
                <a:ea typeface="標楷體" panose="03000509000000000000" pitchFamily="65" charset="-120"/>
              </a:rPr>
              <a:t>他把自己的势力范围</a:t>
            </a:r>
            <a:r>
              <a:rPr lang="en-US" altLang="zh-TW" sz="3600" dirty="0">
                <a:latin typeface="Calibri" panose="020F0502020204030204" pitchFamily="34" charset="0"/>
                <a:ea typeface="標楷體" panose="03000509000000000000" pitchFamily="65" charset="-120"/>
              </a:rPr>
              <a:t>________ </a:t>
            </a:r>
            <a:r>
              <a:rPr lang="zh-TW" altLang="en-US" sz="3600" dirty="0">
                <a:latin typeface="Calibri" panose="020F0502020204030204" pitchFamily="34" charset="0"/>
                <a:ea typeface="標楷體" panose="03000509000000000000" pitchFamily="65" charset="-120"/>
              </a:rPr>
              <a:t>到了邻省。</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8.</a:t>
            </a:r>
            <a:r>
              <a:rPr lang="zh-TW" altLang="en-US" sz="3600" dirty="0">
                <a:latin typeface="Calibri" panose="020F0502020204030204" pitchFamily="34" charset="0"/>
                <a:ea typeface="標楷體" panose="03000509000000000000" pitchFamily="65" charset="-120"/>
              </a:rPr>
              <a:t>这几栋住宅楼是由城建公司负责</a:t>
            </a:r>
            <a:r>
              <a:rPr lang="en-US" altLang="zh-TW" sz="3600" dirty="0">
                <a:latin typeface="Calibri" panose="020F0502020204030204" pitchFamily="34" charset="0"/>
                <a:ea typeface="標楷體" panose="03000509000000000000" pitchFamily="65" charset="-120"/>
              </a:rPr>
              <a:t>________ </a:t>
            </a:r>
            <a:r>
              <a:rPr lang="zh-TW" altLang="en-US" sz="3600" dirty="0">
                <a:latin typeface="Calibri" panose="020F0502020204030204" pitchFamily="34" charset="0"/>
                <a:ea typeface="標楷體" panose="03000509000000000000" pitchFamily="65" charset="-120"/>
              </a:rPr>
              <a:t>的。</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9.</a:t>
            </a:r>
            <a:r>
              <a:rPr lang="zh-TW" altLang="en-US" sz="3600" dirty="0">
                <a:latin typeface="Calibri" panose="020F0502020204030204" pitchFamily="34" charset="0"/>
                <a:ea typeface="標楷體" panose="03000509000000000000" pitchFamily="65" charset="-120"/>
              </a:rPr>
              <a:t>这种手机接收信号十分</a:t>
            </a:r>
            <a:r>
              <a:rPr lang="en-US" altLang="zh-TW" sz="3600" dirty="0">
                <a:latin typeface="Calibri" panose="020F0502020204030204" pitchFamily="34" charset="0"/>
                <a:ea typeface="標楷體" panose="03000509000000000000" pitchFamily="65" charset="-120"/>
              </a:rPr>
              <a:t>________ </a:t>
            </a:r>
            <a:r>
              <a:rPr lang="zh-TW" altLang="en-US" sz="3600" dirty="0">
                <a:latin typeface="Calibri" panose="020F0502020204030204" pitchFamily="34" charset="0"/>
                <a:ea typeface="標楷體" panose="03000509000000000000" pitchFamily="65" charset="-120"/>
              </a:rPr>
              <a:t>，因此颇受欢迎。</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10.</a:t>
            </a:r>
            <a:r>
              <a:rPr lang="zh-TW" altLang="en-US" sz="3600" dirty="0">
                <a:latin typeface="Calibri" panose="020F0502020204030204" pitchFamily="34" charset="0"/>
                <a:ea typeface="標楷體" panose="03000509000000000000" pitchFamily="65" charset="-120"/>
              </a:rPr>
              <a:t>一块石头突然地朝他飞过来，她</a:t>
            </a:r>
            <a:r>
              <a:rPr lang="en-US" altLang="zh-TW" sz="3600" dirty="0">
                <a:latin typeface="Calibri" panose="020F0502020204030204" pitchFamily="34" charset="0"/>
                <a:ea typeface="標楷體" panose="03000509000000000000" pitchFamily="65" charset="-120"/>
              </a:rPr>
              <a:t>________ </a:t>
            </a:r>
            <a:r>
              <a:rPr lang="zh-TW" altLang="en-US" sz="3600" dirty="0">
                <a:latin typeface="Calibri" panose="020F0502020204030204" pitchFamily="34" charset="0"/>
                <a:ea typeface="標楷體" panose="03000509000000000000" pitchFamily="65" charset="-120"/>
              </a:rPr>
              <a:t>地闪开了。</a:t>
            </a:r>
            <a:endParaRPr lang="en-US" altLang="zh-TW" sz="3600" dirty="0">
              <a:latin typeface="Calibri" panose="020F0502020204030204" pitchFamily="34" charset="0"/>
              <a:ea typeface="標楷體" panose="03000509000000000000" pitchFamily="65" charset="-120"/>
            </a:endParaRPr>
          </a:p>
        </p:txBody>
      </p:sp>
      <p:sp>
        <p:nvSpPr>
          <p:cNvPr id="6" name="文字方塊 5">
            <a:extLst>
              <a:ext uri="{FF2B5EF4-FFF2-40B4-BE49-F238E27FC236}">
                <a16:creationId xmlns:a16="http://schemas.microsoft.com/office/drawing/2014/main" id="{8006C596-B544-4BA8-A039-1DA2B04D85E9}"/>
              </a:ext>
            </a:extLst>
          </p:cNvPr>
          <p:cNvSpPr txBox="1"/>
          <p:nvPr/>
        </p:nvSpPr>
        <p:spPr>
          <a:xfrm>
            <a:off x="7324825" y="1720760"/>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营造</a:t>
            </a:r>
          </a:p>
        </p:txBody>
      </p:sp>
      <p:sp>
        <p:nvSpPr>
          <p:cNvPr id="7" name="文字方塊 6">
            <a:extLst>
              <a:ext uri="{FF2B5EF4-FFF2-40B4-BE49-F238E27FC236}">
                <a16:creationId xmlns:a16="http://schemas.microsoft.com/office/drawing/2014/main" id="{E70179E8-6BC2-49CA-A7C6-6125ACDB51F2}"/>
              </a:ext>
            </a:extLst>
          </p:cNvPr>
          <p:cNvSpPr txBox="1"/>
          <p:nvPr/>
        </p:nvSpPr>
        <p:spPr>
          <a:xfrm>
            <a:off x="4965032" y="3336199"/>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延伸</a:t>
            </a:r>
          </a:p>
        </p:txBody>
      </p:sp>
      <p:sp>
        <p:nvSpPr>
          <p:cNvPr id="8" name="文字方塊 7">
            <a:extLst>
              <a:ext uri="{FF2B5EF4-FFF2-40B4-BE49-F238E27FC236}">
                <a16:creationId xmlns:a16="http://schemas.microsoft.com/office/drawing/2014/main" id="{B53B60A5-7A95-4FCD-993C-FAA30F0BADF7}"/>
              </a:ext>
            </a:extLst>
          </p:cNvPr>
          <p:cNvSpPr txBox="1"/>
          <p:nvPr/>
        </p:nvSpPr>
        <p:spPr>
          <a:xfrm>
            <a:off x="7324825" y="4194661"/>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营建</a:t>
            </a:r>
          </a:p>
        </p:txBody>
      </p:sp>
      <p:sp>
        <p:nvSpPr>
          <p:cNvPr id="9" name="文字方塊 8">
            <a:extLst>
              <a:ext uri="{FF2B5EF4-FFF2-40B4-BE49-F238E27FC236}">
                <a16:creationId xmlns:a16="http://schemas.microsoft.com/office/drawing/2014/main" id="{9745CC3E-39A9-4891-8C41-9B4246341FBC}"/>
              </a:ext>
            </a:extLst>
          </p:cNvPr>
          <p:cNvSpPr txBox="1"/>
          <p:nvPr/>
        </p:nvSpPr>
        <p:spPr>
          <a:xfrm>
            <a:off x="5378918" y="4979120"/>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灵敏</a:t>
            </a:r>
          </a:p>
        </p:txBody>
      </p:sp>
      <p:sp>
        <p:nvSpPr>
          <p:cNvPr id="10" name="文字方塊 9">
            <a:extLst>
              <a:ext uri="{FF2B5EF4-FFF2-40B4-BE49-F238E27FC236}">
                <a16:creationId xmlns:a16="http://schemas.microsoft.com/office/drawing/2014/main" id="{8243B3D5-7F74-4EB3-9E4D-92A264B0929F}"/>
              </a:ext>
            </a:extLst>
          </p:cNvPr>
          <p:cNvSpPr txBox="1"/>
          <p:nvPr/>
        </p:nvSpPr>
        <p:spPr>
          <a:xfrm>
            <a:off x="7437120" y="5786037"/>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敏捷</a:t>
            </a:r>
          </a:p>
        </p:txBody>
      </p:sp>
    </p:spTree>
    <p:extLst>
      <p:ext uri="{BB962C8B-B14F-4D97-AF65-F5344CB8AC3E}">
        <p14:creationId xmlns:p14="http://schemas.microsoft.com/office/powerpoint/2010/main" val="400721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BAE039A-1D65-4C59-9B19-8EB2E812A786}"/>
              </a:ext>
            </a:extLst>
          </p:cNvPr>
          <p:cNvSpPr/>
          <p:nvPr/>
        </p:nvSpPr>
        <p:spPr>
          <a:xfrm>
            <a:off x="344905" y="566238"/>
            <a:ext cx="11502190" cy="552414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这时候的周健已经在这所</a:t>
            </a:r>
            <a:r>
              <a:rPr lang="zh-CN" altLang="en-US" sz="4000" dirty="0">
                <a:solidFill>
                  <a:srgbClr val="000000"/>
                </a:solidFill>
                <a:highlight>
                  <a:srgbClr val="00FFFF"/>
                </a:highlight>
                <a:latin typeface="標楷體" panose="03000509000000000000" pitchFamily="65" charset="-120"/>
                <a:ea typeface="標楷體" panose="03000509000000000000" pitchFamily="65" charset="-120"/>
              </a:rPr>
              <a:t>中等专业学校</a:t>
            </a:r>
            <a:r>
              <a:rPr lang="zh-CN" altLang="en-US" sz="4000" dirty="0">
                <a:solidFill>
                  <a:srgbClr val="000000"/>
                </a:solidFill>
                <a:latin typeface="標楷體" panose="03000509000000000000" pitchFamily="65" charset="-120"/>
                <a:ea typeface="標楷體" panose="03000509000000000000" pitchFamily="65" charset="-120"/>
              </a:rPr>
              <a:t>工作了三年多，其间有不少人给他介绍过对象，都被他用各种办法</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回绝</a:t>
            </a:r>
            <a:r>
              <a:rPr lang="zh-CN" altLang="en-US" sz="4000" dirty="0">
                <a:solidFill>
                  <a:srgbClr val="000000"/>
                </a:solidFill>
                <a:latin typeface="標楷體" panose="03000509000000000000" pitchFamily="65" charset="-120"/>
                <a:ea typeface="標楷體" panose="03000509000000000000" pitchFamily="65" charset="-120"/>
              </a:rPr>
              <a:t>了。大家都普遍认为此人的眼光挺高。他举行婚礼的那天，单位里有关的人都来</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庆贺</a:t>
            </a:r>
            <a:r>
              <a:rPr lang="zh-CN" altLang="en-US" sz="4000" dirty="0">
                <a:solidFill>
                  <a:srgbClr val="000000"/>
                </a:solidFill>
                <a:latin typeface="標楷體" panose="03000509000000000000" pitchFamily="65" charset="-120"/>
                <a:ea typeface="標楷體" panose="03000509000000000000" pitchFamily="65" charset="-120"/>
              </a:rPr>
              <a:t>，不少人都觉得他找的这个人看着挺一般的，不比他们介绍的那些姑娘强多少。</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720810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67B09482-4D1D-499A-910C-342E1CF83D3A}"/>
              </a:ext>
            </a:extLst>
          </p:cNvPr>
          <p:cNvGraphicFramePr>
            <a:graphicFrameLocks noGrp="1"/>
          </p:cNvGraphicFramePr>
          <p:nvPr>
            <p:extLst>
              <p:ext uri="{D42A27DB-BD31-4B8C-83A1-F6EECF244321}">
                <p14:modId xmlns:p14="http://schemas.microsoft.com/office/powerpoint/2010/main" val="1869556144"/>
              </p:ext>
            </p:extLst>
          </p:nvPr>
        </p:nvGraphicFramePr>
        <p:xfrm>
          <a:off x="0" y="0"/>
          <a:ext cx="12192000" cy="12801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688317093"/>
                    </a:ext>
                  </a:extLst>
                </a:gridCol>
                <a:gridCol w="2438400">
                  <a:extLst>
                    <a:ext uri="{9D8B030D-6E8A-4147-A177-3AD203B41FA5}">
                      <a16:colId xmlns:a16="http://schemas.microsoft.com/office/drawing/2014/main" val="2163246038"/>
                    </a:ext>
                  </a:extLst>
                </a:gridCol>
                <a:gridCol w="2438400">
                  <a:extLst>
                    <a:ext uri="{9D8B030D-6E8A-4147-A177-3AD203B41FA5}">
                      <a16:colId xmlns:a16="http://schemas.microsoft.com/office/drawing/2014/main" val="1718219295"/>
                    </a:ext>
                  </a:extLst>
                </a:gridCol>
                <a:gridCol w="2438400">
                  <a:extLst>
                    <a:ext uri="{9D8B030D-6E8A-4147-A177-3AD203B41FA5}">
                      <a16:colId xmlns:a16="http://schemas.microsoft.com/office/drawing/2014/main" val="3488247393"/>
                    </a:ext>
                  </a:extLst>
                </a:gridCol>
                <a:gridCol w="2438400">
                  <a:extLst>
                    <a:ext uri="{9D8B030D-6E8A-4147-A177-3AD203B41FA5}">
                      <a16:colId xmlns:a16="http://schemas.microsoft.com/office/drawing/2014/main" val="3423088419"/>
                    </a:ext>
                  </a:extLst>
                </a:gridCol>
              </a:tblGrid>
              <a:tr h="630455">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庆贺</a:t>
                      </a:r>
                    </a:p>
                  </a:txBody>
                  <a:tcPr anchor="ct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营造</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浏览</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劝阻</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躲避</a:t>
                      </a:r>
                    </a:p>
                  </a:txBody>
                  <a:tcPr>
                    <a:solidFill>
                      <a:schemeClr val="accent3">
                        <a:lumMod val="50000"/>
                      </a:schemeClr>
                    </a:solidFill>
                  </a:tcPr>
                </a:tc>
                <a:extLst>
                  <a:ext uri="{0D108BD9-81ED-4DB2-BD59-A6C34878D82A}">
                    <a16:rowId xmlns:a16="http://schemas.microsoft.com/office/drawing/2014/main" val="1536931958"/>
                  </a:ext>
                </a:extLst>
              </a:tr>
              <a:tr h="630455">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抚摸</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焕发</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陶醉</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降临</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筹备</a:t>
                      </a:r>
                    </a:p>
                  </a:txBody>
                  <a:tcPr>
                    <a:solidFill>
                      <a:schemeClr val="accent3">
                        <a:lumMod val="50000"/>
                      </a:schemeClr>
                    </a:solidFill>
                  </a:tcPr>
                </a:tc>
                <a:extLst>
                  <a:ext uri="{0D108BD9-81ED-4DB2-BD59-A6C34878D82A}">
                    <a16:rowId xmlns:a16="http://schemas.microsoft.com/office/drawing/2014/main" val="361552561"/>
                  </a:ext>
                </a:extLst>
              </a:tr>
            </a:tbl>
          </a:graphicData>
        </a:graphic>
      </p:graphicFrame>
      <p:sp>
        <p:nvSpPr>
          <p:cNvPr id="4" name="文字方塊 3">
            <a:extLst>
              <a:ext uri="{FF2B5EF4-FFF2-40B4-BE49-F238E27FC236}">
                <a16:creationId xmlns:a16="http://schemas.microsoft.com/office/drawing/2014/main" id="{89839DAE-7435-41DE-BEEB-53E4778B6AC4}"/>
              </a:ext>
            </a:extLst>
          </p:cNvPr>
          <p:cNvSpPr txBox="1"/>
          <p:nvPr/>
        </p:nvSpPr>
        <p:spPr>
          <a:xfrm>
            <a:off x="354530" y="1573375"/>
            <a:ext cx="11482940" cy="4853893"/>
          </a:xfrm>
          <a:prstGeom prst="rect">
            <a:avLst/>
          </a:prstGeom>
          <a:noFill/>
        </p:spPr>
        <p:txBody>
          <a:bodyPr wrap="square" rtlCol="0">
            <a:spAutoFit/>
          </a:bodyPr>
          <a:lstStyle/>
          <a:p>
            <a:pPr>
              <a:lnSpc>
                <a:spcPct val="150000"/>
              </a:lnSpc>
            </a:pPr>
            <a:r>
              <a:rPr lang="en-US" altLang="zh-TW" sz="3500" dirty="0">
                <a:latin typeface="Calibri" panose="020F0502020204030204" pitchFamily="34" charset="0"/>
                <a:ea typeface="標楷體" panose="03000509000000000000" pitchFamily="65" charset="-120"/>
              </a:rPr>
              <a:t>1.</a:t>
            </a:r>
            <a:r>
              <a:rPr lang="zh-TW" altLang="en-US" sz="3500" dirty="0">
                <a:latin typeface="Calibri" panose="020F0502020204030204" pitchFamily="34" charset="0"/>
                <a:ea typeface="標楷體" panose="03000509000000000000" pitchFamily="65" charset="-120"/>
              </a:rPr>
              <a:t>在轻快的音乐声中，老人们都</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了青春。</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2.</a:t>
            </a:r>
            <a:r>
              <a:rPr lang="zh-TW" altLang="en-US" sz="3500" dirty="0">
                <a:latin typeface="Calibri" panose="020F0502020204030204" pitchFamily="34" charset="0"/>
                <a:ea typeface="標楷體" panose="03000509000000000000" pitchFamily="65" charset="-120"/>
              </a:rPr>
              <a:t>她接到大学录取通知书的那天，亲戚朋友都去他家向他</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   </a:t>
            </a:r>
            <a:r>
              <a:rPr lang="zh-TW" altLang="en-US" sz="3500" dirty="0">
                <a:latin typeface="Calibri" panose="020F0502020204030204" pitchFamily="34" charset="0"/>
                <a:ea typeface="標楷體" panose="03000509000000000000" pitchFamily="65" charset="-120"/>
              </a:rPr>
              <a:t>表示</a:t>
            </a:r>
            <a:r>
              <a:rPr lang="en-US" altLang="zh-TW" sz="3500" dirty="0">
                <a:latin typeface="Calibri" panose="020F0502020204030204" pitchFamily="34" charset="0"/>
                <a:ea typeface="標楷體" panose="03000509000000000000" pitchFamily="65" charset="-120"/>
              </a:rPr>
              <a:t>________ </a:t>
            </a:r>
            <a:r>
              <a:rPr lang="zh-TW" altLang="en-US" sz="3500" dirty="0">
                <a:latin typeface="Calibri" panose="020F0502020204030204" pitchFamily="34" charset="0"/>
                <a:ea typeface="標楷體" panose="03000509000000000000" pitchFamily="65" charset="-120"/>
              </a:rPr>
              <a:t>。</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3.</a:t>
            </a:r>
            <a:r>
              <a:rPr lang="zh-TW" altLang="en-US" sz="3500" dirty="0">
                <a:latin typeface="Calibri" panose="020F0502020204030204" pitchFamily="34" charset="0"/>
                <a:ea typeface="標楷體" panose="03000509000000000000" pitchFamily="65" charset="-120"/>
              </a:rPr>
              <a:t>他</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在美好的月色中，白天的烦恼似乎都消失了 。</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4.</a:t>
            </a:r>
            <a:r>
              <a:rPr lang="zh-TW" altLang="en-US" sz="3500" dirty="0">
                <a:latin typeface="Calibri" panose="020F0502020204030204" pitchFamily="34" charset="0"/>
                <a:ea typeface="標楷體" panose="03000509000000000000" pitchFamily="65" charset="-120"/>
              </a:rPr>
              <a:t>灾难</a:t>
            </a:r>
            <a:r>
              <a:rPr lang="en-US" altLang="zh-TW" sz="3500" dirty="0">
                <a:latin typeface="Calibri" panose="020F0502020204030204" pitchFamily="34" charset="0"/>
                <a:ea typeface="標楷體" panose="03000509000000000000" pitchFamily="65" charset="-120"/>
              </a:rPr>
              <a:t>________ </a:t>
            </a:r>
            <a:r>
              <a:rPr lang="zh-TW" altLang="en-US" sz="3500" dirty="0">
                <a:latin typeface="Calibri" panose="020F0502020204030204" pitchFamily="34" charset="0"/>
                <a:ea typeface="標楷體" panose="03000509000000000000" pitchFamily="65" charset="-120"/>
              </a:rPr>
              <a:t>时，有几个人能保持冷静呢？</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5.</a:t>
            </a:r>
            <a:r>
              <a:rPr lang="zh-TW" altLang="en-US" sz="3500" dirty="0">
                <a:latin typeface="Calibri" panose="020F0502020204030204" pitchFamily="34" charset="0"/>
                <a:ea typeface="標楷體" panose="03000509000000000000" pitchFamily="65" charset="-120"/>
              </a:rPr>
              <a:t>他去干坏事，你怎么不</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他呢？</a:t>
            </a:r>
            <a:endParaRPr lang="en-US" altLang="zh-TW" sz="3500" dirty="0">
              <a:latin typeface="Calibri" panose="020F0502020204030204" pitchFamily="34" charset="0"/>
              <a:ea typeface="標楷體" panose="03000509000000000000" pitchFamily="65" charset="-120"/>
            </a:endParaRPr>
          </a:p>
        </p:txBody>
      </p:sp>
      <p:sp>
        <p:nvSpPr>
          <p:cNvPr id="5" name="文字方塊 4">
            <a:extLst>
              <a:ext uri="{FF2B5EF4-FFF2-40B4-BE49-F238E27FC236}">
                <a16:creationId xmlns:a16="http://schemas.microsoft.com/office/drawing/2014/main" id="{2A75BA46-F10E-4390-9828-248B0F01CF77}"/>
              </a:ext>
            </a:extLst>
          </p:cNvPr>
          <p:cNvSpPr txBox="1"/>
          <p:nvPr/>
        </p:nvSpPr>
        <p:spPr>
          <a:xfrm>
            <a:off x="6593305" y="1672633"/>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焕发</a:t>
            </a:r>
          </a:p>
        </p:txBody>
      </p:sp>
      <p:sp>
        <p:nvSpPr>
          <p:cNvPr id="6" name="文字方塊 5">
            <a:extLst>
              <a:ext uri="{FF2B5EF4-FFF2-40B4-BE49-F238E27FC236}">
                <a16:creationId xmlns:a16="http://schemas.microsoft.com/office/drawing/2014/main" id="{3B087B90-0E46-40E5-A3B7-1C1B3CCCD74E}"/>
              </a:ext>
            </a:extLst>
          </p:cNvPr>
          <p:cNvSpPr txBox="1"/>
          <p:nvPr/>
        </p:nvSpPr>
        <p:spPr>
          <a:xfrm>
            <a:off x="1538438" y="3230322"/>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庆贺</a:t>
            </a:r>
          </a:p>
        </p:txBody>
      </p:sp>
      <p:sp>
        <p:nvSpPr>
          <p:cNvPr id="7" name="文字方塊 6">
            <a:extLst>
              <a:ext uri="{FF2B5EF4-FFF2-40B4-BE49-F238E27FC236}">
                <a16:creationId xmlns:a16="http://schemas.microsoft.com/office/drawing/2014/main" id="{905240EA-A208-45F6-8749-D95C75F5CF34}"/>
              </a:ext>
            </a:extLst>
          </p:cNvPr>
          <p:cNvSpPr txBox="1"/>
          <p:nvPr/>
        </p:nvSpPr>
        <p:spPr>
          <a:xfrm>
            <a:off x="1171073" y="4029196"/>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陶醉</a:t>
            </a:r>
          </a:p>
        </p:txBody>
      </p:sp>
      <p:sp>
        <p:nvSpPr>
          <p:cNvPr id="8" name="文字方塊 7">
            <a:extLst>
              <a:ext uri="{FF2B5EF4-FFF2-40B4-BE49-F238E27FC236}">
                <a16:creationId xmlns:a16="http://schemas.microsoft.com/office/drawing/2014/main" id="{F0BF56BE-D1DC-4603-91B2-32D00AF20390}"/>
              </a:ext>
            </a:extLst>
          </p:cNvPr>
          <p:cNvSpPr txBox="1"/>
          <p:nvPr/>
        </p:nvSpPr>
        <p:spPr>
          <a:xfrm>
            <a:off x="1634688" y="4837695"/>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降临</a:t>
            </a:r>
          </a:p>
        </p:txBody>
      </p:sp>
      <p:sp>
        <p:nvSpPr>
          <p:cNvPr id="9" name="文字方塊 8">
            <a:extLst>
              <a:ext uri="{FF2B5EF4-FFF2-40B4-BE49-F238E27FC236}">
                <a16:creationId xmlns:a16="http://schemas.microsoft.com/office/drawing/2014/main" id="{6BC86F49-B549-4B2E-A9D9-EBC2C55CBA3B}"/>
              </a:ext>
            </a:extLst>
          </p:cNvPr>
          <p:cNvSpPr txBox="1"/>
          <p:nvPr/>
        </p:nvSpPr>
        <p:spPr>
          <a:xfrm>
            <a:off x="5253789" y="5654238"/>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劝阻</a:t>
            </a:r>
          </a:p>
        </p:txBody>
      </p:sp>
    </p:spTree>
    <p:extLst>
      <p:ext uri="{BB962C8B-B14F-4D97-AF65-F5344CB8AC3E}">
        <p14:creationId xmlns:p14="http://schemas.microsoft.com/office/powerpoint/2010/main" val="277985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67B09482-4D1D-499A-910C-342E1CF83D3A}"/>
              </a:ext>
            </a:extLst>
          </p:cNvPr>
          <p:cNvGraphicFramePr>
            <a:graphicFrameLocks noGrp="1"/>
          </p:cNvGraphicFramePr>
          <p:nvPr/>
        </p:nvGraphicFramePr>
        <p:xfrm>
          <a:off x="0" y="0"/>
          <a:ext cx="12192000" cy="128016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688317093"/>
                    </a:ext>
                  </a:extLst>
                </a:gridCol>
                <a:gridCol w="2438400">
                  <a:extLst>
                    <a:ext uri="{9D8B030D-6E8A-4147-A177-3AD203B41FA5}">
                      <a16:colId xmlns:a16="http://schemas.microsoft.com/office/drawing/2014/main" val="2163246038"/>
                    </a:ext>
                  </a:extLst>
                </a:gridCol>
                <a:gridCol w="2438400">
                  <a:extLst>
                    <a:ext uri="{9D8B030D-6E8A-4147-A177-3AD203B41FA5}">
                      <a16:colId xmlns:a16="http://schemas.microsoft.com/office/drawing/2014/main" val="1718219295"/>
                    </a:ext>
                  </a:extLst>
                </a:gridCol>
                <a:gridCol w="2438400">
                  <a:extLst>
                    <a:ext uri="{9D8B030D-6E8A-4147-A177-3AD203B41FA5}">
                      <a16:colId xmlns:a16="http://schemas.microsoft.com/office/drawing/2014/main" val="3488247393"/>
                    </a:ext>
                  </a:extLst>
                </a:gridCol>
                <a:gridCol w="2438400">
                  <a:extLst>
                    <a:ext uri="{9D8B030D-6E8A-4147-A177-3AD203B41FA5}">
                      <a16:colId xmlns:a16="http://schemas.microsoft.com/office/drawing/2014/main" val="3423088419"/>
                    </a:ext>
                  </a:extLst>
                </a:gridCol>
              </a:tblGrid>
              <a:tr h="630455">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庆贺</a:t>
                      </a:r>
                    </a:p>
                  </a:txBody>
                  <a:tcPr anchor="ct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营造</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浏览</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劝阻</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躲避</a:t>
                      </a:r>
                    </a:p>
                  </a:txBody>
                  <a:tcPr>
                    <a:solidFill>
                      <a:schemeClr val="accent3">
                        <a:lumMod val="50000"/>
                      </a:schemeClr>
                    </a:solidFill>
                  </a:tcPr>
                </a:tc>
                <a:extLst>
                  <a:ext uri="{0D108BD9-81ED-4DB2-BD59-A6C34878D82A}">
                    <a16:rowId xmlns:a16="http://schemas.microsoft.com/office/drawing/2014/main" val="1536931958"/>
                  </a:ext>
                </a:extLst>
              </a:tr>
              <a:tr h="630455">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抚摸</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焕发</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陶醉</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降临</a:t>
                      </a:r>
                    </a:p>
                  </a:txBody>
                  <a:tcPr>
                    <a:solidFill>
                      <a:schemeClr val="accent3">
                        <a:lumMod val="50000"/>
                      </a:schemeClr>
                    </a:solidFill>
                  </a:tcPr>
                </a:tc>
                <a:tc>
                  <a:txBody>
                    <a:bodyPr/>
                    <a:lstStyle/>
                    <a:p>
                      <a:pPr algn="ctr"/>
                      <a:r>
                        <a:rPr lang="zh-TW" altLang="en-US" sz="3600" b="0" dirty="0">
                          <a:solidFill>
                            <a:schemeClr val="bg1"/>
                          </a:solidFill>
                          <a:latin typeface="標楷體" panose="03000509000000000000" pitchFamily="65" charset="-120"/>
                          <a:ea typeface="標楷體" panose="03000509000000000000" pitchFamily="65" charset="-120"/>
                        </a:rPr>
                        <a:t>筹备</a:t>
                      </a:r>
                    </a:p>
                  </a:txBody>
                  <a:tcPr>
                    <a:solidFill>
                      <a:schemeClr val="accent3">
                        <a:lumMod val="50000"/>
                      </a:schemeClr>
                    </a:solidFill>
                  </a:tcPr>
                </a:tc>
                <a:extLst>
                  <a:ext uri="{0D108BD9-81ED-4DB2-BD59-A6C34878D82A}">
                    <a16:rowId xmlns:a16="http://schemas.microsoft.com/office/drawing/2014/main" val="361552561"/>
                  </a:ext>
                </a:extLst>
              </a:tr>
            </a:tbl>
          </a:graphicData>
        </a:graphic>
      </p:graphicFrame>
      <p:sp>
        <p:nvSpPr>
          <p:cNvPr id="5" name="文字方塊 4">
            <a:extLst>
              <a:ext uri="{FF2B5EF4-FFF2-40B4-BE49-F238E27FC236}">
                <a16:creationId xmlns:a16="http://schemas.microsoft.com/office/drawing/2014/main" id="{7009F478-2506-4C47-B04B-B5963121FF46}"/>
              </a:ext>
            </a:extLst>
          </p:cNvPr>
          <p:cNvSpPr txBox="1"/>
          <p:nvPr/>
        </p:nvSpPr>
        <p:spPr>
          <a:xfrm>
            <a:off x="343300" y="1196194"/>
            <a:ext cx="11505399" cy="5661806"/>
          </a:xfrm>
          <a:prstGeom prst="rect">
            <a:avLst/>
          </a:prstGeom>
          <a:noFill/>
        </p:spPr>
        <p:txBody>
          <a:bodyPr wrap="square" rtlCol="0">
            <a:spAutoFit/>
          </a:bodyPr>
          <a:lstStyle/>
          <a:p>
            <a:pPr>
              <a:lnSpc>
                <a:spcPct val="150000"/>
              </a:lnSpc>
            </a:pPr>
            <a:r>
              <a:rPr lang="en-US" altLang="zh-TW" sz="3500" dirty="0">
                <a:latin typeface="Calibri" panose="020F0502020204030204" pitchFamily="34" charset="0"/>
                <a:ea typeface="標楷體" panose="03000509000000000000" pitchFamily="65" charset="-120"/>
              </a:rPr>
              <a:t>6.</a:t>
            </a:r>
            <a:r>
              <a:rPr lang="zh-TW" altLang="en-US" sz="3500" dirty="0">
                <a:latin typeface="Calibri" panose="020F0502020204030204" pitchFamily="34" charset="0"/>
                <a:ea typeface="標楷體" panose="03000509000000000000" pitchFamily="65" charset="-120"/>
              </a:rPr>
              <a:t>生日的那天，他用蜡烛、鲜花在家里</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出一种温馨的气氛 。</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7.</a:t>
            </a:r>
            <a:r>
              <a:rPr lang="zh-TW" altLang="en-US" sz="3500" dirty="0">
                <a:latin typeface="Calibri" panose="020F0502020204030204" pitchFamily="34" charset="0"/>
                <a:ea typeface="標楷體" panose="03000509000000000000" pitchFamily="65" charset="-120"/>
              </a:rPr>
              <a:t>有的书需要细读，有的只要</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一下就行了 。</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8.</a:t>
            </a:r>
            <a:r>
              <a:rPr lang="zh-TW" altLang="en-US" sz="3500" dirty="0">
                <a:latin typeface="Calibri" panose="020F0502020204030204" pitchFamily="34" charset="0"/>
                <a:ea typeface="標楷體" panose="03000509000000000000" pitchFamily="65" charset="-120"/>
              </a:rPr>
              <a:t>妈妈</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着孩子受过伤的手，不禁流下了眼泪 。</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9.</a:t>
            </a:r>
            <a:r>
              <a:rPr lang="zh-TW" altLang="en-US" sz="3500" dirty="0">
                <a:latin typeface="Calibri" panose="020F0502020204030204" pitchFamily="34" charset="0"/>
                <a:ea typeface="標楷體" panose="03000509000000000000" pitchFamily="65" charset="-120"/>
              </a:rPr>
              <a:t>又有一批学生要毕业了，有关部门正在</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毕业典礼。</a:t>
            </a:r>
            <a:endParaRPr lang="en-US" altLang="zh-TW" sz="3500" dirty="0">
              <a:latin typeface="Calibri" panose="020F0502020204030204" pitchFamily="34" charset="0"/>
              <a:ea typeface="標楷體" panose="03000509000000000000" pitchFamily="65" charset="-120"/>
            </a:endParaRPr>
          </a:p>
          <a:p>
            <a:pPr>
              <a:lnSpc>
                <a:spcPct val="150000"/>
              </a:lnSpc>
            </a:pPr>
            <a:r>
              <a:rPr lang="en-US" altLang="zh-TW" sz="3500" dirty="0">
                <a:latin typeface="Calibri" panose="020F0502020204030204" pitchFamily="34" charset="0"/>
                <a:ea typeface="標楷體" panose="03000509000000000000" pitchFamily="65" charset="-120"/>
              </a:rPr>
              <a:t>10.</a:t>
            </a:r>
            <a:r>
              <a:rPr lang="zh-TW" altLang="en-US" sz="3500" dirty="0">
                <a:latin typeface="Calibri" panose="020F0502020204030204" pitchFamily="34" charset="0"/>
                <a:ea typeface="標楷體" panose="03000509000000000000" pitchFamily="65" charset="-120"/>
              </a:rPr>
              <a:t>谁不希望自己有一个</a:t>
            </a:r>
            <a:r>
              <a:rPr lang="en-US" altLang="zh-TW" sz="3500" dirty="0">
                <a:latin typeface="Calibri" panose="020F0502020204030204" pitchFamily="34" charset="0"/>
                <a:ea typeface="標楷體" panose="03000509000000000000" pitchFamily="65" charset="-120"/>
              </a:rPr>
              <a:t>________</a:t>
            </a:r>
            <a:r>
              <a:rPr lang="zh-TW" altLang="en-US" sz="3500" dirty="0">
                <a:latin typeface="Calibri" panose="020F0502020204030204" pitchFamily="34" charset="0"/>
                <a:ea typeface="標楷體" panose="03000509000000000000" pitchFamily="65" charset="-120"/>
              </a:rPr>
              <a:t>人生的风雨的港湾呢？</a:t>
            </a:r>
            <a:endParaRPr lang="en-US" altLang="zh-TW" sz="35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B4FA3E3E-9A72-45EC-8B63-7EE276E756AB}"/>
              </a:ext>
            </a:extLst>
          </p:cNvPr>
          <p:cNvSpPr txBox="1"/>
          <p:nvPr/>
        </p:nvSpPr>
        <p:spPr>
          <a:xfrm>
            <a:off x="7921591" y="1280160"/>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营造</a:t>
            </a:r>
          </a:p>
        </p:txBody>
      </p:sp>
      <p:sp>
        <p:nvSpPr>
          <p:cNvPr id="8" name="文字方塊 7">
            <a:extLst>
              <a:ext uri="{FF2B5EF4-FFF2-40B4-BE49-F238E27FC236}">
                <a16:creationId xmlns:a16="http://schemas.microsoft.com/office/drawing/2014/main" id="{D9215549-25B0-4A8E-A4E6-9903EF6E0067}"/>
              </a:ext>
            </a:extLst>
          </p:cNvPr>
          <p:cNvSpPr txBox="1"/>
          <p:nvPr/>
        </p:nvSpPr>
        <p:spPr>
          <a:xfrm>
            <a:off x="6096000" y="2880822"/>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浏览</a:t>
            </a:r>
          </a:p>
        </p:txBody>
      </p:sp>
      <p:sp>
        <p:nvSpPr>
          <p:cNvPr id="9" name="文字方塊 8">
            <a:extLst>
              <a:ext uri="{FF2B5EF4-FFF2-40B4-BE49-F238E27FC236}">
                <a16:creationId xmlns:a16="http://schemas.microsoft.com/office/drawing/2014/main" id="{75CF7138-FD86-40DB-B218-AB13E8DD5C4A}"/>
              </a:ext>
            </a:extLst>
          </p:cNvPr>
          <p:cNvSpPr txBox="1"/>
          <p:nvPr/>
        </p:nvSpPr>
        <p:spPr>
          <a:xfrm>
            <a:off x="1734152" y="3719320"/>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抚摸</a:t>
            </a:r>
          </a:p>
        </p:txBody>
      </p:sp>
      <p:sp>
        <p:nvSpPr>
          <p:cNvPr id="10" name="文字方塊 9">
            <a:extLst>
              <a:ext uri="{FF2B5EF4-FFF2-40B4-BE49-F238E27FC236}">
                <a16:creationId xmlns:a16="http://schemas.microsoft.com/office/drawing/2014/main" id="{B38CE99F-53B8-494B-96FE-E8BA1EC62DA3}"/>
              </a:ext>
            </a:extLst>
          </p:cNvPr>
          <p:cNvSpPr txBox="1"/>
          <p:nvPr/>
        </p:nvSpPr>
        <p:spPr>
          <a:xfrm>
            <a:off x="8335477" y="4478112"/>
            <a:ext cx="1703672" cy="615553"/>
          </a:xfrm>
          <a:prstGeom prst="rect">
            <a:avLst/>
          </a:prstGeom>
          <a:noFill/>
        </p:spPr>
        <p:txBody>
          <a:bodyPr wrap="square" rtlCol="0">
            <a:spAutoFit/>
          </a:bodyPr>
          <a:lstStyle/>
          <a:p>
            <a:pPr algn="ctr"/>
            <a:r>
              <a:rPr lang="zh-TW" altLang="en-US" sz="3400" dirty="0">
                <a:solidFill>
                  <a:srgbClr val="FF0000"/>
                </a:solidFill>
                <a:latin typeface="標楷體" panose="03000509000000000000" pitchFamily="65" charset="-120"/>
                <a:ea typeface="標楷體" panose="03000509000000000000" pitchFamily="65" charset="-120"/>
              </a:rPr>
              <a:t>筹备</a:t>
            </a:r>
          </a:p>
        </p:txBody>
      </p:sp>
      <p:sp>
        <p:nvSpPr>
          <p:cNvPr id="11" name="文字方塊 10">
            <a:extLst>
              <a:ext uri="{FF2B5EF4-FFF2-40B4-BE49-F238E27FC236}">
                <a16:creationId xmlns:a16="http://schemas.microsoft.com/office/drawing/2014/main" id="{4ADA2C99-4E6E-4319-9F6E-EF6C418446CE}"/>
              </a:ext>
            </a:extLst>
          </p:cNvPr>
          <p:cNvSpPr txBox="1"/>
          <p:nvPr/>
        </p:nvSpPr>
        <p:spPr>
          <a:xfrm>
            <a:off x="5003531" y="6074300"/>
            <a:ext cx="1703672" cy="615553"/>
          </a:xfrm>
          <a:prstGeom prst="rect">
            <a:avLst/>
          </a:prstGeom>
          <a:noFill/>
        </p:spPr>
        <p:txBody>
          <a:bodyPr wrap="square" rtlCol="0">
            <a:spAutoFit/>
          </a:bodyPr>
          <a:lstStyle/>
          <a:p>
            <a:pPr algn="ctr"/>
            <a:r>
              <a:rPr lang="zh-TW" altLang="en-US" sz="3400">
                <a:solidFill>
                  <a:srgbClr val="FF0000"/>
                </a:solidFill>
                <a:latin typeface="標楷體" panose="03000509000000000000" pitchFamily="65" charset="-120"/>
                <a:ea typeface="標楷體" panose="03000509000000000000" pitchFamily="65" charset="-120"/>
              </a:rPr>
              <a:t>躲避</a:t>
            </a:r>
            <a:endParaRPr lang="zh-TW" altLang="en-US" sz="34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37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倾心</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qīngxīn</a:t>
            </a:r>
            <a:endParaRPr lang="zh-TW" altLang="en-US" sz="72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802D741E-FB16-4DEC-8BB3-A41962D03086}"/>
              </a:ext>
            </a:extLst>
          </p:cNvPr>
          <p:cNvPicPr>
            <a:picLocks noChangeAspect="1"/>
          </p:cNvPicPr>
          <p:nvPr/>
        </p:nvPicPr>
        <p:blipFill>
          <a:blip r:embed="rId2"/>
          <a:stretch>
            <a:fillRect/>
          </a:stretch>
        </p:blipFill>
        <p:spPr>
          <a:xfrm>
            <a:off x="3657600" y="442913"/>
            <a:ext cx="4343400" cy="2986088"/>
          </a:xfrm>
          <a:prstGeom prst="rect">
            <a:avLst/>
          </a:prstGeom>
        </p:spPr>
      </p:pic>
      <p:sp>
        <p:nvSpPr>
          <p:cNvPr id="4" name="文字方塊 3">
            <a:extLst>
              <a:ext uri="{FF2B5EF4-FFF2-40B4-BE49-F238E27FC236}">
                <a16:creationId xmlns:a16="http://schemas.microsoft.com/office/drawing/2014/main" id="{E32F8DCE-7268-41FD-B7AA-ACA40EF0DBAB}"/>
              </a:ext>
            </a:extLst>
          </p:cNvPr>
          <p:cNvSpPr txBox="1"/>
          <p:nvPr/>
        </p:nvSpPr>
        <p:spPr>
          <a:xfrm>
            <a:off x="6096000" y="5349895"/>
            <a:ext cx="6096000"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在自己眼皮底下</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zài</a:t>
            </a:r>
            <a:r>
              <a:rPr lang="en-US" altLang="zh-TW" sz="3200" dirty="0">
                <a:solidFill>
                  <a:schemeClr val="bg1"/>
                </a:solidFill>
              </a:rPr>
              <a:t> </a:t>
            </a:r>
            <a:r>
              <a:rPr lang="en-US" altLang="zh-TW" sz="3200" dirty="0" err="1">
                <a:solidFill>
                  <a:schemeClr val="bg1"/>
                </a:solidFill>
              </a:rPr>
              <a:t>zìjǐ</a:t>
            </a:r>
            <a:r>
              <a:rPr lang="en-US" altLang="zh-TW" sz="3200" dirty="0">
                <a:solidFill>
                  <a:schemeClr val="bg1"/>
                </a:solidFill>
              </a:rPr>
              <a:t> </a:t>
            </a:r>
            <a:r>
              <a:rPr lang="en-US" altLang="zh-TW" sz="3200" dirty="0" err="1">
                <a:solidFill>
                  <a:schemeClr val="bg1"/>
                </a:solidFill>
              </a:rPr>
              <a:t>yǎnpí</a:t>
            </a:r>
            <a:r>
              <a:rPr lang="en-US" altLang="zh-TW" sz="3200" dirty="0">
                <a:solidFill>
                  <a:schemeClr val="bg1"/>
                </a:solidFill>
              </a:rPr>
              <a:t> </a:t>
            </a:r>
            <a:r>
              <a:rPr lang="en-US" altLang="zh-TW" sz="3200" dirty="0" err="1">
                <a:solidFill>
                  <a:schemeClr val="bg1"/>
                </a:solidFill>
              </a:rPr>
              <a:t>dǐxia</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1F4CD786-0E47-4848-9756-7F1992E7AF07}"/>
              </a:ext>
            </a:extLst>
          </p:cNvPr>
          <p:cNvSpPr/>
          <p:nvPr/>
        </p:nvSpPr>
        <p:spPr>
          <a:xfrm>
            <a:off x="356135" y="4110608"/>
            <a:ext cx="11492563" cy="707886"/>
          </a:xfrm>
          <a:prstGeom prst="rect">
            <a:avLst/>
          </a:prstGeom>
          <a:ln w="38100">
            <a:solidFill>
              <a:srgbClr val="0070C0"/>
            </a:solidFill>
          </a:ln>
        </p:spPr>
        <p:txBody>
          <a:bodyPr wrap="square">
            <a:spAutoFit/>
          </a:bodyPr>
          <a:lstStyle/>
          <a:p>
            <a:pPr algn="ctr"/>
            <a:r>
              <a:rPr lang="zh-TW" altLang="en-US" sz="4000" dirty="0">
                <a:latin typeface="Calibri" panose="020F0502020204030204" pitchFamily="34" charset="0"/>
                <a:cs typeface="Calibri" panose="020F0502020204030204" pitchFamily="34" charset="0"/>
              </a:rPr>
              <a:t>Emphasis something or somebody before one's eyes</a:t>
            </a:r>
          </a:p>
        </p:txBody>
      </p:sp>
    </p:spTree>
    <p:extLst>
      <p:ext uri="{BB962C8B-B14F-4D97-AF65-F5344CB8AC3E}">
        <p14:creationId xmlns:p14="http://schemas.microsoft.com/office/powerpoint/2010/main" val="334698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0F70E15-A38F-48A8-A4BF-97CC8689561B}"/>
              </a:ext>
            </a:extLst>
          </p:cNvPr>
          <p:cNvSpPr/>
          <p:nvPr/>
        </p:nvSpPr>
        <p:spPr>
          <a:xfrm>
            <a:off x="340178" y="1781036"/>
            <a:ext cx="11511643" cy="3677482"/>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对此周健自己也是清楚的，他真正</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倾心</a:t>
            </a:r>
            <a:r>
              <a:rPr lang="zh-CN" altLang="en-US" sz="4000" dirty="0">
                <a:solidFill>
                  <a:srgbClr val="000000"/>
                </a:solidFill>
                <a:latin typeface="標楷體" panose="03000509000000000000" pitchFamily="65" charset="-120"/>
                <a:ea typeface="標楷體" panose="03000509000000000000" pitchFamily="65" charset="-120"/>
              </a:rPr>
              <a:t>的女人在所有的这些女人之外，事实上这个女人差不多每天都</a:t>
            </a:r>
            <a:r>
              <a:rPr lang="zh-CN" altLang="en-US" sz="4000" dirty="0">
                <a:solidFill>
                  <a:srgbClr val="000000"/>
                </a:solidFill>
                <a:highlight>
                  <a:srgbClr val="00FFFF"/>
                </a:highlight>
                <a:latin typeface="標楷體" panose="03000509000000000000" pitchFamily="65" charset="-120"/>
                <a:ea typeface="標楷體" panose="03000509000000000000" pitchFamily="65" charset="-120"/>
              </a:rPr>
              <a:t>在自己的眼皮底下</a:t>
            </a:r>
            <a:r>
              <a:rPr lang="zh-CN" altLang="en-US" sz="4000" dirty="0">
                <a:solidFill>
                  <a:srgbClr val="000000"/>
                </a:solidFill>
                <a:latin typeface="標楷體" panose="03000509000000000000" pitchFamily="65" charset="-120"/>
                <a:ea typeface="標楷體" panose="03000509000000000000" pitchFamily="65" charset="-120"/>
              </a:rPr>
              <a:t>，这就是坐在他办公桌对面的小刘。</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16587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9362239"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敏感</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mǐngǎn</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5" name="文字方塊 4">
            <a:extLst>
              <a:ext uri="{FF2B5EF4-FFF2-40B4-BE49-F238E27FC236}">
                <a16:creationId xmlns:a16="http://schemas.microsoft.com/office/drawing/2014/main" id="{707813F9-7B2E-4AE5-A8B9-C91EF1F0CDE2}"/>
              </a:ext>
            </a:extLst>
          </p:cNvPr>
          <p:cNvSpPr txBox="1"/>
          <p:nvPr/>
        </p:nvSpPr>
        <p:spPr>
          <a:xfrm>
            <a:off x="8268100" y="5349895"/>
            <a:ext cx="3923899"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教研室</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jiàoyánshì</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pic>
        <p:nvPicPr>
          <p:cNvPr id="3" name="圖片 2">
            <a:extLst>
              <a:ext uri="{FF2B5EF4-FFF2-40B4-BE49-F238E27FC236}">
                <a16:creationId xmlns:a16="http://schemas.microsoft.com/office/drawing/2014/main" id="{77E2FAED-17C7-4331-B6B6-8C12E4CD6B0D}"/>
              </a:ext>
            </a:extLst>
          </p:cNvPr>
          <p:cNvPicPr>
            <a:picLocks noChangeAspect="1"/>
          </p:cNvPicPr>
          <p:nvPr/>
        </p:nvPicPr>
        <p:blipFill rotWithShape="1">
          <a:blip r:embed="rId2"/>
          <a:srcRect l="18421" t="24203" r="16667" b="23341"/>
          <a:stretch/>
        </p:blipFill>
        <p:spPr>
          <a:xfrm>
            <a:off x="2685502" y="548640"/>
            <a:ext cx="6336578" cy="2880360"/>
          </a:xfrm>
          <a:prstGeom prst="rect">
            <a:avLst/>
          </a:prstGeom>
        </p:spPr>
      </p:pic>
      <p:sp>
        <p:nvSpPr>
          <p:cNvPr id="6" name="矩形 5">
            <a:extLst>
              <a:ext uri="{FF2B5EF4-FFF2-40B4-BE49-F238E27FC236}">
                <a16:creationId xmlns:a16="http://schemas.microsoft.com/office/drawing/2014/main" id="{A76BDA83-8877-4545-8E98-D9D4E1FC9EC7}"/>
              </a:ext>
            </a:extLst>
          </p:cNvPr>
          <p:cNvSpPr/>
          <p:nvPr/>
        </p:nvSpPr>
        <p:spPr>
          <a:xfrm>
            <a:off x="511586" y="4110608"/>
            <a:ext cx="8510494" cy="830997"/>
          </a:xfrm>
          <a:prstGeom prst="rect">
            <a:avLst/>
          </a:prstGeom>
          <a:ln w="38100">
            <a:solidFill>
              <a:srgbClr val="0070C0"/>
            </a:solidFill>
          </a:ln>
        </p:spPr>
        <p:txBody>
          <a:bodyPr wrap="square">
            <a:spAutoFit/>
          </a:bodyPr>
          <a:lstStyle/>
          <a:p>
            <a:pPr algn="ctr"/>
            <a:r>
              <a:rPr lang="en-US" altLang="zh-TW" sz="4800" dirty="0">
                <a:latin typeface="Calibri" panose="020F0502020204030204" pitchFamily="34" charset="0"/>
                <a:ea typeface="Microsoft Yahei" panose="020B0503020204020204" pitchFamily="34" charset="-122"/>
                <a:cs typeface="Calibri" panose="020F0502020204030204" pitchFamily="34" charset="0"/>
              </a:rPr>
              <a:t>teaching and research section</a:t>
            </a:r>
            <a:endParaRPr lang="zh-TW" alt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79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3803B63-89C6-4BDE-AEF0-81625A9AF31B}"/>
              </a:ext>
            </a:extLst>
          </p:cNvPr>
          <p:cNvSpPr/>
          <p:nvPr/>
        </p:nvSpPr>
        <p:spPr>
          <a:xfrm>
            <a:off x="354531" y="1304814"/>
            <a:ext cx="11482938" cy="460081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小刘大学毕业以后就来了这里，她刚分到这个</a:t>
            </a:r>
            <a:r>
              <a:rPr lang="zh-CN" altLang="en-US" sz="4000" dirty="0">
                <a:solidFill>
                  <a:srgbClr val="000000"/>
                </a:solidFill>
                <a:highlight>
                  <a:srgbClr val="00FFFF"/>
                </a:highlight>
                <a:latin typeface="標楷體" panose="03000509000000000000" pitchFamily="65" charset="-120"/>
                <a:ea typeface="標楷體" panose="03000509000000000000" pitchFamily="65" charset="-120"/>
              </a:rPr>
              <a:t>教研室</a:t>
            </a:r>
            <a:r>
              <a:rPr lang="zh-CN" altLang="en-US" sz="4000" dirty="0">
                <a:solidFill>
                  <a:srgbClr val="000000"/>
                </a:solidFill>
                <a:latin typeface="標楷體" panose="03000509000000000000" pitchFamily="65" charset="-120"/>
                <a:ea typeface="標楷體" panose="03000509000000000000" pitchFamily="65" charset="-120"/>
              </a:rPr>
              <a:t>的那天，周健觉得自己一下子变得特殊的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敏感</a:t>
            </a:r>
            <a:r>
              <a:rPr lang="zh-CN" altLang="en-US" sz="4000" dirty="0">
                <a:solidFill>
                  <a:srgbClr val="000000"/>
                </a:solidFill>
                <a:latin typeface="標楷體" panose="03000509000000000000" pitchFamily="65" charset="-120"/>
                <a:ea typeface="標楷體" panose="03000509000000000000" pitchFamily="65" charset="-120"/>
              </a:rPr>
              <a:t>，感觉周围的景物都因此而发生了某种变化，他甚至闻到了主任放在窗台上已经多年的一盆月季花散发出来的阵阵清香，以前他对这东西毫无感觉。</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55486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爱称</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àichēng</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抚摸</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fǔmō</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773BF117-7138-4124-A0A5-8235AFB007D3}"/>
              </a:ext>
            </a:extLst>
          </p:cNvPr>
          <p:cNvSpPr txBox="1"/>
          <p:nvPr/>
        </p:nvSpPr>
        <p:spPr>
          <a:xfrm>
            <a:off x="8738380" y="5332962"/>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羽毛</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yǔmáo</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E57D7FBC-AF7A-48FC-986C-F8004EBEDE1D}"/>
              </a:ext>
            </a:extLst>
          </p:cNvPr>
          <p:cNvSpPr/>
          <p:nvPr/>
        </p:nvSpPr>
        <p:spPr>
          <a:xfrm>
            <a:off x="349270" y="848178"/>
            <a:ext cx="5240537" cy="830997"/>
          </a:xfrm>
          <a:prstGeom prst="rect">
            <a:avLst/>
          </a:prstGeom>
          <a:ln w="38100">
            <a:solidFill>
              <a:srgbClr val="C00000"/>
            </a:solidFill>
          </a:ln>
        </p:spPr>
        <p:txBody>
          <a:bodyPr wrap="none">
            <a:spAutoFit/>
          </a:bodyPr>
          <a:lstStyle/>
          <a:p>
            <a:pPr algn="ctr"/>
            <a:r>
              <a:rPr lang="zh-TW" altLang="en-US" sz="4800" dirty="0">
                <a:latin typeface="Calibri" panose="020F0502020204030204" pitchFamily="34" charset="0"/>
                <a:cs typeface="Calibri" panose="020F0502020204030204" pitchFamily="34" charset="0"/>
              </a:rPr>
              <a:t>term of endearment</a:t>
            </a:r>
          </a:p>
        </p:txBody>
      </p:sp>
      <p:pic>
        <p:nvPicPr>
          <p:cNvPr id="6" name="圖片 5">
            <a:extLst>
              <a:ext uri="{FF2B5EF4-FFF2-40B4-BE49-F238E27FC236}">
                <a16:creationId xmlns:a16="http://schemas.microsoft.com/office/drawing/2014/main" id="{ED78372E-4042-4611-89BF-02357648F8AD}"/>
              </a:ext>
            </a:extLst>
          </p:cNvPr>
          <p:cNvPicPr>
            <a:picLocks noChangeAspect="1"/>
          </p:cNvPicPr>
          <p:nvPr/>
        </p:nvPicPr>
        <p:blipFill>
          <a:blip r:embed="rId2"/>
          <a:stretch>
            <a:fillRect/>
          </a:stretch>
        </p:blipFill>
        <p:spPr>
          <a:xfrm>
            <a:off x="3568487" y="3670720"/>
            <a:ext cx="4845451" cy="3222225"/>
          </a:xfrm>
          <a:prstGeom prst="rect">
            <a:avLst/>
          </a:prstGeom>
        </p:spPr>
      </p:pic>
      <p:sp>
        <p:nvSpPr>
          <p:cNvPr id="7" name="矩形 6">
            <a:extLst>
              <a:ext uri="{FF2B5EF4-FFF2-40B4-BE49-F238E27FC236}">
                <a16:creationId xmlns:a16="http://schemas.microsoft.com/office/drawing/2014/main" id="{8D9F9588-AB55-4339-9EFE-C8092BB0AC89}"/>
              </a:ext>
            </a:extLst>
          </p:cNvPr>
          <p:cNvSpPr/>
          <p:nvPr/>
        </p:nvSpPr>
        <p:spPr>
          <a:xfrm>
            <a:off x="6198669" y="280049"/>
            <a:ext cx="5644061" cy="1569660"/>
          </a:xfrm>
          <a:prstGeom prst="rect">
            <a:avLst/>
          </a:prstGeom>
          <a:ln w="38100">
            <a:solidFill>
              <a:srgbClr val="C00000"/>
            </a:solidFill>
          </a:ln>
        </p:spPr>
        <p:txBody>
          <a:bodyPr wrap="square">
            <a:spAutoFit/>
          </a:bodyPr>
          <a:lstStyle/>
          <a:p>
            <a:pPr algn="ctr"/>
            <a:r>
              <a:rPr lang="en-US" altLang="zh-TW" sz="4800" dirty="0">
                <a:latin typeface="Calibri" panose="020F0502020204030204" pitchFamily="34" charset="0"/>
                <a:cs typeface="Calibri" panose="020F0502020204030204" pitchFamily="34" charset="0"/>
              </a:rPr>
              <a:t>to gently caress and stroke</a:t>
            </a:r>
            <a:endParaRPr lang="zh-TW" alt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58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69660"/>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俗不可耐</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600" dirty="0" err="1">
                <a:solidFill>
                  <a:schemeClr val="bg1"/>
                </a:solidFill>
              </a:rPr>
              <a:t>súbùkěnài</a:t>
            </a:r>
            <a:endParaRPr lang="zh-TW" altLang="en-US" sz="36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latin typeface="Calibri" panose="020F0502020204030204" pitchFamily="34" charset="0"/>
                <a:cs typeface="Calibri" panose="020F0502020204030204" pitchFamily="34" charset="0"/>
              </a:rPr>
              <a:t> be </a:t>
            </a:r>
            <a:r>
              <a:rPr lang="en-US" altLang="zh-TW" sz="3600" dirty="0" err="1">
                <a:solidFill>
                  <a:srgbClr val="7030A0"/>
                </a:solidFill>
                <a:latin typeface="Calibri" panose="020F0502020204030204" pitchFamily="34" charset="0"/>
                <a:cs typeface="Calibri" panose="020F0502020204030204" pitchFamily="34" charset="0"/>
              </a:rPr>
              <a:t>unbeargaly</a:t>
            </a:r>
            <a:r>
              <a:rPr lang="en-US" altLang="zh-TW" sz="3600" dirty="0">
                <a:solidFill>
                  <a:srgbClr val="7030A0"/>
                </a:solidFill>
                <a:latin typeface="Calibri" panose="020F0502020204030204" pitchFamily="34" charset="0"/>
                <a:cs typeface="Calibri" panose="020F0502020204030204" pitchFamily="34" charset="0"/>
              </a:rPr>
              <a:t> vulgar</a:t>
            </a:r>
            <a:endParaRPr lang="zh-TW" altLang="en-US" sz="3600" dirty="0">
              <a:solidFill>
                <a:srgbClr val="7030A0"/>
              </a:solidFill>
              <a:latin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2836327"/>
            <a:ext cx="6357641" cy="2585323"/>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cs typeface="Calibri" panose="020F0502020204030204" pitchFamily="34" charset="0"/>
              </a:rPr>
              <a:t>那位大妈身上带满了纯金饰品</a:t>
            </a:r>
            <a:r>
              <a:rPr lang="en-US" altLang="zh-TW" sz="5400" dirty="0">
                <a:latin typeface="標楷體" panose="03000509000000000000" pitchFamily="65" charset="-120"/>
                <a:ea typeface="標楷體" panose="03000509000000000000" pitchFamily="65" charset="-120"/>
                <a:cs typeface="Calibri" panose="020F0502020204030204" pitchFamily="34" charset="0"/>
              </a:rPr>
              <a:t>,</a:t>
            </a:r>
            <a:r>
              <a:rPr lang="zh-TW" altLang="en-US" sz="5400" dirty="0">
                <a:latin typeface="標楷體" panose="03000509000000000000" pitchFamily="65" charset="-120"/>
                <a:ea typeface="標楷體" panose="03000509000000000000" pitchFamily="65" charset="-120"/>
                <a:cs typeface="Calibri" panose="020F0502020204030204" pitchFamily="34" charset="0"/>
              </a:rPr>
              <a:t>整个人显得</a:t>
            </a:r>
            <a:r>
              <a:rPr lang="zh-TW" altLang="en-US" sz="5400" dirty="0">
                <a:solidFill>
                  <a:srgbClr val="FF0000"/>
                </a:solidFill>
                <a:latin typeface="標楷體" panose="03000509000000000000" pitchFamily="65" charset="-120"/>
                <a:ea typeface="標楷體" panose="03000509000000000000" pitchFamily="65" charset="-120"/>
                <a:cs typeface="Calibri" panose="020F0502020204030204" pitchFamily="34" charset="0"/>
              </a:rPr>
              <a:t>俗不可耐</a:t>
            </a:r>
            <a:r>
              <a:rPr lang="zh-TW" altLang="en-US" sz="5400" dirty="0">
                <a:latin typeface="標楷體" panose="03000509000000000000" pitchFamily="65" charset="-120"/>
                <a:ea typeface="標楷體" panose="03000509000000000000" pitchFamily="65" charset="-120"/>
                <a:cs typeface="Calibri" panose="020F0502020204030204" pitchFamily="34" charset="0"/>
              </a:rPr>
              <a:t>。</a:t>
            </a:r>
          </a:p>
        </p:txBody>
      </p:sp>
      <p:pic>
        <p:nvPicPr>
          <p:cNvPr id="5" name="圖片 4">
            <a:extLst>
              <a:ext uri="{FF2B5EF4-FFF2-40B4-BE49-F238E27FC236}">
                <a16:creationId xmlns:a16="http://schemas.microsoft.com/office/drawing/2014/main" id="{9701A039-62CD-47A2-9D8E-E35C25BC5EE8}"/>
              </a:ext>
            </a:extLst>
          </p:cNvPr>
          <p:cNvPicPr>
            <a:picLocks noChangeAspect="1"/>
          </p:cNvPicPr>
          <p:nvPr/>
        </p:nvPicPr>
        <p:blipFill>
          <a:blip r:embed="rId2"/>
          <a:stretch>
            <a:fillRect/>
          </a:stretch>
        </p:blipFill>
        <p:spPr>
          <a:xfrm>
            <a:off x="1489358" y="2185540"/>
            <a:ext cx="2457000" cy="4147075"/>
          </a:xfrm>
          <a:prstGeom prst="rect">
            <a:avLst/>
          </a:prstGeom>
        </p:spPr>
      </p:pic>
    </p:spTree>
    <p:extLst>
      <p:ext uri="{BB962C8B-B14F-4D97-AF65-F5344CB8AC3E}">
        <p14:creationId xmlns:p14="http://schemas.microsoft.com/office/powerpoint/2010/main" val="787255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9461166-7443-4E07-8704-34FC54AC31FA}"/>
              </a:ext>
            </a:extLst>
          </p:cNvPr>
          <p:cNvPicPr>
            <a:picLocks noChangeAspect="1"/>
          </p:cNvPicPr>
          <p:nvPr/>
        </p:nvPicPr>
        <p:blipFill rotWithShape="1">
          <a:blip r:embed="rId2"/>
          <a:srcRect b="9941"/>
          <a:stretch/>
        </p:blipFill>
        <p:spPr>
          <a:xfrm>
            <a:off x="6095999" y="240632"/>
            <a:ext cx="4799341" cy="3178490"/>
          </a:xfrm>
          <a:prstGeom prst="rect">
            <a:avLst/>
          </a:prstGeom>
        </p:spPr>
      </p:pic>
      <p:pic>
        <p:nvPicPr>
          <p:cNvPr id="4" name="圖片 3">
            <a:extLst>
              <a:ext uri="{FF2B5EF4-FFF2-40B4-BE49-F238E27FC236}">
                <a16:creationId xmlns:a16="http://schemas.microsoft.com/office/drawing/2014/main" id="{19819F40-BF22-4D68-A5D2-B93BCAFDCAA7}"/>
              </a:ext>
            </a:extLst>
          </p:cNvPr>
          <p:cNvPicPr>
            <a:picLocks noChangeAspect="1"/>
          </p:cNvPicPr>
          <p:nvPr/>
        </p:nvPicPr>
        <p:blipFill rotWithShape="1">
          <a:blip r:embed="rId3"/>
          <a:srcRect l="6986"/>
          <a:stretch/>
        </p:blipFill>
        <p:spPr>
          <a:xfrm>
            <a:off x="-3" y="385010"/>
            <a:ext cx="4799342" cy="1934932"/>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印证</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yìnzhèng</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依赖</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yīlài</a:t>
            </a:r>
            <a:endParaRPr lang="zh-TW" altLang="en-US" sz="32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8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F6767DC-436C-46F9-BF80-5D2FF9786F7B}"/>
              </a:ext>
            </a:extLst>
          </p:cNvPr>
          <p:cNvSpPr/>
          <p:nvPr/>
        </p:nvSpPr>
        <p:spPr>
          <a:xfrm>
            <a:off x="310243" y="489857"/>
            <a:ext cx="11544300"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一只小鸟。</a:t>
            </a:r>
            <a:br>
              <a:rPr lang="zh-CN" altLang="en-US" sz="4000" dirty="0">
                <a:latin typeface="標楷體" panose="03000509000000000000" pitchFamily="65" charset="-120"/>
                <a:ea typeface="標楷體" panose="03000509000000000000" pitchFamily="65" charset="-120"/>
              </a:rPr>
            </a:br>
            <a:r>
              <a:rPr lang="zh-TW" altLang="en-US" sz="4000" dirty="0">
                <a:solidFill>
                  <a:srgbClr val="000000"/>
                </a:solidFill>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这是他自己给小刘起的名字，实际上是个</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俗不可耐</a:t>
            </a:r>
            <a:r>
              <a:rPr lang="zh-CN" altLang="en-US" sz="4000" dirty="0">
                <a:solidFill>
                  <a:srgbClr val="000000"/>
                </a:solidFill>
                <a:latin typeface="標楷體" panose="03000509000000000000" pitchFamily="65" charset="-120"/>
                <a:ea typeface="標楷體" panose="03000509000000000000" pitchFamily="65" charset="-120"/>
              </a:rPr>
              <a:t>的比喻，但也是一个最恰当不过的比喻，一种</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爱称</a:t>
            </a:r>
            <a:r>
              <a:rPr lang="zh-CN" altLang="en-US" sz="4000" dirty="0">
                <a:solidFill>
                  <a:srgbClr val="000000"/>
                </a:solidFill>
                <a:latin typeface="標楷體" panose="03000509000000000000" pitchFamily="65" charset="-120"/>
                <a:ea typeface="標楷體" panose="03000509000000000000" pitchFamily="65" charset="-120"/>
              </a:rPr>
              <a:t>。他从未用这个爱称叫过她，也未对其他人说起过，它只存在于他的内心，一只想象的手在不断地</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抚摸</a:t>
            </a:r>
            <a:r>
              <a:rPr lang="zh-CN" altLang="en-US" sz="4000" dirty="0">
                <a:solidFill>
                  <a:srgbClr val="000000"/>
                </a:solidFill>
                <a:latin typeface="標楷體" panose="03000509000000000000" pitchFamily="65" charset="-120"/>
                <a:ea typeface="標楷體" panose="03000509000000000000" pitchFamily="65" charset="-120"/>
              </a:rPr>
              <a:t>着它的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羽毛</a:t>
            </a:r>
            <a:r>
              <a:rPr lang="zh-CN" altLang="en-US" sz="4000" dirty="0">
                <a:solidFill>
                  <a:srgbClr val="000000"/>
                </a:solidFill>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0704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F6767DC-436C-46F9-BF80-5D2FF9786F7B}"/>
              </a:ext>
            </a:extLst>
          </p:cNvPr>
          <p:cNvSpPr/>
          <p:nvPr/>
        </p:nvSpPr>
        <p:spPr>
          <a:xfrm>
            <a:off x="323850" y="2051924"/>
            <a:ext cx="11544300" cy="2754152"/>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两人始终保持着同事之间的正常交往，每次当他的目光在她的脸上停留得多一些的时候，她就会抬起头来看他一眼，然后又迅速地把目光移向别处。</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1047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诗集</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shījí</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尘封</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chénfēng</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773BF117-7138-4124-A0A5-8235AFB007D3}"/>
              </a:ext>
            </a:extLst>
          </p:cNvPr>
          <p:cNvSpPr txBox="1"/>
          <p:nvPr/>
        </p:nvSpPr>
        <p:spPr>
          <a:xfrm>
            <a:off x="7586912" y="5349895"/>
            <a:ext cx="2840455"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泰戈尔</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tàigē'ěr</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73722FC5-3AA0-45E4-B59A-437678DBFDDD}"/>
              </a:ext>
            </a:extLst>
          </p:cNvPr>
          <p:cNvSpPr/>
          <p:nvPr/>
        </p:nvSpPr>
        <p:spPr>
          <a:xfrm>
            <a:off x="2554956" y="1127667"/>
            <a:ext cx="3541046" cy="584775"/>
          </a:xfrm>
          <a:prstGeom prst="rect">
            <a:avLst/>
          </a:prstGeom>
        </p:spPr>
        <p:txBody>
          <a:bodyPr wrap="square">
            <a:spAutoFit/>
          </a:bodyPr>
          <a:lstStyle/>
          <a:p>
            <a:r>
              <a:rPr lang="zh-TW" altLang="en-US" sz="3200" dirty="0">
                <a:latin typeface="Calibri" panose="020F0502020204030204" pitchFamily="34" charset="0"/>
                <a:cs typeface="Calibri" panose="020F0502020204030204" pitchFamily="34" charset="0"/>
              </a:rPr>
              <a:t>collection of poems</a:t>
            </a:r>
          </a:p>
        </p:txBody>
      </p:sp>
      <p:pic>
        <p:nvPicPr>
          <p:cNvPr id="6" name="圖片 5">
            <a:extLst>
              <a:ext uri="{FF2B5EF4-FFF2-40B4-BE49-F238E27FC236}">
                <a16:creationId xmlns:a16="http://schemas.microsoft.com/office/drawing/2014/main" id="{1A1EB427-4E74-4B45-84BD-FF900BFE43D8}"/>
              </a:ext>
            </a:extLst>
          </p:cNvPr>
          <p:cNvPicPr>
            <a:picLocks noChangeAspect="1"/>
          </p:cNvPicPr>
          <p:nvPr/>
        </p:nvPicPr>
        <p:blipFill>
          <a:blip r:embed="rId2"/>
          <a:stretch>
            <a:fillRect/>
          </a:stretch>
        </p:blipFill>
        <p:spPr>
          <a:xfrm>
            <a:off x="231006" y="165027"/>
            <a:ext cx="2323949" cy="3263973"/>
          </a:xfrm>
          <a:prstGeom prst="rect">
            <a:avLst/>
          </a:prstGeom>
        </p:spPr>
      </p:pic>
      <p:sp>
        <p:nvSpPr>
          <p:cNvPr id="8" name="矩形 7">
            <a:extLst>
              <a:ext uri="{FF2B5EF4-FFF2-40B4-BE49-F238E27FC236}">
                <a16:creationId xmlns:a16="http://schemas.microsoft.com/office/drawing/2014/main" id="{B0FCBC98-1DAD-4DB9-A884-850FBCFFFC3E}"/>
              </a:ext>
            </a:extLst>
          </p:cNvPr>
          <p:cNvSpPr/>
          <p:nvPr/>
        </p:nvSpPr>
        <p:spPr>
          <a:xfrm>
            <a:off x="6185108" y="844455"/>
            <a:ext cx="5644061" cy="830997"/>
          </a:xfrm>
          <a:prstGeom prst="rect">
            <a:avLst/>
          </a:prstGeom>
          <a:ln w="38100">
            <a:solidFill>
              <a:srgbClr val="C00000"/>
            </a:solidFill>
          </a:ln>
        </p:spPr>
        <p:txBody>
          <a:bodyPr wrap="square">
            <a:spAutoFit/>
          </a:bodyPr>
          <a:lstStyle/>
          <a:p>
            <a:pPr algn="ctr"/>
            <a:r>
              <a:rPr lang="en-US" altLang="zh-TW" sz="4800" dirty="0">
                <a:solidFill>
                  <a:srgbClr val="333333"/>
                </a:solidFill>
                <a:latin typeface="Microsoft Yahei" panose="020B0503020204020204" pitchFamily="34" charset="-122"/>
                <a:ea typeface="Microsoft Yahei" panose="020B0503020204020204" pitchFamily="34" charset="-122"/>
              </a:rPr>
              <a:t>covered in dust</a:t>
            </a:r>
            <a:endParaRPr lang="zh-TW" altLang="en-US" sz="4800" dirty="0"/>
          </a:p>
        </p:txBody>
      </p:sp>
      <p:pic>
        <p:nvPicPr>
          <p:cNvPr id="9" name="圖片 8">
            <a:extLst>
              <a:ext uri="{FF2B5EF4-FFF2-40B4-BE49-F238E27FC236}">
                <a16:creationId xmlns:a16="http://schemas.microsoft.com/office/drawing/2014/main" id="{0AF7703C-5E2B-417E-AA44-56DB43ECDEE3}"/>
              </a:ext>
            </a:extLst>
          </p:cNvPr>
          <p:cNvPicPr>
            <a:picLocks noChangeAspect="1"/>
          </p:cNvPicPr>
          <p:nvPr/>
        </p:nvPicPr>
        <p:blipFill>
          <a:blip r:embed="rId3"/>
          <a:stretch>
            <a:fillRect/>
          </a:stretch>
        </p:blipFill>
        <p:spPr>
          <a:xfrm>
            <a:off x="3212570" y="3876675"/>
            <a:ext cx="3971925" cy="2981325"/>
          </a:xfrm>
          <a:prstGeom prst="rect">
            <a:avLst/>
          </a:prstGeom>
        </p:spPr>
      </p:pic>
    </p:spTree>
    <p:extLst>
      <p:ext uri="{BB962C8B-B14F-4D97-AF65-F5344CB8AC3E}">
        <p14:creationId xmlns:p14="http://schemas.microsoft.com/office/powerpoint/2010/main" val="47375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221D56D-C321-49E8-BF75-5EE95946BF9D}"/>
              </a:ext>
            </a:extLst>
          </p:cNvPr>
          <p:cNvSpPr/>
          <p:nvPr/>
        </p:nvSpPr>
        <p:spPr>
          <a:xfrm>
            <a:off x="332014" y="1406180"/>
            <a:ext cx="11527972" cy="460081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一天，当小刘去讲课的时候，周健在她的桌子上发现了一本</a:t>
            </a:r>
            <a:r>
              <a:rPr lang="zh-CN" altLang="en-US" sz="4000" dirty="0">
                <a:solidFill>
                  <a:srgbClr val="000000"/>
                </a:solidFill>
                <a:highlight>
                  <a:srgbClr val="00FFFF"/>
                </a:highlight>
                <a:latin typeface="標楷體" panose="03000509000000000000" pitchFamily="65" charset="-120"/>
                <a:ea typeface="標楷體" panose="03000509000000000000" pitchFamily="65" charset="-120"/>
              </a:rPr>
              <a:t>泰戈尔</a:t>
            </a:r>
            <a:r>
              <a:rPr lang="zh-CN" altLang="en-US" sz="4000" dirty="0">
                <a:solidFill>
                  <a:srgbClr val="000000"/>
                </a:solidFill>
                <a:latin typeface="標楷體" panose="03000509000000000000" pitchFamily="65" charset="-120"/>
                <a:ea typeface="標楷體" panose="03000509000000000000" pitchFamily="65" charset="-120"/>
              </a:rPr>
              <a:t>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诗集</a:t>
            </a:r>
            <a:r>
              <a:rPr lang="zh-CN" altLang="en-US" sz="4000" dirty="0">
                <a:solidFill>
                  <a:srgbClr val="000000"/>
                </a:solidFill>
                <a:latin typeface="標楷體" panose="03000509000000000000" pitchFamily="65" charset="-120"/>
                <a:ea typeface="標楷體" panose="03000509000000000000" pitchFamily="65" charset="-120"/>
              </a:rPr>
              <a:t>。他把这本诗集拿在手里翻着看了看，觉得这个小女孩很不一般。回家以后，他也把</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尘封</a:t>
            </a:r>
            <a:r>
              <a:rPr lang="zh-CN" altLang="en-US" sz="4000" dirty="0">
                <a:solidFill>
                  <a:srgbClr val="000000"/>
                </a:solidFill>
                <a:latin typeface="標楷體" panose="03000509000000000000" pitchFamily="65" charset="-120"/>
                <a:ea typeface="標楷體" panose="03000509000000000000" pitchFamily="65" charset="-120"/>
              </a:rPr>
              <a:t>已久的另外的一本泰戈尔诗集翻出来看，越看越觉得老人家的诗写得真是不错。</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2671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此时</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cǐ</a:t>
            </a:r>
            <a:r>
              <a:rPr lang="en-US" altLang="zh-TW" sz="3200" dirty="0">
                <a:solidFill>
                  <a:schemeClr val="bg1"/>
                </a:solidFill>
              </a:rPr>
              <a:t> </a:t>
            </a:r>
            <a:r>
              <a:rPr lang="en-US" altLang="zh-TW" sz="3200" dirty="0" err="1">
                <a:solidFill>
                  <a:schemeClr val="bg1"/>
                </a:solidFill>
              </a:rPr>
              <a:t>shí</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17D8087B-A03E-494A-BB54-04E949691F29}"/>
              </a:ext>
            </a:extLst>
          </p:cNvPr>
          <p:cNvSpPr/>
          <p:nvPr/>
        </p:nvSpPr>
        <p:spPr>
          <a:xfrm>
            <a:off x="309241" y="793655"/>
            <a:ext cx="5644061" cy="923330"/>
          </a:xfrm>
          <a:prstGeom prst="rect">
            <a:avLst/>
          </a:prstGeom>
          <a:ln w="38100">
            <a:solidFill>
              <a:srgbClr val="C00000"/>
            </a:solidFill>
          </a:ln>
        </p:spPr>
        <p:txBody>
          <a:bodyPr wrap="square">
            <a:spAutoFit/>
          </a:bodyPr>
          <a:lstStyle/>
          <a:p>
            <a:pPr algn="ctr"/>
            <a:r>
              <a:rPr lang="en-US" altLang="zh-TW" sz="5400" dirty="0">
                <a:latin typeface="Calibri" panose="020F0502020204030204" pitchFamily="34" charset="0"/>
                <a:cs typeface="Calibri" panose="020F0502020204030204" pitchFamily="34" charset="0"/>
              </a:rPr>
              <a:t>this moment</a:t>
            </a:r>
            <a:endParaRPr lang="zh-TW" alt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91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69660"/>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意味深长</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600" b="1" dirty="0">
                <a:solidFill>
                  <a:schemeClr val="bg1"/>
                </a:solidFill>
                <a:latin typeface="Calibri" panose="020F0502020204030204" pitchFamily="34" charset="0"/>
                <a:cs typeface="Calibri" panose="020F0502020204030204" pitchFamily="34" charset="0"/>
              </a:rPr>
              <a:t> </a:t>
            </a:r>
            <a:r>
              <a:rPr lang="en-US" altLang="zh-TW" sz="3600" dirty="0" err="1">
                <a:solidFill>
                  <a:schemeClr val="bg1"/>
                </a:solidFill>
                <a:latin typeface="Calibri" panose="020F0502020204030204" pitchFamily="34" charset="0"/>
                <a:cs typeface="Calibri" panose="020F0502020204030204" pitchFamily="34" charset="0"/>
              </a:rPr>
              <a:t>yì</a:t>
            </a:r>
            <a:r>
              <a:rPr lang="en-US" altLang="zh-TW" sz="3600" dirty="0">
                <a:solidFill>
                  <a:schemeClr val="bg1"/>
                </a:solidFill>
                <a:latin typeface="Calibri" panose="020F0502020204030204" pitchFamily="34" charset="0"/>
                <a:cs typeface="Calibri" panose="020F0502020204030204" pitchFamily="34" charset="0"/>
              </a:rPr>
              <a:t> </a:t>
            </a:r>
            <a:r>
              <a:rPr lang="en-US" altLang="zh-TW" sz="3600" dirty="0" err="1">
                <a:solidFill>
                  <a:schemeClr val="bg1"/>
                </a:solidFill>
                <a:latin typeface="Calibri" panose="020F0502020204030204" pitchFamily="34" charset="0"/>
                <a:cs typeface="Calibri" panose="020F0502020204030204" pitchFamily="34" charset="0"/>
              </a:rPr>
              <a:t>wèi</a:t>
            </a:r>
            <a:r>
              <a:rPr lang="en-US" altLang="zh-TW" sz="3600" dirty="0">
                <a:solidFill>
                  <a:schemeClr val="bg1"/>
                </a:solidFill>
                <a:latin typeface="Calibri" panose="020F0502020204030204" pitchFamily="34" charset="0"/>
                <a:cs typeface="Calibri" panose="020F0502020204030204" pitchFamily="34" charset="0"/>
              </a:rPr>
              <a:t> </a:t>
            </a:r>
            <a:r>
              <a:rPr lang="en-US" altLang="zh-TW" sz="3600" dirty="0" err="1">
                <a:solidFill>
                  <a:schemeClr val="bg1"/>
                </a:solidFill>
                <a:latin typeface="Calibri" panose="020F0502020204030204" pitchFamily="34" charset="0"/>
                <a:cs typeface="Calibri" panose="020F0502020204030204" pitchFamily="34" charset="0"/>
              </a:rPr>
              <a:t>shēn</a:t>
            </a:r>
            <a:r>
              <a:rPr lang="en-US" altLang="zh-TW" sz="3600" dirty="0">
                <a:solidFill>
                  <a:schemeClr val="bg1"/>
                </a:solidFill>
                <a:latin typeface="Calibri" panose="020F0502020204030204" pitchFamily="34" charset="0"/>
                <a:cs typeface="Calibri" panose="020F0502020204030204" pitchFamily="34" charset="0"/>
              </a:rPr>
              <a:t> </a:t>
            </a:r>
            <a:r>
              <a:rPr lang="en-US" altLang="zh-TW" sz="3600" dirty="0" err="1">
                <a:solidFill>
                  <a:schemeClr val="bg1"/>
                </a:solidFill>
                <a:latin typeface="Calibri" panose="020F0502020204030204" pitchFamily="34" charset="0"/>
                <a:cs typeface="Calibri" panose="020F0502020204030204" pitchFamily="34" charset="0"/>
              </a:rPr>
              <a:t>cháng</a:t>
            </a:r>
            <a:endParaRPr lang="zh-TW" altLang="en-US" sz="36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rPr>
              <a:t> meaningful</a:t>
            </a:r>
            <a:endParaRPr lang="zh-TW" altLang="en-US" sz="36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461056" y="3153961"/>
            <a:ext cx="6357641" cy="2308324"/>
          </a:xfrm>
          <a:prstGeom prst="rect">
            <a:avLst/>
          </a:prstGeom>
        </p:spPr>
        <p:txBody>
          <a:bodyPr wrap="square">
            <a:spAutoFit/>
          </a:bodyPr>
          <a:lstStyle/>
          <a:p>
            <a:r>
              <a:rPr lang="zh-TW" altLang="en-US" sz="4800" dirty="0">
                <a:latin typeface="標楷體" panose="03000509000000000000" pitchFamily="65" charset="-120"/>
                <a:ea typeface="標楷體" panose="03000509000000000000" pitchFamily="65" charset="-120"/>
              </a:rPr>
              <a:t>开学典礼上，校长说了一番</a:t>
            </a:r>
            <a:r>
              <a:rPr lang="zh-TW" altLang="en-US" sz="4800" dirty="0">
                <a:solidFill>
                  <a:srgbClr val="FF0000"/>
                </a:solidFill>
                <a:latin typeface="標楷體" panose="03000509000000000000" pitchFamily="65" charset="-120"/>
                <a:ea typeface="標楷體" panose="03000509000000000000" pitchFamily="65" charset="-120"/>
              </a:rPr>
              <a:t>意味深长</a:t>
            </a:r>
            <a:r>
              <a:rPr lang="zh-TW" altLang="en-US" sz="4800" dirty="0">
                <a:latin typeface="標楷體" panose="03000509000000000000" pitchFamily="65" charset="-120"/>
                <a:ea typeface="標楷體" panose="03000509000000000000" pitchFamily="65" charset="-120"/>
              </a:rPr>
              <a:t>的大道理，提醒我们要努力学习。</a:t>
            </a:r>
          </a:p>
        </p:txBody>
      </p:sp>
      <p:pic>
        <p:nvPicPr>
          <p:cNvPr id="5" name="圖片 4">
            <a:extLst>
              <a:ext uri="{FF2B5EF4-FFF2-40B4-BE49-F238E27FC236}">
                <a16:creationId xmlns:a16="http://schemas.microsoft.com/office/drawing/2014/main" id="{1F5A399A-5910-4C44-BB48-06CC5A8F873A}"/>
              </a:ext>
            </a:extLst>
          </p:cNvPr>
          <p:cNvPicPr>
            <a:picLocks noChangeAspect="1"/>
          </p:cNvPicPr>
          <p:nvPr/>
        </p:nvPicPr>
        <p:blipFill>
          <a:blip r:embed="rId2"/>
          <a:stretch>
            <a:fillRect/>
          </a:stretch>
        </p:blipFill>
        <p:spPr>
          <a:xfrm>
            <a:off x="242081" y="2345005"/>
            <a:ext cx="4871821" cy="3245534"/>
          </a:xfrm>
          <a:prstGeom prst="rect">
            <a:avLst/>
          </a:prstGeom>
        </p:spPr>
      </p:pic>
    </p:spTree>
    <p:extLst>
      <p:ext uri="{BB962C8B-B14F-4D97-AF65-F5344CB8AC3E}">
        <p14:creationId xmlns:p14="http://schemas.microsoft.com/office/powerpoint/2010/main" val="759606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846ACFE-12B4-4E84-BA3E-033DB83D5542}"/>
              </a:ext>
            </a:extLst>
          </p:cNvPr>
          <p:cNvSpPr/>
          <p:nvPr/>
        </p:nvSpPr>
        <p:spPr>
          <a:xfrm>
            <a:off x="372836" y="666929"/>
            <a:ext cx="11446328"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主任老魏似乎看出了一点什么，跟他谈起了小刘，他并且还</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意味深长</a:t>
            </a:r>
            <a:r>
              <a:rPr lang="zh-CN" altLang="en-US" sz="4000" dirty="0">
                <a:solidFill>
                  <a:srgbClr val="000000"/>
                </a:solidFill>
                <a:latin typeface="標楷體" panose="03000509000000000000" pitchFamily="65" charset="-120"/>
                <a:ea typeface="標楷體" panose="03000509000000000000" pitchFamily="65" charset="-120"/>
              </a:rPr>
              <a:t>地说，小刘对他的印象也是很好的。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此时</a:t>
            </a:r>
            <a:r>
              <a:rPr lang="zh-CN" altLang="en-US" sz="4000" dirty="0">
                <a:solidFill>
                  <a:srgbClr val="000000"/>
                </a:solidFill>
                <a:latin typeface="標楷體" panose="03000509000000000000" pitchFamily="65" charset="-120"/>
                <a:ea typeface="標楷體" panose="03000509000000000000" pitchFamily="65" charset="-120"/>
              </a:rPr>
              <a:t>周健不禁有些心慌，尽可能不去看老魏的眼睛。</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老魏的话给了他一定的信心。他开始认真地设想自己与小刘继续接近的可能。</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73683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8751727" y="4141385"/>
            <a:ext cx="2928687"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认认门</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yuànyì</a:t>
            </a:r>
            <a:endParaRPr lang="zh-TW" altLang="en-US" sz="72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E4D0CF9A-5CEE-4999-BFB1-D1F7FBA5C26D}"/>
              </a:ext>
            </a:extLst>
          </p:cNvPr>
          <p:cNvSpPr/>
          <p:nvPr/>
        </p:nvSpPr>
        <p:spPr>
          <a:xfrm>
            <a:off x="357580" y="2079677"/>
            <a:ext cx="10509341" cy="923330"/>
          </a:xfrm>
          <a:prstGeom prst="rect">
            <a:avLst/>
          </a:prstGeom>
          <a:ln w="38100">
            <a:solidFill>
              <a:srgbClr val="0070C0"/>
            </a:solidFill>
          </a:ln>
        </p:spPr>
        <p:txBody>
          <a:bodyPr wrap="square">
            <a:spAutoFit/>
          </a:bodyPr>
          <a:lstStyle/>
          <a:p>
            <a:pPr algn="ctr"/>
            <a:r>
              <a:rPr lang="zh-TW" altLang="en-US" sz="5400" dirty="0">
                <a:latin typeface="標楷體" panose="03000509000000000000" pitchFamily="65" charset="-120"/>
                <a:ea typeface="標楷體" panose="03000509000000000000" pitchFamily="65" charset="-120"/>
                <a:cs typeface="Calibri" panose="020F0502020204030204" pitchFamily="34" charset="0"/>
              </a:rPr>
              <a:t>去别人的家，知道别人的家在哪。</a:t>
            </a:r>
          </a:p>
        </p:txBody>
      </p:sp>
    </p:spTree>
    <p:extLst>
      <p:ext uri="{BB962C8B-B14F-4D97-AF65-F5344CB8AC3E}">
        <p14:creationId xmlns:p14="http://schemas.microsoft.com/office/powerpoint/2010/main" val="280103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D9FADFE-DB35-4C41-844C-BB0427FBEE40}"/>
              </a:ext>
            </a:extLst>
          </p:cNvPr>
          <p:cNvSpPr/>
          <p:nvPr/>
        </p:nvSpPr>
        <p:spPr>
          <a:xfrm>
            <a:off x="340178" y="816427"/>
            <a:ext cx="11511643"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终于有一天，他说自己过生日，邀请教研室的全体同事都到他的家里去，这是他有意识采取的一个步骤，以前对所谓生日不生日的他并不在意，对于他来说，发起这样的一次集体活动不过是一个借口而已，他真正的目的其实就是想让小刘到他家来</a:t>
            </a:r>
            <a:r>
              <a:rPr lang="zh-CN" altLang="en-US" sz="4000" dirty="0">
                <a:solidFill>
                  <a:srgbClr val="000000"/>
                </a:solidFill>
                <a:highlight>
                  <a:srgbClr val="00FFFF"/>
                </a:highlight>
                <a:latin typeface="標楷體" panose="03000509000000000000" pitchFamily="65" charset="-120"/>
                <a:ea typeface="標楷體" panose="03000509000000000000" pitchFamily="65" charset="-120"/>
              </a:rPr>
              <a:t>认认门</a:t>
            </a:r>
            <a:r>
              <a:rPr lang="zh-CN" altLang="en-US" sz="4000" dirty="0">
                <a:solidFill>
                  <a:srgbClr val="000000"/>
                </a:solidFill>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15223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DA5B28D-27D5-428C-8DCD-F8877A106A34}"/>
              </a:ext>
            </a:extLst>
          </p:cNvPr>
          <p:cNvPicPr>
            <a:picLocks noChangeAspect="1"/>
          </p:cNvPicPr>
          <p:nvPr/>
        </p:nvPicPr>
        <p:blipFill rotWithShape="1">
          <a:blip r:embed="rId2"/>
          <a:srcRect l="38555"/>
          <a:stretch/>
        </p:blipFill>
        <p:spPr>
          <a:xfrm>
            <a:off x="6583679" y="95351"/>
            <a:ext cx="3089709" cy="3349038"/>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营造</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yíngzào</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9673389" y="1920895"/>
            <a:ext cx="2518611"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胳膊肘</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gēbó</a:t>
            </a:r>
            <a:r>
              <a:rPr lang="en-US" altLang="zh-TW" sz="3200" dirty="0">
                <a:solidFill>
                  <a:schemeClr val="bg1"/>
                </a:solidFill>
                <a:latin typeface="Calibri" panose="020F0502020204030204" pitchFamily="34" charset="0"/>
                <a:cs typeface="Calibri" panose="020F0502020204030204" pitchFamily="34" charset="0"/>
              </a:rPr>
              <a:t> </a:t>
            </a:r>
            <a:r>
              <a:rPr lang="en-US" altLang="zh-TW" sz="3200" dirty="0" err="1">
                <a:solidFill>
                  <a:schemeClr val="bg1"/>
                </a:solidFill>
                <a:latin typeface="Calibri" panose="020F0502020204030204" pitchFamily="34" charset="0"/>
                <a:cs typeface="Calibri" panose="020F0502020204030204" pitchFamily="34" charset="0"/>
              </a:rPr>
              <a:t>zhǒu</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4" name="矩形 3">
            <a:extLst>
              <a:ext uri="{FF2B5EF4-FFF2-40B4-BE49-F238E27FC236}">
                <a16:creationId xmlns:a16="http://schemas.microsoft.com/office/drawing/2014/main" id="{44F0CF2A-663B-4333-9725-74C3C613701F}"/>
              </a:ext>
            </a:extLst>
          </p:cNvPr>
          <p:cNvSpPr/>
          <p:nvPr/>
        </p:nvSpPr>
        <p:spPr>
          <a:xfrm>
            <a:off x="192506" y="382012"/>
            <a:ext cx="3577991" cy="3046988"/>
          </a:xfrm>
          <a:prstGeom prst="rect">
            <a:avLst/>
          </a:prstGeom>
          <a:ln w="38100">
            <a:solidFill>
              <a:srgbClr val="C00000"/>
            </a:solidFill>
          </a:ln>
        </p:spPr>
        <p:txBody>
          <a:bodyPr wrap="square">
            <a:spAutoFit/>
          </a:bodyPr>
          <a:lstStyle/>
          <a:p>
            <a:r>
              <a:rPr lang="en-US" altLang="zh-TW" sz="4800" dirty="0">
                <a:latin typeface="Calibri" panose="020F0502020204030204" pitchFamily="34" charset="0"/>
                <a:cs typeface="Calibri" panose="020F0502020204030204" pitchFamily="34" charset="0"/>
              </a:rPr>
              <a:t> to build (housing)​, </a:t>
            </a:r>
          </a:p>
          <a:p>
            <a:r>
              <a:rPr lang="en-US" altLang="zh-TW" sz="4800" dirty="0">
                <a:latin typeface="Calibri" panose="020F0502020204030204" pitchFamily="34" charset="0"/>
                <a:cs typeface="Calibri" panose="020F0502020204030204" pitchFamily="34" charset="0"/>
              </a:rPr>
              <a:t>to construct, to make</a:t>
            </a:r>
            <a:endParaRPr lang="zh-TW" alt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402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1990144"/>
            <a:ext cx="3612837"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依赖</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yīlài</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4" y="1990144"/>
            <a:ext cx="3612835"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依靠</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yīkào</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8" y="3382833"/>
            <a:ext cx="4259586"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4FB84218-7AD1-4D1A-8492-5200464FF833}"/>
              </a:ext>
            </a:extLst>
          </p:cNvPr>
          <p:cNvSpPr/>
          <p:nvPr/>
        </p:nvSpPr>
        <p:spPr>
          <a:xfrm>
            <a:off x="353372" y="400050"/>
            <a:ext cx="2847028" cy="83439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solidFill>
                  <a:schemeClr val="tx1"/>
                </a:solidFill>
                <a:latin typeface="標楷體" panose="03000509000000000000" pitchFamily="65" charset="-120"/>
                <a:ea typeface="標楷體" panose="03000509000000000000" pitchFamily="65" charset="-120"/>
              </a:rPr>
              <a:t>近义词</a:t>
            </a:r>
            <a:r>
              <a:rPr lang="en-US" altLang="zh-TW" sz="5400" dirty="0">
                <a:solidFill>
                  <a:schemeClr val="tx1"/>
                </a:solidFill>
                <a:latin typeface="標楷體" panose="03000509000000000000" pitchFamily="65" charset="-120"/>
                <a:ea typeface="標楷體" panose="03000509000000000000" pitchFamily="65" charset="-120"/>
              </a:rPr>
              <a:t>1</a:t>
            </a:r>
            <a:endParaRPr lang="zh-TW" altLang="en-US" sz="5400" dirty="0">
              <a:solidFill>
                <a:schemeClr val="tx1"/>
              </a:solidFill>
              <a:ea typeface="標楷體" panose="03000509000000000000" pitchFamily="65" charset="-120"/>
            </a:endParaRPr>
          </a:p>
        </p:txBody>
      </p:sp>
    </p:spTree>
    <p:extLst>
      <p:ext uri="{BB962C8B-B14F-4D97-AF65-F5344CB8AC3E}">
        <p14:creationId xmlns:p14="http://schemas.microsoft.com/office/powerpoint/2010/main" val="787678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1990144"/>
            <a:ext cx="3612837"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营造</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yíngzào</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4" y="1990144"/>
            <a:ext cx="3612835"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营建</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rPr>
              <a:t>yíngjiàn</a:t>
            </a:r>
            <a:endParaRPr lang="zh-TW" altLang="en-US" sz="6000" dirty="0">
              <a:solidFill>
                <a:schemeClr val="bg1"/>
              </a:solidFill>
              <a:latin typeface="標楷體" panose="03000509000000000000" pitchFamily="65" charset="-120"/>
              <a:ea typeface="標楷體" panose="03000509000000000000" pitchFamily="65" charset="-12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8" y="3382833"/>
            <a:ext cx="4259586"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4FB84218-7AD1-4D1A-8492-5200464FF833}"/>
              </a:ext>
            </a:extLst>
          </p:cNvPr>
          <p:cNvSpPr/>
          <p:nvPr/>
        </p:nvSpPr>
        <p:spPr>
          <a:xfrm>
            <a:off x="353372" y="400050"/>
            <a:ext cx="2847028" cy="83439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solidFill>
                  <a:schemeClr val="tx1"/>
                </a:solidFill>
                <a:latin typeface="標楷體" panose="03000509000000000000" pitchFamily="65" charset="-120"/>
                <a:ea typeface="標楷體" panose="03000509000000000000" pitchFamily="65" charset="-120"/>
              </a:rPr>
              <a:t>近义词</a:t>
            </a:r>
            <a:r>
              <a:rPr lang="en-US" altLang="zh-TW" sz="5400" dirty="0">
                <a:solidFill>
                  <a:schemeClr val="tx1"/>
                </a:solidFill>
                <a:latin typeface="標楷體" panose="03000509000000000000" pitchFamily="65" charset="-120"/>
                <a:ea typeface="標楷體" panose="03000509000000000000" pitchFamily="65" charset="-120"/>
              </a:rPr>
              <a:t>2</a:t>
            </a:r>
            <a:endParaRPr lang="zh-TW" altLang="en-US" sz="5400" dirty="0">
              <a:solidFill>
                <a:schemeClr val="tx1"/>
              </a:solidFill>
              <a:ea typeface="標楷體" panose="03000509000000000000" pitchFamily="65" charset="-120"/>
            </a:endParaRPr>
          </a:p>
        </p:txBody>
      </p:sp>
    </p:spTree>
    <p:extLst>
      <p:ext uri="{BB962C8B-B14F-4D97-AF65-F5344CB8AC3E}">
        <p14:creationId xmlns:p14="http://schemas.microsoft.com/office/powerpoint/2010/main" val="3119757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08491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营造</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1100" dirty="0" err="1">
                <a:solidFill>
                  <a:schemeClr val="bg1"/>
                </a:solidFill>
                <a:latin typeface="Calibri" panose="020F0502020204030204" pitchFamily="34" charset="0"/>
                <a:cs typeface="Calibri" panose="020F0502020204030204" pitchFamily="34" charset="0"/>
              </a:rPr>
              <a:t>yíngzào</a:t>
            </a:r>
            <a:endParaRPr lang="zh-TW" altLang="en-US" sz="8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077218"/>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营建</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1050" dirty="0" err="1">
                <a:solidFill>
                  <a:schemeClr val="bg1"/>
                </a:solidFill>
              </a:rPr>
              <a:t>yíngjiàn</a:t>
            </a:r>
            <a:endParaRPr lang="zh-TW" altLang="en-US" sz="8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538608"/>
            <a:ext cx="5717363" cy="384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388807938"/>
              </p:ext>
            </p:extLst>
          </p:nvPr>
        </p:nvGraphicFramePr>
        <p:xfrm>
          <a:off x="343396" y="1615825"/>
          <a:ext cx="11518093" cy="4833765"/>
        </p:xfrm>
        <a:graphic>
          <a:graphicData uri="http://schemas.openxmlformats.org/drawingml/2006/table">
            <a:tbl>
              <a:tblPr firstRow="1" bandRow="1">
                <a:tableStyleId>{72833802-FEF1-4C79-8D5D-14CF1EAF98D9}</a:tableStyleId>
              </a:tblPr>
              <a:tblGrid>
                <a:gridCol w="1031305">
                  <a:extLst>
                    <a:ext uri="{9D8B030D-6E8A-4147-A177-3AD203B41FA5}">
                      <a16:colId xmlns:a16="http://schemas.microsoft.com/office/drawing/2014/main" val="1876788779"/>
                    </a:ext>
                  </a:extLst>
                </a:gridCol>
                <a:gridCol w="10486788">
                  <a:extLst>
                    <a:ext uri="{9D8B030D-6E8A-4147-A177-3AD203B41FA5}">
                      <a16:colId xmlns:a16="http://schemas.microsoft.com/office/drawing/2014/main" val="2559779614"/>
                    </a:ext>
                  </a:extLst>
                </a:gridCol>
              </a:tblGrid>
              <a:tr h="712043">
                <a:tc gridSpan="2">
                  <a:txBody>
                    <a:bodyPr/>
                    <a:lstStyle/>
                    <a:p>
                      <a:pPr algn="ctr"/>
                      <a:r>
                        <a:rPr lang="zh-TW" altLang="en-US" sz="3600" baseline="0" dirty="0">
                          <a:ea typeface="標楷體" panose="03000509000000000000" pitchFamily="65" charset="-120"/>
                        </a:rPr>
                        <a:t>语义</a:t>
                      </a:r>
                      <a:endParaRPr lang="zh-TW" altLang="en-US" sz="3600" b="0" baseline="0" dirty="0">
                        <a:solidFill>
                          <a:schemeClr val="bg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604062">
                <a:tc>
                  <a:txBody>
                    <a:bodyPr/>
                    <a:lstStyle/>
                    <a:p>
                      <a:pPr algn="ctr">
                        <a:lnSpc>
                          <a:spcPct val="150000"/>
                        </a:lnSpc>
                      </a:pPr>
                      <a:r>
                        <a:rPr lang="zh-TW" altLang="en-US" sz="3600" baseline="0" dirty="0">
                          <a:ea typeface="標楷體" panose="03000509000000000000" pitchFamily="65" charset="-120"/>
                        </a:rPr>
                        <a:t> 相同点</a:t>
                      </a:r>
                      <a:endParaRPr lang="zh-TW" altLang="en-US" sz="36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altLang="zh-TW" sz="3600" baseline="0" dirty="0">
                          <a:ea typeface="標楷體" panose="03000509000000000000" pitchFamily="65" charset="-120"/>
                        </a:rPr>
                        <a:t>1.v.</a:t>
                      </a:r>
                    </a:p>
                    <a:p>
                      <a:pPr>
                        <a:lnSpc>
                          <a:spcPct val="150000"/>
                        </a:lnSpc>
                      </a:pPr>
                      <a:r>
                        <a:rPr lang="en-US" altLang="zh-TW" sz="3600" baseline="0" dirty="0">
                          <a:ea typeface="標楷體" panose="03000509000000000000" pitchFamily="65" charset="-120"/>
                        </a:rPr>
                        <a:t>2.</a:t>
                      </a:r>
                      <a:r>
                        <a:rPr lang="zh-TW" altLang="en-US" sz="3600" baseline="0" dirty="0">
                          <a:ea typeface="標楷體" panose="03000509000000000000" pitchFamily="65" charset="-120"/>
                        </a:rPr>
                        <a:t> 都有“经营建造”的意思。</a:t>
                      </a:r>
                      <a:endParaRPr lang="zh-TW" altLang="en-US" sz="36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50516"/>
                  </a:ext>
                </a:extLst>
              </a:tr>
              <a:tr h="1840209">
                <a:tc>
                  <a:txBody>
                    <a:bodyPr/>
                    <a:lstStyle/>
                    <a:p>
                      <a:pPr algn="ctr">
                        <a:lnSpc>
                          <a:spcPct val="150000"/>
                        </a:lnSpc>
                      </a:pPr>
                      <a:r>
                        <a:rPr lang="zh-TW" altLang="en-US" sz="3600" baseline="0" dirty="0">
                          <a:ea typeface="標楷體" panose="03000509000000000000" pitchFamily="65" charset="-120"/>
                        </a:rPr>
                        <a:t>不同点</a:t>
                      </a:r>
                      <a:endParaRPr lang="zh-TW" altLang="en-US" sz="36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50000"/>
                        </a:lnSpc>
                        <a:buNone/>
                      </a:pPr>
                      <a:r>
                        <a:rPr lang="en-US" altLang="zh-TW" sz="3600" baseline="0" dirty="0">
                          <a:ea typeface="標楷體" panose="03000509000000000000" pitchFamily="65" charset="-120"/>
                        </a:rPr>
                        <a:t>1.</a:t>
                      </a:r>
                      <a:r>
                        <a:rPr lang="zh-TW" altLang="en-US" sz="3600" baseline="0" dirty="0">
                          <a:ea typeface="標楷體" panose="03000509000000000000" pitchFamily="65" charset="-120"/>
                        </a:rPr>
                        <a:t>“营造”→</a:t>
                      </a:r>
                      <a:r>
                        <a:rPr lang="en-US" altLang="zh-TW" sz="3600" baseline="0" dirty="0">
                          <a:ea typeface="標楷體" panose="03000509000000000000" pitchFamily="65" charset="-120"/>
                        </a:rPr>
                        <a:t>(1)</a:t>
                      </a:r>
                      <a:r>
                        <a:rPr lang="zh-TW" altLang="en-US" sz="3600" baseline="0" dirty="0">
                          <a:ea typeface="標楷體" panose="03000509000000000000" pitchFamily="65" charset="-120"/>
                        </a:rPr>
                        <a:t>还可用于有计划建造森林。</a:t>
                      </a:r>
                      <a:endParaRPr lang="en-US" altLang="zh-TW" sz="3600" baseline="0" dirty="0">
                        <a:ea typeface="標楷體" panose="03000509000000000000" pitchFamily="65" charset="-120"/>
                      </a:endParaRPr>
                    </a:p>
                    <a:p>
                      <a:pPr marL="0" indent="0">
                        <a:lnSpc>
                          <a:spcPct val="150000"/>
                        </a:lnSpc>
                        <a:buNone/>
                      </a:pPr>
                      <a:r>
                        <a:rPr lang="zh-TW" altLang="en-US" sz="3600" baseline="0" dirty="0">
                          <a:ea typeface="標楷體" panose="03000509000000000000" pitchFamily="65" charset="-120"/>
                        </a:rPr>
                        <a:t>                     </a:t>
                      </a:r>
                      <a:r>
                        <a:rPr lang="en-US" altLang="zh-TW" sz="3600" baseline="0" dirty="0">
                          <a:ea typeface="標楷體" panose="03000509000000000000" pitchFamily="65" charset="-120"/>
                        </a:rPr>
                        <a:t>(2)</a:t>
                      </a:r>
                      <a:r>
                        <a:rPr lang="zh-TW" altLang="en-US" sz="3600" baseline="0" dirty="0">
                          <a:ea typeface="標楷體" panose="03000509000000000000" pitchFamily="65" charset="-120"/>
                        </a:rPr>
                        <a:t>还可用于有目的制造气氛。</a:t>
                      </a:r>
                      <a:endParaRPr lang="en-US" altLang="zh-TW" sz="3600" baseline="0" dirty="0">
                        <a:ea typeface="標楷體" panose="03000509000000000000" pitchFamily="65" charset="-120"/>
                      </a:endParaRPr>
                    </a:p>
                    <a:p>
                      <a:pPr marL="0" indent="0">
                        <a:lnSpc>
                          <a:spcPct val="150000"/>
                        </a:lnSpc>
                        <a:buNone/>
                      </a:pPr>
                      <a:r>
                        <a:rPr lang="en-US" altLang="zh-TW" sz="3600" baseline="0" dirty="0">
                          <a:ea typeface="標楷體" panose="03000509000000000000" pitchFamily="65" charset="-120"/>
                        </a:rPr>
                        <a:t>3.</a:t>
                      </a:r>
                      <a:r>
                        <a:rPr lang="zh-TW" altLang="en-US" sz="3600" baseline="0" dirty="0">
                          <a:ea typeface="標楷體" panose="03000509000000000000" pitchFamily="65" charset="-120"/>
                        </a:rPr>
                        <a:t>“营建”→主要用于建筑工程。</a:t>
                      </a:r>
                      <a:endParaRPr lang="en-US" altLang="zh-TW" sz="36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298505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6955" y="187939"/>
            <a:ext cx="2900365" cy="141577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营造</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yíngzào</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54681" y="195633"/>
            <a:ext cx="2900365" cy="141577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营建</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yíngjiàn</a:t>
            </a:r>
            <a:endParaRPr lang="zh-TW" altLang="en-US" sz="32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7320" y="895825"/>
            <a:ext cx="5717361" cy="769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58FB276A-3E04-44D4-93D2-BDCC87654F6D}"/>
              </a:ext>
            </a:extLst>
          </p:cNvPr>
          <p:cNvSpPr/>
          <p:nvPr/>
        </p:nvSpPr>
        <p:spPr>
          <a:xfrm>
            <a:off x="343397" y="2121995"/>
            <a:ext cx="11518092" cy="917431"/>
          </a:xfrm>
          <a:prstGeom prst="rect">
            <a:avLst/>
          </a:prstGeom>
          <a:ln w="38100">
            <a:solidFill>
              <a:srgbClr val="002060"/>
            </a:solidFill>
          </a:ln>
        </p:spPr>
        <p:txBody>
          <a:bodyPr wrap="square">
            <a:spAutoFit/>
          </a:bodyPr>
          <a:lstStyle/>
          <a:p>
            <a:pPr algn="ctr">
              <a:lnSpc>
                <a:spcPct val="150000"/>
              </a:lnSpc>
            </a:pPr>
            <a:r>
              <a:rPr lang="en-US" altLang="zh-TW" sz="4000" dirty="0">
                <a:ea typeface="標楷體" panose="03000509000000000000" pitchFamily="65" charset="-120"/>
              </a:rPr>
              <a:t>v.</a:t>
            </a:r>
            <a:r>
              <a:rPr lang="zh-TW" altLang="en-US" sz="4000" dirty="0">
                <a:ea typeface="標楷體" panose="03000509000000000000" pitchFamily="65" charset="-120"/>
              </a:rPr>
              <a:t>，都有“经营建造”的意思。</a:t>
            </a:r>
            <a:endParaRPr lang="zh-TW" altLang="en-US" sz="40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DE5D0B6E-716A-4195-B82F-728041491414}"/>
              </a:ext>
            </a:extLst>
          </p:cNvPr>
          <p:cNvSpPr txBox="1"/>
          <p:nvPr/>
        </p:nvSpPr>
        <p:spPr>
          <a:xfrm>
            <a:off x="336953" y="3769479"/>
            <a:ext cx="11518093" cy="1840825"/>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 近十年来，房地产公司</a:t>
            </a:r>
            <a:r>
              <a:rPr lang="zh-TW" altLang="en-US" sz="4000" dirty="0">
                <a:solidFill>
                  <a:srgbClr val="FF0000"/>
                </a:solidFill>
                <a:latin typeface="Calibri" panose="020F0502020204030204" pitchFamily="34" charset="0"/>
                <a:ea typeface="標楷體" panose="03000509000000000000" pitchFamily="65" charset="-120"/>
              </a:rPr>
              <a:t>营造</a:t>
            </a:r>
            <a:r>
              <a:rPr lang="en-US" altLang="zh-TW" sz="4000" dirty="0">
                <a:solidFill>
                  <a:srgbClr val="FF0000"/>
                </a:solidFill>
                <a:latin typeface="Calibri" panose="020F0502020204030204" pitchFamily="34" charset="0"/>
                <a:ea typeface="標楷體" panose="03000509000000000000" pitchFamily="65" charset="-120"/>
              </a:rPr>
              <a:t>/</a:t>
            </a:r>
            <a:r>
              <a:rPr lang="zh-TW" altLang="en-US" sz="4000" dirty="0">
                <a:solidFill>
                  <a:srgbClr val="FF0000"/>
                </a:solidFill>
                <a:latin typeface="Calibri" panose="020F0502020204030204" pitchFamily="34" charset="0"/>
                <a:ea typeface="標楷體" panose="03000509000000000000" pitchFamily="65" charset="-120"/>
              </a:rPr>
              <a:t>营建</a:t>
            </a:r>
            <a:r>
              <a:rPr lang="zh-TW" altLang="en-US" sz="4000" dirty="0">
                <a:latin typeface="Calibri" panose="020F0502020204030204" pitchFamily="34" charset="0"/>
                <a:ea typeface="標楷體" panose="03000509000000000000" pitchFamily="65" charset="-120"/>
              </a:rPr>
              <a:t>大批商品房。</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 这个小小的儿童乐园是村民们集资</a:t>
            </a:r>
            <a:r>
              <a:rPr lang="zh-TW" altLang="en-US" sz="4000" dirty="0">
                <a:solidFill>
                  <a:srgbClr val="FF0000"/>
                </a:solidFill>
                <a:latin typeface="Calibri" panose="020F0502020204030204" pitchFamily="34" charset="0"/>
                <a:ea typeface="標楷體" panose="03000509000000000000" pitchFamily="65" charset="-120"/>
              </a:rPr>
              <a:t>营造</a:t>
            </a:r>
            <a:r>
              <a:rPr lang="en-US" altLang="zh-TW" sz="4000" dirty="0">
                <a:solidFill>
                  <a:srgbClr val="FF0000"/>
                </a:solidFill>
                <a:latin typeface="Calibri" panose="020F0502020204030204" pitchFamily="34" charset="0"/>
                <a:ea typeface="標楷體" panose="03000509000000000000" pitchFamily="65" charset="-120"/>
              </a:rPr>
              <a:t>/</a:t>
            </a:r>
            <a:r>
              <a:rPr lang="zh-TW" altLang="en-US" sz="4000" dirty="0">
                <a:solidFill>
                  <a:srgbClr val="FF0000"/>
                </a:solidFill>
                <a:latin typeface="Calibri" panose="020F0502020204030204" pitchFamily="34" charset="0"/>
                <a:ea typeface="標楷體" panose="03000509000000000000" pitchFamily="65" charset="-120"/>
              </a:rPr>
              <a:t>营建</a:t>
            </a:r>
            <a:r>
              <a:rPr lang="zh-TW" altLang="en-US" sz="4000" dirty="0">
                <a:latin typeface="Calibri" panose="020F0502020204030204" pitchFamily="34" charset="0"/>
                <a:ea typeface="標楷體" panose="03000509000000000000" pitchFamily="65" charset="-120"/>
              </a:rPr>
              <a:t>的。</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1887790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6955" y="187939"/>
            <a:ext cx="2900365" cy="141577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营造</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yíngzào</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54681" y="195633"/>
            <a:ext cx="2900365" cy="141577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营建</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yíngjiàn</a:t>
            </a:r>
            <a:endParaRPr lang="zh-TW" altLang="en-US" sz="32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7320" y="895825"/>
            <a:ext cx="5717361" cy="769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58FB276A-3E04-44D4-93D2-BDCC87654F6D}"/>
              </a:ext>
            </a:extLst>
          </p:cNvPr>
          <p:cNvSpPr/>
          <p:nvPr/>
        </p:nvSpPr>
        <p:spPr>
          <a:xfrm>
            <a:off x="343397" y="2121995"/>
            <a:ext cx="11518092" cy="906530"/>
          </a:xfrm>
          <a:prstGeom prst="rect">
            <a:avLst/>
          </a:prstGeom>
          <a:ln w="38100">
            <a:solidFill>
              <a:srgbClr val="002060"/>
            </a:solidFill>
          </a:ln>
        </p:spPr>
        <p:txBody>
          <a:bodyPr wrap="square">
            <a:spAutoFit/>
          </a:bodyPr>
          <a:lstStyle/>
          <a:p>
            <a:pPr algn="ctr">
              <a:lnSpc>
                <a:spcPct val="150000"/>
              </a:lnSpc>
            </a:pPr>
            <a:r>
              <a:rPr lang="zh-TW" altLang="en-US" sz="4000" dirty="0">
                <a:ea typeface="標楷體" panose="03000509000000000000" pitchFamily="65" charset="-120"/>
              </a:rPr>
              <a:t>“营造”还可用于有计划建造森林。</a:t>
            </a:r>
            <a:endParaRPr lang="en-US" altLang="zh-TW" sz="4000" dirty="0">
              <a:ea typeface="標楷體" panose="03000509000000000000" pitchFamily="65" charset="-120"/>
            </a:endParaRPr>
          </a:p>
        </p:txBody>
      </p:sp>
      <p:sp>
        <p:nvSpPr>
          <p:cNvPr id="7" name="文字方塊 6">
            <a:extLst>
              <a:ext uri="{FF2B5EF4-FFF2-40B4-BE49-F238E27FC236}">
                <a16:creationId xmlns:a16="http://schemas.microsoft.com/office/drawing/2014/main" id="{DE5D0B6E-716A-4195-B82F-728041491414}"/>
              </a:ext>
            </a:extLst>
          </p:cNvPr>
          <p:cNvSpPr txBox="1"/>
          <p:nvPr/>
        </p:nvSpPr>
        <p:spPr>
          <a:xfrm>
            <a:off x="336953" y="3769479"/>
            <a:ext cx="11518093" cy="1840825"/>
          </a:xfrm>
          <a:prstGeom prst="rect">
            <a:avLst/>
          </a:prstGeom>
          <a:noFill/>
        </p:spPr>
        <p:txBody>
          <a:bodyPr wrap="square" rtlCol="0" anchor="ctr">
            <a:spAutoFit/>
          </a:bodyPr>
          <a:lstStyle/>
          <a:p>
            <a:pPr marL="742950" indent="-742950">
              <a:lnSpc>
                <a:spcPct val="150000"/>
              </a:lnSpc>
              <a:buAutoNum type="arabicPeriod"/>
            </a:pPr>
            <a:r>
              <a:rPr lang="zh-TW" altLang="en-US" sz="4000" dirty="0">
                <a:latin typeface="Calibri" panose="020F0502020204030204" pitchFamily="34" charset="0"/>
                <a:ea typeface="標楷體" panose="03000509000000000000" pitchFamily="65" charset="-120"/>
              </a:rPr>
              <a:t>我们应该在大西北</a:t>
            </a:r>
            <a:r>
              <a:rPr lang="zh-TW" altLang="en-US" sz="4000" dirty="0">
                <a:solidFill>
                  <a:srgbClr val="FF0000"/>
                </a:solidFill>
                <a:latin typeface="Calibri" panose="020F0502020204030204" pitchFamily="34" charset="0"/>
                <a:ea typeface="標楷體" panose="03000509000000000000" pitchFamily="65" charset="-120"/>
              </a:rPr>
              <a:t>营造</a:t>
            </a:r>
            <a:r>
              <a:rPr lang="zh-TW" altLang="en-US" sz="4000" dirty="0">
                <a:latin typeface="Calibri" panose="020F0502020204030204" pitchFamily="34" charset="0"/>
                <a:ea typeface="標楷體" panose="03000509000000000000" pitchFamily="65" charset="-120"/>
              </a:rPr>
              <a:t>大面积防林，以防沙漠继续南移。</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4009538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6955" y="29943"/>
            <a:ext cx="2900365" cy="141577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营造</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yíngzào</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54680" y="-2346"/>
            <a:ext cx="2900365" cy="141577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营建</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yíngjiàn</a:t>
            </a:r>
            <a:endParaRPr lang="zh-TW" altLang="en-US" sz="32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37320" y="705540"/>
            <a:ext cx="5717360" cy="3228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58FB276A-3E04-44D4-93D2-BDCC87654F6D}"/>
              </a:ext>
            </a:extLst>
          </p:cNvPr>
          <p:cNvSpPr/>
          <p:nvPr/>
        </p:nvSpPr>
        <p:spPr>
          <a:xfrm>
            <a:off x="336954" y="1490428"/>
            <a:ext cx="11518092" cy="907428"/>
          </a:xfrm>
          <a:prstGeom prst="rect">
            <a:avLst/>
          </a:prstGeom>
          <a:ln w="38100">
            <a:solidFill>
              <a:srgbClr val="002060"/>
            </a:solidFill>
          </a:ln>
        </p:spPr>
        <p:txBody>
          <a:bodyPr wrap="square">
            <a:spAutoFit/>
          </a:bodyPr>
          <a:lstStyle/>
          <a:p>
            <a:pPr algn="ctr">
              <a:lnSpc>
                <a:spcPct val="150000"/>
              </a:lnSpc>
            </a:pPr>
            <a:r>
              <a:rPr lang="zh-TW" altLang="en-US" sz="4000" dirty="0">
                <a:ea typeface="標楷體" panose="03000509000000000000" pitchFamily="65" charset="-120"/>
              </a:rPr>
              <a:t>“营造” 还可用于有目的制造气氛。</a:t>
            </a:r>
            <a:endParaRPr lang="en-US" altLang="zh-TW" sz="4000" dirty="0">
              <a:ea typeface="標楷體" panose="03000509000000000000" pitchFamily="65" charset="-120"/>
            </a:endParaRPr>
          </a:p>
        </p:txBody>
      </p:sp>
      <p:sp>
        <p:nvSpPr>
          <p:cNvPr id="7" name="文字方塊 6">
            <a:extLst>
              <a:ext uri="{FF2B5EF4-FFF2-40B4-BE49-F238E27FC236}">
                <a16:creationId xmlns:a16="http://schemas.microsoft.com/office/drawing/2014/main" id="{DE5D0B6E-716A-4195-B82F-728041491414}"/>
              </a:ext>
            </a:extLst>
          </p:cNvPr>
          <p:cNvSpPr txBox="1"/>
          <p:nvPr/>
        </p:nvSpPr>
        <p:spPr>
          <a:xfrm>
            <a:off x="336954" y="2582870"/>
            <a:ext cx="11518093" cy="3687484"/>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春节来临之前，中国人通常都利用春联、倒贴的“福字”、年画等</a:t>
            </a:r>
            <a:r>
              <a:rPr lang="zh-TW" altLang="en-US" sz="4000" dirty="0">
                <a:solidFill>
                  <a:srgbClr val="FF0000"/>
                </a:solidFill>
                <a:latin typeface="Calibri" panose="020F0502020204030204" pitchFamily="34" charset="0"/>
                <a:ea typeface="標楷體" panose="03000509000000000000" pitchFamily="65" charset="-120"/>
              </a:rPr>
              <a:t>营造</a:t>
            </a:r>
            <a:r>
              <a:rPr lang="zh-TW" altLang="en-US" sz="4000" dirty="0">
                <a:latin typeface="Calibri" panose="020F0502020204030204" pitchFamily="34" charset="0"/>
                <a:ea typeface="標楷體" panose="03000509000000000000" pitchFamily="65" charset="-120"/>
              </a:rPr>
              <a:t>出过年的气氛。</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这家咖啡馆的桌上都点着蜡烛，摆着鲜花，努力</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a:t>
            </a:r>
            <a:r>
              <a:rPr lang="zh-TW" altLang="en-US" sz="4000" dirty="0">
                <a:solidFill>
                  <a:srgbClr val="FF0000"/>
                </a:solidFill>
                <a:latin typeface="Calibri" panose="020F0502020204030204" pitchFamily="34" charset="0"/>
                <a:ea typeface="標楷體" panose="03000509000000000000" pitchFamily="65" charset="-120"/>
              </a:rPr>
              <a:t> 营造</a:t>
            </a:r>
            <a:r>
              <a:rPr lang="zh-TW" altLang="en-US" sz="4000" dirty="0">
                <a:latin typeface="Calibri" panose="020F0502020204030204" pitchFamily="34" charset="0"/>
                <a:ea typeface="標楷體" panose="03000509000000000000" pitchFamily="65" charset="-120"/>
              </a:rPr>
              <a:t>一种温馨浪漫的气氛。</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617334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CF56A5-4BA3-4DBD-8439-FE4AAE380905}"/>
              </a:ext>
            </a:extLst>
          </p:cNvPr>
          <p:cNvSpPr/>
          <p:nvPr/>
        </p:nvSpPr>
        <p:spPr>
          <a:xfrm>
            <a:off x="359229" y="0"/>
            <a:ext cx="11476263" cy="7006855"/>
          </a:xfrm>
          <a:prstGeom prst="rect">
            <a:avLst/>
          </a:prstGeom>
        </p:spPr>
        <p:txBody>
          <a:bodyPr wrap="square">
            <a:spAutoFit/>
          </a:bodyPr>
          <a:lstStyle/>
          <a:p>
            <a:pPr indent="457200">
              <a:lnSpc>
                <a:spcPct val="150000"/>
              </a:lnSpc>
            </a:pPr>
            <a:r>
              <a:rPr lang="zh-CN" altLang="en-US" sz="3700" dirty="0">
                <a:solidFill>
                  <a:srgbClr val="000000"/>
                </a:solidFill>
                <a:latin typeface="標楷體" panose="03000509000000000000" pitchFamily="65" charset="-120"/>
                <a:ea typeface="標楷體" panose="03000509000000000000" pitchFamily="65" charset="-120"/>
              </a:rPr>
              <a:t>大家在一起的时候自然都很快活，这个生日由于小刘的到来，以及同事们共同</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营造</a:t>
            </a:r>
            <a:r>
              <a:rPr lang="zh-CN" altLang="en-US" sz="3700" dirty="0">
                <a:solidFill>
                  <a:srgbClr val="000000"/>
                </a:solidFill>
                <a:latin typeface="標楷體" panose="03000509000000000000" pitchFamily="65" charset="-120"/>
                <a:ea typeface="標楷體" panose="03000509000000000000" pitchFamily="65" charset="-120"/>
              </a:rPr>
              <a:t>的那样一种气氛，远远地超出了他预先想到的效果，平时面孔很严肃的人这时候都好像焕发了青春，老魏甚至还讲到了他年轻时候跟一个姑娘的浪漫故事，当他讲到这个姑娘在排队买饭的时候如何用</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胳膊肘</a:t>
            </a:r>
            <a:r>
              <a:rPr lang="zh-CN" altLang="en-US" sz="3700" dirty="0">
                <a:solidFill>
                  <a:srgbClr val="000000"/>
                </a:solidFill>
                <a:latin typeface="標楷體" panose="03000509000000000000" pitchFamily="65" charset="-120"/>
                <a:ea typeface="標楷體" panose="03000509000000000000" pitchFamily="65" charset="-120"/>
              </a:rPr>
              <a:t>碰他，他又是如何吓得直躲的时候，大家都乐了，都说看不出来他还有这么一段。这种情形让周健很高兴</a:t>
            </a:r>
            <a:endParaRPr lang="zh-TW" altLang="en-US" sz="37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4455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在场</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yuànyì</a:t>
            </a:r>
            <a:endParaRPr lang="zh-TW" altLang="en-US" sz="7200" dirty="0">
              <a:solidFill>
                <a:schemeClr val="bg1"/>
              </a:solidFill>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D996E0AF-F782-432E-8F28-73576E62490D}"/>
              </a:ext>
            </a:extLst>
          </p:cNvPr>
          <p:cNvSpPr/>
          <p:nvPr/>
        </p:nvSpPr>
        <p:spPr>
          <a:xfrm>
            <a:off x="336884" y="824774"/>
            <a:ext cx="4331368" cy="830997"/>
          </a:xfrm>
          <a:prstGeom prst="rect">
            <a:avLst/>
          </a:prstGeom>
          <a:ln w="38100">
            <a:solidFill>
              <a:srgbClr val="C00000"/>
            </a:solidFill>
          </a:ln>
        </p:spPr>
        <p:txBody>
          <a:bodyPr wrap="square">
            <a:spAutoFit/>
          </a:bodyPr>
          <a:lstStyle/>
          <a:p>
            <a:pPr algn="ctr"/>
            <a:r>
              <a:rPr lang="en-US" altLang="zh-TW" sz="4800" dirty="0">
                <a:solidFill>
                  <a:srgbClr val="333333"/>
                </a:solidFill>
                <a:latin typeface="Microsoft Yahei" panose="020B0503020204020204" pitchFamily="34" charset="-122"/>
                <a:ea typeface="Microsoft Yahei" panose="020B0503020204020204" pitchFamily="34" charset="-122"/>
              </a:rPr>
              <a:t>to be present</a:t>
            </a:r>
            <a:endParaRPr lang="zh-TW" altLang="en-US" sz="4800" dirty="0"/>
          </a:p>
        </p:txBody>
      </p:sp>
    </p:spTree>
    <p:extLst>
      <p:ext uri="{BB962C8B-B14F-4D97-AF65-F5344CB8AC3E}">
        <p14:creationId xmlns:p14="http://schemas.microsoft.com/office/powerpoint/2010/main" val="9789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FC8DC86-A349-48CD-AEA8-67A240C244E1}"/>
              </a:ext>
            </a:extLst>
          </p:cNvPr>
          <p:cNvSpPr/>
          <p:nvPr/>
        </p:nvSpPr>
        <p:spPr>
          <a:xfrm>
            <a:off x="332014" y="1318208"/>
            <a:ext cx="11527971" cy="3677482"/>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有人提议</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在场</a:t>
            </a:r>
            <a:r>
              <a:rPr lang="zh-CN" altLang="en-US" sz="4000" dirty="0">
                <a:solidFill>
                  <a:srgbClr val="000000"/>
                </a:solidFill>
                <a:latin typeface="標楷體" panose="03000509000000000000" pitchFamily="65" charset="-120"/>
                <a:ea typeface="標楷體" panose="03000509000000000000" pitchFamily="65" charset="-120"/>
              </a:rPr>
              <a:t>的人以后无论谁过生日都要来这么一次聚会，说完这话以后，大家就开始互相询问各自的生日并作了一个记录，周健注意到小刘的生日与现在隔得很远。</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5728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5D1A082E-7589-411D-B62D-DDDA7A4D33CD}"/>
              </a:ext>
            </a:extLst>
          </p:cNvPr>
          <p:cNvPicPr>
            <a:picLocks noChangeAspect="1"/>
          </p:cNvPicPr>
          <p:nvPr/>
        </p:nvPicPr>
        <p:blipFill>
          <a:blip r:embed="rId2"/>
          <a:stretch>
            <a:fillRect/>
          </a:stretch>
        </p:blipFill>
        <p:spPr>
          <a:xfrm>
            <a:off x="6119718" y="4097867"/>
            <a:ext cx="4164905" cy="2760132"/>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影集</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yǐngjí</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指点</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zhǐdiǎn</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3905250"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讲解</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jiǎngjiě</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5" name="文字方塊 4">
            <a:extLst>
              <a:ext uri="{FF2B5EF4-FFF2-40B4-BE49-F238E27FC236}">
                <a16:creationId xmlns:a16="http://schemas.microsoft.com/office/drawing/2014/main" id="{FC61ED2F-F1F9-4AC0-96A9-856BE5E07441}"/>
              </a:ext>
            </a:extLst>
          </p:cNvPr>
          <p:cNvSpPr txBox="1"/>
          <p:nvPr/>
        </p:nvSpPr>
        <p:spPr>
          <a:xfrm>
            <a:off x="10001250" y="5349894"/>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无知</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wúzhī</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7" name="矩形 6">
            <a:extLst>
              <a:ext uri="{FF2B5EF4-FFF2-40B4-BE49-F238E27FC236}">
                <a16:creationId xmlns:a16="http://schemas.microsoft.com/office/drawing/2014/main" id="{3AE450B2-8276-45E9-AA8A-9E6FA8642E46}"/>
              </a:ext>
            </a:extLst>
          </p:cNvPr>
          <p:cNvSpPr/>
          <p:nvPr/>
        </p:nvSpPr>
        <p:spPr>
          <a:xfrm>
            <a:off x="327273" y="656253"/>
            <a:ext cx="3399585" cy="2018694"/>
          </a:xfrm>
          <a:prstGeom prst="rect">
            <a:avLst/>
          </a:prstGeom>
          <a:ln w="38100">
            <a:solidFill>
              <a:srgbClr val="C00000"/>
            </a:solidFill>
          </a:ln>
        </p:spPr>
        <p:txBody>
          <a:bodyPr wrap="none">
            <a:spAutoFit/>
          </a:bodyPr>
          <a:lstStyle/>
          <a:p>
            <a:pPr algn="ctr">
              <a:lnSpc>
                <a:spcPct val="150000"/>
              </a:lnSpc>
            </a:pPr>
            <a:r>
              <a:rPr lang="en-US" altLang="zh-TW" sz="44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photo album, </a:t>
            </a:r>
          </a:p>
          <a:p>
            <a:pPr algn="ctr">
              <a:lnSpc>
                <a:spcPct val="150000"/>
              </a:lnSpc>
            </a:pPr>
            <a:r>
              <a:rPr lang="en-US" altLang="zh-TW" sz="44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TV​ series</a:t>
            </a:r>
            <a:endParaRPr lang="zh-TW" altLang="en-US" sz="4400" dirty="0">
              <a:latin typeface="Calibri" panose="020F0502020204030204" pitchFamily="34" charset="0"/>
              <a:cs typeface="Calibri" panose="020F0502020204030204" pitchFamily="34" charset="0"/>
            </a:endParaRPr>
          </a:p>
        </p:txBody>
      </p:sp>
      <p:sp>
        <p:nvSpPr>
          <p:cNvPr id="8" name="矩形 7">
            <a:extLst>
              <a:ext uri="{FF2B5EF4-FFF2-40B4-BE49-F238E27FC236}">
                <a16:creationId xmlns:a16="http://schemas.microsoft.com/office/drawing/2014/main" id="{866ED817-0482-485C-BC16-1164C488A731}"/>
              </a:ext>
            </a:extLst>
          </p:cNvPr>
          <p:cNvSpPr/>
          <p:nvPr/>
        </p:nvSpPr>
        <p:spPr>
          <a:xfrm>
            <a:off x="6274391" y="252425"/>
            <a:ext cx="5590335" cy="1668470"/>
          </a:xfrm>
          <a:prstGeom prst="rect">
            <a:avLst/>
          </a:prstGeom>
          <a:ln w="38100">
            <a:solidFill>
              <a:srgbClr val="C00000"/>
            </a:solidFill>
          </a:ln>
        </p:spPr>
        <p:txBody>
          <a:bodyPr wrap="square">
            <a:spAutoFit/>
          </a:bodyPr>
          <a:lstStyle/>
          <a:p>
            <a:pPr algn="ctr">
              <a:lnSpc>
                <a:spcPct val="150000"/>
              </a:lnSpc>
            </a:pPr>
            <a:r>
              <a:rPr lang="en-US" altLang="zh-TW" sz="36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to give directions, </a:t>
            </a:r>
          </a:p>
          <a:p>
            <a:pPr algn="ctr">
              <a:lnSpc>
                <a:spcPct val="150000"/>
              </a:lnSpc>
            </a:pPr>
            <a:r>
              <a:rPr lang="en-US" altLang="zh-TW" sz="36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to show how (to do </a:t>
            </a:r>
            <a:r>
              <a:rPr lang="en-US" altLang="zh-TW" sz="3600" dirty="0" err="1">
                <a:solidFill>
                  <a:srgbClr val="333333"/>
                </a:solidFill>
                <a:latin typeface="Calibri" panose="020F0502020204030204" pitchFamily="34" charset="0"/>
                <a:ea typeface="Microsoft Yahei" panose="020B0503020204020204" pitchFamily="34" charset="-122"/>
                <a:cs typeface="Calibri" panose="020F0502020204030204" pitchFamily="34" charset="0"/>
              </a:rPr>
              <a:t>sth</a:t>
            </a:r>
            <a:r>
              <a:rPr lang="en-US" altLang="zh-TW" sz="36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a:t>
            </a:r>
            <a:endParaRPr lang="zh-TW" altLang="en-US" sz="3600" dirty="0">
              <a:latin typeface="Calibri" panose="020F0502020204030204" pitchFamily="34" charset="0"/>
              <a:cs typeface="Calibri" panose="020F0502020204030204" pitchFamily="34" charset="0"/>
            </a:endParaRPr>
          </a:p>
        </p:txBody>
      </p:sp>
      <p:pic>
        <p:nvPicPr>
          <p:cNvPr id="9" name="圖片 8">
            <a:extLst>
              <a:ext uri="{FF2B5EF4-FFF2-40B4-BE49-F238E27FC236}">
                <a16:creationId xmlns:a16="http://schemas.microsoft.com/office/drawing/2014/main" id="{2A377CA3-00B5-410F-8A07-F6B4A42E405E}"/>
              </a:ext>
            </a:extLst>
          </p:cNvPr>
          <p:cNvPicPr>
            <a:picLocks noChangeAspect="1"/>
          </p:cNvPicPr>
          <p:nvPr/>
        </p:nvPicPr>
        <p:blipFill>
          <a:blip r:embed="rId3"/>
          <a:stretch>
            <a:fillRect/>
          </a:stretch>
        </p:blipFill>
        <p:spPr>
          <a:xfrm>
            <a:off x="172597" y="3773316"/>
            <a:ext cx="3708935" cy="2560759"/>
          </a:xfrm>
          <a:prstGeom prst="rect">
            <a:avLst/>
          </a:prstGeom>
        </p:spPr>
      </p:pic>
    </p:spTree>
    <p:extLst>
      <p:ext uri="{BB962C8B-B14F-4D97-AF65-F5344CB8AC3E}">
        <p14:creationId xmlns:p14="http://schemas.microsoft.com/office/powerpoint/2010/main" val="14124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9125952"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捂</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wǔ</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5" name="文字方塊 4">
            <a:extLst>
              <a:ext uri="{FF2B5EF4-FFF2-40B4-BE49-F238E27FC236}">
                <a16:creationId xmlns:a16="http://schemas.microsoft.com/office/drawing/2014/main" id="{FC61ED2F-F1F9-4AC0-96A9-856BE5E07441}"/>
              </a:ext>
            </a:extLst>
          </p:cNvPr>
          <p:cNvSpPr txBox="1"/>
          <p:nvPr/>
        </p:nvSpPr>
        <p:spPr>
          <a:xfrm>
            <a:off x="8905875" y="5349895"/>
            <a:ext cx="2630905"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百日照</a:t>
            </a:r>
            <a:r>
              <a:rPr lang="en-US" altLang="zh-TW" sz="3200" dirty="0" err="1">
                <a:solidFill>
                  <a:schemeClr val="bg1"/>
                </a:solidFill>
                <a:latin typeface="Calibri" panose="020F0502020204030204" pitchFamily="34" charset="0"/>
                <a:cs typeface="Calibri" panose="020F0502020204030204" pitchFamily="34" charset="0"/>
              </a:rPr>
              <a:t>bǎi</a:t>
            </a:r>
            <a:r>
              <a:rPr lang="en-US" altLang="zh-TW" sz="3200" dirty="0">
                <a:solidFill>
                  <a:schemeClr val="bg1"/>
                </a:solidFill>
                <a:latin typeface="Calibri" panose="020F0502020204030204" pitchFamily="34" charset="0"/>
                <a:cs typeface="Calibri" panose="020F0502020204030204" pitchFamily="34" charset="0"/>
              </a:rPr>
              <a:t> </a:t>
            </a:r>
            <a:r>
              <a:rPr lang="en-US" altLang="zh-TW" sz="3200" dirty="0" err="1">
                <a:solidFill>
                  <a:schemeClr val="bg1"/>
                </a:solidFill>
                <a:latin typeface="Calibri" panose="020F0502020204030204" pitchFamily="34" charset="0"/>
                <a:cs typeface="Calibri" panose="020F0502020204030204" pitchFamily="34" charset="0"/>
              </a:rPr>
              <a:t>rìzhào</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pic>
        <p:nvPicPr>
          <p:cNvPr id="3" name="圖片 2">
            <a:extLst>
              <a:ext uri="{FF2B5EF4-FFF2-40B4-BE49-F238E27FC236}">
                <a16:creationId xmlns:a16="http://schemas.microsoft.com/office/drawing/2014/main" id="{B9EAEFF3-9968-4794-B2D8-22E7204A2FA7}"/>
              </a:ext>
            </a:extLst>
          </p:cNvPr>
          <p:cNvPicPr>
            <a:picLocks noChangeAspect="1"/>
          </p:cNvPicPr>
          <p:nvPr/>
        </p:nvPicPr>
        <p:blipFill>
          <a:blip r:embed="rId2"/>
          <a:stretch>
            <a:fillRect/>
          </a:stretch>
        </p:blipFill>
        <p:spPr>
          <a:xfrm>
            <a:off x="2815167" y="180622"/>
            <a:ext cx="4872566" cy="3248377"/>
          </a:xfrm>
          <a:prstGeom prst="rect">
            <a:avLst/>
          </a:prstGeom>
        </p:spPr>
      </p:pic>
      <p:pic>
        <p:nvPicPr>
          <p:cNvPr id="4" name="圖片 3">
            <a:extLst>
              <a:ext uri="{FF2B5EF4-FFF2-40B4-BE49-F238E27FC236}">
                <a16:creationId xmlns:a16="http://schemas.microsoft.com/office/drawing/2014/main" id="{CCFF3C79-4697-47A0-BF7B-61F381168E16}"/>
              </a:ext>
            </a:extLst>
          </p:cNvPr>
          <p:cNvPicPr>
            <a:picLocks noChangeAspect="1"/>
          </p:cNvPicPr>
          <p:nvPr/>
        </p:nvPicPr>
        <p:blipFill>
          <a:blip r:embed="rId3"/>
          <a:stretch>
            <a:fillRect/>
          </a:stretch>
        </p:blipFill>
        <p:spPr>
          <a:xfrm>
            <a:off x="2815167" y="3778099"/>
            <a:ext cx="4872567" cy="3143592"/>
          </a:xfrm>
          <a:prstGeom prst="rect">
            <a:avLst/>
          </a:prstGeom>
        </p:spPr>
      </p:pic>
    </p:spTree>
    <p:extLst>
      <p:ext uri="{BB962C8B-B14F-4D97-AF65-F5344CB8AC3E}">
        <p14:creationId xmlns:p14="http://schemas.microsoft.com/office/powerpoint/2010/main" val="402644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623248"/>
          </a:xfrm>
          <a:prstGeom prst="rect">
            <a:avLst/>
          </a:prstGeom>
          <a:solidFill>
            <a:srgbClr val="002060"/>
          </a:solidFill>
        </p:spPr>
        <p:txBody>
          <a:bodyPr wrap="square" rtlCol="0">
            <a:spAutoFit/>
          </a:bodyPr>
          <a:lstStyle/>
          <a:p>
            <a:pPr algn="ctr"/>
            <a:r>
              <a:rPr lang="zh-TW" altLang="en-US" sz="2400" dirty="0">
                <a:solidFill>
                  <a:schemeClr val="bg1"/>
                </a:solidFill>
                <a:latin typeface="標楷體" panose="03000509000000000000" pitchFamily="65" charset="-120"/>
                <a:ea typeface="標楷體" panose="03000509000000000000" pitchFamily="65" charset="-120"/>
              </a:rPr>
              <a:t>依赖</a:t>
            </a:r>
            <a:endParaRPr lang="en-US" altLang="zh-TW" sz="2400" dirty="0">
              <a:solidFill>
                <a:schemeClr val="bg1"/>
              </a:solidFill>
              <a:latin typeface="標楷體" panose="03000509000000000000" pitchFamily="65" charset="-120"/>
              <a:ea typeface="標楷體" panose="03000509000000000000" pitchFamily="65" charset="-120"/>
            </a:endParaRPr>
          </a:p>
          <a:p>
            <a:pPr algn="ctr"/>
            <a:r>
              <a:rPr lang="en-US" altLang="zh-TW" sz="1000" dirty="0" err="1">
                <a:solidFill>
                  <a:schemeClr val="bg1"/>
                </a:solidFill>
                <a:latin typeface="Calibri" panose="020F0502020204030204" pitchFamily="34" charset="0"/>
                <a:cs typeface="Calibri" panose="020F0502020204030204" pitchFamily="34" charset="0"/>
              </a:rPr>
              <a:t>yīlài</a:t>
            </a:r>
            <a:endParaRPr lang="zh-TW" altLang="en-US" sz="1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569387"/>
          </a:xfrm>
          <a:prstGeom prst="rect">
            <a:avLst/>
          </a:prstGeom>
          <a:solidFill>
            <a:srgbClr val="002060"/>
          </a:solidFill>
        </p:spPr>
        <p:txBody>
          <a:bodyPr wrap="square" rtlCol="0">
            <a:spAutoFit/>
          </a:bodyPr>
          <a:lstStyle/>
          <a:p>
            <a:pPr algn="ctr"/>
            <a:r>
              <a:rPr lang="zh-TW" altLang="en-US" sz="2000" dirty="0">
                <a:solidFill>
                  <a:schemeClr val="bg1"/>
                </a:solidFill>
                <a:latin typeface="標楷體" panose="03000509000000000000" pitchFamily="65" charset="-120"/>
                <a:ea typeface="標楷體" panose="03000509000000000000" pitchFamily="65" charset="-120"/>
              </a:rPr>
              <a:t>依靠</a:t>
            </a:r>
            <a:endParaRPr lang="en-US" altLang="zh-TW" sz="2000" dirty="0">
              <a:solidFill>
                <a:schemeClr val="bg1"/>
              </a:solidFill>
              <a:latin typeface="標楷體" panose="03000509000000000000" pitchFamily="65" charset="-120"/>
              <a:ea typeface="標楷體" panose="03000509000000000000" pitchFamily="65" charset="-120"/>
            </a:endParaRPr>
          </a:p>
          <a:p>
            <a:pPr algn="ctr"/>
            <a:r>
              <a:rPr lang="en-US" altLang="zh-TW" sz="900" dirty="0" err="1">
                <a:solidFill>
                  <a:schemeClr val="bg1"/>
                </a:solidFill>
                <a:latin typeface="Calibri" panose="020F0502020204030204" pitchFamily="34" charset="0"/>
                <a:cs typeface="Calibri" panose="020F0502020204030204" pitchFamily="34" charset="0"/>
              </a:rPr>
              <a:t>yīkào</a:t>
            </a:r>
            <a:endParaRPr lang="zh-TW" altLang="en-US" sz="9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a:p>
            <a:pPr algn="ctr"/>
            <a:endParaRPr lang="zh-TW" altLang="en-US" sz="1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284693"/>
            <a:ext cx="5717363" cy="2693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1956262673"/>
              </p:ext>
            </p:extLst>
          </p:nvPr>
        </p:nvGraphicFramePr>
        <p:xfrm>
          <a:off x="160020" y="741785"/>
          <a:ext cx="11910060" cy="5987358"/>
        </p:xfrm>
        <a:graphic>
          <a:graphicData uri="http://schemas.openxmlformats.org/drawingml/2006/table">
            <a:tbl>
              <a:tblPr firstRow="1" bandRow="1">
                <a:tableStyleId>{72833802-FEF1-4C79-8D5D-14CF1EAF98D9}</a:tableStyleId>
              </a:tblPr>
              <a:tblGrid>
                <a:gridCol w="1066401">
                  <a:extLst>
                    <a:ext uri="{9D8B030D-6E8A-4147-A177-3AD203B41FA5}">
                      <a16:colId xmlns:a16="http://schemas.microsoft.com/office/drawing/2014/main" val="1876788779"/>
                    </a:ext>
                  </a:extLst>
                </a:gridCol>
                <a:gridCol w="10843659">
                  <a:extLst>
                    <a:ext uri="{9D8B030D-6E8A-4147-A177-3AD203B41FA5}">
                      <a16:colId xmlns:a16="http://schemas.microsoft.com/office/drawing/2014/main" val="2559779614"/>
                    </a:ext>
                  </a:extLst>
                </a:gridCol>
              </a:tblGrid>
              <a:tr h="712043">
                <a:tc gridSpan="2">
                  <a:txBody>
                    <a:bodyPr/>
                    <a:lstStyle/>
                    <a:p>
                      <a:pPr algn="ctr"/>
                      <a:r>
                        <a:rPr lang="zh-TW" altLang="en-US" sz="3200" baseline="0" dirty="0">
                          <a:ea typeface="標楷體" panose="03000509000000000000" pitchFamily="65" charset="-120"/>
                        </a:rPr>
                        <a:t>语义</a:t>
                      </a:r>
                      <a:endParaRPr lang="zh-TW" altLang="en-US" sz="3200" b="0" baseline="0" dirty="0">
                        <a:solidFill>
                          <a:schemeClr val="bg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604062">
                <a:tc>
                  <a:txBody>
                    <a:bodyPr/>
                    <a:lstStyle/>
                    <a:p>
                      <a:pPr algn="ctr">
                        <a:lnSpc>
                          <a:spcPct val="150000"/>
                        </a:lnSpc>
                      </a:pPr>
                      <a:r>
                        <a:rPr lang="zh-TW" altLang="en-US" sz="3200" baseline="0" dirty="0">
                          <a:ea typeface="標楷體" panose="03000509000000000000" pitchFamily="65" charset="-120"/>
                        </a:rPr>
                        <a:t> 相同点</a:t>
                      </a:r>
                      <a:endParaRPr lang="zh-TW" altLang="en-US" sz="32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altLang="zh-TW" sz="3200" baseline="0" dirty="0">
                          <a:ea typeface="標楷體" panose="03000509000000000000" pitchFamily="65" charset="-120"/>
                        </a:rPr>
                        <a:t>1.v.</a:t>
                      </a:r>
                    </a:p>
                    <a:p>
                      <a:pPr>
                        <a:lnSpc>
                          <a:spcPct val="150000"/>
                        </a:lnSpc>
                      </a:pPr>
                      <a:r>
                        <a:rPr lang="en-US" altLang="zh-TW" sz="3200" baseline="0" dirty="0">
                          <a:ea typeface="標楷體" panose="03000509000000000000" pitchFamily="65" charset="-120"/>
                        </a:rPr>
                        <a:t>2.</a:t>
                      </a:r>
                      <a:r>
                        <a:rPr lang="zh-TW" altLang="en-US" sz="3200" baseline="0" dirty="0">
                          <a:ea typeface="標楷體" panose="03000509000000000000" pitchFamily="65" charset="-120"/>
                        </a:rPr>
                        <a:t> 都有“凭借他人或事物的支持”的意思。</a:t>
                      </a:r>
                      <a:endParaRPr lang="zh-TW" altLang="en-US" sz="32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50516"/>
                  </a:ext>
                </a:extLst>
              </a:tr>
              <a:tr h="1840209">
                <a:tc>
                  <a:txBody>
                    <a:bodyPr/>
                    <a:lstStyle/>
                    <a:p>
                      <a:pPr algn="ctr">
                        <a:lnSpc>
                          <a:spcPct val="150000"/>
                        </a:lnSpc>
                      </a:pPr>
                      <a:r>
                        <a:rPr lang="zh-TW" altLang="en-US" sz="3200" baseline="0" dirty="0">
                          <a:ea typeface="標楷體" panose="03000509000000000000" pitchFamily="65" charset="-120"/>
                        </a:rPr>
                        <a:t>不同点</a:t>
                      </a:r>
                      <a:endParaRPr lang="zh-TW" altLang="en-US" sz="32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50000"/>
                        </a:lnSpc>
                        <a:buNone/>
                      </a:pPr>
                      <a:r>
                        <a:rPr lang="en-US" altLang="zh-TW" sz="3200" baseline="0" dirty="0">
                          <a:ea typeface="標楷體" panose="03000509000000000000" pitchFamily="65" charset="-120"/>
                        </a:rPr>
                        <a:t>1.</a:t>
                      </a:r>
                      <a:r>
                        <a:rPr lang="zh-TW" altLang="en-US" sz="3200" baseline="0" dirty="0">
                          <a:ea typeface="標楷體" panose="03000509000000000000" pitchFamily="65" charset="-120"/>
                        </a:rPr>
                        <a:t>“依赖”的语义比“依靠”重。</a:t>
                      </a:r>
                      <a:endParaRPr lang="en-US" altLang="zh-TW" sz="3200" baseline="0" dirty="0">
                        <a:ea typeface="標楷體" panose="03000509000000000000" pitchFamily="65" charset="-120"/>
                      </a:endParaRPr>
                    </a:p>
                    <a:p>
                      <a:pPr marL="0" indent="0">
                        <a:lnSpc>
                          <a:spcPct val="150000"/>
                        </a:lnSpc>
                        <a:buNone/>
                      </a:pPr>
                      <a:r>
                        <a:rPr lang="en-US" altLang="zh-TW" sz="3200" baseline="0" dirty="0">
                          <a:ea typeface="標楷體" panose="03000509000000000000" pitchFamily="65" charset="-120"/>
                        </a:rPr>
                        <a:t>2.</a:t>
                      </a:r>
                      <a:r>
                        <a:rPr lang="zh-TW" altLang="en-US" sz="3200" baseline="0" dirty="0">
                          <a:ea typeface="標楷體" panose="03000509000000000000" pitchFamily="65" charset="-120"/>
                        </a:rPr>
                        <a:t>“依赖”→</a:t>
                      </a:r>
                      <a:r>
                        <a:rPr lang="en-US" altLang="zh-TW" sz="3200" baseline="0" dirty="0">
                          <a:ea typeface="標楷體" panose="03000509000000000000" pitchFamily="65" charset="-120"/>
                        </a:rPr>
                        <a:t>(1)</a:t>
                      </a:r>
                      <a:r>
                        <a:rPr lang="zh-TW" altLang="en-US" sz="3200" baseline="0" dirty="0">
                          <a:ea typeface="標楷體" panose="03000509000000000000" pitchFamily="65" charset="-120"/>
                        </a:rPr>
                        <a:t>指完全依靠，不能自主或自给。</a:t>
                      </a:r>
                      <a:endParaRPr lang="en-US" altLang="zh-TW" sz="3200" baseline="0" dirty="0">
                        <a:ea typeface="標楷體" panose="03000509000000000000" pitchFamily="65" charset="-120"/>
                      </a:endParaRPr>
                    </a:p>
                    <a:p>
                      <a:pPr marL="0" indent="0">
                        <a:lnSpc>
                          <a:spcPct val="150000"/>
                        </a:lnSpc>
                        <a:buNone/>
                      </a:pPr>
                      <a:r>
                        <a:rPr lang="zh-TW" altLang="en-US" sz="3200" baseline="0" dirty="0">
                          <a:ea typeface="標楷體" panose="03000509000000000000" pitchFamily="65" charset="-120"/>
                        </a:rPr>
                        <a:t>                     </a:t>
                      </a:r>
                      <a:r>
                        <a:rPr lang="en-US" altLang="zh-TW" sz="3200" baseline="0" dirty="0">
                          <a:ea typeface="標楷體" panose="03000509000000000000" pitchFamily="65" charset="-120"/>
                        </a:rPr>
                        <a:t>(2)</a:t>
                      </a:r>
                      <a:r>
                        <a:rPr lang="zh-TW" altLang="en-US" sz="3200" baseline="0" dirty="0">
                          <a:ea typeface="標楷體" panose="03000509000000000000" pitchFamily="65" charset="-120"/>
                        </a:rPr>
                        <a:t>表示各种事物或现象互为条件而不可分离。</a:t>
                      </a:r>
                      <a:endParaRPr lang="en-US" altLang="zh-TW" sz="3200" baseline="0" dirty="0">
                        <a:ea typeface="標楷體" panose="03000509000000000000" pitchFamily="65" charset="-120"/>
                      </a:endParaRPr>
                    </a:p>
                    <a:p>
                      <a:pPr marL="0" indent="0">
                        <a:lnSpc>
                          <a:spcPct val="150000"/>
                        </a:lnSpc>
                        <a:buNone/>
                      </a:pPr>
                      <a:r>
                        <a:rPr lang="en-US" altLang="zh-TW" sz="3200" baseline="0" dirty="0">
                          <a:ea typeface="標楷體" panose="03000509000000000000" pitchFamily="65" charset="-120"/>
                        </a:rPr>
                        <a:t>3.</a:t>
                      </a:r>
                      <a:r>
                        <a:rPr lang="zh-TW" altLang="en-US" sz="3200" baseline="0" dirty="0">
                          <a:ea typeface="標楷體" panose="03000509000000000000" pitchFamily="65" charset="-120"/>
                        </a:rPr>
                        <a:t>“依靠”→</a:t>
                      </a:r>
                      <a:r>
                        <a:rPr lang="en-US" altLang="zh-TW" sz="3200" baseline="0" dirty="0">
                          <a:ea typeface="標楷體" panose="03000509000000000000" pitchFamily="65" charset="-120"/>
                        </a:rPr>
                        <a:t>(1)</a:t>
                      </a:r>
                      <a:r>
                        <a:rPr lang="zh-TW" altLang="en-US" sz="3200" baseline="0" dirty="0">
                          <a:ea typeface="標楷體" panose="03000509000000000000" pitchFamily="65" charset="-120"/>
                        </a:rPr>
                        <a:t>凭借</a:t>
                      </a:r>
                      <a:r>
                        <a:rPr lang="en-US" altLang="zh-TW" sz="3200" baseline="0" dirty="0">
                          <a:ea typeface="標楷體" panose="03000509000000000000" pitchFamily="65" charset="-120"/>
                        </a:rPr>
                        <a:t>(</a:t>
                      </a:r>
                      <a:r>
                        <a:rPr lang="zh-TW" altLang="en-US" sz="3200" baseline="0" dirty="0">
                          <a:ea typeface="標楷體" panose="03000509000000000000" pitchFamily="65" charset="-120"/>
                        </a:rPr>
                        <a:t>别的人或事物来达到一定目的</a:t>
                      </a:r>
                      <a:r>
                        <a:rPr lang="en-US" altLang="zh-TW" sz="3200" baseline="0" dirty="0">
                          <a:ea typeface="標楷體" panose="03000509000000000000" pitchFamily="65" charset="-120"/>
                        </a:rPr>
                        <a:t>)</a:t>
                      </a:r>
                      <a:r>
                        <a:rPr lang="zh-TW" altLang="en-US" sz="3200" baseline="0" dirty="0">
                          <a:ea typeface="標楷體" panose="03000509000000000000" pitchFamily="65" charset="-120"/>
                        </a:rPr>
                        <a:t>。</a:t>
                      </a:r>
                      <a:endParaRPr lang="en-US" altLang="zh-TW" sz="3200" baseline="0" dirty="0">
                        <a:ea typeface="標楷體" panose="03000509000000000000" pitchFamily="65" charset="-12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TW" altLang="en-US" sz="3200" baseline="0" dirty="0">
                          <a:ea typeface="標楷體" panose="03000509000000000000" pitchFamily="65" charset="-120"/>
                        </a:rPr>
                        <a:t>                    </a:t>
                      </a:r>
                      <a:r>
                        <a:rPr lang="en-US" altLang="zh-TW" sz="3200" baseline="0" dirty="0">
                          <a:ea typeface="標楷體" panose="03000509000000000000" pitchFamily="65" charset="-120"/>
                        </a:rPr>
                        <a:t>(2)</a:t>
                      </a:r>
                      <a:r>
                        <a:rPr lang="zh-TW" altLang="en-US" sz="3200" baseline="0" dirty="0">
                          <a:ea typeface="標楷體" panose="03000509000000000000" pitchFamily="65" charset="-120"/>
                        </a:rPr>
                        <a:t>还可以当</a:t>
                      </a:r>
                      <a:r>
                        <a:rPr lang="en-US" altLang="zh-TW" sz="3200" baseline="0" dirty="0">
                          <a:ea typeface="標楷體" panose="03000509000000000000" pitchFamily="65" charset="-120"/>
                        </a:rPr>
                        <a:t>n.</a:t>
                      </a:r>
                      <a:r>
                        <a:rPr lang="zh-TW" altLang="en-US" sz="3200" baseline="0" dirty="0">
                          <a:ea typeface="標楷體" panose="03000509000000000000" pitchFamily="65" charset="-120"/>
                        </a:rPr>
                        <a:t>，指可以依靠的人或是事物。</a:t>
                      </a:r>
                      <a:endParaRPr lang="en-US" altLang="zh-TW" sz="32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2655334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1990144"/>
            <a:ext cx="3612837"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指点</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zhǐdiǎn</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4" y="1990144"/>
            <a:ext cx="3612835"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指示</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zhǐshì</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8" y="3382833"/>
            <a:ext cx="4259586"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4FB84218-7AD1-4D1A-8492-5200464FF833}"/>
              </a:ext>
            </a:extLst>
          </p:cNvPr>
          <p:cNvSpPr/>
          <p:nvPr/>
        </p:nvSpPr>
        <p:spPr>
          <a:xfrm>
            <a:off x="353372" y="400050"/>
            <a:ext cx="2847028" cy="83439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solidFill>
                  <a:schemeClr val="tx1"/>
                </a:solidFill>
                <a:latin typeface="標楷體" panose="03000509000000000000" pitchFamily="65" charset="-120"/>
                <a:ea typeface="標楷體" panose="03000509000000000000" pitchFamily="65" charset="-120"/>
              </a:rPr>
              <a:t>近义词</a:t>
            </a:r>
            <a:r>
              <a:rPr lang="en-US" altLang="zh-TW" sz="5400" dirty="0">
                <a:solidFill>
                  <a:schemeClr val="tx1"/>
                </a:solidFill>
                <a:latin typeface="標楷體" panose="03000509000000000000" pitchFamily="65" charset="-120"/>
                <a:ea typeface="標楷體" panose="03000509000000000000" pitchFamily="65" charset="-120"/>
              </a:rPr>
              <a:t>3</a:t>
            </a:r>
            <a:endParaRPr lang="zh-TW" altLang="en-US" sz="5400" dirty="0">
              <a:solidFill>
                <a:schemeClr val="tx1"/>
              </a:solidFill>
              <a:ea typeface="標楷體" panose="03000509000000000000" pitchFamily="65" charset="-120"/>
            </a:endParaRPr>
          </a:p>
        </p:txBody>
      </p:sp>
    </p:spTree>
    <p:extLst>
      <p:ext uri="{BB962C8B-B14F-4D97-AF65-F5344CB8AC3E}">
        <p14:creationId xmlns:p14="http://schemas.microsoft.com/office/powerpoint/2010/main" val="1895590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54107"/>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指点</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zhǐdiǎn</a:t>
            </a:r>
            <a:endParaRPr lang="zh-TW" altLang="en-US" sz="3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54107"/>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指示</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zhǐshì</a:t>
            </a:r>
            <a:endParaRPr lang="zh-TW" altLang="en-US" sz="3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477053"/>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2958889370"/>
              </p:ext>
            </p:extLst>
          </p:nvPr>
        </p:nvGraphicFramePr>
        <p:xfrm>
          <a:off x="0" y="990657"/>
          <a:ext cx="12192000" cy="5685536"/>
        </p:xfrm>
        <a:graphic>
          <a:graphicData uri="http://schemas.openxmlformats.org/drawingml/2006/table">
            <a:tbl>
              <a:tblPr firstRow="1" bandRow="1">
                <a:tableStyleId>{72833802-FEF1-4C79-8D5D-14CF1EAF98D9}</a:tableStyleId>
              </a:tblPr>
              <a:tblGrid>
                <a:gridCol w="500514">
                  <a:extLst>
                    <a:ext uri="{9D8B030D-6E8A-4147-A177-3AD203B41FA5}">
                      <a16:colId xmlns:a16="http://schemas.microsoft.com/office/drawing/2014/main" val="1876788779"/>
                    </a:ext>
                  </a:extLst>
                </a:gridCol>
                <a:gridCol w="11691486">
                  <a:extLst>
                    <a:ext uri="{9D8B030D-6E8A-4147-A177-3AD203B41FA5}">
                      <a16:colId xmlns:a16="http://schemas.microsoft.com/office/drawing/2014/main" val="2559779614"/>
                    </a:ext>
                  </a:extLst>
                </a:gridCol>
              </a:tblGrid>
              <a:tr h="415106">
                <a:tc gridSpan="2">
                  <a:txBody>
                    <a:bodyPr/>
                    <a:lstStyle/>
                    <a:p>
                      <a:pPr algn="ctr"/>
                      <a:r>
                        <a:rPr lang="zh-TW" altLang="en-US" sz="2800" baseline="0" dirty="0">
                          <a:latin typeface="Calibri" panose="020F0502020204030204" pitchFamily="34" charset="0"/>
                          <a:ea typeface="標楷體" panose="03000509000000000000" pitchFamily="65" charset="-120"/>
                        </a:rPr>
                        <a:t>语义</a:t>
                      </a:r>
                      <a:endParaRPr lang="zh-TW" altLang="en-US" sz="2800" b="0" baseline="0" dirty="0">
                        <a:solidFill>
                          <a:schemeClr val="bg1"/>
                        </a:solidFill>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287173">
                <a:tc>
                  <a:txBody>
                    <a:bodyPr/>
                    <a:lstStyle/>
                    <a:p>
                      <a:pPr algn="ctr">
                        <a:lnSpc>
                          <a:spcPct val="150000"/>
                        </a:lnSpc>
                      </a:pPr>
                      <a:r>
                        <a:rPr lang="zh-TW" altLang="en-US" sz="2800" baseline="0" dirty="0">
                          <a:latin typeface="Calibri" panose="020F0502020204030204" pitchFamily="34" charset="0"/>
                          <a:ea typeface="標楷體" panose="03000509000000000000" pitchFamily="65" charset="-120"/>
                        </a:rPr>
                        <a:t> 相同点</a:t>
                      </a:r>
                      <a:endParaRPr lang="zh-TW" altLang="en-US" sz="2800" b="0" baseline="0" dirty="0">
                        <a:latin typeface="Calibri" panose="020F0502020204030204" pitchFamily="34" charset="0"/>
                        <a:ea typeface="標楷體" panose="03000509000000000000" pitchFamily="65" charset="-120"/>
                      </a:endParaRPr>
                    </a:p>
                  </a:txBody>
                  <a:tcPr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altLang="zh-TW" sz="2800" baseline="0" dirty="0">
                          <a:latin typeface="Calibri" panose="020F0502020204030204" pitchFamily="34" charset="0"/>
                          <a:ea typeface="標楷體" panose="03000509000000000000" pitchFamily="65" charset="-120"/>
                        </a:rPr>
                        <a:t>1.v.</a:t>
                      </a:r>
                    </a:p>
                    <a:p>
                      <a:pPr>
                        <a:lnSpc>
                          <a:spcPct val="150000"/>
                        </a:lnSpc>
                      </a:pPr>
                      <a:r>
                        <a:rPr lang="en-US" altLang="zh-TW" sz="2800" baseline="0" dirty="0">
                          <a:latin typeface="Calibri" panose="020F0502020204030204" pitchFamily="34" charset="0"/>
                          <a:ea typeface="標楷體" panose="03000509000000000000" pitchFamily="65" charset="-120"/>
                        </a:rPr>
                        <a:t>2.</a:t>
                      </a:r>
                      <a:r>
                        <a:rPr lang="zh-TW" altLang="en-US" sz="2800" baseline="0" dirty="0">
                          <a:latin typeface="Calibri" panose="020F0502020204030204" pitchFamily="34" charset="0"/>
                          <a:ea typeface="標楷體" panose="03000509000000000000" pitchFamily="65" charset="-120"/>
                        </a:rPr>
                        <a:t> 都有“指明方向、方法”的意思。</a:t>
                      </a:r>
                      <a:endParaRPr lang="zh-TW" altLang="en-US" sz="28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50516"/>
                  </a:ext>
                </a:extLst>
              </a:tr>
              <a:tr h="1840209">
                <a:tc>
                  <a:txBody>
                    <a:bodyPr/>
                    <a:lstStyle/>
                    <a:p>
                      <a:pPr algn="ctr">
                        <a:lnSpc>
                          <a:spcPct val="150000"/>
                        </a:lnSpc>
                      </a:pPr>
                      <a:r>
                        <a:rPr lang="zh-TW" altLang="en-US" sz="2800" baseline="0" dirty="0">
                          <a:latin typeface="Calibri" panose="020F0502020204030204" pitchFamily="34" charset="0"/>
                          <a:ea typeface="標楷體" panose="03000509000000000000" pitchFamily="65" charset="-120"/>
                        </a:rPr>
                        <a:t>不同点</a:t>
                      </a:r>
                      <a:endParaRPr lang="zh-TW" altLang="en-US" sz="2800" b="0" baseline="0" dirty="0">
                        <a:latin typeface="Calibri" panose="020F0502020204030204" pitchFamily="34" charset="0"/>
                        <a:ea typeface="標楷體" panose="03000509000000000000" pitchFamily="65" charset="-120"/>
                      </a:endParaRPr>
                    </a:p>
                  </a:txBody>
                  <a:tcPr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50000"/>
                        </a:lnSpc>
                        <a:buNone/>
                      </a:pPr>
                      <a:r>
                        <a:rPr lang="en-US" altLang="zh-TW" sz="2800" baseline="0" dirty="0">
                          <a:latin typeface="Calibri" panose="020F0502020204030204" pitchFamily="34" charset="0"/>
                          <a:ea typeface="標楷體" panose="03000509000000000000" pitchFamily="65" charset="-120"/>
                        </a:rPr>
                        <a:t>1.</a:t>
                      </a:r>
                      <a:r>
                        <a:rPr lang="zh-TW" altLang="en-US" sz="2800" baseline="0" dirty="0">
                          <a:latin typeface="Calibri" panose="020F0502020204030204" pitchFamily="34" charset="0"/>
                          <a:ea typeface="標楷體" panose="03000509000000000000" pitchFamily="65" charset="-120"/>
                        </a:rPr>
                        <a:t>“指点”→</a:t>
                      </a:r>
                      <a:r>
                        <a:rPr lang="en-US" altLang="zh-TW" sz="2800" baseline="0" dirty="0">
                          <a:latin typeface="Calibri" panose="020F0502020204030204" pitchFamily="34" charset="0"/>
                          <a:ea typeface="標楷體" panose="03000509000000000000" pitchFamily="65" charset="-120"/>
                        </a:rPr>
                        <a:t>(1)</a:t>
                      </a:r>
                      <a:r>
                        <a:rPr lang="zh-TW" altLang="en-US" sz="2800" baseline="0" dirty="0">
                          <a:latin typeface="Calibri" panose="020F0502020204030204" pitchFamily="34" charset="0"/>
                          <a:ea typeface="標楷體" panose="03000509000000000000" pitchFamily="65" charset="-120"/>
                        </a:rPr>
                        <a:t>指出来使人知道，有“点明、点播”的意思，可重迭</a:t>
                      </a:r>
                      <a:endParaRPr lang="en-US" altLang="zh-TW" sz="2800" baseline="0" dirty="0">
                        <a:latin typeface="Calibri" panose="020F0502020204030204" pitchFamily="34" charset="0"/>
                        <a:ea typeface="標楷體" panose="03000509000000000000" pitchFamily="65" charset="-120"/>
                      </a:endParaRPr>
                    </a:p>
                    <a:p>
                      <a:pPr marL="0" indent="0">
                        <a:lnSpc>
                          <a:spcPct val="150000"/>
                        </a:lnSpc>
                        <a:buNone/>
                      </a:pPr>
                      <a:r>
                        <a:rPr lang="zh-TW" altLang="en-US" sz="2800" baseline="0" dirty="0">
                          <a:latin typeface="Calibri" panose="020F0502020204030204" pitchFamily="34" charset="0"/>
                          <a:ea typeface="標楷體" panose="03000509000000000000" pitchFamily="65" charset="-120"/>
                        </a:rPr>
                        <a:t>                              为“指点指点”，程度浅。</a:t>
                      </a:r>
                      <a:endParaRPr lang="en-US" altLang="zh-TW" sz="2800" baseline="0" dirty="0">
                        <a:latin typeface="Calibri" panose="020F0502020204030204" pitchFamily="34" charset="0"/>
                        <a:ea typeface="標楷體" panose="03000509000000000000" pitchFamily="65" charset="-120"/>
                      </a:endParaRPr>
                    </a:p>
                    <a:p>
                      <a:pPr marL="0" indent="0">
                        <a:lnSpc>
                          <a:spcPct val="150000"/>
                        </a:lnSpc>
                        <a:buNone/>
                      </a:pPr>
                      <a:r>
                        <a:rPr lang="zh-TW" altLang="en-US" sz="2800" baseline="0" dirty="0">
                          <a:latin typeface="Calibri" panose="020F0502020204030204" pitchFamily="34" charset="0"/>
                          <a:ea typeface="標楷體" panose="03000509000000000000" pitchFamily="65" charset="-120"/>
                        </a:rPr>
                        <a:t>                         </a:t>
                      </a:r>
                      <a:r>
                        <a:rPr lang="en-US" altLang="zh-TW" sz="2800" baseline="0" dirty="0">
                          <a:latin typeface="Calibri" panose="020F0502020204030204" pitchFamily="34" charset="0"/>
                          <a:ea typeface="標楷體" panose="03000509000000000000" pitchFamily="65" charset="-120"/>
                        </a:rPr>
                        <a:t>(2)</a:t>
                      </a:r>
                      <a:r>
                        <a:rPr lang="zh-TW" altLang="en-US" sz="2800" baseline="0" dirty="0">
                          <a:latin typeface="Calibri" panose="020F0502020204030204" pitchFamily="34" charset="0"/>
                          <a:ea typeface="標楷體" panose="03000509000000000000" pitchFamily="65" charset="-120"/>
                        </a:rPr>
                        <a:t>指出一旁或背后说人的缺点或错误，重迭为“指指点点”。</a:t>
                      </a:r>
                      <a:endParaRPr lang="en-US" altLang="zh-TW" sz="2800" baseline="0" dirty="0">
                        <a:latin typeface="Calibri" panose="020F0502020204030204" pitchFamily="34" charset="0"/>
                        <a:ea typeface="標楷體" panose="03000509000000000000" pitchFamily="65" charset="-120"/>
                      </a:endParaRPr>
                    </a:p>
                    <a:p>
                      <a:pPr marL="0" indent="0">
                        <a:lnSpc>
                          <a:spcPct val="150000"/>
                        </a:lnSpc>
                        <a:buNone/>
                      </a:pPr>
                      <a:r>
                        <a:rPr lang="en-US" altLang="zh-TW" sz="2800" baseline="0" dirty="0">
                          <a:latin typeface="Calibri" panose="020F0502020204030204" pitchFamily="34" charset="0"/>
                          <a:ea typeface="標楷體" panose="03000509000000000000" pitchFamily="65" charset="-120"/>
                        </a:rPr>
                        <a:t>3.</a:t>
                      </a:r>
                      <a:r>
                        <a:rPr lang="zh-TW" altLang="en-US" sz="2800" baseline="0" dirty="0">
                          <a:latin typeface="Calibri" panose="020F0502020204030204" pitchFamily="34" charset="0"/>
                          <a:ea typeface="標楷體" panose="03000509000000000000" pitchFamily="65" charset="-120"/>
                        </a:rPr>
                        <a:t>“指示”→</a:t>
                      </a:r>
                      <a:r>
                        <a:rPr lang="en-US" altLang="zh-TW" sz="2800" baseline="0" dirty="0">
                          <a:latin typeface="Calibri" panose="020F0502020204030204" pitchFamily="34" charset="0"/>
                          <a:ea typeface="標楷體" panose="03000509000000000000" pitchFamily="65" charset="-120"/>
                        </a:rPr>
                        <a:t>(1)</a:t>
                      </a:r>
                      <a:r>
                        <a:rPr lang="zh-TW" altLang="en-US" sz="2800" baseline="0" dirty="0">
                          <a:latin typeface="Calibri" panose="020F0502020204030204" pitchFamily="34" charset="0"/>
                          <a:ea typeface="標楷體" panose="03000509000000000000" pitchFamily="65" charset="-120"/>
                        </a:rPr>
                        <a:t>指明处理问题的原则和方法，多用于上级对下级或长</a:t>
                      </a:r>
                      <a:endParaRPr lang="en-US" altLang="zh-TW" sz="2800" baseline="0" dirty="0">
                        <a:latin typeface="Calibri" panose="020F0502020204030204" pitchFamily="34" charset="0"/>
                        <a:ea typeface="標楷體" panose="03000509000000000000" pitchFamily="65" charset="-120"/>
                      </a:endParaRPr>
                    </a:p>
                    <a:p>
                      <a:pPr marL="0" indent="0">
                        <a:lnSpc>
                          <a:spcPct val="150000"/>
                        </a:lnSpc>
                        <a:buNone/>
                      </a:pPr>
                      <a:r>
                        <a:rPr lang="zh-TW" altLang="en-US" sz="2800" baseline="0" dirty="0">
                          <a:latin typeface="Calibri" panose="020F0502020204030204" pitchFamily="34" charset="0"/>
                          <a:ea typeface="標楷體" panose="03000509000000000000" pitchFamily="65" charset="-120"/>
                        </a:rPr>
                        <a:t>                              辈对晚辈，程度深。</a:t>
                      </a:r>
                      <a:endParaRPr lang="en-US" altLang="zh-TW" sz="2800" baseline="0" dirty="0">
                        <a:latin typeface="Calibri" panose="020F0502020204030204" pitchFamily="34" charset="0"/>
                        <a:ea typeface="標楷體" panose="03000509000000000000" pitchFamily="65" charset="-120"/>
                      </a:endParaRPr>
                    </a:p>
                    <a:p>
                      <a:pPr marL="0" indent="0">
                        <a:lnSpc>
                          <a:spcPct val="150000"/>
                        </a:lnSpc>
                        <a:buNone/>
                      </a:pPr>
                      <a:r>
                        <a:rPr lang="zh-TW" altLang="en-US" sz="2800" baseline="0" dirty="0">
                          <a:latin typeface="Calibri" panose="020F0502020204030204" pitchFamily="34" charset="0"/>
                          <a:ea typeface="標楷體" panose="03000509000000000000" pitchFamily="65" charset="-120"/>
                        </a:rPr>
                        <a:t>                         </a:t>
                      </a:r>
                      <a:r>
                        <a:rPr lang="en-US" altLang="zh-TW" sz="2800" baseline="0" dirty="0">
                          <a:latin typeface="Calibri" panose="020F0502020204030204" pitchFamily="34" charset="0"/>
                          <a:ea typeface="標楷體" panose="03000509000000000000" pitchFamily="65" charset="-120"/>
                        </a:rPr>
                        <a:t>(2)</a:t>
                      </a:r>
                      <a:r>
                        <a:rPr lang="zh-TW" altLang="en-US" sz="2800" baseline="0" dirty="0">
                          <a:latin typeface="Calibri" panose="020F0502020204030204" pitchFamily="34" charset="0"/>
                          <a:ea typeface="標楷體" panose="03000509000000000000" pitchFamily="65" charset="-120"/>
                        </a:rPr>
                        <a:t>可以当</a:t>
                      </a:r>
                      <a:r>
                        <a:rPr lang="en-US" altLang="zh-TW" sz="2800" baseline="0" dirty="0">
                          <a:latin typeface="Calibri" panose="020F0502020204030204" pitchFamily="34" charset="0"/>
                          <a:ea typeface="標楷體" panose="03000509000000000000" pitchFamily="65" charset="-120"/>
                        </a:rPr>
                        <a:t>n.</a:t>
                      </a:r>
                      <a:r>
                        <a:rPr lang="zh-TW" altLang="en-US" sz="2800" baseline="0" dirty="0">
                          <a:latin typeface="Calibri" panose="020F0502020204030204" pitchFamily="34" charset="0"/>
                          <a:ea typeface="標楷體" panose="03000509000000000000" pitchFamily="65" charset="-120"/>
                        </a:rPr>
                        <a:t>，指给下级下达的文件或口头指示下级的话。</a:t>
                      </a:r>
                      <a:endParaRPr lang="en-US" altLang="zh-TW" sz="28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3020343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54107"/>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指点</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zhǐdiǎn</a:t>
            </a:r>
            <a:endParaRPr lang="zh-TW" altLang="en-US" sz="3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54107"/>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指示</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zhǐshì</a:t>
            </a:r>
            <a:endParaRPr lang="zh-TW" altLang="en-US" sz="3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477053"/>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25563CBA-12C1-4238-827E-2B14ADFEF677}"/>
              </a:ext>
            </a:extLst>
          </p:cNvPr>
          <p:cNvSpPr/>
          <p:nvPr/>
        </p:nvSpPr>
        <p:spPr>
          <a:xfrm>
            <a:off x="343397" y="1202853"/>
            <a:ext cx="11518092" cy="1840825"/>
          </a:xfrm>
          <a:prstGeom prst="rect">
            <a:avLst/>
          </a:prstGeom>
          <a:ln w="38100">
            <a:solidFill>
              <a:srgbClr val="002060"/>
            </a:solidFill>
          </a:ln>
        </p:spPr>
        <p:txBody>
          <a:bodyPr wrap="square" anchor="ctr">
            <a:spAutoFit/>
          </a:bodyPr>
          <a:lstStyle/>
          <a:p>
            <a:pPr algn="ctr">
              <a:lnSpc>
                <a:spcPct val="150000"/>
              </a:lnSpc>
            </a:pPr>
            <a:r>
              <a:rPr lang="zh-TW" altLang="en-US" sz="4000" dirty="0">
                <a:latin typeface="Calibri" panose="020F0502020204030204" pitchFamily="34" charset="0"/>
                <a:ea typeface="標楷體" panose="03000509000000000000" pitchFamily="65" charset="-120"/>
              </a:rPr>
              <a:t>“指点”→指出来使人知道，有“点明、点播”的意思，程度浅。</a:t>
            </a:r>
            <a:endParaRPr lang="en-US" altLang="zh-TW" sz="40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3C9FE934-5359-4F52-8197-80050C9C1F65}"/>
              </a:ext>
            </a:extLst>
          </p:cNvPr>
          <p:cNvSpPr txBox="1"/>
          <p:nvPr/>
        </p:nvSpPr>
        <p:spPr>
          <a:xfrm>
            <a:off x="336953" y="3429000"/>
            <a:ext cx="11518093" cy="2766911"/>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 爷爷</a:t>
            </a:r>
            <a:r>
              <a:rPr lang="zh-TW" altLang="en-US" sz="4000" dirty="0">
                <a:solidFill>
                  <a:srgbClr val="FF0000"/>
                </a:solidFill>
                <a:latin typeface="Calibri" panose="020F0502020204030204" pitchFamily="34" charset="0"/>
                <a:ea typeface="標楷體" panose="03000509000000000000" pitchFamily="65" charset="-120"/>
              </a:rPr>
              <a:t>指点</a:t>
            </a:r>
            <a:r>
              <a:rPr lang="zh-TW" altLang="en-US" sz="4000" dirty="0">
                <a:latin typeface="Calibri" panose="020F0502020204030204" pitchFamily="34" charset="0"/>
                <a:ea typeface="標楷體" panose="03000509000000000000" pitchFamily="65" charset="-120"/>
              </a:rPr>
              <a:t>给我看，哪是织女星，哪是牛郎星。</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 小王耐心地</a:t>
            </a:r>
            <a:r>
              <a:rPr lang="zh-TW" altLang="en-US" sz="4000" dirty="0">
                <a:solidFill>
                  <a:srgbClr val="FF0000"/>
                </a:solidFill>
                <a:latin typeface="Calibri" panose="020F0502020204030204" pitchFamily="34" charset="0"/>
                <a:ea typeface="標楷體" panose="03000509000000000000" pitchFamily="65" charset="-120"/>
              </a:rPr>
              <a:t>指点</a:t>
            </a:r>
            <a:r>
              <a:rPr lang="zh-TW" altLang="en-US" sz="4000" dirty="0">
                <a:latin typeface="Calibri" panose="020F0502020204030204" pitchFamily="34" charset="0"/>
                <a:ea typeface="標楷體" panose="03000509000000000000" pitchFamily="65" charset="-120"/>
              </a:rPr>
              <a:t>我怎么在计算机里输入汉字。</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3.</a:t>
            </a:r>
            <a:r>
              <a:rPr lang="zh-TW" altLang="en-US" sz="4000" dirty="0">
                <a:latin typeface="Calibri" panose="020F0502020204030204" pitchFamily="34" charset="0"/>
                <a:ea typeface="標楷體" panose="03000509000000000000" pitchFamily="65" charset="-120"/>
              </a:rPr>
              <a:t> 经武林高手</a:t>
            </a:r>
            <a:r>
              <a:rPr lang="zh-TW" altLang="en-US" sz="4000" dirty="0">
                <a:solidFill>
                  <a:srgbClr val="FF0000"/>
                </a:solidFill>
                <a:latin typeface="Calibri" panose="020F0502020204030204" pitchFamily="34" charset="0"/>
                <a:ea typeface="標楷體" panose="03000509000000000000" pitchFamily="65" charset="-120"/>
              </a:rPr>
              <a:t>指点</a:t>
            </a:r>
            <a:r>
              <a:rPr lang="zh-TW" altLang="en-US" sz="4000" dirty="0">
                <a:latin typeface="Calibri" panose="020F0502020204030204" pitchFamily="34" charset="0"/>
                <a:ea typeface="標楷體" panose="03000509000000000000" pitchFamily="65" charset="-120"/>
              </a:rPr>
              <a:t>，他的武功大有进步。</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996545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54107"/>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指点</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zhǐdiǎn</a:t>
            </a:r>
            <a:endParaRPr lang="zh-TW" altLang="en-US" sz="3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54107"/>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指示</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zhǐshì</a:t>
            </a:r>
            <a:endParaRPr lang="zh-TW" altLang="en-US" sz="3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477053"/>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25563CBA-12C1-4238-827E-2B14ADFEF677}"/>
              </a:ext>
            </a:extLst>
          </p:cNvPr>
          <p:cNvSpPr/>
          <p:nvPr/>
        </p:nvSpPr>
        <p:spPr>
          <a:xfrm>
            <a:off x="343397" y="1201475"/>
            <a:ext cx="11518092" cy="1843582"/>
          </a:xfrm>
          <a:prstGeom prst="rect">
            <a:avLst/>
          </a:prstGeom>
          <a:ln w="38100">
            <a:solidFill>
              <a:srgbClr val="002060"/>
            </a:solidFill>
          </a:ln>
        </p:spPr>
        <p:txBody>
          <a:bodyPr wrap="square" anchor="ctr">
            <a:spAutoFit/>
          </a:bodyPr>
          <a:lstStyle/>
          <a:p>
            <a:pPr algn="ctr">
              <a:lnSpc>
                <a:spcPct val="150000"/>
              </a:lnSpc>
            </a:pPr>
            <a:r>
              <a:rPr lang="zh-TW" altLang="en-US" sz="4000" dirty="0">
                <a:latin typeface="Calibri" panose="020F0502020204030204" pitchFamily="34" charset="0"/>
                <a:ea typeface="標楷體" panose="03000509000000000000" pitchFamily="65" charset="-120"/>
              </a:rPr>
              <a:t>“指点指点” →指出来使人知道。</a:t>
            </a:r>
            <a:endParaRPr lang="en-US" altLang="zh-TW" sz="4000" dirty="0">
              <a:latin typeface="Calibri" panose="020F0502020204030204" pitchFamily="34" charset="0"/>
              <a:ea typeface="標楷體" panose="03000509000000000000" pitchFamily="65" charset="-120"/>
            </a:endParaRPr>
          </a:p>
          <a:p>
            <a:pPr algn="ctr">
              <a:lnSpc>
                <a:spcPct val="150000"/>
              </a:lnSpc>
            </a:pPr>
            <a:r>
              <a:rPr lang="zh-TW" altLang="en-US" sz="4000" dirty="0">
                <a:latin typeface="Calibri" panose="020F0502020204030204" pitchFamily="34" charset="0"/>
                <a:ea typeface="標楷體" panose="03000509000000000000" pitchFamily="65" charset="-120"/>
              </a:rPr>
              <a:t>“指指点点”→指出一旁或背后说人的缺点或错误。</a:t>
            </a:r>
            <a:endParaRPr lang="en-US" altLang="zh-TW" sz="40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3C9FE934-5359-4F52-8197-80050C9C1F65}"/>
              </a:ext>
            </a:extLst>
          </p:cNvPr>
          <p:cNvSpPr txBox="1"/>
          <p:nvPr/>
        </p:nvSpPr>
        <p:spPr>
          <a:xfrm>
            <a:off x="336953" y="3292425"/>
            <a:ext cx="11518093" cy="3330464"/>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標楷體" panose="03000509000000000000" pitchFamily="65" charset="-120"/>
              </a:rPr>
              <a:t>1.</a:t>
            </a:r>
            <a:r>
              <a:rPr lang="zh-TW" altLang="en-US" sz="3600" dirty="0">
                <a:latin typeface="Calibri" panose="020F0502020204030204" pitchFamily="34" charset="0"/>
                <a:ea typeface="標楷體" panose="03000509000000000000" pitchFamily="65" charset="-120"/>
              </a:rPr>
              <a:t>我是新手，工作方面还不太熟悉，请大家</a:t>
            </a:r>
            <a:r>
              <a:rPr lang="zh-TW" altLang="en-US" sz="3600" dirty="0">
                <a:solidFill>
                  <a:srgbClr val="FF0000"/>
                </a:solidFill>
                <a:latin typeface="Calibri" panose="020F0502020204030204" pitchFamily="34" charset="0"/>
                <a:ea typeface="標楷體" panose="03000509000000000000" pitchFamily="65" charset="-120"/>
              </a:rPr>
              <a:t>指点指点</a:t>
            </a:r>
            <a:r>
              <a:rPr lang="zh-TW" altLang="en-US" sz="3600" dirty="0">
                <a:latin typeface="Calibri" panose="020F0502020204030204" pitchFamily="34" charset="0"/>
                <a:ea typeface="標楷體" panose="03000509000000000000" pitchFamily="65" charset="-120"/>
              </a:rPr>
              <a:t>我。</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2.</a:t>
            </a:r>
            <a:r>
              <a:rPr lang="zh-TW" altLang="en-US" sz="3600" dirty="0">
                <a:latin typeface="Calibri" panose="020F0502020204030204" pitchFamily="34" charset="0"/>
                <a:ea typeface="標楷體" panose="03000509000000000000" pitchFamily="65" charset="-120"/>
              </a:rPr>
              <a:t>自从同学们都知道他在偷书的事之后，他总是感觉有</a:t>
            </a:r>
            <a:endParaRPr lang="en-US" altLang="zh-TW" sz="3600" dirty="0">
              <a:latin typeface="Calibri" panose="020F0502020204030204" pitchFamily="34" charset="0"/>
              <a:ea typeface="標楷體" panose="03000509000000000000" pitchFamily="65" charset="-120"/>
            </a:endParaRPr>
          </a:p>
          <a:p>
            <a:pPr>
              <a:lnSpc>
                <a:spcPct val="150000"/>
              </a:lnSpc>
            </a:pPr>
            <a:r>
              <a:rPr lang="zh-TW" altLang="en-US" sz="3600" dirty="0">
                <a:latin typeface="Calibri" panose="020F0502020204030204" pitchFamily="34" charset="0"/>
                <a:ea typeface="標楷體" panose="03000509000000000000" pitchFamily="65" charset="-120"/>
              </a:rPr>
              <a:t>   人在他背后</a:t>
            </a:r>
            <a:r>
              <a:rPr lang="zh-TW" altLang="en-US" sz="3600" dirty="0">
                <a:solidFill>
                  <a:srgbClr val="FF0000"/>
                </a:solidFill>
                <a:latin typeface="Calibri" panose="020F0502020204030204" pitchFamily="34" charset="0"/>
                <a:ea typeface="標楷體" panose="03000509000000000000" pitchFamily="65" charset="-120"/>
              </a:rPr>
              <a:t>指指点点</a:t>
            </a:r>
            <a:r>
              <a:rPr lang="zh-TW" altLang="en-US" sz="3600" dirty="0">
                <a:latin typeface="Calibri" panose="020F0502020204030204" pitchFamily="34" charset="0"/>
                <a:ea typeface="標楷體" panose="03000509000000000000" pitchFamily="65" charset="-120"/>
              </a:rPr>
              <a:t>的。</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3.</a:t>
            </a:r>
            <a:r>
              <a:rPr lang="zh-TW" altLang="en-US" sz="3600" dirty="0">
                <a:latin typeface="Calibri" panose="020F0502020204030204" pitchFamily="34" charset="0"/>
                <a:ea typeface="標楷體" panose="03000509000000000000" pitchFamily="65" charset="-120"/>
              </a:rPr>
              <a:t>有话当面说，别在背后</a:t>
            </a:r>
            <a:r>
              <a:rPr lang="zh-TW" altLang="en-US" sz="3600" dirty="0">
                <a:solidFill>
                  <a:srgbClr val="FF0000"/>
                </a:solidFill>
                <a:latin typeface="Calibri" panose="020F0502020204030204" pitchFamily="34" charset="0"/>
                <a:ea typeface="標楷體" panose="03000509000000000000" pitchFamily="65" charset="-120"/>
              </a:rPr>
              <a:t>指指点点</a:t>
            </a:r>
            <a:r>
              <a:rPr lang="zh-TW" altLang="en-US" sz="3600" dirty="0">
                <a:latin typeface="Calibri" panose="020F0502020204030204" pitchFamily="34" charset="0"/>
                <a:ea typeface="標楷體" panose="03000509000000000000" pitchFamily="65" charset="-120"/>
              </a:rPr>
              <a:t>。</a:t>
            </a:r>
            <a:endParaRPr lang="en-US" altLang="zh-TW" sz="36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2588682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046440"/>
          </a:xfrm>
          <a:prstGeom prst="rect">
            <a:avLst/>
          </a:prstGeom>
          <a:solidFill>
            <a:srgbClr val="00206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指点</a:t>
            </a:r>
            <a:endParaRPr lang="en-US" altLang="zh-TW" sz="4400" dirty="0">
              <a:solidFill>
                <a:schemeClr val="bg1"/>
              </a:solidFill>
              <a:latin typeface="標楷體" panose="03000509000000000000" pitchFamily="65" charset="-120"/>
              <a:ea typeface="標楷體" panose="03000509000000000000" pitchFamily="65" charset="-120"/>
            </a:endParaRPr>
          </a:p>
          <a:p>
            <a:pPr algn="ctr"/>
            <a:r>
              <a:rPr lang="en-US" altLang="zh-TW" dirty="0" err="1">
                <a:solidFill>
                  <a:schemeClr val="bg1"/>
                </a:solidFill>
                <a:latin typeface="Calibri" panose="020F0502020204030204" pitchFamily="34" charset="0"/>
                <a:cs typeface="Calibri" panose="020F0502020204030204" pitchFamily="34" charset="0"/>
              </a:rPr>
              <a:t>zhǐdiǎn</a:t>
            </a:r>
            <a:endParaRPr lang="zh-TW" altLang="en-US" sz="4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046440"/>
          </a:xfrm>
          <a:prstGeom prst="rect">
            <a:avLst/>
          </a:prstGeom>
          <a:solidFill>
            <a:srgbClr val="00206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指示</a:t>
            </a:r>
            <a:endParaRPr lang="en-US" altLang="zh-TW" sz="4400" dirty="0">
              <a:solidFill>
                <a:schemeClr val="bg1"/>
              </a:solidFill>
              <a:latin typeface="標楷體" panose="03000509000000000000" pitchFamily="65" charset="-120"/>
              <a:ea typeface="標楷體" panose="03000509000000000000" pitchFamily="65" charset="-120"/>
            </a:endParaRPr>
          </a:p>
          <a:p>
            <a:pPr algn="ctr"/>
            <a:r>
              <a:rPr lang="en-US" altLang="zh-TW" dirty="0" err="1">
                <a:solidFill>
                  <a:schemeClr val="bg1"/>
                </a:solidFill>
                <a:latin typeface="Calibri" panose="020F0502020204030204" pitchFamily="34" charset="0"/>
                <a:cs typeface="Calibri" panose="020F0502020204030204" pitchFamily="34" charset="0"/>
              </a:rPr>
              <a:t>zhǐshì</a:t>
            </a:r>
            <a:endParaRPr lang="zh-TW" altLang="en-US" sz="4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523219"/>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25563CBA-12C1-4238-827E-2B14ADFEF677}"/>
              </a:ext>
            </a:extLst>
          </p:cNvPr>
          <p:cNvSpPr/>
          <p:nvPr/>
        </p:nvSpPr>
        <p:spPr>
          <a:xfrm>
            <a:off x="343397" y="1202853"/>
            <a:ext cx="11518092" cy="1840825"/>
          </a:xfrm>
          <a:prstGeom prst="rect">
            <a:avLst/>
          </a:prstGeom>
          <a:ln w="38100">
            <a:solidFill>
              <a:srgbClr val="002060"/>
            </a:solidFill>
          </a:ln>
        </p:spPr>
        <p:txBody>
          <a:bodyPr wrap="square" anchor="ctr">
            <a:spAutoFit/>
          </a:bodyPr>
          <a:lstStyle/>
          <a:p>
            <a:pPr algn="ctr">
              <a:lnSpc>
                <a:spcPct val="150000"/>
              </a:lnSpc>
            </a:pPr>
            <a:r>
              <a:rPr lang="zh-TW" altLang="en-US" sz="4000" dirty="0">
                <a:latin typeface="Calibri" panose="020F0502020204030204" pitchFamily="34" charset="0"/>
                <a:ea typeface="標楷體" panose="03000509000000000000" pitchFamily="65" charset="-120"/>
              </a:rPr>
              <a:t>“指示”→指明处理问题的原则和方法，多用于上级对下级或长辈对晚辈，程度深。</a:t>
            </a:r>
            <a:endParaRPr lang="en-US" altLang="zh-TW" sz="40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3C9FE934-5359-4F52-8197-80050C9C1F65}"/>
              </a:ext>
            </a:extLst>
          </p:cNvPr>
          <p:cNvSpPr txBox="1"/>
          <p:nvPr/>
        </p:nvSpPr>
        <p:spPr>
          <a:xfrm>
            <a:off x="336953" y="3043678"/>
            <a:ext cx="11518093" cy="3687484"/>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公司总部</a:t>
            </a:r>
            <a:r>
              <a:rPr lang="zh-TW" altLang="en-US" sz="4000" dirty="0">
                <a:solidFill>
                  <a:srgbClr val="FF0000"/>
                </a:solidFill>
                <a:latin typeface="Calibri" panose="020F0502020204030204" pitchFamily="34" charset="0"/>
                <a:ea typeface="標楷體" panose="03000509000000000000" pitchFamily="65" charset="-120"/>
              </a:rPr>
              <a:t>指示</a:t>
            </a:r>
            <a:r>
              <a:rPr lang="zh-TW" altLang="en-US" sz="4000" dirty="0">
                <a:latin typeface="Calibri" panose="020F0502020204030204" pitchFamily="34" charset="0"/>
                <a:ea typeface="標楷體" panose="03000509000000000000" pitchFamily="65" charset="-120"/>
              </a:rPr>
              <a:t>：该部门经理必须就此事故写一份</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   </a:t>
            </a:r>
            <a:r>
              <a:rPr lang="zh-TW" altLang="en-US" sz="4000" dirty="0">
                <a:latin typeface="Calibri" panose="020F0502020204030204" pitchFamily="34" charset="0"/>
                <a:ea typeface="標楷體" panose="03000509000000000000" pitchFamily="65" charset="-120"/>
              </a:rPr>
              <a:t>详细的报告。</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国务院</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en-US" altLang="zh-TW" sz="2800" dirty="0">
                <a:latin typeface="Calibri" panose="020F0502020204030204" pitchFamily="34" charset="0"/>
                <a:cs typeface="Calibri" panose="020F0502020204030204" pitchFamily="34" charset="0"/>
              </a:rPr>
              <a:t>the State Council</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zh-TW" altLang="en-US" sz="4000" dirty="0">
                <a:solidFill>
                  <a:srgbClr val="FF0000"/>
                </a:solidFill>
                <a:latin typeface="Calibri" panose="020F0502020204030204" pitchFamily="34" charset="0"/>
                <a:ea typeface="標楷體" panose="03000509000000000000" pitchFamily="65" charset="-120"/>
              </a:rPr>
              <a:t>指示</a:t>
            </a:r>
            <a:r>
              <a:rPr lang="zh-TW" altLang="en-US" sz="4000" dirty="0">
                <a:latin typeface="Calibri" panose="020F0502020204030204" pitchFamily="34" charset="0"/>
                <a:ea typeface="標楷體" panose="03000509000000000000" pitchFamily="65" charset="-120"/>
              </a:rPr>
              <a:t>各级政委</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en-US" altLang="zh-TW" sz="2800" dirty="0">
                <a:latin typeface="Calibri" panose="020F0502020204030204" pitchFamily="34" charset="0"/>
                <a:cs typeface="Calibri" panose="020F0502020204030204" pitchFamily="34" charset="0"/>
              </a:rPr>
              <a:t>commissar</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zh-TW" altLang="en-US" sz="4000" dirty="0">
                <a:latin typeface="Calibri" panose="020F0502020204030204" pitchFamily="34" charset="0"/>
                <a:ea typeface="標楷體" panose="03000509000000000000" pitchFamily="65" charset="-120"/>
              </a:rPr>
              <a:t>要进一</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   </a:t>
            </a:r>
            <a:r>
              <a:rPr lang="zh-TW" altLang="en-US" sz="4000" dirty="0">
                <a:latin typeface="Calibri" panose="020F0502020204030204" pitchFamily="34" charset="0"/>
                <a:ea typeface="標楷體" panose="03000509000000000000" pitchFamily="65" charset="-120"/>
              </a:rPr>
              <a:t>步做好防腐</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en-US" altLang="zh-TW" sz="2800" dirty="0">
                <a:latin typeface="Calibri" panose="020F0502020204030204" pitchFamily="34" charset="0"/>
                <a:cs typeface="Calibri" panose="020F0502020204030204" pitchFamily="34" charset="0"/>
              </a:rPr>
              <a:t>corruption</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zh-TW" altLang="en-US" sz="4000" dirty="0">
                <a:latin typeface="Calibri" panose="020F0502020204030204" pitchFamily="34" charset="0"/>
                <a:ea typeface="標楷體" panose="03000509000000000000" pitchFamily="65" charset="-120"/>
              </a:rPr>
              <a:t>倡廉</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en-US" altLang="zh-TW" sz="2800" dirty="0">
                <a:latin typeface="Calibri" panose="020F0502020204030204" pitchFamily="34" charset="0"/>
                <a:cs typeface="Calibri" panose="020F0502020204030204" pitchFamily="34" charset="0"/>
              </a:rPr>
              <a:t>honest</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zh-TW" altLang="en-US" sz="4000" dirty="0">
                <a:latin typeface="Calibri" panose="020F0502020204030204" pitchFamily="34" charset="0"/>
                <a:ea typeface="標楷體" panose="03000509000000000000" pitchFamily="65" charset="-120"/>
              </a:rPr>
              <a:t>的工作。</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23914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046440"/>
          </a:xfrm>
          <a:prstGeom prst="rect">
            <a:avLst/>
          </a:prstGeom>
          <a:solidFill>
            <a:srgbClr val="00206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指点</a:t>
            </a:r>
            <a:endParaRPr lang="en-US" altLang="zh-TW" sz="4400" dirty="0">
              <a:solidFill>
                <a:schemeClr val="bg1"/>
              </a:solidFill>
              <a:latin typeface="標楷體" panose="03000509000000000000" pitchFamily="65" charset="-120"/>
              <a:ea typeface="標楷體" panose="03000509000000000000" pitchFamily="65" charset="-120"/>
            </a:endParaRPr>
          </a:p>
          <a:p>
            <a:pPr algn="ctr"/>
            <a:r>
              <a:rPr lang="en-US" altLang="zh-TW" dirty="0" err="1">
                <a:solidFill>
                  <a:schemeClr val="bg1"/>
                </a:solidFill>
                <a:latin typeface="Calibri" panose="020F0502020204030204" pitchFamily="34" charset="0"/>
                <a:cs typeface="Calibri" panose="020F0502020204030204" pitchFamily="34" charset="0"/>
              </a:rPr>
              <a:t>zhǐdiǎn</a:t>
            </a:r>
            <a:endParaRPr lang="zh-TW" altLang="en-US" sz="4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046440"/>
          </a:xfrm>
          <a:prstGeom prst="rect">
            <a:avLst/>
          </a:prstGeom>
          <a:solidFill>
            <a:srgbClr val="00206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指示</a:t>
            </a:r>
            <a:endParaRPr lang="en-US" altLang="zh-TW" sz="4400" dirty="0">
              <a:solidFill>
                <a:schemeClr val="bg1"/>
              </a:solidFill>
              <a:latin typeface="標楷體" panose="03000509000000000000" pitchFamily="65" charset="-120"/>
              <a:ea typeface="標楷體" panose="03000509000000000000" pitchFamily="65" charset="-120"/>
            </a:endParaRPr>
          </a:p>
          <a:p>
            <a:pPr algn="ctr"/>
            <a:r>
              <a:rPr lang="en-US" altLang="zh-TW" dirty="0" err="1">
                <a:solidFill>
                  <a:schemeClr val="bg1"/>
                </a:solidFill>
                <a:latin typeface="Calibri" panose="020F0502020204030204" pitchFamily="34" charset="0"/>
                <a:cs typeface="Calibri" panose="020F0502020204030204" pitchFamily="34" charset="0"/>
              </a:rPr>
              <a:t>zhǐshì</a:t>
            </a:r>
            <a:endParaRPr lang="zh-TW" altLang="en-US" sz="4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523219"/>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25563CBA-12C1-4238-827E-2B14ADFEF677}"/>
              </a:ext>
            </a:extLst>
          </p:cNvPr>
          <p:cNvSpPr/>
          <p:nvPr/>
        </p:nvSpPr>
        <p:spPr>
          <a:xfrm>
            <a:off x="343397" y="1202853"/>
            <a:ext cx="11518092" cy="1840825"/>
          </a:xfrm>
          <a:prstGeom prst="rect">
            <a:avLst/>
          </a:prstGeom>
          <a:ln w="38100">
            <a:solidFill>
              <a:srgbClr val="002060"/>
            </a:solidFill>
          </a:ln>
        </p:spPr>
        <p:txBody>
          <a:bodyPr wrap="square" anchor="ctr">
            <a:spAutoFit/>
          </a:bodyPr>
          <a:lstStyle/>
          <a:p>
            <a:pPr algn="ctr">
              <a:lnSpc>
                <a:spcPct val="150000"/>
              </a:lnSpc>
            </a:pPr>
            <a:r>
              <a:rPr lang="zh-TW" altLang="en-US" sz="4000" dirty="0">
                <a:latin typeface="Calibri" panose="020F0502020204030204" pitchFamily="34" charset="0"/>
                <a:ea typeface="標楷體" panose="03000509000000000000" pitchFamily="65" charset="-120"/>
              </a:rPr>
              <a:t>“指示”→可以当</a:t>
            </a:r>
            <a:r>
              <a:rPr lang="en-US" altLang="zh-TW" sz="4000" dirty="0">
                <a:latin typeface="Calibri" panose="020F0502020204030204" pitchFamily="34" charset="0"/>
                <a:ea typeface="標楷體" panose="03000509000000000000" pitchFamily="65" charset="-120"/>
              </a:rPr>
              <a:t>n.</a:t>
            </a:r>
            <a:r>
              <a:rPr lang="zh-TW" altLang="en-US" sz="4000" dirty="0">
                <a:latin typeface="Calibri" panose="020F0502020204030204" pitchFamily="34" charset="0"/>
                <a:ea typeface="標楷體" panose="03000509000000000000" pitchFamily="65" charset="-120"/>
              </a:rPr>
              <a:t>，指给下级下达的文件或口头指示下级的话。。</a:t>
            </a:r>
            <a:endParaRPr lang="en-US" altLang="zh-TW" sz="40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3C9FE934-5359-4F52-8197-80050C9C1F65}"/>
              </a:ext>
            </a:extLst>
          </p:cNvPr>
          <p:cNvSpPr txBox="1"/>
          <p:nvPr/>
        </p:nvSpPr>
        <p:spPr>
          <a:xfrm>
            <a:off x="336953" y="3967007"/>
            <a:ext cx="11518093" cy="1840825"/>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这件事必须按照上级的</a:t>
            </a:r>
            <a:r>
              <a:rPr lang="zh-TW" altLang="en-US" sz="4000" dirty="0">
                <a:solidFill>
                  <a:srgbClr val="FF0000"/>
                </a:solidFill>
                <a:latin typeface="Calibri" panose="020F0502020204030204" pitchFamily="34" charset="0"/>
                <a:ea typeface="標楷體" panose="03000509000000000000" pitchFamily="65" charset="-120"/>
              </a:rPr>
              <a:t>指示</a:t>
            </a:r>
            <a:r>
              <a:rPr lang="zh-TW" altLang="en-US" sz="4000" dirty="0">
                <a:latin typeface="Calibri" panose="020F0502020204030204" pitchFamily="34" charset="0"/>
                <a:ea typeface="標楷體" panose="03000509000000000000" pitchFamily="65" charset="-120"/>
              </a:rPr>
              <a:t>办理。</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李区长把市长的</a:t>
            </a:r>
            <a:r>
              <a:rPr lang="zh-TW" altLang="en-US" sz="4000" dirty="0">
                <a:solidFill>
                  <a:srgbClr val="FF0000"/>
                </a:solidFill>
                <a:latin typeface="Calibri" panose="020F0502020204030204" pitchFamily="34" charset="0"/>
                <a:ea typeface="標楷體" panose="03000509000000000000" pitchFamily="65" charset="-120"/>
              </a:rPr>
              <a:t>指示</a:t>
            </a:r>
            <a:r>
              <a:rPr lang="zh-TW" altLang="en-US" sz="4000" dirty="0">
                <a:latin typeface="Calibri" panose="020F0502020204030204" pitchFamily="34" charset="0"/>
                <a:ea typeface="標楷體" panose="03000509000000000000" pitchFamily="65" charset="-120"/>
              </a:rPr>
              <a:t>一一记在了笔记本上。</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742580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201D409-4093-46CD-BC9A-8AFCD1CBA287}"/>
              </a:ext>
            </a:extLst>
          </p:cNvPr>
          <p:cNvSpPr/>
          <p:nvPr/>
        </p:nvSpPr>
        <p:spPr>
          <a:xfrm>
            <a:off x="335280" y="0"/>
            <a:ext cx="11521440" cy="6824882"/>
          </a:xfrm>
          <a:prstGeom prst="rect">
            <a:avLst/>
          </a:prstGeom>
        </p:spPr>
        <p:txBody>
          <a:bodyPr wrap="square">
            <a:spAutoFit/>
          </a:bodyPr>
          <a:lstStyle/>
          <a:p>
            <a:pPr>
              <a:lnSpc>
                <a:spcPct val="150000"/>
              </a:lnSpc>
            </a:pPr>
            <a:r>
              <a:rPr lang="zh-CN" altLang="en-US" sz="3700" dirty="0">
                <a:solidFill>
                  <a:srgbClr val="000000"/>
                </a:solidFill>
                <a:latin typeface="標楷體" panose="03000509000000000000" pitchFamily="65" charset="-120"/>
                <a:ea typeface="標楷體" panose="03000509000000000000" pitchFamily="65" charset="-120"/>
              </a:rPr>
              <a:t>　周健的姐姐有一幅照片摆放在桌面上，小刘过去盯着看的时候说，她长得很美。</a:t>
            </a:r>
            <a:br>
              <a:rPr lang="zh-CN" altLang="en-US" sz="3700" dirty="0">
                <a:latin typeface="標楷體" panose="03000509000000000000" pitchFamily="65" charset="-120"/>
                <a:ea typeface="標楷體" panose="03000509000000000000" pitchFamily="65" charset="-120"/>
              </a:rPr>
            </a:br>
            <a:r>
              <a:rPr lang="zh-CN" altLang="en-US" sz="3700" dirty="0">
                <a:solidFill>
                  <a:srgbClr val="000000"/>
                </a:solidFill>
                <a:latin typeface="標楷體" panose="03000509000000000000" pitchFamily="65" charset="-120"/>
                <a:ea typeface="標楷體" panose="03000509000000000000" pitchFamily="65" charset="-120"/>
              </a:rPr>
              <a:t>　　“还有更美的。”周健于是就翻出了一本</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影集</a:t>
            </a:r>
            <a:r>
              <a:rPr lang="zh-CN" altLang="en-US" sz="3700" dirty="0">
                <a:solidFill>
                  <a:srgbClr val="000000"/>
                </a:solidFill>
                <a:latin typeface="標楷體" panose="03000509000000000000" pitchFamily="65" charset="-120"/>
                <a:ea typeface="標楷體" panose="03000509000000000000" pitchFamily="65" charset="-120"/>
              </a:rPr>
              <a:t>拿给她看，那里面有很多他小时候的照片。他指</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指点</a:t>
            </a:r>
            <a:r>
              <a:rPr lang="zh-CN" altLang="en-US" sz="3700" dirty="0">
                <a:solidFill>
                  <a:srgbClr val="000000"/>
                </a:solidFill>
                <a:latin typeface="標楷體" panose="03000509000000000000" pitchFamily="65" charset="-120"/>
                <a:ea typeface="標楷體" panose="03000509000000000000" pitchFamily="65" charset="-120"/>
              </a:rPr>
              <a:t>点地给她</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讲解</a:t>
            </a:r>
            <a:r>
              <a:rPr lang="zh-CN" altLang="en-US" sz="3700" dirty="0">
                <a:solidFill>
                  <a:srgbClr val="000000"/>
                </a:solidFill>
                <a:latin typeface="標楷體" panose="03000509000000000000" pitchFamily="65" charset="-120"/>
                <a:ea typeface="標楷體" panose="03000509000000000000" pitchFamily="65" charset="-120"/>
              </a:rPr>
              <a:t>，周健指着自己的一张显得非常</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无知</a:t>
            </a:r>
            <a:r>
              <a:rPr lang="zh-CN" altLang="en-US" sz="3700" dirty="0">
                <a:solidFill>
                  <a:srgbClr val="000000"/>
                </a:solidFill>
                <a:latin typeface="標楷體" panose="03000509000000000000" pitchFamily="65" charset="-120"/>
                <a:ea typeface="標楷體" panose="03000509000000000000" pitchFamily="65" charset="-120"/>
              </a:rPr>
              <a:t>的</a:t>
            </a:r>
            <a:r>
              <a:rPr lang="zh-CN" altLang="en-US" sz="3700" dirty="0">
                <a:solidFill>
                  <a:srgbClr val="000000"/>
                </a:solidFill>
                <a:highlight>
                  <a:srgbClr val="00FFFF"/>
                </a:highlight>
                <a:latin typeface="標楷體" panose="03000509000000000000" pitchFamily="65" charset="-120"/>
                <a:ea typeface="標楷體" panose="03000509000000000000" pitchFamily="65" charset="-120"/>
              </a:rPr>
              <a:t>百日照</a:t>
            </a:r>
            <a:r>
              <a:rPr lang="zh-CN" altLang="en-US" sz="3700" dirty="0">
                <a:solidFill>
                  <a:srgbClr val="000000"/>
                </a:solidFill>
                <a:latin typeface="標楷體" panose="03000509000000000000" pitchFamily="65" charset="-120"/>
                <a:ea typeface="標楷體" panose="03000509000000000000" pitchFamily="65" charset="-120"/>
              </a:rPr>
              <a:t>说：“你看我那时候像不像一只熊？”</a:t>
            </a:r>
            <a:br>
              <a:rPr lang="zh-CN" altLang="en-US" sz="3700" dirty="0">
                <a:latin typeface="標楷體" panose="03000509000000000000" pitchFamily="65" charset="-120"/>
                <a:ea typeface="標楷體" panose="03000509000000000000" pitchFamily="65" charset="-120"/>
              </a:rPr>
            </a:br>
            <a:r>
              <a:rPr lang="zh-CN" altLang="en-US" sz="3700" dirty="0">
                <a:solidFill>
                  <a:srgbClr val="000000"/>
                </a:solidFill>
                <a:latin typeface="標楷體" panose="03000509000000000000" pitchFamily="65" charset="-120"/>
                <a:ea typeface="標楷體" panose="03000509000000000000" pitchFamily="65" charset="-120"/>
              </a:rPr>
              <a:t>　　小刘一边看一边</a:t>
            </a:r>
            <a:r>
              <a:rPr lang="zh-CN" altLang="en-US" sz="3700" dirty="0">
                <a:solidFill>
                  <a:srgbClr val="000000"/>
                </a:solidFill>
                <a:highlight>
                  <a:srgbClr val="FFFF00"/>
                </a:highlight>
                <a:latin typeface="標楷體" panose="03000509000000000000" pitchFamily="65" charset="-120"/>
                <a:ea typeface="標楷體" panose="03000509000000000000" pitchFamily="65" charset="-120"/>
              </a:rPr>
              <a:t>捂</a:t>
            </a:r>
            <a:r>
              <a:rPr lang="zh-CN" altLang="en-US" sz="3700" dirty="0">
                <a:solidFill>
                  <a:srgbClr val="000000"/>
                </a:solidFill>
                <a:latin typeface="標楷體" panose="03000509000000000000" pitchFamily="65" charset="-120"/>
                <a:ea typeface="標楷體" panose="03000509000000000000" pitchFamily="65" charset="-120"/>
              </a:rPr>
              <a:t>着嘴乐。她对他成长过程中被固定下来的那些时候很感兴趣。</a:t>
            </a:r>
            <a:endParaRPr lang="zh-TW" altLang="en-US" sz="37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53129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浏览</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liúlǎn</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微微</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wēi</a:t>
            </a:r>
            <a:r>
              <a:rPr lang="en-US" altLang="zh-TW" sz="3200" dirty="0">
                <a:solidFill>
                  <a:schemeClr val="bg1"/>
                </a:solidFill>
              </a:rPr>
              <a:t> </a:t>
            </a:r>
            <a:r>
              <a:rPr lang="en-US" altLang="zh-TW" sz="3200" dirty="0" err="1">
                <a:solidFill>
                  <a:schemeClr val="bg1"/>
                </a:solidFill>
              </a:rPr>
              <a:t>wēi</a:t>
            </a:r>
            <a:endParaRPr lang="zh-TW" altLang="en-US" sz="3200" dirty="0">
              <a:solidFill>
                <a:schemeClr val="bg1"/>
              </a:solidFill>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1D7467AD-A8AB-4F2C-9D6B-DE99D4321C22}"/>
              </a:ext>
            </a:extLst>
          </p:cNvPr>
          <p:cNvPicPr>
            <a:picLocks noChangeAspect="1"/>
          </p:cNvPicPr>
          <p:nvPr/>
        </p:nvPicPr>
        <p:blipFill rotWithShape="1">
          <a:blip r:embed="rId2"/>
          <a:srcRect l="11080" t="7407" r="11193" b="28396"/>
          <a:stretch/>
        </p:blipFill>
        <p:spPr>
          <a:xfrm>
            <a:off x="487343" y="221767"/>
            <a:ext cx="3187189" cy="3207234"/>
          </a:xfrm>
          <a:prstGeom prst="rect">
            <a:avLst/>
          </a:prstGeom>
        </p:spPr>
      </p:pic>
      <p:pic>
        <p:nvPicPr>
          <p:cNvPr id="5" name="圖片 4">
            <a:extLst>
              <a:ext uri="{FF2B5EF4-FFF2-40B4-BE49-F238E27FC236}">
                <a16:creationId xmlns:a16="http://schemas.microsoft.com/office/drawing/2014/main" id="{043C002E-BC1E-40A5-AF46-748717AFEB0F}"/>
              </a:ext>
            </a:extLst>
          </p:cNvPr>
          <p:cNvPicPr>
            <a:picLocks noChangeAspect="1"/>
          </p:cNvPicPr>
          <p:nvPr/>
        </p:nvPicPr>
        <p:blipFill rotWithShape="1">
          <a:blip r:embed="rId3"/>
          <a:srcRect l="21462" t="18808" r="18187" b="15087"/>
          <a:stretch/>
        </p:blipFill>
        <p:spPr>
          <a:xfrm>
            <a:off x="6670306" y="150119"/>
            <a:ext cx="2993458" cy="3278881"/>
          </a:xfrm>
          <a:prstGeom prst="rect">
            <a:avLst/>
          </a:prstGeom>
        </p:spPr>
      </p:pic>
    </p:spTree>
    <p:extLst>
      <p:ext uri="{BB962C8B-B14F-4D97-AF65-F5344CB8AC3E}">
        <p14:creationId xmlns:p14="http://schemas.microsoft.com/office/powerpoint/2010/main" val="2078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08105"/>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花花绿绿</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huā</a:t>
            </a:r>
            <a:r>
              <a:rPr lang="en-US" altLang="zh-TW" sz="3200" dirty="0">
                <a:solidFill>
                  <a:schemeClr val="bg1"/>
                </a:solidFill>
                <a:latin typeface="Calibri" panose="020F0502020204030204" pitchFamily="34" charset="0"/>
                <a:cs typeface="Calibri" panose="020F0502020204030204" pitchFamily="34" charset="0"/>
              </a:rPr>
              <a:t> </a:t>
            </a:r>
            <a:r>
              <a:rPr lang="en-US" altLang="zh-TW" sz="3200" dirty="0" err="1">
                <a:solidFill>
                  <a:schemeClr val="bg1"/>
                </a:solidFill>
                <a:latin typeface="Calibri" panose="020F0502020204030204" pitchFamily="34" charset="0"/>
                <a:cs typeface="Calibri" panose="020F0502020204030204" pitchFamily="34" charset="0"/>
              </a:rPr>
              <a:t>huā</a:t>
            </a:r>
            <a:r>
              <a:rPr lang="en-US" altLang="zh-TW" sz="3200" dirty="0">
                <a:solidFill>
                  <a:schemeClr val="bg1"/>
                </a:solidFill>
                <a:latin typeface="Calibri" panose="020F0502020204030204" pitchFamily="34" charset="0"/>
                <a:cs typeface="Calibri" panose="020F0502020204030204" pitchFamily="34" charset="0"/>
              </a:rPr>
              <a:t> </a:t>
            </a:r>
            <a:r>
              <a:rPr lang="en-US" altLang="zh-TW" sz="3200" dirty="0" err="1">
                <a:solidFill>
                  <a:schemeClr val="bg1"/>
                </a:solidFill>
                <a:latin typeface="Calibri" panose="020F0502020204030204" pitchFamily="34" charset="0"/>
                <a:cs typeface="Calibri" panose="020F0502020204030204" pitchFamily="34" charset="0"/>
              </a:rPr>
              <a:t>lǜ</a:t>
            </a:r>
            <a:r>
              <a:rPr lang="en-US" altLang="zh-TW" sz="3200" dirty="0">
                <a:solidFill>
                  <a:schemeClr val="bg1"/>
                </a:solidFill>
                <a:latin typeface="Calibri" panose="020F0502020204030204" pitchFamily="34" charset="0"/>
                <a:cs typeface="Calibri" panose="020F0502020204030204" pitchFamily="34" charset="0"/>
              </a:rPr>
              <a:t> </a:t>
            </a:r>
            <a:r>
              <a:rPr lang="en-US" altLang="zh-TW" sz="3200" dirty="0" err="1">
                <a:solidFill>
                  <a:schemeClr val="bg1"/>
                </a:solidFill>
                <a:latin typeface="Calibri" panose="020F0502020204030204" pitchFamily="34" charset="0"/>
                <a:cs typeface="Calibri" panose="020F0502020204030204" pitchFamily="34" charset="0"/>
              </a:rPr>
              <a:t>lǜ</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err="1">
                <a:solidFill>
                  <a:srgbClr val="7030A0"/>
                </a:solidFill>
              </a:rPr>
              <a:t>colourful</a:t>
            </a:r>
            <a:r>
              <a:rPr lang="en-US" altLang="zh-TW" sz="3600" dirty="0">
                <a:solidFill>
                  <a:srgbClr val="7030A0"/>
                </a:solidFill>
              </a:rPr>
              <a:t> </a:t>
            </a:r>
            <a:endParaRPr lang="zh-TW" altLang="en-US" sz="36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2836327"/>
            <a:ext cx="6357641" cy="2585323"/>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rPr>
              <a:t>他把脸涂得花花绿绿的，准备参加今晚的化妆舞会</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en-US" altLang="zh-TW" sz="2800" dirty="0">
                <a:latin typeface="Calibri" panose="020F0502020204030204" pitchFamily="34" charset="0"/>
                <a:cs typeface="Calibri" panose="020F0502020204030204" pitchFamily="34" charset="0"/>
              </a:rPr>
              <a:t>Masquerade</a:t>
            </a:r>
            <a:r>
              <a:rPr lang="en-US" altLang="zh-TW" sz="2800" dirty="0">
                <a:latin typeface="Calibri" panose="020F0502020204030204" pitchFamily="34" charset="0"/>
                <a:ea typeface="標楷體" panose="03000509000000000000" pitchFamily="65" charset="-120"/>
                <a:cs typeface="Calibri" panose="020F0502020204030204" pitchFamily="34" charset="0"/>
              </a:rPr>
              <a:t>)</a:t>
            </a:r>
            <a:r>
              <a:rPr lang="zh-TW" altLang="en-US" sz="5400" dirty="0">
                <a:latin typeface="標楷體" panose="03000509000000000000" pitchFamily="65" charset="-120"/>
                <a:ea typeface="標楷體" panose="03000509000000000000" pitchFamily="65" charset="-120"/>
              </a:rPr>
              <a:t>。</a:t>
            </a:r>
          </a:p>
        </p:txBody>
      </p:sp>
      <p:pic>
        <p:nvPicPr>
          <p:cNvPr id="7" name="圖片 6">
            <a:extLst>
              <a:ext uri="{FF2B5EF4-FFF2-40B4-BE49-F238E27FC236}">
                <a16:creationId xmlns:a16="http://schemas.microsoft.com/office/drawing/2014/main" id="{5B431BC9-4449-44FF-A65D-E08F08DFAEEA}"/>
              </a:ext>
            </a:extLst>
          </p:cNvPr>
          <p:cNvPicPr>
            <a:picLocks noChangeAspect="1"/>
          </p:cNvPicPr>
          <p:nvPr/>
        </p:nvPicPr>
        <p:blipFill>
          <a:blip r:embed="rId2"/>
          <a:stretch>
            <a:fillRect/>
          </a:stretch>
        </p:blipFill>
        <p:spPr>
          <a:xfrm>
            <a:off x="478366" y="2784901"/>
            <a:ext cx="5073411" cy="3361899"/>
          </a:xfrm>
          <a:prstGeom prst="rect">
            <a:avLst/>
          </a:prstGeom>
        </p:spPr>
      </p:pic>
    </p:spTree>
    <p:extLst>
      <p:ext uri="{BB962C8B-B14F-4D97-AF65-F5344CB8AC3E}">
        <p14:creationId xmlns:p14="http://schemas.microsoft.com/office/powerpoint/2010/main" val="1435375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201D409-4093-46CD-BC9A-8AFCD1CBA287}"/>
              </a:ext>
            </a:extLst>
          </p:cNvPr>
          <p:cNvSpPr/>
          <p:nvPr/>
        </p:nvSpPr>
        <p:spPr>
          <a:xfrm>
            <a:off x="325730" y="112760"/>
            <a:ext cx="11540540" cy="6653745"/>
          </a:xfrm>
          <a:prstGeom prst="rect">
            <a:avLst/>
          </a:prstGeom>
        </p:spPr>
        <p:txBody>
          <a:bodyPr wrap="square" anchor="ctr">
            <a:spAutoFit/>
          </a:bodyPr>
          <a:lstStyle/>
          <a:p>
            <a:pPr indent="457200">
              <a:lnSpc>
                <a:spcPct val="150000"/>
              </a:lnSpc>
            </a:pPr>
            <a:r>
              <a:rPr lang="zh-CN" altLang="en-US" sz="3200" dirty="0">
                <a:solidFill>
                  <a:srgbClr val="000000"/>
                </a:solidFill>
                <a:latin typeface="標楷體" panose="03000509000000000000" pitchFamily="65" charset="-120"/>
                <a:ea typeface="標楷體" panose="03000509000000000000" pitchFamily="65" charset="-120"/>
              </a:rPr>
              <a:t>后来小刘又站在了他的书架前，当她</a:t>
            </a:r>
            <a:r>
              <a:rPr lang="zh-CN" altLang="en-US" sz="3200" dirty="0">
                <a:solidFill>
                  <a:srgbClr val="000000"/>
                </a:solidFill>
                <a:highlight>
                  <a:srgbClr val="FFFF00"/>
                </a:highlight>
                <a:latin typeface="標楷體" panose="03000509000000000000" pitchFamily="65" charset="-120"/>
                <a:ea typeface="標楷體" panose="03000509000000000000" pitchFamily="65" charset="-120"/>
              </a:rPr>
              <a:t>浏览</a:t>
            </a:r>
            <a:r>
              <a:rPr lang="zh-CN" altLang="en-US" sz="3200" dirty="0">
                <a:solidFill>
                  <a:srgbClr val="000000"/>
                </a:solidFill>
                <a:latin typeface="標楷體" panose="03000509000000000000" pitchFamily="65" charset="-120"/>
                <a:ea typeface="標楷體" panose="03000509000000000000" pitchFamily="65" charset="-120"/>
              </a:rPr>
              <a:t>那些</a:t>
            </a:r>
            <a:r>
              <a:rPr lang="zh-CN" altLang="en-US" sz="3200" dirty="0">
                <a:solidFill>
                  <a:srgbClr val="000000"/>
                </a:solidFill>
                <a:highlight>
                  <a:srgbClr val="FF00FF"/>
                </a:highlight>
                <a:latin typeface="標楷體" panose="03000509000000000000" pitchFamily="65" charset="-120"/>
                <a:ea typeface="標楷體" panose="03000509000000000000" pitchFamily="65" charset="-120"/>
              </a:rPr>
              <a:t>花花绿绿</a:t>
            </a:r>
            <a:r>
              <a:rPr lang="zh-CN" altLang="en-US" sz="3200" dirty="0">
                <a:solidFill>
                  <a:srgbClr val="000000"/>
                </a:solidFill>
                <a:latin typeface="標楷體" panose="03000509000000000000" pitchFamily="65" charset="-120"/>
                <a:ea typeface="標楷體" panose="03000509000000000000" pitchFamily="65" charset="-120"/>
              </a:rPr>
              <a:t>的书脊的时候，一下子就发现了泰戈尔，周健注意到此时小刘的眼睛明显地亮了一下。</a:t>
            </a:r>
            <a:br>
              <a:rPr lang="zh-CN" altLang="en-US" sz="3200" dirty="0">
                <a:latin typeface="標楷體" panose="03000509000000000000" pitchFamily="65" charset="-120"/>
                <a:ea typeface="標楷體" panose="03000509000000000000" pitchFamily="65" charset="-120"/>
              </a:rPr>
            </a:br>
            <a:r>
              <a:rPr lang="zh-CN" altLang="en-US" sz="3200" dirty="0">
                <a:solidFill>
                  <a:srgbClr val="000000"/>
                </a:solidFill>
                <a:latin typeface="標楷體" panose="03000509000000000000" pitchFamily="65" charset="-120"/>
                <a:ea typeface="標楷體" panose="03000509000000000000" pitchFamily="65" charset="-120"/>
              </a:rPr>
              <a:t>　　“你的这本跟我的那本不一样。”</a:t>
            </a:r>
            <a:br>
              <a:rPr lang="zh-CN" altLang="en-US" sz="3200" dirty="0">
                <a:latin typeface="標楷體" panose="03000509000000000000" pitchFamily="65" charset="-120"/>
                <a:ea typeface="標楷體" panose="03000509000000000000" pitchFamily="65" charset="-120"/>
              </a:rPr>
            </a:br>
            <a:r>
              <a:rPr lang="zh-CN" altLang="en-US" sz="3200" dirty="0">
                <a:solidFill>
                  <a:srgbClr val="000000"/>
                </a:solidFill>
                <a:latin typeface="標楷體" panose="03000509000000000000" pitchFamily="65" charset="-120"/>
                <a:ea typeface="標楷體" panose="03000509000000000000" pitchFamily="65" charset="-120"/>
              </a:rPr>
              <a:t>　　“送给你。”</a:t>
            </a:r>
            <a:br>
              <a:rPr lang="zh-CN" altLang="en-US" sz="3200" dirty="0">
                <a:latin typeface="標楷體" panose="03000509000000000000" pitchFamily="65" charset="-120"/>
                <a:ea typeface="標楷體" panose="03000509000000000000" pitchFamily="65" charset="-120"/>
              </a:rPr>
            </a:br>
            <a:r>
              <a:rPr lang="zh-CN" altLang="en-US" sz="3200" dirty="0">
                <a:solidFill>
                  <a:srgbClr val="000000"/>
                </a:solidFill>
                <a:latin typeface="標楷體" panose="03000509000000000000" pitchFamily="65" charset="-120"/>
                <a:ea typeface="標楷體" panose="03000509000000000000" pitchFamily="65" charset="-120"/>
              </a:rPr>
              <a:t>　　“那我看完就还你。”</a:t>
            </a:r>
            <a:br>
              <a:rPr lang="zh-CN" altLang="en-US" sz="3200" dirty="0">
                <a:latin typeface="標楷體" panose="03000509000000000000" pitchFamily="65" charset="-120"/>
                <a:ea typeface="標楷體" panose="03000509000000000000" pitchFamily="65" charset="-120"/>
              </a:rPr>
            </a:br>
            <a:r>
              <a:rPr lang="zh-CN" altLang="en-US" sz="3200" dirty="0">
                <a:solidFill>
                  <a:srgbClr val="000000"/>
                </a:solidFill>
                <a:latin typeface="標楷體" panose="03000509000000000000" pitchFamily="65" charset="-120"/>
                <a:ea typeface="標楷體" panose="03000509000000000000" pitchFamily="65" charset="-120"/>
              </a:rPr>
              <a:t>　　“还和不还都是一样的。”周健觉得自己的这句话说得意味深长，在家里说话跟在单位就是不一样。</a:t>
            </a:r>
            <a:br>
              <a:rPr lang="zh-CN" altLang="en-US" sz="3200" dirty="0">
                <a:latin typeface="標楷體" panose="03000509000000000000" pitchFamily="65" charset="-120"/>
                <a:ea typeface="標楷體" panose="03000509000000000000" pitchFamily="65" charset="-120"/>
              </a:rPr>
            </a:br>
            <a:r>
              <a:rPr lang="zh-CN" altLang="en-US" sz="3200" dirty="0">
                <a:solidFill>
                  <a:srgbClr val="000000"/>
                </a:solidFill>
                <a:latin typeface="標楷體" panose="03000509000000000000" pitchFamily="65" charset="-120"/>
                <a:ea typeface="標楷體" panose="03000509000000000000" pitchFamily="65" charset="-120"/>
              </a:rPr>
              <a:t>  小刘的脸</a:t>
            </a:r>
            <a:r>
              <a:rPr lang="zh-CN" altLang="en-US" sz="3200" dirty="0">
                <a:solidFill>
                  <a:srgbClr val="000000"/>
                </a:solidFill>
                <a:highlight>
                  <a:srgbClr val="FFFF00"/>
                </a:highlight>
                <a:latin typeface="標楷體" panose="03000509000000000000" pitchFamily="65" charset="-120"/>
                <a:ea typeface="標楷體" panose="03000509000000000000" pitchFamily="65" charset="-120"/>
              </a:rPr>
              <a:t>微微</a:t>
            </a:r>
            <a:r>
              <a:rPr lang="zh-CN" altLang="en-US" sz="3200" dirty="0">
                <a:solidFill>
                  <a:srgbClr val="000000"/>
                </a:solidFill>
                <a:latin typeface="標楷體" panose="03000509000000000000" pitchFamily="65" charset="-120"/>
                <a:ea typeface="標楷體" panose="03000509000000000000" pitchFamily="65" charset="-120"/>
              </a:rPr>
              <a:t>红了一下，继续看别的什么书。</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6464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446550"/>
          </a:xfrm>
          <a:prstGeom prst="rect">
            <a:avLst/>
          </a:prstGeom>
          <a:solidFill>
            <a:srgbClr val="00206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依赖</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2800" dirty="0" err="1">
                <a:solidFill>
                  <a:schemeClr val="bg1"/>
                </a:solidFill>
                <a:latin typeface="Calibri" panose="020F0502020204030204" pitchFamily="34" charset="0"/>
                <a:cs typeface="Calibri" panose="020F0502020204030204" pitchFamily="34" charset="0"/>
              </a:rPr>
              <a:t>yīlài</a:t>
            </a:r>
            <a:endParaRPr lang="zh-TW" altLang="en-US" sz="7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446550"/>
          </a:xfrm>
          <a:prstGeom prst="rect">
            <a:avLst/>
          </a:prstGeom>
          <a:solidFill>
            <a:srgbClr val="00206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依靠</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2800" dirty="0" err="1">
                <a:solidFill>
                  <a:schemeClr val="bg1"/>
                </a:solidFill>
                <a:latin typeface="Calibri" panose="020F0502020204030204" pitchFamily="34" charset="0"/>
                <a:cs typeface="Calibri" panose="020F0502020204030204" pitchFamily="34" charset="0"/>
              </a:rPr>
              <a:t>yīkào</a:t>
            </a:r>
            <a:endParaRPr lang="zh-TW" altLang="en-US" sz="7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723274"/>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A84AC9B-CE14-4CF1-A7A8-BAAE6421DE4A}"/>
              </a:ext>
            </a:extLst>
          </p:cNvPr>
          <p:cNvSpPr/>
          <p:nvPr/>
        </p:nvSpPr>
        <p:spPr>
          <a:xfrm>
            <a:off x="343396" y="1806745"/>
            <a:ext cx="11518093" cy="917495"/>
          </a:xfrm>
          <a:prstGeom prst="rect">
            <a:avLst/>
          </a:prstGeom>
          <a:ln w="38100">
            <a:solidFill>
              <a:srgbClr val="002060"/>
            </a:solidFill>
          </a:ln>
        </p:spPr>
        <p:txBody>
          <a:bodyPr wrap="square" anchor="ctr">
            <a:spAutoFit/>
          </a:bodyPr>
          <a:lstStyle/>
          <a:p>
            <a:pPr algn="ctr">
              <a:lnSpc>
                <a:spcPct val="150000"/>
              </a:lnSpc>
            </a:pPr>
            <a:r>
              <a:rPr lang="en-US" altLang="zh-TW" sz="4000" dirty="0">
                <a:latin typeface="Calibri" panose="020F0502020204030204" pitchFamily="34" charset="0"/>
                <a:ea typeface="標楷體" panose="03000509000000000000" pitchFamily="65" charset="-120"/>
              </a:rPr>
              <a:t>v.</a:t>
            </a:r>
            <a:r>
              <a:rPr lang="zh-TW" altLang="en-US" sz="4000" dirty="0">
                <a:latin typeface="Calibri" panose="020F0502020204030204" pitchFamily="34" charset="0"/>
                <a:ea typeface="標楷體" panose="03000509000000000000" pitchFamily="65" charset="-120"/>
              </a:rPr>
              <a:t>，都有“凭借他人或事物的支持”的意思。</a:t>
            </a:r>
          </a:p>
        </p:txBody>
      </p:sp>
      <p:sp>
        <p:nvSpPr>
          <p:cNvPr id="5" name="文字方塊 4">
            <a:extLst>
              <a:ext uri="{FF2B5EF4-FFF2-40B4-BE49-F238E27FC236}">
                <a16:creationId xmlns:a16="http://schemas.microsoft.com/office/drawing/2014/main" id="{858FB533-F1B7-4AF4-872D-08A136BE09C6}"/>
              </a:ext>
            </a:extLst>
          </p:cNvPr>
          <p:cNvSpPr txBox="1"/>
          <p:nvPr/>
        </p:nvSpPr>
        <p:spPr>
          <a:xfrm>
            <a:off x="336953" y="3914213"/>
            <a:ext cx="11518093" cy="1830758"/>
          </a:xfrm>
          <a:prstGeom prst="rect">
            <a:avLst/>
          </a:prstGeom>
          <a:noFill/>
        </p:spPr>
        <p:txBody>
          <a:bodyPr wrap="square" rtlCol="0" anchor="ctr">
            <a:spAutoFit/>
          </a:bodyPr>
          <a:lstStyle/>
          <a:p>
            <a:pPr>
              <a:lnSpc>
                <a:spcPct val="150000"/>
              </a:lnSpc>
            </a:pPr>
            <a:r>
              <a:rPr lang="en-US" altLang="zh-TW" sz="4000" dirty="0">
                <a:ea typeface="標楷體" panose="03000509000000000000" pitchFamily="65" charset="-120"/>
              </a:rPr>
              <a:t>1.</a:t>
            </a:r>
            <a:r>
              <a:rPr lang="zh-TW" altLang="en-US" sz="4000" dirty="0">
                <a:ea typeface="標楷體" panose="03000509000000000000" pitchFamily="65" charset="-120"/>
              </a:rPr>
              <a:t>你早该独立了，不能再</a:t>
            </a:r>
            <a:r>
              <a:rPr lang="zh-TW" altLang="en-US" sz="4000" dirty="0">
                <a:solidFill>
                  <a:srgbClr val="FF0000"/>
                </a:solidFill>
                <a:ea typeface="標楷體" panose="03000509000000000000" pitchFamily="65" charset="-120"/>
              </a:rPr>
              <a:t>依赖</a:t>
            </a:r>
            <a:r>
              <a:rPr lang="en-US" altLang="zh-TW" sz="4000" dirty="0">
                <a:solidFill>
                  <a:srgbClr val="FF0000"/>
                </a:solidFill>
                <a:ea typeface="標楷體" panose="03000509000000000000" pitchFamily="65" charset="-120"/>
              </a:rPr>
              <a:t>/</a:t>
            </a:r>
            <a:r>
              <a:rPr lang="zh-TW" altLang="en-US" sz="4000" dirty="0">
                <a:solidFill>
                  <a:srgbClr val="FF0000"/>
                </a:solidFill>
                <a:ea typeface="標楷體" panose="03000509000000000000" pitchFamily="65" charset="-120"/>
              </a:rPr>
              <a:t>依靠</a:t>
            </a:r>
            <a:r>
              <a:rPr lang="zh-TW" altLang="en-US" sz="4000" dirty="0">
                <a:ea typeface="標楷體" panose="03000509000000000000" pitchFamily="65" charset="-120"/>
              </a:rPr>
              <a:t>父母了。</a:t>
            </a:r>
            <a:endParaRPr lang="en-US" altLang="zh-TW" sz="4000" dirty="0">
              <a:ea typeface="標楷體" panose="03000509000000000000" pitchFamily="65" charset="-120"/>
            </a:endParaRPr>
          </a:p>
          <a:p>
            <a:pPr>
              <a:lnSpc>
                <a:spcPct val="150000"/>
              </a:lnSpc>
            </a:pPr>
            <a:r>
              <a:rPr lang="en-US" altLang="zh-TW" sz="4000" dirty="0">
                <a:ea typeface="標楷體" panose="03000509000000000000" pitchFamily="65" charset="-120"/>
              </a:rPr>
              <a:t>2.</a:t>
            </a:r>
            <a:r>
              <a:rPr lang="zh-TW" altLang="en-US" sz="4000" dirty="0">
                <a:ea typeface="標楷體" panose="03000509000000000000" pitchFamily="65" charset="-120"/>
              </a:rPr>
              <a:t>你不能总是</a:t>
            </a:r>
            <a:r>
              <a:rPr lang="zh-TW" altLang="en-US" sz="4000" dirty="0">
                <a:solidFill>
                  <a:srgbClr val="FF0000"/>
                </a:solidFill>
                <a:ea typeface="標楷體" panose="03000509000000000000" pitchFamily="65" charset="-120"/>
              </a:rPr>
              <a:t>依赖</a:t>
            </a:r>
            <a:r>
              <a:rPr lang="en-US" altLang="zh-TW" sz="4000" dirty="0">
                <a:solidFill>
                  <a:srgbClr val="FF0000"/>
                </a:solidFill>
                <a:ea typeface="標楷體" panose="03000509000000000000" pitchFamily="65" charset="-120"/>
              </a:rPr>
              <a:t>/</a:t>
            </a:r>
            <a:r>
              <a:rPr lang="zh-TW" altLang="en-US" sz="4000" dirty="0">
                <a:solidFill>
                  <a:srgbClr val="FF0000"/>
                </a:solidFill>
                <a:ea typeface="標楷體" panose="03000509000000000000" pitchFamily="65" charset="-120"/>
              </a:rPr>
              <a:t>依靠</a:t>
            </a:r>
            <a:r>
              <a:rPr lang="zh-TW" altLang="en-US" sz="4000" dirty="0">
                <a:ea typeface="標楷體" panose="03000509000000000000" pitchFamily="65" charset="-120"/>
              </a:rPr>
              <a:t>别人的帮助。</a:t>
            </a:r>
            <a:endParaRPr lang="en-US" altLang="zh-TW" sz="4000" dirty="0">
              <a:ea typeface="標楷體" panose="03000509000000000000" pitchFamily="65" charset="-120"/>
            </a:endParaRPr>
          </a:p>
        </p:txBody>
      </p:sp>
    </p:spTree>
    <p:extLst>
      <p:ext uri="{BB962C8B-B14F-4D97-AF65-F5344CB8AC3E}">
        <p14:creationId xmlns:p14="http://schemas.microsoft.com/office/powerpoint/2010/main" val="3839859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默契</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mòqì</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敏捷</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mǐnjié</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3905250"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微妙</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wéimiào</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FC61ED2F-F1F9-4AC0-96A9-856BE5E07441}"/>
              </a:ext>
            </a:extLst>
          </p:cNvPr>
          <p:cNvSpPr txBox="1"/>
          <p:nvPr/>
        </p:nvSpPr>
        <p:spPr>
          <a:xfrm>
            <a:off x="10001250" y="5349894"/>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陶醉</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táozuì</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9A15A837-9C02-45F1-92E2-D143809E4A95}"/>
              </a:ext>
            </a:extLst>
          </p:cNvPr>
          <p:cNvSpPr/>
          <p:nvPr/>
        </p:nvSpPr>
        <p:spPr>
          <a:xfrm>
            <a:off x="365252" y="639320"/>
            <a:ext cx="4635373" cy="1003031"/>
          </a:xfrm>
          <a:prstGeom prst="rect">
            <a:avLst/>
          </a:prstGeom>
          <a:ln w="38100">
            <a:solidFill>
              <a:srgbClr val="C00000"/>
            </a:solidFill>
          </a:ln>
        </p:spPr>
        <p:txBody>
          <a:bodyPr wrap="none">
            <a:spAutoFit/>
          </a:bodyPr>
          <a:lstStyle/>
          <a:p>
            <a:pPr algn="ctr">
              <a:lnSpc>
                <a:spcPct val="150000"/>
              </a:lnSpc>
            </a:pPr>
            <a:r>
              <a:rPr lang="en-US" altLang="zh-TW" sz="44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tacit understanding</a:t>
            </a:r>
            <a:endParaRPr lang="zh-TW" altLang="en-US" sz="4400" dirty="0">
              <a:latin typeface="Calibri" panose="020F0502020204030204" pitchFamily="34" charset="0"/>
              <a:cs typeface="Calibri" panose="020F0502020204030204" pitchFamily="34" charset="0"/>
            </a:endParaRPr>
          </a:p>
        </p:txBody>
      </p:sp>
      <p:pic>
        <p:nvPicPr>
          <p:cNvPr id="7" name="圖片 6">
            <a:extLst>
              <a:ext uri="{FF2B5EF4-FFF2-40B4-BE49-F238E27FC236}">
                <a16:creationId xmlns:a16="http://schemas.microsoft.com/office/drawing/2014/main" id="{F80588A0-DA09-45DB-B73A-9D88658F2491}"/>
              </a:ext>
            </a:extLst>
          </p:cNvPr>
          <p:cNvPicPr>
            <a:picLocks noChangeAspect="1"/>
          </p:cNvPicPr>
          <p:nvPr/>
        </p:nvPicPr>
        <p:blipFill>
          <a:blip r:embed="rId2"/>
          <a:stretch>
            <a:fillRect/>
          </a:stretch>
        </p:blipFill>
        <p:spPr>
          <a:xfrm>
            <a:off x="6619875" y="509598"/>
            <a:ext cx="2857500" cy="3000375"/>
          </a:xfrm>
          <a:prstGeom prst="rect">
            <a:avLst/>
          </a:prstGeom>
        </p:spPr>
      </p:pic>
      <p:sp>
        <p:nvSpPr>
          <p:cNvPr id="8" name="矩形 7">
            <a:extLst>
              <a:ext uri="{FF2B5EF4-FFF2-40B4-BE49-F238E27FC236}">
                <a16:creationId xmlns:a16="http://schemas.microsoft.com/office/drawing/2014/main" id="{A5143320-C9FB-495A-90FC-BC527EE00FF6}"/>
              </a:ext>
            </a:extLst>
          </p:cNvPr>
          <p:cNvSpPr/>
          <p:nvPr/>
        </p:nvSpPr>
        <p:spPr>
          <a:xfrm>
            <a:off x="1724888" y="4161454"/>
            <a:ext cx="1916102" cy="1210011"/>
          </a:xfrm>
          <a:prstGeom prst="rect">
            <a:avLst/>
          </a:prstGeom>
          <a:ln w="38100">
            <a:solidFill>
              <a:srgbClr val="C00000"/>
            </a:solidFill>
          </a:ln>
        </p:spPr>
        <p:txBody>
          <a:bodyPr wrap="none">
            <a:spAutoFit/>
          </a:bodyPr>
          <a:lstStyle/>
          <a:p>
            <a:pPr algn="ctr">
              <a:lnSpc>
                <a:spcPct val="150000"/>
              </a:lnSpc>
            </a:pPr>
            <a:r>
              <a:rPr lang="en-US" altLang="zh-TW" sz="54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subtle</a:t>
            </a:r>
            <a:endParaRPr lang="zh-TW" altLang="en-US" sz="5400" dirty="0">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2086A116-7046-47D7-9CF3-24F0A1F57EC7}"/>
              </a:ext>
            </a:extLst>
          </p:cNvPr>
          <p:cNvSpPr/>
          <p:nvPr/>
        </p:nvSpPr>
        <p:spPr>
          <a:xfrm>
            <a:off x="6806800" y="4161454"/>
            <a:ext cx="2996013" cy="1210011"/>
          </a:xfrm>
          <a:prstGeom prst="rect">
            <a:avLst/>
          </a:prstGeom>
          <a:ln w="38100">
            <a:solidFill>
              <a:srgbClr val="C00000"/>
            </a:solidFill>
          </a:ln>
        </p:spPr>
        <p:txBody>
          <a:bodyPr wrap="none">
            <a:spAutoFit/>
          </a:bodyPr>
          <a:lstStyle/>
          <a:p>
            <a:pPr algn="ctr">
              <a:lnSpc>
                <a:spcPct val="150000"/>
              </a:lnSpc>
            </a:pPr>
            <a:r>
              <a:rPr lang="en-US" altLang="zh-TW" sz="5400" dirty="0">
                <a:solidFill>
                  <a:srgbClr val="333333"/>
                </a:solidFill>
                <a:latin typeface="Calibri" panose="020F0502020204030204" pitchFamily="34" charset="0"/>
                <a:ea typeface="Microsoft Yahei" panose="020B0503020204020204" pitchFamily="34" charset="-122"/>
                <a:cs typeface="Calibri" panose="020F0502020204030204" pitchFamily="34" charset="0"/>
              </a:rPr>
              <a:t>to revel in</a:t>
            </a:r>
            <a:endParaRPr lang="zh-TW" alt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06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1" y="1990144"/>
            <a:ext cx="3612837"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敏捷</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rPr>
              <a:t>mǐnjié</a:t>
            </a:r>
            <a:endParaRPr lang="zh-TW" altLang="en-US" sz="60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4" y="1990144"/>
            <a:ext cx="3612835" cy="2785378"/>
          </a:xfrm>
          <a:prstGeom prst="rect">
            <a:avLst/>
          </a:prstGeom>
          <a:solidFill>
            <a:srgbClr val="002060"/>
          </a:solidFill>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灵敏</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rPr>
              <a:t>língmǐn</a:t>
            </a:r>
            <a:endParaRPr lang="zh-TW" altLang="en-US" sz="6000" dirty="0">
              <a:solidFill>
                <a:schemeClr val="bg1"/>
              </a:solidFill>
              <a:latin typeface="標楷體" panose="03000509000000000000" pitchFamily="65" charset="-120"/>
              <a:ea typeface="標楷體" panose="03000509000000000000" pitchFamily="65" charset="-12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8" y="3382833"/>
            <a:ext cx="4259586"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4FB84218-7AD1-4D1A-8492-5200464FF833}"/>
              </a:ext>
            </a:extLst>
          </p:cNvPr>
          <p:cNvSpPr/>
          <p:nvPr/>
        </p:nvSpPr>
        <p:spPr>
          <a:xfrm>
            <a:off x="353372" y="400050"/>
            <a:ext cx="2847028" cy="83439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solidFill>
                  <a:schemeClr val="tx1"/>
                </a:solidFill>
                <a:latin typeface="標楷體" panose="03000509000000000000" pitchFamily="65" charset="-120"/>
                <a:ea typeface="標楷體" panose="03000509000000000000" pitchFamily="65" charset="-120"/>
              </a:rPr>
              <a:t>近义词</a:t>
            </a:r>
            <a:r>
              <a:rPr lang="en-US" altLang="zh-TW" sz="5400" dirty="0">
                <a:solidFill>
                  <a:schemeClr val="tx1"/>
                </a:solidFill>
                <a:latin typeface="標楷體" panose="03000509000000000000" pitchFamily="65" charset="-120"/>
                <a:ea typeface="標楷體" panose="03000509000000000000" pitchFamily="65" charset="-120"/>
              </a:rPr>
              <a:t>4</a:t>
            </a:r>
            <a:endParaRPr lang="zh-TW" altLang="en-US" sz="5400" dirty="0">
              <a:solidFill>
                <a:schemeClr val="tx1"/>
              </a:solidFill>
              <a:ea typeface="標楷體" panose="03000509000000000000" pitchFamily="65" charset="-120"/>
            </a:endParaRPr>
          </a:p>
        </p:txBody>
      </p:sp>
    </p:spTree>
    <p:extLst>
      <p:ext uri="{BB962C8B-B14F-4D97-AF65-F5344CB8AC3E}">
        <p14:creationId xmlns:p14="http://schemas.microsoft.com/office/powerpoint/2010/main" val="2445416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815608"/>
          </a:xfrm>
          <a:prstGeom prst="rect">
            <a:avLst/>
          </a:prstGeom>
          <a:solidFill>
            <a:srgbClr val="002060"/>
          </a:solidFill>
        </p:spPr>
        <p:txBody>
          <a:bodyPr wrap="square" rtlCol="0">
            <a:spAutoFit/>
          </a:bodyPr>
          <a:lstStyle/>
          <a:p>
            <a:pPr algn="ctr"/>
            <a:r>
              <a:rPr lang="zh-TW" altLang="en-US" sz="3200" dirty="0">
                <a:solidFill>
                  <a:schemeClr val="bg1"/>
                </a:solidFill>
                <a:latin typeface="標楷體" panose="03000509000000000000" pitchFamily="65" charset="-120"/>
                <a:ea typeface="標楷體" panose="03000509000000000000" pitchFamily="65" charset="-120"/>
              </a:rPr>
              <a:t>敏捷</a:t>
            </a:r>
            <a:endParaRPr lang="en-US" altLang="zh-TW" sz="3200" dirty="0">
              <a:solidFill>
                <a:schemeClr val="bg1"/>
              </a:solidFill>
              <a:latin typeface="標楷體" panose="03000509000000000000" pitchFamily="65" charset="-120"/>
              <a:ea typeface="標楷體" panose="03000509000000000000" pitchFamily="65" charset="-120"/>
            </a:endParaRPr>
          </a:p>
          <a:p>
            <a:pPr algn="ctr"/>
            <a:r>
              <a:rPr lang="en-US" altLang="zh-TW" sz="1200" dirty="0" err="1">
                <a:solidFill>
                  <a:schemeClr val="bg1"/>
                </a:solidFill>
              </a:rPr>
              <a:t>mǐnjié</a:t>
            </a:r>
            <a:endParaRPr lang="zh-TW" altLang="en-US" sz="1200" dirty="0">
              <a:solidFill>
                <a:schemeClr val="bg1"/>
              </a:solidFill>
              <a:latin typeface="標楷體" panose="03000509000000000000" pitchFamily="65" charset="-120"/>
              <a:ea typeface="標楷體" panose="03000509000000000000" pitchFamily="65" charset="-120"/>
            </a:endParaRPr>
          </a:p>
          <a:p>
            <a:pPr algn="ctr"/>
            <a:endParaRPr lang="zh-TW" altLang="en-US" sz="1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815608"/>
          </a:xfrm>
          <a:prstGeom prst="rect">
            <a:avLst/>
          </a:prstGeom>
          <a:solidFill>
            <a:srgbClr val="002060"/>
          </a:solidFill>
        </p:spPr>
        <p:txBody>
          <a:bodyPr wrap="square" rtlCol="0">
            <a:spAutoFit/>
          </a:bodyPr>
          <a:lstStyle/>
          <a:p>
            <a:pPr algn="ctr"/>
            <a:r>
              <a:rPr lang="zh-TW" altLang="en-US" sz="3200" dirty="0">
                <a:solidFill>
                  <a:schemeClr val="bg1"/>
                </a:solidFill>
                <a:latin typeface="標楷體" panose="03000509000000000000" pitchFamily="65" charset="-120"/>
                <a:ea typeface="標楷體" panose="03000509000000000000" pitchFamily="65" charset="-120"/>
              </a:rPr>
              <a:t>灵敏</a:t>
            </a:r>
            <a:endParaRPr lang="en-US" altLang="zh-TW" sz="3200" dirty="0">
              <a:solidFill>
                <a:schemeClr val="bg1"/>
              </a:solidFill>
              <a:latin typeface="標楷體" panose="03000509000000000000" pitchFamily="65" charset="-120"/>
              <a:ea typeface="標楷體" panose="03000509000000000000" pitchFamily="65" charset="-120"/>
            </a:endParaRPr>
          </a:p>
          <a:p>
            <a:pPr algn="ctr"/>
            <a:r>
              <a:rPr lang="en-US" altLang="zh-TW" sz="1200" dirty="0" err="1">
                <a:solidFill>
                  <a:schemeClr val="bg1"/>
                </a:solidFill>
              </a:rPr>
              <a:t>língmǐn</a:t>
            </a:r>
            <a:endParaRPr lang="zh-TW" altLang="en-US" sz="1200" dirty="0">
              <a:solidFill>
                <a:schemeClr val="bg1"/>
              </a:solidFill>
              <a:latin typeface="標楷體" panose="03000509000000000000" pitchFamily="65" charset="-120"/>
              <a:ea typeface="標楷體" panose="03000509000000000000" pitchFamily="65" charset="-120"/>
            </a:endParaRPr>
          </a:p>
          <a:p>
            <a:pPr algn="ctr"/>
            <a:endParaRPr lang="zh-TW" altLang="en-US" sz="1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407803"/>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3422776439"/>
              </p:ext>
            </p:extLst>
          </p:nvPr>
        </p:nvGraphicFramePr>
        <p:xfrm>
          <a:off x="343396" y="815606"/>
          <a:ext cx="11518093" cy="5826975"/>
        </p:xfrm>
        <a:graphic>
          <a:graphicData uri="http://schemas.openxmlformats.org/drawingml/2006/table">
            <a:tbl>
              <a:tblPr firstRow="1" bandRow="1">
                <a:tableStyleId>{72833802-FEF1-4C79-8D5D-14CF1EAF98D9}</a:tableStyleId>
              </a:tblPr>
              <a:tblGrid>
                <a:gridCol w="900613">
                  <a:extLst>
                    <a:ext uri="{9D8B030D-6E8A-4147-A177-3AD203B41FA5}">
                      <a16:colId xmlns:a16="http://schemas.microsoft.com/office/drawing/2014/main" val="1876788779"/>
                    </a:ext>
                  </a:extLst>
                </a:gridCol>
                <a:gridCol w="10617480">
                  <a:extLst>
                    <a:ext uri="{9D8B030D-6E8A-4147-A177-3AD203B41FA5}">
                      <a16:colId xmlns:a16="http://schemas.microsoft.com/office/drawing/2014/main" val="2559779614"/>
                    </a:ext>
                  </a:extLst>
                </a:gridCol>
              </a:tblGrid>
              <a:tr h="832889">
                <a:tc gridSpan="2">
                  <a:txBody>
                    <a:bodyPr/>
                    <a:lstStyle/>
                    <a:p>
                      <a:pPr algn="ctr"/>
                      <a:r>
                        <a:rPr lang="zh-TW" altLang="en-US" sz="3400" baseline="0" dirty="0">
                          <a:ea typeface="標楷體" panose="03000509000000000000" pitchFamily="65" charset="-120"/>
                        </a:rPr>
                        <a:t>语义</a:t>
                      </a:r>
                      <a:endParaRPr lang="zh-TW" altLang="en-US" sz="3400" b="0" baseline="0" dirty="0">
                        <a:solidFill>
                          <a:schemeClr val="bg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876299">
                <a:tc>
                  <a:txBody>
                    <a:bodyPr/>
                    <a:lstStyle/>
                    <a:p>
                      <a:pPr algn="ctr">
                        <a:lnSpc>
                          <a:spcPct val="150000"/>
                        </a:lnSpc>
                      </a:pPr>
                      <a:r>
                        <a:rPr lang="zh-TW" altLang="en-US" sz="3400" baseline="0" dirty="0">
                          <a:ea typeface="標楷體" panose="03000509000000000000" pitchFamily="65" charset="-120"/>
                        </a:rPr>
                        <a:t> 相同点</a:t>
                      </a:r>
                      <a:endParaRPr lang="zh-TW" altLang="en-US" sz="34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altLang="zh-TW" sz="3400" baseline="0" dirty="0">
                          <a:ea typeface="標楷體" panose="03000509000000000000" pitchFamily="65" charset="-120"/>
                        </a:rPr>
                        <a:t>1.adj.</a:t>
                      </a:r>
                    </a:p>
                    <a:p>
                      <a:pPr>
                        <a:lnSpc>
                          <a:spcPct val="150000"/>
                        </a:lnSpc>
                      </a:pPr>
                      <a:r>
                        <a:rPr lang="en-US" altLang="zh-TW" sz="3400" baseline="0" dirty="0">
                          <a:ea typeface="標楷體" panose="03000509000000000000" pitchFamily="65" charset="-120"/>
                        </a:rPr>
                        <a:t>2.</a:t>
                      </a:r>
                      <a:r>
                        <a:rPr lang="zh-TW" altLang="en-US" sz="3400" baseline="0" dirty="0">
                          <a:ea typeface="標楷體" panose="03000509000000000000" pitchFamily="65" charset="-120"/>
                        </a:rPr>
                        <a:t> 都有“迅速灵巧”的意思。</a:t>
                      </a:r>
                      <a:endParaRPr lang="zh-TW" altLang="en-US" sz="34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50516"/>
                  </a:ext>
                </a:extLst>
              </a:tr>
              <a:tr h="2737779">
                <a:tc>
                  <a:txBody>
                    <a:bodyPr/>
                    <a:lstStyle/>
                    <a:p>
                      <a:pPr algn="ctr">
                        <a:lnSpc>
                          <a:spcPct val="150000"/>
                        </a:lnSpc>
                      </a:pPr>
                      <a:r>
                        <a:rPr lang="zh-TW" altLang="en-US" sz="3400" baseline="0" dirty="0">
                          <a:ea typeface="標楷體" panose="03000509000000000000" pitchFamily="65" charset="-120"/>
                        </a:rPr>
                        <a:t>不同点</a:t>
                      </a:r>
                      <a:endParaRPr lang="zh-TW" altLang="en-US" sz="34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50000"/>
                        </a:lnSpc>
                        <a:buNone/>
                      </a:pPr>
                      <a:r>
                        <a:rPr lang="en-US" altLang="zh-TW" sz="3400" baseline="0" dirty="0">
                          <a:ea typeface="標楷體" panose="03000509000000000000" pitchFamily="65" charset="-120"/>
                        </a:rPr>
                        <a:t>1.</a:t>
                      </a:r>
                      <a:r>
                        <a:rPr lang="zh-TW" altLang="en-US" sz="3400" baseline="0" dirty="0">
                          <a:ea typeface="標楷體" panose="03000509000000000000" pitchFamily="65" charset="-120"/>
                        </a:rPr>
                        <a:t>“敏捷”→思维、行动方面的灵活、迅速。</a:t>
                      </a:r>
                      <a:endParaRPr lang="en-US" altLang="zh-TW" sz="3400" baseline="0" dirty="0">
                        <a:ea typeface="標楷體" panose="03000509000000000000" pitchFamily="65" charset="-120"/>
                      </a:endParaRPr>
                    </a:p>
                    <a:p>
                      <a:pPr marL="0" indent="0">
                        <a:lnSpc>
                          <a:spcPct val="150000"/>
                        </a:lnSpc>
                        <a:buNone/>
                      </a:pPr>
                      <a:r>
                        <a:rPr lang="en-US" altLang="zh-TW" sz="3400" baseline="0" dirty="0">
                          <a:ea typeface="標楷體" panose="03000509000000000000" pitchFamily="65" charset="-120"/>
                        </a:rPr>
                        <a:t>2.</a:t>
                      </a:r>
                      <a:r>
                        <a:rPr lang="zh-TW" altLang="en-US" sz="3400" baseline="0" dirty="0">
                          <a:ea typeface="標楷體" panose="03000509000000000000" pitchFamily="65" charset="-120"/>
                        </a:rPr>
                        <a:t>“灵敏”→</a:t>
                      </a:r>
                      <a:r>
                        <a:rPr lang="en-US" altLang="zh-TW" sz="3400" baseline="0" dirty="0">
                          <a:ea typeface="標楷體" panose="03000509000000000000" pitchFamily="65" charset="-120"/>
                        </a:rPr>
                        <a:t>(1)</a:t>
                      </a:r>
                      <a:r>
                        <a:rPr lang="zh-TW" altLang="en-US" sz="3400" baseline="0" dirty="0">
                          <a:ea typeface="標楷體" panose="03000509000000000000" pitchFamily="65" charset="-120"/>
                        </a:rPr>
                        <a:t>除了思维、活动，还可以用在感觉方面。</a:t>
                      </a:r>
                      <a:r>
                        <a:rPr lang="zh-TW" altLang="en-US" sz="3400" b="0" baseline="0" dirty="0">
                          <a:latin typeface="+mn-lt"/>
                          <a:ea typeface="標楷體" panose="03000509000000000000" pitchFamily="65" charset="-120"/>
                        </a:rPr>
                        <a:t>  </a:t>
                      </a:r>
                      <a:endParaRPr lang="en-US" altLang="zh-TW" sz="3400" b="0" baseline="0" dirty="0">
                        <a:latin typeface="+mn-lt"/>
                        <a:ea typeface="標楷體" panose="03000509000000000000" pitchFamily="65" charset="-120"/>
                      </a:endParaRPr>
                    </a:p>
                    <a:p>
                      <a:pPr marL="0" indent="0">
                        <a:lnSpc>
                          <a:spcPct val="150000"/>
                        </a:lnSpc>
                        <a:buNone/>
                      </a:pPr>
                      <a:r>
                        <a:rPr lang="zh-TW" altLang="en-US" sz="3400" b="0" baseline="0" dirty="0">
                          <a:latin typeface="+mn-lt"/>
                          <a:ea typeface="標楷體" panose="03000509000000000000" pitchFamily="65" charset="-120"/>
                        </a:rPr>
                        <a:t>                    </a:t>
                      </a:r>
                      <a:r>
                        <a:rPr lang="en-US" altLang="zh-TW" sz="3400" b="0" baseline="0" dirty="0">
                          <a:latin typeface="Calibri" panose="020F0502020204030204" pitchFamily="34" charset="0"/>
                          <a:ea typeface="標楷體" panose="03000509000000000000" pitchFamily="65" charset="-120"/>
                        </a:rPr>
                        <a:t>(2)</a:t>
                      </a:r>
                      <a:r>
                        <a:rPr lang="zh-TW" altLang="en-US" sz="3400" b="0" baseline="0" dirty="0">
                          <a:latin typeface="Calibri" panose="020F0502020204030204" pitchFamily="34" charset="0"/>
                          <a:ea typeface="標楷體" panose="03000509000000000000" pitchFamily="65" charset="-120"/>
                        </a:rPr>
                        <a:t>还可指对微弱的刺激</a:t>
                      </a:r>
                      <a:r>
                        <a:rPr lang="en-US" altLang="zh-TW" sz="2800" b="0" baseline="0" dirty="0">
                          <a:latin typeface="Calibri" panose="020F0502020204030204" pitchFamily="34" charset="0"/>
                          <a:ea typeface="標楷體" panose="03000509000000000000" pitchFamily="65" charset="-120"/>
                        </a:rPr>
                        <a:t>(irritant)</a:t>
                      </a:r>
                      <a:r>
                        <a:rPr lang="zh-TW" altLang="en-US" sz="3400" b="0" baseline="0" dirty="0">
                          <a:latin typeface="Calibri" panose="020F0502020204030204" pitchFamily="34" charset="0"/>
                          <a:ea typeface="標楷體" panose="03000509000000000000" pitchFamily="65" charset="-120"/>
                        </a:rPr>
                        <a:t>、信号、先</a:t>
                      </a:r>
                      <a:endParaRPr lang="en-US" altLang="zh-TW" sz="3400" b="0" baseline="0" dirty="0">
                        <a:latin typeface="Calibri" panose="020F0502020204030204" pitchFamily="34" charset="0"/>
                        <a:ea typeface="標楷體" panose="03000509000000000000" pitchFamily="65" charset="-120"/>
                      </a:endParaRPr>
                    </a:p>
                    <a:p>
                      <a:pPr marL="0" indent="0">
                        <a:lnSpc>
                          <a:spcPct val="150000"/>
                        </a:lnSpc>
                        <a:buNone/>
                      </a:pPr>
                      <a:r>
                        <a:rPr lang="zh-TW" altLang="en-US" sz="3400" b="0" baseline="0" dirty="0">
                          <a:latin typeface="Calibri" panose="020F0502020204030204" pitchFamily="34" charset="0"/>
                          <a:ea typeface="標楷體" panose="03000509000000000000" pitchFamily="65" charset="-120"/>
                        </a:rPr>
                        <a:t>                              兆</a:t>
                      </a:r>
                      <a:r>
                        <a:rPr lang="en-US" altLang="zh-TW" sz="2800" b="0" baseline="0" dirty="0">
                          <a:latin typeface="Calibri" panose="020F0502020204030204" pitchFamily="34" charset="0"/>
                          <a:ea typeface="標楷體" panose="03000509000000000000" pitchFamily="65" charset="-120"/>
                        </a:rPr>
                        <a:t>(</a:t>
                      </a:r>
                      <a:r>
                        <a:rPr lang="en-US" altLang="zh-TW" sz="2800" b="0" i="0" kern="1200" dirty="0">
                          <a:solidFill>
                            <a:schemeClr val="tx1"/>
                          </a:solidFill>
                          <a:effectLst/>
                          <a:latin typeface="+mn-lt"/>
                          <a:ea typeface="+mn-ea"/>
                          <a:cs typeface="+mn-cs"/>
                        </a:rPr>
                        <a:t>omen</a:t>
                      </a:r>
                      <a:r>
                        <a:rPr lang="en-US" altLang="zh-TW" sz="2800" b="0" baseline="0" dirty="0">
                          <a:latin typeface="Calibri" panose="020F0502020204030204" pitchFamily="34" charset="0"/>
                          <a:ea typeface="標楷體" panose="03000509000000000000" pitchFamily="65" charset="-120"/>
                        </a:rPr>
                        <a:t>)</a:t>
                      </a:r>
                      <a:r>
                        <a:rPr lang="zh-TW" altLang="en-US" sz="3400" b="0" baseline="0" dirty="0">
                          <a:latin typeface="Calibri" panose="020F0502020204030204" pitchFamily="34" charset="0"/>
                          <a:ea typeface="標楷體" panose="03000509000000000000" pitchFamily="65" charset="-120"/>
                        </a:rPr>
                        <a:t>等能迅速做出反应。</a:t>
                      </a:r>
                      <a:endParaRPr lang="en-US" altLang="zh-TW" sz="34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2186831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215717"/>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敏捷</a:t>
            </a:r>
            <a:endParaRPr lang="en-US" altLang="zh-TW" sz="4800" dirty="0">
              <a:solidFill>
                <a:schemeClr val="bg1"/>
              </a:solidFill>
              <a:latin typeface="標楷體" panose="03000509000000000000" pitchFamily="65" charset="-120"/>
              <a:ea typeface="標楷體" panose="03000509000000000000" pitchFamily="65" charset="-120"/>
            </a:endParaRPr>
          </a:p>
          <a:p>
            <a:pPr algn="ctr"/>
            <a:r>
              <a:rPr lang="en-US" altLang="zh-TW" sz="2000" dirty="0" err="1">
                <a:solidFill>
                  <a:schemeClr val="bg1"/>
                </a:solidFill>
              </a:rPr>
              <a:t>mǐnjié</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215717"/>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灵敏</a:t>
            </a:r>
            <a:endParaRPr lang="en-US" altLang="zh-TW" sz="4800" dirty="0">
              <a:solidFill>
                <a:schemeClr val="bg1"/>
              </a:solidFill>
              <a:latin typeface="標楷體" panose="03000509000000000000" pitchFamily="65" charset="-120"/>
              <a:ea typeface="標楷體" panose="03000509000000000000" pitchFamily="65" charset="-120"/>
            </a:endParaRPr>
          </a:p>
          <a:p>
            <a:pPr algn="ctr"/>
            <a:r>
              <a:rPr lang="en-US" altLang="zh-TW" sz="2000" dirty="0" err="1">
                <a:solidFill>
                  <a:schemeClr val="bg1"/>
                </a:solidFill>
              </a:rPr>
              <a:t>língmǐn</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607858"/>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697FDC07-8925-498C-9541-4A52567A3905}"/>
              </a:ext>
            </a:extLst>
          </p:cNvPr>
          <p:cNvSpPr/>
          <p:nvPr/>
        </p:nvSpPr>
        <p:spPr>
          <a:xfrm>
            <a:off x="343396" y="1630125"/>
            <a:ext cx="11518093" cy="917431"/>
          </a:xfrm>
          <a:prstGeom prst="rect">
            <a:avLst/>
          </a:prstGeom>
          <a:ln w="38100">
            <a:solidFill>
              <a:srgbClr val="002060"/>
            </a:solidFill>
          </a:ln>
        </p:spPr>
        <p:txBody>
          <a:bodyPr wrap="square">
            <a:spAutoFit/>
          </a:bodyPr>
          <a:lstStyle/>
          <a:p>
            <a:pPr algn="ctr">
              <a:lnSpc>
                <a:spcPct val="150000"/>
              </a:lnSpc>
            </a:pPr>
            <a:r>
              <a:rPr lang="en-US" altLang="zh-TW" sz="4000" dirty="0">
                <a:ea typeface="標楷體" panose="03000509000000000000" pitchFamily="65" charset="-120"/>
              </a:rPr>
              <a:t>adj.</a:t>
            </a:r>
            <a:r>
              <a:rPr lang="zh-TW" altLang="en-US" sz="4000" dirty="0">
                <a:ea typeface="標楷體" panose="03000509000000000000" pitchFamily="65" charset="-120"/>
              </a:rPr>
              <a:t>，都有“迅速灵巧”的意思。</a:t>
            </a:r>
            <a:endParaRPr lang="zh-TW" altLang="en-US" sz="40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C6007FAF-5C2C-46B5-B97C-C4E8BC081AEA}"/>
              </a:ext>
            </a:extLst>
          </p:cNvPr>
          <p:cNvSpPr txBox="1"/>
          <p:nvPr/>
        </p:nvSpPr>
        <p:spPr>
          <a:xfrm>
            <a:off x="343396" y="2956593"/>
            <a:ext cx="11518093" cy="1840825"/>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老赵虽然年纪大了，但思维还很</a:t>
            </a:r>
            <a:r>
              <a:rPr lang="zh-TW" altLang="en-US" sz="4000" dirty="0">
                <a:solidFill>
                  <a:srgbClr val="FF0000"/>
                </a:solidFill>
                <a:latin typeface="Calibri" panose="020F0502020204030204" pitchFamily="34" charset="0"/>
                <a:ea typeface="標楷體" panose="03000509000000000000" pitchFamily="65" charset="-120"/>
              </a:rPr>
              <a:t>敏捷</a:t>
            </a:r>
            <a:r>
              <a:rPr lang="en-US" altLang="zh-TW" sz="4000" dirty="0">
                <a:solidFill>
                  <a:srgbClr val="FF0000"/>
                </a:solidFill>
                <a:latin typeface="Calibri" panose="020F0502020204030204" pitchFamily="34" charset="0"/>
                <a:ea typeface="標楷體" panose="03000509000000000000" pitchFamily="65" charset="-120"/>
              </a:rPr>
              <a:t>/</a:t>
            </a:r>
            <a:r>
              <a:rPr lang="zh-TW" altLang="en-US" sz="4000" dirty="0">
                <a:solidFill>
                  <a:srgbClr val="FF0000"/>
                </a:solidFill>
                <a:latin typeface="Calibri" panose="020F0502020204030204" pitchFamily="34" charset="0"/>
                <a:ea typeface="標楷體" panose="03000509000000000000" pitchFamily="65" charset="-120"/>
              </a:rPr>
              <a:t>灵敏</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一群猴子</a:t>
            </a:r>
            <a:r>
              <a:rPr lang="zh-TW" altLang="en-US" sz="4000" dirty="0">
                <a:solidFill>
                  <a:srgbClr val="FF0000"/>
                </a:solidFill>
                <a:latin typeface="Calibri" panose="020F0502020204030204" pitchFamily="34" charset="0"/>
                <a:ea typeface="標楷體" panose="03000509000000000000" pitchFamily="65" charset="-120"/>
              </a:rPr>
              <a:t>敏捷</a:t>
            </a:r>
            <a:r>
              <a:rPr lang="en-US" altLang="zh-TW" sz="4000" dirty="0">
                <a:solidFill>
                  <a:srgbClr val="FF0000"/>
                </a:solidFill>
                <a:latin typeface="Calibri" panose="020F0502020204030204" pitchFamily="34" charset="0"/>
                <a:ea typeface="標楷體" panose="03000509000000000000" pitchFamily="65" charset="-120"/>
              </a:rPr>
              <a:t>/</a:t>
            </a:r>
            <a:r>
              <a:rPr lang="zh-TW" altLang="en-US" sz="4000" dirty="0">
                <a:solidFill>
                  <a:srgbClr val="FF0000"/>
                </a:solidFill>
                <a:latin typeface="Calibri" panose="020F0502020204030204" pitchFamily="34" charset="0"/>
                <a:ea typeface="標楷體" panose="03000509000000000000" pitchFamily="65" charset="-120"/>
              </a:rPr>
              <a:t>灵敏</a:t>
            </a:r>
            <a:r>
              <a:rPr lang="zh-TW" altLang="en-US" sz="4000" dirty="0">
                <a:latin typeface="Calibri" panose="020F0502020204030204" pitchFamily="34" charset="0"/>
                <a:ea typeface="標楷體" panose="03000509000000000000" pitchFamily="65" charset="-120"/>
              </a:rPr>
              <a:t>地在树上攀援跳跃。</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1746124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215717"/>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敏捷</a:t>
            </a:r>
            <a:endParaRPr lang="en-US" altLang="zh-TW" sz="4800" dirty="0">
              <a:solidFill>
                <a:schemeClr val="bg1"/>
              </a:solidFill>
              <a:latin typeface="標楷體" panose="03000509000000000000" pitchFamily="65" charset="-120"/>
              <a:ea typeface="標楷體" panose="03000509000000000000" pitchFamily="65" charset="-120"/>
            </a:endParaRPr>
          </a:p>
          <a:p>
            <a:pPr algn="ctr"/>
            <a:r>
              <a:rPr lang="en-US" altLang="zh-TW" sz="2000" dirty="0" err="1">
                <a:solidFill>
                  <a:schemeClr val="bg1"/>
                </a:solidFill>
              </a:rPr>
              <a:t>mǐnjié</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215717"/>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灵敏</a:t>
            </a:r>
            <a:endParaRPr lang="en-US" altLang="zh-TW" sz="4800" dirty="0">
              <a:solidFill>
                <a:schemeClr val="bg1"/>
              </a:solidFill>
              <a:latin typeface="標楷體" panose="03000509000000000000" pitchFamily="65" charset="-120"/>
              <a:ea typeface="標楷體" panose="03000509000000000000" pitchFamily="65" charset="-120"/>
            </a:endParaRPr>
          </a:p>
          <a:p>
            <a:pPr algn="ctr"/>
            <a:r>
              <a:rPr lang="en-US" altLang="zh-TW" sz="2000" dirty="0" err="1">
                <a:solidFill>
                  <a:schemeClr val="bg1"/>
                </a:solidFill>
              </a:rPr>
              <a:t>língmǐn</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607858"/>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697FDC07-8925-498C-9541-4A52567A3905}"/>
              </a:ext>
            </a:extLst>
          </p:cNvPr>
          <p:cNvSpPr/>
          <p:nvPr/>
        </p:nvSpPr>
        <p:spPr>
          <a:xfrm>
            <a:off x="343396" y="1341367"/>
            <a:ext cx="11518093" cy="1829860"/>
          </a:xfrm>
          <a:prstGeom prst="rect">
            <a:avLst/>
          </a:prstGeom>
          <a:ln w="38100">
            <a:solidFill>
              <a:srgbClr val="002060"/>
            </a:solidFill>
          </a:ln>
        </p:spPr>
        <p:txBody>
          <a:bodyPr wrap="square">
            <a:spAutoFit/>
          </a:bodyPr>
          <a:lstStyle/>
          <a:p>
            <a:pPr algn="ctr">
              <a:lnSpc>
                <a:spcPct val="150000"/>
              </a:lnSpc>
            </a:pPr>
            <a:r>
              <a:rPr lang="zh-TW" altLang="en-US" sz="4000" dirty="0">
                <a:ea typeface="標楷體" panose="03000509000000000000" pitchFamily="65" charset="-120"/>
              </a:rPr>
              <a:t>“敏捷”思维、行动方面的灵活、迅速。；“灵敏”除了思维、活动，还可以用在感觉方面。  </a:t>
            </a:r>
            <a:endParaRPr lang="en-US" altLang="zh-TW" sz="4000" dirty="0">
              <a:ea typeface="標楷體" panose="03000509000000000000" pitchFamily="65" charset="-120"/>
            </a:endParaRPr>
          </a:p>
        </p:txBody>
      </p:sp>
      <p:sp>
        <p:nvSpPr>
          <p:cNvPr id="7" name="文字方塊 6">
            <a:extLst>
              <a:ext uri="{FF2B5EF4-FFF2-40B4-BE49-F238E27FC236}">
                <a16:creationId xmlns:a16="http://schemas.microsoft.com/office/drawing/2014/main" id="{C6007FAF-5C2C-46B5-B97C-C4E8BC081AEA}"/>
              </a:ext>
            </a:extLst>
          </p:cNvPr>
          <p:cNvSpPr txBox="1"/>
          <p:nvPr/>
        </p:nvSpPr>
        <p:spPr>
          <a:xfrm>
            <a:off x="343396" y="3675808"/>
            <a:ext cx="11518093" cy="1840825"/>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狗的嗅觉十分</a:t>
            </a:r>
            <a:r>
              <a:rPr lang="zh-TW" altLang="en-US" sz="4000" dirty="0">
                <a:solidFill>
                  <a:srgbClr val="FF0000"/>
                </a:solidFill>
                <a:latin typeface="Calibri" panose="020F0502020204030204" pitchFamily="34" charset="0"/>
                <a:ea typeface="標楷體" panose="03000509000000000000" pitchFamily="65" charset="-120"/>
              </a:rPr>
              <a:t>灵敏</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蝙蝠完全依靠</a:t>
            </a:r>
            <a:r>
              <a:rPr lang="zh-TW" altLang="en-US" sz="4000" dirty="0">
                <a:solidFill>
                  <a:srgbClr val="FF0000"/>
                </a:solidFill>
                <a:latin typeface="Calibri" panose="020F0502020204030204" pitchFamily="34" charset="0"/>
                <a:ea typeface="標楷體" panose="03000509000000000000" pitchFamily="65" charset="-120"/>
              </a:rPr>
              <a:t>灵敏</a:t>
            </a:r>
            <a:r>
              <a:rPr lang="zh-TW" altLang="en-US" sz="4000" dirty="0">
                <a:latin typeface="Calibri" panose="020F0502020204030204" pitchFamily="34" charset="0"/>
                <a:ea typeface="標楷體" panose="03000509000000000000" pitchFamily="65" charset="-120"/>
              </a:rPr>
              <a:t>的耳朵来辨别方向。</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662937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1000274"/>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敏捷</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rPr>
              <a:t>mǐnjié</a:t>
            </a:r>
            <a:endParaRPr lang="zh-TW" altLang="en-US" sz="1600" dirty="0">
              <a:solidFill>
                <a:schemeClr val="bg1"/>
              </a:solidFill>
              <a:latin typeface="標楷體" panose="03000509000000000000" pitchFamily="65" charset="-120"/>
              <a:ea typeface="標楷體" panose="03000509000000000000" pitchFamily="65" charset="-120"/>
            </a:endParaRPr>
          </a:p>
          <a:p>
            <a:pPr algn="ctr"/>
            <a:endParaRPr lang="zh-TW" altLang="en-US" sz="3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000274"/>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灵敏</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rPr>
              <a:t>língmǐn</a:t>
            </a:r>
            <a:endParaRPr lang="zh-TW" altLang="en-US" sz="1600" dirty="0">
              <a:solidFill>
                <a:schemeClr val="bg1"/>
              </a:solidFill>
              <a:latin typeface="標楷體" panose="03000509000000000000" pitchFamily="65" charset="-120"/>
              <a:ea typeface="標楷體" panose="03000509000000000000" pitchFamily="65" charset="-120"/>
            </a:endParaRPr>
          </a:p>
          <a:p>
            <a:pPr algn="ctr"/>
            <a:endParaRPr lang="zh-TW" altLang="en-US" sz="3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43761" y="500136"/>
            <a:ext cx="5717363"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697FDC07-8925-498C-9541-4A52567A3905}"/>
              </a:ext>
            </a:extLst>
          </p:cNvPr>
          <p:cNvSpPr/>
          <p:nvPr/>
        </p:nvSpPr>
        <p:spPr>
          <a:xfrm>
            <a:off x="343396" y="1092710"/>
            <a:ext cx="11518093" cy="1665969"/>
          </a:xfrm>
          <a:prstGeom prst="rect">
            <a:avLst/>
          </a:prstGeom>
          <a:ln w="38100">
            <a:solidFill>
              <a:srgbClr val="002060"/>
            </a:solidFill>
          </a:ln>
        </p:spPr>
        <p:txBody>
          <a:bodyPr wrap="square">
            <a:spAutoFit/>
          </a:bodyPr>
          <a:lstStyle/>
          <a:p>
            <a:pPr algn="ctr">
              <a:lnSpc>
                <a:spcPct val="150000"/>
              </a:lnSpc>
            </a:pPr>
            <a:r>
              <a:rPr lang="zh-TW" altLang="en-US" sz="3600" dirty="0">
                <a:ea typeface="標楷體" panose="03000509000000000000" pitchFamily="65" charset="-120"/>
              </a:rPr>
              <a:t>“灵敏” </a:t>
            </a:r>
            <a:r>
              <a:rPr lang="zh-TW" altLang="en-US" sz="3600" dirty="0">
                <a:latin typeface="Calibri" panose="020F0502020204030204" pitchFamily="34" charset="0"/>
                <a:ea typeface="標楷體" panose="03000509000000000000" pitchFamily="65" charset="-120"/>
              </a:rPr>
              <a:t>还可指对微弱的刺激、信号、先兆等能迅速做出反应。</a:t>
            </a:r>
            <a:endParaRPr lang="en-US" altLang="zh-TW" sz="3600" dirty="0">
              <a:latin typeface="Calibri" panose="020F0502020204030204" pitchFamily="34" charset="0"/>
              <a:ea typeface="標楷體" panose="03000509000000000000" pitchFamily="65" charset="-120"/>
            </a:endParaRPr>
          </a:p>
        </p:txBody>
      </p:sp>
      <p:sp>
        <p:nvSpPr>
          <p:cNvPr id="7" name="文字方塊 6">
            <a:extLst>
              <a:ext uri="{FF2B5EF4-FFF2-40B4-BE49-F238E27FC236}">
                <a16:creationId xmlns:a16="http://schemas.microsoft.com/office/drawing/2014/main" id="{C6007FAF-5C2C-46B5-B97C-C4E8BC081AEA}"/>
              </a:ext>
            </a:extLst>
          </p:cNvPr>
          <p:cNvSpPr txBox="1"/>
          <p:nvPr/>
        </p:nvSpPr>
        <p:spPr>
          <a:xfrm>
            <a:off x="343396" y="2845923"/>
            <a:ext cx="11518093" cy="3933064"/>
          </a:xfrm>
          <a:prstGeom prst="rect">
            <a:avLst/>
          </a:prstGeom>
          <a:noFill/>
        </p:spPr>
        <p:txBody>
          <a:bodyPr wrap="square" rtlCol="0" anchor="ctr">
            <a:spAutoFit/>
          </a:bodyPr>
          <a:lstStyle/>
          <a:p>
            <a:pPr>
              <a:lnSpc>
                <a:spcPct val="150000"/>
              </a:lnSpc>
            </a:pPr>
            <a:r>
              <a:rPr lang="en-US" altLang="zh-TW" sz="3400" dirty="0">
                <a:latin typeface="Calibri" panose="020F0502020204030204" pitchFamily="34" charset="0"/>
                <a:ea typeface="標楷體" panose="03000509000000000000" pitchFamily="65" charset="-120"/>
              </a:rPr>
              <a:t>1.</a:t>
            </a:r>
            <a:r>
              <a:rPr lang="zh-TW" altLang="en-US" sz="3400" dirty="0">
                <a:latin typeface="Calibri" panose="020F0502020204030204" pitchFamily="34" charset="0"/>
                <a:ea typeface="標楷體" panose="03000509000000000000" pitchFamily="65" charset="-120"/>
              </a:rPr>
              <a:t>仪器上灵敏地显示出患者的病情。</a:t>
            </a:r>
            <a:endParaRPr lang="en-US" altLang="zh-TW" sz="3400" dirty="0">
              <a:latin typeface="Calibri" panose="020F0502020204030204" pitchFamily="34" charset="0"/>
              <a:ea typeface="標楷體" panose="03000509000000000000" pitchFamily="65" charset="-120"/>
            </a:endParaRPr>
          </a:p>
          <a:p>
            <a:pPr>
              <a:lnSpc>
                <a:spcPct val="150000"/>
              </a:lnSpc>
            </a:pPr>
            <a:r>
              <a:rPr lang="en-US" altLang="zh-TW" sz="3400" dirty="0">
                <a:latin typeface="Calibri" panose="020F0502020204030204" pitchFamily="34" charset="0"/>
                <a:ea typeface="標楷體" panose="03000509000000000000" pitchFamily="65" charset="-120"/>
              </a:rPr>
              <a:t>2.</a:t>
            </a:r>
            <a:r>
              <a:rPr lang="zh-TW" altLang="en-US" sz="3400" dirty="0">
                <a:latin typeface="Calibri" panose="020F0502020204030204" pitchFamily="34" charset="0"/>
                <a:ea typeface="標楷體" panose="03000509000000000000" pitchFamily="65" charset="-120"/>
              </a:rPr>
              <a:t>这台收音机不太灵敏，只能收到几个电台，而且还不太清</a:t>
            </a:r>
            <a:endParaRPr lang="en-US" altLang="zh-TW" sz="3400" dirty="0">
              <a:latin typeface="Calibri" panose="020F0502020204030204" pitchFamily="34" charset="0"/>
              <a:ea typeface="標楷體" panose="03000509000000000000" pitchFamily="65" charset="-120"/>
            </a:endParaRPr>
          </a:p>
          <a:p>
            <a:pPr>
              <a:lnSpc>
                <a:spcPct val="150000"/>
              </a:lnSpc>
            </a:pPr>
            <a:r>
              <a:rPr lang="zh-TW" altLang="en-US" sz="3400" dirty="0">
                <a:latin typeface="Calibri" panose="020F0502020204030204" pitchFamily="34" charset="0"/>
                <a:ea typeface="標楷體" panose="03000509000000000000" pitchFamily="65" charset="-120"/>
              </a:rPr>
              <a:t>   楚。</a:t>
            </a:r>
            <a:endParaRPr lang="en-US" altLang="zh-TW" sz="3400" dirty="0">
              <a:latin typeface="Calibri" panose="020F0502020204030204" pitchFamily="34" charset="0"/>
              <a:ea typeface="標楷體" panose="03000509000000000000" pitchFamily="65" charset="-120"/>
            </a:endParaRPr>
          </a:p>
          <a:p>
            <a:pPr>
              <a:lnSpc>
                <a:spcPct val="150000"/>
              </a:lnSpc>
            </a:pPr>
            <a:r>
              <a:rPr lang="en-US" altLang="zh-TW" sz="3400" dirty="0">
                <a:latin typeface="Calibri" panose="020F0502020204030204" pitchFamily="34" charset="0"/>
                <a:ea typeface="標楷體" panose="03000509000000000000" pitchFamily="65" charset="-120"/>
              </a:rPr>
              <a:t>3.</a:t>
            </a:r>
            <a:r>
              <a:rPr lang="zh-TW" altLang="en-US" sz="3400" dirty="0">
                <a:latin typeface="Calibri" panose="020F0502020204030204" pitchFamily="34" charset="0"/>
                <a:ea typeface="標楷體" panose="03000509000000000000" pitchFamily="65" charset="-120"/>
              </a:rPr>
              <a:t>报春花之所以叫报春花，是因为它十分灵敏地反映了春天</a:t>
            </a:r>
            <a:endParaRPr lang="en-US" altLang="zh-TW" sz="3400" dirty="0">
              <a:latin typeface="Calibri" panose="020F0502020204030204" pitchFamily="34" charset="0"/>
              <a:ea typeface="標楷體" panose="03000509000000000000" pitchFamily="65" charset="-120"/>
            </a:endParaRPr>
          </a:p>
          <a:p>
            <a:pPr>
              <a:lnSpc>
                <a:spcPct val="150000"/>
              </a:lnSpc>
            </a:pPr>
            <a:r>
              <a:rPr lang="zh-TW" altLang="en-US" sz="3400" dirty="0">
                <a:latin typeface="Calibri" panose="020F0502020204030204" pitchFamily="34" charset="0"/>
                <a:ea typeface="標楷體" panose="03000509000000000000" pitchFamily="65" charset="-120"/>
              </a:rPr>
              <a:t>   的脚步。</a:t>
            </a:r>
            <a:endParaRPr lang="en-US" altLang="zh-TW" sz="34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4235393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19B6C4-11BA-4275-8359-D04CE9432B53}"/>
              </a:ext>
            </a:extLst>
          </p:cNvPr>
          <p:cNvSpPr/>
          <p:nvPr/>
        </p:nvSpPr>
        <p:spPr>
          <a:xfrm>
            <a:off x="333153" y="762622"/>
            <a:ext cx="11525693" cy="552414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周健觉得跟小刘在一起的时候在某些方面似乎有那么一种天然的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默契</a:t>
            </a:r>
            <a:r>
              <a:rPr lang="zh-CN" altLang="en-US" sz="4000" dirty="0">
                <a:solidFill>
                  <a:srgbClr val="000000"/>
                </a:solidFill>
                <a:latin typeface="標楷體" panose="03000509000000000000" pitchFamily="65" charset="-120"/>
                <a:ea typeface="標楷體" panose="03000509000000000000" pitchFamily="65" charset="-120"/>
              </a:rPr>
              <a:t>。只要一方说什么，另一方就会</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敏捷</a:t>
            </a:r>
            <a:r>
              <a:rPr lang="zh-CN" altLang="en-US" sz="4000" dirty="0">
                <a:solidFill>
                  <a:srgbClr val="000000"/>
                </a:solidFill>
                <a:latin typeface="標楷體" panose="03000509000000000000" pitchFamily="65" charset="-120"/>
                <a:ea typeface="標楷體" panose="03000509000000000000" pitchFamily="65" charset="-120"/>
              </a:rPr>
              <a:t>地作出反应，而且还有那么一种极其</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微妙</a:t>
            </a:r>
            <a:r>
              <a:rPr lang="zh-CN" altLang="en-US" sz="4000" dirty="0">
                <a:solidFill>
                  <a:srgbClr val="000000"/>
                </a:solidFill>
                <a:latin typeface="標楷體" panose="03000509000000000000" pitchFamily="65" charset="-120"/>
                <a:ea typeface="標楷體" panose="03000509000000000000" pitchFamily="65" charset="-120"/>
              </a:rPr>
              <a:t>的交流，这正是他这么些年来努力寻找的一种感觉。</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这个生日过得很有意义，他不禁为此而有些</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陶醉</a:t>
            </a:r>
            <a:r>
              <a:rPr lang="zh-CN" altLang="en-US" sz="4000" dirty="0">
                <a:solidFill>
                  <a:srgbClr val="000000"/>
                </a:solidFill>
                <a:latin typeface="標楷體" panose="03000509000000000000" pitchFamily="65" charset="-120"/>
                <a:ea typeface="標楷體" panose="03000509000000000000" pitchFamily="65" charset="-120"/>
              </a:rPr>
              <a:t>，觉得自己正在接近小刘。</a:t>
            </a:r>
            <a:endParaRPr lang="en-US" altLang="zh-CN" sz="4000" dirty="0">
              <a:solidFill>
                <a:srgbClr val="0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88675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天意</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latin typeface="Calibri" panose="020F0502020204030204" pitchFamily="34" charset="0"/>
                <a:cs typeface="Calibri" panose="020F0502020204030204" pitchFamily="34" charset="0"/>
              </a:rPr>
              <a:t>tiānyì</a:t>
            </a:r>
            <a:endParaRPr lang="zh-TW" altLang="en-US" sz="32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矩形 2">
            <a:extLst>
              <a:ext uri="{FF2B5EF4-FFF2-40B4-BE49-F238E27FC236}">
                <a16:creationId xmlns:a16="http://schemas.microsoft.com/office/drawing/2014/main" id="{6FC1A5AD-8FEC-4CF3-A1A3-79E80E690725}"/>
              </a:ext>
            </a:extLst>
          </p:cNvPr>
          <p:cNvSpPr/>
          <p:nvPr/>
        </p:nvSpPr>
        <p:spPr>
          <a:xfrm>
            <a:off x="468551" y="639320"/>
            <a:ext cx="4428776" cy="999954"/>
          </a:xfrm>
          <a:prstGeom prst="rect">
            <a:avLst/>
          </a:prstGeom>
          <a:ln w="38100">
            <a:solidFill>
              <a:srgbClr val="C00000"/>
            </a:solidFill>
          </a:ln>
        </p:spPr>
        <p:txBody>
          <a:bodyPr wrap="none">
            <a:spAutoFit/>
          </a:bodyPr>
          <a:lstStyle/>
          <a:p>
            <a:pPr algn="ctr">
              <a:lnSpc>
                <a:spcPct val="150000"/>
              </a:lnSpc>
            </a:pPr>
            <a:r>
              <a:rPr lang="en-US" altLang="zh-TW" sz="4400" dirty="0">
                <a:latin typeface="Calibri" panose="020F0502020204030204" pitchFamily="34" charset="0"/>
                <a:cs typeface="Calibri" panose="020F0502020204030204" pitchFamily="34" charset="0"/>
              </a:rPr>
              <a:t>the Will of Heaven</a:t>
            </a:r>
            <a:endParaRPr lang="zh-TW" altLang="en-US" sz="8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38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375" y="549945"/>
            <a:ext cx="11525250" cy="1323439"/>
          </a:xfrm>
          <a:prstGeom prst="rect">
            <a:avLst/>
          </a:prstGeom>
          <a:solidFill>
            <a:srgbClr val="008000"/>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纯属</a:t>
            </a:r>
            <a:endParaRPr lang="en-US" altLang="zh-TW" sz="48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4A24D9C-F5CA-4C83-ADE8-0071A59BC2EF}"/>
              </a:ext>
            </a:extLst>
          </p:cNvPr>
          <p:cNvSpPr txBox="1"/>
          <p:nvPr/>
        </p:nvSpPr>
        <p:spPr>
          <a:xfrm>
            <a:off x="333375" y="2266950"/>
            <a:ext cx="11525250" cy="752514"/>
          </a:xfrm>
          <a:prstGeom prst="rect">
            <a:avLst/>
          </a:prstGeom>
          <a:noFill/>
          <a:ln>
            <a:solidFill>
              <a:schemeClr val="accent6">
                <a:lumMod val="50000"/>
              </a:schemeClr>
            </a:solidFill>
          </a:ln>
        </p:spPr>
        <p:txBody>
          <a:bodyPr wrap="square" rtlCol="0">
            <a:spAutoFit/>
          </a:bodyPr>
          <a:lstStyle/>
          <a:p>
            <a:pPr algn="ctr">
              <a:lnSpc>
                <a:spcPct val="150000"/>
              </a:lnSpc>
            </a:pPr>
            <a:r>
              <a:rPr lang="zh-TW" altLang="en-US" sz="3200" dirty="0">
                <a:latin typeface="Calibri" panose="020F0502020204030204" pitchFamily="34" charset="0"/>
                <a:ea typeface="標楷體" panose="03000509000000000000" pitchFamily="65" charset="-120"/>
              </a:rPr>
              <a:t>“纯属”意思是“完全是”，常用于四个字的固定词组中。</a:t>
            </a:r>
            <a:endParaRPr lang="en-US" altLang="zh-TW" sz="3200" dirty="0">
              <a:latin typeface="Calibri" panose="020F0502020204030204" pitchFamily="34" charset="0"/>
              <a:ea typeface="標楷體" panose="03000509000000000000" pitchFamily="65" charset="-120"/>
            </a:endParaRPr>
          </a:p>
        </p:txBody>
      </p:sp>
      <p:graphicFrame>
        <p:nvGraphicFramePr>
          <p:cNvPr id="4" name="表格 5">
            <a:extLst>
              <a:ext uri="{FF2B5EF4-FFF2-40B4-BE49-F238E27FC236}">
                <a16:creationId xmlns:a16="http://schemas.microsoft.com/office/drawing/2014/main" id="{BFCEB9EA-C320-4CAC-80F7-A44825B543CE}"/>
              </a:ext>
            </a:extLst>
          </p:cNvPr>
          <p:cNvGraphicFramePr>
            <a:graphicFrameLocks noGrp="1"/>
          </p:cNvGraphicFramePr>
          <p:nvPr>
            <p:extLst>
              <p:ext uri="{D42A27DB-BD31-4B8C-83A1-F6EECF244321}">
                <p14:modId xmlns:p14="http://schemas.microsoft.com/office/powerpoint/2010/main" val="4041609506"/>
              </p:ext>
            </p:extLst>
          </p:nvPr>
        </p:nvGraphicFramePr>
        <p:xfrm>
          <a:off x="333375" y="3413031"/>
          <a:ext cx="11525252" cy="2895024"/>
        </p:xfrm>
        <a:graphic>
          <a:graphicData uri="http://schemas.openxmlformats.org/drawingml/2006/table">
            <a:tbl>
              <a:tblPr firstRow="1" bandRow="1">
                <a:tableStyleId>{ED083AE6-46FA-4A59-8FB0-9F97EB10719F}</a:tableStyleId>
              </a:tblPr>
              <a:tblGrid>
                <a:gridCol w="2881313">
                  <a:extLst>
                    <a:ext uri="{9D8B030D-6E8A-4147-A177-3AD203B41FA5}">
                      <a16:colId xmlns:a16="http://schemas.microsoft.com/office/drawing/2014/main" val="963353534"/>
                    </a:ext>
                  </a:extLst>
                </a:gridCol>
                <a:gridCol w="2881313">
                  <a:extLst>
                    <a:ext uri="{9D8B030D-6E8A-4147-A177-3AD203B41FA5}">
                      <a16:colId xmlns:a16="http://schemas.microsoft.com/office/drawing/2014/main" val="476487666"/>
                    </a:ext>
                  </a:extLst>
                </a:gridCol>
                <a:gridCol w="2881313">
                  <a:extLst>
                    <a:ext uri="{9D8B030D-6E8A-4147-A177-3AD203B41FA5}">
                      <a16:colId xmlns:a16="http://schemas.microsoft.com/office/drawing/2014/main" val="1588118583"/>
                    </a:ext>
                  </a:extLst>
                </a:gridCol>
                <a:gridCol w="2881313">
                  <a:extLst>
                    <a:ext uri="{9D8B030D-6E8A-4147-A177-3AD203B41FA5}">
                      <a16:colId xmlns:a16="http://schemas.microsoft.com/office/drawing/2014/main" val="881458432"/>
                    </a:ext>
                  </a:extLst>
                </a:gridCol>
              </a:tblGrid>
              <a:tr h="965008">
                <a:tc>
                  <a:txBody>
                    <a:bodyPr/>
                    <a:lstStyle/>
                    <a:p>
                      <a:pPr algn="ctr"/>
                      <a:r>
                        <a:rPr lang="zh-TW" altLang="en-US" sz="3200" b="0" dirty="0">
                          <a:latin typeface="標楷體" panose="03000509000000000000" pitchFamily="65" charset="-120"/>
                          <a:ea typeface="標楷體" panose="03000509000000000000" pitchFamily="65" charset="-120"/>
                        </a:rPr>
                        <a:t>纯属巧合</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纯属虚构</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纯属欺骗</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纯属偏见</a:t>
                      </a:r>
                      <a:r>
                        <a:rPr lang="en-US" altLang="zh-TW" sz="2400" b="0" dirty="0">
                          <a:latin typeface="Calibri" panose="020F0502020204030204" pitchFamily="34" charset="0"/>
                          <a:ea typeface="標楷體" panose="03000509000000000000" pitchFamily="65" charset="-120"/>
                          <a:cs typeface="Calibri" panose="020F0502020204030204" pitchFamily="34" charset="0"/>
                        </a:rPr>
                        <a:t>(bias)</a:t>
                      </a:r>
                      <a:endParaRPr lang="zh-TW" altLang="en-US" sz="2400" b="0" dirty="0">
                        <a:latin typeface="Calibri" panose="020F0502020204030204" pitchFamily="34" charset="0"/>
                        <a:ea typeface="標楷體" panose="03000509000000000000" pitchFamily="65" charset="-120"/>
                        <a:cs typeface="Calibri" panose="020F0502020204030204" pitchFamily="34" charset="0"/>
                      </a:endParaRPr>
                    </a:p>
                  </a:txBody>
                  <a:tcPr anchor="ctr"/>
                </a:tc>
                <a:extLst>
                  <a:ext uri="{0D108BD9-81ED-4DB2-BD59-A6C34878D82A}">
                    <a16:rowId xmlns:a16="http://schemas.microsoft.com/office/drawing/2014/main" val="4274713933"/>
                  </a:ext>
                </a:extLst>
              </a:tr>
              <a:tr h="9650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纯属误会</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纯属狡辩</a:t>
                      </a:r>
                      <a:r>
                        <a:rPr lang="en-US" altLang="zh-TW" sz="2400" b="0" dirty="0">
                          <a:latin typeface="Calibri" panose="020F0502020204030204" pitchFamily="34" charset="0"/>
                          <a:ea typeface="標楷體" panose="03000509000000000000" pitchFamily="65" charset="-120"/>
                          <a:cs typeface="Calibri" panose="020F0502020204030204" pitchFamily="34" charset="0"/>
                        </a:rPr>
                        <a:t>(quibble)</a:t>
                      </a:r>
                      <a:endParaRPr lang="zh-TW" altLang="en-US" sz="2400" b="0" dirty="0">
                        <a:latin typeface="Calibri" panose="020F0502020204030204" pitchFamily="34" charset="0"/>
                        <a:ea typeface="標楷體" panose="03000509000000000000" pitchFamily="65" charset="-12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纯属偶然</a:t>
                      </a:r>
                      <a:r>
                        <a:rPr lang="en-US" altLang="zh-TW" sz="2400" b="0" dirty="0">
                          <a:latin typeface="Calibri" panose="020F0502020204030204" pitchFamily="34" charset="0"/>
                          <a:ea typeface="標楷體" panose="03000509000000000000" pitchFamily="65" charset="-120"/>
                          <a:cs typeface="Calibri" panose="020F0502020204030204" pitchFamily="34" charset="0"/>
                        </a:rPr>
                        <a:t>(incidentally)</a:t>
                      </a:r>
                      <a:endParaRPr lang="zh-TW" altLang="en-US" sz="2400" b="0" dirty="0">
                        <a:latin typeface="Calibri" panose="020F0502020204030204" pitchFamily="34" charset="0"/>
                        <a:ea typeface="標楷體" panose="03000509000000000000" pitchFamily="65" charset="-12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纯属个人意见</a:t>
                      </a:r>
                    </a:p>
                  </a:txBody>
                  <a:tcPr anchor="ctr"/>
                </a:tc>
                <a:extLst>
                  <a:ext uri="{0D108BD9-81ED-4DB2-BD59-A6C34878D82A}">
                    <a16:rowId xmlns:a16="http://schemas.microsoft.com/office/drawing/2014/main" val="1306128546"/>
                  </a:ext>
                </a:extLst>
              </a:tr>
              <a:tr h="9650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纯属捏造</a:t>
                      </a:r>
                      <a:r>
                        <a:rPr lang="en-US" altLang="zh-TW" sz="2400" b="0" dirty="0">
                          <a:latin typeface="Calibri" panose="020F0502020204030204" pitchFamily="34" charset="0"/>
                          <a:ea typeface="標楷體" panose="03000509000000000000" pitchFamily="65" charset="-120"/>
                          <a:cs typeface="Calibri" panose="020F0502020204030204" pitchFamily="34" charset="0"/>
                        </a:rPr>
                        <a:t>(fabricate)</a:t>
                      </a:r>
                      <a:endParaRPr lang="zh-TW" altLang="en-US" sz="2800" b="0" dirty="0">
                        <a:latin typeface="Calibri" panose="020F0502020204030204" pitchFamily="34" charset="0"/>
                        <a:ea typeface="標楷體" panose="03000509000000000000" pitchFamily="65" charset="-12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標楷體" panose="03000509000000000000" pitchFamily="65" charset="-120"/>
                          <a:ea typeface="標楷體" panose="03000509000000000000" pitchFamily="65" charset="-120"/>
                        </a:rPr>
                        <a:t>纯属谎言</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0" dirty="0">
                          <a:latin typeface="Calibri" panose="020F0502020204030204" pitchFamily="34" charset="0"/>
                          <a:ea typeface="標楷體" panose="03000509000000000000" pitchFamily="65" charset="-120"/>
                          <a:cs typeface="Calibri" panose="020F0502020204030204" pitchFamily="34" charset="0"/>
                        </a:rPr>
                        <a:t>纯属无稽之谈</a:t>
                      </a:r>
                      <a:endParaRPr lang="en-US" altLang="zh-TW" sz="3200" b="0" dirty="0">
                        <a:latin typeface="Calibri" panose="020F0502020204030204" pitchFamily="34" charset="0"/>
                        <a:ea typeface="標楷體" panose="03000509000000000000" pitchFamily="65" charset="-12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0" i="0" kern="1200" dirty="0">
                          <a:solidFill>
                            <a:schemeClr val="tx1"/>
                          </a:solidFill>
                          <a:effectLst/>
                          <a:latin typeface="Calibri" panose="020F0502020204030204" pitchFamily="34" charset="0"/>
                          <a:ea typeface="+mn-ea"/>
                          <a:cs typeface="Calibri" panose="020F0502020204030204" pitchFamily="34" charset="0"/>
                        </a:rPr>
                        <a:t>(complete nonsense)</a:t>
                      </a:r>
                      <a:endParaRPr lang="zh-TW" altLang="en-US" sz="4000" b="0" dirty="0">
                        <a:latin typeface="Calibri" panose="020F0502020204030204" pitchFamily="34" charset="0"/>
                        <a:ea typeface="標楷體" panose="03000509000000000000" pitchFamily="65" charset="-120"/>
                        <a:cs typeface="Calibri" panose="020F0502020204030204" pitchFamily="34" charset="0"/>
                      </a:endParaRPr>
                    </a:p>
                  </a:txBody>
                  <a:tcPr anchor="ctr"/>
                </a:tc>
                <a:tc hMerge="1">
                  <a:txBody>
                    <a:bodyPr/>
                    <a:lstStyle/>
                    <a:p>
                      <a:pPr algn="ctr"/>
                      <a:endParaRPr lang="zh-TW" altLang="en-US" sz="3200" dirty="0"/>
                    </a:p>
                  </a:txBody>
                  <a:tcPr anchor="ctr"/>
                </a:tc>
                <a:extLst>
                  <a:ext uri="{0D108BD9-81ED-4DB2-BD59-A6C34878D82A}">
                    <a16:rowId xmlns:a16="http://schemas.microsoft.com/office/drawing/2014/main" val="1365901862"/>
                  </a:ext>
                </a:extLst>
              </a:tr>
            </a:tbl>
          </a:graphicData>
        </a:graphic>
      </p:graphicFrame>
    </p:spTree>
    <p:extLst>
      <p:ext uri="{BB962C8B-B14F-4D97-AF65-F5344CB8AC3E}">
        <p14:creationId xmlns:p14="http://schemas.microsoft.com/office/powerpoint/2010/main" val="2491287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ADCBE53-0D2A-4534-9994-B66FE19BCE03}"/>
              </a:ext>
            </a:extLst>
          </p:cNvPr>
          <p:cNvSpPr txBox="1"/>
          <p:nvPr/>
        </p:nvSpPr>
        <p:spPr>
          <a:xfrm>
            <a:off x="0" y="0"/>
            <a:ext cx="2197769" cy="830997"/>
          </a:xfrm>
          <a:prstGeom prst="rect">
            <a:avLst/>
          </a:prstGeom>
          <a:solidFill>
            <a:srgbClr val="00800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纯属</a:t>
            </a:r>
            <a:endParaRPr lang="en-US" altLang="zh-TW" sz="48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8A1AA687-9E73-441E-BAA1-F0FDA4172AE0}"/>
              </a:ext>
            </a:extLst>
          </p:cNvPr>
          <p:cNvSpPr txBox="1"/>
          <p:nvPr/>
        </p:nvSpPr>
        <p:spPr>
          <a:xfrm>
            <a:off x="352926" y="890292"/>
            <a:ext cx="11486147" cy="5811847"/>
          </a:xfrm>
          <a:prstGeom prst="rect">
            <a:avLst/>
          </a:prstGeom>
          <a:noFill/>
        </p:spPr>
        <p:txBody>
          <a:bodyPr wrap="square" rtlCol="0" anchor="ctr">
            <a:spAutoFit/>
          </a:bodyPr>
          <a:lstStyle/>
          <a:p>
            <a:pPr>
              <a:lnSpc>
                <a:spcPct val="150000"/>
              </a:lnSpc>
            </a:pPr>
            <a:r>
              <a:rPr lang="en-US" altLang="zh-TW" sz="3600" dirty="0">
                <a:ea typeface="標楷體" panose="03000509000000000000" pitchFamily="65" charset="-120"/>
              </a:rPr>
              <a:t>1.</a:t>
            </a:r>
            <a:r>
              <a:rPr lang="zh-TW" altLang="en-US" sz="3600" dirty="0">
                <a:ea typeface="標楷體" panose="03000509000000000000" pitchFamily="65" charset="-120"/>
              </a:rPr>
              <a:t>这条新闻完全没有根据，</a:t>
            </a:r>
            <a:r>
              <a:rPr lang="en-US" altLang="zh-TW" sz="3600" dirty="0">
                <a:ea typeface="標楷體" panose="03000509000000000000" pitchFamily="65" charset="-120"/>
              </a:rPr>
              <a:t>__________________</a:t>
            </a:r>
            <a:r>
              <a:rPr lang="zh-TW" altLang="en-US" sz="3600" dirty="0">
                <a:ea typeface="標楷體" panose="03000509000000000000" pitchFamily="65" charset="-120"/>
              </a:rPr>
              <a:t>。</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2.</a:t>
            </a:r>
            <a:r>
              <a:rPr lang="zh-TW" altLang="en-US" sz="3600" dirty="0">
                <a:ea typeface="標楷體" panose="03000509000000000000" pitchFamily="65" charset="-120"/>
              </a:rPr>
              <a:t>那个被告在法庭上说的话，</a:t>
            </a:r>
            <a:r>
              <a:rPr lang="en-US" altLang="zh-TW" sz="3600" dirty="0">
                <a:ea typeface="標楷體" panose="03000509000000000000" pitchFamily="65" charset="-120"/>
              </a:rPr>
              <a:t>________</a:t>
            </a:r>
            <a:r>
              <a:rPr lang="zh-TW" altLang="en-US" sz="3600" dirty="0">
                <a:ea typeface="標楷體" panose="03000509000000000000" pitchFamily="65" charset="-120"/>
              </a:rPr>
              <a:t>，其目的无非是掩盖自已的罪刑。</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3.</a:t>
            </a:r>
            <a:r>
              <a:rPr lang="zh-TW" altLang="en-US" sz="3600" dirty="0">
                <a:ea typeface="標楷體" panose="03000509000000000000" pitchFamily="65" charset="-120"/>
              </a:rPr>
              <a:t>本片</a:t>
            </a:r>
            <a:r>
              <a:rPr lang="en-US" altLang="zh-TW" sz="3600" dirty="0">
                <a:ea typeface="標楷體" panose="03000509000000000000" pitchFamily="65" charset="-120"/>
              </a:rPr>
              <a:t>________</a:t>
            </a:r>
            <a:r>
              <a:rPr lang="zh-TW" altLang="en-US" sz="3600" dirty="0">
                <a:ea typeface="標楷體" panose="03000509000000000000" pitchFamily="65" charset="-120"/>
              </a:rPr>
              <a:t>，如果电影里的情节与某人的情况一致，</a:t>
            </a:r>
            <a:endParaRPr lang="en-US" altLang="zh-TW" sz="3600" dirty="0">
              <a:ea typeface="標楷體" panose="03000509000000000000" pitchFamily="65" charset="-120"/>
            </a:endParaRPr>
          </a:p>
          <a:p>
            <a:pPr>
              <a:lnSpc>
                <a:spcPct val="150000"/>
              </a:lnSpc>
            </a:pPr>
            <a:r>
              <a:rPr lang="zh-TW" altLang="en-US" sz="3600" dirty="0">
                <a:ea typeface="標楷體" panose="03000509000000000000" pitchFamily="65" charset="-120"/>
              </a:rPr>
              <a:t>  那</a:t>
            </a:r>
            <a:r>
              <a:rPr lang="en-US" altLang="zh-TW" sz="3600" dirty="0">
                <a:ea typeface="標楷體" panose="03000509000000000000" pitchFamily="65" charset="-120"/>
              </a:rPr>
              <a:t>_________</a:t>
            </a:r>
            <a:r>
              <a:rPr lang="zh-TW" altLang="en-US" sz="3600" dirty="0">
                <a:ea typeface="標楷體" panose="03000509000000000000" pitchFamily="65" charset="-120"/>
              </a:rPr>
              <a:t>。</a:t>
            </a:r>
            <a:endParaRPr lang="en-US" altLang="zh-TW" sz="3600" dirty="0">
              <a:ea typeface="標楷體" panose="03000509000000000000" pitchFamily="65" charset="-120"/>
            </a:endParaRPr>
          </a:p>
          <a:p>
            <a:pPr>
              <a:lnSpc>
                <a:spcPct val="150000"/>
              </a:lnSpc>
            </a:pPr>
            <a:r>
              <a:rPr lang="en-US" altLang="zh-TW" sz="3600" dirty="0">
                <a:ea typeface="標楷體" panose="03000509000000000000" pitchFamily="65" charset="-120"/>
              </a:rPr>
              <a:t>4.</a:t>
            </a:r>
            <a:r>
              <a:rPr lang="zh-TW" altLang="en-US" sz="3600" dirty="0">
                <a:ea typeface="標楷體" panose="03000509000000000000" pitchFamily="65" charset="-120"/>
              </a:rPr>
              <a:t>这件事</a:t>
            </a:r>
            <a:r>
              <a:rPr lang="en-US" altLang="zh-TW" sz="3600" dirty="0">
                <a:ea typeface="標楷體" panose="03000509000000000000" pitchFamily="65" charset="-120"/>
              </a:rPr>
              <a:t>________</a:t>
            </a:r>
            <a:r>
              <a:rPr lang="zh-TW" altLang="en-US" sz="3600" dirty="0">
                <a:ea typeface="標楷體" panose="03000509000000000000" pitchFamily="65" charset="-120"/>
              </a:rPr>
              <a:t>，希望你们双方尽快坐到一起谈一谈，</a:t>
            </a:r>
            <a:endParaRPr lang="en-US" altLang="zh-TW" sz="3600" dirty="0">
              <a:ea typeface="標楷體" panose="03000509000000000000" pitchFamily="65" charset="-120"/>
            </a:endParaRPr>
          </a:p>
          <a:p>
            <a:pPr>
              <a:lnSpc>
                <a:spcPct val="150000"/>
              </a:lnSpc>
            </a:pPr>
            <a:r>
              <a:rPr lang="zh-TW" altLang="en-US" sz="3600" dirty="0">
                <a:ea typeface="標楷體" panose="03000509000000000000" pitchFamily="65" charset="-120"/>
              </a:rPr>
              <a:t>  消除彼此间的误会。</a:t>
            </a:r>
          </a:p>
        </p:txBody>
      </p:sp>
      <p:sp>
        <p:nvSpPr>
          <p:cNvPr id="5" name="文字方塊 4">
            <a:extLst>
              <a:ext uri="{FF2B5EF4-FFF2-40B4-BE49-F238E27FC236}">
                <a16:creationId xmlns:a16="http://schemas.microsoft.com/office/drawing/2014/main" id="{9F6BD22D-C21E-414D-A20C-73F6680FFF0F}"/>
              </a:ext>
            </a:extLst>
          </p:cNvPr>
          <p:cNvSpPr txBox="1"/>
          <p:nvPr/>
        </p:nvSpPr>
        <p:spPr>
          <a:xfrm>
            <a:off x="5765533" y="988692"/>
            <a:ext cx="4620126"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纯属捏造</a:t>
            </a:r>
          </a:p>
        </p:txBody>
      </p:sp>
      <p:sp>
        <p:nvSpPr>
          <p:cNvPr id="6" name="文字方塊 5">
            <a:extLst>
              <a:ext uri="{FF2B5EF4-FFF2-40B4-BE49-F238E27FC236}">
                <a16:creationId xmlns:a16="http://schemas.microsoft.com/office/drawing/2014/main" id="{87D3DF62-3879-497A-8597-7769EA1BF4AF}"/>
              </a:ext>
            </a:extLst>
          </p:cNvPr>
          <p:cNvSpPr txBox="1"/>
          <p:nvPr/>
        </p:nvSpPr>
        <p:spPr>
          <a:xfrm>
            <a:off x="6266046" y="1858551"/>
            <a:ext cx="2021306"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纯属狡辩</a:t>
            </a:r>
          </a:p>
        </p:txBody>
      </p:sp>
      <p:sp>
        <p:nvSpPr>
          <p:cNvPr id="7" name="文字方塊 6">
            <a:extLst>
              <a:ext uri="{FF2B5EF4-FFF2-40B4-BE49-F238E27FC236}">
                <a16:creationId xmlns:a16="http://schemas.microsoft.com/office/drawing/2014/main" id="{AFDD3BEC-50A4-4BB3-87E4-4823AC428A03}"/>
              </a:ext>
            </a:extLst>
          </p:cNvPr>
          <p:cNvSpPr txBox="1"/>
          <p:nvPr/>
        </p:nvSpPr>
        <p:spPr>
          <a:xfrm>
            <a:off x="1684421" y="3465513"/>
            <a:ext cx="2059805"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纯属虚构</a:t>
            </a:r>
          </a:p>
        </p:txBody>
      </p:sp>
      <p:sp>
        <p:nvSpPr>
          <p:cNvPr id="8" name="文字方塊 7">
            <a:extLst>
              <a:ext uri="{FF2B5EF4-FFF2-40B4-BE49-F238E27FC236}">
                <a16:creationId xmlns:a16="http://schemas.microsoft.com/office/drawing/2014/main" id="{6560DD9F-B19E-44D7-B01E-3845275EC9AC}"/>
              </a:ext>
            </a:extLst>
          </p:cNvPr>
          <p:cNvSpPr txBox="1"/>
          <p:nvPr/>
        </p:nvSpPr>
        <p:spPr>
          <a:xfrm>
            <a:off x="1167866" y="4291682"/>
            <a:ext cx="2059805"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纯属偶然</a:t>
            </a:r>
          </a:p>
        </p:txBody>
      </p:sp>
      <p:sp>
        <p:nvSpPr>
          <p:cNvPr id="9" name="文字方塊 8">
            <a:extLst>
              <a:ext uri="{FF2B5EF4-FFF2-40B4-BE49-F238E27FC236}">
                <a16:creationId xmlns:a16="http://schemas.microsoft.com/office/drawing/2014/main" id="{063FA58C-6FA0-46B0-A3BC-30301FCF2F60}"/>
              </a:ext>
            </a:extLst>
          </p:cNvPr>
          <p:cNvSpPr txBox="1"/>
          <p:nvPr/>
        </p:nvSpPr>
        <p:spPr>
          <a:xfrm>
            <a:off x="2197768" y="5112701"/>
            <a:ext cx="2059805" cy="646331"/>
          </a:xfrm>
          <a:prstGeom prst="rect">
            <a:avLst/>
          </a:prstGeom>
          <a:noFill/>
        </p:spPr>
        <p:txBody>
          <a:bodyPr wrap="square" rtlCol="0">
            <a:spAutoFit/>
          </a:bodyPr>
          <a:lstStyle/>
          <a:p>
            <a:pPr algn="ctr"/>
            <a:r>
              <a:rPr lang="zh-TW" altLang="en-US" sz="3600" dirty="0">
                <a:solidFill>
                  <a:srgbClr val="FF0000"/>
                </a:solidFill>
                <a:latin typeface="標楷體" panose="03000509000000000000" pitchFamily="65" charset="-120"/>
                <a:ea typeface="標楷體" panose="03000509000000000000" pitchFamily="65" charset="-120"/>
              </a:rPr>
              <a:t>纯属误会</a:t>
            </a:r>
          </a:p>
        </p:txBody>
      </p:sp>
    </p:spTree>
    <p:extLst>
      <p:ext uri="{BB962C8B-B14F-4D97-AF65-F5344CB8AC3E}">
        <p14:creationId xmlns:p14="http://schemas.microsoft.com/office/powerpoint/2010/main" val="37039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2" y="-21770"/>
            <a:ext cx="2900365" cy="984885"/>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依赖</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yīlài</a:t>
            </a:r>
            <a:endParaRPr lang="zh-TW" altLang="en-US" sz="3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84885"/>
          </a:xfrm>
          <a:prstGeom prst="rect">
            <a:avLst/>
          </a:prstGeom>
          <a:solidFill>
            <a:srgbClr val="002060"/>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依靠</a:t>
            </a:r>
            <a:endParaRPr lang="en-US" altLang="zh-TW" sz="4000" dirty="0">
              <a:solidFill>
                <a:schemeClr val="bg1"/>
              </a:solidFill>
              <a:latin typeface="標楷體" panose="03000509000000000000" pitchFamily="65" charset="-120"/>
              <a:ea typeface="標楷體" panose="03000509000000000000" pitchFamily="65" charset="-120"/>
            </a:endParaRPr>
          </a:p>
          <a:p>
            <a:pPr algn="ctr"/>
            <a:r>
              <a:rPr lang="en-US" altLang="zh-TW" sz="1600" dirty="0" err="1">
                <a:solidFill>
                  <a:schemeClr val="bg1"/>
                </a:solidFill>
                <a:latin typeface="Calibri" panose="020F0502020204030204" pitchFamily="34" charset="0"/>
                <a:cs typeface="Calibri" panose="020F0502020204030204" pitchFamily="34" charset="0"/>
              </a:rPr>
              <a:t>yīkào</a:t>
            </a:r>
            <a:endParaRPr lang="zh-TW" altLang="en-US" sz="3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7" y="470673"/>
            <a:ext cx="5730247" cy="2176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A84AC9B-CE14-4CF1-A7A8-BAAE6421DE4A}"/>
              </a:ext>
            </a:extLst>
          </p:cNvPr>
          <p:cNvSpPr/>
          <p:nvPr/>
        </p:nvSpPr>
        <p:spPr>
          <a:xfrm>
            <a:off x="330512" y="1022992"/>
            <a:ext cx="11518093" cy="1656094"/>
          </a:xfrm>
          <a:prstGeom prst="rect">
            <a:avLst/>
          </a:prstGeom>
          <a:ln w="38100">
            <a:solidFill>
              <a:srgbClr val="002060"/>
            </a:solidFill>
          </a:ln>
        </p:spPr>
        <p:txBody>
          <a:bodyPr wrap="square" anchor="ctr">
            <a:spAutoFit/>
          </a:bodyPr>
          <a:lstStyle/>
          <a:p>
            <a:pPr algn="ctr">
              <a:lnSpc>
                <a:spcPct val="150000"/>
              </a:lnSpc>
            </a:pPr>
            <a:r>
              <a:rPr lang="zh-TW" altLang="en-US" sz="3600" dirty="0">
                <a:ea typeface="標楷體" panose="03000509000000000000" pitchFamily="65" charset="-120"/>
              </a:rPr>
              <a:t>“依赖”→指完全依靠，不能自主或自给。</a:t>
            </a:r>
            <a:endParaRPr lang="en-US" altLang="zh-TW" sz="3600" dirty="0">
              <a:ea typeface="標楷體" panose="03000509000000000000" pitchFamily="65" charset="-120"/>
            </a:endParaRPr>
          </a:p>
          <a:p>
            <a:pPr algn="ctr">
              <a:lnSpc>
                <a:spcPct val="150000"/>
              </a:lnSpc>
            </a:pPr>
            <a:r>
              <a:rPr lang="zh-TW" altLang="en-US" sz="3600" dirty="0">
                <a:ea typeface="標楷體" panose="03000509000000000000" pitchFamily="65" charset="-120"/>
              </a:rPr>
              <a:t>“依靠”→凭借</a:t>
            </a:r>
            <a:r>
              <a:rPr lang="en-US" altLang="zh-TW" sz="3600" dirty="0">
                <a:ea typeface="標楷體" panose="03000509000000000000" pitchFamily="65" charset="-120"/>
              </a:rPr>
              <a:t>(</a:t>
            </a:r>
            <a:r>
              <a:rPr lang="zh-TW" altLang="en-US" sz="3600" dirty="0">
                <a:ea typeface="標楷體" panose="03000509000000000000" pitchFamily="65" charset="-120"/>
              </a:rPr>
              <a:t>别的人或事物来达到一定目的</a:t>
            </a:r>
            <a:r>
              <a:rPr lang="en-US" altLang="zh-TW" sz="3600" dirty="0">
                <a:ea typeface="標楷體" panose="03000509000000000000" pitchFamily="65" charset="-120"/>
              </a:rPr>
              <a:t>)</a:t>
            </a:r>
          </a:p>
        </p:txBody>
      </p:sp>
      <p:sp>
        <p:nvSpPr>
          <p:cNvPr id="5" name="文字方塊 4">
            <a:extLst>
              <a:ext uri="{FF2B5EF4-FFF2-40B4-BE49-F238E27FC236}">
                <a16:creationId xmlns:a16="http://schemas.microsoft.com/office/drawing/2014/main" id="{858FB533-F1B7-4AF4-872D-08A136BE09C6}"/>
              </a:ext>
            </a:extLst>
          </p:cNvPr>
          <p:cNvSpPr txBox="1"/>
          <p:nvPr/>
        </p:nvSpPr>
        <p:spPr>
          <a:xfrm>
            <a:off x="336953" y="2610413"/>
            <a:ext cx="11518093" cy="4158959"/>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標楷體" panose="03000509000000000000" pitchFamily="65" charset="-120"/>
              </a:rPr>
              <a:t>1.</a:t>
            </a:r>
            <a:r>
              <a:rPr lang="zh-TW" altLang="en-US" sz="3600" dirty="0">
                <a:latin typeface="Calibri" panose="020F0502020204030204" pitchFamily="34" charset="0"/>
                <a:ea typeface="標楷體" panose="03000509000000000000" pitchFamily="65" charset="-120"/>
              </a:rPr>
              <a:t>一个经济上完全</a:t>
            </a:r>
            <a:r>
              <a:rPr lang="zh-TW" altLang="en-US" sz="3600" dirty="0">
                <a:solidFill>
                  <a:srgbClr val="FF0000"/>
                </a:solidFill>
                <a:latin typeface="Calibri" panose="020F0502020204030204" pitchFamily="34" charset="0"/>
                <a:ea typeface="標楷體" panose="03000509000000000000" pitchFamily="65" charset="-120"/>
              </a:rPr>
              <a:t>依赖</a:t>
            </a:r>
            <a:r>
              <a:rPr lang="zh-TW" altLang="en-US" sz="3600" dirty="0">
                <a:latin typeface="Calibri" panose="020F0502020204030204" pitchFamily="34" charset="0"/>
                <a:ea typeface="標楷體" panose="03000509000000000000" pitchFamily="65" charset="-120"/>
              </a:rPr>
              <a:t>他国的国家是不可能保持独立自主</a:t>
            </a:r>
            <a:endParaRPr lang="en-US" altLang="zh-TW" sz="3600" dirty="0">
              <a:latin typeface="Calibri" panose="020F0502020204030204" pitchFamily="34" charset="0"/>
              <a:ea typeface="標楷體" panose="03000509000000000000" pitchFamily="65" charset="-120"/>
            </a:endParaRPr>
          </a:p>
          <a:p>
            <a:pPr>
              <a:lnSpc>
                <a:spcPct val="150000"/>
              </a:lnSpc>
            </a:pPr>
            <a:r>
              <a:rPr lang="zh-TW" altLang="en-US" sz="3600" dirty="0">
                <a:latin typeface="Calibri" panose="020F0502020204030204" pitchFamily="34" charset="0"/>
                <a:ea typeface="標楷體" panose="03000509000000000000" pitchFamily="65" charset="-120"/>
              </a:rPr>
              <a:t>   的国格</a:t>
            </a:r>
            <a:r>
              <a:rPr lang="en-US" altLang="zh-TW" sz="2400" dirty="0">
                <a:latin typeface="Calibri" panose="020F0502020204030204" pitchFamily="34" charset="0"/>
                <a:ea typeface="標楷體" panose="03000509000000000000" pitchFamily="65" charset="-120"/>
              </a:rPr>
              <a:t>(nationhood)</a:t>
            </a:r>
            <a:r>
              <a:rPr lang="zh-TW" altLang="en-US" sz="3600" dirty="0">
                <a:latin typeface="Calibri" panose="020F0502020204030204" pitchFamily="34" charset="0"/>
                <a:ea typeface="標楷體" panose="03000509000000000000" pitchFamily="65" charset="-120"/>
              </a:rPr>
              <a:t>的。</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2.</a:t>
            </a:r>
            <a:r>
              <a:rPr lang="zh-TW" altLang="en-US" sz="3600" dirty="0">
                <a:latin typeface="Calibri" panose="020F0502020204030204" pitchFamily="34" charset="0"/>
                <a:ea typeface="標楷體" panose="03000509000000000000" pitchFamily="65" charset="-120"/>
              </a:rPr>
              <a:t>我们要准确地掌握天气变化的情况，还得</a:t>
            </a:r>
            <a:r>
              <a:rPr lang="zh-TW" altLang="en-US" sz="3600" dirty="0">
                <a:solidFill>
                  <a:srgbClr val="FF0000"/>
                </a:solidFill>
                <a:latin typeface="Calibri" panose="020F0502020204030204" pitchFamily="34" charset="0"/>
                <a:ea typeface="標楷體" panose="03000509000000000000" pitchFamily="65" charset="-120"/>
              </a:rPr>
              <a:t>依靠</a:t>
            </a:r>
            <a:r>
              <a:rPr lang="zh-TW" altLang="en-US" sz="3600" dirty="0">
                <a:latin typeface="Calibri" panose="020F0502020204030204" pitchFamily="34" charset="0"/>
                <a:ea typeface="標楷體" panose="03000509000000000000" pitchFamily="65" charset="-120"/>
              </a:rPr>
              <a:t>当地的天</a:t>
            </a:r>
            <a:endParaRPr lang="en-US" altLang="zh-TW" sz="3600" dirty="0">
              <a:latin typeface="Calibri" panose="020F0502020204030204" pitchFamily="34" charset="0"/>
              <a:ea typeface="標楷體" panose="03000509000000000000" pitchFamily="65" charset="-120"/>
            </a:endParaRPr>
          </a:p>
          <a:p>
            <a:pPr>
              <a:lnSpc>
                <a:spcPct val="150000"/>
              </a:lnSpc>
            </a:pPr>
            <a:r>
              <a:rPr lang="zh-TW" altLang="en-US" sz="3600" dirty="0">
                <a:latin typeface="Calibri" panose="020F0502020204030204" pitchFamily="34" charset="0"/>
                <a:ea typeface="標楷體" panose="03000509000000000000" pitchFamily="65" charset="-120"/>
              </a:rPr>
              <a:t>   气预报。</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3.</a:t>
            </a:r>
            <a:r>
              <a:rPr lang="zh-TW" altLang="en-US" sz="3600" dirty="0">
                <a:solidFill>
                  <a:srgbClr val="FF0000"/>
                </a:solidFill>
                <a:latin typeface="Calibri" panose="020F0502020204030204" pitchFamily="34" charset="0"/>
                <a:ea typeface="標楷體" panose="03000509000000000000" pitchFamily="65" charset="-120"/>
              </a:rPr>
              <a:t>依靠</a:t>
            </a:r>
            <a:r>
              <a:rPr lang="zh-TW" altLang="en-US" sz="3600" dirty="0">
                <a:latin typeface="Calibri" panose="020F0502020204030204" pitchFamily="34" charset="0"/>
                <a:ea typeface="標楷體" panose="03000509000000000000" pitchFamily="65" charset="-120"/>
              </a:rPr>
              <a:t>一种必胜的信念</a:t>
            </a:r>
            <a:r>
              <a:rPr lang="en-US" altLang="zh-TW" sz="2400" dirty="0">
                <a:latin typeface="Calibri" panose="020F0502020204030204" pitchFamily="34" charset="0"/>
                <a:ea typeface="標楷體" panose="03000509000000000000" pitchFamily="65" charset="-120"/>
                <a:cs typeface="Calibri" panose="020F0502020204030204" pitchFamily="34" charset="0"/>
              </a:rPr>
              <a:t>(</a:t>
            </a:r>
            <a:r>
              <a:rPr lang="en-US" altLang="zh-TW" sz="2400" dirty="0">
                <a:latin typeface="Calibri" panose="020F0502020204030204" pitchFamily="34" charset="0"/>
                <a:cs typeface="Calibri" panose="020F0502020204030204" pitchFamily="34" charset="0"/>
              </a:rPr>
              <a:t>belief</a:t>
            </a:r>
            <a:r>
              <a:rPr lang="en-US" altLang="zh-TW" sz="2400" dirty="0">
                <a:latin typeface="Calibri" panose="020F0502020204030204" pitchFamily="34" charset="0"/>
                <a:ea typeface="標楷體" panose="03000509000000000000" pitchFamily="65" charset="-120"/>
                <a:cs typeface="Calibri" panose="020F0502020204030204" pitchFamily="34" charset="0"/>
              </a:rPr>
              <a:t>)</a:t>
            </a:r>
            <a:r>
              <a:rPr lang="zh-TW" altLang="en-US" sz="3600" dirty="0">
                <a:latin typeface="Calibri" panose="020F0502020204030204" pitchFamily="34" charset="0"/>
                <a:ea typeface="標楷體" panose="03000509000000000000" pitchFamily="65" charset="-120"/>
              </a:rPr>
              <a:t>，他们爬到了山顶</a:t>
            </a:r>
            <a:endParaRPr lang="en-US" altLang="zh-TW" sz="36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1634616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19B6C4-11BA-4275-8359-D04CE9432B53}"/>
              </a:ext>
            </a:extLst>
          </p:cNvPr>
          <p:cNvSpPr/>
          <p:nvPr/>
        </p:nvSpPr>
        <p:spPr>
          <a:xfrm>
            <a:off x="333153" y="1409806"/>
            <a:ext cx="11525693" cy="3677482"/>
          </a:xfrm>
          <a:prstGeom prst="rect">
            <a:avLst/>
          </a:prstGeom>
        </p:spPr>
        <p:txBody>
          <a:bodyPr wrap="square" anchor="ctr">
            <a:spAutoFit/>
          </a:bodyPr>
          <a:lstStyle/>
          <a:p>
            <a:pPr indent="457200">
              <a:lnSpc>
                <a:spcPct val="150000"/>
              </a:lnSpc>
            </a:pPr>
            <a:r>
              <a:rPr lang="zh-CN" altLang="en-US" sz="4000" dirty="0">
                <a:latin typeface="標楷體" panose="03000509000000000000" pitchFamily="65" charset="-120"/>
                <a:ea typeface="標楷體" panose="03000509000000000000" pitchFamily="65" charset="-120"/>
              </a:rPr>
              <a:t>因为小刘的存在，他觉得自己在这所学校里的意义一下子显得非常重大，似乎他来此地就是为了等待她的到来似的。这简直就是上天安排好了的，一切都在表明这种安排</a:t>
            </a:r>
            <a:r>
              <a:rPr lang="zh-CN" altLang="en-US" sz="4000" dirty="0">
                <a:highlight>
                  <a:srgbClr val="00FF00"/>
                </a:highlight>
                <a:latin typeface="標楷體" panose="03000509000000000000" pitchFamily="65" charset="-120"/>
                <a:ea typeface="標楷體" panose="03000509000000000000" pitchFamily="65" charset="-120"/>
              </a:rPr>
              <a:t>纯属</a:t>
            </a:r>
            <a:r>
              <a:rPr lang="zh-CN" altLang="en-US" sz="4000" dirty="0">
                <a:highlight>
                  <a:srgbClr val="FFFF00"/>
                </a:highlight>
                <a:latin typeface="標楷體" panose="03000509000000000000" pitchFamily="65" charset="-120"/>
                <a:ea typeface="標楷體" panose="03000509000000000000" pitchFamily="65" charset="-120"/>
              </a:rPr>
              <a:t>天意</a:t>
            </a:r>
            <a:r>
              <a:rPr lang="zh-CN" altLang="en-US" sz="4000" dirty="0">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85396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E1EF553-900F-4368-90CF-2E760BBC8F53}"/>
              </a:ext>
            </a:extLst>
          </p:cNvPr>
          <p:cNvSpPr/>
          <p:nvPr/>
        </p:nvSpPr>
        <p:spPr>
          <a:xfrm>
            <a:off x="338469" y="1456661"/>
            <a:ext cx="11515061" cy="3677482"/>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一个星期六，周健趁小刘要下课的时候匆匆地写了一张字条，大意是说他想在星期天请小刘在家里一块吃饭，并和她一起谈谈泰戈尔，他定的时间是星期天的下午两点。</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13592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落实</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luòshí</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竭力</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jiélì</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3905250"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劝阻</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quànzǔ</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FC61ED2F-F1F9-4AC0-96A9-856BE5E07441}"/>
              </a:ext>
            </a:extLst>
          </p:cNvPr>
          <p:cNvSpPr txBox="1"/>
          <p:nvPr/>
        </p:nvSpPr>
        <p:spPr>
          <a:xfrm>
            <a:off x="10001250" y="5349894"/>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察觉</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chájué</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2CBA54C4-8D4A-4B23-B3C4-899C46D3D08C}"/>
              </a:ext>
            </a:extLst>
          </p:cNvPr>
          <p:cNvSpPr/>
          <p:nvPr/>
        </p:nvSpPr>
        <p:spPr>
          <a:xfrm>
            <a:off x="640553" y="639320"/>
            <a:ext cx="4084773" cy="1206228"/>
          </a:xfrm>
          <a:prstGeom prst="rect">
            <a:avLst/>
          </a:prstGeom>
          <a:ln w="38100">
            <a:solidFill>
              <a:srgbClr val="C00000"/>
            </a:solidFill>
          </a:ln>
        </p:spPr>
        <p:txBody>
          <a:bodyPr wrap="none">
            <a:spAutoFit/>
          </a:bodyPr>
          <a:lstStyle/>
          <a:p>
            <a:pPr algn="ctr">
              <a:lnSpc>
                <a:spcPct val="150000"/>
              </a:lnSpc>
            </a:pPr>
            <a:r>
              <a:rPr lang="en-US" altLang="zh-TW" sz="5400" dirty="0"/>
              <a:t>be practicable</a:t>
            </a:r>
            <a:endParaRPr lang="zh-TW" altLang="en-US" sz="5400" dirty="0">
              <a:latin typeface="Calibri" panose="020F0502020204030204" pitchFamily="34" charset="0"/>
              <a:cs typeface="Calibri" panose="020F0502020204030204" pitchFamily="34" charset="0"/>
            </a:endParaRPr>
          </a:p>
        </p:txBody>
      </p:sp>
      <p:sp>
        <p:nvSpPr>
          <p:cNvPr id="8" name="矩形 7">
            <a:extLst>
              <a:ext uri="{FF2B5EF4-FFF2-40B4-BE49-F238E27FC236}">
                <a16:creationId xmlns:a16="http://schemas.microsoft.com/office/drawing/2014/main" id="{357A449D-BAE7-4490-A430-9D30267B44B9}"/>
              </a:ext>
            </a:extLst>
          </p:cNvPr>
          <p:cNvSpPr/>
          <p:nvPr/>
        </p:nvSpPr>
        <p:spPr>
          <a:xfrm>
            <a:off x="6226877" y="639135"/>
            <a:ext cx="5553123" cy="1206228"/>
          </a:xfrm>
          <a:prstGeom prst="rect">
            <a:avLst/>
          </a:prstGeom>
          <a:ln w="38100">
            <a:solidFill>
              <a:srgbClr val="C00000"/>
            </a:solidFill>
          </a:ln>
        </p:spPr>
        <p:txBody>
          <a:bodyPr wrap="none">
            <a:spAutoFit/>
          </a:bodyPr>
          <a:lstStyle/>
          <a:p>
            <a:pPr algn="ctr">
              <a:lnSpc>
                <a:spcPct val="150000"/>
              </a:lnSpc>
            </a:pPr>
            <a:r>
              <a:rPr lang="en-US" altLang="zh-TW" sz="5400" dirty="0"/>
              <a:t>to do one's utmost</a:t>
            </a:r>
            <a:endParaRPr lang="zh-TW" altLang="en-US" sz="5400" dirty="0">
              <a:latin typeface="Calibri" panose="020F0502020204030204" pitchFamily="34" charset="0"/>
              <a:cs typeface="Calibri" panose="020F0502020204030204" pitchFamily="34" charset="0"/>
            </a:endParaRPr>
          </a:p>
        </p:txBody>
      </p:sp>
      <p:sp>
        <p:nvSpPr>
          <p:cNvPr id="10" name="矩形 9">
            <a:extLst>
              <a:ext uri="{FF2B5EF4-FFF2-40B4-BE49-F238E27FC236}">
                <a16:creationId xmlns:a16="http://schemas.microsoft.com/office/drawing/2014/main" id="{E2EDD233-CE95-4CEC-A395-4429F13A7E16}"/>
              </a:ext>
            </a:extLst>
          </p:cNvPr>
          <p:cNvSpPr/>
          <p:nvPr/>
        </p:nvSpPr>
        <p:spPr>
          <a:xfrm>
            <a:off x="1332938" y="3892254"/>
            <a:ext cx="3352200" cy="1206228"/>
          </a:xfrm>
          <a:prstGeom prst="rect">
            <a:avLst/>
          </a:prstGeom>
          <a:ln w="38100">
            <a:solidFill>
              <a:srgbClr val="C00000"/>
            </a:solidFill>
          </a:ln>
        </p:spPr>
        <p:txBody>
          <a:bodyPr wrap="none">
            <a:spAutoFit/>
          </a:bodyPr>
          <a:lstStyle/>
          <a:p>
            <a:pPr algn="ctr">
              <a:lnSpc>
                <a:spcPct val="150000"/>
              </a:lnSpc>
            </a:pPr>
            <a:r>
              <a:rPr lang="en-US" altLang="zh-TW" sz="5400" dirty="0"/>
              <a:t>to dissuade</a:t>
            </a:r>
            <a:endParaRPr lang="zh-TW" altLang="en-US" sz="5400" dirty="0">
              <a:latin typeface="Calibri" panose="020F0502020204030204" pitchFamily="34" charset="0"/>
              <a:cs typeface="Calibri" panose="020F0502020204030204" pitchFamily="34" charset="0"/>
            </a:endParaRPr>
          </a:p>
        </p:txBody>
      </p:sp>
      <p:sp>
        <p:nvSpPr>
          <p:cNvPr id="11" name="矩形 10">
            <a:extLst>
              <a:ext uri="{FF2B5EF4-FFF2-40B4-BE49-F238E27FC236}">
                <a16:creationId xmlns:a16="http://schemas.microsoft.com/office/drawing/2014/main" id="{92EDC6BF-D5DE-46DA-B27D-74E944BFF1BE}"/>
              </a:ext>
            </a:extLst>
          </p:cNvPr>
          <p:cNvSpPr/>
          <p:nvPr/>
        </p:nvSpPr>
        <p:spPr>
          <a:xfrm>
            <a:off x="6499258" y="3806410"/>
            <a:ext cx="5008359" cy="1206228"/>
          </a:xfrm>
          <a:prstGeom prst="rect">
            <a:avLst/>
          </a:prstGeom>
          <a:ln w="38100">
            <a:solidFill>
              <a:srgbClr val="C00000"/>
            </a:solidFill>
          </a:ln>
        </p:spPr>
        <p:txBody>
          <a:bodyPr wrap="none">
            <a:spAutoFit/>
          </a:bodyPr>
          <a:lstStyle/>
          <a:p>
            <a:pPr algn="ctr">
              <a:lnSpc>
                <a:spcPct val="150000"/>
              </a:lnSpc>
            </a:pPr>
            <a:r>
              <a:rPr lang="en-US" altLang="zh-TW" sz="5400" dirty="0"/>
              <a:t>become aware of</a:t>
            </a:r>
            <a:endParaRPr lang="zh-TW" alt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39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719324B-A0E7-4805-B78E-F46A1919F42D}"/>
              </a:ext>
            </a:extLst>
          </p:cNvPr>
          <p:cNvPicPr>
            <a:picLocks noChangeAspect="1"/>
          </p:cNvPicPr>
          <p:nvPr/>
        </p:nvPicPr>
        <p:blipFill>
          <a:blip r:embed="rId2"/>
          <a:stretch>
            <a:fillRect/>
          </a:stretch>
        </p:blipFill>
        <p:spPr>
          <a:xfrm>
            <a:off x="6096000" y="565150"/>
            <a:ext cx="3905250" cy="2863850"/>
          </a:xfrm>
          <a:prstGeom prst="rect">
            <a:avLst/>
          </a:prstGeom>
        </p:spPr>
      </p:pic>
      <p:pic>
        <p:nvPicPr>
          <p:cNvPr id="4" name="圖片 3">
            <a:extLst>
              <a:ext uri="{FF2B5EF4-FFF2-40B4-BE49-F238E27FC236}">
                <a16:creationId xmlns:a16="http://schemas.microsoft.com/office/drawing/2014/main" id="{A8ED6AB1-433D-4B56-840A-D3D8C631A568}"/>
              </a:ext>
            </a:extLst>
          </p:cNvPr>
          <p:cNvPicPr>
            <a:picLocks noChangeAspect="1"/>
          </p:cNvPicPr>
          <p:nvPr/>
        </p:nvPicPr>
        <p:blipFill>
          <a:blip r:embed="rId3"/>
          <a:stretch>
            <a:fillRect/>
          </a:stretch>
        </p:blipFill>
        <p:spPr>
          <a:xfrm>
            <a:off x="0" y="609600"/>
            <a:ext cx="3932488" cy="2855913"/>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字迹</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yuànyì</a:t>
            </a:r>
            <a:endParaRPr lang="zh-TW" altLang="en-US" sz="7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潦草</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xián</a:t>
            </a:r>
            <a:r>
              <a:rPr lang="en-US" altLang="zh-TW" sz="3200" dirty="0">
                <a:solidFill>
                  <a:schemeClr val="bg1"/>
                </a:solidFill>
              </a:rPr>
              <a:t> </a:t>
            </a:r>
            <a:r>
              <a:rPr lang="en-US" altLang="zh-TW" sz="3200" dirty="0" err="1">
                <a:solidFill>
                  <a:schemeClr val="bg1"/>
                </a:solidFill>
              </a:rPr>
              <a:t>zhě</a:t>
            </a:r>
            <a:endParaRPr lang="zh-TW" altLang="en-US" sz="72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344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E82EB04-9921-4921-A6FC-5BAB118BFDB8}"/>
              </a:ext>
            </a:extLst>
          </p:cNvPr>
          <p:cNvSpPr/>
          <p:nvPr/>
        </p:nvSpPr>
        <p:spPr>
          <a:xfrm>
            <a:off x="322521" y="744280"/>
            <a:ext cx="11546958" cy="552414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这个决定整个上午都在他的脑袋里转，它终于在下班之前转出来了，</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落实</a:t>
            </a:r>
            <a:r>
              <a:rPr lang="zh-CN" altLang="en-US" sz="4000" dirty="0">
                <a:solidFill>
                  <a:srgbClr val="000000"/>
                </a:solidFill>
                <a:latin typeface="標楷體" panose="03000509000000000000" pitchFamily="65" charset="-120"/>
                <a:ea typeface="標楷體" panose="03000509000000000000" pitchFamily="65" charset="-120"/>
              </a:rPr>
              <a:t>在了一张纸上。对于他来说，这是一个大胆的举动，他在写字的时候，脑袋里有一个声音在</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竭力</a:t>
            </a:r>
            <a:r>
              <a:rPr lang="zh-CN" altLang="en-US" sz="4000" dirty="0">
                <a:solidFill>
                  <a:srgbClr val="000000"/>
                </a:solidFill>
                <a:latin typeface="標楷體" panose="03000509000000000000" pitchFamily="65" charset="-120"/>
                <a:ea typeface="標楷體" panose="03000509000000000000" pitchFamily="65" charset="-120"/>
              </a:rPr>
              <a:t>地</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劝阻</a:t>
            </a:r>
            <a:r>
              <a:rPr lang="zh-CN" altLang="en-US" sz="4000" dirty="0">
                <a:solidFill>
                  <a:srgbClr val="000000"/>
                </a:solidFill>
                <a:latin typeface="標楷體" panose="03000509000000000000" pitchFamily="65" charset="-120"/>
                <a:ea typeface="標楷體" panose="03000509000000000000" pitchFamily="65" charset="-120"/>
              </a:rPr>
              <a:t>他，而他的笔却还是不由自主地写下去，只是这时候他的手不免有些不易</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察觉</a:t>
            </a:r>
            <a:r>
              <a:rPr lang="zh-CN" altLang="en-US" sz="4000" dirty="0">
                <a:solidFill>
                  <a:srgbClr val="000000"/>
                </a:solidFill>
                <a:latin typeface="標楷體" panose="03000509000000000000" pitchFamily="65" charset="-120"/>
                <a:ea typeface="標楷體" panose="03000509000000000000" pitchFamily="65" charset="-120"/>
              </a:rPr>
              <a:t>的颤抖，</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字迹</a:t>
            </a:r>
            <a:r>
              <a:rPr lang="zh-CN" altLang="en-US" sz="4000" dirty="0">
                <a:solidFill>
                  <a:srgbClr val="000000"/>
                </a:solidFill>
                <a:latin typeface="標楷體" panose="03000509000000000000" pitchFamily="65" charset="-120"/>
                <a:ea typeface="標楷體" panose="03000509000000000000" pitchFamily="65" charset="-120"/>
              </a:rPr>
              <a:t>看起来略显</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潦草</a:t>
            </a:r>
            <a:r>
              <a:rPr lang="zh-CN" altLang="en-US" sz="4000" dirty="0">
                <a:solidFill>
                  <a:srgbClr val="000000"/>
                </a:solidFill>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019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22B2348-4609-4E62-BF89-E56B9C71E5A7}"/>
              </a:ext>
            </a:extLst>
          </p:cNvPr>
          <p:cNvPicPr>
            <a:picLocks noChangeAspect="1"/>
          </p:cNvPicPr>
          <p:nvPr/>
        </p:nvPicPr>
        <p:blipFill>
          <a:blip r:embed="rId2"/>
          <a:stretch>
            <a:fillRect/>
          </a:stretch>
        </p:blipFill>
        <p:spPr>
          <a:xfrm>
            <a:off x="0" y="575733"/>
            <a:ext cx="4502889" cy="2356399"/>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字条</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yuànyì</a:t>
            </a:r>
            <a:endParaRPr lang="zh-TW" altLang="en-US" sz="72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对视</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xián</a:t>
            </a:r>
            <a:r>
              <a:rPr lang="en-US" altLang="zh-TW" sz="3200" dirty="0">
                <a:solidFill>
                  <a:schemeClr val="bg1"/>
                </a:solidFill>
              </a:rPr>
              <a:t> </a:t>
            </a:r>
            <a:r>
              <a:rPr lang="en-US" altLang="zh-TW" sz="3200" dirty="0" err="1">
                <a:solidFill>
                  <a:schemeClr val="bg1"/>
                </a:solidFill>
              </a:rPr>
              <a:t>zhě</a:t>
            </a:r>
            <a:endParaRPr lang="zh-TW" altLang="en-US" sz="7200" dirty="0">
              <a:solidFill>
                <a:schemeClr val="bg1"/>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13F4127E-E498-4633-8F76-A85FD27E751D}"/>
              </a:ext>
            </a:extLst>
          </p:cNvPr>
          <p:cNvPicPr>
            <a:picLocks noChangeAspect="1"/>
          </p:cNvPicPr>
          <p:nvPr/>
        </p:nvPicPr>
        <p:blipFill>
          <a:blip r:embed="rId3"/>
          <a:stretch>
            <a:fillRect/>
          </a:stretch>
        </p:blipFill>
        <p:spPr>
          <a:xfrm>
            <a:off x="6096000" y="392331"/>
            <a:ext cx="3905250" cy="3036669"/>
          </a:xfrm>
          <a:prstGeom prst="rect">
            <a:avLst/>
          </a:prstGeom>
        </p:spPr>
      </p:pic>
    </p:spTree>
    <p:extLst>
      <p:ext uri="{BB962C8B-B14F-4D97-AF65-F5344CB8AC3E}">
        <p14:creationId xmlns:p14="http://schemas.microsoft.com/office/powerpoint/2010/main" val="248090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69660"/>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无地自容</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600" dirty="0" err="1">
                <a:solidFill>
                  <a:schemeClr val="bg1"/>
                </a:solidFill>
              </a:rPr>
              <a:t>wúdì-zìróng</a:t>
            </a:r>
            <a:endParaRPr lang="zh-TW" altLang="en-US" sz="36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1200329"/>
          </a:xfrm>
          <a:prstGeom prst="rect">
            <a:avLst/>
          </a:prstGeom>
        </p:spPr>
        <p:txBody>
          <a:bodyPr wrap="square">
            <a:spAutoFit/>
          </a:bodyPr>
          <a:lstStyle/>
          <a:p>
            <a:pPr algn="ctr"/>
            <a:r>
              <a:rPr lang="en-US" altLang="zh-TW" sz="3600" dirty="0">
                <a:solidFill>
                  <a:srgbClr val="7030A0"/>
                </a:solidFill>
              </a:rPr>
              <a:t>can find no place to hide oneself for shame</a:t>
            </a:r>
            <a:endParaRPr lang="zh-TW" altLang="en-US" sz="36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2836327"/>
            <a:ext cx="6357641" cy="2585323"/>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rPr>
              <a:t>被当面指出所犯的错误时，他直羞得</a:t>
            </a:r>
            <a:r>
              <a:rPr lang="zh-TW" altLang="en-US" sz="5400" dirty="0">
                <a:solidFill>
                  <a:srgbClr val="FF0000"/>
                </a:solidFill>
                <a:latin typeface="標楷體" panose="03000509000000000000" pitchFamily="65" charset="-120"/>
                <a:ea typeface="標楷體" panose="03000509000000000000" pitchFamily="65" charset="-120"/>
              </a:rPr>
              <a:t>无地自容</a:t>
            </a:r>
            <a:r>
              <a:rPr lang="zh-TW" altLang="en-US" sz="5400" dirty="0">
                <a:latin typeface="標楷體" panose="03000509000000000000" pitchFamily="65" charset="-120"/>
                <a:ea typeface="標楷體" panose="03000509000000000000" pitchFamily="65" charset="-120"/>
              </a:rPr>
              <a:t>。</a:t>
            </a:r>
          </a:p>
        </p:txBody>
      </p:sp>
      <p:pic>
        <p:nvPicPr>
          <p:cNvPr id="5" name="圖片 4">
            <a:extLst>
              <a:ext uri="{FF2B5EF4-FFF2-40B4-BE49-F238E27FC236}">
                <a16:creationId xmlns:a16="http://schemas.microsoft.com/office/drawing/2014/main" id="{74CA9D8B-9022-4219-90F1-90D0985617D4}"/>
              </a:ext>
            </a:extLst>
          </p:cNvPr>
          <p:cNvPicPr>
            <a:picLocks noChangeAspect="1"/>
          </p:cNvPicPr>
          <p:nvPr/>
        </p:nvPicPr>
        <p:blipFill>
          <a:blip r:embed="rId2"/>
          <a:stretch>
            <a:fillRect/>
          </a:stretch>
        </p:blipFill>
        <p:spPr>
          <a:xfrm>
            <a:off x="319082" y="2713717"/>
            <a:ext cx="4963439" cy="2791934"/>
          </a:xfrm>
          <a:prstGeom prst="rect">
            <a:avLst/>
          </a:prstGeom>
        </p:spPr>
      </p:pic>
    </p:spTree>
    <p:extLst>
      <p:ext uri="{BB962C8B-B14F-4D97-AF65-F5344CB8AC3E}">
        <p14:creationId xmlns:p14="http://schemas.microsoft.com/office/powerpoint/2010/main" val="597782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74DDA9-253A-4057-80C9-7A25669349F3}"/>
              </a:ext>
            </a:extLst>
          </p:cNvPr>
          <p:cNvSpPr/>
          <p:nvPr/>
        </p:nvSpPr>
        <p:spPr>
          <a:xfrm>
            <a:off x="343786" y="666929"/>
            <a:ext cx="11504428" cy="5524141"/>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他把这张</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字条</a:t>
            </a:r>
            <a:r>
              <a:rPr lang="zh-CN" altLang="en-US" sz="4000" dirty="0">
                <a:solidFill>
                  <a:srgbClr val="000000"/>
                </a:solidFill>
                <a:latin typeface="標楷體" panose="03000509000000000000" pitchFamily="65" charset="-120"/>
                <a:ea typeface="標楷體" panose="03000509000000000000" pitchFamily="65" charset="-120"/>
              </a:rPr>
              <a:t>夹在小刘的那本诗集里了，一块纸边明显地露出了书外，很容易看到的。小刘进屋来的时候，他就起身往门边走，他不想在她看字条的时候，和她的目光</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对视</a:t>
            </a:r>
            <a:r>
              <a:rPr lang="zh-CN" altLang="en-US" sz="4000" dirty="0">
                <a:solidFill>
                  <a:srgbClr val="000000"/>
                </a:solidFill>
                <a:latin typeface="標楷體" panose="03000509000000000000" pitchFamily="65" charset="-120"/>
                <a:ea typeface="標楷體" panose="03000509000000000000" pitchFamily="65" charset="-120"/>
              </a:rPr>
              <a:t>，那会使他觉得</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无地自容</a:t>
            </a:r>
            <a:r>
              <a:rPr lang="zh-CN" altLang="en-US" sz="4000" dirty="0">
                <a:solidFill>
                  <a:srgbClr val="000000"/>
                </a:solidFill>
                <a:latin typeface="標楷體" panose="03000509000000000000" pitchFamily="65" charset="-120"/>
                <a:ea typeface="標楷體" panose="03000509000000000000" pitchFamily="65" charset="-120"/>
              </a:rPr>
              <a:t>。当他看到小刘准备拿出夹在书里的那张字条的时候，就飞快地闪出了门外。</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68835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1CC6A95-92E6-4FD0-8F33-601F343AD1B2}"/>
              </a:ext>
            </a:extLst>
          </p:cNvPr>
          <p:cNvSpPr/>
          <p:nvPr/>
        </p:nvSpPr>
        <p:spPr>
          <a:xfrm>
            <a:off x="350872" y="1590259"/>
            <a:ext cx="11525695" cy="3677482"/>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星期天下午，他把家里所有的人都赶走了，让他们七点钟以后再回来，说是有一些朋友要在这里聚会，然后他就自己上街买了一些东西，亲自动手下厨房。他在做这些的时候，既紧张又愉快。</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371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E7099983-BCAA-48B7-AA36-838759B22583}"/>
              </a:ext>
            </a:extLst>
          </p:cNvPr>
          <p:cNvPicPr>
            <a:picLocks noChangeAspect="1"/>
          </p:cNvPicPr>
          <p:nvPr/>
        </p:nvPicPr>
        <p:blipFill>
          <a:blip r:embed="rId2"/>
          <a:stretch>
            <a:fillRect/>
          </a:stretch>
        </p:blipFill>
        <p:spPr>
          <a:xfrm>
            <a:off x="0" y="914400"/>
            <a:ext cx="3986114" cy="2551113"/>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音响</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yīnxiǎng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播放</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bōfàng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3905250"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美妙</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měimiào</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FC61ED2F-F1F9-4AC0-96A9-856BE5E07441}"/>
              </a:ext>
            </a:extLst>
          </p:cNvPr>
          <p:cNvSpPr txBox="1"/>
          <p:nvPr/>
        </p:nvSpPr>
        <p:spPr>
          <a:xfrm>
            <a:off x="10001250" y="5349894"/>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舒缓</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shūhuǎn</a:t>
            </a:r>
            <a:endParaRPr lang="zh-TW" altLang="en-US" sz="11500" dirty="0">
              <a:solidFill>
                <a:schemeClr val="bg1"/>
              </a:solidFill>
              <a:latin typeface="標楷體" panose="03000509000000000000" pitchFamily="65" charset="-120"/>
              <a:ea typeface="標楷體" panose="03000509000000000000" pitchFamily="65" charset="-120"/>
            </a:endParaRPr>
          </a:p>
        </p:txBody>
      </p:sp>
      <p:pic>
        <p:nvPicPr>
          <p:cNvPr id="7" name="圖片 6">
            <a:extLst>
              <a:ext uri="{FF2B5EF4-FFF2-40B4-BE49-F238E27FC236}">
                <a16:creationId xmlns:a16="http://schemas.microsoft.com/office/drawing/2014/main" id="{FC032D6E-DB20-4BD7-BF6C-3A86F70C27D9}"/>
              </a:ext>
            </a:extLst>
          </p:cNvPr>
          <p:cNvPicPr>
            <a:picLocks noChangeAspect="1"/>
          </p:cNvPicPr>
          <p:nvPr/>
        </p:nvPicPr>
        <p:blipFill>
          <a:blip r:embed="rId3"/>
          <a:stretch>
            <a:fillRect/>
          </a:stretch>
        </p:blipFill>
        <p:spPr>
          <a:xfrm>
            <a:off x="6574366" y="435738"/>
            <a:ext cx="2948517" cy="3029775"/>
          </a:xfrm>
          <a:prstGeom prst="rect">
            <a:avLst/>
          </a:prstGeom>
        </p:spPr>
      </p:pic>
      <p:sp>
        <p:nvSpPr>
          <p:cNvPr id="8" name="矩形 7">
            <a:extLst>
              <a:ext uri="{FF2B5EF4-FFF2-40B4-BE49-F238E27FC236}">
                <a16:creationId xmlns:a16="http://schemas.microsoft.com/office/drawing/2014/main" id="{ED7642C5-EB19-4328-A3D3-7C0744591471}"/>
              </a:ext>
            </a:extLst>
          </p:cNvPr>
          <p:cNvSpPr/>
          <p:nvPr/>
        </p:nvSpPr>
        <p:spPr>
          <a:xfrm>
            <a:off x="6432581" y="4141312"/>
            <a:ext cx="4389022" cy="1206228"/>
          </a:xfrm>
          <a:prstGeom prst="rect">
            <a:avLst/>
          </a:prstGeom>
          <a:ln w="38100">
            <a:solidFill>
              <a:srgbClr val="C00000"/>
            </a:solidFill>
          </a:ln>
        </p:spPr>
        <p:txBody>
          <a:bodyPr wrap="square">
            <a:spAutoFit/>
          </a:bodyPr>
          <a:lstStyle/>
          <a:p>
            <a:pPr algn="ctr">
              <a:lnSpc>
                <a:spcPct val="150000"/>
              </a:lnSpc>
            </a:pPr>
            <a:r>
              <a:rPr lang="en-US" altLang="zh-TW" sz="5400" dirty="0" err="1">
                <a:latin typeface="Calibri" panose="020F0502020204030204" pitchFamily="34" charset="0"/>
                <a:cs typeface="Calibri" panose="020F0502020204030204" pitchFamily="34" charset="0"/>
              </a:rPr>
              <a:t>Slow;relaxed</a:t>
            </a:r>
            <a:endParaRPr lang="zh-TW" altLang="en-US" sz="5400" dirty="0">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CA6FCD93-0581-4FD6-A4D2-29499F555AB5}"/>
              </a:ext>
            </a:extLst>
          </p:cNvPr>
          <p:cNvSpPr/>
          <p:nvPr/>
        </p:nvSpPr>
        <p:spPr>
          <a:xfrm>
            <a:off x="332820" y="4141312"/>
            <a:ext cx="4389022" cy="1206228"/>
          </a:xfrm>
          <a:prstGeom prst="rect">
            <a:avLst/>
          </a:prstGeom>
          <a:ln w="38100">
            <a:solidFill>
              <a:srgbClr val="C00000"/>
            </a:solidFill>
          </a:ln>
        </p:spPr>
        <p:txBody>
          <a:bodyPr wrap="none">
            <a:spAutoFit/>
          </a:bodyPr>
          <a:lstStyle/>
          <a:p>
            <a:pPr algn="ctr">
              <a:lnSpc>
                <a:spcPct val="150000"/>
              </a:lnSpc>
            </a:pPr>
            <a:r>
              <a:rPr lang="en-US" altLang="zh-TW" sz="5400" dirty="0"/>
              <a:t>Beautiful music</a:t>
            </a:r>
            <a:endParaRPr lang="zh-TW" alt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02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2" y="-21770"/>
            <a:ext cx="2900365" cy="129266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依赖</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2400" dirty="0" err="1">
                <a:solidFill>
                  <a:schemeClr val="bg1"/>
                </a:solidFill>
                <a:latin typeface="Calibri" panose="020F0502020204030204" pitchFamily="34" charset="0"/>
                <a:cs typeface="Calibri" panose="020F0502020204030204" pitchFamily="34" charset="0"/>
              </a:rPr>
              <a:t>yīlài</a:t>
            </a:r>
            <a:endParaRPr lang="zh-TW" altLang="en-US" sz="6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292662"/>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依靠</a:t>
            </a:r>
            <a:endParaRPr lang="en-US" altLang="zh-TW" sz="5400" dirty="0">
              <a:solidFill>
                <a:schemeClr val="bg1"/>
              </a:solidFill>
              <a:latin typeface="標楷體" panose="03000509000000000000" pitchFamily="65" charset="-120"/>
              <a:ea typeface="標楷體" panose="03000509000000000000" pitchFamily="65" charset="-120"/>
            </a:endParaRPr>
          </a:p>
          <a:p>
            <a:pPr algn="ctr"/>
            <a:r>
              <a:rPr lang="en-US" altLang="zh-TW" sz="2400" dirty="0" err="1">
                <a:solidFill>
                  <a:schemeClr val="bg1"/>
                </a:solidFill>
                <a:latin typeface="Calibri" panose="020F0502020204030204" pitchFamily="34" charset="0"/>
                <a:cs typeface="Calibri" panose="020F0502020204030204" pitchFamily="34" charset="0"/>
              </a:rPr>
              <a:t>yīkào</a:t>
            </a:r>
            <a:endParaRPr lang="zh-TW" altLang="en-US" sz="6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7" y="624561"/>
            <a:ext cx="5730247" cy="2176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A84AC9B-CE14-4CF1-A7A8-BAAE6421DE4A}"/>
              </a:ext>
            </a:extLst>
          </p:cNvPr>
          <p:cNvSpPr/>
          <p:nvPr/>
        </p:nvSpPr>
        <p:spPr>
          <a:xfrm>
            <a:off x="343396" y="2003014"/>
            <a:ext cx="11518093" cy="1830758"/>
          </a:xfrm>
          <a:prstGeom prst="rect">
            <a:avLst/>
          </a:prstGeom>
          <a:ln w="38100">
            <a:solidFill>
              <a:srgbClr val="002060"/>
            </a:solidFill>
          </a:ln>
        </p:spPr>
        <p:txBody>
          <a:bodyPr wrap="square" anchor="ctr">
            <a:spAutoFit/>
          </a:bodyPr>
          <a:lstStyle/>
          <a:p>
            <a:pPr algn="ctr">
              <a:lnSpc>
                <a:spcPct val="150000"/>
              </a:lnSpc>
            </a:pPr>
            <a:r>
              <a:rPr lang="zh-TW" altLang="en-US" sz="4000" dirty="0">
                <a:ea typeface="標楷體" panose="03000509000000000000" pitchFamily="65" charset="-120"/>
              </a:rPr>
              <a:t>“依赖”可以表示各种事物或现象互为条件而不可分离。</a:t>
            </a:r>
            <a:endParaRPr lang="en-US" altLang="zh-TW" sz="4000" dirty="0">
              <a:ea typeface="標楷體" panose="03000509000000000000" pitchFamily="65" charset="-120"/>
            </a:endParaRPr>
          </a:p>
        </p:txBody>
      </p:sp>
      <p:sp>
        <p:nvSpPr>
          <p:cNvPr id="5" name="文字方塊 4">
            <a:extLst>
              <a:ext uri="{FF2B5EF4-FFF2-40B4-BE49-F238E27FC236}">
                <a16:creationId xmlns:a16="http://schemas.microsoft.com/office/drawing/2014/main" id="{858FB533-F1B7-4AF4-872D-08A136BE09C6}"/>
              </a:ext>
            </a:extLst>
          </p:cNvPr>
          <p:cNvSpPr txBox="1"/>
          <p:nvPr/>
        </p:nvSpPr>
        <p:spPr>
          <a:xfrm>
            <a:off x="343396" y="4429825"/>
            <a:ext cx="11518093" cy="917495"/>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黑与白、高与矮、美与丑都是互相依赖而存在的。</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2013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8324849" y="1957408"/>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乐曲</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yuèqǔ</a:t>
            </a:r>
            <a:endParaRPr lang="zh-TW" altLang="en-US" sz="115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841E1E6D-CE45-4F61-8F0D-C5BBEB120650}"/>
              </a:ext>
            </a:extLst>
          </p:cNvPr>
          <p:cNvPicPr>
            <a:picLocks noChangeAspect="1"/>
          </p:cNvPicPr>
          <p:nvPr/>
        </p:nvPicPr>
        <p:blipFill>
          <a:blip r:embed="rId2"/>
          <a:stretch>
            <a:fillRect/>
          </a:stretch>
        </p:blipFill>
        <p:spPr>
          <a:xfrm>
            <a:off x="2116666" y="287868"/>
            <a:ext cx="5647475" cy="3177646"/>
          </a:xfrm>
          <a:prstGeom prst="rect">
            <a:avLst/>
          </a:prstGeom>
        </p:spPr>
      </p:pic>
    </p:spTree>
    <p:extLst>
      <p:ext uri="{BB962C8B-B14F-4D97-AF65-F5344CB8AC3E}">
        <p14:creationId xmlns:p14="http://schemas.microsoft.com/office/powerpoint/2010/main" val="25716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F0B4DA5-6125-4812-8BCA-757CC3618C3C}"/>
              </a:ext>
            </a:extLst>
          </p:cNvPr>
          <p:cNvSpPr/>
          <p:nvPr/>
        </p:nvSpPr>
        <p:spPr>
          <a:xfrm>
            <a:off x="343786" y="1405554"/>
            <a:ext cx="11504428" cy="3677482"/>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将近两点钟的时候，他已经把大部分的菜都做好了，剩下的几个热菜到时候在锅里炒一下就行，这时候他的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音响</a:t>
            </a:r>
            <a:r>
              <a:rPr lang="zh-CN" altLang="en-US" sz="4000" dirty="0">
                <a:solidFill>
                  <a:srgbClr val="000000"/>
                </a:solidFill>
                <a:latin typeface="標楷體" panose="03000509000000000000" pitchFamily="65" charset="-120"/>
                <a:ea typeface="標楷體" panose="03000509000000000000" pitchFamily="65" charset="-120"/>
              </a:rPr>
              <a:t>正</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播放</a:t>
            </a:r>
            <a:r>
              <a:rPr lang="zh-CN" altLang="en-US" sz="4000" dirty="0">
                <a:solidFill>
                  <a:srgbClr val="000000"/>
                </a:solidFill>
                <a:latin typeface="標楷體" panose="03000509000000000000" pitchFamily="65" charset="-120"/>
                <a:ea typeface="標楷體" panose="03000509000000000000" pitchFamily="65" charset="-120"/>
              </a:rPr>
              <a:t>着</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美妙舒缓</a:t>
            </a:r>
            <a:r>
              <a:rPr lang="zh-CN" altLang="en-US" sz="4000" dirty="0">
                <a:solidFill>
                  <a:srgbClr val="000000"/>
                </a:solidFill>
                <a:latin typeface="標楷體" panose="03000509000000000000" pitchFamily="65" charset="-120"/>
                <a:ea typeface="標楷體" panose="03000509000000000000" pitchFamily="65" charset="-120"/>
              </a:rPr>
              <a:t>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乐曲</a:t>
            </a:r>
            <a:r>
              <a:rPr lang="zh-CN" altLang="en-US" sz="4000" dirty="0">
                <a:solidFill>
                  <a:srgbClr val="000000"/>
                </a:solidFill>
                <a:latin typeface="標楷體" panose="03000509000000000000" pitchFamily="65" charset="-120"/>
                <a:ea typeface="標楷體" panose="03000509000000000000" pitchFamily="65" charset="-120"/>
              </a:rPr>
              <a:t>，而他自己却觉得更加紧张。</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9994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BCFF574-5431-4F1B-B92E-2BE6166495BC}"/>
              </a:ext>
            </a:extLst>
          </p:cNvPr>
          <p:cNvSpPr/>
          <p:nvPr/>
        </p:nvSpPr>
        <p:spPr>
          <a:xfrm>
            <a:off x="354420" y="1675833"/>
            <a:ext cx="11479617" cy="2754152"/>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时间在一点一点地向两点靠近，想象中小刘像个小鸟一样正朝这边缓缓地飞来，他坐在那里，静静地等待着敲门的声音，等待着一个重大时刻的降临。</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06584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90587ED-5A15-4614-88F0-9EB24867163B}"/>
              </a:ext>
            </a:extLst>
          </p:cNvPr>
          <p:cNvPicPr>
            <a:picLocks noChangeAspect="1"/>
          </p:cNvPicPr>
          <p:nvPr/>
        </p:nvPicPr>
        <p:blipFill rotWithShape="1">
          <a:blip r:embed="rId2"/>
          <a:srcRect l="11884" t="6476" r="8714"/>
          <a:stretch/>
        </p:blipFill>
        <p:spPr>
          <a:xfrm>
            <a:off x="74628" y="3294732"/>
            <a:ext cx="3751246" cy="3563268"/>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致命</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zhìmìng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缝</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fèng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3905250"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音量</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yīnliàng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FC61ED2F-F1F9-4AC0-96A9-856BE5E07441}"/>
              </a:ext>
            </a:extLst>
          </p:cNvPr>
          <p:cNvSpPr txBox="1"/>
          <p:nvPr/>
        </p:nvSpPr>
        <p:spPr>
          <a:xfrm>
            <a:off x="10001250" y="5349894"/>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调</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tiáo</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7E820D59-BE5A-4762-A82A-6A803A398DA3}"/>
              </a:ext>
            </a:extLst>
          </p:cNvPr>
          <p:cNvSpPr/>
          <p:nvPr/>
        </p:nvSpPr>
        <p:spPr>
          <a:xfrm>
            <a:off x="457201" y="467164"/>
            <a:ext cx="3572932" cy="1453731"/>
          </a:xfrm>
          <a:prstGeom prst="rect">
            <a:avLst/>
          </a:prstGeom>
          <a:ln w="38100">
            <a:solidFill>
              <a:srgbClr val="C00000"/>
            </a:solidFill>
          </a:ln>
        </p:spPr>
        <p:txBody>
          <a:bodyPr wrap="square">
            <a:spAutoFit/>
          </a:bodyPr>
          <a:lstStyle/>
          <a:p>
            <a:pPr algn="ctr">
              <a:lnSpc>
                <a:spcPct val="150000"/>
              </a:lnSpc>
            </a:pPr>
            <a:r>
              <a:rPr lang="en-US" altLang="zh-TW" sz="6600" dirty="0"/>
              <a:t>deadly</a:t>
            </a:r>
            <a:endParaRPr lang="zh-TW" altLang="en-US" sz="6600" dirty="0">
              <a:latin typeface="Calibri" panose="020F0502020204030204" pitchFamily="34" charset="0"/>
              <a:cs typeface="Calibri" panose="020F0502020204030204" pitchFamily="34" charset="0"/>
            </a:endParaRPr>
          </a:p>
        </p:txBody>
      </p:sp>
      <p:pic>
        <p:nvPicPr>
          <p:cNvPr id="7" name="圖片 6">
            <a:extLst>
              <a:ext uri="{FF2B5EF4-FFF2-40B4-BE49-F238E27FC236}">
                <a16:creationId xmlns:a16="http://schemas.microsoft.com/office/drawing/2014/main" id="{0C61185F-C04D-405B-B57F-BB2632B8F9FC}"/>
              </a:ext>
            </a:extLst>
          </p:cNvPr>
          <p:cNvPicPr>
            <a:picLocks noChangeAspect="1"/>
          </p:cNvPicPr>
          <p:nvPr/>
        </p:nvPicPr>
        <p:blipFill>
          <a:blip r:embed="rId3"/>
          <a:stretch>
            <a:fillRect/>
          </a:stretch>
        </p:blipFill>
        <p:spPr>
          <a:xfrm>
            <a:off x="6269566" y="467164"/>
            <a:ext cx="3572932" cy="2679699"/>
          </a:xfrm>
          <a:prstGeom prst="rect">
            <a:avLst/>
          </a:prstGeom>
        </p:spPr>
      </p:pic>
      <p:sp>
        <p:nvSpPr>
          <p:cNvPr id="9" name="矩形 8">
            <a:extLst>
              <a:ext uri="{FF2B5EF4-FFF2-40B4-BE49-F238E27FC236}">
                <a16:creationId xmlns:a16="http://schemas.microsoft.com/office/drawing/2014/main" id="{7328E7CC-8ED4-4D63-ACCB-E764EE44D748}"/>
              </a:ext>
            </a:extLst>
          </p:cNvPr>
          <p:cNvSpPr/>
          <p:nvPr/>
        </p:nvSpPr>
        <p:spPr>
          <a:xfrm>
            <a:off x="6269566" y="4349500"/>
            <a:ext cx="3572932" cy="1453731"/>
          </a:xfrm>
          <a:prstGeom prst="rect">
            <a:avLst/>
          </a:prstGeom>
          <a:ln w="38100">
            <a:solidFill>
              <a:srgbClr val="C00000"/>
            </a:solidFill>
          </a:ln>
        </p:spPr>
        <p:txBody>
          <a:bodyPr wrap="square">
            <a:spAutoFit/>
          </a:bodyPr>
          <a:lstStyle/>
          <a:p>
            <a:pPr algn="ctr">
              <a:lnSpc>
                <a:spcPct val="150000"/>
              </a:lnSpc>
            </a:pPr>
            <a:r>
              <a:rPr lang="en-US" altLang="zh-TW" sz="6600" dirty="0"/>
              <a:t>change</a:t>
            </a:r>
            <a:endParaRPr lang="zh-TW" altLang="en-US" sz="6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60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08105"/>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空无一人</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kōng</a:t>
            </a:r>
            <a:r>
              <a:rPr lang="en-US" altLang="zh-TW" sz="3200" dirty="0">
                <a:solidFill>
                  <a:schemeClr val="bg1"/>
                </a:solidFill>
              </a:rPr>
              <a:t> </a:t>
            </a:r>
            <a:r>
              <a:rPr lang="en-US" altLang="zh-TW" sz="3200" dirty="0" err="1">
                <a:solidFill>
                  <a:schemeClr val="bg1"/>
                </a:solidFill>
              </a:rPr>
              <a:t>wú</a:t>
            </a:r>
            <a:r>
              <a:rPr lang="en-US" altLang="zh-TW" sz="3200" dirty="0">
                <a:solidFill>
                  <a:schemeClr val="bg1"/>
                </a:solidFill>
              </a:rPr>
              <a:t> </a:t>
            </a:r>
            <a:r>
              <a:rPr lang="en-US" altLang="zh-TW" sz="3200" dirty="0" err="1">
                <a:solidFill>
                  <a:schemeClr val="bg1"/>
                </a:solidFill>
              </a:rPr>
              <a:t>yīrén</a:t>
            </a:r>
            <a:endParaRPr lang="zh-TW" altLang="en-US" sz="19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rPr>
              <a:t>with nobody in it</a:t>
            </a:r>
            <a:endParaRPr lang="zh-TW" altLang="en-US" sz="60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3480005"/>
            <a:ext cx="6357641" cy="1569660"/>
          </a:xfrm>
          <a:prstGeom prst="rect">
            <a:avLst/>
          </a:prstGeom>
        </p:spPr>
        <p:txBody>
          <a:bodyPr wrap="square">
            <a:spAutoFit/>
          </a:bodyPr>
          <a:lstStyle/>
          <a:p>
            <a:pPr algn="ctr"/>
            <a:r>
              <a:rPr lang="zh-TW" altLang="en-US" sz="4800" dirty="0">
                <a:latin typeface="標楷體" panose="03000509000000000000" pitchFamily="65" charset="-120"/>
                <a:ea typeface="標楷體" panose="03000509000000000000" pitchFamily="65" charset="-120"/>
              </a:rPr>
              <a:t>她走在</a:t>
            </a:r>
            <a:r>
              <a:rPr lang="zh-TW" altLang="en-US" sz="4800" dirty="0">
                <a:solidFill>
                  <a:srgbClr val="FF0000"/>
                </a:solidFill>
                <a:latin typeface="標楷體" panose="03000509000000000000" pitchFamily="65" charset="-120"/>
                <a:ea typeface="標楷體" panose="03000509000000000000" pitchFamily="65" charset="-120"/>
              </a:rPr>
              <a:t>空无一人</a:t>
            </a:r>
            <a:r>
              <a:rPr lang="zh-TW" altLang="en-US" sz="4800" dirty="0">
                <a:latin typeface="標楷體" panose="03000509000000000000" pitchFamily="65" charset="-120"/>
                <a:ea typeface="標楷體" panose="03000509000000000000" pitchFamily="65" charset="-120"/>
              </a:rPr>
              <a:t>的街道上，心里感到害怕。</a:t>
            </a:r>
          </a:p>
        </p:txBody>
      </p:sp>
      <p:pic>
        <p:nvPicPr>
          <p:cNvPr id="5" name="圖片 4">
            <a:extLst>
              <a:ext uri="{FF2B5EF4-FFF2-40B4-BE49-F238E27FC236}">
                <a16:creationId xmlns:a16="http://schemas.microsoft.com/office/drawing/2014/main" id="{81D98D9B-80F5-4E04-BD10-66361813592E}"/>
              </a:ext>
            </a:extLst>
          </p:cNvPr>
          <p:cNvPicPr>
            <a:picLocks noChangeAspect="1"/>
          </p:cNvPicPr>
          <p:nvPr/>
        </p:nvPicPr>
        <p:blipFill>
          <a:blip r:embed="rId2"/>
          <a:stretch>
            <a:fillRect/>
          </a:stretch>
        </p:blipFill>
        <p:spPr>
          <a:xfrm>
            <a:off x="319083" y="2374314"/>
            <a:ext cx="5041389" cy="3781042"/>
          </a:xfrm>
          <a:prstGeom prst="rect">
            <a:avLst/>
          </a:prstGeom>
        </p:spPr>
      </p:pic>
    </p:spTree>
    <p:extLst>
      <p:ext uri="{BB962C8B-B14F-4D97-AF65-F5344CB8AC3E}">
        <p14:creationId xmlns:p14="http://schemas.microsoft.com/office/powerpoint/2010/main" val="1898542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E5B295B-EFBF-4162-989D-C63C484E2DBD}"/>
              </a:ext>
            </a:extLst>
          </p:cNvPr>
          <p:cNvSpPr/>
          <p:nvPr/>
        </p:nvSpPr>
        <p:spPr>
          <a:xfrm>
            <a:off x="333153" y="1128594"/>
            <a:ext cx="11525693" cy="4600811"/>
          </a:xfrm>
          <a:prstGeom prst="rect">
            <a:avLst/>
          </a:prstGeom>
        </p:spPr>
        <p:txBody>
          <a:bodyPr wrap="square" anchor="ctr">
            <a:spAutoFit/>
          </a:bodyPr>
          <a:lstStyle/>
          <a:p>
            <a:pPr>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　当两点钟这个</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致命</a:t>
            </a:r>
            <a:r>
              <a:rPr lang="zh-CN" altLang="en-US" sz="4000" dirty="0">
                <a:solidFill>
                  <a:srgbClr val="000000"/>
                </a:solidFill>
                <a:latin typeface="標楷體" panose="03000509000000000000" pitchFamily="65" charset="-120"/>
                <a:ea typeface="標楷體" panose="03000509000000000000" pitchFamily="65" charset="-120"/>
              </a:rPr>
              <a:t>的时刻终于到来的时候，他仿佛听到了敲门的声音，他站在门边听了听，却什么也没有听到，把门拉开一看，外面</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空无一人</a:t>
            </a:r>
            <a:r>
              <a:rPr lang="zh-CN" altLang="en-US" sz="4000" dirty="0">
                <a:solidFill>
                  <a:srgbClr val="000000"/>
                </a:solidFill>
                <a:latin typeface="標楷體" panose="03000509000000000000" pitchFamily="65" charset="-120"/>
                <a:ea typeface="標楷體" panose="03000509000000000000" pitchFamily="65" charset="-120"/>
              </a:rPr>
              <a:t>。这一次他把门开了一条</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缝</a:t>
            </a:r>
            <a:r>
              <a:rPr lang="zh-CN" altLang="en-US" sz="4000" dirty="0">
                <a:solidFill>
                  <a:srgbClr val="000000"/>
                </a:solidFill>
                <a:latin typeface="標楷體" panose="03000509000000000000" pitchFamily="65" charset="-120"/>
                <a:ea typeface="標楷體" panose="03000509000000000000" pitchFamily="65" charset="-120"/>
              </a:rPr>
              <a:t>，并去屋里把音响的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音量调</a:t>
            </a:r>
            <a:r>
              <a:rPr lang="zh-CN" altLang="en-US" sz="4000" dirty="0">
                <a:solidFill>
                  <a:srgbClr val="000000"/>
                </a:solidFill>
                <a:latin typeface="標楷體" panose="03000509000000000000" pitchFamily="65" charset="-120"/>
                <a:ea typeface="標楷體" panose="03000509000000000000" pitchFamily="65" charset="-120"/>
              </a:rPr>
              <a:t>小了许多。</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62661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8181474" y="1920895"/>
            <a:ext cx="2887579"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老太婆</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lǎotàipó</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8669755"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年幼</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nián</a:t>
            </a:r>
            <a:r>
              <a:rPr lang="en-US" altLang="zh-TW" sz="3200" dirty="0">
                <a:solidFill>
                  <a:schemeClr val="bg1"/>
                </a:solidFill>
              </a:rPr>
              <a:t> </a:t>
            </a:r>
            <a:r>
              <a:rPr lang="en-US" altLang="zh-TW" sz="3200" dirty="0" err="1">
                <a:solidFill>
                  <a:schemeClr val="bg1"/>
                </a:solidFill>
              </a:rPr>
              <a:t>yòu</a:t>
            </a:r>
            <a:endParaRPr lang="zh-TW" altLang="en-US" sz="11500"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502259E3-9839-4854-A566-076A3763CE01}"/>
              </a:ext>
            </a:extLst>
          </p:cNvPr>
          <p:cNvPicPr>
            <a:picLocks noChangeAspect="1"/>
          </p:cNvPicPr>
          <p:nvPr/>
        </p:nvPicPr>
        <p:blipFill>
          <a:blip r:embed="rId2"/>
          <a:stretch>
            <a:fillRect/>
          </a:stretch>
        </p:blipFill>
        <p:spPr>
          <a:xfrm>
            <a:off x="2658533" y="180785"/>
            <a:ext cx="4893734" cy="3248216"/>
          </a:xfrm>
          <a:prstGeom prst="rect">
            <a:avLst/>
          </a:prstGeom>
        </p:spPr>
      </p:pic>
      <p:sp>
        <p:nvSpPr>
          <p:cNvPr id="5" name="矩形 4">
            <a:extLst>
              <a:ext uri="{FF2B5EF4-FFF2-40B4-BE49-F238E27FC236}">
                <a16:creationId xmlns:a16="http://schemas.microsoft.com/office/drawing/2014/main" id="{21C1B7D1-7DFA-47A6-B517-F379E45F2A28}"/>
              </a:ext>
            </a:extLst>
          </p:cNvPr>
          <p:cNvSpPr/>
          <p:nvPr/>
        </p:nvSpPr>
        <p:spPr>
          <a:xfrm>
            <a:off x="1081549" y="4474629"/>
            <a:ext cx="7232717" cy="1453731"/>
          </a:xfrm>
          <a:prstGeom prst="rect">
            <a:avLst/>
          </a:prstGeom>
          <a:ln w="38100">
            <a:solidFill>
              <a:srgbClr val="C00000"/>
            </a:solidFill>
          </a:ln>
        </p:spPr>
        <p:txBody>
          <a:bodyPr wrap="square">
            <a:spAutoFit/>
          </a:bodyPr>
          <a:lstStyle/>
          <a:p>
            <a:pPr algn="ctr">
              <a:lnSpc>
                <a:spcPct val="150000"/>
              </a:lnSpc>
            </a:pPr>
            <a:r>
              <a:rPr lang="en-US" altLang="zh-TW" sz="6600" dirty="0"/>
              <a:t>young, underage</a:t>
            </a:r>
            <a:endParaRPr lang="zh-TW" altLang="en-US" sz="6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270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69660"/>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心烦意乱</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600" dirty="0" err="1">
                <a:solidFill>
                  <a:schemeClr val="bg1"/>
                </a:solidFill>
              </a:rPr>
              <a:t>xīnfán-yìluàn</a:t>
            </a:r>
            <a:endParaRPr lang="zh-TW" altLang="en-US" sz="23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384877"/>
            <a:ext cx="7713970" cy="1569660"/>
          </a:xfrm>
          <a:prstGeom prst="rect">
            <a:avLst/>
          </a:prstGeom>
        </p:spPr>
        <p:txBody>
          <a:bodyPr wrap="square">
            <a:spAutoFit/>
          </a:bodyPr>
          <a:lstStyle/>
          <a:p>
            <a:pPr algn="ctr"/>
            <a:r>
              <a:rPr lang="en-US" altLang="zh-TW" sz="3200" dirty="0">
                <a:solidFill>
                  <a:srgbClr val="7030A0"/>
                </a:solidFill>
              </a:rPr>
              <a:t>distrait ;</a:t>
            </a:r>
          </a:p>
          <a:p>
            <a:pPr algn="ctr"/>
            <a:r>
              <a:rPr lang="en-US" altLang="zh-TW" sz="3200" dirty="0">
                <a:solidFill>
                  <a:srgbClr val="7030A0"/>
                </a:solidFill>
              </a:rPr>
              <a:t>be annoyed and perplexed ;</a:t>
            </a:r>
          </a:p>
          <a:p>
            <a:pPr algn="ctr"/>
            <a:r>
              <a:rPr lang="en-US" altLang="zh-TW" sz="3200" dirty="0">
                <a:solidFill>
                  <a:srgbClr val="7030A0"/>
                </a:solidFill>
              </a:rPr>
              <a:t>be confused and worried</a:t>
            </a:r>
            <a:endParaRPr lang="zh-TW" altLang="en-US" sz="54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2836327"/>
            <a:ext cx="6357641" cy="2585323"/>
          </a:xfrm>
          <a:prstGeom prst="rect">
            <a:avLst/>
          </a:prstGeom>
        </p:spPr>
        <p:txBody>
          <a:bodyPr wrap="square">
            <a:spAutoFit/>
          </a:bodyPr>
          <a:lstStyle/>
          <a:p>
            <a:r>
              <a:rPr lang="zh-TW" altLang="en-US" sz="5400" dirty="0">
                <a:latin typeface="標楷體" panose="03000509000000000000" pitchFamily="65" charset="-120"/>
                <a:ea typeface="標楷體" panose="03000509000000000000" pitchFamily="65" charset="-120"/>
              </a:rPr>
              <a:t>夜里来来往往的车声，吵得人</a:t>
            </a:r>
            <a:r>
              <a:rPr lang="zh-TW" altLang="en-US" sz="5400" dirty="0">
                <a:solidFill>
                  <a:srgbClr val="FF0000"/>
                </a:solidFill>
                <a:latin typeface="標楷體" panose="03000509000000000000" pitchFamily="65" charset="-120"/>
                <a:ea typeface="標楷體" panose="03000509000000000000" pitchFamily="65" charset="-120"/>
              </a:rPr>
              <a:t>心烦意乱</a:t>
            </a:r>
            <a:r>
              <a:rPr lang="zh-TW" altLang="en-US" sz="5400" dirty="0">
                <a:latin typeface="標楷體" panose="03000509000000000000" pitchFamily="65" charset="-120"/>
                <a:ea typeface="標楷體" panose="03000509000000000000" pitchFamily="65" charset="-120"/>
              </a:rPr>
              <a:t>，什么事都做不成。</a:t>
            </a:r>
            <a:endParaRPr lang="zh-TW" altLang="en-US" sz="5400" b="1"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89B06D3D-7FD0-4D74-B221-13896F701DD0}"/>
              </a:ext>
            </a:extLst>
          </p:cNvPr>
          <p:cNvPicPr>
            <a:picLocks noChangeAspect="1"/>
          </p:cNvPicPr>
          <p:nvPr/>
        </p:nvPicPr>
        <p:blipFill rotWithShape="1">
          <a:blip r:embed="rId2"/>
          <a:srcRect b="9754"/>
          <a:stretch/>
        </p:blipFill>
        <p:spPr>
          <a:xfrm>
            <a:off x="195487" y="2601227"/>
            <a:ext cx="5207228" cy="2984052"/>
          </a:xfrm>
          <a:prstGeom prst="rect">
            <a:avLst/>
          </a:prstGeom>
        </p:spPr>
      </p:pic>
    </p:spTree>
    <p:extLst>
      <p:ext uri="{BB962C8B-B14F-4D97-AF65-F5344CB8AC3E}">
        <p14:creationId xmlns:p14="http://schemas.microsoft.com/office/powerpoint/2010/main" val="29723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8B87E11-1CD8-4DF8-A9F4-8DE81CB7A1F1}"/>
              </a:ext>
            </a:extLst>
          </p:cNvPr>
          <p:cNvSpPr/>
          <p:nvPr/>
        </p:nvSpPr>
        <p:spPr>
          <a:xfrm>
            <a:off x="329609" y="489098"/>
            <a:ext cx="11536326"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两点钟缓慢地过去了，这时候他在想，小刘是不是在路上遇到了诸如交通阻塞之类的问题，他像一个</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老太婆</a:t>
            </a:r>
            <a:r>
              <a:rPr lang="zh-CN" altLang="en-US" sz="4000" dirty="0">
                <a:solidFill>
                  <a:srgbClr val="000000"/>
                </a:solidFill>
                <a:latin typeface="標楷體" panose="03000509000000000000" pitchFamily="65" charset="-120"/>
                <a:ea typeface="標楷體" panose="03000509000000000000" pitchFamily="65" charset="-120"/>
              </a:rPr>
              <a:t>担心自己的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年幼</a:t>
            </a:r>
            <a:r>
              <a:rPr lang="zh-CN" altLang="en-US" sz="4000" dirty="0">
                <a:solidFill>
                  <a:srgbClr val="000000"/>
                </a:solidFill>
                <a:latin typeface="標楷體" panose="03000509000000000000" pitchFamily="65" charset="-120"/>
                <a:ea typeface="標楷體" panose="03000509000000000000" pitchFamily="65" charset="-120"/>
              </a:rPr>
              <a:t>的孙子在外面会出什么事一样担心着小刘。这时候他不免有些</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心烦意乱</a:t>
            </a:r>
            <a:r>
              <a:rPr lang="zh-CN" altLang="en-US" sz="4000" dirty="0">
                <a:solidFill>
                  <a:srgbClr val="000000"/>
                </a:solidFill>
                <a:latin typeface="標楷體" panose="03000509000000000000" pitchFamily="65" charset="-120"/>
                <a:ea typeface="標楷體" panose="03000509000000000000" pitchFamily="65" charset="-120"/>
              </a:rPr>
              <a:t>，一时间，把有关这个问题的方方面面都考虑了一遍，却得不出任何一个确定的结论。</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973671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5D70166-811B-46A8-8307-D35C3870A4DA}"/>
              </a:ext>
            </a:extLst>
          </p:cNvPr>
          <p:cNvPicPr>
            <a:picLocks noChangeAspect="1"/>
          </p:cNvPicPr>
          <p:nvPr/>
        </p:nvPicPr>
        <p:blipFill>
          <a:blip r:embed="rId2"/>
          <a:stretch>
            <a:fillRect/>
          </a:stretch>
        </p:blipFill>
        <p:spPr>
          <a:xfrm>
            <a:off x="6096002" y="800095"/>
            <a:ext cx="3943358" cy="2628905"/>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垮</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kuǎ</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思绪</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sīxù</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4" name="文字方塊 3">
            <a:extLst>
              <a:ext uri="{FF2B5EF4-FFF2-40B4-BE49-F238E27FC236}">
                <a16:creationId xmlns:a16="http://schemas.microsoft.com/office/drawing/2014/main" id="{660637F6-06A3-4138-B0F4-DA153B1328F6}"/>
              </a:ext>
            </a:extLst>
          </p:cNvPr>
          <p:cNvSpPr txBox="1"/>
          <p:nvPr/>
        </p:nvSpPr>
        <p:spPr>
          <a:xfrm>
            <a:off x="8905875" y="5349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延伸</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yánshēn</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26BED8AE-7E15-45AE-9BD4-45DDC0DB5B2D}"/>
              </a:ext>
            </a:extLst>
          </p:cNvPr>
          <p:cNvSpPr/>
          <p:nvPr/>
        </p:nvSpPr>
        <p:spPr>
          <a:xfrm>
            <a:off x="167152" y="800095"/>
            <a:ext cx="5827250" cy="999954"/>
          </a:xfrm>
          <a:prstGeom prst="rect">
            <a:avLst/>
          </a:prstGeom>
          <a:ln w="38100">
            <a:solidFill>
              <a:srgbClr val="C00000"/>
            </a:solidFill>
          </a:ln>
        </p:spPr>
        <p:txBody>
          <a:bodyPr wrap="square">
            <a:spAutoFit/>
          </a:bodyPr>
          <a:lstStyle/>
          <a:p>
            <a:pPr algn="ctr">
              <a:lnSpc>
                <a:spcPct val="150000"/>
              </a:lnSpc>
            </a:pPr>
            <a:r>
              <a:rPr lang="en-US" altLang="zh-TW" sz="4400" dirty="0"/>
              <a:t>be defeated, fail, collapse</a:t>
            </a:r>
            <a:endParaRPr lang="zh-TW" altLang="en-US" sz="4400" dirty="0">
              <a:latin typeface="Calibri" panose="020F0502020204030204" pitchFamily="34" charset="0"/>
              <a:cs typeface="Calibri" panose="020F0502020204030204" pitchFamily="34" charset="0"/>
            </a:endParaRPr>
          </a:p>
        </p:txBody>
      </p:sp>
      <p:pic>
        <p:nvPicPr>
          <p:cNvPr id="8" name="圖片 7">
            <a:extLst>
              <a:ext uri="{FF2B5EF4-FFF2-40B4-BE49-F238E27FC236}">
                <a16:creationId xmlns:a16="http://schemas.microsoft.com/office/drawing/2014/main" id="{BCA7EC90-756A-40F5-B27F-C08177890FC9}"/>
              </a:ext>
            </a:extLst>
          </p:cNvPr>
          <p:cNvPicPr>
            <a:picLocks noChangeAspect="1"/>
          </p:cNvPicPr>
          <p:nvPr/>
        </p:nvPicPr>
        <p:blipFill>
          <a:blip r:embed="rId3"/>
          <a:stretch>
            <a:fillRect/>
          </a:stretch>
        </p:blipFill>
        <p:spPr>
          <a:xfrm>
            <a:off x="4328582" y="3624793"/>
            <a:ext cx="3233207" cy="3233207"/>
          </a:xfrm>
          <a:prstGeom prst="rect">
            <a:avLst/>
          </a:prstGeom>
        </p:spPr>
      </p:pic>
    </p:spTree>
    <p:extLst>
      <p:ext uri="{BB962C8B-B14F-4D97-AF65-F5344CB8AC3E}">
        <p14:creationId xmlns:p14="http://schemas.microsoft.com/office/powerpoint/2010/main" val="271559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2" y="-21770"/>
            <a:ext cx="2900365" cy="1138773"/>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依赖</a:t>
            </a:r>
            <a:endParaRPr lang="en-US" altLang="zh-TW" sz="4800" dirty="0">
              <a:solidFill>
                <a:schemeClr val="bg1"/>
              </a:solidFill>
              <a:latin typeface="標楷體" panose="03000509000000000000" pitchFamily="65" charset="-120"/>
              <a:ea typeface="標楷體" panose="03000509000000000000" pitchFamily="65" charset="-120"/>
            </a:endParaRPr>
          </a:p>
          <a:p>
            <a:pPr algn="ctr"/>
            <a:r>
              <a:rPr lang="en-US" altLang="zh-TW" sz="2000" dirty="0" err="1">
                <a:solidFill>
                  <a:schemeClr val="bg1"/>
                </a:solidFill>
                <a:latin typeface="Calibri" panose="020F0502020204030204" pitchFamily="34" charset="0"/>
                <a:cs typeface="Calibri" panose="020F0502020204030204" pitchFamily="34" charset="0"/>
              </a:rPr>
              <a:t>yīlài</a:t>
            </a: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1138773"/>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依靠</a:t>
            </a:r>
            <a:endParaRPr lang="en-US" altLang="zh-TW" sz="4800" dirty="0">
              <a:solidFill>
                <a:schemeClr val="bg1"/>
              </a:solidFill>
              <a:latin typeface="標楷體" panose="03000509000000000000" pitchFamily="65" charset="-120"/>
              <a:ea typeface="標楷體" panose="03000509000000000000" pitchFamily="65" charset="-120"/>
            </a:endParaRPr>
          </a:p>
          <a:p>
            <a:pPr algn="ctr"/>
            <a:r>
              <a:rPr lang="en-US" altLang="zh-TW" sz="2000" dirty="0" err="1">
                <a:solidFill>
                  <a:schemeClr val="bg1"/>
                </a:solidFill>
                <a:latin typeface="Calibri" panose="020F0502020204030204" pitchFamily="34" charset="0"/>
                <a:cs typeface="Calibri" panose="020F0502020204030204" pitchFamily="34" charset="0"/>
              </a:rPr>
              <a:t>yīkào</a:t>
            </a:r>
            <a:endParaRPr lang="zh-TW" altLang="en-US" sz="5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7" y="547617"/>
            <a:ext cx="5730247" cy="21769"/>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A84AC9B-CE14-4CF1-A7A8-BAAE6421DE4A}"/>
              </a:ext>
            </a:extLst>
          </p:cNvPr>
          <p:cNvSpPr/>
          <p:nvPr/>
        </p:nvSpPr>
        <p:spPr>
          <a:xfrm>
            <a:off x="330512" y="1251708"/>
            <a:ext cx="11518093" cy="907428"/>
          </a:xfrm>
          <a:prstGeom prst="rect">
            <a:avLst/>
          </a:prstGeom>
          <a:ln w="38100">
            <a:solidFill>
              <a:srgbClr val="002060"/>
            </a:solidFill>
          </a:ln>
        </p:spPr>
        <p:txBody>
          <a:bodyPr wrap="square" anchor="ctr">
            <a:spAutoFit/>
          </a:bodyPr>
          <a:lstStyle/>
          <a:p>
            <a:pPr algn="ctr">
              <a:lnSpc>
                <a:spcPct val="150000"/>
              </a:lnSpc>
            </a:pPr>
            <a:r>
              <a:rPr lang="zh-TW" altLang="en-US" sz="4000" dirty="0">
                <a:ea typeface="標楷體" panose="03000509000000000000" pitchFamily="65" charset="-120"/>
              </a:rPr>
              <a:t>“依靠”还可以当</a:t>
            </a:r>
            <a:r>
              <a:rPr lang="en-US" altLang="zh-TW" sz="4000" dirty="0">
                <a:ea typeface="標楷體" panose="03000509000000000000" pitchFamily="65" charset="-120"/>
              </a:rPr>
              <a:t>n.</a:t>
            </a:r>
            <a:r>
              <a:rPr lang="zh-TW" altLang="en-US" sz="4000" dirty="0">
                <a:ea typeface="標楷體" panose="03000509000000000000" pitchFamily="65" charset="-120"/>
              </a:rPr>
              <a:t>，指可以依靠的人或是事物。</a:t>
            </a:r>
            <a:endParaRPr lang="en-US" altLang="zh-TW" sz="4000" dirty="0">
              <a:ea typeface="標楷體" panose="03000509000000000000" pitchFamily="65" charset="-120"/>
            </a:endParaRPr>
          </a:p>
        </p:txBody>
      </p:sp>
      <p:sp>
        <p:nvSpPr>
          <p:cNvPr id="5" name="文字方塊 4">
            <a:extLst>
              <a:ext uri="{FF2B5EF4-FFF2-40B4-BE49-F238E27FC236}">
                <a16:creationId xmlns:a16="http://schemas.microsoft.com/office/drawing/2014/main" id="{858FB533-F1B7-4AF4-872D-08A136BE09C6}"/>
              </a:ext>
            </a:extLst>
          </p:cNvPr>
          <p:cNvSpPr txBox="1"/>
          <p:nvPr/>
        </p:nvSpPr>
        <p:spPr>
          <a:xfrm>
            <a:off x="343396" y="2622899"/>
            <a:ext cx="11518093" cy="3687484"/>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rPr>
              <a:t>1.</a:t>
            </a:r>
            <a:r>
              <a:rPr lang="zh-TW" altLang="en-US" sz="4000" dirty="0">
                <a:latin typeface="Calibri" panose="020F0502020204030204" pitchFamily="34" charset="0"/>
                <a:ea typeface="標楷體" panose="03000509000000000000" pitchFamily="65" charset="-120"/>
              </a:rPr>
              <a:t>生活在这个小区里，我们这些孤寡老人生老病死</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都有了</a:t>
            </a:r>
            <a:r>
              <a:rPr lang="zh-TW" altLang="en-US" sz="4000" dirty="0">
                <a:solidFill>
                  <a:srgbClr val="FF0000"/>
                </a:solidFill>
                <a:latin typeface="Calibri" panose="020F0502020204030204" pitchFamily="34" charset="0"/>
                <a:ea typeface="標楷體" panose="03000509000000000000" pitchFamily="65" charset="-120"/>
              </a:rPr>
              <a:t>依靠</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a:p>
            <a:pPr>
              <a:lnSpc>
                <a:spcPct val="150000"/>
              </a:lnSpc>
            </a:pPr>
            <a:r>
              <a:rPr lang="en-US" altLang="zh-TW" sz="4000" dirty="0">
                <a:latin typeface="Calibri" panose="020F0502020204030204" pitchFamily="34" charset="0"/>
                <a:ea typeface="標楷體" panose="03000509000000000000" pitchFamily="65" charset="-120"/>
              </a:rPr>
              <a:t>2.</a:t>
            </a:r>
            <a:r>
              <a:rPr lang="zh-TW" altLang="en-US" sz="4000" dirty="0">
                <a:latin typeface="Calibri" panose="020F0502020204030204" pitchFamily="34" charset="0"/>
                <a:ea typeface="標楷體" panose="03000509000000000000" pitchFamily="65" charset="-120"/>
              </a:rPr>
              <a:t>那个失宠</a:t>
            </a:r>
            <a:r>
              <a:rPr lang="en-US" altLang="zh-TW" sz="2400" dirty="0">
                <a:latin typeface="Calibri" panose="020F0502020204030204" pitchFamily="34" charset="0"/>
                <a:ea typeface="標楷體" panose="03000509000000000000" pitchFamily="65" charset="-120"/>
              </a:rPr>
              <a:t>(to lose favor)</a:t>
            </a:r>
            <a:r>
              <a:rPr lang="zh-TW" altLang="en-US" sz="4000" dirty="0">
                <a:latin typeface="Calibri" panose="020F0502020204030204" pitchFamily="34" charset="0"/>
                <a:ea typeface="標楷體" panose="03000509000000000000" pitchFamily="65" charset="-120"/>
              </a:rPr>
              <a:t>的政治家</a:t>
            </a:r>
            <a:r>
              <a:rPr lang="en-US" altLang="zh-TW" sz="2400" dirty="0">
                <a:latin typeface="Calibri" panose="020F0502020204030204" pitchFamily="34" charset="0"/>
                <a:ea typeface="標楷體" panose="03000509000000000000" pitchFamily="65" charset="-120"/>
              </a:rPr>
              <a:t>(statesman)</a:t>
            </a:r>
            <a:r>
              <a:rPr lang="zh-TW" altLang="en-US" sz="4000" dirty="0">
                <a:latin typeface="Calibri" panose="020F0502020204030204" pitchFamily="34" charset="0"/>
                <a:ea typeface="標楷體" panose="03000509000000000000" pitchFamily="65" charset="-120"/>
              </a:rPr>
              <a:t>正在寻求政治上</a:t>
            </a:r>
            <a:endParaRPr lang="en-US" altLang="zh-TW" sz="4000" dirty="0">
              <a:latin typeface="Calibri" panose="020F0502020204030204" pitchFamily="34" charset="0"/>
              <a:ea typeface="標楷體" panose="03000509000000000000" pitchFamily="65" charset="-120"/>
            </a:endParaRPr>
          </a:p>
          <a:p>
            <a:pPr>
              <a:lnSpc>
                <a:spcPct val="150000"/>
              </a:lnSpc>
            </a:pPr>
            <a:r>
              <a:rPr lang="zh-TW" altLang="en-US" sz="4000" dirty="0">
                <a:latin typeface="Calibri" panose="020F0502020204030204" pitchFamily="34" charset="0"/>
                <a:ea typeface="標楷體" panose="03000509000000000000" pitchFamily="65" charset="-120"/>
              </a:rPr>
              <a:t>   的</a:t>
            </a:r>
            <a:r>
              <a:rPr lang="zh-TW" altLang="en-US" sz="4000" dirty="0">
                <a:solidFill>
                  <a:srgbClr val="FF0000"/>
                </a:solidFill>
                <a:latin typeface="Calibri" panose="020F0502020204030204" pitchFamily="34" charset="0"/>
                <a:ea typeface="標楷體" panose="03000509000000000000" pitchFamily="65" charset="-120"/>
              </a:rPr>
              <a:t>依靠</a:t>
            </a:r>
            <a:r>
              <a:rPr lang="zh-TW" altLang="en-US" sz="4000" dirty="0">
                <a:latin typeface="Calibri" panose="020F0502020204030204" pitchFamily="34" charset="0"/>
                <a:ea typeface="標楷體" panose="03000509000000000000" pitchFamily="65" charset="-120"/>
              </a:rPr>
              <a:t>。</a:t>
            </a:r>
            <a:endParaRPr lang="en-US" altLang="zh-TW" sz="40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15035109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08105"/>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纷纷扬扬</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fēnfēn-yángyáng</a:t>
            </a:r>
            <a:endParaRPr lang="zh-TW" altLang="en-US" sz="19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769441"/>
          </a:xfrm>
          <a:prstGeom prst="rect">
            <a:avLst/>
          </a:prstGeom>
        </p:spPr>
        <p:txBody>
          <a:bodyPr wrap="square">
            <a:spAutoFit/>
          </a:bodyPr>
          <a:lstStyle/>
          <a:p>
            <a:pPr algn="ctr"/>
            <a:r>
              <a:rPr lang="en-US" altLang="zh-TW" sz="4400" dirty="0">
                <a:solidFill>
                  <a:srgbClr val="7030A0"/>
                </a:solidFill>
              </a:rPr>
              <a:t>fly upward</a:t>
            </a:r>
            <a:endParaRPr lang="zh-TW" altLang="en-US" sz="72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654825" y="2855577"/>
            <a:ext cx="6357641" cy="1938992"/>
          </a:xfrm>
          <a:prstGeom prst="rect">
            <a:avLst/>
          </a:prstGeom>
        </p:spPr>
        <p:txBody>
          <a:bodyPr wrap="square">
            <a:spAutoFit/>
          </a:bodyPr>
          <a:lstStyle/>
          <a:p>
            <a:pPr algn="ctr"/>
            <a:r>
              <a:rPr lang="zh-TW" altLang="en-US" sz="6000" dirty="0">
                <a:latin typeface="標楷體" panose="03000509000000000000" pitchFamily="65" charset="-120"/>
                <a:ea typeface="標楷體" panose="03000509000000000000" pitchFamily="65" charset="-120"/>
              </a:rPr>
              <a:t>大雪纷纷扬扬下了一个晚上。</a:t>
            </a:r>
          </a:p>
        </p:txBody>
      </p:sp>
      <p:pic>
        <p:nvPicPr>
          <p:cNvPr id="1026" name="Picture 2" descr="「下雪」的圖片搜尋結果">
            <a:extLst>
              <a:ext uri="{FF2B5EF4-FFF2-40B4-BE49-F238E27FC236}">
                <a16:creationId xmlns:a16="http://schemas.microsoft.com/office/drawing/2014/main" id="{87B08241-D2D3-4D45-9402-1DA06ADB7E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16" r="10711"/>
          <a:stretch/>
        </p:blipFill>
        <p:spPr bwMode="auto">
          <a:xfrm>
            <a:off x="86626" y="2140004"/>
            <a:ext cx="5568199" cy="399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50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353370" y="2718277"/>
            <a:ext cx="4303296" cy="2215991"/>
          </a:xfrm>
          <a:prstGeom prst="rect">
            <a:avLst/>
          </a:prstGeom>
          <a:solidFill>
            <a:srgbClr val="002060"/>
          </a:solidFill>
        </p:spPr>
        <p:txBody>
          <a:bodyPr wrap="square" rtlCol="0">
            <a:spAutoFit/>
          </a:bodyPr>
          <a:lstStyle/>
          <a:p>
            <a:pPr algn="ctr"/>
            <a:r>
              <a:rPr lang="zh-TW" altLang="en-US" sz="13800" dirty="0">
                <a:solidFill>
                  <a:schemeClr val="bg1"/>
                </a:solidFill>
                <a:latin typeface="標楷體" panose="03000509000000000000" pitchFamily="65" charset="-120"/>
                <a:ea typeface="標楷體" panose="03000509000000000000" pitchFamily="65" charset="-120"/>
              </a:rPr>
              <a:t>延伸</a:t>
            </a:r>
            <a:endParaRPr lang="en-US" altLang="zh-TW" sz="138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35334" y="2718276"/>
            <a:ext cx="4303296" cy="2215991"/>
          </a:xfrm>
          <a:prstGeom prst="rect">
            <a:avLst/>
          </a:prstGeom>
          <a:solidFill>
            <a:srgbClr val="002060"/>
          </a:solidFill>
        </p:spPr>
        <p:txBody>
          <a:bodyPr wrap="square" rtlCol="0">
            <a:spAutoFit/>
          </a:bodyPr>
          <a:lstStyle/>
          <a:p>
            <a:pPr algn="ctr"/>
            <a:r>
              <a:rPr lang="zh-TW" altLang="en-US" sz="13800" dirty="0">
                <a:solidFill>
                  <a:schemeClr val="bg1"/>
                </a:solidFill>
                <a:latin typeface="標楷體" panose="03000509000000000000" pitchFamily="65" charset="-120"/>
                <a:ea typeface="標楷體" panose="03000509000000000000" pitchFamily="65" charset="-120"/>
              </a:rPr>
              <a:t>延长</a:t>
            </a:r>
            <a:endParaRPr lang="en-US" altLang="zh-TW" sz="13800" dirty="0">
              <a:solidFill>
                <a:schemeClr val="bg1"/>
              </a:solidFill>
              <a:latin typeface="標楷體" panose="03000509000000000000" pitchFamily="65" charset="-120"/>
              <a:ea typeface="標楷體" panose="03000509000000000000" pitchFamily="65" charset="-12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flipV="1">
            <a:off x="4656666" y="3826272"/>
            <a:ext cx="2878668" cy="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4FB84218-7AD1-4D1A-8492-5200464FF833}"/>
              </a:ext>
            </a:extLst>
          </p:cNvPr>
          <p:cNvSpPr/>
          <p:nvPr/>
        </p:nvSpPr>
        <p:spPr>
          <a:xfrm>
            <a:off x="353372" y="400050"/>
            <a:ext cx="2847028" cy="83439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solidFill>
                  <a:schemeClr val="tx1"/>
                </a:solidFill>
                <a:latin typeface="標楷體" panose="03000509000000000000" pitchFamily="65" charset="-120"/>
                <a:ea typeface="標楷體" panose="03000509000000000000" pitchFamily="65" charset="-120"/>
              </a:rPr>
              <a:t>近义词</a:t>
            </a:r>
            <a:r>
              <a:rPr lang="en-US" altLang="zh-TW" sz="5400" dirty="0">
                <a:solidFill>
                  <a:schemeClr val="tx1"/>
                </a:solidFill>
                <a:latin typeface="標楷體" panose="03000509000000000000" pitchFamily="65" charset="-120"/>
                <a:ea typeface="標楷體" panose="03000509000000000000" pitchFamily="65" charset="-120"/>
              </a:rPr>
              <a:t>5</a:t>
            </a:r>
            <a:endParaRPr lang="zh-TW" altLang="en-US" sz="5400" dirty="0">
              <a:solidFill>
                <a:schemeClr val="tx1"/>
              </a:solidFill>
              <a:ea typeface="標楷體" panose="03000509000000000000" pitchFamily="65" charset="-120"/>
            </a:endParaRPr>
          </a:p>
        </p:txBody>
      </p:sp>
    </p:spTree>
    <p:extLst>
      <p:ext uri="{BB962C8B-B14F-4D97-AF65-F5344CB8AC3E}">
        <p14:creationId xmlns:p14="http://schemas.microsoft.com/office/powerpoint/2010/main" val="2635335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07941"/>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延伸</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23330"/>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延长</a:t>
            </a:r>
            <a:endParaRPr lang="zh-TW" altLang="en-US" sz="6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43761" y="453971"/>
            <a:ext cx="5717363" cy="769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2917666858"/>
              </p:ext>
            </p:extLst>
          </p:nvPr>
        </p:nvGraphicFramePr>
        <p:xfrm>
          <a:off x="336953" y="1152491"/>
          <a:ext cx="11518093" cy="5513855"/>
        </p:xfrm>
        <a:graphic>
          <a:graphicData uri="http://schemas.openxmlformats.org/drawingml/2006/table">
            <a:tbl>
              <a:tblPr firstRow="1" bandRow="1">
                <a:tableStyleId>{72833802-FEF1-4C79-8D5D-14CF1EAF98D9}</a:tableStyleId>
              </a:tblPr>
              <a:tblGrid>
                <a:gridCol w="900613">
                  <a:extLst>
                    <a:ext uri="{9D8B030D-6E8A-4147-A177-3AD203B41FA5}">
                      <a16:colId xmlns:a16="http://schemas.microsoft.com/office/drawing/2014/main" val="1876788779"/>
                    </a:ext>
                  </a:extLst>
                </a:gridCol>
                <a:gridCol w="10617480">
                  <a:extLst>
                    <a:ext uri="{9D8B030D-6E8A-4147-A177-3AD203B41FA5}">
                      <a16:colId xmlns:a16="http://schemas.microsoft.com/office/drawing/2014/main" val="2559779614"/>
                    </a:ext>
                  </a:extLst>
                </a:gridCol>
              </a:tblGrid>
              <a:tr h="832889">
                <a:tc gridSpan="2">
                  <a:txBody>
                    <a:bodyPr/>
                    <a:lstStyle/>
                    <a:p>
                      <a:pPr algn="ctr"/>
                      <a:r>
                        <a:rPr lang="zh-TW" altLang="en-US" sz="3400" baseline="0" dirty="0">
                          <a:ea typeface="標楷體" panose="03000509000000000000" pitchFamily="65" charset="-120"/>
                        </a:rPr>
                        <a:t>语义</a:t>
                      </a:r>
                      <a:endParaRPr lang="zh-TW" altLang="en-US" sz="3400" b="0" baseline="0" dirty="0">
                        <a:solidFill>
                          <a:schemeClr val="bg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134167">
                <a:tc>
                  <a:txBody>
                    <a:bodyPr/>
                    <a:lstStyle/>
                    <a:p>
                      <a:pPr algn="ctr">
                        <a:lnSpc>
                          <a:spcPct val="150000"/>
                        </a:lnSpc>
                      </a:pPr>
                      <a:r>
                        <a:rPr lang="zh-TW" altLang="en-US" sz="3400" baseline="0" dirty="0">
                          <a:ea typeface="標楷體" panose="03000509000000000000" pitchFamily="65" charset="-120"/>
                        </a:rPr>
                        <a:t> 相同点</a:t>
                      </a:r>
                      <a:endParaRPr lang="zh-TW" altLang="en-US" sz="34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altLang="zh-TW" sz="3400" baseline="0" dirty="0">
                          <a:ea typeface="標楷體" panose="03000509000000000000" pitchFamily="65" charset="-120"/>
                        </a:rPr>
                        <a:t>1.v.</a:t>
                      </a:r>
                    </a:p>
                    <a:p>
                      <a:pPr>
                        <a:lnSpc>
                          <a:spcPct val="150000"/>
                        </a:lnSpc>
                      </a:pPr>
                      <a:r>
                        <a:rPr lang="en-US" altLang="zh-TW" sz="3400" baseline="0" dirty="0">
                          <a:ea typeface="標楷體" panose="03000509000000000000" pitchFamily="65" charset="-120"/>
                        </a:rPr>
                        <a:t>2.</a:t>
                      </a:r>
                      <a:r>
                        <a:rPr lang="zh-TW" altLang="en-US" sz="3400" baseline="0" dirty="0">
                          <a:ea typeface="標楷體" panose="03000509000000000000" pitchFamily="65" charset="-120"/>
                        </a:rPr>
                        <a:t> 都有“向长的方面发展”的意思。</a:t>
                      </a:r>
                      <a:endParaRPr lang="zh-TW" altLang="en-US" sz="34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50516"/>
                  </a:ext>
                </a:extLst>
              </a:tr>
              <a:tr h="2737779">
                <a:tc>
                  <a:txBody>
                    <a:bodyPr/>
                    <a:lstStyle/>
                    <a:p>
                      <a:pPr algn="ctr">
                        <a:lnSpc>
                          <a:spcPct val="150000"/>
                        </a:lnSpc>
                      </a:pPr>
                      <a:r>
                        <a:rPr lang="zh-TW" altLang="en-US" sz="3400" baseline="0" dirty="0">
                          <a:ea typeface="標楷體" panose="03000509000000000000" pitchFamily="65" charset="-120"/>
                        </a:rPr>
                        <a:t>不同点</a:t>
                      </a:r>
                      <a:endParaRPr lang="zh-TW" altLang="en-US" sz="3400" b="0" baseline="0" dirty="0">
                        <a:latin typeface="Calibri" panose="020F0502020204030204" pitchFamily="34" charset="0"/>
                        <a:ea typeface="標楷體" panose="03000509000000000000" pitchFamily="65" charset="-120"/>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50000"/>
                        </a:lnSpc>
                        <a:buNone/>
                      </a:pPr>
                      <a:r>
                        <a:rPr lang="en-US" altLang="zh-TW" sz="3400" baseline="0" dirty="0">
                          <a:ea typeface="標楷體" panose="03000509000000000000" pitchFamily="65" charset="-120"/>
                        </a:rPr>
                        <a:t>1.</a:t>
                      </a:r>
                      <a:r>
                        <a:rPr lang="zh-TW" altLang="en-US" sz="3400" baseline="0" dirty="0">
                          <a:ea typeface="標楷體" panose="03000509000000000000" pitchFamily="65" charset="-120"/>
                        </a:rPr>
                        <a:t>延伸→</a:t>
                      </a:r>
                      <a:r>
                        <a:rPr lang="en-US" altLang="zh-TW" sz="3400" baseline="0" dirty="0">
                          <a:ea typeface="標楷體" panose="03000509000000000000" pitchFamily="65" charset="-120"/>
                        </a:rPr>
                        <a:t>(1)</a:t>
                      </a:r>
                      <a:r>
                        <a:rPr lang="zh-TW" altLang="en-US" sz="3400" baseline="0" dirty="0">
                          <a:ea typeface="標楷體" panose="03000509000000000000" pitchFamily="65" charset="-120"/>
                        </a:rPr>
                        <a:t>向长的距离伸展，主要指距离和范围。</a:t>
                      </a:r>
                      <a:endParaRPr lang="en-US" altLang="zh-TW" sz="3400" baseline="0" dirty="0">
                        <a:ea typeface="標楷體" panose="03000509000000000000" pitchFamily="65" charset="-120"/>
                      </a:endParaRPr>
                    </a:p>
                    <a:p>
                      <a:pPr marL="0" indent="0">
                        <a:lnSpc>
                          <a:spcPct val="150000"/>
                        </a:lnSpc>
                        <a:buNone/>
                      </a:pPr>
                      <a:r>
                        <a:rPr lang="en-US" altLang="zh-TW" sz="3400" baseline="0" dirty="0">
                          <a:ea typeface="標楷體" panose="03000509000000000000" pitchFamily="65" charset="-120"/>
                        </a:rPr>
                        <a:t>              (2)</a:t>
                      </a:r>
                      <a:r>
                        <a:rPr lang="zh-TW" altLang="en-US" sz="3400" baseline="0" dirty="0">
                          <a:ea typeface="標楷體" panose="03000509000000000000" pitchFamily="65" charset="-120"/>
                        </a:rPr>
                        <a:t>使用范围窄，只能用于“物”。</a:t>
                      </a:r>
                      <a:endParaRPr lang="en-US" altLang="zh-TW" sz="3400" baseline="0" dirty="0">
                        <a:ea typeface="標楷體" panose="03000509000000000000" pitchFamily="65" charset="-120"/>
                      </a:endParaRPr>
                    </a:p>
                    <a:p>
                      <a:pPr marL="0" indent="0">
                        <a:lnSpc>
                          <a:spcPct val="150000"/>
                        </a:lnSpc>
                        <a:buNone/>
                      </a:pPr>
                      <a:r>
                        <a:rPr lang="en-US" altLang="zh-TW" sz="3400" baseline="0" dirty="0">
                          <a:ea typeface="標楷體" panose="03000509000000000000" pitchFamily="65" charset="-120"/>
                        </a:rPr>
                        <a:t>2.</a:t>
                      </a:r>
                      <a:r>
                        <a:rPr lang="zh-TW" altLang="en-US" sz="3400" baseline="0" dirty="0">
                          <a:ea typeface="標楷體" panose="03000509000000000000" pitchFamily="65" charset="-120"/>
                        </a:rPr>
                        <a:t>延长→</a:t>
                      </a:r>
                      <a:r>
                        <a:rPr lang="en-US" altLang="zh-TW" sz="3400" baseline="0" dirty="0">
                          <a:ea typeface="標楷體" panose="03000509000000000000" pitchFamily="65" charset="-120"/>
                        </a:rPr>
                        <a:t>(1)</a:t>
                      </a:r>
                      <a:r>
                        <a:rPr lang="zh-TW" altLang="en-US" sz="3400" baseline="0" dirty="0">
                          <a:ea typeface="標楷體" panose="03000509000000000000" pitchFamily="65" charset="-120"/>
                        </a:rPr>
                        <a:t>主要指延长距离和时间 。</a:t>
                      </a:r>
                      <a:r>
                        <a:rPr lang="zh-TW" altLang="en-US" sz="3400" b="0" baseline="0" dirty="0">
                          <a:latin typeface="+mn-lt"/>
                          <a:ea typeface="標楷體" panose="03000509000000000000" pitchFamily="65" charset="-120"/>
                        </a:rPr>
                        <a:t>  </a:t>
                      </a:r>
                      <a:endParaRPr lang="en-US" altLang="zh-TW" sz="3400" b="0" baseline="0" dirty="0">
                        <a:latin typeface="+mn-lt"/>
                        <a:ea typeface="標楷體" panose="03000509000000000000" pitchFamily="65" charset="-120"/>
                      </a:endParaRPr>
                    </a:p>
                    <a:p>
                      <a:pPr marL="0" indent="0">
                        <a:lnSpc>
                          <a:spcPct val="150000"/>
                        </a:lnSpc>
                        <a:buNone/>
                      </a:pPr>
                      <a:r>
                        <a:rPr lang="zh-TW" altLang="en-US" sz="3400" b="0" baseline="0" dirty="0">
                          <a:latin typeface="+mn-lt"/>
                          <a:ea typeface="標楷體" panose="03000509000000000000" pitchFamily="65" charset="-120"/>
                        </a:rPr>
                        <a:t>              </a:t>
                      </a:r>
                      <a:r>
                        <a:rPr lang="en-US" altLang="zh-TW" sz="3400" b="0" baseline="0" dirty="0">
                          <a:latin typeface="Calibri" panose="020F0502020204030204" pitchFamily="34" charset="0"/>
                          <a:ea typeface="標楷體" panose="03000509000000000000" pitchFamily="65" charset="-120"/>
                        </a:rPr>
                        <a:t>(2)</a:t>
                      </a:r>
                      <a:r>
                        <a:rPr lang="zh-TW" altLang="en-US" sz="3400" b="0" baseline="0" dirty="0">
                          <a:latin typeface="Calibri" panose="020F0502020204030204" pitchFamily="34" charset="0"/>
                          <a:ea typeface="標楷體" panose="03000509000000000000" pitchFamily="65" charset="-120"/>
                        </a:rPr>
                        <a:t>使用范围较广，可以用于人，也可用于物 。</a:t>
                      </a:r>
                      <a:endParaRPr lang="en-US" altLang="zh-TW" sz="3400" b="0" baseline="0" dirty="0">
                        <a:latin typeface="Calibri" panose="020F0502020204030204" pitchFamily="34"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115341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07941"/>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延伸</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23330"/>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延长</a:t>
            </a:r>
            <a:endParaRPr lang="zh-TW" altLang="en-US" sz="6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43761" y="453971"/>
            <a:ext cx="5717363" cy="769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FAC5560-2F92-442F-926F-EC69FADF4187}"/>
              </a:ext>
            </a:extLst>
          </p:cNvPr>
          <p:cNvSpPr/>
          <p:nvPr/>
        </p:nvSpPr>
        <p:spPr>
          <a:xfrm>
            <a:off x="336954" y="1091684"/>
            <a:ext cx="11518092" cy="1082412"/>
          </a:xfrm>
          <a:prstGeom prst="rect">
            <a:avLst/>
          </a:prstGeom>
          <a:ln w="38100">
            <a:solidFill>
              <a:srgbClr val="002060"/>
            </a:solidFill>
          </a:ln>
        </p:spPr>
        <p:txBody>
          <a:bodyPr wrap="square">
            <a:spAutoFit/>
          </a:bodyPr>
          <a:lstStyle/>
          <a:p>
            <a:pPr algn="ctr">
              <a:lnSpc>
                <a:spcPct val="150000"/>
              </a:lnSpc>
            </a:pPr>
            <a:r>
              <a:rPr lang="en-US" altLang="zh-TW" sz="4800" dirty="0">
                <a:ea typeface="標楷體" panose="03000509000000000000" pitchFamily="65" charset="-120"/>
              </a:rPr>
              <a:t>v.</a:t>
            </a:r>
            <a:r>
              <a:rPr lang="zh-TW" altLang="en-US" sz="4800" dirty="0">
                <a:ea typeface="標楷體" panose="03000509000000000000" pitchFamily="65" charset="-120"/>
              </a:rPr>
              <a:t>，都有“向长的方面发展”的意思。</a:t>
            </a:r>
            <a:endParaRPr lang="zh-TW" altLang="en-US" sz="4800" dirty="0">
              <a:latin typeface="Calibri" panose="020F0502020204030204" pitchFamily="34" charset="0"/>
              <a:ea typeface="標楷體" panose="03000509000000000000" pitchFamily="65" charset="-120"/>
            </a:endParaRPr>
          </a:p>
        </p:txBody>
      </p:sp>
      <p:sp>
        <p:nvSpPr>
          <p:cNvPr id="5" name="文字方塊 4">
            <a:extLst>
              <a:ext uri="{FF2B5EF4-FFF2-40B4-BE49-F238E27FC236}">
                <a16:creationId xmlns:a16="http://schemas.microsoft.com/office/drawing/2014/main" id="{35C64B4C-2237-40B3-BE45-9F7EBDA9A061}"/>
              </a:ext>
            </a:extLst>
          </p:cNvPr>
          <p:cNvSpPr txBox="1"/>
          <p:nvPr/>
        </p:nvSpPr>
        <p:spPr>
          <a:xfrm>
            <a:off x="330511" y="2669362"/>
            <a:ext cx="11524535" cy="2766911"/>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1.</a:t>
            </a:r>
            <a:r>
              <a:rPr lang="zh-TW" altLang="en-US" sz="4000" dirty="0">
                <a:latin typeface="Calibri" panose="020F0502020204030204" pitchFamily="34" charset="0"/>
                <a:ea typeface="標楷體" panose="03000509000000000000" pitchFamily="65" charset="-120"/>
                <a:cs typeface="Calibri" panose="020F0502020204030204" pitchFamily="34" charset="0"/>
              </a:rPr>
              <a:t>高速公路</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延伸</a:t>
            </a:r>
            <a:r>
              <a:rPr lang="en-US" altLang="zh-TW"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延长</a:t>
            </a:r>
            <a:r>
              <a:rPr lang="zh-TW" altLang="en-US" sz="4000" dirty="0">
                <a:latin typeface="Calibri" panose="020F0502020204030204" pitchFamily="34" charset="0"/>
                <a:ea typeface="標楷體" panose="03000509000000000000" pitchFamily="65" charset="-120"/>
                <a:cs typeface="Calibri" panose="020F0502020204030204" pitchFamily="34" charset="0"/>
              </a:rPr>
              <a:t>至这个小镇以后，迅速带动了当地的经济发展。</a:t>
            </a:r>
            <a:endParaRPr lang="en-US" altLang="zh-TW" sz="40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2.</a:t>
            </a:r>
            <a:r>
              <a:rPr lang="zh-TW" altLang="en-US" sz="4000" dirty="0">
                <a:latin typeface="Calibri" panose="020F0502020204030204" pitchFamily="34" charset="0"/>
                <a:ea typeface="標楷體" panose="03000509000000000000" pitchFamily="65" charset="-120"/>
                <a:cs typeface="Calibri" panose="020F0502020204030204" pitchFamily="34" charset="0"/>
              </a:rPr>
              <a:t>这条国际航线</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延伸</a:t>
            </a:r>
            <a:r>
              <a:rPr lang="en-US" altLang="zh-TW"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延长</a:t>
            </a:r>
            <a:r>
              <a:rPr lang="zh-TW" altLang="en-US" sz="4000" dirty="0">
                <a:latin typeface="Calibri" panose="020F0502020204030204" pitchFamily="34" charset="0"/>
                <a:ea typeface="標楷體" panose="03000509000000000000" pitchFamily="65" charset="-120"/>
                <a:cs typeface="Calibri" panose="020F0502020204030204" pitchFamily="34" charset="0"/>
              </a:rPr>
              <a:t>了</a:t>
            </a:r>
            <a:r>
              <a:rPr lang="en-US" altLang="zh-TW" sz="4000" dirty="0">
                <a:latin typeface="Calibri" panose="020F0502020204030204" pitchFamily="34" charset="0"/>
                <a:ea typeface="標楷體" panose="03000509000000000000" pitchFamily="65" charset="-120"/>
                <a:cs typeface="Calibri" panose="020F0502020204030204" pitchFamily="34" charset="0"/>
              </a:rPr>
              <a:t>500</a:t>
            </a:r>
            <a:r>
              <a:rPr lang="zh-TW" altLang="en-US" sz="4000" dirty="0">
                <a:latin typeface="Calibri" panose="020F0502020204030204" pitchFamily="34" charset="0"/>
                <a:ea typeface="標楷體" panose="03000509000000000000" pitchFamily="65" charset="-120"/>
                <a:cs typeface="Calibri" panose="020F0502020204030204" pitchFamily="34" charset="0"/>
              </a:rPr>
              <a:t>多公里。</a:t>
            </a:r>
          </a:p>
        </p:txBody>
      </p:sp>
    </p:spTree>
    <p:extLst>
      <p:ext uri="{BB962C8B-B14F-4D97-AF65-F5344CB8AC3E}">
        <p14:creationId xmlns:p14="http://schemas.microsoft.com/office/powerpoint/2010/main" val="19865999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07941"/>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延伸</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23330"/>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延长</a:t>
            </a:r>
            <a:endParaRPr lang="zh-TW" altLang="en-US" sz="6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43761" y="453971"/>
            <a:ext cx="5717363" cy="769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FAC5560-2F92-442F-926F-EC69FADF4187}"/>
              </a:ext>
            </a:extLst>
          </p:cNvPr>
          <p:cNvSpPr/>
          <p:nvPr/>
        </p:nvSpPr>
        <p:spPr>
          <a:xfrm>
            <a:off x="336954" y="963206"/>
            <a:ext cx="11518092" cy="2178417"/>
          </a:xfrm>
          <a:prstGeom prst="rect">
            <a:avLst/>
          </a:prstGeom>
          <a:ln w="38100">
            <a:solidFill>
              <a:srgbClr val="002060"/>
            </a:solidFill>
          </a:ln>
        </p:spPr>
        <p:txBody>
          <a:bodyPr wrap="square">
            <a:spAutoFit/>
          </a:bodyPr>
          <a:lstStyle/>
          <a:p>
            <a:pPr algn="ctr">
              <a:lnSpc>
                <a:spcPct val="150000"/>
              </a:lnSpc>
            </a:pPr>
            <a:r>
              <a:rPr lang="zh-TW" altLang="en-US" sz="4800" dirty="0">
                <a:ea typeface="標楷體" panose="03000509000000000000" pitchFamily="65" charset="-120"/>
              </a:rPr>
              <a:t>“延伸” 主要指距离和范围； </a:t>
            </a:r>
            <a:endParaRPr lang="en-US" altLang="zh-TW" sz="4800" dirty="0">
              <a:ea typeface="標楷體" panose="03000509000000000000" pitchFamily="65" charset="-120"/>
            </a:endParaRPr>
          </a:p>
          <a:p>
            <a:pPr algn="ctr">
              <a:lnSpc>
                <a:spcPct val="150000"/>
              </a:lnSpc>
            </a:pPr>
            <a:r>
              <a:rPr lang="zh-TW" altLang="en-US" sz="4800" dirty="0">
                <a:ea typeface="標楷體" panose="03000509000000000000" pitchFamily="65" charset="-120"/>
              </a:rPr>
              <a:t>“延长”主要指延长距离和时间</a:t>
            </a:r>
            <a:r>
              <a:rPr lang="zh-TW" altLang="en-US" sz="4800" dirty="0">
                <a:latin typeface="Calibri" panose="020F0502020204030204" pitchFamily="34" charset="0"/>
                <a:ea typeface="標楷體" panose="03000509000000000000" pitchFamily="65" charset="-120"/>
              </a:rPr>
              <a:t>。</a:t>
            </a:r>
            <a:endParaRPr lang="en-US" altLang="zh-TW" sz="4800" dirty="0">
              <a:ea typeface="標楷體" panose="03000509000000000000" pitchFamily="65" charset="-120"/>
            </a:endParaRPr>
          </a:p>
        </p:txBody>
      </p:sp>
      <p:sp>
        <p:nvSpPr>
          <p:cNvPr id="5" name="文字方塊 4">
            <a:extLst>
              <a:ext uri="{FF2B5EF4-FFF2-40B4-BE49-F238E27FC236}">
                <a16:creationId xmlns:a16="http://schemas.microsoft.com/office/drawing/2014/main" id="{35C64B4C-2237-40B3-BE45-9F7EBDA9A061}"/>
              </a:ext>
            </a:extLst>
          </p:cNvPr>
          <p:cNvSpPr txBox="1"/>
          <p:nvPr/>
        </p:nvSpPr>
        <p:spPr>
          <a:xfrm>
            <a:off x="343396" y="3988230"/>
            <a:ext cx="11524535" cy="1840825"/>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1.</a:t>
            </a:r>
            <a:r>
              <a:rPr lang="zh-TW" altLang="en-US" sz="4000" dirty="0">
                <a:latin typeface="Calibri" panose="020F0502020204030204" pitchFamily="34" charset="0"/>
                <a:ea typeface="標楷體" panose="03000509000000000000" pitchFamily="65" charset="-120"/>
                <a:cs typeface="Calibri" panose="020F0502020204030204" pitchFamily="34" charset="0"/>
              </a:rPr>
              <a:t>本国的法律是不能</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延伸</a:t>
            </a:r>
            <a:r>
              <a:rPr lang="zh-TW" altLang="en-US" sz="4000" dirty="0">
                <a:latin typeface="Calibri" panose="020F0502020204030204" pitchFamily="34" charset="0"/>
                <a:ea typeface="標楷體" panose="03000509000000000000" pitchFamily="65" charset="-120"/>
                <a:cs typeface="Calibri" panose="020F0502020204030204" pitchFamily="34" charset="0"/>
              </a:rPr>
              <a:t>到国外的。</a:t>
            </a:r>
            <a:endParaRPr lang="en-US" altLang="zh-TW" sz="40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2.</a:t>
            </a:r>
            <a:r>
              <a:rPr lang="zh-TW" altLang="en-US" sz="4000" dirty="0">
                <a:latin typeface="Calibri" panose="020F0502020204030204" pitchFamily="34" charset="0"/>
                <a:ea typeface="標楷體" panose="03000509000000000000" pitchFamily="65" charset="-120"/>
                <a:cs typeface="Calibri" panose="020F0502020204030204" pitchFamily="34" charset="0"/>
              </a:rPr>
              <a:t>安娜想</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延长</a:t>
            </a:r>
            <a:r>
              <a:rPr lang="zh-TW" altLang="en-US" sz="4000" dirty="0">
                <a:latin typeface="Calibri" panose="020F0502020204030204" pitchFamily="34" charset="0"/>
                <a:ea typeface="標楷體" panose="03000509000000000000" pitchFamily="65" charset="-120"/>
                <a:cs typeface="Calibri" panose="020F0502020204030204" pitchFamily="34" charset="0"/>
              </a:rPr>
              <a:t>在台湾居留的时间。</a:t>
            </a:r>
          </a:p>
        </p:txBody>
      </p:sp>
    </p:spTree>
    <p:extLst>
      <p:ext uri="{BB962C8B-B14F-4D97-AF65-F5344CB8AC3E}">
        <p14:creationId xmlns:p14="http://schemas.microsoft.com/office/powerpoint/2010/main" val="1854809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43396" y="0"/>
            <a:ext cx="2900365" cy="907941"/>
          </a:xfrm>
          <a:prstGeom prst="rect">
            <a:avLst/>
          </a:prstGeom>
          <a:solidFill>
            <a:srgbClr val="002060"/>
          </a:solidFill>
        </p:spPr>
        <p:txBody>
          <a:bodyPr wrap="square" rtlCol="0">
            <a:spAutoFit/>
          </a:bodyPr>
          <a:lstStyle/>
          <a:p>
            <a:pPr algn="ctr"/>
            <a:r>
              <a:rPr lang="zh-TW" altLang="en-US" sz="4800" dirty="0">
                <a:solidFill>
                  <a:schemeClr val="bg1"/>
                </a:solidFill>
                <a:latin typeface="標楷體" panose="03000509000000000000" pitchFamily="65" charset="-120"/>
                <a:ea typeface="標楷體" panose="03000509000000000000" pitchFamily="65" charset="-120"/>
              </a:rPr>
              <a:t>延伸</a:t>
            </a:r>
            <a:endParaRPr lang="zh-TW" altLang="en-US" sz="2000" dirty="0">
              <a:solidFill>
                <a:schemeClr val="bg1"/>
              </a:solidFill>
              <a:latin typeface="標楷體" panose="03000509000000000000" pitchFamily="65" charset="-120"/>
              <a:ea typeface="標楷體" panose="03000509000000000000" pitchFamily="65" charset="-120"/>
            </a:endParaRPr>
          </a:p>
          <a:p>
            <a:pPr algn="ctr"/>
            <a:endParaRPr lang="zh-TW" altLang="en-US" sz="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4" y="-1"/>
            <a:ext cx="2900365" cy="923330"/>
          </a:xfrm>
          <a:prstGeom prst="rect">
            <a:avLst/>
          </a:prstGeom>
          <a:solidFill>
            <a:srgbClr val="002060"/>
          </a:solidFill>
        </p:spPr>
        <p:txBody>
          <a:bodyPr wrap="square" rtlCol="0">
            <a:spAutoFit/>
          </a:bodyPr>
          <a:lstStyle/>
          <a:p>
            <a:pPr algn="ctr"/>
            <a:r>
              <a:rPr lang="zh-TW" altLang="en-US" sz="5400" dirty="0">
                <a:solidFill>
                  <a:schemeClr val="bg1"/>
                </a:solidFill>
                <a:latin typeface="標楷體" panose="03000509000000000000" pitchFamily="65" charset="-120"/>
                <a:ea typeface="標楷體" panose="03000509000000000000" pitchFamily="65" charset="-120"/>
              </a:rPr>
              <a:t>延长</a:t>
            </a:r>
            <a:endParaRPr lang="zh-TW" altLang="en-US" sz="600" dirty="0">
              <a:solidFill>
                <a:schemeClr val="bg1"/>
              </a:solidFill>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43761" y="453971"/>
            <a:ext cx="5717363" cy="769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FAC5560-2F92-442F-926F-EC69FADF4187}"/>
              </a:ext>
            </a:extLst>
          </p:cNvPr>
          <p:cNvSpPr/>
          <p:nvPr/>
        </p:nvSpPr>
        <p:spPr>
          <a:xfrm>
            <a:off x="336954" y="963206"/>
            <a:ext cx="11518092" cy="2190408"/>
          </a:xfrm>
          <a:prstGeom prst="rect">
            <a:avLst/>
          </a:prstGeom>
          <a:ln w="38100">
            <a:solidFill>
              <a:srgbClr val="002060"/>
            </a:solidFill>
          </a:ln>
        </p:spPr>
        <p:txBody>
          <a:bodyPr wrap="square">
            <a:spAutoFit/>
          </a:bodyPr>
          <a:lstStyle/>
          <a:p>
            <a:pPr algn="ctr">
              <a:lnSpc>
                <a:spcPct val="150000"/>
              </a:lnSpc>
            </a:pPr>
            <a:r>
              <a:rPr lang="zh-TW" altLang="en-US" sz="4800" dirty="0">
                <a:ea typeface="標楷體" panose="03000509000000000000" pitchFamily="65" charset="-120"/>
              </a:rPr>
              <a:t>“延伸”使用范围窄，只能用于“物”； </a:t>
            </a:r>
            <a:endParaRPr lang="en-US" altLang="zh-TW" sz="4800" dirty="0">
              <a:ea typeface="標楷體" panose="03000509000000000000" pitchFamily="65" charset="-120"/>
            </a:endParaRPr>
          </a:p>
          <a:p>
            <a:pPr algn="ctr">
              <a:lnSpc>
                <a:spcPct val="150000"/>
              </a:lnSpc>
            </a:pPr>
            <a:r>
              <a:rPr lang="zh-TW" altLang="en-US" sz="4800" dirty="0">
                <a:ea typeface="標楷體" panose="03000509000000000000" pitchFamily="65" charset="-120"/>
              </a:rPr>
              <a:t>“延长”</a:t>
            </a:r>
            <a:r>
              <a:rPr lang="zh-TW" altLang="en-US" sz="4800" dirty="0">
                <a:latin typeface="Calibri" panose="020F0502020204030204" pitchFamily="34" charset="0"/>
                <a:ea typeface="標楷體" panose="03000509000000000000" pitchFamily="65" charset="-120"/>
              </a:rPr>
              <a:t>使用范围较广，可以用于人和物 。</a:t>
            </a:r>
            <a:endParaRPr lang="en-US" altLang="zh-TW" sz="4800" dirty="0">
              <a:ea typeface="標楷體" panose="03000509000000000000" pitchFamily="65" charset="-120"/>
            </a:endParaRPr>
          </a:p>
        </p:txBody>
      </p:sp>
      <p:sp>
        <p:nvSpPr>
          <p:cNvPr id="5" name="文字方塊 4">
            <a:extLst>
              <a:ext uri="{FF2B5EF4-FFF2-40B4-BE49-F238E27FC236}">
                <a16:creationId xmlns:a16="http://schemas.microsoft.com/office/drawing/2014/main" id="{35C64B4C-2237-40B3-BE45-9F7EBDA9A061}"/>
              </a:ext>
            </a:extLst>
          </p:cNvPr>
          <p:cNvSpPr txBox="1"/>
          <p:nvPr/>
        </p:nvSpPr>
        <p:spPr>
          <a:xfrm>
            <a:off x="343396" y="3525187"/>
            <a:ext cx="11524535" cy="2766911"/>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1.</a:t>
            </a:r>
            <a:r>
              <a:rPr lang="zh-TW" altLang="en-US" sz="4000" dirty="0">
                <a:latin typeface="Calibri" panose="020F0502020204030204" pitchFamily="34" charset="0"/>
                <a:ea typeface="標楷體" panose="03000509000000000000" pitchFamily="65" charset="-120"/>
                <a:cs typeface="Calibri" panose="020F0502020204030204" pitchFamily="34" charset="0"/>
              </a:rPr>
              <a:t>车子继续朝前开去，地平线也不断地</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延伸</a:t>
            </a:r>
            <a:r>
              <a:rPr lang="zh-TW" altLang="en-US" sz="4000" dirty="0">
                <a:latin typeface="Calibri" panose="020F0502020204030204" pitchFamily="34" charset="0"/>
                <a:ea typeface="標楷體" panose="03000509000000000000" pitchFamily="65" charset="-120"/>
                <a:cs typeface="Calibri" panose="020F0502020204030204" pitchFamily="34" charset="0"/>
              </a:rPr>
              <a:t>。</a:t>
            </a:r>
            <a:endParaRPr lang="en-US" altLang="zh-TW" sz="40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2.</a:t>
            </a:r>
            <a:r>
              <a:rPr lang="zh-TW" altLang="en-US" sz="4000" dirty="0">
                <a:latin typeface="Calibri" panose="020F0502020204030204" pitchFamily="34" charset="0"/>
                <a:ea typeface="標楷體" panose="03000509000000000000" pitchFamily="65" charset="-120"/>
                <a:cs typeface="Calibri" panose="020F0502020204030204" pitchFamily="34" charset="0"/>
              </a:rPr>
              <a:t>因为遇到特殊情况，交货期只好</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延长</a:t>
            </a:r>
            <a:r>
              <a:rPr lang="zh-TW" altLang="en-US" sz="4000" dirty="0">
                <a:latin typeface="Calibri" panose="020F0502020204030204" pitchFamily="34" charset="0"/>
                <a:ea typeface="標楷體" panose="03000509000000000000" pitchFamily="65" charset="-120"/>
                <a:cs typeface="Calibri" panose="020F0502020204030204" pitchFamily="34" charset="0"/>
              </a:rPr>
              <a:t>了一天。</a:t>
            </a:r>
            <a:endParaRPr lang="en-US" altLang="zh-TW" sz="4000" dirty="0">
              <a:latin typeface="Calibri" panose="020F0502020204030204" pitchFamily="34" charset="0"/>
              <a:ea typeface="標楷體" panose="03000509000000000000" pitchFamily="65" charset="-120"/>
              <a:cs typeface="Calibri" panose="020F0502020204030204" pitchFamily="34" charset="0"/>
            </a:endParaRPr>
          </a:p>
          <a:p>
            <a:pPr>
              <a:lnSpc>
                <a:spcPct val="150000"/>
              </a:lnSpc>
            </a:pPr>
            <a:r>
              <a:rPr lang="en-US" altLang="zh-TW" sz="4000" dirty="0">
                <a:latin typeface="Calibri" panose="020F0502020204030204" pitchFamily="34" charset="0"/>
                <a:ea typeface="標楷體" panose="03000509000000000000" pitchFamily="65" charset="-120"/>
                <a:cs typeface="Calibri" panose="020F0502020204030204" pitchFamily="34" charset="0"/>
              </a:rPr>
              <a:t>3.</a:t>
            </a:r>
            <a:r>
              <a:rPr lang="zh-TW" altLang="en-US" sz="4000" dirty="0">
                <a:latin typeface="Calibri" panose="020F0502020204030204" pitchFamily="34" charset="0"/>
                <a:ea typeface="標楷體" panose="03000509000000000000" pitchFamily="65" charset="-120"/>
                <a:cs typeface="Calibri" panose="020F0502020204030204" pitchFamily="34" charset="0"/>
              </a:rPr>
              <a:t>器官移植手术帮助无数患者</a:t>
            </a:r>
            <a:r>
              <a:rPr lang="zh-TW" altLang="en-US" sz="4000" dirty="0">
                <a:solidFill>
                  <a:srgbClr val="FF0000"/>
                </a:solidFill>
                <a:latin typeface="Calibri" panose="020F0502020204030204" pitchFamily="34" charset="0"/>
                <a:ea typeface="標楷體" panose="03000509000000000000" pitchFamily="65" charset="-120"/>
                <a:cs typeface="Calibri" panose="020F0502020204030204" pitchFamily="34" charset="0"/>
              </a:rPr>
              <a:t>延长</a:t>
            </a:r>
            <a:r>
              <a:rPr lang="zh-TW" altLang="en-US" sz="4000" dirty="0">
                <a:latin typeface="Calibri" panose="020F0502020204030204" pitchFamily="34" charset="0"/>
                <a:ea typeface="標楷體" panose="03000509000000000000" pitchFamily="65" charset="-120"/>
                <a:cs typeface="Calibri" panose="020F0502020204030204" pitchFamily="34" charset="0"/>
              </a:rPr>
              <a:t>了生命。</a:t>
            </a:r>
          </a:p>
        </p:txBody>
      </p:sp>
    </p:spTree>
    <p:extLst>
      <p:ext uri="{BB962C8B-B14F-4D97-AF65-F5344CB8AC3E}">
        <p14:creationId xmlns:p14="http://schemas.microsoft.com/office/powerpoint/2010/main" val="325938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4FCE2BC-E441-4F63-9514-799B64D08B6E}"/>
              </a:ext>
            </a:extLst>
          </p:cNvPr>
          <p:cNvSpPr/>
          <p:nvPr/>
        </p:nvSpPr>
        <p:spPr>
          <a:xfrm>
            <a:off x="338469" y="1128594"/>
            <a:ext cx="11515061" cy="460081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接着就三点钟了，再接下去就到了四点，然后又到了五点，几个小时过去了以后，他感到自己差不多</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垮</a:t>
            </a:r>
            <a:r>
              <a:rPr lang="zh-CN" altLang="en-US" sz="4000" dirty="0">
                <a:solidFill>
                  <a:srgbClr val="000000"/>
                </a:solidFill>
                <a:latin typeface="標楷體" panose="03000509000000000000" pitchFamily="65" charset="-120"/>
                <a:ea typeface="標楷體" panose="03000509000000000000" pitchFamily="65" charset="-120"/>
              </a:rPr>
              <a:t>下来了，这个下午的几个小时使他觉得自己经历了整整一个世纪。他的</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思绪</a:t>
            </a:r>
            <a:r>
              <a:rPr lang="zh-CN" altLang="en-US" sz="4000" dirty="0">
                <a:solidFill>
                  <a:srgbClr val="000000"/>
                </a:solidFill>
                <a:latin typeface="標楷體" panose="03000509000000000000" pitchFamily="65" charset="-120"/>
                <a:ea typeface="標楷體" panose="03000509000000000000" pitchFamily="65" charset="-120"/>
              </a:rPr>
              <a:t>因此而</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纷纷扬扬</a:t>
            </a:r>
            <a:r>
              <a:rPr lang="zh-CN" altLang="en-US" sz="4000" dirty="0">
                <a:solidFill>
                  <a:srgbClr val="000000"/>
                </a:solidFill>
                <a:latin typeface="標楷體" panose="03000509000000000000" pitchFamily="65" charset="-120"/>
                <a:ea typeface="標楷體" panose="03000509000000000000" pitchFamily="65" charset="-120"/>
              </a:rPr>
              <a:t>，</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延伸</a:t>
            </a:r>
            <a:r>
              <a:rPr lang="zh-CN" altLang="en-US" sz="4000" dirty="0">
                <a:solidFill>
                  <a:srgbClr val="000000"/>
                </a:solidFill>
                <a:latin typeface="標楷體" panose="03000509000000000000" pitchFamily="65" charset="-120"/>
                <a:ea typeface="標楷體" panose="03000509000000000000" pitchFamily="65" charset="-120"/>
              </a:rPr>
              <a:t>到了很远很远的地方。</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78291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绝望</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juéwàng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光亮</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guāngliàng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AB1DC91F-21F7-4F17-8D84-6917E1EC543D}"/>
              </a:ext>
            </a:extLst>
          </p:cNvPr>
          <p:cNvSpPr/>
          <p:nvPr/>
        </p:nvSpPr>
        <p:spPr>
          <a:xfrm>
            <a:off x="332820" y="568379"/>
            <a:ext cx="4605428" cy="923330"/>
          </a:xfrm>
          <a:prstGeom prst="rect">
            <a:avLst/>
          </a:prstGeom>
          <a:ln w="38100">
            <a:solidFill>
              <a:srgbClr val="C00000"/>
            </a:solidFill>
          </a:ln>
        </p:spPr>
        <p:txBody>
          <a:bodyPr wrap="none">
            <a:spAutoFit/>
          </a:bodyPr>
          <a:lstStyle/>
          <a:p>
            <a:r>
              <a:rPr lang="en-US" altLang="zh-TW" sz="5400" dirty="0">
                <a:solidFill>
                  <a:srgbClr val="C00000"/>
                </a:solidFill>
                <a:latin typeface="Calibri" panose="020F0502020204030204" pitchFamily="34" charset="0"/>
                <a:ea typeface="Microsoft Yahei" panose="020B0503020204020204" pitchFamily="34" charset="-122"/>
                <a:cs typeface="Calibri" panose="020F0502020204030204" pitchFamily="34" charset="0"/>
              </a:rPr>
              <a:t>give up all hope</a:t>
            </a:r>
            <a:endParaRPr lang="zh-TW" altLang="en-US" sz="5400" dirty="0">
              <a:solidFill>
                <a:srgbClr val="C00000"/>
              </a:solidFill>
              <a:latin typeface="Calibri" panose="020F0502020204030204" pitchFamily="34" charset="0"/>
              <a:cs typeface="Calibri" panose="020F0502020204030204" pitchFamily="34" charset="0"/>
            </a:endParaRPr>
          </a:p>
        </p:txBody>
      </p:sp>
      <p:pic>
        <p:nvPicPr>
          <p:cNvPr id="7" name="圖片 6">
            <a:extLst>
              <a:ext uri="{FF2B5EF4-FFF2-40B4-BE49-F238E27FC236}">
                <a16:creationId xmlns:a16="http://schemas.microsoft.com/office/drawing/2014/main" id="{7F88F60B-B762-4AAC-B5D8-C08A1FA214D4}"/>
              </a:ext>
            </a:extLst>
          </p:cNvPr>
          <p:cNvPicPr>
            <a:picLocks noChangeAspect="1"/>
          </p:cNvPicPr>
          <p:nvPr/>
        </p:nvPicPr>
        <p:blipFill>
          <a:blip r:embed="rId2">
            <a:duotone>
              <a:prstClr val="black"/>
              <a:schemeClr val="accent1">
                <a:tint val="45000"/>
                <a:satMod val="400000"/>
              </a:schemeClr>
            </a:duotone>
          </a:blip>
          <a:stretch>
            <a:fillRect/>
          </a:stretch>
        </p:blipFill>
        <p:spPr>
          <a:xfrm>
            <a:off x="6453237" y="238225"/>
            <a:ext cx="3190775" cy="3190775"/>
          </a:xfrm>
          <a:prstGeom prst="rect">
            <a:avLst/>
          </a:prstGeom>
        </p:spPr>
      </p:pic>
    </p:spTree>
    <p:extLst>
      <p:ext uri="{BB962C8B-B14F-4D97-AF65-F5344CB8AC3E}">
        <p14:creationId xmlns:p14="http://schemas.microsoft.com/office/powerpoint/2010/main" val="300185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D6A5D7E-B25F-4B2C-9B65-A32617376E23}"/>
              </a:ext>
            </a:extLst>
          </p:cNvPr>
          <p:cNvSpPr/>
          <p:nvPr/>
        </p:nvSpPr>
        <p:spPr>
          <a:xfrm>
            <a:off x="338469" y="1590259"/>
            <a:ext cx="11515061" cy="3677482"/>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天渐渐黑下来了，屋子里已经显得很暗，周健没有开灯，他坐在沙发上，好像已经死去了一般。</a:t>
            </a:r>
            <a:br>
              <a:rPr lang="zh-CN" altLang="en-US" sz="4000" dirty="0">
                <a:latin typeface="標楷體" panose="03000509000000000000" pitchFamily="65" charset="-120"/>
                <a:ea typeface="標楷體" panose="03000509000000000000" pitchFamily="65" charset="-120"/>
              </a:rPr>
            </a:br>
            <a:r>
              <a:rPr lang="zh-CN" altLang="en-US" sz="4000" dirty="0">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后来他终于听到了敲门的声音，这个声音在</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绝望</a:t>
            </a:r>
            <a:r>
              <a:rPr lang="zh-CN" altLang="en-US" sz="4000" dirty="0">
                <a:solidFill>
                  <a:srgbClr val="000000"/>
                </a:solidFill>
                <a:latin typeface="標楷體" panose="03000509000000000000" pitchFamily="65" charset="-120"/>
                <a:ea typeface="標楷體" panose="03000509000000000000" pitchFamily="65" charset="-120"/>
              </a:rPr>
              <a:t>之中给了他最后的一点</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光亮</a:t>
            </a:r>
            <a:r>
              <a:rPr lang="zh-CN" altLang="en-US" sz="4000" dirty="0">
                <a:solidFill>
                  <a:srgbClr val="000000"/>
                </a:solidFill>
                <a:latin typeface="標楷體" panose="03000509000000000000" pitchFamily="65" charset="-120"/>
                <a:ea typeface="標楷體" panose="03000509000000000000" pitchFamily="65" charset="-120"/>
              </a:rPr>
              <a:t>，他急步地来到门前。</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04079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8361746"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暗影</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u="sng" dirty="0" err="1">
                <a:solidFill>
                  <a:schemeClr val="bg1"/>
                </a:solidFill>
              </a:rPr>
              <a:t>ànyǐng</a:t>
            </a:r>
            <a:endParaRPr lang="zh-TW" altLang="en-US" sz="11500" u="sng" dirty="0">
              <a:solidFill>
                <a:schemeClr val="bg1"/>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D206171A-9EDC-49BC-A79D-63B7AFCDF328}"/>
              </a:ext>
            </a:extLst>
          </p:cNvPr>
          <p:cNvPicPr>
            <a:picLocks noChangeAspect="1"/>
          </p:cNvPicPr>
          <p:nvPr/>
        </p:nvPicPr>
        <p:blipFill>
          <a:blip r:embed="rId2"/>
          <a:stretch>
            <a:fillRect/>
          </a:stretch>
        </p:blipFill>
        <p:spPr>
          <a:xfrm>
            <a:off x="3178937" y="187313"/>
            <a:ext cx="4386520" cy="3241687"/>
          </a:xfrm>
          <a:prstGeom prst="rect">
            <a:avLst/>
          </a:prstGeom>
        </p:spPr>
      </p:pic>
    </p:spTree>
    <p:extLst>
      <p:ext uri="{BB962C8B-B14F-4D97-AF65-F5344CB8AC3E}">
        <p14:creationId xmlns:p14="http://schemas.microsoft.com/office/powerpoint/2010/main" val="185993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190500" y="0"/>
            <a:ext cx="11807825" cy="769441"/>
          </a:xfrm>
          <a:prstGeom prst="rect">
            <a:avLst/>
          </a:prstGeom>
          <a:solidFill>
            <a:srgbClr val="008000"/>
          </a:solidFill>
        </p:spPr>
        <p:txBody>
          <a:bodyPr wrap="square" rtlCol="0">
            <a:spAutoFit/>
          </a:bodyPr>
          <a:lstStyle/>
          <a:p>
            <a:pPr algn="ctr"/>
            <a:r>
              <a:rPr lang="zh-TW" altLang="en-US" sz="4400" dirty="0">
                <a:solidFill>
                  <a:schemeClr val="bg1"/>
                </a:solidFill>
                <a:latin typeface="標楷體" panose="03000509000000000000" pitchFamily="65" charset="-120"/>
                <a:ea typeface="標楷體" panose="03000509000000000000" pitchFamily="65" charset="-120"/>
              </a:rPr>
              <a:t>给</a:t>
            </a:r>
            <a:r>
              <a:rPr lang="en-US" altLang="zh-TW" sz="4400" dirty="0">
                <a:solidFill>
                  <a:schemeClr val="bg1"/>
                </a:solidFill>
                <a:latin typeface="標楷體" panose="03000509000000000000" pitchFamily="65" charset="-120"/>
                <a:ea typeface="標楷體" panose="03000509000000000000" pitchFamily="65" charset="-120"/>
              </a:rPr>
              <a:t>…</a:t>
            </a:r>
            <a:r>
              <a:rPr lang="zh-TW" altLang="en-US" sz="4400" dirty="0">
                <a:solidFill>
                  <a:schemeClr val="bg1"/>
                </a:solidFill>
                <a:latin typeface="標楷體" panose="03000509000000000000" pitchFamily="65" charset="-120"/>
                <a:ea typeface="標楷體" panose="03000509000000000000" pitchFamily="65" charset="-120"/>
              </a:rPr>
              <a:t>以</a:t>
            </a:r>
            <a:endParaRPr lang="en-US" altLang="zh-TW" sz="24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4A24D9C-F5CA-4C83-ADE8-0071A59BC2EF}"/>
              </a:ext>
            </a:extLst>
          </p:cNvPr>
          <p:cNvSpPr txBox="1"/>
          <p:nvPr/>
        </p:nvSpPr>
        <p:spPr>
          <a:xfrm>
            <a:off x="190500" y="879396"/>
            <a:ext cx="11807825" cy="711220"/>
          </a:xfrm>
          <a:prstGeom prst="rect">
            <a:avLst/>
          </a:prstGeom>
          <a:noFill/>
          <a:ln>
            <a:solidFill>
              <a:schemeClr val="accent6">
                <a:lumMod val="50000"/>
              </a:schemeClr>
            </a:solidFill>
          </a:ln>
        </p:spPr>
        <p:txBody>
          <a:bodyPr wrap="square" rtlCol="0">
            <a:spAutoFit/>
          </a:bodyPr>
          <a:lstStyle/>
          <a:p>
            <a:pPr algn="ctr">
              <a:lnSpc>
                <a:spcPct val="150000"/>
              </a:lnSpc>
            </a:pPr>
            <a:r>
              <a:rPr lang="zh-TW" altLang="en-US" sz="3000" dirty="0">
                <a:latin typeface="Calibri" panose="020F0502020204030204" pitchFamily="34" charset="0"/>
                <a:ea typeface="標楷體" panose="03000509000000000000" pitchFamily="65" charset="-120"/>
              </a:rPr>
              <a:t>“给”和“以”都是用在介绍出事物的接受者，“以”字可用可不用。</a:t>
            </a:r>
            <a:endParaRPr lang="en-US" altLang="zh-TW" sz="3000" dirty="0">
              <a:latin typeface="Calibri" panose="020F0502020204030204" pitchFamily="34" charset="0"/>
              <a:ea typeface="標楷體" panose="03000509000000000000" pitchFamily="65" charset="-120"/>
            </a:endParaRPr>
          </a:p>
        </p:txBody>
      </p:sp>
      <p:sp>
        <p:nvSpPr>
          <p:cNvPr id="5" name="文字方塊 4">
            <a:extLst>
              <a:ext uri="{FF2B5EF4-FFF2-40B4-BE49-F238E27FC236}">
                <a16:creationId xmlns:a16="http://schemas.microsoft.com/office/drawing/2014/main" id="{2AFE1B6C-5E86-4D6F-9737-3BB045EC3213}"/>
              </a:ext>
            </a:extLst>
          </p:cNvPr>
          <p:cNvSpPr txBox="1"/>
          <p:nvPr/>
        </p:nvSpPr>
        <p:spPr>
          <a:xfrm>
            <a:off x="333375" y="1700571"/>
            <a:ext cx="11525250" cy="4989956"/>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ea typeface="標楷體" panose="03000509000000000000" pitchFamily="65" charset="-120"/>
              </a:rPr>
              <a:t>1.</a:t>
            </a:r>
            <a:r>
              <a:rPr lang="zh-TW" altLang="en-US" sz="3600" dirty="0">
                <a:latin typeface="Calibri" panose="020F0502020204030204" pitchFamily="34" charset="0"/>
                <a:ea typeface="標楷體" panose="03000509000000000000" pitchFamily="65" charset="-120"/>
              </a:rPr>
              <a:t> 我们怎样才能</a:t>
            </a:r>
            <a:r>
              <a:rPr lang="zh-TW" altLang="en-US" sz="3600" dirty="0">
                <a:solidFill>
                  <a:srgbClr val="FF0000"/>
                </a:solidFill>
                <a:latin typeface="Calibri" panose="020F0502020204030204" pitchFamily="34" charset="0"/>
                <a:ea typeface="標楷體" panose="03000509000000000000" pitchFamily="65" charset="-120"/>
              </a:rPr>
              <a:t>给</a:t>
            </a:r>
            <a:r>
              <a:rPr lang="zh-TW" altLang="en-US" sz="3600" dirty="0">
                <a:latin typeface="Calibri" panose="020F0502020204030204" pitchFamily="34" charset="0"/>
                <a:ea typeface="標楷體" panose="03000509000000000000" pitchFamily="65" charset="-120"/>
              </a:rPr>
              <a:t>历史人物</a:t>
            </a:r>
            <a:r>
              <a:rPr lang="zh-TW" altLang="en-US" sz="3600" dirty="0">
                <a:solidFill>
                  <a:srgbClr val="FF0000"/>
                </a:solidFill>
                <a:latin typeface="Calibri" panose="020F0502020204030204" pitchFamily="34" charset="0"/>
                <a:ea typeface="標楷體" panose="03000509000000000000" pitchFamily="65" charset="-120"/>
              </a:rPr>
              <a:t>以</a:t>
            </a:r>
            <a:r>
              <a:rPr lang="zh-TW" altLang="en-US" sz="3600" dirty="0">
                <a:latin typeface="Calibri" panose="020F0502020204030204" pitchFamily="34" charset="0"/>
                <a:ea typeface="標楷體" panose="03000509000000000000" pitchFamily="65" charset="-120"/>
              </a:rPr>
              <a:t>公正的评价呢？</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2.</a:t>
            </a:r>
            <a:r>
              <a:rPr lang="zh-TW" altLang="en-US" sz="3600" dirty="0">
                <a:latin typeface="Calibri" panose="020F0502020204030204" pitchFamily="34" charset="0"/>
                <a:ea typeface="標楷體" panose="03000509000000000000" pitchFamily="65" charset="-120"/>
              </a:rPr>
              <a:t>孔子的思想</a:t>
            </a:r>
            <a:r>
              <a:rPr lang="zh-TW" altLang="en-US" sz="3600" dirty="0">
                <a:solidFill>
                  <a:srgbClr val="FF0000"/>
                </a:solidFill>
                <a:latin typeface="Calibri" panose="020F0502020204030204" pitchFamily="34" charset="0"/>
                <a:ea typeface="標楷體" panose="03000509000000000000" pitchFamily="65" charset="-120"/>
              </a:rPr>
              <a:t>给</a:t>
            </a:r>
            <a:r>
              <a:rPr lang="zh-TW" altLang="en-US" sz="3600" dirty="0">
                <a:latin typeface="Calibri" panose="020F0502020204030204" pitchFamily="34" charset="0"/>
                <a:ea typeface="標楷體" panose="03000509000000000000" pitchFamily="65" charset="-120"/>
              </a:rPr>
              <a:t>中国</a:t>
            </a:r>
            <a:r>
              <a:rPr lang="zh-TW" altLang="en-US" sz="3600" dirty="0">
                <a:solidFill>
                  <a:srgbClr val="FF0000"/>
                </a:solidFill>
                <a:latin typeface="Calibri" panose="020F0502020204030204" pitchFamily="34" charset="0"/>
                <a:ea typeface="標楷體" panose="03000509000000000000" pitchFamily="65" charset="-120"/>
              </a:rPr>
              <a:t>以</a:t>
            </a:r>
            <a:r>
              <a:rPr lang="zh-TW" altLang="en-US" sz="3600" dirty="0">
                <a:latin typeface="Calibri" panose="020F0502020204030204" pitchFamily="34" charset="0"/>
                <a:ea typeface="標楷體" panose="03000509000000000000" pitchFamily="65" charset="-120"/>
              </a:rPr>
              <a:t>巨大的影响 。</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3.</a:t>
            </a:r>
            <a:r>
              <a:rPr lang="zh-TW" altLang="en-US" sz="3600" dirty="0">
                <a:latin typeface="Calibri" panose="020F0502020204030204" pitchFamily="34" charset="0"/>
                <a:ea typeface="標楷體" panose="03000509000000000000" pitchFamily="65" charset="-120"/>
              </a:rPr>
              <a:t> 母亲的话虽然只有短短几句，却</a:t>
            </a:r>
            <a:r>
              <a:rPr lang="zh-TW" altLang="en-US" sz="3600" dirty="0">
                <a:solidFill>
                  <a:srgbClr val="FF0000"/>
                </a:solidFill>
                <a:latin typeface="Calibri" panose="020F0502020204030204" pitchFamily="34" charset="0"/>
                <a:ea typeface="標楷體" panose="03000509000000000000" pitchFamily="65" charset="-120"/>
              </a:rPr>
              <a:t>给</a:t>
            </a:r>
            <a:r>
              <a:rPr lang="zh-TW" altLang="en-US" sz="3600" dirty="0">
                <a:latin typeface="Calibri" panose="020F0502020204030204" pitchFamily="34" charset="0"/>
                <a:ea typeface="標楷體" panose="03000509000000000000" pitchFamily="65" charset="-120"/>
              </a:rPr>
              <a:t>了这几个正在成长中的孩子</a:t>
            </a:r>
            <a:r>
              <a:rPr lang="zh-TW" altLang="en-US" sz="3600" dirty="0">
                <a:solidFill>
                  <a:srgbClr val="FF0000"/>
                </a:solidFill>
                <a:latin typeface="Calibri" panose="020F0502020204030204" pitchFamily="34" charset="0"/>
                <a:ea typeface="標楷體" panose="03000509000000000000" pitchFamily="65" charset="-120"/>
              </a:rPr>
              <a:t>以</a:t>
            </a:r>
            <a:r>
              <a:rPr lang="zh-TW" altLang="en-US" sz="3600" dirty="0">
                <a:latin typeface="Calibri" panose="020F0502020204030204" pitchFamily="34" charset="0"/>
                <a:ea typeface="標楷體" panose="03000509000000000000" pitchFamily="65" charset="-120"/>
              </a:rPr>
              <a:t>巨大的推动力量。</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4.</a:t>
            </a:r>
            <a:r>
              <a:rPr lang="zh-TW" altLang="en-US" sz="3600" dirty="0">
                <a:latin typeface="Calibri" panose="020F0502020204030204" pitchFamily="34" charset="0"/>
                <a:ea typeface="標楷體" panose="03000509000000000000" pitchFamily="65" charset="-120"/>
              </a:rPr>
              <a:t> 这次的战役</a:t>
            </a:r>
            <a:r>
              <a:rPr lang="zh-TW" altLang="en-US" sz="3600" dirty="0">
                <a:solidFill>
                  <a:srgbClr val="FF0000"/>
                </a:solidFill>
                <a:latin typeface="Calibri" panose="020F0502020204030204" pitchFamily="34" charset="0"/>
                <a:ea typeface="標楷體" panose="03000509000000000000" pitchFamily="65" charset="-120"/>
              </a:rPr>
              <a:t>给</a:t>
            </a:r>
            <a:r>
              <a:rPr lang="zh-TW" altLang="en-US" sz="3600" dirty="0">
                <a:latin typeface="Calibri" panose="020F0502020204030204" pitchFamily="34" charset="0"/>
                <a:ea typeface="標楷體" panose="03000509000000000000" pitchFamily="65" charset="-120"/>
              </a:rPr>
              <a:t>侵略者</a:t>
            </a:r>
            <a:r>
              <a:rPr lang="zh-TW" altLang="en-US" sz="3600" dirty="0">
                <a:solidFill>
                  <a:srgbClr val="FF0000"/>
                </a:solidFill>
                <a:latin typeface="Calibri" panose="020F0502020204030204" pitchFamily="34" charset="0"/>
                <a:ea typeface="標楷體" panose="03000509000000000000" pitchFamily="65" charset="-120"/>
              </a:rPr>
              <a:t>以</a:t>
            </a:r>
            <a:r>
              <a:rPr lang="zh-TW" altLang="en-US" sz="3600" dirty="0">
                <a:latin typeface="Calibri" panose="020F0502020204030204" pitchFamily="34" charset="0"/>
                <a:ea typeface="標楷體" panose="03000509000000000000" pitchFamily="65" charset="-120"/>
              </a:rPr>
              <a:t>致命的打击。</a:t>
            </a:r>
            <a:endParaRPr lang="en-US" altLang="zh-TW" sz="3600" dirty="0">
              <a:latin typeface="Calibri" panose="020F0502020204030204" pitchFamily="34" charset="0"/>
              <a:ea typeface="標楷體" panose="03000509000000000000" pitchFamily="65" charset="-120"/>
            </a:endParaRPr>
          </a:p>
          <a:p>
            <a:pPr>
              <a:lnSpc>
                <a:spcPct val="150000"/>
              </a:lnSpc>
            </a:pPr>
            <a:r>
              <a:rPr lang="en-US" altLang="zh-TW" sz="3600" dirty="0">
                <a:latin typeface="Calibri" panose="020F0502020204030204" pitchFamily="34" charset="0"/>
                <a:ea typeface="標楷體" panose="03000509000000000000" pitchFamily="65" charset="-120"/>
              </a:rPr>
              <a:t>5.</a:t>
            </a:r>
            <a:r>
              <a:rPr lang="zh-TW" altLang="en-US" sz="3600" dirty="0">
                <a:latin typeface="Calibri" panose="020F0502020204030204" pitchFamily="34" charset="0"/>
                <a:ea typeface="標楷體" panose="03000509000000000000" pitchFamily="65" charset="-120"/>
              </a:rPr>
              <a:t> 他总是</a:t>
            </a:r>
            <a:r>
              <a:rPr lang="zh-TW" altLang="en-US" sz="3600" dirty="0">
                <a:solidFill>
                  <a:srgbClr val="FF0000"/>
                </a:solidFill>
                <a:latin typeface="Calibri" panose="020F0502020204030204" pitchFamily="34" charset="0"/>
                <a:ea typeface="標楷體" panose="03000509000000000000" pitchFamily="65" charset="-120"/>
              </a:rPr>
              <a:t>给</a:t>
            </a:r>
            <a:r>
              <a:rPr lang="zh-TW" altLang="en-US" sz="3600" dirty="0">
                <a:latin typeface="Calibri" panose="020F0502020204030204" pitchFamily="34" charset="0"/>
                <a:ea typeface="標楷體" panose="03000509000000000000" pitchFamily="65" charset="-120"/>
              </a:rPr>
              <a:t>周围的人</a:t>
            </a:r>
            <a:r>
              <a:rPr lang="zh-TW" altLang="en-US" sz="3600" dirty="0">
                <a:solidFill>
                  <a:srgbClr val="FF0000"/>
                </a:solidFill>
                <a:latin typeface="Calibri" panose="020F0502020204030204" pitchFamily="34" charset="0"/>
                <a:ea typeface="標楷體" panose="03000509000000000000" pitchFamily="65" charset="-120"/>
              </a:rPr>
              <a:t>以</a:t>
            </a:r>
            <a:r>
              <a:rPr lang="zh-TW" altLang="en-US" sz="3600" dirty="0">
                <a:latin typeface="Calibri" panose="020F0502020204030204" pitchFamily="34" charset="0"/>
                <a:ea typeface="標楷體" panose="03000509000000000000" pitchFamily="65" charset="-120"/>
              </a:rPr>
              <a:t>春天般的温暖。</a:t>
            </a:r>
            <a:endParaRPr lang="en-US" altLang="zh-TW" sz="36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284002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0919F9C-D9BA-42AF-B713-BA3888D8138F}"/>
              </a:ext>
            </a:extLst>
          </p:cNvPr>
          <p:cNvSpPr/>
          <p:nvPr/>
        </p:nvSpPr>
        <p:spPr>
          <a:xfrm>
            <a:off x="343786" y="449215"/>
            <a:ext cx="11504428" cy="6129691"/>
          </a:xfrm>
          <a:prstGeom prst="rect">
            <a:avLst/>
          </a:prstGeom>
        </p:spPr>
        <p:txBody>
          <a:bodyPr wrap="square">
            <a:spAutoFit/>
          </a:bodyPr>
          <a:lstStyle/>
          <a:p>
            <a:pPr indent="457200">
              <a:lnSpc>
                <a:spcPct val="150000"/>
              </a:lnSpc>
            </a:pPr>
            <a:r>
              <a:rPr lang="zh-CN" altLang="en-US" sz="3800" dirty="0">
                <a:solidFill>
                  <a:srgbClr val="000000"/>
                </a:solidFill>
                <a:latin typeface="標楷體" panose="03000509000000000000" pitchFamily="65" charset="-120"/>
                <a:ea typeface="標楷體" panose="03000509000000000000" pitchFamily="65" charset="-120"/>
              </a:rPr>
              <a:t>来人已经推门进来了，门本来就是开着的，周健在</a:t>
            </a:r>
            <a:r>
              <a:rPr lang="zh-CN" altLang="en-US" sz="3800" dirty="0">
                <a:solidFill>
                  <a:srgbClr val="000000"/>
                </a:solidFill>
                <a:highlight>
                  <a:srgbClr val="FFFF00"/>
                </a:highlight>
                <a:latin typeface="標楷體" panose="03000509000000000000" pitchFamily="65" charset="-120"/>
                <a:ea typeface="標楷體" panose="03000509000000000000" pitchFamily="65" charset="-120"/>
              </a:rPr>
              <a:t>暗影</a:t>
            </a:r>
            <a:r>
              <a:rPr lang="zh-CN" altLang="en-US" sz="3800" dirty="0">
                <a:solidFill>
                  <a:srgbClr val="000000"/>
                </a:solidFill>
                <a:latin typeface="標楷體" panose="03000509000000000000" pitchFamily="65" charset="-120"/>
                <a:ea typeface="標楷體" panose="03000509000000000000" pitchFamily="65" charset="-120"/>
              </a:rPr>
              <a:t>中看到的是一个男人的身材。</a:t>
            </a:r>
            <a:br>
              <a:rPr lang="zh-CN" altLang="en-US" sz="3800" dirty="0">
                <a:latin typeface="標楷體" panose="03000509000000000000" pitchFamily="65" charset="-120"/>
                <a:ea typeface="標楷體" panose="03000509000000000000" pitchFamily="65" charset="-120"/>
              </a:rPr>
            </a:br>
            <a:r>
              <a:rPr lang="zh-CN" altLang="en-US" sz="3800" dirty="0">
                <a:solidFill>
                  <a:srgbClr val="000000"/>
                </a:solidFill>
                <a:latin typeface="標楷體" panose="03000509000000000000" pitchFamily="65" charset="-120"/>
                <a:ea typeface="標楷體" panose="03000509000000000000" pitchFamily="65" charset="-120"/>
              </a:rPr>
              <a:t>　　“怎么不开灯，干嘛呢？”</a:t>
            </a:r>
            <a:br>
              <a:rPr lang="zh-CN" altLang="en-US" sz="3800" dirty="0">
                <a:latin typeface="標楷體" panose="03000509000000000000" pitchFamily="65" charset="-120"/>
                <a:ea typeface="標楷體" panose="03000509000000000000" pitchFamily="65" charset="-120"/>
              </a:rPr>
            </a:br>
            <a:r>
              <a:rPr lang="zh-CN" altLang="en-US" sz="3800" dirty="0">
                <a:solidFill>
                  <a:srgbClr val="000000"/>
                </a:solidFill>
                <a:latin typeface="標楷體" panose="03000509000000000000" pitchFamily="65" charset="-120"/>
                <a:ea typeface="標楷體" panose="03000509000000000000" pitchFamily="65" charset="-120"/>
              </a:rPr>
              <a:t>　　“没干什么，睡着了。”</a:t>
            </a:r>
            <a:br>
              <a:rPr lang="zh-CN" altLang="en-US" sz="3800" dirty="0">
                <a:latin typeface="標楷體" panose="03000509000000000000" pitchFamily="65" charset="-120"/>
                <a:ea typeface="標楷體" panose="03000509000000000000" pitchFamily="65" charset="-120"/>
              </a:rPr>
            </a:br>
            <a:r>
              <a:rPr lang="zh-CN" altLang="en-US" sz="3800" dirty="0">
                <a:solidFill>
                  <a:srgbClr val="000000"/>
                </a:solidFill>
                <a:latin typeface="標楷體" panose="03000509000000000000" pitchFamily="65" charset="-120"/>
                <a:ea typeface="標楷體" panose="03000509000000000000" pitchFamily="65" charset="-120"/>
              </a:rPr>
              <a:t>　　他做出一副疲倦的样子，把灯打开了。</a:t>
            </a:r>
            <a:br>
              <a:rPr lang="zh-CN" altLang="en-US" sz="3800" dirty="0">
                <a:latin typeface="標楷體" panose="03000509000000000000" pitchFamily="65" charset="-120"/>
                <a:ea typeface="標楷體" panose="03000509000000000000" pitchFamily="65" charset="-120"/>
              </a:rPr>
            </a:br>
            <a:r>
              <a:rPr lang="zh-CN" altLang="en-US" sz="3800" dirty="0">
                <a:solidFill>
                  <a:srgbClr val="000000"/>
                </a:solidFill>
                <a:latin typeface="標楷體" panose="03000509000000000000" pitchFamily="65" charset="-120"/>
                <a:ea typeface="標楷體" panose="03000509000000000000" pitchFamily="65" charset="-120"/>
              </a:rPr>
              <a:t>　来的人是他在大学时的一个同学，他们并不经常见面，他能在今天来这儿，也是出乎周健意外的一件事。</a:t>
            </a:r>
            <a:endParaRPr lang="zh-TW" altLang="en-US" sz="3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171917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FB8EDF1-337A-421B-B670-C0C7ED4043F5}"/>
              </a:ext>
            </a:extLst>
          </p:cNvPr>
          <p:cNvSpPr txBox="1"/>
          <p:nvPr/>
        </p:nvSpPr>
        <p:spPr>
          <a:xfrm>
            <a:off x="6801852" y="4808474"/>
            <a:ext cx="5085347" cy="1508105"/>
          </a:xfrm>
          <a:prstGeom prst="rect">
            <a:avLst/>
          </a:prstGeom>
          <a:solidFill>
            <a:srgbClr val="0070C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什么人什么命</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shénme</a:t>
            </a:r>
            <a:r>
              <a:rPr lang="en-US" altLang="zh-TW" sz="3200" dirty="0">
                <a:solidFill>
                  <a:schemeClr val="bg1"/>
                </a:solidFill>
              </a:rPr>
              <a:t> </a:t>
            </a:r>
            <a:r>
              <a:rPr lang="en-US" altLang="zh-TW" sz="3200" dirty="0" err="1">
                <a:solidFill>
                  <a:schemeClr val="bg1"/>
                </a:solidFill>
              </a:rPr>
              <a:t>rén</a:t>
            </a:r>
            <a:r>
              <a:rPr lang="en-US" altLang="zh-TW" sz="3200" dirty="0">
                <a:solidFill>
                  <a:schemeClr val="bg1"/>
                </a:solidFill>
              </a:rPr>
              <a:t> </a:t>
            </a:r>
            <a:r>
              <a:rPr lang="en-US" altLang="zh-TW" sz="3200" dirty="0" err="1">
                <a:solidFill>
                  <a:schemeClr val="bg1"/>
                </a:solidFill>
              </a:rPr>
              <a:t>shénme</a:t>
            </a:r>
            <a:r>
              <a:rPr lang="en-US" altLang="zh-TW" sz="3200" dirty="0">
                <a:solidFill>
                  <a:schemeClr val="bg1"/>
                </a:solidFill>
              </a:rPr>
              <a:t> </a:t>
            </a:r>
            <a:r>
              <a:rPr lang="en-US" altLang="zh-TW" sz="3200" dirty="0" err="1">
                <a:solidFill>
                  <a:schemeClr val="bg1"/>
                </a:solidFill>
              </a:rPr>
              <a:t>mìng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B735D503-B363-4BAB-A0CC-3E26B4EFEDC1}"/>
              </a:ext>
            </a:extLst>
          </p:cNvPr>
          <p:cNvSpPr txBox="1"/>
          <p:nvPr/>
        </p:nvSpPr>
        <p:spPr>
          <a:xfrm>
            <a:off x="296333" y="2505670"/>
            <a:ext cx="11328400" cy="923330"/>
          </a:xfrm>
          <a:prstGeom prst="rect">
            <a:avLst/>
          </a:prstGeom>
          <a:noFill/>
          <a:ln w="38100">
            <a:solidFill>
              <a:srgbClr val="C00000"/>
            </a:solidFill>
          </a:ln>
        </p:spPr>
        <p:txBody>
          <a:bodyPr wrap="square" rtlCol="0">
            <a:spAutoFit/>
          </a:bodyPr>
          <a:lstStyle/>
          <a:p>
            <a:pPr algn="ctr"/>
            <a:r>
              <a:rPr lang="zh-TW" altLang="en-US" sz="5400" dirty="0">
                <a:latin typeface="標楷體" panose="03000509000000000000" pitchFamily="65" charset="-120"/>
                <a:ea typeface="標楷體" panose="03000509000000000000" pitchFamily="65" charset="-120"/>
              </a:rPr>
              <a:t>什么样的人有什么样的遭遇</a:t>
            </a:r>
            <a:r>
              <a:rPr lang="en-US" altLang="zh-TW" sz="2800" dirty="0">
                <a:latin typeface="Calibri" panose="020F0502020204030204" pitchFamily="34" charset="0"/>
                <a:ea typeface="標楷體" panose="03000509000000000000" pitchFamily="65" charset="-120"/>
                <a:cs typeface="Calibri" panose="020F0502020204030204" pitchFamily="34" charset="0"/>
              </a:rPr>
              <a:t>(to encounter)</a:t>
            </a:r>
            <a:endParaRPr lang="zh-TW" altLang="en-US" sz="3200" dirty="0">
              <a:latin typeface="Calibri" panose="020F0502020204030204" pitchFamily="34" charset="0"/>
              <a:ea typeface="標楷體" panose="03000509000000000000" pitchFamily="65" charset="-120"/>
              <a:cs typeface="Calibri" panose="020F0502020204030204" pitchFamily="34" charset="0"/>
            </a:endParaRPr>
          </a:p>
        </p:txBody>
      </p:sp>
    </p:spTree>
    <p:extLst>
      <p:ext uri="{BB962C8B-B14F-4D97-AF65-F5344CB8AC3E}">
        <p14:creationId xmlns:p14="http://schemas.microsoft.com/office/powerpoint/2010/main" val="26050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508105"/>
          </a:xfrm>
          <a:prstGeom prst="rect">
            <a:avLst/>
          </a:prstGeom>
          <a:solidFill>
            <a:srgbClr val="7030A0"/>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应有尽有</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yīngyǒujìnyǒu</a:t>
            </a:r>
            <a:endParaRPr lang="zh-TW" altLang="en-US" sz="19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rPr>
              <a:t> confused, distracted</a:t>
            </a:r>
            <a:endParaRPr lang="zh-TW" altLang="en-US" sz="36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6138289" y="3124194"/>
            <a:ext cx="5734628" cy="1754326"/>
          </a:xfrm>
          <a:prstGeom prst="rect">
            <a:avLst/>
          </a:prstGeom>
        </p:spPr>
        <p:txBody>
          <a:bodyPr wrap="square">
            <a:spAutoFit/>
          </a:bodyPr>
          <a:lstStyle/>
          <a:p>
            <a:pPr algn="ctr"/>
            <a:r>
              <a:rPr lang="zh-CN" altLang="en-US" sz="5400" dirty="0">
                <a:latin typeface="標楷體" panose="03000509000000000000" pitchFamily="65" charset="-120"/>
                <a:ea typeface="標楷體" panose="03000509000000000000" pitchFamily="65" charset="-120"/>
              </a:rPr>
              <a:t>百货</a:t>
            </a:r>
            <a:r>
              <a:rPr lang="zh-TW" altLang="en-US" sz="5400" dirty="0">
                <a:latin typeface="標楷體" panose="03000509000000000000" pitchFamily="65" charset="-120"/>
                <a:ea typeface="標楷體" panose="03000509000000000000" pitchFamily="65" charset="-120"/>
              </a:rPr>
              <a:t>公司</a:t>
            </a:r>
            <a:r>
              <a:rPr lang="zh-CN" altLang="en-US" sz="5400" dirty="0">
                <a:latin typeface="標楷體" panose="03000509000000000000" pitchFamily="65" charset="-120"/>
                <a:ea typeface="標楷體" panose="03000509000000000000" pitchFamily="65" charset="-120"/>
              </a:rPr>
              <a:t>里，各</a:t>
            </a:r>
            <a:r>
              <a:rPr lang="zh-TW" altLang="en-US" sz="5400" dirty="0">
                <a:latin typeface="標楷體" panose="03000509000000000000" pitchFamily="65" charset="-120"/>
                <a:ea typeface="標楷體" panose="03000509000000000000" pitchFamily="65" charset="-120"/>
              </a:rPr>
              <a:t>种</a:t>
            </a:r>
            <a:r>
              <a:rPr lang="zh-CN" altLang="en-US" sz="5400" dirty="0">
                <a:latin typeface="標楷體" panose="03000509000000000000" pitchFamily="65" charset="-120"/>
                <a:ea typeface="標楷體" panose="03000509000000000000" pitchFamily="65" charset="-120"/>
              </a:rPr>
              <a:t>商品</a:t>
            </a:r>
            <a:r>
              <a:rPr lang="zh-CN" altLang="en-US" sz="5400" dirty="0">
                <a:solidFill>
                  <a:srgbClr val="FF0000"/>
                </a:solidFill>
                <a:latin typeface="標楷體" panose="03000509000000000000" pitchFamily="65" charset="-120"/>
                <a:ea typeface="標楷體" panose="03000509000000000000" pitchFamily="65" charset="-120"/>
              </a:rPr>
              <a:t>应有尽有</a:t>
            </a:r>
            <a:r>
              <a:rPr lang="zh-CN" altLang="en-US" sz="5400" dirty="0">
                <a:latin typeface="標楷體" panose="03000509000000000000" pitchFamily="65" charset="-120"/>
                <a:ea typeface="標楷體" panose="03000509000000000000" pitchFamily="65" charset="-120"/>
              </a:rPr>
              <a:t>。</a:t>
            </a:r>
            <a:endParaRPr lang="zh-TW" altLang="en-US" sz="540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0FF19100-F646-461D-94B2-5CF6B9B37D7B}"/>
              </a:ext>
            </a:extLst>
          </p:cNvPr>
          <p:cNvPicPr>
            <a:picLocks noChangeAspect="1"/>
          </p:cNvPicPr>
          <p:nvPr/>
        </p:nvPicPr>
        <p:blipFill>
          <a:blip r:embed="rId2"/>
          <a:stretch>
            <a:fillRect/>
          </a:stretch>
        </p:blipFill>
        <p:spPr>
          <a:xfrm>
            <a:off x="184509" y="2303607"/>
            <a:ext cx="5734627" cy="4014239"/>
          </a:xfrm>
          <a:prstGeom prst="rect">
            <a:avLst/>
          </a:prstGeom>
        </p:spPr>
      </p:pic>
    </p:spTree>
    <p:extLst>
      <p:ext uri="{BB962C8B-B14F-4D97-AF65-F5344CB8AC3E}">
        <p14:creationId xmlns:p14="http://schemas.microsoft.com/office/powerpoint/2010/main" val="6079298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19083" y="384877"/>
            <a:ext cx="3627275" cy="1600438"/>
          </a:xfrm>
          <a:prstGeom prst="rect">
            <a:avLst/>
          </a:prstGeom>
          <a:solidFill>
            <a:srgbClr val="7030A0"/>
          </a:solidFill>
        </p:spPr>
        <p:txBody>
          <a:bodyPr wrap="square" rtlCol="0">
            <a:spAutoFit/>
          </a:bodyPr>
          <a:lstStyle/>
          <a:p>
            <a:pPr algn="ctr"/>
            <a:r>
              <a:rPr lang="zh-TW" altLang="en-US" sz="6600" dirty="0">
                <a:solidFill>
                  <a:schemeClr val="bg1"/>
                </a:solidFill>
                <a:latin typeface="標楷體" panose="03000509000000000000" pitchFamily="65" charset="-120"/>
                <a:ea typeface="標楷體" panose="03000509000000000000" pitchFamily="65" charset="-120"/>
              </a:rPr>
              <a:t>像模像样</a:t>
            </a:r>
            <a:endParaRPr lang="en-US" altLang="zh-TW" sz="66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xiàng</a:t>
            </a:r>
            <a:r>
              <a:rPr lang="en-US" altLang="zh-TW" sz="3200" dirty="0">
                <a:solidFill>
                  <a:schemeClr val="bg1"/>
                </a:solidFill>
              </a:rPr>
              <a:t> </a:t>
            </a:r>
            <a:r>
              <a:rPr lang="en-US" altLang="zh-TW" sz="3200" dirty="0" err="1">
                <a:solidFill>
                  <a:schemeClr val="bg1"/>
                </a:solidFill>
              </a:rPr>
              <a:t>mú</a:t>
            </a:r>
            <a:r>
              <a:rPr lang="en-US" altLang="zh-TW" sz="3200" dirty="0">
                <a:solidFill>
                  <a:schemeClr val="bg1"/>
                </a:solidFill>
              </a:rPr>
              <a:t> </a:t>
            </a:r>
            <a:r>
              <a:rPr lang="en-US" altLang="zh-TW" sz="3200" dirty="0" err="1">
                <a:solidFill>
                  <a:schemeClr val="bg1"/>
                </a:solidFill>
              </a:rPr>
              <a:t>xiàngyàng</a:t>
            </a:r>
            <a:endParaRPr lang="zh-TW" altLang="en-US" sz="19900" dirty="0">
              <a:solidFill>
                <a:schemeClr val="bg1"/>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DE67D7F2-2947-494E-898D-625ED174A65E}"/>
              </a:ext>
            </a:extLst>
          </p:cNvPr>
          <p:cNvSpPr/>
          <p:nvPr/>
        </p:nvSpPr>
        <p:spPr>
          <a:xfrm>
            <a:off x="4158947" y="540154"/>
            <a:ext cx="7713970" cy="646331"/>
          </a:xfrm>
          <a:prstGeom prst="rect">
            <a:avLst/>
          </a:prstGeom>
        </p:spPr>
        <p:txBody>
          <a:bodyPr wrap="square">
            <a:spAutoFit/>
          </a:bodyPr>
          <a:lstStyle/>
          <a:p>
            <a:pPr algn="ctr"/>
            <a:r>
              <a:rPr lang="en-US" altLang="zh-TW" sz="3600" dirty="0">
                <a:solidFill>
                  <a:srgbClr val="7030A0"/>
                </a:solidFill>
              </a:rPr>
              <a:t>presentable</a:t>
            </a:r>
            <a:endParaRPr lang="zh-TW" altLang="en-US" sz="3600" dirty="0">
              <a:solidFill>
                <a:srgbClr val="7030A0"/>
              </a:solidFill>
            </a:endParaRPr>
          </a:p>
        </p:txBody>
      </p:sp>
      <p:sp>
        <p:nvSpPr>
          <p:cNvPr id="4" name="矩形 3">
            <a:extLst>
              <a:ext uri="{FF2B5EF4-FFF2-40B4-BE49-F238E27FC236}">
                <a16:creationId xmlns:a16="http://schemas.microsoft.com/office/drawing/2014/main" id="{53B3347B-5B51-4B26-BB90-FC2B72648372}"/>
              </a:ext>
            </a:extLst>
          </p:cNvPr>
          <p:cNvSpPr/>
          <p:nvPr/>
        </p:nvSpPr>
        <p:spPr>
          <a:xfrm>
            <a:off x="5515276" y="3073394"/>
            <a:ext cx="6357641" cy="1754326"/>
          </a:xfrm>
          <a:prstGeom prst="rect">
            <a:avLst/>
          </a:prstGeom>
        </p:spPr>
        <p:txBody>
          <a:bodyPr wrap="square">
            <a:spAutoFit/>
          </a:bodyPr>
          <a:lstStyle/>
          <a:p>
            <a:r>
              <a:rPr lang="zh-CN" altLang="en-US" sz="5400" dirty="0">
                <a:latin typeface="標楷體" panose="03000509000000000000" pitchFamily="65" charset="-120"/>
                <a:ea typeface="標楷體" panose="03000509000000000000" pitchFamily="65" charset="-120"/>
              </a:rPr>
              <a:t>他</a:t>
            </a:r>
            <a:r>
              <a:rPr lang="zh-TW" altLang="en-US" sz="5400" dirty="0">
                <a:latin typeface="標楷體" panose="03000509000000000000" pitchFamily="65" charset="-120"/>
                <a:ea typeface="標楷體" panose="03000509000000000000" pitchFamily="65" charset="-120"/>
              </a:rPr>
              <a:t>们</a:t>
            </a:r>
            <a:r>
              <a:rPr lang="zh-CN" altLang="en-US" sz="5400" dirty="0">
                <a:latin typeface="標楷體" panose="03000509000000000000" pitchFamily="65" charset="-120"/>
                <a:ea typeface="標楷體" panose="03000509000000000000" pitchFamily="65" charset="-120"/>
              </a:rPr>
              <a:t>都想办一个</a:t>
            </a:r>
            <a:r>
              <a:rPr lang="zh-CN" altLang="en-US" sz="5400" dirty="0">
                <a:solidFill>
                  <a:srgbClr val="FF0000"/>
                </a:solidFill>
                <a:latin typeface="標楷體" panose="03000509000000000000" pitchFamily="65" charset="-120"/>
                <a:ea typeface="標楷體" panose="03000509000000000000" pitchFamily="65" charset="-120"/>
              </a:rPr>
              <a:t>像模像样</a:t>
            </a:r>
            <a:r>
              <a:rPr lang="zh-CN" altLang="en-US" sz="5400" dirty="0">
                <a:latin typeface="標楷體" panose="03000509000000000000" pitchFamily="65" charset="-120"/>
                <a:ea typeface="標楷體" panose="03000509000000000000" pitchFamily="65" charset="-120"/>
              </a:rPr>
              <a:t>的婚礼。</a:t>
            </a:r>
            <a:endParaRPr lang="zh-TW" altLang="en-US" sz="5400" dirty="0">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3A3C7830-3299-4BE9-AB87-12023B8009F9}"/>
              </a:ext>
            </a:extLst>
          </p:cNvPr>
          <p:cNvPicPr>
            <a:picLocks noChangeAspect="1"/>
          </p:cNvPicPr>
          <p:nvPr/>
        </p:nvPicPr>
        <p:blipFill>
          <a:blip r:embed="rId2"/>
          <a:stretch>
            <a:fillRect/>
          </a:stretch>
        </p:blipFill>
        <p:spPr>
          <a:xfrm>
            <a:off x="319083" y="2310062"/>
            <a:ext cx="5057825" cy="3378469"/>
          </a:xfrm>
          <a:prstGeom prst="rect">
            <a:avLst/>
          </a:prstGeom>
        </p:spPr>
      </p:pic>
    </p:spTree>
    <p:extLst>
      <p:ext uri="{BB962C8B-B14F-4D97-AF65-F5344CB8AC3E}">
        <p14:creationId xmlns:p14="http://schemas.microsoft.com/office/powerpoint/2010/main" val="2681663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0919F9C-D9BA-42AF-B713-BA3888D8138F}"/>
              </a:ext>
            </a:extLst>
          </p:cNvPr>
          <p:cNvSpPr/>
          <p:nvPr/>
        </p:nvSpPr>
        <p:spPr>
          <a:xfrm>
            <a:off x="372137" y="237163"/>
            <a:ext cx="11504428" cy="644747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　　“哟，弄了这么些菜，等谁呢？”</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“没等谁，你既然来了，那就是等你了。”</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a:t>
            </a:r>
            <a:r>
              <a:rPr lang="zh-CN" altLang="en-US" sz="4000" dirty="0">
                <a:solidFill>
                  <a:srgbClr val="000000"/>
                </a:solidFill>
                <a:highlight>
                  <a:srgbClr val="00FFFF"/>
                </a:highlight>
                <a:latin typeface="標楷體" panose="03000509000000000000" pitchFamily="65" charset="-120"/>
                <a:ea typeface="標楷體" panose="03000509000000000000" pitchFamily="65" charset="-120"/>
              </a:rPr>
              <a:t>什么人什么命</a:t>
            </a:r>
            <a:r>
              <a:rPr lang="zh-CN" altLang="en-US" sz="4000" dirty="0">
                <a:solidFill>
                  <a:srgbClr val="000000"/>
                </a:solidFill>
                <a:latin typeface="標楷體" panose="03000509000000000000" pitchFamily="65" charset="-120"/>
                <a:ea typeface="標楷體" panose="03000509000000000000" pitchFamily="65" charset="-120"/>
              </a:rPr>
              <a:t>。我正饿着呢，有酒吗？”</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应有尽有</a:t>
            </a:r>
            <a:r>
              <a:rPr lang="zh-CN" altLang="en-US" sz="4000" dirty="0">
                <a:solidFill>
                  <a:srgbClr val="000000"/>
                </a:solidFill>
                <a:latin typeface="標楷體" panose="03000509000000000000" pitchFamily="65" charset="-120"/>
                <a:ea typeface="標楷體" panose="03000509000000000000" pitchFamily="65" charset="-120"/>
              </a:rPr>
              <a:t>。”周健勉强地笑了一下。</a:t>
            </a:r>
            <a:br>
              <a:rPr lang="zh-CN" altLang="en-US" sz="4000" dirty="0">
                <a:latin typeface="標楷體" panose="03000509000000000000" pitchFamily="65" charset="-120"/>
                <a:ea typeface="標楷體" panose="03000509000000000000" pitchFamily="65" charset="-120"/>
              </a:rPr>
            </a:br>
            <a:r>
              <a:rPr lang="zh-CN" altLang="en-US" sz="4000" dirty="0">
                <a:latin typeface="標楷體" panose="03000509000000000000" pitchFamily="65" charset="-120"/>
                <a:ea typeface="標楷體" panose="03000509000000000000" pitchFamily="65" charset="-120"/>
              </a:rPr>
              <a:t>   </a:t>
            </a:r>
            <a:r>
              <a:rPr lang="zh-CN" altLang="en-US" sz="4000" dirty="0">
                <a:solidFill>
                  <a:srgbClr val="000000"/>
                </a:solidFill>
                <a:latin typeface="標楷體" panose="03000509000000000000" pitchFamily="65" charset="-120"/>
                <a:ea typeface="標楷體" panose="03000509000000000000" pitchFamily="65" charset="-120"/>
              </a:rPr>
              <a:t>这个家伙来得可真是时候，否则这一桌的饭菜摆在这儿等家里人回来还没法解释呢。现在终于有个人能和他一起坐这里</a:t>
            </a:r>
            <a:r>
              <a:rPr lang="zh-CN" altLang="en-US" sz="4000" dirty="0">
                <a:solidFill>
                  <a:srgbClr val="000000"/>
                </a:solidFill>
                <a:highlight>
                  <a:srgbClr val="FF00FF"/>
                </a:highlight>
                <a:latin typeface="標楷體" panose="03000509000000000000" pitchFamily="65" charset="-120"/>
                <a:ea typeface="標楷體" panose="03000509000000000000" pitchFamily="65" charset="-120"/>
              </a:rPr>
              <a:t>像模像样</a:t>
            </a:r>
            <a:r>
              <a:rPr lang="zh-CN" altLang="en-US" sz="4000" dirty="0">
                <a:solidFill>
                  <a:srgbClr val="000000"/>
                </a:solidFill>
                <a:latin typeface="標楷體" panose="03000509000000000000" pitchFamily="65" charset="-120"/>
                <a:ea typeface="標楷體" panose="03000509000000000000" pitchFamily="65" charset="-120"/>
              </a:rPr>
              <a:t>地吃上一顿了。</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587396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D2D9C11-B3EF-43F9-BD00-80EC40C6BB6F}"/>
              </a:ext>
            </a:extLst>
          </p:cNvPr>
          <p:cNvSpPr/>
          <p:nvPr/>
        </p:nvSpPr>
        <p:spPr>
          <a:xfrm>
            <a:off x="333153" y="1590259"/>
            <a:ext cx="11525693" cy="3677482"/>
          </a:xfrm>
          <a:prstGeom prst="rect">
            <a:avLst/>
          </a:prstGeom>
        </p:spPr>
        <p:txBody>
          <a:bodyPr wrap="square" anchor="ctr">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一切都按照应有的程序进行，把该炒的菜炒了，把酒打开，坐下来一边谈话一边吃东西，地方还是这个地方，只不过时间变了，人也不是那个人，这个时候周健的心情很复杂。</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400607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23ABF3D-19D9-43BD-8EB6-E7204EDCCC2F}"/>
              </a:ext>
            </a:extLst>
          </p:cNvPr>
          <p:cNvPicPr>
            <a:picLocks noChangeAspect="1"/>
          </p:cNvPicPr>
          <p:nvPr/>
        </p:nvPicPr>
        <p:blipFill rotWithShape="1">
          <a:blip r:embed="rId2"/>
          <a:srcRect l="9228"/>
          <a:stretch/>
        </p:blipFill>
        <p:spPr>
          <a:xfrm>
            <a:off x="6096000" y="510139"/>
            <a:ext cx="3976768" cy="2918861"/>
          </a:xfrm>
          <a:prstGeom prst="rect">
            <a:avLst/>
          </a:prstGeom>
        </p:spPr>
      </p:pic>
      <p:sp>
        <p:nvSpPr>
          <p:cNvPr id="4" name="矩形 3">
            <a:extLst>
              <a:ext uri="{FF2B5EF4-FFF2-40B4-BE49-F238E27FC236}">
                <a16:creationId xmlns:a16="http://schemas.microsoft.com/office/drawing/2014/main" id="{9E007130-87F1-444A-806C-76ACBBCE2A49}"/>
              </a:ext>
            </a:extLst>
          </p:cNvPr>
          <p:cNvSpPr/>
          <p:nvPr/>
        </p:nvSpPr>
        <p:spPr>
          <a:xfrm>
            <a:off x="156961" y="260502"/>
            <a:ext cx="5011806" cy="2308324"/>
          </a:xfrm>
          <a:prstGeom prst="rect">
            <a:avLst/>
          </a:prstGeom>
          <a:ln w="38100">
            <a:solidFill>
              <a:srgbClr val="C00000"/>
            </a:solidFill>
          </a:ln>
        </p:spPr>
        <p:txBody>
          <a:bodyPr wrap="square">
            <a:spAutoFit/>
          </a:bodyPr>
          <a:lstStyle/>
          <a:p>
            <a:r>
              <a:rPr lang="zh-TW" altLang="en-US" sz="4800" dirty="0">
                <a:latin typeface="Calibri" panose="020F0502020204030204" pitchFamily="34" charset="0"/>
                <a:cs typeface="Calibri" panose="020F0502020204030204" pitchFamily="34" charset="0"/>
              </a:rPr>
              <a:t>to undertake to do everything by oneself</a:t>
            </a:r>
            <a:r>
              <a:rPr lang="en-US" altLang="zh-TW" sz="4800" dirty="0">
                <a:latin typeface="Calibri" panose="020F0502020204030204" pitchFamily="34" charset="0"/>
                <a:cs typeface="Calibri" panose="020F0502020204030204" pitchFamily="34" charset="0"/>
              </a:rPr>
              <a:t>.</a:t>
            </a:r>
            <a:endParaRPr lang="zh-TW" altLang="en-US" sz="4800" dirty="0">
              <a:latin typeface="Calibri" panose="020F0502020204030204" pitchFamily="34" charset="0"/>
              <a:cs typeface="Calibri" panose="020F0502020204030204" pitchFamily="34" charset="0"/>
            </a:endParaRPr>
          </a:p>
        </p:txBody>
      </p:sp>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包办</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bāobàn</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使命</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shǐmìng</a:t>
            </a:r>
            <a:endParaRPr lang="zh-TW" altLang="en-US" sz="115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43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C53A32-E893-49D3-B8B4-A6780035C165}"/>
              </a:ext>
            </a:extLst>
          </p:cNvPr>
          <p:cNvSpPr/>
          <p:nvPr/>
        </p:nvSpPr>
        <p:spPr>
          <a:xfrm>
            <a:off x="361507" y="563526"/>
            <a:ext cx="11472530" cy="5524141"/>
          </a:xfrm>
          <a:prstGeom prst="rect">
            <a:avLst/>
          </a:prstGeom>
        </p:spPr>
        <p:txBody>
          <a:bodyPr wrap="square">
            <a:spAutoFit/>
          </a:bodyPr>
          <a:lstStyle/>
          <a:p>
            <a:pPr indent="457200">
              <a:lnSpc>
                <a:spcPct val="150000"/>
              </a:lnSpc>
            </a:pPr>
            <a:r>
              <a:rPr lang="zh-CN" altLang="en-US" sz="4000" dirty="0">
                <a:solidFill>
                  <a:srgbClr val="000000"/>
                </a:solidFill>
                <a:latin typeface="標楷體" panose="03000509000000000000" pitchFamily="65" charset="-120"/>
                <a:ea typeface="標楷體" panose="03000509000000000000" pitchFamily="65" charset="-120"/>
              </a:rPr>
              <a:t>这个同学说他今天来这儿，没什么别的事，就是想给他介绍个对象，在此之前，他曾开玩笑说，</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包办</a:t>
            </a:r>
            <a:r>
              <a:rPr lang="zh-CN" altLang="en-US" sz="4000" dirty="0">
                <a:solidFill>
                  <a:srgbClr val="000000"/>
                </a:solidFill>
                <a:latin typeface="標楷體" panose="03000509000000000000" pitchFamily="65" charset="-120"/>
                <a:ea typeface="標楷體" panose="03000509000000000000" pitchFamily="65" charset="-120"/>
              </a:rPr>
              <a:t>他的婚姻大事是他一生的重大</a:t>
            </a:r>
            <a:r>
              <a:rPr lang="zh-CN" altLang="en-US" sz="4000" dirty="0">
                <a:solidFill>
                  <a:srgbClr val="000000"/>
                </a:solidFill>
                <a:highlight>
                  <a:srgbClr val="FFFF00"/>
                </a:highlight>
                <a:latin typeface="標楷體" panose="03000509000000000000" pitchFamily="65" charset="-120"/>
                <a:ea typeface="標楷體" panose="03000509000000000000" pitchFamily="65" charset="-120"/>
              </a:rPr>
              <a:t>使命</a:t>
            </a:r>
            <a:r>
              <a:rPr lang="zh-CN" altLang="en-US" sz="4000" dirty="0">
                <a:solidFill>
                  <a:srgbClr val="000000"/>
                </a:solidFill>
                <a:latin typeface="標楷體" panose="03000509000000000000" pitchFamily="65" charset="-120"/>
                <a:ea typeface="標楷體" panose="03000509000000000000" pitchFamily="65" charset="-120"/>
              </a:rPr>
              <a:t>。他已经给他介绍过两个了。周健说他看了以后很伤心。</a:t>
            </a:r>
            <a:br>
              <a:rPr lang="zh-CN" altLang="en-US" sz="4000" dirty="0">
                <a:latin typeface="標楷體" panose="03000509000000000000" pitchFamily="65" charset="-120"/>
                <a:ea typeface="標楷體" panose="03000509000000000000" pitchFamily="65" charset="-120"/>
              </a:rPr>
            </a:br>
            <a:r>
              <a:rPr lang="zh-CN" altLang="en-US" sz="4000" dirty="0">
                <a:solidFill>
                  <a:srgbClr val="000000"/>
                </a:solidFill>
                <a:latin typeface="標楷體" panose="03000509000000000000" pitchFamily="65" charset="-120"/>
                <a:ea typeface="標楷體" panose="03000509000000000000" pitchFamily="65" charset="-120"/>
              </a:rPr>
              <a:t>　“这次这个肯定行。”接着这个同学就把女方的情况对他作了一下介绍。</a:t>
            </a:r>
            <a:endParaRPr lang="zh-TW" altLang="en-US" sz="4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832485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33CC6A0-9322-4B1C-91E1-C6F0FDDA6C66}"/>
              </a:ext>
            </a:extLst>
          </p:cNvPr>
          <p:cNvPicPr>
            <a:picLocks noChangeAspect="1"/>
          </p:cNvPicPr>
          <p:nvPr/>
        </p:nvPicPr>
        <p:blipFill>
          <a:blip r:embed="rId2"/>
          <a:stretch>
            <a:fillRect/>
          </a:stretch>
        </p:blipFill>
        <p:spPr>
          <a:xfrm>
            <a:off x="0" y="457201"/>
            <a:ext cx="4859866" cy="2429933"/>
          </a:xfrm>
          <a:prstGeom prst="rect">
            <a:avLst/>
          </a:prstGeom>
        </p:spPr>
      </p:pic>
      <p:sp>
        <p:nvSpPr>
          <p:cNvPr id="2" name="文字方塊 1">
            <a:extLst>
              <a:ext uri="{FF2B5EF4-FFF2-40B4-BE49-F238E27FC236}">
                <a16:creationId xmlns:a16="http://schemas.microsoft.com/office/drawing/2014/main" id="{8FB8EDF1-337A-421B-B670-C0C7ED4043F5}"/>
              </a:ext>
            </a:extLst>
          </p:cNvPr>
          <p:cNvSpPr txBox="1"/>
          <p:nvPr/>
        </p:nvSpPr>
        <p:spPr>
          <a:xfrm>
            <a:off x="3905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以往</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yǐwǎng</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ABFECFC-311C-44C3-B455-9EC539814A9D}"/>
              </a:ext>
            </a:extLst>
          </p:cNvPr>
          <p:cNvSpPr txBox="1"/>
          <p:nvPr/>
        </p:nvSpPr>
        <p:spPr>
          <a:xfrm>
            <a:off x="10001250" y="1920895"/>
            <a:ext cx="2190750" cy="1508105"/>
          </a:xfrm>
          <a:prstGeom prst="rect">
            <a:avLst/>
          </a:prstGeom>
          <a:solidFill>
            <a:srgbClr val="660033"/>
          </a:solidFill>
        </p:spPr>
        <p:txBody>
          <a:bodyPr wrap="square" rtlCol="0">
            <a:spAutoFit/>
          </a:bodyPr>
          <a:lstStyle/>
          <a:p>
            <a:pPr algn="ctr"/>
            <a:r>
              <a:rPr lang="zh-TW" altLang="en-US" sz="6000" dirty="0">
                <a:solidFill>
                  <a:schemeClr val="bg1"/>
                </a:solidFill>
                <a:latin typeface="標楷體" panose="03000509000000000000" pitchFamily="65" charset="-120"/>
                <a:ea typeface="標楷體" panose="03000509000000000000" pitchFamily="65" charset="-120"/>
              </a:rPr>
              <a:t>调侃</a:t>
            </a:r>
            <a:endParaRPr lang="en-US" altLang="zh-TW" sz="6000" dirty="0">
              <a:solidFill>
                <a:schemeClr val="bg1"/>
              </a:solidFill>
              <a:latin typeface="標楷體" panose="03000509000000000000" pitchFamily="65" charset="-120"/>
              <a:ea typeface="標楷體" panose="03000509000000000000" pitchFamily="65" charset="-120"/>
            </a:endParaRPr>
          </a:p>
          <a:p>
            <a:pPr algn="ctr"/>
            <a:r>
              <a:rPr lang="en-US" altLang="zh-TW" sz="3200" dirty="0" err="1">
                <a:solidFill>
                  <a:schemeClr val="bg1"/>
                </a:solidFill>
              </a:rPr>
              <a:t>tiáokǎn</a:t>
            </a:r>
            <a:endParaRPr lang="zh-TW" altLang="en-US" sz="11500" dirty="0">
              <a:solidFill>
                <a:schemeClr val="bg1"/>
              </a:solidFill>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8FEB6C32-3A06-4EA0-8455-B88107D15228}"/>
              </a:ext>
            </a:extLst>
          </p:cNvPr>
          <p:cNvSpPr/>
          <p:nvPr/>
        </p:nvSpPr>
        <p:spPr>
          <a:xfrm>
            <a:off x="6761784" y="803576"/>
            <a:ext cx="4334841" cy="769441"/>
          </a:xfrm>
          <a:prstGeom prst="rect">
            <a:avLst/>
          </a:prstGeom>
          <a:ln w="28575">
            <a:solidFill>
              <a:srgbClr val="C00000"/>
            </a:solidFill>
          </a:ln>
        </p:spPr>
        <p:txBody>
          <a:bodyPr wrap="none">
            <a:spAutoFit/>
          </a:bodyPr>
          <a:lstStyle/>
          <a:p>
            <a:r>
              <a:rPr lang="en-US" altLang="zh-TW" sz="4400" dirty="0">
                <a:latin typeface="Calibri" panose="020F0502020204030204" pitchFamily="34" charset="0"/>
                <a:cs typeface="Calibri" panose="020F0502020204030204" pitchFamily="34" charset="0"/>
              </a:rPr>
              <a:t>ridicule (a person)</a:t>
            </a:r>
            <a:endParaRPr lang="zh-TW" alt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57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375" y="1963877"/>
            <a:ext cx="11525250" cy="1446550"/>
          </a:xfrm>
          <a:prstGeom prst="rect">
            <a:avLst/>
          </a:prstGeom>
          <a:solidFill>
            <a:srgbClr val="008000"/>
          </a:solidFill>
        </p:spPr>
        <p:txBody>
          <a:bodyPr wrap="square" rtlCol="0">
            <a:spAutoFit/>
          </a:bodyPr>
          <a:lstStyle/>
          <a:p>
            <a:pPr algn="ctr"/>
            <a:r>
              <a:rPr lang="zh-TW" altLang="en-US" sz="8800" dirty="0">
                <a:solidFill>
                  <a:schemeClr val="bg1"/>
                </a:solidFill>
                <a:latin typeface="標楷體" panose="03000509000000000000" pitchFamily="65" charset="-120"/>
                <a:ea typeface="標楷體" panose="03000509000000000000" pitchFamily="65" charset="-120"/>
              </a:rPr>
              <a:t>急于</a:t>
            </a:r>
            <a:endParaRPr lang="en-US" altLang="zh-TW" sz="54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64A24D9C-F5CA-4C83-ADE8-0071A59BC2EF}"/>
              </a:ext>
            </a:extLst>
          </p:cNvPr>
          <p:cNvSpPr txBox="1"/>
          <p:nvPr/>
        </p:nvSpPr>
        <p:spPr>
          <a:xfrm>
            <a:off x="333375" y="3987565"/>
            <a:ext cx="11525250" cy="1082476"/>
          </a:xfrm>
          <a:prstGeom prst="rect">
            <a:avLst/>
          </a:prstGeom>
          <a:noFill/>
          <a:ln>
            <a:solidFill>
              <a:schemeClr val="accent6">
                <a:lumMod val="50000"/>
              </a:schemeClr>
            </a:solidFill>
          </a:ln>
        </p:spPr>
        <p:txBody>
          <a:bodyPr wrap="square" rtlCol="0">
            <a:spAutoFit/>
          </a:bodyPr>
          <a:lstStyle/>
          <a:p>
            <a:pPr algn="ctr">
              <a:lnSpc>
                <a:spcPct val="150000"/>
              </a:lnSpc>
            </a:pPr>
            <a:r>
              <a:rPr lang="en-US" altLang="zh-TW" sz="4800" dirty="0">
                <a:latin typeface="Calibri" panose="020F0502020204030204" pitchFamily="34" charset="0"/>
                <a:ea typeface="標楷體" panose="03000509000000000000" pitchFamily="65" charset="-120"/>
              </a:rPr>
              <a:t>Adv.</a:t>
            </a:r>
            <a:r>
              <a:rPr lang="zh-TW" altLang="en-US" sz="4800" dirty="0">
                <a:latin typeface="Calibri" panose="020F0502020204030204" pitchFamily="34" charset="0"/>
                <a:ea typeface="標楷體" panose="03000509000000000000" pitchFamily="65" charset="-120"/>
              </a:rPr>
              <a:t>表示想要立即实现</a:t>
            </a:r>
            <a:endParaRPr lang="en-US" altLang="zh-TW" sz="4800" dirty="0">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2123014567"/>
      </p:ext>
    </p:extLst>
  </p:cSld>
  <p:clrMapOvr>
    <a:masterClrMapping/>
  </p:clrMapOvr>
</p:sld>
</file>

<file path=ppt/theme/theme1.xml><?xml version="1.0" encoding="utf-8"?>
<a:theme xmlns:a="http://schemas.openxmlformats.org/drawingml/2006/main" name="包裹">
  <a:themeElements>
    <a:clrScheme name="包裹">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包裹</Template>
  <TotalTime>810</TotalTime>
  <Words>7520</Words>
  <Application>Microsoft Office PowerPoint</Application>
  <PresentationFormat>寬螢幕</PresentationFormat>
  <Paragraphs>725</Paragraphs>
  <Slides>131</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131</vt:i4>
      </vt:variant>
    </vt:vector>
  </HeadingPairs>
  <TitlesOfParts>
    <vt:vector size="137" baseType="lpstr">
      <vt:lpstr>Microsoft Yahei</vt:lpstr>
      <vt:lpstr>標楷體</vt:lpstr>
      <vt:lpstr>Arial</vt:lpstr>
      <vt:lpstr>Calibri</vt:lpstr>
      <vt:lpstr>Gill Sans MT</vt:lpstr>
      <vt:lpstr>包裹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第五課 上天自有安排</dc:title>
  <dc:creator>鄭雅瓈</dc:creator>
  <cp:lastModifiedBy>鄭雅瓈</cp:lastModifiedBy>
  <cp:revision>221</cp:revision>
  <dcterms:created xsi:type="dcterms:W3CDTF">2019-11-20T09:46:12Z</dcterms:created>
  <dcterms:modified xsi:type="dcterms:W3CDTF">2019-12-02T17:51:54Z</dcterms:modified>
</cp:coreProperties>
</file>