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43"/>
  </p:notesMasterIdLst>
  <p:sldIdLst>
    <p:sldId id="256" r:id="rId3"/>
    <p:sldId id="1948" r:id="rId4"/>
    <p:sldId id="1903" r:id="rId5"/>
    <p:sldId id="1970" r:id="rId6"/>
    <p:sldId id="1971" r:id="rId7"/>
    <p:sldId id="2002" r:id="rId8"/>
    <p:sldId id="1973" r:id="rId9"/>
    <p:sldId id="1988" r:id="rId10"/>
    <p:sldId id="1974" r:id="rId11"/>
    <p:sldId id="1975" r:id="rId12"/>
    <p:sldId id="1977" r:id="rId13"/>
    <p:sldId id="1976" r:id="rId14"/>
    <p:sldId id="1981" r:id="rId15"/>
    <p:sldId id="1980" r:id="rId16"/>
    <p:sldId id="1979" r:id="rId17"/>
    <p:sldId id="1978" r:id="rId18"/>
    <p:sldId id="1972" r:id="rId19"/>
    <p:sldId id="1992" r:id="rId20"/>
    <p:sldId id="1991" r:id="rId21"/>
    <p:sldId id="1995" r:id="rId22"/>
    <p:sldId id="1996" r:id="rId23"/>
    <p:sldId id="1994" r:id="rId24"/>
    <p:sldId id="1993" r:id="rId25"/>
    <p:sldId id="2003" r:id="rId26"/>
    <p:sldId id="1985" r:id="rId27"/>
    <p:sldId id="1986" r:id="rId28"/>
    <p:sldId id="2004" r:id="rId29"/>
    <p:sldId id="2005" r:id="rId30"/>
    <p:sldId id="1969" r:id="rId31"/>
    <p:sldId id="1982" r:id="rId32"/>
    <p:sldId id="1983" r:id="rId33"/>
    <p:sldId id="1984" r:id="rId34"/>
    <p:sldId id="1997" r:id="rId35"/>
    <p:sldId id="2007" r:id="rId36"/>
    <p:sldId id="1998" r:id="rId37"/>
    <p:sldId id="1999" r:id="rId38"/>
    <p:sldId id="2000" r:id="rId39"/>
    <p:sldId id="2006" r:id="rId40"/>
    <p:sldId id="2008" r:id="rId41"/>
    <p:sldId id="1922" r:id="rId42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19/10/24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19/10/24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0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6" Type="http://schemas.openxmlformats.org/officeDocument/2006/relationships/image" Target="../media/image52.jpg"/><Relationship Id="rId7" Type="http://schemas.openxmlformats.org/officeDocument/2006/relationships/image" Target="../media/image47.jpg"/><Relationship Id="rId8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46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7.jpg"/><Relationship Id="rId7" Type="http://schemas.openxmlformats.org/officeDocument/2006/relationships/image" Target="../media/image39.jpg"/><Relationship Id="rId8" Type="http://schemas.openxmlformats.org/officeDocument/2006/relationships/image" Target="../media/image54.jpg"/><Relationship Id="rId9" Type="http://schemas.openxmlformats.org/officeDocument/2006/relationships/image" Target="../media/image56.png"/><Relationship Id="rId10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7.jpg"/><Relationship Id="rId7" Type="http://schemas.openxmlformats.org/officeDocument/2006/relationships/image" Target="../media/image39.jpg"/><Relationship Id="rId8" Type="http://schemas.openxmlformats.org/officeDocument/2006/relationships/image" Target="../media/image54.jpg"/><Relationship Id="rId9" Type="http://schemas.openxmlformats.org/officeDocument/2006/relationships/image" Target="../media/image56.png"/><Relationship Id="rId10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g"/><Relationship Id="rId5" Type="http://schemas.openxmlformats.org/officeDocument/2006/relationships/image" Target="../media/image61.jpeg"/><Relationship Id="rId6" Type="http://schemas.openxmlformats.org/officeDocument/2006/relationships/image" Target="../media/image62.gif"/><Relationship Id="rId7" Type="http://schemas.openxmlformats.org/officeDocument/2006/relationships/image" Target="../media/image63.gif"/><Relationship Id="rId8" Type="http://schemas.openxmlformats.org/officeDocument/2006/relationships/image" Target="../media/image64.gif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2" y="2685463"/>
            <a:ext cx="5614186" cy="558799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第五课：看朋友（</a:t>
            </a:r>
            <a:r>
              <a:rPr lang="fr-FR" altLang="zh-CN" sz="2800" dirty="0" err="1"/>
              <a:t>kàn</a:t>
            </a:r>
            <a:r>
              <a:rPr lang="fr-FR" altLang="zh-CN" sz="2800" dirty="0"/>
              <a:t> </a:t>
            </a:r>
            <a:r>
              <a:rPr lang="fr-FR" altLang="zh-CN" sz="2800" dirty="0" err="1"/>
              <a:t>péng</a:t>
            </a:r>
            <a:r>
              <a:rPr lang="fr-FR" altLang="zh-CN" sz="2800" dirty="0"/>
              <a:t> </a:t>
            </a:r>
            <a:r>
              <a:rPr lang="fr-FR" altLang="zh-CN" sz="2800" dirty="0" err="1" smtClean="0"/>
              <a:t>yǒu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29"/>
            <a:ext cx="7041301" cy="1108661"/>
          </a:xfrm>
        </p:spPr>
        <p:txBody>
          <a:bodyPr/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5</a:t>
            </a:r>
            <a:r>
              <a:rPr lang="en-US" altLang="zh-CN" dirty="0" smtClean="0"/>
              <a:t> </a:t>
            </a:r>
            <a:r>
              <a:rPr lang="en-US" altLang="zh-CN" dirty="0" smtClean="0"/>
              <a:t>Visiting Friends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October </a:t>
            </a:r>
            <a:r>
              <a:rPr kumimoji="1" lang="zh-CN" altLang="zh-CN" dirty="0" smtClean="0"/>
              <a:t>2</a:t>
            </a:r>
            <a:r>
              <a:rPr kumimoji="1" lang="en-US" altLang="zh-CN" dirty="0" smtClean="0"/>
              <a:t>4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14972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sit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714227" y="1607966"/>
            <a:ext cx="17844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de-DE" altLang="zh-CN" sz="6600" dirty="0" err="1"/>
              <a:t>zuò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8" name="图片 7" descr="下载 (2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0" y="780143"/>
            <a:ext cx="2664006" cy="21227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38572" y="14151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请坐</a:t>
            </a:r>
            <a:endParaRPr kumimoji="1" lang="zh-CN" altLang="en-US" sz="2400" dirty="0"/>
          </a:p>
        </p:txBody>
      </p:sp>
      <p:pic>
        <p:nvPicPr>
          <p:cNvPr id="14" name="图片 13" descr="16pic_7444140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9" y="3158672"/>
            <a:ext cx="2668209" cy="3038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47429" y="4922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请进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7284830" y="1030905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433685" y="4538523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jìn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69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418388" y="2521946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学校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smtClean="0">
                <a:solidFill>
                  <a:srgbClr val="000000"/>
                </a:solidFill>
              </a:rPr>
              <a:t> n school</a:t>
            </a:r>
            <a:endParaRPr kumimoji="1"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4096" y="1548190"/>
            <a:ext cx="35722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xué</a:t>
            </a:r>
            <a:r>
              <a:rPr lang="en-US" altLang="zh-CN" sz="6600" dirty="0" smtClean="0"/>
              <a:t> </a:t>
            </a:r>
            <a:r>
              <a:rPr lang="en-US" altLang="zh-CN" sz="6600" dirty="0" err="1" smtClean="0"/>
              <a:t>xiào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7" name="文本框 6"/>
          <p:cNvSpPr txBox="1"/>
          <p:nvPr/>
        </p:nvSpPr>
        <p:spPr>
          <a:xfrm>
            <a:off x="8357810" y="30247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8584087" y="58299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老师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918096" y="29996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大学生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9797144" y="58178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英文老师</a:t>
            </a:r>
            <a:endParaRPr kumimoji="1" lang="zh-CN" altLang="en-US" sz="2400" dirty="0"/>
          </a:p>
        </p:txBody>
      </p:sp>
      <p:pic>
        <p:nvPicPr>
          <p:cNvPr id="2" name="图片 1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88" y="798286"/>
            <a:ext cx="3228826" cy="2184206"/>
          </a:xfrm>
          <a:prstGeom prst="rect">
            <a:avLst/>
          </a:prstGeom>
        </p:spPr>
      </p:pic>
      <p:pic>
        <p:nvPicPr>
          <p:cNvPr id="3" name="图片 2" descr="English-teach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51" y="3561443"/>
            <a:ext cx="3265716" cy="2178233"/>
          </a:xfrm>
          <a:prstGeom prst="rect">
            <a:avLst/>
          </a:prstGeom>
        </p:spPr>
      </p:pic>
      <p:pic>
        <p:nvPicPr>
          <p:cNvPr id="4" name="图片 3" descr="best-schools-in-Central-London-e1535635435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11" y="1995714"/>
            <a:ext cx="3400128" cy="25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21113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prep at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5017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zài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733633" y="2565490"/>
            <a:ext cx="65917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哪儿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err="1" smtClean="0"/>
              <a:t>qpr</a:t>
            </a:r>
            <a:r>
              <a:rPr kumimoji="1" lang="en-US" altLang="zh-CN" sz="4000" dirty="0" smtClean="0"/>
              <a:t> where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482495" y="1555446"/>
            <a:ext cx="16811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n</a:t>
            </a:r>
            <a:r>
              <a:rPr lang="en-US" altLang="zh-CN" sz="6600" dirty="0" err="1" smtClean="0">
                <a:latin typeface="Lucida Grande"/>
                <a:ea typeface="Lucida Grande"/>
                <a:cs typeface="Lucida Grande"/>
              </a:rPr>
              <a:t>ă</a:t>
            </a:r>
            <a:r>
              <a:rPr lang="en-US" altLang="zh-CN" sz="6600" dirty="0" err="1" smtClean="0"/>
              <a:t>r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9" name="可选流程 18"/>
          <p:cNvSpPr/>
          <p:nvPr/>
        </p:nvSpPr>
        <p:spPr>
          <a:xfrm>
            <a:off x="7229006" y="204409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7644190" y="2588381"/>
            <a:ext cx="3687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：你在哪儿工作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____</a:t>
            </a:r>
            <a:r>
              <a:rPr kumimoji="1" lang="en-US" altLang="zh-CN" sz="2400" u="sng" dirty="0" smtClean="0"/>
              <a:t>SCHOOL</a:t>
            </a:r>
            <a:r>
              <a:rPr kumimoji="1" lang="en-US" altLang="zh-CN" sz="2400" dirty="0" smtClean="0"/>
              <a:t>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8088787" y="2245686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532859" y="420418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我在学校工作。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4360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0848" y="2146995"/>
            <a:ext cx="56069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瓶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  </a:t>
            </a:r>
          </a:p>
          <a:p>
            <a:r>
              <a:rPr kumimoji="1" lang="en-US" altLang="zh-CN" sz="2400" dirty="0" smtClean="0"/>
              <a:t>m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smtClean="0"/>
              <a:t>n (measure word for bottles) ; bottle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729619" y="1270000"/>
            <a:ext cx="20671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 smtClean="0"/>
              <a:t>píng</a:t>
            </a:r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5805819" y="2251014"/>
            <a:ext cx="602315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zh-CN" altLang="en-US" sz="9600" dirty="0" smtClean="0"/>
              <a:t>杯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</a:t>
            </a:r>
            <a:r>
              <a:rPr kumimoji="1" lang="en-US" altLang="zh-CN" sz="2400" dirty="0" smtClean="0"/>
              <a:t>m (measure word for cup and glass)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52971" y="1422400"/>
            <a:ext cx="15492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 smtClean="0"/>
              <a:t>bēi</a:t>
            </a:r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16pic_146826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84" y="4342191"/>
            <a:ext cx="2456706" cy="1958823"/>
          </a:xfrm>
          <a:prstGeom prst="rect">
            <a:avLst/>
          </a:prstGeom>
        </p:spPr>
      </p:pic>
      <p:pic>
        <p:nvPicPr>
          <p:cNvPr id="12" name="图片 11" descr="58dc8fffb0887_6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9" y="4487333"/>
            <a:ext cx="2611704" cy="1828193"/>
          </a:xfrm>
          <a:prstGeom prst="rect">
            <a:avLst/>
          </a:prstGeom>
        </p:spPr>
      </p:pic>
      <p:pic>
        <p:nvPicPr>
          <p:cNvPr id="13" name="图片 12" descr="套各种各样的瓶-414541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76" y="4426930"/>
            <a:ext cx="2733524" cy="24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720769" y="1155184"/>
            <a:ext cx="64176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茶</a:t>
            </a:r>
            <a:endParaRPr kumimoji="1" lang="en-US" altLang="zh-CN" sz="9600" dirty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n tea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209524"/>
            <a:ext cx="1999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07144" y="508000"/>
            <a:ext cx="12511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/>
              <a:t>chá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4" y="3339497"/>
            <a:ext cx="2208591" cy="147239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66868" y="1126155"/>
            <a:ext cx="31259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800" dirty="0" smtClean="0"/>
              <a:t>n water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200401" y="575734"/>
            <a:ext cx="194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68991" y="546705"/>
            <a:ext cx="14029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 smtClean="0"/>
              <a:t>shuǐ</a:t>
            </a:r>
            <a:r>
              <a:rPr lang="cs-CZ" altLang="zh-CN" sz="4400" dirty="0" smtClean="0"/>
              <a:t> 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42" y="3378587"/>
            <a:ext cx="2165047" cy="1420271"/>
          </a:xfrm>
          <a:prstGeom prst="rect">
            <a:avLst/>
          </a:prstGeom>
        </p:spPr>
      </p:pic>
      <p:pic>
        <p:nvPicPr>
          <p:cNvPr id="16" name="图片 15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4862285"/>
            <a:ext cx="2189238" cy="14111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212602" y="1085030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咖啡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n coffee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500915" y="566057"/>
            <a:ext cx="15333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4400" dirty="0" err="1" smtClean="0"/>
              <a:t>kā</a:t>
            </a:r>
            <a:r>
              <a:rPr lang="cs-CZ" altLang="zh-CN" sz="4400" dirty="0" smtClean="0"/>
              <a:t> </a:t>
            </a:r>
            <a:r>
              <a:rPr lang="cs-CZ" altLang="zh-CN" sz="4400" dirty="0" err="1"/>
              <a:t>fēi</a:t>
            </a:r>
            <a:r>
              <a:rPr lang="cs-CZ" altLang="zh-CN" sz="4400" dirty="0"/>
              <a:t> </a:t>
            </a:r>
            <a:r>
              <a:rPr lang="cs-CZ" altLang="zh-CN" sz="4400" dirty="0" smtClean="0"/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25" name="图片 24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55" y="3410252"/>
            <a:ext cx="1920246" cy="1286260"/>
          </a:xfrm>
          <a:prstGeom prst="rect">
            <a:avLst/>
          </a:prstGeom>
        </p:spPr>
      </p:pic>
      <p:pic>
        <p:nvPicPr>
          <p:cNvPr id="26" name="图片 25" descr="31w7POCl7w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60" y="4789713"/>
            <a:ext cx="1437026" cy="153125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231574" y="1080192"/>
            <a:ext cx="554140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800" dirty="0" smtClean="0"/>
              <a:t>n </a:t>
            </a:r>
            <a:r>
              <a:rPr kumimoji="1" lang="zh-CN" altLang="en-US" sz="2800" dirty="0" smtClean="0"/>
              <a:t>［</a:t>
            </a:r>
            <a:r>
              <a:rPr kumimoji="1" lang="en-US" altLang="zh-CN" sz="2800" dirty="0" smtClean="0"/>
              <a:t>Coke or Pepsi</a:t>
            </a:r>
            <a:r>
              <a:rPr kumimoji="1" lang="zh-CN" altLang="en-US" sz="2800" dirty="0" smtClean="0"/>
              <a:t>］</a:t>
            </a:r>
            <a:r>
              <a:rPr kumimoji="1" lang="en-US" altLang="zh-CN" sz="2800" dirty="0" smtClean="0"/>
              <a:t>cola</a:t>
            </a:r>
            <a:endParaRPr kumimoji="1"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8517586" y="510811"/>
            <a:ext cx="1376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kě</a:t>
            </a:r>
            <a:r>
              <a:rPr lang="cs-CZ" altLang="zh-CN" sz="4400" dirty="0"/>
              <a:t> </a:t>
            </a:r>
            <a:r>
              <a:rPr lang="cs-CZ" altLang="zh-CN" sz="4400" dirty="0" err="1"/>
              <a:t>lè</a:t>
            </a:r>
            <a:r>
              <a:rPr lang="cs-CZ" altLang="zh-CN" sz="4400" dirty="0"/>
              <a:t> </a:t>
            </a:r>
            <a:endParaRPr lang="zh-CN" altLang="en-US" sz="4400" dirty="0"/>
          </a:p>
        </p:txBody>
      </p:sp>
      <p:pic>
        <p:nvPicPr>
          <p:cNvPr id="29" name="图片 28" descr="FlhxHW9RYmSWlIdNT7cl4rLLl2Nl.jpg!140x140+2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8" y="4795762"/>
            <a:ext cx="1531620" cy="1531620"/>
          </a:xfrm>
          <a:prstGeom prst="rect">
            <a:avLst/>
          </a:prstGeom>
        </p:spPr>
      </p:pic>
      <p:pic>
        <p:nvPicPr>
          <p:cNvPr id="30" name="图片 29" descr="tru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46" y="3302000"/>
            <a:ext cx="633982" cy="1363549"/>
          </a:xfrm>
          <a:prstGeom prst="rect">
            <a:avLst/>
          </a:prstGeom>
        </p:spPr>
      </p:pic>
      <p:pic>
        <p:nvPicPr>
          <p:cNvPr id="31" name="图片 30" descr="1957dd2ea037a1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5080" y="3398762"/>
            <a:ext cx="587828" cy="1306284"/>
          </a:xfrm>
          <a:prstGeom prst="rect">
            <a:avLst/>
          </a:prstGeom>
        </p:spPr>
      </p:pic>
      <p:pic>
        <p:nvPicPr>
          <p:cNvPr id="3" name="图片 2" descr="两杯茶与开花的菩提树小树枝的-7280042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50" y="4896658"/>
            <a:ext cx="1779285" cy="13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4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1936" y="2294554"/>
            <a:ext cx="442681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啤酒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800" dirty="0" smtClean="0"/>
              <a:t>n beer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8099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/>
              <a:t>pí </a:t>
            </a:r>
            <a:r>
              <a:rPr lang="cs-CZ" altLang="zh-CN" sz="6000" dirty="0" err="1"/>
              <a:t>jiǔ</a:t>
            </a:r>
            <a:r>
              <a:rPr lang="cs-CZ" altLang="zh-CN" sz="6000" dirty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pic>
        <p:nvPicPr>
          <p:cNvPr id="5" name="图片 4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92" y="1161142"/>
            <a:ext cx="5144508" cy="3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69098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喝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drink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>
                <a:solidFill>
                  <a:srgbClr val="FF0000"/>
                </a:solidFill>
              </a:rPr>
              <a:t> </a:t>
            </a:r>
            <a:endParaRPr kumimoji="1" lang="zh-CN" altLang="en-US" sz="66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612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hē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383421" y="562517"/>
            <a:ext cx="2764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</a:t>
            </a:r>
            <a:r>
              <a:rPr kumimoji="1" lang="zh-CN" altLang="en-US" sz="2800" dirty="0" smtClean="0"/>
              <a:t>茶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tea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330201" y="1682537"/>
            <a:ext cx="249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水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water</a:t>
            </a:r>
            <a:endParaRPr kumimoji="1"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192316" y="2802556"/>
            <a:ext cx="266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可乐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 n cola</a:t>
            </a:r>
            <a:endParaRPr kumimoji="1"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199573" y="3910479"/>
            <a:ext cx="3638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咖啡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coffee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206830" y="5187737"/>
            <a:ext cx="313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啤酒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beer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4934857" y="4850191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450667" y="1971524"/>
            <a:ext cx="29308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：你喜欢喝什么？</a:t>
            </a:r>
            <a:r>
              <a:rPr kumimoji="1" lang="en-US" altLang="zh-CN" sz="2400" dirty="0" smtClean="0"/>
              <a:t> 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1" name="可选流程 20"/>
          <p:cNvSpPr/>
          <p:nvPr/>
        </p:nvSpPr>
        <p:spPr>
          <a:xfrm>
            <a:off x="6950816" y="130628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48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55881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对不起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v sorry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766509" y="1925953"/>
            <a:ext cx="2377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4400" dirty="0"/>
              <a:t>duì </a:t>
            </a:r>
            <a:r>
              <a:rPr lang="is-IS" altLang="zh-CN" sz="4400" dirty="0" smtClean="0"/>
              <a:t>b</a:t>
            </a:r>
            <a:r>
              <a:rPr lang="en-US" altLang="zh-CN" sz="4400" dirty="0" smtClean="0"/>
              <a:t>u</a:t>
            </a:r>
            <a:r>
              <a:rPr lang="is-IS" altLang="zh-CN" sz="4400" dirty="0" smtClean="0"/>
              <a:t> </a:t>
            </a:r>
            <a:r>
              <a:rPr lang="is-IS" altLang="zh-CN" sz="4400" dirty="0"/>
              <a:t>qǐ </a:t>
            </a:r>
            <a:endParaRPr lang="zh-CN" altLang="en-US" sz="4400" dirty="0"/>
          </a:p>
        </p:txBody>
      </p:sp>
      <p:pic>
        <p:nvPicPr>
          <p:cNvPr id="4" name="图片 3" descr="ae4f76575d843d37c07af1753df47c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06" y="731763"/>
            <a:ext cx="2068285" cy="2068285"/>
          </a:xfrm>
          <a:prstGeom prst="rect">
            <a:avLst/>
          </a:prstGeom>
        </p:spPr>
      </p:pic>
      <p:pic>
        <p:nvPicPr>
          <p:cNvPr id="5" name="图片 4" descr="3ebe6f61773e16275c9a7079506613f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6" y="550333"/>
            <a:ext cx="1868714" cy="2265108"/>
          </a:xfrm>
          <a:prstGeom prst="rect">
            <a:avLst/>
          </a:prstGeom>
        </p:spPr>
      </p:pic>
      <p:pic>
        <p:nvPicPr>
          <p:cNvPr id="6" name="图片 5" descr="c5e6214087785aeacf725f94b58bb95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76" y="3435048"/>
            <a:ext cx="2328332" cy="2328332"/>
          </a:xfrm>
          <a:prstGeom prst="rect">
            <a:avLst/>
          </a:prstGeom>
        </p:spPr>
      </p:pic>
      <p:pic>
        <p:nvPicPr>
          <p:cNvPr id="7" name="图片 6" descr="15742163fc2e75a59c72b09cebb056b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3" y="3435047"/>
            <a:ext cx="2457243" cy="2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2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495905" y="2013946"/>
            <a:ext cx="592173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   </a:t>
            </a:r>
            <a:r>
              <a:rPr kumimoji="1" lang="zh-CN" altLang="en-US" sz="6600" dirty="0" smtClean="0"/>
              <a:t>玩（儿）</a:t>
            </a:r>
            <a:r>
              <a:rPr kumimoji="1" lang="en-US" altLang="zh-CN" sz="6600" dirty="0" smtClean="0"/>
              <a:t>         </a:t>
            </a:r>
          </a:p>
          <a:p>
            <a:r>
              <a:rPr kumimoji="1" lang="en-US" altLang="zh-CN" sz="6600" dirty="0"/>
              <a:t> </a:t>
            </a:r>
            <a:r>
              <a:rPr kumimoji="1" lang="en-US" altLang="zh-CN" sz="6600" dirty="0" smtClean="0"/>
              <a:t>        </a:t>
            </a:r>
            <a:r>
              <a:rPr kumimoji="1" lang="en-US" altLang="zh-CN" sz="2800" dirty="0" smtClean="0"/>
              <a:t> v to have fun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play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6447655" y="1670033"/>
            <a:ext cx="4438060" cy="236977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999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2544003" y="1393762"/>
            <a:ext cx="1198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600" dirty="0" smtClean="0"/>
              <a:t>wán</a:t>
            </a:r>
            <a:r>
              <a:rPr lang="en-US" altLang="zh-CN" sz="3600" dirty="0" smtClean="0"/>
              <a:t>r</a:t>
            </a:r>
            <a:r>
              <a:rPr lang="hu-HU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232952" y="2116668"/>
            <a:ext cx="38808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：你去哪儿玩儿？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</a:t>
            </a:r>
            <a:r>
              <a:rPr kumimoji="1" lang="en-US" altLang="zh-CN" sz="2400" u="sng" dirty="0" err="1" smtClean="0"/>
              <a:t>LiYou’s</a:t>
            </a:r>
            <a:r>
              <a:rPr kumimoji="1" lang="en-US" altLang="zh-CN" sz="2400" u="sng" dirty="0" smtClean="0"/>
              <a:t> house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7883015" y="3599364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 smtClean="0"/>
              <a:t>我去李友家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玩儿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7410" y="1789513"/>
            <a:ext cx="1082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qù </a:t>
            </a:r>
            <a:r>
              <a:rPr lang="hu-HU" altLang="zh-CN" dirty="0" smtClean="0"/>
              <a:t>nǎr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673150" y="3305979"/>
            <a:ext cx="2340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qù lǐ yǒu jiā </a:t>
            </a:r>
            <a:r>
              <a:rPr lang="hu-HU" altLang="zh-CN" dirty="0" smtClean="0"/>
              <a:t>wánr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36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047" y="2576285"/>
            <a:ext cx="513487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聊天（儿）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chat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312246" y="1974334"/>
            <a:ext cx="25565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liáo tiān</a:t>
            </a:r>
            <a:r>
              <a:rPr lang="zh-CN" altLang="en-US" sz="3200" dirty="0" smtClean="0"/>
              <a:t>（</a:t>
            </a:r>
            <a:r>
              <a:rPr lang="en-US" altLang="zh-CN" sz="3200" dirty="0" smtClean="0"/>
              <a:t>r</a:t>
            </a:r>
            <a:r>
              <a:rPr lang="zh-CN" altLang="en-US" sz="3200" dirty="0" smtClean="0"/>
              <a:t>）</a:t>
            </a:r>
            <a:r>
              <a:rPr lang="sk-SK" altLang="zh-CN" sz="3200" dirty="0" smtClean="0"/>
              <a:t>   </a:t>
            </a:r>
            <a:endParaRPr lang="zh-CN" altLang="en-US" sz="3200" dirty="0"/>
          </a:p>
        </p:txBody>
      </p:sp>
      <p:pic>
        <p:nvPicPr>
          <p:cNvPr id="2" name="图片 1" descr="v4-728px-Start-a-Good-Conversation-Ste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08" y="1342570"/>
            <a:ext cx="4934857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62" y="1232348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405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d6fe83_E194808_08ebc6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03" y="2185367"/>
            <a:ext cx="3863219" cy="3090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7047" y="2527904"/>
            <a:ext cx="285947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一起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together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9797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yì </a:t>
            </a:r>
            <a:r>
              <a:rPr lang="sk-SK" altLang="zh-CN" sz="3200" dirty="0"/>
              <a:t>qǐ  </a:t>
            </a:r>
            <a:endParaRPr lang="zh-CN" altLang="en-US" sz="3200" dirty="0"/>
          </a:p>
        </p:txBody>
      </p:sp>
      <p:pic>
        <p:nvPicPr>
          <p:cNvPr id="13" name="图片 12" descr="02a4d29c82710e4aa6e12d1cd92a421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01" y="0"/>
            <a:ext cx="1646142" cy="2278205"/>
          </a:xfrm>
          <a:prstGeom prst="rect">
            <a:avLst/>
          </a:prstGeom>
        </p:spPr>
      </p:pic>
      <p:pic>
        <p:nvPicPr>
          <p:cNvPr id="3" name="图片 2" descr="5b643945f3b4c_6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3" y="0"/>
            <a:ext cx="2445053" cy="2054716"/>
          </a:xfrm>
          <a:prstGeom prst="rect">
            <a:avLst/>
          </a:prstGeom>
        </p:spPr>
      </p:pic>
      <p:pic>
        <p:nvPicPr>
          <p:cNvPr id="5" name="图片 4" descr="5947e72f676d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30" y="2734691"/>
            <a:ext cx="2859685" cy="2097363"/>
          </a:xfrm>
          <a:prstGeom prst="rect">
            <a:avLst/>
          </a:prstGeom>
        </p:spPr>
      </p:pic>
      <p:pic>
        <p:nvPicPr>
          <p:cNvPr id="6" name="图片 5" descr="o-GROUP-OF-FRIENDS-AT-MEETING-facebo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78" y="5309809"/>
            <a:ext cx="3096381" cy="1548191"/>
          </a:xfrm>
          <a:prstGeom prst="rect">
            <a:avLst/>
          </a:prstGeom>
        </p:spPr>
      </p:pic>
      <p:pic>
        <p:nvPicPr>
          <p:cNvPr id="14" name="图片 13" descr="v4-728px-Start-a-Good-Conversation-Step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36" y="2721429"/>
            <a:ext cx="2608542" cy="195640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51905" y="25537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回家</a:t>
            </a:r>
            <a:r>
              <a:rPr kumimoji="1" lang="en-US" altLang="zh-CN" sz="2400" dirty="0" smtClean="0"/>
              <a:t>      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865257" y="22932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跳舞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264019" y="223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听音乐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79333" y="45357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058781" y="477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0447695" y="526961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聊天儿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13238" y="586619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喝啤酒和聊天</a:t>
            </a:r>
            <a:endParaRPr kumimoji="1" lang="zh-CN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3678628" y="5518239"/>
            <a:ext cx="217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pí </a:t>
            </a:r>
            <a:r>
              <a:rPr lang="cs-CZ" altLang="zh-CN" dirty="0" err="1"/>
              <a:t>jiǔ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4026275" y="2245686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0481702" y="4937857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liáo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tiānr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 descr="3f934b3241f1ff4012476611ee22e66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0" y="86303"/>
            <a:ext cx="3367723" cy="19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3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9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0931" y="26989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zh-CN" dirty="0" err="1"/>
              <a:t>https</a:t>
            </a:r>
            <a:r>
              <a:rPr lang="tr-TR" altLang="zh-CN" dirty="0"/>
              <a:t>://</a:t>
            </a:r>
            <a:r>
              <a:rPr lang="tr-TR" altLang="zh-CN" dirty="0" err="1"/>
              <a:t>play.kahoot.it</a:t>
            </a:r>
            <a:r>
              <a:rPr lang="tr-TR" altLang="zh-CN" dirty="0"/>
              <a:t>/v2/?</a:t>
            </a:r>
            <a:r>
              <a:rPr lang="tr-TR" altLang="zh-CN" dirty="0" err="1"/>
              <a:t>quizId</a:t>
            </a:r>
            <a:r>
              <a:rPr lang="tr-TR" altLang="zh-CN" dirty="0"/>
              <a:t>=67078f5b-c103-41a7-9875-e3c2a12778af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22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46668" y="1741714"/>
            <a:ext cx="780649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：谁呀？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：是我，王朋，还有李友。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：请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进</a:t>
            </a:r>
            <a:r>
              <a:rPr kumimoji="1" lang="zh-CN" altLang="en-US" sz="2000" dirty="0" smtClean="0"/>
              <a:t>，请进，快进来！来，我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介绍</a:t>
            </a:r>
            <a:r>
              <a:rPr kumimoji="1" lang="zh-CN" altLang="en-US" sz="2000" dirty="0" smtClean="0"/>
              <a:t>一下，这是我姐姐，高小音。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 and C</a:t>
            </a:r>
            <a:r>
              <a:rPr kumimoji="1" lang="zh-CN" altLang="en-US" sz="2000" dirty="0" smtClean="0"/>
              <a:t>：小音，你好，认识你很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高兴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D</a:t>
            </a:r>
            <a:r>
              <a:rPr kumimoji="1" lang="zh-CN" altLang="en-US" sz="2000" dirty="0" smtClean="0"/>
              <a:t>：认识你们我也很高兴。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220874" y="1369572"/>
            <a:ext cx="1211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sh</a:t>
            </a:r>
            <a:r>
              <a:rPr lang="en-US" altLang="zh-CN" dirty="0" err="1" smtClean="0"/>
              <a:t>éi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ya</a:t>
            </a:r>
            <a:r>
              <a:rPr lang="cs-CZ" altLang="zh-CN" dirty="0" smtClean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9" name="矩形 8"/>
          <p:cNvSpPr/>
          <p:nvPr/>
        </p:nvSpPr>
        <p:spPr>
          <a:xfrm>
            <a:off x="1057970" y="2337191"/>
            <a:ext cx="414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wángpéng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hái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kumimoji="1" lang="en-US" altLang="zh-CN" dirty="0"/>
          </a:p>
        </p:txBody>
      </p:sp>
      <p:sp>
        <p:nvSpPr>
          <p:cNvPr id="10" name="矩形 9"/>
          <p:cNvSpPr/>
          <p:nvPr/>
        </p:nvSpPr>
        <p:spPr>
          <a:xfrm>
            <a:off x="822475" y="3142120"/>
            <a:ext cx="10668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 smtClean="0"/>
              <a:t>qǐng</a:t>
            </a:r>
            <a:r>
              <a:rPr lang="cs-CZ" altLang="zh-CN" dirty="0" smtClean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qǐng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kuài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r>
              <a:rPr lang="zh-CN" altLang="cs-CZ" dirty="0"/>
              <a:t>！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jiè</a:t>
            </a:r>
            <a:r>
              <a:rPr lang="cs-CZ" altLang="zh-CN" dirty="0"/>
              <a:t> </a:t>
            </a:r>
            <a:r>
              <a:rPr lang="cs-CZ" altLang="zh-CN" dirty="0" err="1"/>
              <a:t>shào</a:t>
            </a:r>
            <a:r>
              <a:rPr lang="cs-CZ" altLang="zh-CN" dirty="0"/>
              <a:t> </a:t>
            </a:r>
            <a:r>
              <a:rPr lang="cs-CZ" altLang="zh-CN" dirty="0" err="1"/>
              <a:t>yī</a:t>
            </a:r>
            <a:r>
              <a:rPr lang="cs-CZ" altLang="zh-CN" dirty="0"/>
              <a:t> </a:t>
            </a:r>
            <a:r>
              <a:rPr lang="cs-CZ" altLang="zh-CN" dirty="0" err="1"/>
              <a:t>xià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032094" y="4127287"/>
            <a:ext cx="467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xiǎo</a:t>
            </a:r>
            <a:r>
              <a:rPr lang="cs-CZ" altLang="zh-CN" dirty="0" smtClean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222329" y="5082810"/>
            <a:ext cx="37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rèn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249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70000" y="979715"/>
            <a:ext cx="652409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：小音，你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在哪儿工作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：我在学校工作。你们想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喝点</a:t>
            </a:r>
            <a:r>
              <a:rPr kumimoji="1" lang="zh-CN" altLang="en-US" sz="2000" dirty="0" smtClean="0"/>
              <a:t>什么</a:t>
            </a:r>
            <a:r>
              <a:rPr kumimoji="1" lang="zh-CN" altLang="zh-CN" sz="2000" dirty="0" smtClean="0"/>
              <a:t>？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喝茶</a:t>
            </a:r>
            <a:r>
              <a:rPr kumimoji="1" lang="zh-CN" altLang="en-US" sz="2000" dirty="0" smtClean="0"/>
              <a:t>还是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喝咖啡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吧</a:t>
            </a:r>
            <a:endParaRPr kumimoji="1" lang="en-US" altLang="zh-CN" sz="2000" dirty="0" smtClean="0">
              <a:solidFill>
                <a:srgbClr val="FF6600"/>
              </a:solidFill>
            </a:endParaRPr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C</a:t>
            </a:r>
            <a:r>
              <a:rPr kumimoji="1" lang="zh-CN" altLang="en-US" sz="2000" dirty="0" smtClean="0"/>
              <a:t>：我要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一瓶可乐</a:t>
            </a:r>
            <a:r>
              <a:rPr kumimoji="1" lang="zh-CN" altLang="en-US" sz="2000" dirty="0" smtClean="0"/>
              <a:t>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可以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对不起</a:t>
            </a:r>
            <a:r>
              <a:rPr kumimoji="1" lang="zh-CN" altLang="en-US" sz="2000" dirty="0" smtClean="0"/>
              <a:t>，我们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家</a:t>
            </a:r>
            <a:r>
              <a:rPr kumimoji="1" lang="zh-CN" altLang="en-US" sz="2000" dirty="0" smtClean="0"/>
              <a:t>没有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可乐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C</a:t>
            </a:r>
            <a:r>
              <a:rPr kumimoji="1" lang="zh-CN" altLang="en-US" sz="2000" dirty="0" smtClean="0"/>
              <a:t>：那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给</a:t>
            </a:r>
            <a:r>
              <a:rPr kumimoji="1" lang="zh-CN" altLang="en-US" sz="2000" dirty="0" smtClean="0"/>
              <a:t>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一杯水吧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8" name="矩形 7"/>
          <p:cNvSpPr/>
          <p:nvPr/>
        </p:nvSpPr>
        <p:spPr>
          <a:xfrm>
            <a:off x="1475618" y="1884217"/>
            <a:ext cx="9954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2000" dirty="0" err="1" smtClean="0"/>
              <a:t>wǒ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zài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xué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xiào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gōng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zuò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men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hē</a:t>
            </a:r>
            <a:r>
              <a:rPr lang="it-IT" altLang="zh-CN" sz="2000" dirty="0"/>
              <a:t> </a:t>
            </a:r>
            <a:r>
              <a:rPr lang="it-IT" altLang="zh-CN" sz="2000" dirty="0" err="1"/>
              <a:t>diǎn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shé</a:t>
            </a:r>
            <a:r>
              <a:rPr lang="en-US" altLang="zh-CN" sz="2000" dirty="0" smtClean="0"/>
              <a:t>n</a:t>
            </a:r>
            <a:r>
              <a:rPr lang="it-IT" altLang="zh-CN" sz="2000" dirty="0" smtClean="0"/>
              <a:t> </a:t>
            </a:r>
            <a:r>
              <a:rPr lang="it-IT" altLang="zh-CN" sz="2000" dirty="0"/>
              <a:t>me </a:t>
            </a:r>
            <a:r>
              <a:rPr lang="zh-CN" altLang="it-IT" sz="2000" dirty="0"/>
              <a:t>？</a:t>
            </a:r>
            <a:r>
              <a:rPr lang="it-IT" altLang="zh-CN" sz="2000" dirty="0" err="1"/>
              <a:t>hē</a:t>
            </a:r>
            <a:r>
              <a:rPr lang="it-IT" altLang="zh-CN" sz="2000" dirty="0"/>
              <a:t> </a:t>
            </a:r>
            <a:r>
              <a:rPr lang="it-IT" altLang="zh-CN" sz="2000" dirty="0" err="1"/>
              <a:t>chá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hái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shì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hē</a:t>
            </a:r>
            <a:r>
              <a:rPr lang="it-IT" altLang="zh-CN" sz="2000" dirty="0"/>
              <a:t> </a:t>
            </a:r>
            <a:r>
              <a:rPr lang="it-IT" altLang="zh-CN" sz="2000" dirty="0" err="1"/>
              <a:t>kā</a:t>
            </a:r>
            <a:r>
              <a:rPr lang="it-IT" altLang="zh-CN" sz="2000" dirty="0"/>
              <a:t> </a:t>
            </a:r>
            <a:r>
              <a:rPr lang="it-IT" altLang="zh-CN" sz="2000" dirty="0" err="1"/>
              <a:t>fēi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</a:p>
        </p:txBody>
      </p:sp>
      <p:sp>
        <p:nvSpPr>
          <p:cNvPr id="9" name="矩形 8"/>
          <p:cNvSpPr/>
          <p:nvPr/>
        </p:nvSpPr>
        <p:spPr>
          <a:xfrm>
            <a:off x="1550182" y="2808906"/>
            <a:ext cx="1723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wǒ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hē</a:t>
            </a:r>
            <a:r>
              <a:rPr lang="it-IT" altLang="zh-CN" sz="2000" dirty="0"/>
              <a:t> </a:t>
            </a:r>
            <a:r>
              <a:rPr lang="it-IT" altLang="zh-CN" sz="2000" dirty="0" err="1"/>
              <a:t>chá</a:t>
            </a:r>
            <a:r>
              <a:rPr lang="it-IT" altLang="zh-CN" sz="2000" dirty="0"/>
              <a:t> </a:t>
            </a:r>
            <a:r>
              <a:rPr lang="it-IT" altLang="zh-CN" sz="2000" dirty="0" err="1"/>
              <a:t>ba</a:t>
            </a:r>
            <a:r>
              <a:rPr lang="it-IT" altLang="zh-CN" sz="2000" dirty="0"/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1471752" y="3631381"/>
            <a:ext cx="4074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wǒ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yào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yī</a:t>
            </a:r>
            <a:r>
              <a:rPr lang="it-IT" altLang="zh-CN" sz="2000" dirty="0"/>
              <a:t> </a:t>
            </a:r>
            <a:r>
              <a:rPr lang="it-IT" altLang="zh-CN" sz="2000" dirty="0" err="1"/>
              <a:t>píng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kě</a:t>
            </a:r>
            <a:r>
              <a:rPr lang="it-IT" altLang="zh-CN" sz="2000" dirty="0"/>
              <a:t> </a:t>
            </a:r>
            <a:r>
              <a:rPr lang="it-IT" altLang="zh-CN" sz="2000" dirty="0" err="1"/>
              <a:t>lè</a:t>
            </a:r>
            <a:r>
              <a:rPr lang="it-IT" altLang="zh-CN" sz="2000" dirty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kě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yǐ</a:t>
            </a:r>
            <a:r>
              <a:rPr lang="it-IT" altLang="zh-CN" sz="2000" dirty="0"/>
              <a:t> ma </a:t>
            </a:r>
            <a:r>
              <a:rPr lang="zh-CN" altLang="it-IT" sz="2000" dirty="0"/>
              <a:t>？</a:t>
            </a:r>
          </a:p>
        </p:txBody>
      </p:sp>
      <p:sp>
        <p:nvSpPr>
          <p:cNvPr id="11" name="矩形 10"/>
          <p:cNvSpPr/>
          <p:nvPr/>
        </p:nvSpPr>
        <p:spPr>
          <a:xfrm>
            <a:off x="1586617" y="4586906"/>
            <a:ext cx="4304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duì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bù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qǐ</a:t>
            </a:r>
            <a:r>
              <a:rPr lang="it-IT" altLang="zh-CN" sz="2000" dirty="0" smtClean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men </a:t>
            </a:r>
            <a:r>
              <a:rPr lang="it-IT" altLang="zh-CN" sz="2000" dirty="0" err="1"/>
              <a:t>jiā</a:t>
            </a:r>
            <a:r>
              <a:rPr lang="it-IT" altLang="zh-CN" sz="2000" dirty="0"/>
              <a:t> </a:t>
            </a:r>
            <a:r>
              <a:rPr lang="it-IT" altLang="zh-CN" sz="2000" dirty="0" err="1"/>
              <a:t>méi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yǒu</a:t>
            </a:r>
            <a:r>
              <a:rPr lang="it-IT" altLang="zh-CN" sz="2000" dirty="0"/>
              <a:t> </a:t>
            </a:r>
            <a:r>
              <a:rPr lang="it-IT" altLang="zh-CN" sz="2000" dirty="0" err="1"/>
              <a:t>kě</a:t>
            </a:r>
            <a:r>
              <a:rPr lang="it-IT" altLang="zh-CN" sz="2000" dirty="0"/>
              <a:t> </a:t>
            </a:r>
            <a:r>
              <a:rPr lang="it-IT" altLang="zh-CN" sz="2000" dirty="0" err="1"/>
              <a:t>lè</a:t>
            </a:r>
            <a:r>
              <a:rPr lang="it-IT" altLang="zh-CN" sz="2000" dirty="0"/>
              <a:t> 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1732095" y="5542429"/>
            <a:ext cx="2597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nà</a:t>
            </a:r>
            <a:r>
              <a:rPr lang="it-IT" altLang="zh-CN" dirty="0" smtClean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yì</a:t>
            </a:r>
            <a:r>
              <a:rPr lang="it-IT" altLang="zh-CN" dirty="0" smtClean="0"/>
              <a:t> </a:t>
            </a:r>
            <a:r>
              <a:rPr lang="it-IT" altLang="zh-CN" dirty="0" err="1"/>
              <a:t>bēi</a:t>
            </a:r>
            <a:r>
              <a:rPr lang="it-IT" altLang="zh-CN" dirty="0"/>
              <a:t> </a:t>
            </a:r>
            <a:r>
              <a:rPr lang="it-IT" altLang="zh-CN" dirty="0" err="1"/>
              <a:t>shuǐ</a:t>
            </a:r>
            <a:r>
              <a:rPr lang="it-IT" altLang="zh-CN" dirty="0"/>
              <a:t> </a:t>
            </a:r>
            <a:r>
              <a:rPr lang="it-IT" altLang="zh-CN" dirty="0" err="1"/>
              <a:t>ba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662608" y="885763"/>
            <a:ext cx="3904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/>
              <a:t>xiǎo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yīn</a:t>
            </a:r>
            <a:r>
              <a:rPr lang="it-IT" altLang="zh-CN" sz="2000" dirty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zài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nǎr</a:t>
            </a:r>
            <a:r>
              <a:rPr lang="it-IT" altLang="zh-CN" sz="2000" dirty="0"/>
              <a:t> </a:t>
            </a:r>
            <a:r>
              <a:rPr lang="it-IT" altLang="zh-CN" sz="2000" dirty="0" err="1"/>
              <a:t>gōng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zuò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endParaRPr kumimoji="1"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561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2" y="1035635"/>
            <a:ext cx="7867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昨天晚上，王朋和李友去高文中家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玩儿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在高文中家，他们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认识</a:t>
            </a:r>
            <a:r>
              <a:rPr kumimoji="1" lang="zh-CN" altLang="en-US" sz="2400" dirty="0" smtClean="0"/>
              <a:t>了高文中的姐姐。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她叫高小音，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在学校</a:t>
            </a:r>
            <a:r>
              <a:rPr kumimoji="1" lang="zh-CN" altLang="en-US" sz="2400" dirty="0" smtClean="0"/>
              <a:t>的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图书馆工作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她请王朋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喝茶</a:t>
            </a:r>
            <a:r>
              <a:rPr kumimoji="1" lang="zh-CN" altLang="en-US" sz="2400" dirty="0" smtClean="0"/>
              <a:t>，王朋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喝了两杯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李友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不喝茶</a:t>
            </a:r>
            <a:r>
              <a:rPr kumimoji="1" lang="zh-CN" altLang="en-US" sz="2400" dirty="0" smtClean="0"/>
              <a:t>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只喝</a:t>
            </a:r>
            <a:r>
              <a:rPr kumimoji="1" lang="zh-CN" altLang="en-US" sz="2400" dirty="0" smtClean="0"/>
              <a:t>了一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400" dirty="0" smtClean="0"/>
              <a:t>水。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一起聊天</a:t>
            </a:r>
            <a:r>
              <a:rPr kumimoji="1" lang="zh-CN" altLang="en-US" sz="2400" dirty="0" smtClean="0"/>
              <a:t>、看电视。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王朋和李友晚上十二点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才回家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80500" y="677025"/>
            <a:ext cx="881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zuó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 smtClean="0"/>
              <a:t>wánr</a:t>
            </a:r>
            <a:r>
              <a:rPr lang="cs-CZ" altLang="zh-CN" dirty="0" smtClean="0"/>
              <a:t> </a:t>
            </a:r>
            <a:endParaRPr lang="zh-CN" altLang="cs-CZ" dirty="0"/>
          </a:p>
        </p:txBody>
      </p:sp>
      <p:sp>
        <p:nvSpPr>
          <p:cNvPr id="8" name="矩形 7"/>
          <p:cNvSpPr/>
          <p:nvPr/>
        </p:nvSpPr>
        <p:spPr>
          <a:xfrm>
            <a:off x="705164" y="1466079"/>
            <a:ext cx="927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de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smtClean="0"/>
              <a:t>ji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55839" y="2205818"/>
            <a:ext cx="9430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jiào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xiào</a:t>
            </a:r>
            <a:r>
              <a:rPr lang="cs-CZ" altLang="zh-CN" dirty="0"/>
              <a:t> de </a:t>
            </a:r>
            <a:r>
              <a:rPr lang="cs-CZ" altLang="zh-CN" dirty="0" err="1"/>
              <a:t>tú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guǎn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zuò</a:t>
            </a:r>
            <a:r>
              <a:rPr lang="cs-CZ" altLang="zh-CN" dirty="0"/>
              <a:t> </a:t>
            </a:r>
            <a:endParaRPr lang="zh-CN" altLang="cs-CZ" dirty="0"/>
          </a:p>
        </p:txBody>
      </p:sp>
      <p:sp>
        <p:nvSpPr>
          <p:cNvPr id="10" name="矩形 9"/>
          <p:cNvSpPr/>
          <p:nvPr/>
        </p:nvSpPr>
        <p:spPr>
          <a:xfrm>
            <a:off x="747179" y="2923780"/>
            <a:ext cx="603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qǐng</a:t>
            </a:r>
            <a:r>
              <a:rPr lang="cs-CZ" altLang="zh-CN" dirty="0"/>
              <a:t> 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liǎng</a:t>
            </a:r>
            <a:r>
              <a:rPr lang="cs-CZ" altLang="zh-CN" dirty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67866" y="3663519"/>
            <a:ext cx="436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bù</a:t>
            </a:r>
            <a:r>
              <a:rPr lang="cs-CZ" altLang="zh-CN" dirty="0" smtClean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zhī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17738" y="4452575"/>
            <a:ext cx="377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qǐ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zh-CN" altLang="cs-CZ" dirty="0"/>
              <a:t>、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diàn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37136" y="5106011"/>
            <a:ext cx="561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841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  <a:r>
              <a:rPr lang="zh-CN" altLang="zh-CN" dirty="0">
                <a:ln w="44450" cap="rnd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4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：一下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and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（一）点儿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Moderating the Tone of Voice</a:t>
            </a:r>
          </a:p>
          <a:p>
            <a:r>
              <a:rPr kumimoji="1" lang="en-US" altLang="zh-CN" dirty="0" smtClean="0"/>
              <a:t>Following a verb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both </a:t>
            </a:r>
            <a:r>
              <a:rPr kumimoji="1" lang="zh-CN" altLang="en-US" dirty="0" smtClean="0"/>
              <a:t>一下（</a:t>
            </a:r>
            <a:r>
              <a:rPr kumimoji="1" lang="hu-HU" altLang="zh-CN" dirty="0" smtClean="0"/>
              <a:t>yí xià, lit. once  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and </a:t>
            </a:r>
            <a:r>
              <a:rPr kumimoji="1" lang="zh-CN" altLang="en-US" dirty="0" smtClean="0"/>
              <a:t>（一）点儿</a:t>
            </a:r>
            <a:r>
              <a:rPr kumimoji="1" lang="en-US" altLang="zh-CN" dirty="0" smtClean="0"/>
              <a:t>(</a:t>
            </a:r>
            <a:r>
              <a:rPr kumimoji="1" lang="hu-HU" altLang="zh-CN" dirty="0" smtClean="0"/>
              <a:t>yì diǎ</a:t>
            </a:r>
            <a:r>
              <a:rPr kumimoji="1" lang="en-US" altLang="zh-CN" dirty="0" smtClean="0"/>
              <a:t>nr “a bit” can soften the tone in a question or an imperative sentence ,therefore making it more polite. When used in this way </a:t>
            </a:r>
            <a:r>
              <a:rPr kumimoji="1" lang="zh-CN" altLang="en-US" dirty="0" smtClean="0"/>
              <a:t>一下</a:t>
            </a:r>
            <a:r>
              <a:rPr kumimoji="1" lang="en-US" altLang="zh-CN" dirty="0" smtClean="0"/>
              <a:t> modifies the </a:t>
            </a:r>
            <a:r>
              <a:rPr kumimoji="1" lang="en-US" altLang="zh-CN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while</a:t>
            </a:r>
            <a:r>
              <a:rPr kumimoji="1" lang="zh-CN" altLang="en-US" dirty="0" smtClean="0"/>
              <a:t>（一）点儿</a:t>
            </a:r>
            <a:r>
              <a:rPr kumimoji="1" lang="en-US" altLang="zh-CN" dirty="0" smtClean="0"/>
              <a:t> modifies the </a:t>
            </a:r>
            <a:r>
              <a:rPr kumimoji="1" lang="en-US" altLang="zh-CN" dirty="0" smtClean="0">
                <a:solidFill>
                  <a:srgbClr val="FF6600"/>
                </a:solidFill>
              </a:rPr>
              <a:t>object</a:t>
            </a:r>
            <a:r>
              <a:rPr kumimoji="1" lang="hu-HU" altLang="zh-CN" dirty="0" smtClean="0">
                <a:solidFill>
                  <a:srgbClr val="FF6600"/>
                </a:solidFill>
              </a:rPr>
              <a:t> 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19714" y="1959428"/>
            <a:ext cx="339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一下？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or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（一）点儿？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808" y="2709334"/>
            <a:ext cx="49123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1</a:t>
            </a:r>
            <a:r>
              <a:rPr kumimoji="1" lang="zh-CN" altLang="en-US" sz="2000" dirty="0" smtClean="0"/>
              <a:t>、高中文，你想喝</a:t>
            </a:r>
            <a:r>
              <a:rPr kumimoji="1" lang="en-US" altLang="zh-CN" sz="2000" u="sng" dirty="0" smtClean="0"/>
              <a:t>            </a:t>
            </a:r>
            <a:r>
              <a:rPr kumimoji="1" lang="zh-CN" altLang="en-US" sz="2000" dirty="0" smtClean="0"/>
              <a:t>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zh-CN" sz="2000" dirty="0" smtClean="0"/>
              <a:t>2、</a:t>
            </a:r>
            <a:r>
              <a:rPr kumimoji="1" lang="zh-CN" altLang="en-US" sz="2000" dirty="0" smtClean="0"/>
              <a:t>我想吃</a:t>
            </a:r>
            <a:r>
              <a:rPr kumimoji="1" lang="en-US" altLang="zh-CN" sz="2000" u="sng" dirty="0" smtClean="0"/>
              <a:t>            </a:t>
            </a:r>
            <a:r>
              <a:rPr kumimoji="1" lang="zh-CN" altLang="en-US" sz="2000" dirty="0" smtClean="0"/>
              <a:t>中国菜。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zh-CN" sz="2000" dirty="0" smtClean="0"/>
              <a:t>3</a:t>
            </a:r>
            <a:r>
              <a:rPr kumimoji="1" lang="zh-CN" altLang="en-US" sz="2000" dirty="0" smtClean="0"/>
              <a:t>、我想认识李小姐，请你介绍</a:t>
            </a:r>
            <a:r>
              <a:rPr kumimoji="1" lang="en-US" altLang="zh-CN" sz="2000" u="sng" dirty="0" smtClean="0"/>
              <a:t>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u="sng" dirty="0"/>
          </a:p>
          <a:p>
            <a:r>
              <a:rPr kumimoji="1" lang="zh-CN" altLang="zh-CN" sz="2000" dirty="0" smtClean="0"/>
              <a:t>4</a:t>
            </a:r>
            <a:r>
              <a:rPr kumimoji="1" lang="zh-CN" altLang="en-US" sz="2000" dirty="0" smtClean="0"/>
              <a:t>、我想喝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可乐。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zh-CN" sz="2000" dirty="0" smtClean="0"/>
              <a:t>5</a:t>
            </a:r>
            <a:r>
              <a:rPr kumimoji="1" lang="zh-CN" altLang="en-US" sz="2000" dirty="0" smtClean="0"/>
              <a:t>、这个音乐不错，你听</a:t>
            </a:r>
            <a:r>
              <a:rPr kumimoji="1" lang="en-US" altLang="zh-CN" sz="2000" u="sng" dirty="0" smtClean="0"/>
              <a:t>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</p:txBody>
      </p:sp>
      <p:sp>
        <p:nvSpPr>
          <p:cNvPr id="5" name="矩形 4"/>
          <p:cNvSpPr/>
          <p:nvPr/>
        </p:nvSpPr>
        <p:spPr>
          <a:xfrm>
            <a:off x="5902477" y="272781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CN" altLang="zh-CN" sz="2000" dirty="0"/>
              <a:t>6</a:t>
            </a:r>
            <a:r>
              <a:rPr kumimoji="1" lang="zh-CN" altLang="en-US" sz="2000" dirty="0"/>
              <a:t>、这本书很有意思，你看</a:t>
            </a:r>
            <a:r>
              <a:rPr kumimoji="1" lang="en-US" altLang="zh-CN" sz="2000" u="sng" dirty="0"/>
              <a:t>            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zh-CN" altLang="zh-CN" sz="2000" dirty="0"/>
              <a:t>7</a:t>
            </a:r>
            <a:r>
              <a:rPr kumimoji="1" lang="zh-CN" altLang="en-US" sz="2000" dirty="0"/>
              <a:t>、我想喝</a:t>
            </a:r>
            <a:r>
              <a:rPr kumimoji="1" lang="en-US" altLang="zh-CN" sz="2000" u="sng" dirty="0"/>
              <a:t>            </a:t>
            </a:r>
            <a:r>
              <a:rPr kumimoji="1" lang="zh-CN" altLang="en-US" sz="2000" dirty="0"/>
              <a:t>咖啡。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zh-CN" altLang="zh-CN" sz="2000" dirty="0"/>
              <a:t>8</a:t>
            </a:r>
            <a:r>
              <a:rPr kumimoji="1" lang="zh-CN" altLang="en-US" sz="2000" dirty="0"/>
              <a:t>、你进来</a:t>
            </a:r>
            <a:r>
              <a:rPr kumimoji="1" lang="en-US" altLang="zh-CN" sz="2000" u="sng" dirty="0"/>
              <a:t>         </a:t>
            </a:r>
            <a:r>
              <a:rPr kumimoji="1" lang="zh-CN" altLang="en-US" sz="2000" dirty="0"/>
              <a:t>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zh-CN" altLang="zh-CN" sz="2000" dirty="0"/>
              <a:t>9</a:t>
            </a:r>
            <a:r>
              <a:rPr kumimoji="1" lang="zh-CN" altLang="en-US" sz="2000" dirty="0"/>
              <a:t>、这张照片很漂亮，你看</a:t>
            </a:r>
            <a:r>
              <a:rPr kumimoji="1" lang="en-US" altLang="zh-CN" sz="2000" dirty="0" smtClean="0"/>
              <a:t>________</a:t>
            </a:r>
          </a:p>
          <a:p>
            <a:endParaRPr kumimoji="1" lang="en-US" altLang="zh-CN" sz="2000" dirty="0"/>
          </a:p>
          <a:p>
            <a:r>
              <a:rPr kumimoji="1" lang="zh-CN" altLang="zh-CN" sz="2000" dirty="0" smtClean="0"/>
              <a:t>1</a:t>
            </a:r>
            <a:r>
              <a:rPr kumimoji="1" lang="en-US" altLang="zh-CN" sz="2000" dirty="0" smtClean="0"/>
              <a:t>0</a:t>
            </a:r>
            <a:r>
              <a:rPr kumimoji="1" lang="zh-CN" altLang="en-US" sz="2000" dirty="0" smtClean="0"/>
              <a:t>、你想不想喝</a:t>
            </a:r>
            <a:r>
              <a:rPr kumimoji="1" lang="en-US" altLang="zh-CN" sz="2000" u="sng" dirty="0" smtClean="0"/>
              <a:t>             </a:t>
            </a:r>
            <a:r>
              <a:rPr kumimoji="1" lang="zh-CN" altLang="en-US" sz="2000" dirty="0" smtClean="0"/>
              <a:t>茶？</a:t>
            </a:r>
            <a:endParaRPr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3082680" y="25521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一点儿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965015" y="32839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一点儿</a:t>
            </a:r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59365" y="376215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/>
              <a:t>一下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092754" y="44350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一点儿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699292" y="501183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/>
              <a:t>一下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137139" y="264466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/>
              <a:t>一下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230234" y="32223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一点儿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242639" y="3783385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/>
              <a:t>一下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9166232" y="443682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/>
              <a:t>一下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883762" y="50346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一点儿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379723" y="4304627"/>
            <a:ext cx="81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zhāng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550943" y="2405962"/>
            <a:ext cx="569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běn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285373" y="4304627"/>
            <a:ext cx="117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pi</a:t>
            </a:r>
            <a:r>
              <a:rPr lang="it-IT" altLang="zh-CN" dirty="0" err="1"/>
              <a:t>à</a:t>
            </a:r>
            <a:r>
              <a:rPr lang="it-IT" altLang="zh-CN" dirty="0" err="1" smtClean="0"/>
              <a:t>o</a:t>
            </a:r>
            <a:r>
              <a:rPr lang="it-IT" altLang="zh-CN" dirty="0" smtClean="0"/>
              <a:t> 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589452" y="236716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hē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3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74496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呀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</a:t>
            </a:r>
            <a:r>
              <a:rPr kumimoji="1" lang="en-US" altLang="zh-CN" sz="2400" dirty="0" smtClean="0"/>
              <a:t>p 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interjectory particle used to soften a question</a:t>
            </a:r>
            <a:r>
              <a:rPr kumimoji="1" lang="zh-CN" altLang="en-US" sz="2400" dirty="0" smtClean="0"/>
              <a:t>）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078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err="1" smtClean="0"/>
              <a:t>ya</a:t>
            </a:r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52" y="1818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1640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6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889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Adjectives as Predicates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“很”（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hěn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, very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999" y="1487715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：你的弟弟高不高？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901923" y="1519163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：你的学校大不大？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/>
            </a:pP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114419" y="1465944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：学中文有没有意思？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35391" y="2924629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：你的老师好不好？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35791" y="2907696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：你今天高兴不高兴？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60382" y="2878666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：你的学校漂亮吗？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8782" y="4409923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7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：捷克菜好吃不好吃？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54324" y="4405084"/>
            <a:ext cx="326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8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：你的中文好不好？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82154" y="4363960"/>
            <a:ext cx="3411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9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：你昨天忙不忙？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812616" y="19233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我的弟弟很高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851375" y="2541582"/>
            <a:ext cx="117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pi</a:t>
            </a:r>
            <a:r>
              <a:rPr lang="it-IT" altLang="zh-CN" dirty="0" err="1"/>
              <a:t>à</a:t>
            </a:r>
            <a:r>
              <a:rPr lang="it-IT" altLang="zh-CN" dirty="0" err="1" smtClean="0"/>
              <a:t>o</a:t>
            </a:r>
            <a:r>
              <a:rPr lang="it-IT" altLang="zh-CN" dirty="0" smtClean="0"/>
              <a:t> 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06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pic>
        <p:nvPicPr>
          <p:cNvPr id="7" name="图片 6" descr="1467171714907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8" y="1840290"/>
            <a:ext cx="3720282" cy="21269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9809" y="28423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pic>
        <p:nvPicPr>
          <p:cNvPr id="9" name="图片 8" descr="635897175421883239851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85" y="1790097"/>
            <a:ext cx="3752548" cy="210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62381" y="27093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家</a:t>
            </a:r>
            <a:endParaRPr kumimoji="1" lang="zh-CN" altLang="en-US" sz="2400" dirty="0"/>
          </a:p>
        </p:txBody>
      </p:sp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24" y="4124476"/>
            <a:ext cx="3726386" cy="23180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220305" y="5002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pic>
        <p:nvPicPr>
          <p:cNvPr id="13" name="图片 12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10" y="4039810"/>
            <a:ext cx="3736824" cy="25511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59143" y="4995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962482" y="2470239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1168" y="453368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0502163" y="2349286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0448167" y="4611096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12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5" y="1593676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32541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92446" y="5335174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82577" y="5324558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" y="1755624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729620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1" y="1632857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511143" y="354390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32911" y="3860783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altLang="zh-CN" dirty="0" err="1"/>
              <a:t>zài</a:t>
            </a:r>
            <a:r>
              <a:rPr kumimoji="1" lang="de-DE" altLang="zh-CN" dirty="0"/>
              <a:t> </a:t>
            </a:r>
            <a:r>
              <a:rPr kumimoji="1" lang="de-DE" altLang="zh-CN" dirty="0" err="1" smtClean="0"/>
              <a:t>nǎr</a:t>
            </a:r>
            <a:r>
              <a:rPr kumimoji="1" lang="de-DE" altLang="zh-CN" dirty="0" smtClean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22072" y="3885441"/>
            <a:ext cx="107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altLang="zh-CN" dirty="0" err="1" smtClean="0"/>
              <a:t>gōngzuò</a:t>
            </a:r>
            <a:r>
              <a:rPr kumimoji="1" lang="de-DE" altLang="zh-CN" dirty="0" smtClean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32541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637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37" y="168064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92755" y="209230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442601" y="205601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三杯茶。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" y="3175132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11010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4782685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66" y="4749663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217" y="3154465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90045" y="36045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67265" y="514489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50038" y="3458743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347416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721375" y="52150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03" y="4850543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25400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/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/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2663062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814578" y="34406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21" y="4892004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986330" y="52139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9559757" y="206030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896090" y="1726020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25215" y="1727868"/>
            <a:ext cx="31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zuó tiān hē le sān bēi chá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42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67" y="1791601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92755" y="209230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7" y="3951859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97313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5571740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4" y="5569858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201" y="4017494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39368" y="4257949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42603" y="589696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99361" y="424779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421390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659722" y="593009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41" y="5642681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90744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/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/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3735684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814578" y="4229669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51" y="5767363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801369" y="5965980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9584419" y="3058952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933082" y="2700010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85817" y="1726059"/>
            <a:ext cx="26768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/>
              <a:t>你</a:t>
            </a:r>
            <a:r>
              <a:rPr kumimoji="1" lang="zh-CN" altLang="en-US" sz="2000" dirty="0" smtClean="0"/>
              <a:t>昨天喝茶了吗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/>
              <a:t>我</a:t>
            </a:r>
            <a:r>
              <a:rPr kumimoji="1" lang="zh-CN" altLang="en-US" sz="2000" dirty="0" smtClean="0"/>
              <a:t>喝</a:t>
            </a:r>
            <a:r>
              <a:rPr kumimoji="1" lang="zh-CN" altLang="en-US" sz="2000" dirty="0" smtClean="0"/>
              <a:t>茶了。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/>
              <a:t>你</a:t>
            </a:r>
            <a:r>
              <a:rPr kumimoji="1" lang="zh-CN" altLang="en-US" sz="2000" dirty="0" smtClean="0"/>
              <a:t>喝了几杯</a:t>
            </a:r>
            <a:r>
              <a:rPr kumimoji="1" lang="zh-CN" altLang="en-US" sz="2000" dirty="0" smtClean="0"/>
              <a:t>茶？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/>
              <a:t>我</a:t>
            </a:r>
            <a:r>
              <a:rPr kumimoji="1" lang="zh-CN" altLang="en-US" sz="2000" dirty="0" smtClean="0"/>
              <a:t>喝</a:t>
            </a:r>
            <a:r>
              <a:rPr kumimoji="1" lang="zh-CN" altLang="en-US" sz="2000" dirty="0" smtClean="0"/>
              <a:t>了三杯茶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918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059517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988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cái</a:t>
            </a:r>
            <a:r>
              <a:rPr kumimoji="1" lang="zh-CN" altLang="en-US" dirty="0"/>
              <a:t>，</a:t>
            </a:r>
            <a:r>
              <a:rPr kumimoji="1" lang="en-US" altLang="zh-CN" dirty="0"/>
              <a:t>not until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indicates that the occurrence of an action or situation is later than the speaker may have expected</a:t>
            </a:r>
            <a:r>
              <a:rPr kumimoji="1" lang="en-US" altLang="zh-CN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dirty="0" smtClean="0"/>
              <a:t> That lateness is perceived by the speaker , and is not necessarily objective. </a:t>
            </a:r>
            <a:r>
              <a:rPr kumimoji="1" lang="zh-CN" altLang="en-US" dirty="0" smtClean="0"/>
              <a:t>才</a:t>
            </a:r>
            <a:r>
              <a:rPr kumimoji="1" lang="en-US" altLang="zh-CN" dirty="0" smtClean="0"/>
              <a:t>never takes the particle</a:t>
            </a:r>
            <a:r>
              <a:rPr kumimoji="1" lang="zh-CN" altLang="en-US" dirty="0" smtClean="0"/>
              <a:t>了，</a:t>
            </a:r>
            <a:r>
              <a:rPr kumimoji="1" lang="en-US" altLang="zh-CN" dirty="0" smtClean="0"/>
              <a:t>whether or not it pertains to an action or situation in the past</a:t>
            </a:r>
            <a:r>
              <a:rPr kumimoji="1" lang="en-US" altLang="zh-CN" dirty="0"/>
              <a:t>.</a:t>
            </a:r>
            <a:endParaRPr kumimoji="1" lang="en-US" altLang="zh-CN" dirty="0" smtClean="0"/>
          </a:p>
          <a:p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3" y="2169902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EXAMPLE:</a:t>
            </a:r>
            <a:endParaRPr kumimoji="1" lang="zh-CN" altLang="en-US" dirty="0"/>
          </a:p>
        </p:txBody>
      </p:sp>
      <p:pic>
        <p:nvPicPr>
          <p:cNvPr id="7" name="图片 6" descr="article-5ab3573ec0d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73" y="2070310"/>
            <a:ext cx="1664268" cy="10610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529" y="2527442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8:30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47326" y="253977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我七点半喝咖啡，她八点半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喝咖啡。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942054" y="2171712"/>
            <a:ext cx="5984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wǒ</a:t>
            </a:r>
            <a:r>
              <a:rPr lang="pt-BR" altLang="zh-CN" dirty="0"/>
              <a:t> </a:t>
            </a:r>
            <a:r>
              <a:rPr lang="pt-BR" altLang="zh-CN" dirty="0" err="1"/>
              <a:t>qī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，</a:t>
            </a:r>
            <a:r>
              <a:rPr lang="pt-BR" altLang="zh-CN" dirty="0" err="1"/>
              <a:t>tā</a:t>
            </a:r>
            <a:r>
              <a:rPr lang="pt-BR" altLang="zh-CN" dirty="0"/>
              <a:t> </a:t>
            </a:r>
            <a:r>
              <a:rPr lang="pt-BR" altLang="zh-CN" dirty="0" err="1"/>
              <a:t>bā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cái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。</a:t>
            </a:r>
            <a:endParaRPr lang="zh-CN" altLang="en-US" dirty="0"/>
          </a:p>
        </p:txBody>
      </p:sp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55" y="3353482"/>
            <a:ext cx="1575159" cy="145544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7960" y="3863425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/>
              <a:t>8</a:t>
            </a:r>
            <a:r>
              <a:rPr kumimoji="1" lang="en-US" altLang="zh-CN" dirty="0" smtClean="0"/>
              <a:t>:15 VS 9:15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47327" y="3969934"/>
            <a:ext cx="40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我八点一刻打球，他九点一刻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打球。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144144" y="3540229"/>
            <a:ext cx="58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pt-BR" altLang="zh-CN" dirty="0" err="1" smtClean="0"/>
              <a:t>wǒ</a:t>
            </a:r>
            <a:r>
              <a:rPr lang="pt-BR" altLang="zh-CN" dirty="0" smtClean="0"/>
              <a:t> </a:t>
            </a:r>
            <a:r>
              <a:rPr lang="it-IT" altLang="zh-CN" dirty="0" err="1" smtClean="0"/>
              <a:t>bā</a:t>
            </a:r>
            <a:r>
              <a:rPr lang="it-IT" altLang="zh-CN" dirty="0" smtClean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/>
              <a:t> 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</a:p>
        </p:txBody>
      </p:sp>
      <p:pic>
        <p:nvPicPr>
          <p:cNvPr id="16" name="图片 15" descr="f85da9be1a6df4e7a3e217da7de41c3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81" y="5011704"/>
            <a:ext cx="1504604" cy="12209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9544" y="5437084"/>
            <a:ext cx="17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10:30 VS 12:30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907627" y="552338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我十点半睡觉，他十二点半才睡觉。</a:t>
            </a:r>
            <a:endParaRPr kumimoji="1"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995865" y="5167656"/>
            <a:ext cx="639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èr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5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53529" y="2527442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9</a:t>
            </a:r>
            <a:r>
              <a:rPr kumimoji="1" lang="zh-CN" altLang="en-US" dirty="0"/>
              <a:t>：</a:t>
            </a:r>
            <a:r>
              <a:rPr kumimoji="1" lang="en-US" altLang="zh-CN" dirty="0" smtClean="0"/>
              <a:t>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70775" y="2552101"/>
            <a:ext cx="41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我七点半去学校，他九点半才去学校。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60" y="1003100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</a:t>
            </a:r>
            <a:r>
              <a:rPr kumimoji="1" lang="en-US" altLang="zh-CN" dirty="0" smtClean="0"/>
              <a:t>:00 pm VS 9:00 pm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8225" y="4216514"/>
            <a:ext cx="522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我晚上七点一刻回家，她晚上十一点一刻才回家。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27513" y="5350781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6</a:t>
            </a:r>
            <a:r>
              <a:rPr kumimoji="1" lang="en-US" altLang="zh-CN" dirty="0" smtClean="0"/>
              <a:t>:30 VS 7:30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314541" y="5375439"/>
            <a:ext cx="42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我六点半请她吃晚饭，她七点半才来。</a:t>
            </a:r>
            <a:endParaRPr kumimoji="1" lang="zh-CN" altLang="en-US" dirty="0"/>
          </a:p>
        </p:txBody>
      </p:sp>
      <p:pic>
        <p:nvPicPr>
          <p:cNvPr id="3" name="图片 2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8" y="602132"/>
            <a:ext cx="1460323" cy="134435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7730" y="39911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7:15pm VS 11:15pm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66572" y="1282215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我晚上六点吃（晚）饭，她晚上九点才吃（晚）饭。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29436" y="763328"/>
            <a:ext cx="8273914" cy="65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pic>
        <p:nvPicPr>
          <p:cNvPr id="21" name="图片 20" descr="school 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9" y="2083599"/>
            <a:ext cx="2363386" cy="113426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848286" y="2181161"/>
            <a:ext cx="7223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qī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r>
              <a:rPr lang="zh-CN" altLang="fr-FR" dirty="0"/>
              <a:t>，</a:t>
            </a:r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/>
              <a:t>jiǔ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cái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pic>
        <p:nvPicPr>
          <p:cNvPr id="23" name="图片 22" descr="2016121518442904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58" y="3390470"/>
            <a:ext cx="1452015" cy="14520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798962" y="3525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。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786742" y="533845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请她吃晚饭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78525" y="5032037"/>
            <a:ext cx="631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 smtClean="0"/>
              <a:t>lái</a:t>
            </a:r>
            <a:r>
              <a:rPr lang="zh-CN" altLang="en-US" dirty="0" smtClean="0"/>
              <a:t>。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765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  <p:bldP spid="4" grpId="0"/>
      <p:bldP spid="12" grpId="0"/>
      <p:bldP spid="22" grpId="0"/>
      <p:bldP spid="24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31620" y="1524000"/>
            <a:ext cx="635903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</a:t>
            </a:r>
            <a:r>
              <a:rPr kumimoji="1" lang="zh-CN" altLang="zh-CN" sz="2000" dirty="0" smtClean="0"/>
              <a:t>，</a:t>
            </a:r>
            <a:r>
              <a:rPr kumimoji="1" lang="zh-CN" altLang="en-US" sz="2000" dirty="0" smtClean="0"/>
              <a:t>你想吃点什么？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还是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：我吃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：那你想喝点什么？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：我喝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/>
              <a:t>吧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：对不起，没有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zh-CN" sz="2000" dirty="0" smtClean="0"/>
              <a:t>。</a:t>
            </a:r>
            <a:r>
              <a:rPr kumimoji="1" lang="en-US" altLang="zh-CN" sz="2000" u="sng" dirty="0" smtClean="0"/>
              <a:t>                  </a:t>
            </a:r>
            <a:r>
              <a:rPr kumimoji="1" lang="zh-CN" altLang="en-US" sz="2000" dirty="0" smtClean="0"/>
              <a:t>，可以吗？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：那给我一杯／一瓶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75853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51532" y="1282215"/>
            <a:ext cx="506330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：你好！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/>
              <a:t>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：你叫什么名字？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：我叫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：我叫</a:t>
            </a:r>
            <a:r>
              <a:rPr kumimoji="1" lang="en-US" altLang="zh-CN" sz="2400" u="sng" dirty="0" smtClean="0"/>
              <a:t>              </a:t>
            </a:r>
            <a:r>
              <a:rPr kumimoji="1" lang="zh-CN" altLang="zh-CN" sz="2400" dirty="0" smtClean="0"/>
              <a:t>。</a:t>
            </a:r>
            <a:r>
              <a:rPr kumimoji="1" lang="zh-CN" altLang="en-US" sz="2400" dirty="0" smtClean="0"/>
              <a:t>认识你很高兴！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zh-CN" altLang="zh-CN" sz="2400" dirty="0" smtClean="0"/>
              <a:t>！</a:t>
            </a:r>
            <a:r>
              <a:rPr kumimoji="1" lang="zh-CN" altLang="en-US" sz="2400" dirty="0" smtClean="0"/>
              <a:t>你在哪儿工作？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：你想喝点什么？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zh-CN" altLang="en-US" sz="2400" dirty="0" smtClean="0"/>
              <a:t>。你呢？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143721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360582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进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v to enter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802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5206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</a:t>
            </a:r>
            <a:r>
              <a:rPr kumimoji="1" lang="zh-CN" altLang="en-US" dirty="0" smtClean="0"/>
              <a:t>。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137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/>
              <a:t>jìn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20760411_09552720600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5" y="3422954"/>
            <a:ext cx="2306175" cy="205618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48094" y="367695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请进，请进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640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263" y="5845751"/>
            <a:ext cx="5323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www.youtube.com</a:t>
            </a:r>
            <a:r>
              <a:rPr lang="en-US" altLang="zh-CN" dirty="0"/>
              <a:t>/</a:t>
            </a:r>
            <a:r>
              <a:rPr lang="en-US" altLang="zh-CN" dirty="0" err="1"/>
              <a:t>watch?v</a:t>
            </a:r>
            <a:r>
              <a:rPr lang="en-US" altLang="zh-CN" dirty="0"/>
              <a:t>=vb8BPhOohHs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22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243755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</a:t>
            </a:r>
            <a:r>
              <a:rPr kumimoji="1" lang="en-US" altLang="zh-CN" sz="2000" dirty="0" err="1" smtClean="0"/>
              <a:t>adv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fast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quick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quickly</a:t>
            </a:r>
            <a:endParaRPr kumimoji="1"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7790224" y="992701"/>
            <a:ext cx="3990537" cy="353091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236857" y="1390952"/>
            <a:ext cx="25206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</a:t>
            </a:r>
            <a:r>
              <a:rPr kumimoji="1" lang="zh-CN" altLang="en-US" dirty="0" smtClean="0"/>
              <a:t>。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168191" y="13062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988357" y="958335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57048" y="1124857"/>
            <a:ext cx="173733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err="1" smtClean="0"/>
              <a:t>kuài</a:t>
            </a:r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84379" y="297542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请进，请进，快进来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103638" y="2226822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zh-CN" altLang="en-US" sz="9600" dirty="0" smtClean="0"/>
              <a:t>进来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000" dirty="0" smtClean="0"/>
              <a:t>VC to come in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494591" y="1091292"/>
            <a:ext cx="21990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err="1" smtClean="0"/>
              <a:t>jìn</a:t>
            </a:r>
            <a:r>
              <a:rPr lang="it-IT" altLang="zh-CN" sz="6600" dirty="0" smtClean="0"/>
              <a:t> </a:t>
            </a:r>
            <a:r>
              <a:rPr lang="it-IT" altLang="zh-CN" sz="6600" dirty="0" err="1"/>
              <a:t>lái</a:t>
            </a:r>
            <a:endParaRPr lang="zh-CN" altLang="en-US" sz="6600" dirty="0"/>
          </a:p>
          <a:p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6" name="图片 15" descr="52d60acb48541ead0a51f0a606efdec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96" y="4438951"/>
            <a:ext cx="2489117" cy="1804610"/>
          </a:xfrm>
          <a:prstGeom prst="rect">
            <a:avLst/>
          </a:prstGeom>
        </p:spPr>
      </p:pic>
      <p:pic>
        <p:nvPicPr>
          <p:cNvPr id="17" name="图片 16" descr="a9f47b52b1107df6eacdfa7647db04563aa574a040b8c7-uk6ZS7_fw65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76" y="4371674"/>
            <a:ext cx="2697237" cy="19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4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Rènshì-nǐ-hěn-gāoxì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38" y="1442357"/>
            <a:ext cx="5029200" cy="16306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986864" y="1929279"/>
            <a:ext cx="46783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高兴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happy pleased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1097738" y="1381667"/>
            <a:ext cx="17590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gāo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xìng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  <p:pic>
        <p:nvPicPr>
          <p:cNvPr id="4" name="图片 3" descr="da57c348634660c16b9e71cf754c603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09" y="1699382"/>
            <a:ext cx="2080381" cy="2080381"/>
          </a:xfrm>
          <a:prstGeom prst="rect">
            <a:avLst/>
          </a:prstGeom>
        </p:spPr>
      </p:pic>
      <p:sp>
        <p:nvSpPr>
          <p:cNvPr id="14" name="可选流程 13"/>
          <p:cNvSpPr/>
          <p:nvPr/>
        </p:nvSpPr>
        <p:spPr>
          <a:xfrm>
            <a:off x="5898530" y="1330476"/>
            <a:ext cx="5350041" cy="331409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809619" y="3326190"/>
            <a:ext cx="3684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：你好，认识你很高兴。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361440" y="377267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认识你我也很高兴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2370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8102" y="1215661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介绍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V to introduce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23619" y="268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29536" y="1259203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一下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n</a:t>
            </a:r>
            <a:r>
              <a:rPr kumimoji="1" lang="zh-CN" altLang="en-US" sz="2800" dirty="0" smtClean="0"/>
              <a:t>＋</a:t>
            </a:r>
            <a:r>
              <a:rPr kumimoji="1" lang="en-US" altLang="zh-CN" sz="2800" dirty="0" smtClean="0"/>
              <a:t>m once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a bit</a:t>
            </a:r>
          </a:p>
        </p:txBody>
      </p:sp>
      <p:sp>
        <p:nvSpPr>
          <p:cNvPr id="12" name="矩形 11"/>
          <p:cNvSpPr/>
          <p:nvPr/>
        </p:nvSpPr>
        <p:spPr>
          <a:xfrm>
            <a:off x="1403045" y="4057098"/>
            <a:ext cx="112729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/>
              <a:t>A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</a:t>
            </a:r>
            <a:r>
              <a:rPr kumimoji="1" lang="zh-CN" altLang="en-US" sz="2000" dirty="0"/>
              <a:t>？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：是我，夏老师。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jìn</a:t>
            </a:r>
            <a:r>
              <a:rPr kumimoji="1" lang="en-US" altLang="zh-CN" sz="2000" dirty="0"/>
              <a:t>  </a:t>
            </a:r>
            <a:r>
              <a:rPr kumimoji="1" lang="en-US" altLang="zh-CN" sz="2000" dirty="0" smtClean="0"/>
              <a:t>          </a:t>
            </a:r>
            <a:r>
              <a:rPr kumimoji="1" lang="en-US" altLang="zh-CN" sz="2000" dirty="0" err="1" smtClean="0"/>
              <a:t>kuài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jìn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lái</a:t>
            </a:r>
            <a:r>
              <a:rPr kumimoji="1" lang="en-US" altLang="zh-CN" sz="2000" dirty="0"/>
              <a:t>  </a:t>
            </a:r>
            <a:r>
              <a:rPr kumimoji="1" lang="en-US" altLang="zh-CN" sz="2000" dirty="0" smtClean="0"/>
              <a:t>      </a:t>
            </a:r>
            <a:r>
              <a:rPr kumimoji="1" lang="en-US" altLang="zh-CN" sz="2000" dirty="0" err="1" smtClean="0"/>
              <a:t>jiè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shào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yí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         </a:t>
            </a:r>
            <a:r>
              <a:rPr kumimoji="1" lang="en-US" altLang="zh-CN" sz="2000" dirty="0" err="1" smtClean="0"/>
              <a:t>jiě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jie</a:t>
            </a:r>
            <a:r>
              <a:rPr kumimoji="1" lang="en-US" altLang="zh-CN" sz="2000" dirty="0" smtClean="0"/>
              <a:t>   </a:t>
            </a:r>
            <a:r>
              <a:rPr kumimoji="1" lang="en-US" altLang="zh-CN" sz="2000" dirty="0" err="1" smtClean="0"/>
              <a:t>gāo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xiǎo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yǒu</a:t>
            </a:r>
            <a:r>
              <a:rPr kumimoji="1" lang="en-US" altLang="zh-CN" sz="2000" dirty="0"/>
              <a:t> </a:t>
            </a:r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/>
              <a:t>请进，请进，快进</a:t>
            </a:r>
            <a:r>
              <a:rPr kumimoji="1" lang="zh-CN" altLang="en-US" sz="2000" dirty="0" smtClean="0"/>
              <a:t>来！</a:t>
            </a:r>
            <a:r>
              <a:rPr kumimoji="1" lang="zh-CN" altLang="en-US" sz="2000" dirty="0"/>
              <a:t>来，我介绍一下，这是我的姐姐，高小友</a:t>
            </a:r>
          </a:p>
          <a:p>
            <a:endParaRPr kumimoji="1" lang="en-US" altLang="zh-CN" sz="2000" dirty="0"/>
          </a:p>
        </p:txBody>
      </p:sp>
      <p:sp>
        <p:nvSpPr>
          <p:cNvPr id="13" name="可选流程 12"/>
          <p:cNvSpPr/>
          <p:nvPr/>
        </p:nvSpPr>
        <p:spPr>
          <a:xfrm>
            <a:off x="1060435" y="3652762"/>
            <a:ext cx="8760898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310191" y="3943047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谁呀</a:t>
            </a:r>
            <a:endParaRPr kumimoji="1" lang="zh-CN" altLang="en-US" dirty="0"/>
          </a:p>
        </p:txBody>
      </p:sp>
      <p:pic>
        <p:nvPicPr>
          <p:cNvPr id="17" name="图片 16" descr="人们-介绍-朋友-剪贴画__k359989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1" y="1022652"/>
            <a:ext cx="3256360" cy="231563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020185" y="631762"/>
            <a:ext cx="2155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jiè</a:t>
            </a:r>
            <a:r>
              <a:rPr lang="it-IT" altLang="zh-CN" sz="4400" dirty="0"/>
              <a:t> </a:t>
            </a:r>
            <a:r>
              <a:rPr lang="it-IT" altLang="zh-CN" sz="4400" dirty="0" err="1" smtClean="0"/>
              <a:t>shào</a:t>
            </a:r>
            <a:endParaRPr lang="zh-CN" altLang="en-US" sz="4400" dirty="0"/>
          </a:p>
        </p:txBody>
      </p:sp>
      <p:sp>
        <p:nvSpPr>
          <p:cNvPr id="20" name="矩形 19"/>
          <p:cNvSpPr/>
          <p:nvPr/>
        </p:nvSpPr>
        <p:spPr>
          <a:xfrm>
            <a:off x="5268966" y="747876"/>
            <a:ext cx="1658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 smtClean="0"/>
              <a:t>yí</a:t>
            </a:r>
            <a:r>
              <a:rPr lang="it-IT" altLang="zh-CN" sz="4400" dirty="0" smtClean="0"/>
              <a:t>  </a:t>
            </a:r>
            <a:r>
              <a:rPr lang="it-IT" altLang="zh-CN" sz="4400" dirty="0" err="1" smtClean="0"/>
              <a:t>xià</a:t>
            </a:r>
            <a:endParaRPr lang="zh-CN" altLang="en-US" sz="4400" dirty="0"/>
          </a:p>
        </p:txBody>
      </p:sp>
      <p:sp>
        <p:nvSpPr>
          <p:cNvPr id="14" name="矩形 13"/>
          <p:cNvSpPr/>
          <p:nvPr/>
        </p:nvSpPr>
        <p:spPr>
          <a:xfrm>
            <a:off x="2138834" y="3648272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359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8102" y="1215661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介绍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V to introduce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23619" y="268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29536" y="1259203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一下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n</a:t>
            </a:r>
            <a:r>
              <a:rPr kumimoji="1" lang="zh-CN" altLang="en-US" sz="2800" dirty="0" smtClean="0"/>
              <a:t>＋</a:t>
            </a:r>
            <a:r>
              <a:rPr kumimoji="1" lang="en-US" altLang="zh-CN" sz="2800" dirty="0" smtClean="0"/>
              <a:t>m once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a bit</a:t>
            </a:r>
          </a:p>
        </p:txBody>
      </p:sp>
      <p:sp>
        <p:nvSpPr>
          <p:cNvPr id="12" name="矩形 11"/>
          <p:cNvSpPr/>
          <p:nvPr/>
        </p:nvSpPr>
        <p:spPr>
          <a:xfrm>
            <a:off x="1439331" y="3464431"/>
            <a:ext cx="87569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：是我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___________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/>
              <a:t>请进，请进，快进</a:t>
            </a:r>
            <a:r>
              <a:rPr kumimoji="1" lang="zh-CN" altLang="en-US" sz="2000" dirty="0" smtClean="0"/>
              <a:t>来！我介绍一下，这是</a:t>
            </a:r>
            <a:r>
              <a:rPr kumimoji="1" lang="en-US" altLang="zh-CN" sz="2000" u="sng" dirty="0" smtClean="0"/>
              <a:t>                                     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C</a:t>
            </a:r>
            <a:r>
              <a:rPr kumimoji="1" lang="zh-CN" altLang="en-US" sz="2000" dirty="0" smtClean="0"/>
              <a:t>：认识你很高兴。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</p:txBody>
      </p:sp>
      <p:sp>
        <p:nvSpPr>
          <p:cNvPr id="13" name="可选流程 12"/>
          <p:cNvSpPr/>
          <p:nvPr/>
        </p:nvSpPr>
        <p:spPr>
          <a:xfrm>
            <a:off x="1060435" y="3302000"/>
            <a:ext cx="8736708" cy="2975429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17" name="图片 16" descr="人们-介绍-朋友-剪贴画__k359989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85" y="829128"/>
            <a:ext cx="3256360" cy="231563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020185" y="631762"/>
            <a:ext cx="2155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jiè</a:t>
            </a:r>
            <a:r>
              <a:rPr lang="it-IT" altLang="zh-CN" sz="4400" dirty="0"/>
              <a:t> </a:t>
            </a:r>
            <a:r>
              <a:rPr lang="it-IT" altLang="zh-CN" sz="4400" dirty="0" err="1" smtClean="0"/>
              <a:t>shào</a:t>
            </a:r>
            <a:endParaRPr lang="zh-CN" altLang="en-US" sz="4400" dirty="0"/>
          </a:p>
        </p:txBody>
      </p:sp>
      <p:sp>
        <p:nvSpPr>
          <p:cNvPr id="20" name="矩形 19"/>
          <p:cNvSpPr/>
          <p:nvPr/>
        </p:nvSpPr>
        <p:spPr>
          <a:xfrm>
            <a:off x="5268966" y="747876"/>
            <a:ext cx="1658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 smtClean="0"/>
              <a:t>yí</a:t>
            </a:r>
            <a:r>
              <a:rPr lang="it-IT" altLang="zh-CN" sz="4400" dirty="0" smtClean="0"/>
              <a:t>  </a:t>
            </a:r>
            <a:r>
              <a:rPr lang="it-IT" altLang="zh-CN" sz="4400" dirty="0" err="1" smtClean="0"/>
              <a:t>xià</a:t>
            </a:r>
            <a:endParaRPr lang="zh-CN" altLang="en-US" sz="4400" dirty="0"/>
          </a:p>
        </p:txBody>
      </p:sp>
      <p:sp>
        <p:nvSpPr>
          <p:cNvPr id="3" name="矩形 2"/>
          <p:cNvSpPr/>
          <p:nvPr/>
        </p:nvSpPr>
        <p:spPr>
          <a:xfrm>
            <a:off x="3633362" y="5303275"/>
            <a:ext cx="2533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392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986864" y="1929279"/>
            <a:ext cx="447305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漂亮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pretty</a:t>
            </a:r>
            <a:endParaRPr kumimoji="1" lang="zh-CN" altLang="en-US" sz="2400" dirty="0"/>
          </a:p>
        </p:txBody>
      </p:sp>
      <p:pic>
        <p:nvPicPr>
          <p:cNvPr id="12" name="图片 11" descr="brno_slide-980x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84" y="3314096"/>
            <a:ext cx="5287517" cy="2261808"/>
          </a:xfrm>
          <a:prstGeom prst="rect">
            <a:avLst/>
          </a:prstGeom>
        </p:spPr>
      </p:pic>
      <p:pic>
        <p:nvPicPr>
          <p:cNvPr id="13" name="图片 12" descr="jpg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25" y="120952"/>
            <a:ext cx="5315117" cy="24190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728351" y="283636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北京很漂</a:t>
            </a:r>
            <a:r>
              <a:rPr kumimoji="1" lang="zh-CN" altLang="en-US" sz="2400" dirty="0" smtClean="0"/>
              <a:t>亮。</a:t>
            </a:r>
            <a:endParaRPr kumimoji="1" lang="en-US" altLang="zh-CN" sz="2400" dirty="0"/>
          </a:p>
        </p:txBody>
      </p:sp>
      <p:sp>
        <p:nvSpPr>
          <p:cNvPr id="17" name="矩形 16"/>
          <p:cNvSpPr/>
          <p:nvPr/>
        </p:nvSpPr>
        <p:spPr>
          <a:xfrm>
            <a:off x="8793657" y="587133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布尔诺很漂</a:t>
            </a:r>
            <a:r>
              <a:rPr kumimoji="1" lang="zh-CN" altLang="en-US" sz="2400" dirty="0" smtClean="0"/>
              <a:t>亮。</a:t>
            </a:r>
            <a:endParaRPr kumimoji="1" lang="zh-CN" altLang="en-US" sz="2400" dirty="0"/>
          </a:p>
        </p:txBody>
      </p:sp>
      <p:pic>
        <p:nvPicPr>
          <p:cNvPr id="18" name="图片 17" descr="20160508161535_ZJHc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87" y="628953"/>
            <a:ext cx="2722401" cy="48380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90748" y="59076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她很漂亮。</a:t>
            </a:r>
            <a:endParaRPr kumimoji="1"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106874" y="1417954"/>
            <a:ext cx="19415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piào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li</a:t>
            </a:r>
            <a:r>
              <a:rPr lang="en-US" altLang="zh-CN" sz="3200" dirty="0" smtClean="0"/>
              <a:t>a</a:t>
            </a:r>
            <a:r>
              <a:rPr lang="it-IT" altLang="zh-CN" sz="3200" dirty="0" err="1" smtClean="0"/>
              <a:t>ng</a:t>
            </a:r>
            <a:endParaRPr lang="zh-CN" altLang="en-US" sz="3200" dirty="0"/>
          </a:p>
        </p:txBody>
      </p:sp>
      <p:sp>
        <p:nvSpPr>
          <p:cNvPr id="14" name="矩形 13"/>
          <p:cNvSpPr/>
          <p:nvPr/>
        </p:nvSpPr>
        <p:spPr>
          <a:xfrm>
            <a:off x="9087201" y="2546034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356635" y="5571089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202609" y="5595747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3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14" grpId="0"/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6209</TotalTime>
  <Words>2101</Words>
  <Application>Microsoft Macintosh PowerPoint</Application>
  <PresentationFormat>自定义</PresentationFormat>
  <Paragraphs>490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2" baseType="lpstr">
      <vt:lpstr>主题5</vt:lpstr>
      <vt:lpstr>OfficePLUS</vt:lpstr>
      <vt:lpstr>LESSON5 Visiting Friends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课文TEXT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345</cp:revision>
  <cp:lastPrinted>2017-12-07T16:00:00Z</cp:lastPrinted>
  <dcterms:created xsi:type="dcterms:W3CDTF">2017-12-07T16:00:00Z</dcterms:created>
  <dcterms:modified xsi:type="dcterms:W3CDTF">2019-10-24T11:51:48Z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