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66" r:id="rId14"/>
    <p:sldId id="281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544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70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92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22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81422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2844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6302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45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34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86132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46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FC6565-44DC-4149-B474-D3371EAF4262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913923-BF67-461F-B09B-ACBBCF3D53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680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8048" y="898363"/>
            <a:ext cx="10318418" cy="439498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第四课 买东西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38870" y="4440863"/>
            <a:ext cx="8045373" cy="2105025"/>
          </a:xfrm>
        </p:spPr>
        <p:txBody>
          <a:bodyPr>
            <a:normAutofit/>
          </a:bodyPr>
          <a:lstStyle/>
          <a:p>
            <a:pPr lvl="0">
              <a:buClr>
                <a:srgbClr val="2A1A00"/>
              </a:buClr>
            </a:pPr>
            <a:r>
              <a:rPr lang="en-US" altLang="zh-TW" sz="28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Drill3</a:t>
            </a:r>
            <a:br>
              <a:rPr lang="en-US" altLang="zh-TW" sz="28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(Autumn 2019) </a:t>
            </a:r>
            <a:r>
              <a:rPr lang="en-US" altLang="zh-TW" sz="2800" dirty="0">
                <a:solidFill>
                  <a:srgbClr val="2A1A00"/>
                </a:solidFill>
              </a:rPr>
              <a:t/>
            </a:r>
            <a:br>
              <a:rPr lang="en-US" altLang="zh-TW" sz="2800" dirty="0">
                <a:solidFill>
                  <a:srgbClr val="2A1A00"/>
                </a:solidFill>
              </a:rPr>
            </a:br>
            <a:endParaRPr lang="en-US" altLang="zh-TW" sz="2800" dirty="0">
              <a:solidFill>
                <a:srgbClr val="2A1A00"/>
              </a:solidFill>
            </a:endParaRPr>
          </a:p>
          <a:p>
            <a:pPr lvl="0">
              <a:buClr>
                <a:srgbClr val="2A1A00"/>
              </a:buClr>
            </a:pPr>
            <a:r>
              <a:rPr lang="zh-TW" altLang="en-US" sz="28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老师：洪珑真老师</a:t>
            </a:r>
            <a:r>
              <a:rPr lang="en-US" altLang="zh-TW" sz="28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(Sophie)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80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5400" cap="none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Adj./V.</a:t>
            </a:r>
            <a:r>
              <a:rPr lang="zh-TW" altLang="en-US" sz="5900" cap="none" dirty="0">
                <a:solidFill>
                  <a:srgbClr val="2A1A00"/>
                </a:solidFill>
              </a:rPr>
              <a:t>是</a:t>
            </a:r>
            <a:r>
              <a:rPr lang="en-US" altLang="zh-TW" sz="5900" cap="none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Adj./V.</a:t>
            </a:r>
            <a:r>
              <a:rPr lang="zh-TW" altLang="en-US" sz="5900" dirty="0">
                <a:solidFill>
                  <a:srgbClr val="2A1A00"/>
                </a:solidFill>
              </a:rPr>
              <a:t>，</a:t>
            </a:r>
            <a:r>
              <a:rPr lang="zh-TW" altLang="en-US" sz="5400" dirty="0">
                <a:solidFill>
                  <a:srgbClr val="2A1A00"/>
                </a:solidFill>
              </a:rPr>
              <a:t>可是</a:t>
            </a:r>
            <a:r>
              <a:rPr lang="en-US" altLang="zh-TW" sz="5400" dirty="0">
                <a:solidFill>
                  <a:srgbClr val="2A1A00"/>
                </a:solidFill>
              </a:rPr>
              <a:t>/</a:t>
            </a:r>
            <a:r>
              <a:rPr lang="zh-TW" altLang="en-US" sz="5400" dirty="0">
                <a:solidFill>
                  <a:srgbClr val="2A1A00"/>
                </a:solidFill>
              </a:rPr>
              <a:t>但是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/>
              <a:t>请你造一个句子。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369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难道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36442"/>
            <a:ext cx="10178322" cy="4497708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他来美国十年了，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他连一个英文生词都不认识吗？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你说这件事不是他做的，</a:t>
            </a:r>
            <a:r>
              <a:rPr lang="en-US" altLang="zh-TW" sz="3200" dirty="0" smtClean="0"/>
              <a:t>_________(</a:t>
            </a:r>
            <a:r>
              <a:rPr lang="zh-TW" altLang="en-US" sz="3200" dirty="0" smtClean="0"/>
              <a:t>你做的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你已经有八张信用卡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(credit card)</a:t>
            </a:r>
            <a:r>
              <a:rPr lang="zh-TW" altLang="en-US" sz="3200" dirty="0" smtClean="0"/>
              <a:t>了，</a:t>
            </a:r>
            <a:r>
              <a:rPr lang="en-US" altLang="zh-TW" sz="3200" dirty="0" smtClean="0"/>
              <a:t>____________(</a:t>
            </a:r>
            <a:r>
              <a:rPr lang="zh-TW" altLang="en-US" sz="3200" dirty="0" smtClean="0"/>
              <a:t>办一张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already have eight credit cards. Do you really want to get another one?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>
                <a:solidFill>
                  <a:srgbClr val="2A1A00"/>
                </a:solidFill>
              </a:rPr>
              <a:t>难道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Clr>
                <a:srgbClr val="2A1A00"/>
              </a:buClr>
            </a:pPr>
            <a:r>
              <a:rPr lang="zh-TW" altLang="en-US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请你造一个句子。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59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要</a:t>
            </a: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6000" dirty="0" smtClean="0"/>
              <a:t>不然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7" y="2038350"/>
            <a:ext cx="10378347" cy="4524375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这儿的冬天冷得很，你得再买一条毯子</a:t>
            </a:r>
            <a:r>
              <a:rPr lang="en-US" altLang="zh-TW" sz="3200" dirty="0" smtClean="0"/>
              <a:t>(</a:t>
            </a:r>
            <a:r>
              <a:rPr lang="en-US" altLang="zh-TW" sz="2400" dirty="0" err="1" smtClean="0"/>
              <a:t>tǎnzi</a:t>
            </a:r>
            <a:r>
              <a:rPr lang="en-US" altLang="zh-TW" sz="2400" dirty="0" smtClean="0"/>
              <a:t>, blanket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容易</a:t>
            </a:r>
            <a:r>
              <a:rPr lang="zh-TW" altLang="en-US" sz="3200" dirty="0" smtClean="0"/>
              <a:t>感冒</a:t>
            </a:r>
            <a:r>
              <a:rPr lang="en-US" altLang="zh-TW" sz="3200" dirty="0" smtClean="0"/>
              <a:t>(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gǎnmào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catch cold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r>
              <a:rPr lang="zh-TW" altLang="en-US" sz="3200" dirty="0" smtClean="0"/>
              <a:t>找房子不要找离马路太近的，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会很吵。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别吃那么多肉，多吃点青菜，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你会越来越胖。</a:t>
            </a:r>
            <a:endParaRPr lang="en-US" altLang="zh-TW" sz="3200" dirty="0" smtClean="0"/>
          </a:p>
          <a:p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42169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60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60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</a:t>
            </a:r>
            <a:r>
              <a:rPr lang="en-US" altLang="zh-TW" sz="60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6000" dirty="0">
                <a:solidFill>
                  <a:srgbClr val="2A1A00"/>
                </a:solidFill>
              </a:rPr>
              <a:t>不然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886199"/>
          </a:xfrm>
        </p:spPr>
        <p:txBody>
          <a:bodyPr>
            <a:normAutofit/>
          </a:bodyPr>
          <a:lstStyle/>
          <a:p>
            <a:pPr lvl="0">
              <a:buClr>
                <a:srgbClr val="2A1A00"/>
              </a:buClr>
            </a:pPr>
            <a:r>
              <a:rPr lang="zh-TW" alt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租房子最好不要租在大马路旁边的，</a:t>
            </a:r>
            <a:r>
              <a:rPr lang="en-US" altLang="zh-TW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__________</a:t>
            </a:r>
            <a:r>
              <a:rPr lang="zh-TW" alt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。</a:t>
            </a:r>
            <a:endParaRPr lang="en-US" altLang="zh-CN" sz="3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Clr>
                <a:srgbClr val="2A1A00"/>
              </a:buClr>
              <a:buNone/>
            </a:pPr>
            <a:endParaRPr lang="en-US" altLang="zh-CN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buClr>
                <a:srgbClr val="2A1A00"/>
              </a:buClr>
            </a:pPr>
            <a:r>
              <a:rPr lang="zh-CN" alt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请</a:t>
            </a:r>
            <a:r>
              <a:rPr lang="zh-CN" alt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你造一个句子。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79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非</a:t>
            </a:r>
            <a:r>
              <a:rPr lang="en-US" altLang="zh-TW" sz="6600" dirty="0" smtClean="0"/>
              <a:t>…</a:t>
            </a:r>
            <a:r>
              <a:rPr lang="zh-TW" altLang="en-US" sz="6600" dirty="0" smtClean="0"/>
              <a:t>不可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38350"/>
            <a:ext cx="10178322" cy="4295775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你再不起床，上课</a:t>
            </a:r>
            <a:r>
              <a:rPr lang="en-US" altLang="zh-TW" sz="3200" dirty="0" smtClean="0"/>
              <a:t>______(</a:t>
            </a:r>
            <a:r>
              <a:rPr lang="zh-TW" altLang="en-US" sz="3200" dirty="0"/>
              <a:t>晚</a:t>
            </a:r>
            <a:r>
              <a:rPr lang="zh-TW" altLang="en-US" sz="3200" dirty="0" smtClean="0"/>
              <a:t>到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张天明买衣服</a:t>
            </a:r>
            <a:r>
              <a:rPr lang="en-US" altLang="zh-TW" sz="3200" dirty="0" smtClean="0"/>
              <a:t>_______(</a:t>
            </a:r>
            <a:r>
              <a:rPr lang="zh-TW" altLang="en-US" sz="3200" dirty="0" smtClean="0"/>
              <a:t>买名牌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小林吃鱼</a:t>
            </a:r>
            <a:r>
              <a:rPr lang="en-US" altLang="zh-TW" sz="3200" dirty="0" smtClean="0"/>
              <a:t>________(</a:t>
            </a:r>
            <a:r>
              <a:rPr lang="zh-TW" altLang="en-US" sz="3200" dirty="0" smtClean="0"/>
              <a:t>清蒸鱼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，别的做法</a:t>
            </a:r>
            <a:r>
              <a:rPr lang="en-US" altLang="zh-TW" sz="3200" dirty="0"/>
              <a:t>(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of doing a thing</a:t>
            </a:r>
            <a:r>
              <a:rPr lang="en-US" altLang="zh-TW" sz="3200" dirty="0"/>
              <a:t>)</a:t>
            </a:r>
            <a:r>
              <a:rPr lang="zh-TW" altLang="en-US" sz="3200" dirty="0" smtClean="0"/>
              <a:t>他不喜欢。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388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</a:rPr>
              <a:t>非</a:t>
            </a:r>
            <a:r>
              <a:rPr lang="en-US" altLang="zh-TW" sz="6600" dirty="0">
                <a:solidFill>
                  <a:srgbClr val="2A1A00"/>
                </a:solidFill>
              </a:rPr>
              <a:t>…</a:t>
            </a:r>
            <a:r>
              <a:rPr lang="zh-TW" altLang="en-US" sz="6600" dirty="0">
                <a:solidFill>
                  <a:srgbClr val="2A1A00"/>
                </a:solidFill>
              </a:rPr>
              <a:t>不可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09800"/>
            <a:ext cx="10578372" cy="436245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去台湾</a:t>
            </a:r>
            <a:r>
              <a:rPr lang="en-US" altLang="zh-TW" sz="3200" dirty="0" smtClean="0"/>
              <a:t>_______(</a:t>
            </a:r>
            <a:r>
              <a:rPr lang="zh-TW" altLang="en-US" sz="3200" dirty="0" smtClean="0"/>
              <a:t>喝珍珠奶茶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今天我妈妈过生日，晚上的生日晚会我</a:t>
            </a:r>
            <a:r>
              <a:rPr lang="en-US" altLang="zh-TW" sz="3200" dirty="0" smtClean="0"/>
              <a:t>_________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/>
          </a:p>
          <a:p>
            <a:pPr lvl="0">
              <a:buClr>
                <a:srgbClr val="2A1A00"/>
              </a:buClr>
            </a:pPr>
            <a:r>
              <a:rPr lang="zh-CN" alt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请你造一个句子。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463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打折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544561"/>
            <a:ext cx="10502172" cy="3593591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这件衣服原來是一千元，</a:t>
            </a:r>
            <a:r>
              <a:rPr lang="en-US" altLang="zh-TW" sz="2800" dirty="0" smtClean="0"/>
              <a:t>___________</a:t>
            </a:r>
            <a:r>
              <a:rPr lang="zh-TW" altLang="en-US" sz="2800" dirty="0" smtClean="0"/>
              <a:t>，</a:t>
            </a:r>
            <a:r>
              <a:rPr lang="zh-TW" altLang="en-US" sz="2800" dirty="0" smtClean="0"/>
              <a:t>现</a:t>
            </a:r>
            <a:r>
              <a:rPr lang="zh-TW" altLang="en-US" sz="2800" dirty="0"/>
              <a:t>在</a:t>
            </a:r>
            <a:r>
              <a:rPr lang="zh-TW" altLang="en-US" sz="2800" dirty="0" smtClean="0"/>
              <a:t>是</a:t>
            </a:r>
            <a:r>
              <a:rPr lang="en-US" altLang="zh-TW" sz="2800" dirty="0" smtClean="0"/>
              <a:t>_______</a:t>
            </a:r>
            <a:r>
              <a:rPr lang="zh-TW" altLang="en-US" sz="2800" dirty="0" smtClean="0"/>
              <a:t>元。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 smtClean="0"/>
              <a:t>这台电脑上个月是</a:t>
            </a:r>
            <a:r>
              <a:rPr lang="zh-TW" altLang="en-US" sz="2800" dirty="0" smtClean="0"/>
              <a:t>五千元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>_________</a:t>
            </a:r>
            <a:r>
              <a:rPr lang="zh-TW" altLang="en-US" sz="2800" dirty="0" smtClean="0"/>
              <a:t>，这个月变成</a:t>
            </a:r>
            <a:r>
              <a:rPr lang="en-US" altLang="zh-TW" sz="2800" dirty="0" smtClean="0"/>
              <a:t>_____</a:t>
            </a:r>
            <a:r>
              <a:rPr lang="zh-TW" altLang="en-US" sz="2800" dirty="0" smtClean="0"/>
              <a:t>元。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 smtClean="0"/>
              <a:t>这家店的衣服全部都</a:t>
            </a:r>
            <a:r>
              <a:rPr lang="en-US" altLang="zh-TW" sz="2800" dirty="0" smtClean="0"/>
              <a:t>________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362" y="142876"/>
            <a:ext cx="2143125" cy="21431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49" y="321407"/>
            <a:ext cx="3590925" cy="18881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24" y="4481511"/>
            <a:ext cx="2205038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无论</a:t>
            </a:r>
            <a:r>
              <a:rPr lang="en-US" altLang="zh-TW" sz="6600" dirty="0" smtClean="0"/>
              <a:t>…</a:t>
            </a:r>
            <a:r>
              <a:rPr lang="zh-TW" altLang="en-US" sz="6600" dirty="0" smtClean="0"/>
              <a:t>都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7" y="1874516"/>
            <a:ext cx="10321197" cy="4773933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明天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谁请客</a:t>
            </a:r>
            <a:r>
              <a:rPr lang="en-US" altLang="zh-TW" sz="3200" dirty="0" smtClean="0"/>
              <a:t>(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qǐngkè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pick up the bill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我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不去。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2.A:</a:t>
            </a:r>
            <a:r>
              <a:rPr lang="zh-TW" altLang="en-US" sz="3200" dirty="0" smtClean="0"/>
              <a:t>你想去城里的哪个购物中心</a:t>
            </a:r>
            <a:r>
              <a:rPr lang="en-US" altLang="zh-TW" sz="3200" dirty="0" smtClean="0"/>
              <a:t>(</a:t>
            </a:r>
            <a:r>
              <a:rPr lang="en-US" altLang="zh-TW" dirty="0" err="1" smtClean="0"/>
              <a:t>gòuwù</a:t>
            </a:r>
            <a:r>
              <a:rPr lang="en-US" altLang="zh-TW" dirty="0" smtClean="0"/>
              <a:t> </a:t>
            </a:r>
            <a:r>
              <a:rPr lang="en-US" altLang="zh-TW" dirty="0" err="1"/>
              <a:t>z</a:t>
            </a:r>
            <a:r>
              <a:rPr lang="en-US" altLang="zh-TW" dirty="0" err="1" smtClean="0"/>
              <a:t>hōng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xīn,shopping</a:t>
            </a:r>
            <a:r>
              <a:rPr lang="en-US" altLang="zh-TW" dirty="0" smtClean="0"/>
              <a:t> center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B:</a:t>
            </a:r>
            <a:r>
              <a:rPr lang="zh-TW" altLang="en-US" sz="3200" dirty="0" smtClean="0"/>
              <a:t>城里的购物中心我都没去过，所以</a:t>
            </a:r>
            <a:r>
              <a:rPr lang="en-US" altLang="zh-TW" sz="3200" dirty="0" smtClean="0"/>
              <a:t>____(</a:t>
            </a:r>
            <a:r>
              <a:rPr lang="zh-TW" altLang="en-US" sz="3200" dirty="0" smtClean="0"/>
              <a:t>都可以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我们已经说好明天去买东西，你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愿不愿意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得跟我们去。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796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</a:rPr>
              <a:t>无论</a:t>
            </a:r>
            <a:r>
              <a:rPr lang="en-US" altLang="zh-TW" sz="6600" dirty="0">
                <a:solidFill>
                  <a:srgbClr val="2A1A00"/>
                </a:solidFill>
              </a:rPr>
              <a:t>…</a:t>
            </a:r>
            <a:r>
              <a:rPr lang="zh-TW" altLang="en-US" sz="6600" dirty="0">
                <a:solidFill>
                  <a:srgbClr val="2A1A00"/>
                </a:solidFill>
              </a:rPr>
              <a:t>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495424"/>
            <a:ext cx="10178322" cy="5114925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/>
              <a:t>这两天他不太舒服，清蒸鱼、芥兰牛肉、菠菜豆腐什么的，他都不想吃。</a:t>
            </a:r>
            <a:endParaRPr lang="en-US" altLang="zh-TW" sz="2800" dirty="0" smtClean="0"/>
          </a:p>
          <a:p>
            <a:r>
              <a:rPr lang="zh-TW" altLang="en-US" sz="2800" u="sng" dirty="0" smtClean="0"/>
              <a:t>这两天他不太舒服，无论什么菜，他都不想吃。</a:t>
            </a:r>
            <a:endParaRPr lang="en-US" altLang="zh-TW" sz="2800" u="sng" dirty="0" smtClean="0"/>
          </a:p>
          <a:p>
            <a:endParaRPr lang="en-US" altLang="zh-TW" sz="2800" u="sng" dirty="0"/>
          </a:p>
          <a:p>
            <a:r>
              <a:rPr lang="zh-TW" altLang="en-US" sz="2800" dirty="0" smtClean="0"/>
              <a:t>那个宿舍，早上吵，中午吵，下午吵，晚上也吵。</a:t>
            </a:r>
            <a:endParaRPr lang="en-US" altLang="zh-TW" sz="2800" dirty="0" smtClean="0"/>
          </a:p>
          <a:p>
            <a:r>
              <a:rPr lang="en-US" altLang="zh-TW" sz="2800" dirty="0" smtClean="0"/>
              <a:t>____________________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 smtClean="0"/>
              <a:t>附近新开的购物中心非常大。吃的、穿的、用的、玩儿的，都能买到。</a:t>
            </a:r>
            <a:endParaRPr lang="en-US" altLang="zh-TW" sz="2800" dirty="0" smtClean="0"/>
          </a:p>
          <a:p>
            <a:r>
              <a:rPr lang="en-US" altLang="zh-TW" sz="2800" dirty="0" smtClean="0"/>
              <a:t>_______________________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2619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</a:rPr>
              <a:t>无论</a:t>
            </a:r>
            <a:r>
              <a:rPr lang="en-US" altLang="zh-TW" sz="6600" dirty="0">
                <a:solidFill>
                  <a:srgbClr val="2A1A00"/>
                </a:solidFill>
              </a:rPr>
              <a:t>…</a:t>
            </a:r>
            <a:r>
              <a:rPr lang="zh-TW" altLang="en-US" sz="6600" dirty="0">
                <a:solidFill>
                  <a:srgbClr val="2A1A00"/>
                </a:solidFill>
              </a:rPr>
              <a:t>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00250"/>
            <a:ext cx="10178322" cy="4591049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CN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走到哪里，</a:t>
            </a:r>
            <a:r>
              <a:rPr lang="zh-CN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en-US" altLang="zh-CN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zh-CN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着你</a:t>
            </a:r>
            <a:r>
              <a:rPr lang="zh-CN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/</a:t>
            </a:r>
            <a:r>
              <a:rPr lang="zh-TW" altLang="en-US" sz="3200" dirty="0" smtClean="0"/>
              <a:t>下雨或晴天</a:t>
            </a:r>
            <a:r>
              <a:rPr lang="en-US" altLang="zh-TW" sz="3200" dirty="0" smtClean="0"/>
              <a:t>(</a:t>
            </a:r>
            <a:r>
              <a:rPr lang="en-US" altLang="zh-TW" sz="2400" dirty="0" err="1" smtClean="0"/>
              <a:t>qíngtiān</a:t>
            </a:r>
            <a:r>
              <a:rPr lang="en-US" altLang="zh-TW" sz="2400" dirty="0" smtClean="0"/>
              <a:t>, sunny day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，我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要去。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/>
              <a:t>/</a:t>
            </a:r>
            <a:r>
              <a:rPr lang="zh-TW" altLang="en-US" sz="3200" dirty="0" smtClean="0"/>
              <a:t>他说什么，你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别相信。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请造一个句子。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552" y="1779267"/>
            <a:ext cx="3076574" cy="461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25856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于是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619250"/>
            <a:ext cx="10178322" cy="4848225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我给他打了很多次电话都没人接，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就给他发了一封电子邮件</a:t>
            </a:r>
            <a:r>
              <a:rPr lang="en-US" altLang="zh-TW" sz="3200" dirty="0"/>
              <a:t>(e-mail)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晚餐后，他去一家购物中心买鞋子，那里没有他喜欢的，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又开车去了另一个购物中心。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周末孩子们要去山上，没想到星期六早上下雨了，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他们就不去了。</a:t>
            </a:r>
            <a:endParaRPr lang="en-US" altLang="zh-TW" sz="3200" dirty="0" smtClean="0"/>
          </a:p>
          <a:p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6416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</a:rPr>
              <a:t>于是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57400"/>
            <a:ext cx="10406922" cy="4314825"/>
          </a:xfrm>
        </p:spPr>
        <p:txBody>
          <a:bodyPr>
            <a:normAutofit/>
          </a:bodyPr>
          <a:lstStyle/>
          <a:p>
            <a:pPr lvl="0">
              <a:buClr>
                <a:srgbClr val="2A1A00"/>
              </a:buClr>
            </a:pPr>
            <a:r>
              <a:rPr lang="zh-TW" alt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小明在商店看见一件毛衣，样子、颜色他都很喜欢，</a:t>
            </a:r>
            <a:r>
              <a:rPr lang="en-US" altLang="zh-TW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</a:t>
            </a:r>
            <a:r>
              <a:rPr lang="zh-TW" alt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就买下来了。</a:t>
            </a:r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他一直没</a:t>
            </a:r>
            <a:r>
              <a:rPr lang="zh-TW" altLang="en-US" sz="3200" dirty="0" smtClean="0"/>
              <a:t>有</a:t>
            </a:r>
            <a:r>
              <a:rPr lang="zh-TW" altLang="en-US" sz="3200" dirty="0" smtClean="0"/>
              <a:t>来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我们决定</a:t>
            </a:r>
            <a:r>
              <a:rPr lang="en-US" altLang="zh-TW" sz="2600" dirty="0" smtClean="0"/>
              <a:t>(</a:t>
            </a:r>
            <a:r>
              <a:rPr lang="en-US" altLang="zh-TW" sz="2600" dirty="0" err="1" smtClean="0"/>
              <a:t>juédìng</a:t>
            </a:r>
            <a:r>
              <a:rPr lang="en-US" altLang="zh-TW" sz="2600" dirty="0" smtClean="0"/>
              <a:t>, decide)</a:t>
            </a:r>
            <a:r>
              <a:rPr lang="zh-TW" altLang="en-US" sz="3200" dirty="0" smtClean="0"/>
              <a:t>先</a:t>
            </a:r>
            <a:r>
              <a:rPr lang="zh-TW" altLang="en-US" sz="3200" dirty="0" smtClean="0"/>
              <a:t>走</a:t>
            </a:r>
            <a:r>
              <a:rPr lang="zh-TW" altLang="en-US" sz="3200" dirty="0"/>
              <a:t>了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>
                <a:latin typeface="+mn-ea"/>
              </a:rPr>
              <a:t>我</a:t>
            </a:r>
            <a:r>
              <a:rPr lang="zh-CN" altLang="en-US" sz="3200" dirty="0" smtClean="0">
                <a:latin typeface="+mn-ea"/>
              </a:rPr>
              <a:t>懒</a:t>
            </a:r>
            <a:r>
              <a:rPr lang="zh-CN" altLang="en-US" sz="3200" dirty="0">
                <a:latin typeface="+mn-ea"/>
              </a:rPr>
              <a:t>得做饭，也懒得出去吃</a:t>
            </a:r>
            <a:r>
              <a:rPr lang="zh-CN" altLang="en-US" sz="3200" dirty="0" smtClean="0">
                <a:latin typeface="+mn-ea"/>
              </a:rPr>
              <a:t>，</a:t>
            </a:r>
            <a:r>
              <a:rPr lang="en-US" altLang="zh-CN" sz="3200" dirty="0">
                <a:latin typeface="+mn-ea"/>
              </a:rPr>
              <a:t>/</a:t>
            </a:r>
            <a:r>
              <a:rPr lang="zh-CN" altLang="en-US" sz="3200" dirty="0" smtClean="0">
                <a:latin typeface="+mn-ea"/>
              </a:rPr>
              <a:t>只有</a:t>
            </a:r>
            <a:r>
              <a:rPr lang="zh-CN" altLang="en-US" sz="3200" dirty="0">
                <a:latin typeface="+mn-ea"/>
              </a:rPr>
              <a:t>吃泡</a:t>
            </a:r>
            <a:r>
              <a:rPr lang="zh-CN" altLang="en-US" sz="3200" dirty="0" smtClean="0">
                <a:latin typeface="+mn-ea"/>
              </a:rPr>
              <a:t>面</a:t>
            </a:r>
            <a:r>
              <a:rPr lang="en-US" altLang="zh-CN" sz="3200" dirty="0" smtClean="0">
                <a:latin typeface="+mn-ea"/>
              </a:rPr>
              <a:t>(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pào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miàn</a:t>
            </a:r>
            <a:r>
              <a:rPr lang="en-US" altLang="zh-CN" sz="3200" dirty="0" smtClean="0">
                <a:latin typeface="+mn-ea"/>
              </a:rPr>
              <a:t>)</a:t>
            </a:r>
            <a:r>
              <a:rPr lang="zh-CN" altLang="en-US" sz="3200" dirty="0" smtClean="0">
                <a:latin typeface="+mn-ea"/>
              </a:rPr>
              <a:t>。</a:t>
            </a:r>
            <a:endParaRPr lang="en-US" altLang="zh-TW" sz="3200" dirty="0" smtClean="0">
              <a:latin typeface="+mn-ea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9433"/>
          <a:stretch/>
        </p:blipFill>
        <p:spPr>
          <a:xfrm>
            <a:off x="8201026" y="37203"/>
            <a:ext cx="3343274" cy="20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</a:rPr>
              <a:t>于是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早上起晚了</a:t>
            </a:r>
            <a:r>
              <a:rPr lang="zh-CN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只能饿着肚子去上课</a:t>
            </a:r>
            <a:r>
              <a:rPr lang="zh-CN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请你造一个句子。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24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59881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Adj./V.</a:t>
            </a:r>
            <a:r>
              <a:rPr lang="zh-TW" altLang="en-US" sz="6600" cap="none" dirty="0" smtClean="0"/>
              <a:t>是</a:t>
            </a:r>
            <a:r>
              <a:rPr lang="en-US" altLang="zh-TW" sz="6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Adj./V.</a:t>
            </a:r>
            <a:r>
              <a:rPr lang="zh-TW" altLang="en-US" sz="6600" dirty="0" smtClean="0"/>
              <a:t>，</a:t>
            </a:r>
            <a:r>
              <a:rPr lang="zh-TW" altLang="en-US" sz="6000" dirty="0" smtClean="0"/>
              <a:t>可是</a:t>
            </a:r>
            <a:r>
              <a:rPr lang="en-US" altLang="zh-TW" sz="6000" dirty="0" smtClean="0"/>
              <a:t>/</a:t>
            </a:r>
            <a:r>
              <a:rPr lang="zh-TW" altLang="en-US" sz="6000" dirty="0" smtClean="0"/>
              <a:t>但是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647825"/>
            <a:ext cx="10178322" cy="497205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A:</a:t>
            </a:r>
            <a:r>
              <a:rPr lang="zh-TW" altLang="en-US" sz="3200" dirty="0" smtClean="0"/>
              <a:t>我打算学音乐。</a:t>
            </a:r>
            <a:endParaRPr lang="en-US" altLang="zh-TW" sz="3200" dirty="0" smtClean="0"/>
          </a:p>
          <a:p>
            <a:r>
              <a:rPr lang="en-US" altLang="zh-TW" sz="3200" dirty="0" smtClean="0"/>
              <a:t>B:</a:t>
            </a:r>
            <a:r>
              <a:rPr lang="zh-TW" altLang="en-US" sz="3200" dirty="0" smtClean="0"/>
              <a:t>学音乐</a:t>
            </a:r>
            <a:r>
              <a:rPr lang="en-US" altLang="zh-TW" sz="3200" dirty="0" smtClean="0"/>
              <a:t>______(</a:t>
            </a:r>
            <a:r>
              <a:rPr lang="zh-TW" altLang="en-US" sz="3200" dirty="0" smtClean="0"/>
              <a:t>好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以后找工作不容易。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A:</a:t>
            </a:r>
            <a:r>
              <a:rPr lang="zh-TW" altLang="en-US" sz="3200" dirty="0" smtClean="0"/>
              <a:t>这件衣服太贵了，别买！</a:t>
            </a:r>
            <a:endParaRPr lang="en-US" altLang="zh-TW" sz="3200" dirty="0" smtClean="0"/>
          </a:p>
          <a:p>
            <a:r>
              <a:rPr lang="en-US" altLang="zh-TW" sz="3200" dirty="0" smtClean="0"/>
              <a:t>B:</a:t>
            </a:r>
            <a:r>
              <a:rPr lang="zh-TW" altLang="en-US" sz="3200" dirty="0" smtClean="0"/>
              <a:t>这件衣服</a:t>
            </a:r>
            <a:r>
              <a:rPr lang="en-US" altLang="zh-TW" sz="3200" dirty="0" smtClean="0"/>
              <a:t>______(</a:t>
            </a:r>
            <a:r>
              <a:rPr lang="zh-TW" altLang="en-US" sz="3200" dirty="0" smtClean="0"/>
              <a:t>贵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牌子好。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A:</a:t>
            </a:r>
            <a:r>
              <a:rPr lang="zh-TW" altLang="en-US" sz="3200" dirty="0" smtClean="0"/>
              <a:t>明天晚上是林雪梅得生日晚会，你去吗？</a:t>
            </a:r>
            <a:endParaRPr lang="en-US" altLang="zh-TW" sz="3200" dirty="0" smtClean="0"/>
          </a:p>
          <a:p>
            <a:r>
              <a:rPr lang="en-US" altLang="zh-TW" sz="3200" dirty="0" smtClean="0"/>
              <a:t>B:</a:t>
            </a:r>
            <a:r>
              <a:rPr lang="zh-TW" altLang="en-US" sz="3200" dirty="0" smtClean="0"/>
              <a:t>我</a:t>
            </a:r>
            <a:r>
              <a:rPr lang="en-US" altLang="zh-TW" sz="3200" dirty="0" smtClean="0"/>
              <a:t>______(</a:t>
            </a:r>
            <a:r>
              <a:rPr lang="zh-TW" altLang="en-US" sz="3200" dirty="0" smtClean="0"/>
              <a:t>去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会晚一点儿。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436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5400" cap="none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Adj./V.</a:t>
            </a:r>
            <a:r>
              <a:rPr lang="zh-TW" altLang="en-US" sz="5900" cap="none" dirty="0">
                <a:solidFill>
                  <a:srgbClr val="2A1A00"/>
                </a:solidFill>
              </a:rPr>
              <a:t>是</a:t>
            </a:r>
            <a:r>
              <a:rPr lang="en-US" altLang="zh-TW" sz="5900" cap="none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Adj./V.</a:t>
            </a:r>
            <a:r>
              <a:rPr lang="zh-TW" altLang="en-US" sz="5900" dirty="0">
                <a:solidFill>
                  <a:srgbClr val="2A1A00"/>
                </a:solidFill>
              </a:rPr>
              <a:t>，</a:t>
            </a:r>
            <a:r>
              <a:rPr lang="zh-TW" altLang="en-US" sz="5400" dirty="0">
                <a:solidFill>
                  <a:srgbClr val="2A1A00"/>
                </a:solidFill>
              </a:rPr>
              <a:t>可是</a:t>
            </a:r>
            <a:r>
              <a:rPr lang="en-US" altLang="zh-TW" sz="5400" dirty="0">
                <a:solidFill>
                  <a:srgbClr val="2A1A00"/>
                </a:solidFill>
              </a:rPr>
              <a:t>/</a:t>
            </a:r>
            <a:r>
              <a:rPr lang="zh-TW" altLang="en-US" sz="5400" dirty="0">
                <a:solidFill>
                  <a:srgbClr val="2A1A00"/>
                </a:solidFill>
              </a:rPr>
              <a:t>但是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790700"/>
            <a:ext cx="10178322" cy="4733925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A:</a:t>
            </a:r>
            <a:r>
              <a:rPr lang="zh-TW" altLang="en-US" sz="2800" dirty="0" smtClean="0"/>
              <a:t>你为什么不喜欢</a:t>
            </a:r>
            <a:r>
              <a:rPr lang="en-US" altLang="zh-TW" sz="2800" dirty="0" smtClean="0"/>
              <a:t>‘</a:t>
            </a:r>
            <a:r>
              <a:rPr lang="zh-TW" altLang="en-US" sz="2800" dirty="0" smtClean="0"/>
              <a:t>去那家餐厅吃饭？他们的菜做得很地道。</a:t>
            </a:r>
            <a:endParaRPr lang="en-US" altLang="zh-TW" sz="2800" dirty="0" smtClean="0"/>
          </a:p>
          <a:p>
            <a:r>
              <a:rPr lang="en-US" altLang="zh-TW" sz="2800" dirty="0" smtClean="0"/>
              <a:t>B:</a:t>
            </a:r>
            <a:r>
              <a:rPr lang="zh-TW" altLang="en-US" sz="2800" dirty="0" smtClean="0"/>
              <a:t>他们的菜</a:t>
            </a:r>
            <a:r>
              <a:rPr lang="en-US" altLang="zh-TW" sz="2800" dirty="0" smtClean="0"/>
              <a:t>____________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>_________(</a:t>
            </a:r>
            <a:r>
              <a:rPr lang="zh-TW" altLang="en-US" sz="2800" dirty="0" smtClean="0"/>
              <a:t>有点油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en-US" altLang="zh-TW" sz="2800" dirty="0" smtClean="0"/>
              <a:t>A:</a:t>
            </a:r>
            <a:r>
              <a:rPr lang="zh-TW" altLang="en-US" sz="2800" dirty="0" smtClean="0"/>
              <a:t>住在校内很好，你为什么要搬出去？</a:t>
            </a:r>
            <a:endParaRPr lang="en-US" altLang="zh-TW" sz="2800" dirty="0" smtClean="0"/>
          </a:p>
          <a:p>
            <a:r>
              <a:rPr lang="en-US" altLang="zh-TW" sz="2800" dirty="0" smtClean="0"/>
              <a:t>B:_________________________(</a:t>
            </a:r>
            <a:r>
              <a:rPr lang="zh-TW" altLang="en-US" sz="2800" dirty="0" smtClean="0"/>
              <a:t>同屋太吵了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en-US" altLang="zh-TW" sz="2800" dirty="0" smtClean="0"/>
              <a:t>A:</a:t>
            </a:r>
            <a:r>
              <a:rPr lang="zh-TW" altLang="en-US" sz="2800" dirty="0" smtClean="0"/>
              <a:t>这条裤子你穿着很好看，为什么不买？</a:t>
            </a:r>
            <a:endParaRPr lang="en-US" altLang="zh-TW" sz="2800" dirty="0" smtClean="0"/>
          </a:p>
          <a:p>
            <a:r>
              <a:rPr lang="en-US" altLang="zh-TW" sz="2800" dirty="0" smtClean="0"/>
              <a:t>B:_____________________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67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433</TotalTime>
  <Words>944</Words>
  <Application>Microsoft Office PowerPoint</Application>
  <PresentationFormat>寬螢幕</PresentationFormat>
  <Paragraphs>100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华文中宋</vt:lpstr>
      <vt:lpstr>微軟正黑體</vt:lpstr>
      <vt:lpstr>新細明體</vt:lpstr>
      <vt:lpstr>標楷體</vt:lpstr>
      <vt:lpstr>Arial</vt:lpstr>
      <vt:lpstr>Gill Sans MT</vt:lpstr>
      <vt:lpstr>Impact</vt:lpstr>
      <vt:lpstr>Times New Roman</vt:lpstr>
      <vt:lpstr>Badge</vt:lpstr>
      <vt:lpstr>第四课 买东西</vt:lpstr>
      <vt:lpstr>无论…都</vt:lpstr>
      <vt:lpstr>无论…都</vt:lpstr>
      <vt:lpstr>无论…都</vt:lpstr>
      <vt:lpstr>于是</vt:lpstr>
      <vt:lpstr>于是</vt:lpstr>
      <vt:lpstr>于是</vt:lpstr>
      <vt:lpstr>Adj./V.是Adj./V.，可是/但是</vt:lpstr>
      <vt:lpstr>Adj./V.是Adj./V.，可是/但是</vt:lpstr>
      <vt:lpstr>Adj./V.是Adj./V.，可是/但是</vt:lpstr>
      <vt:lpstr>难道</vt:lpstr>
      <vt:lpstr>难道</vt:lpstr>
      <vt:lpstr>(要)不然</vt:lpstr>
      <vt:lpstr>(要)不然</vt:lpstr>
      <vt:lpstr>非…不可</vt:lpstr>
      <vt:lpstr>非…不可</vt:lpstr>
      <vt:lpstr>打折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第四课 买东西</dc:title>
  <dc:creator>admin</dc:creator>
  <cp:lastModifiedBy>admin</cp:lastModifiedBy>
  <cp:revision>18</cp:revision>
  <dcterms:created xsi:type="dcterms:W3CDTF">2019-10-14T08:49:09Z</dcterms:created>
  <dcterms:modified xsi:type="dcterms:W3CDTF">2019-10-17T21:47:59Z</dcterms:modified>
</cp:coreProperties>
</file>