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58" r:id="rId5"/>
    <p:sldId id="276" r:id="rId6"/>
    <p:sldId id="259" r:id="rId7"/>
    <p:sldId id="260" r:id="rId8"/>
    <p:sldId id="266" r:id="rId9"/>
    <p:sldId id="267" r:id="rId10"/>
    <p:sldId id="261" r:id="rId11"/>
    <p:sldId id="278" r:id="rId12"/>
    <p:sldId id="279" r:id="rId13"/>
    <p:sldId id="268" r:id="rId14"/>
    <p:sldId id="275" r:id="rId15"/>
    <p:sldId id="262" r:id="rId16"/>
    <p:sldId id="263" r:id="rId17"/>
    <p:sldId id="264" r:id="rId18"/>
    <p:sldId id="277" r:id="rId19"/>
    <p:sldId id="28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11/20/2019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+mn-ea"/>
                <a:ea typeface="+mn-ea"/>
              </a:rPr>
              <a:t>第八课 打工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7048" y="4398644"/>
            <a:ext cx="8645652" cy="223075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SzTx/>
            </a:pP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Chinese Drill3</a:t>
            </a:r>
            <a:b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(Autumn 2019) 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Gill Sans MT" panose="020B0502020104020203"/>
                <a:ea typeface="微軟正黑體" panose="020B0604030504040204" pitchFamily="34" charset="-120"/>
              </a:rPr>
              <a:t/>
            </a:r>
            <a:br>
              <a:rPr lang="en-US" altLang="zh-TW" sz="2800" b="1" cap="all" spc="400" dirty="0">
                <a:solidFill>
                  <a:srgbClr val="2A1A00"/>
                </a:solidFill>
                <a:latin typeface="Gill Sans MT" panose="020B0502020104020203"/>
                <a:ea typeface="微軟正黑體" panose="020B0604030504040204" pitchFamily="34" charset="-120"/>
              </a:rPr>
            </a:br>
            <a:endParaRPr lang="en-US" altLang="zh-TW" sz="2800" b="1" cap="all" spc="400" dirty="0">
              <a:solidFill>
                <a:srgbClr val="2A1A00"/>
              </a:solidFill>
              <a:latin typeface="Gill Sans MT" panose="020B0502020104020203"/>
              <a:ea typeface="微軟正黑體" panose="020B0604030504040204" pitchFamily="34" charset="-120"/>
            </a:endParaRPr>
          </a:p>
          <a:p>
            <a:pPr lvl="0" algn="ctr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SzTx/>
            </a:pPr>
            <a:r>
              <a:rPr lang="zh-TW" altLang="en-US" sz="2800" b="1" cap="all" spc="400" dirty="0">
                <a:solidFill>
                  <a:srgbClr val="2A1A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老师：洪珑真老师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Sophie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51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+mn-ea"/>
                <a:ea typeface="+mn-ea"/>
              </a:rPr>
              <a:t>适合</a:t>
            </a:r>
            <a:r>
              <a:rPr lang="en-US" altLang="zh-TW" sz="6600" dirty="0" err="1" smtClean="0">
                <a:latin typeface="+mn-ea"/>
                <a:ea typeface="+mn-ea"/>
              </a:rPr>
              <a:t>v.s</a:t>
            </a:r>
            <a:r>
              <a:rPr lang="en-US" altLang="zh-TW" sz="6600" dirty="0" smtClean="0">
                <a:latin typeface="+mn-ea"/>
                <a:ea typeface="+mn-ea"/>
              </a:rPr>
              <a:t>.</a:t>
            </a:r>
            <a:r>
              <a:rPr lang="zh-TW" altLang="en-US" sz="6600" dirty="0" smtClean="0">
                <a:latin typeface="+mn-ea"/>
                <a:ea typeface="+mn-ea"/>
              </a:rPr>
              <a:t>合适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09775"/>
            <a:ext cx="10058400" cy="4629149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合适：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适合：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这条牛仔裤不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你穿，你妈妈可能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这种家具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家里用，放在办公室不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这个专业不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你，你还是选别的专业吧！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适合</a:t>
            </a:r>
            <a:r>
              <a:rPr lang="en-US" altLang="zh-TW" sz="6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合适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75" t="22500" r="26094" b="47500"/>
          <a:stretch/>
        </p:blipFill>
        <p:spPr>
          <a:xfrm rot="-60000">
            <a:off x="266700" y="2371725"/>
            <a:ext cx="1120245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适合</a:t>
            </a:r>
            <a:r>
              <a:rPr lang="en-US" altLang="zh-TW" sz="6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合适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74" t="23056" r="31095" b="13056"/>
          <a:stretch/>
        </p:blipFill>
        <p:spPr>
          <a:xfrm rot="-60000">
            <a:off x="1557337" y="228343"/>
            <a:ext cx="9077326" cy="62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+mn-ea"/>
                <a:ea typeface="+mn-ea"/>
              </a:rPr>
              <a:t>影响</a:t>
            </a:r>
            <a:r>
              <a:rPr lang="en-US" altLang="zh-TW" sz="6600" dirty="0" smtClean="0">
                <a:latin typeface="+mn-ea"/>
                <a:ea typeface="+mn-ea"/>
              </a:rPr>
              <a:t>(V.)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40207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睡觉的时间不够会</a:t>
            </a:r>
            <a:r>
              <a:rPr lang="en-US" altLang="zh-TW" sz="3200" dirty="0" smtClean="0"/>
              <a:t>________</a:t>
            </a:r>
            <a:r>
              <a:rPr lang="zh-TW" altLang="en-US" sz="3200" dirty="0" smtClean="0"/>
              <a:t>健康。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你看书吧，我坐在这儿不说话，不会</a:t>
            </a:r>
            <a:r>
              <a:rPr lang="en-US" altLang="zh-TW" sz="3200" dirty="0" smtClean="0"/>
              <a:t>________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酒几乎</a:t>
            </a:r>
            <a:r>
              <a:rPr lang="en-US" altLang="zh-TW" sz="3200" dirty="0" smtClean="0"/>
              <a:t>_____</a:t>
            </a:r>
            <a:r>
              <a:rPr lang="zh-TW" altLang="en-US" sz="3200" dirty="0" smtClean="0"/>
              <a:t>身体内每一系统</a:t>
            </a:r>
            <a:r>
              <a:rPr lang="en-US" altLang="zh-TW" sz="3200" dirty="0" smtClean="0"/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xìtǒng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system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/>
              <a:t>请你造一个句子。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06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有影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响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你不去开这个会，</a:t>
            </a:r>
            <a:r>
              <a:rPr lang="en-US" altLang="zh-TW" sz="3200" dirty="0" smtClean="0"/>
              <a:t>______________(</a:t>
            </a:r>
            <a:r>
              <a:rPr lang="zh-TW" altLang="en-US" sz="3200" dirty="0" smtClean="0"/>
              <a:t>你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找工作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第二次世界大战</a:t>
            </a:r>
            <a:r>
              <a:rPr lang="en-US" altLang="zh-TW" sz="3200" dirty="0" smtClean="0"/>
              <a:t>___________(</a:t>
            </a:r>
            <a:r>
              <a:rPr lang="zh-TW" altLang="en-US" sz="3200" dirty="0" smtClean="0"/>
              <a:t>后世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很大的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天鹅绒革命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Tiān'éróng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gémìng,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Velvet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)_______(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捷克的民主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dirty="0" smtClean="0">
                <a:latin typeface="+mn-ea"/>
                <a:ea typeface="+mn-ea"/>
              </a:rPr>
              <a:t>說到</a:t>
            </a:r>
            <a:r>
              <a:rPr lang="en-US" altLang="zh-TW" dirty="0" smtClean="0"/>
              <a:t>…</a:t>
            </a:r>
            <a:r>
              <a:rPr lang="en-US" altLang="zh-TW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of</a:t>
            </a:r>
            <a:endParaRPr lang="zh-TW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47827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200" dirty="0" smtClean="0">
                <a:latin typeface="+mn-ea"/>
              </a:rPr>
              <a:t>______(</a:t>
            </a:r>
            <a:r>
              <a:rPr lang="zh-TW" altLang="en-US" sz="3200" dirty="0" smtClean="0">
                <a:latin typeface="+mn-ea"/>
              </a:rPr>
              <a:t>钱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，我的同屋今天跟我说，她妈妈生气了，不给她钱了。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en-US" altLang="zh-TW" sz="3200" dirty="0" smtClean="0">
                <a:latin typeface="+mn-ea"/>
              </a:rPr>
              <a:t>___________(</a:t>
            </a:r>
            <a:r>
              <a:rPr lang="zh-TW" altLang="en-US" sz="3200" dirty="0" smtClean="0">
                <a:latin typeface="+mn-ea"/>
              </a:rPr>
              <a:t>下个学期的课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，我们可以不选我们学校的课吗？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en-US" altLang="zh-TW" sz="3200" dirty="0" smtClean="0">
                <a:latin typeface="+mn-ea"/>
              </a:rPr>
              <a:t>_______(</a:t>
            </a:r>
            <a:r>
              <a:rPr lang="zh-TW" altLang="en-US" sz="3200" dirty="0" smtClean="0">
                <a:latin typeface="+mn-ea"/>
              </a:rPr>
              <a:t>打球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，我们这个周末去打篮球好吗？</a:t>
            </a:r>
            <a:endParaRPr lang="en-US" altLang="zh-TW" sz="3200" dirty="0" smtClean="0">
              <a:latin typeface="+mn-ea"/>
            </a:endParaRPr>
          </a:p>
          <a:p>
            <a:endParaRPr lang="en-US" altLang="zh-TW" dirty="0" smtClean="0"/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zh-TW" altLang="en-US" sz="3200" dirty="0">
                <a:solidFill>
                  <a:prstClr val="black"/>
                </a:solidFill>
              </a:rPr>
              <a:t>请你造一个句子</a:t>
            </a:r>
            <a:r>
              <a:rPr lang="zh-TW" altLang="en-US" sz="3200" dirty="0" smtClean="0">
                <a:solidFill>
                  <a:prstClr val="black"/>
                </a:solidFill>
              </a:rPr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 smtClean="0">
                <a:latin typeface="+mn-ea"/>
                <a:ea typeface="+mn-ea"/>
              </a:rPr>
              <a:t>嫌</a:t>
            </a:r>
            <a:r>
              <a:rPr lang="zh-TW" altLang="en-US" dirty="0" smtClean="0"/>
              <a:t> </a:t>
            </a:r>
            <a:r>
              <a:rPr lang="en-US" altLang="zh-TW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dislike</a:t>
            </a:r>
            <a:endParaRPr lang="zh-TW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275" y="2121408"/>
            <a:ext cx="10734675" cy="414604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我妹妹</a:t>
            </a:r>
            <a:r>
              <a:rPr lang="en-US" altLang="zh-TW" sz="3200" dirty="0" smtClean="0"/>
              <a:t>______(</a:t>
            </a:r>
            <a:r>
              <a:rPr lang="zh-TW" altLang="en-US" sz="3200" dirty="0" smtClean="0"/>
              <a:t>餐馆，菜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又油又咸。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小林</a:t>
            </a:r>
            <a:r>
              <a:rPr lang="en-US" altLang="zh-TW" sz="3200" dirty="0" smtClean="0"/>
              <a:t>________(</a:t>
            </a:r>
            <a:r>
              <a:rPr lang="zh-TW" altLang="en-US" sz="3200" dirty="0" smtClean="0"/>
              <a:t>男朋友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做事马虎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，所以跟他分手了。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我同屋</a:t>
            </a:r>
            <a:r>
              <a:rPr lang="en-US" altLang="zh-TW" sz="3200" dirty="0" smtClean="0"/>
              <a:t>_______(</a:t>
            </a:r>
            <a:r>
              <a:rPr lang="zh-TW" altLang="en-US" sz="3200" dirty="0" smtClean="0"/>
              <a:t>餐馆打工累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挣钱少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，决定另外找工作。</a:t>
            </a:r>
            <a:endParaRPr lang="en-US" altLang="zh-TW" sz="3200" dirty="0" smtClean="0"/>
          </a:p>
          <a:p>
            <a:endParaRPr lang="en-US" altLang="zh-TW" sz="3200" dirty="0"/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zh-TW" altLang="en-US" sz="3000" dirty="0">
                <a:solidFill>
                  <a:prstClr val="black"/>
                </a:solidFill>
              </a:rPr>
              <a:t>请你造一个句子。</a:t>
            </a:r>
            <a:endParaRPr lang="en-US" altLang="zh-TW" sz="1900" dirty="0">
              <a:solidFill>
                <a:prstClr val="black"/>
              </a:solidFill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041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不是</a:t>
            </a:r>
            <a:r>
              <a:rPr lang="en-US" altLang="zh-TW" sz="6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TW" altLang="en-US" sz="6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就是</a:t>
            </a:r>
            <a:r>
              <a:rPr lang="en-US" altLang="zh-TW" sz="6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TW" altLang="en-US" sz="6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600" cap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either A or B</a:t>
            </a:r>
            <a:endParaRPr lang="zh-TW" altLang="en-US" sz="3600" cap="non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3425" y="2121408"/>
            <a:ext cx="10591800" cy="4050792"/>
          </a:xfrm>
        </p:spPr>
        <p:txBody>
          <a:bodyPr/>
          <a:lstStyle/>
          <a:p>
            <a:r>
              <a:rPr lang="zh-TW" altLang="en-US" sz="3200" dirty="0" smtClean="0"/>
              <a:t>现在租房子很不容易，</a:t>
            </a:r>
            <a:r>
              <a:rPr lang="en-US" altLang="zh-TW" sz="3200" dirty="0" smtClean="0"/>
              <a:t>_________________(</a:t>
            </a:r>
            <a:r>
              <a:rPr lang="zh-TW" altLang="en-US" sz="3200" dirty="0" smtClean="0"/>
              <a:t>价钱太贵，房子不好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，麻烦得很。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昨天的晚会来的</a:t>
            </a:r>
            <a:r>
              <a:rPr lang="en-US" altLang="zh-TW" sz="3200" dirty="0" smtClean="0"/>
              <a:t>___________(</a:t>
            </a:r>
            <a:r>
              <a:rPr lang="zh-TW" altLang="en-US" sz="3200" dirty="0" smtClean="0"/>
              <a:t>同学</a:t>
            </a:r>
            <a:r>
              <a:rPr lang="zh-TW" altLang="en-US" sz="3200" dirty="0"/>
              <a:t>，</a:t>
            </a:r>
            <a:r>
              <a:rPr lang="zh-TW" altLang="en-US" sz="3200" dirty="0" smtClean="0"/>
              <a:t>朋友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，他都认识。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他一回家，</a:t>
            </a:r>
            <a:r>
              <a:rPr lang="en-US" altLang="zh-TW" sz="3200" dirty="0" smtClean="0"/>
              <a:t>________(</a:t>
            </a:r>
            <a:r>
              <a:rPr lang="zh-TW" altLang="en-US" sz="3200" dirty="0" smtClean="0"/>
              <a:t>睡觉，听音乐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，根本不想写作业。</a:t>
            </a:r>
            <a:endParaRPr lang="en-US" altLang="zh-TW" sz="3200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8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063" t="19444" r="25781" b="10972"/>
          <a:stretch/>
        </p:blipFill>
        <p:spPr>
          <a:xfrm rot="-60000">
            <a:off x="1371600" y="541267"/>
            <a:ext cx="9448800" cy="61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532" t="21111" r="27266" b="25973"/>
          <a:stretch/>
        </p:blipFill>
        <p:spPr>
          <a:xfrm>
            <a:off x="919163" y="140715"/>
            <a:ext cx="10353675" cy="63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cap="none" dirty="0">
                <a:solidFill>
                  <a:srgbClr val="4A23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Exercises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521458"/>
            <a:ext cx="10058400" cy="405079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你一边上学一边打工吗？为什么？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你觉得自己的经济压力大不大？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请谈一谈一边上学一边打工对学习有什么影响。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1928812"/>
            <a:ext cx="4219576" cy="2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37" y="4010024"/>
            <a:ext cx="2767013" cy="27670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 smtClean="0">
                <a:latin typeface="+mn-ea"/>
                <a:ea typeface="+mn-ea"/>
              </a:rPr>
              <a:t>多</a:t>
            </a:r>
            <a:r>
              <a:rPr lang="en-US" altLang="zh-TW" dirty="0" smtClean="0"/>
              <a:t>(</a:t>
            </a:r>
            <a:r>
              <a:rPr lang="en-US" altLang="zh-TW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…it is</a:t>
            </a:r>
            <a:r>
              <a:rPr lang="zh-TW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TW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7872" y="2303716"/>
            <a:ext cx="10483977" cy="4050792"/>
          </a:xfrm>
        </p:spPr>
        <p:txBody>
          <a:bodyPr/>
          <a:lstStyle/>
          <a:p>
            <a:r>
              <a:rPr lang="zh-TW" altLang="en-US" sz="3200" dirty="0" smtClean="0"/>
              <a:t>父母挣钱</a:t>
            </a:r>
            <a:r>
              <a:rPr lang="en-US" altLang="zh-TW" sz="3200" dirty="0" smtClean="0"/>
              <a:t>_______(</a:t>
            </a:r>
            <a:r>
              <a:rPr lang="zh-TW" altLang="en-US" sz="3200" dirty="0" smtClean="0"/>
              <a:t>容易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啊！要好好珍惜</a:t>
            </a:r>
            <a:r>
              <a:rPr lang="en-US" altLang="zh-TW" sz="3200" dirty="0" smtClean="0"/>
              <a:t>(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zhēnxī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cherish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！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小名，外面</a:t>
            </a:r>
            <a:r>
              <a:rPr lang="en-US" altLang="zh-TW" sz="3200" dirty="0" smtClean="0"/>
              <a:t>_____</a:t>
            </a:r>
            <a:r>
              <a:rPr lang="zh-TW" altLang="en-US" sz="3200" dirty="0" smtClean="0"/>
              <a:t>啊！乖乖待在屋子里，别出去乱跑。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这套外套</a:t>
            </a:r>
            <a:r>
              <a:rPr lang="en-US" altLang="zh-TW" sz="3200" dirty="0" smtClean="0"/>
              <a:t>_____</a:t>
            </a:r>
            <a:r>
              <a:rPr lang="zh-TW" altLang="en-US" sz="3200" dirty="0" smtClean="0"/>
              <a:t>，谁买给我都不要。</a:t>
            </a:r>
            <a:endParaRPr lang="en-US" altLang="zh-TW" sz="3200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49" y="3960016"/>
            <a:ext cx="2781301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 complements suggesting result  </a:t>
            </a:r>
            <a:r>
              <a:rPr lang="zh-TW" altLang="en-US" sz="6000" cap="none" dirty="0" smtClean="0">
                <a:latin typeface="+mn-ea"/>
                <a:ea typeface="+mn-ea"/>
                <a:cs typeface="Times New Roman" panose="02020603050405020304" pitchFamily="18" charset="0"/>
              </a:rPr>
              <a:t>下</a:t>
            </a:r>
            <a:r>
              <a:rPr lang="zh-TW" altLang="en-US" sz="6000" cap="none" dirty="0">
                <a:latin typeface="+mn-ea"/>
                <a:ea typeface="+mn-ea"/>
                <a:cs typeface="Times New Roman" panose="02020603050405020304" pitchFamily="18" charset="0"/>
              </a:rPr>
              <a:t>來</a:t>
            </a:r>
            <a:endParaRPr lang="zh-TW" altLang="en-US" sz="3600" cap="none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925" y="2093976"/>
            <a:ext cx="10934700" cy="4327017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+mn-ea"/>
              </a:rPr>
              <a:t>他们希望两个孩子能受到良好的教育，所以孩子一</a:t>
            </a:r>
            <a:r>
              <a:rPr lang="en-US" altLang="zh-TW" sz="3200" dirty="0" smtClean="0">
                <a:latin typeface="+mn-ea"/>
              </a:rPr>
              <a:t>______(</a:t>
            </a:r>
            <a:r>
              <a:rPr lang="zh-TW" altLang="en-US" sz="3200" dirty="0" smtClean="0">
                <a:latin typeface="+mn-ea"/>
              </a:rPr>
              <a:t>生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就开始给他们存教育费。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zh-TW" altLang="en-US" sz="3200" dirty="0" smtClean="0">
                <a:latin typeface="+mn-ea"/>
              </a:rPr>
              <a:t>她从本子上</a:t>
            </a:r>
            <a:r>
              <a:rPr lang="en-US" altLang="zh-TW" sz="3200" dirty="0" smtClean="0">
                <a:latin typeface="+mn-ea"/>
              </a:rPr>
              <a:t>_______(</a:t>
            </a:r>
            <a:r>
              <a:rPr lang="zh-TW" altLang="en-US" sz="3200" dirty="0" smtClean="0">
                <a:latin typeface="+mn-ea"/>
              </a:rPr>
              <a:t>撕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一张纸。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zh-TW" altLang="en-US" sz="3200" dirty="0" smtClean="0">
                <a:latin typeface="+mn-ea"/>
              </a:rPr>
              <a:t>她把西瓜</a:t>
            </a:r>
            <a:r>
              <a:rPr lang="en-US" altLang="zh-TW" sz="3200" dirty="0" smtClean="0">
                <a:latin typeface="+mn-ea"/>
              </a:rPr>
              <a:t>_______(</a:t>
            </a:r>
            <a:r>
              <a:rPr lang="zh-TW" altLang="en-US" sz="3200" dirty="0" smtClean="0">
                <a:latin typeface="+mn-ea"/>
              </a:rPr>
              <a:t>切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一块。</a:t>
            </a:r>
            <a:endParaRPr lang="en-US" altLang="zh-TW" sz="3200" dirty="0" smtClean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  <a:p>
            <a:r>
              <a:rPr lang="zh-TW" altLang="en-US" sz="3200" dirty="0" smtClean="0">
                <a:latin typeface="+mn-ea"/>
              </a:rPr>
              <a:t>这件衣服我</a:t>
            </a:r>
            <a:r>
              <a:rPr lang="en-US" altLang="zh-TW" sz="3200" dirty="0" smtClean="0">
                <a:latin typeface="+mn-ea"/>
              </a:rPr>
              <a:t>______(</a:t>
            </a:r>
            <a:r>
              <a:rPr lang="zh-TW" altLang="en-US" sz="3200" dirty="0" smtClean="0">
                <a:latin typeface="+mn-ea"/>
              </a:rPr>
              <a:t>脱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。</a:t>
            </a:r>
            <a:endParaRPr lang="zh-TW" altLang="en-US" sz="3200" dirty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510" y="3703320"/>
            <a:ext cx="3995738" cy="28284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40" y="3731320"/>
            <a:ext cx="3952208" cy="27724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894" y="3944384"/>
            <a:ext cx="4762500" cy="27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699" y="3832002"/>
            <a:ext cx="2909888" cy="29098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 complements suggesting result  </a:t>
            </a:r>
            <a:r>
              <a:rPr lang="zh-TW" altLang="en-US" sz="6000" cap="none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出來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每年开学的时候，家里还是得</a:t>
            </a:r>
            <a:r>
              <a:rPr lang="en-US" altLang="zh-TW" sz="3200" dirty="0" smtClean="0"/>
              <a:t>_______(</a:t>
            </a:r>
            <a:r>
              <a:rPr lang="zh-TW" altLang="en-US" sz="3200" dirty="0" smtClean="0"/>
              <a:t>拿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很多钱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把你的问题</a:t>
            </a:r>
            <a:r>
              <a:rPr lang="en-US" altLang="zh-TW" sz="3200" dirty="0" smtClean="0"/>
              <a:t>______(</a:t>
            </a:r>
            <a:r>
              <a:rPr lang="zh-TW" altLang="en-US" sz="3200" dirty="0" smtClean="0"/>
              <a:t>说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，我们大家帮你解决。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我</a:t>
            </a:r>
            <a:r>
              <a:rPr lang="en-US" altLang="zh-TW" sz="3200" dirty="0" smtClean="0"/>
              <a:t>______(</a:t>
            </a:r>
            <a:r>
              <a:rPr lang="zh-TW" altLang="en-US" sz="3200" dirty="0" smtClean="0"/>
              <a:t>看</a:t>
            </a:r>
            <a:r>
              <a:rPr lang="en-US" altLang="zh-TW" sz="3200" dirty="0" smtClean="0"/>
              <a:t>)</a:t>
            </a:r>
            <a:r>
              <a:rPr lang="zh-TW" altLang="en-US" sz="3200" dirty="0"/>
              <a:t>她</a:t>
            </a:r>
            <a:r>
              <a:rPr lang="zh-TW" altLang="en-US" sz="3200" dirty="0" smtClean="0"/>
              <a:t>生气了。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794" y="4057648"/>
            <a:ext cx="3808510" cy="25903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206" y="3929732"/>
            <a:ext cx="4277042" cy="28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703" t="22960" r="18282" b="21741"/>
          <a:stretch/>
        </p:blipFill>
        <p:spPr>
          <a:xfrm rot="-60000">
            <a:off x="180974" y="268544"/>
            <a:ext cx="11649076" cy="59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+mn-ea"/>
                <a:ea typeface="+mn-ea"/>
              </a:rPr>
              <a:t>來</a:t>
            </a:r>
            <a:r>
              <a:rPr lang="zh-TW" altLang="en-US" dirty="0" smtClean="0"/>
              <a:t> </a:t>
            </a:r>
            <a:r>
              <a:rPr lang="en-US" altLang="zh-TW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two verb phrases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大家决定开一个舞会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来给</a:t>
            </a:r>
            <a:r>
              <a:rPr lang="zh-TW" altLang="en-US" sz="3200" dirty="0" smtClean="0"/>
              <a:t>他过生日。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我觉得自己已经长大了，应该做一些工作</a:t>
            </a:r>
            <a:r>
              <a:rPr lang="en-US" altLang="zh-TW" sz="3200" dirty="0" smtClean="0"/>
              <a:t>________</a:t>
            </a:r>
            <a:r>
              <a:rPr lang="zh-TW" altLang="en-US" sz="3200" dirty="0" smtClean="0"/>
              <a:t>父母的负担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(burden)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我妹妹告诉我应该用听录音的办法</a:t>
            </a:r>
            <a:r>
              <a:rPr lang="en-US" altLang="zh-TW" sz="3200" dirty="0" smtClean="0"/>
              <a:t>________</a:t>
            </a:r>
            <a:r>
              <a:rPr lang="zh-TW" altLang="en-US" sz="3200" dirty="0" smtClean="0"/>
              <a:t>汉语水平。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630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7" y="3876778"/>
            <a:ext cx="4014788" cy="26716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cap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Rhetorical questions </a:t>
            </a:r>
            <a:r>
              <a:rPr lang="zh-TW" altLang="en-US" sz="6600" dirty="0" smtClean="0">
                <a:latin typeface="+mn-ea"/>
                <a:ea typeface="+mn-ea"/>
              </a:rPr>
              <a:t>怎么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6034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他昨天根本没复习，</a:t>
            </a:r>
            <a:r>
              <a:rPr lang="en-US" altLang="zh-TW" sz="3200" dirty="0" smtClean="0"/>
              <a:t>______</a:t>
            </a:r>
            <a:r>
              <a:rPr lang="zh-TW" altLang="en-US" sz="3200" dirty="0" smtClean="0"/>
              <a:t>能考</a:t>
            </a:r>
            <a:r>
              <a:rPr lang="en-US" altLang="zh-TW" sz="3200" dirty="0" smtClean="0"/>
              <a:t>100</a:t>
            </a:r>
            <a:r>
              <a:rPr lang="zh-TW" altLang="en-US" sz="3200" dirty="0" smtClean="0"/>
              <a:t>分呢？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电车太多人了，</a:t>
            </a:r>
            <a:r>
              <a:rPr lang="en-US" altLang="zh-TW" sz="3200" dirty="0" smtClean="0"/>
              <a:t>_____</a:t>
            </a:r>
            <a:r>
              <a:rPr lang="zh-TW" altLang="en-US" sz="3200" dirty="0" smtClean="0"/>
              <a:t>挤得下我们呢？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你</a:t>
            </a:r>
            <a:r>
              <a:rPr lang="en-US" altLang="zh-TW" sz="3200" dirty="0" smtClean="0"/>
              <a:t>____</a:t>
            </a:r>
            <a:r>
              <a:rPr lang="zh-TW" altLang="en-US" sz="3200" dirty="0" smtClean="0"/>
              <a:t>可以对老师不礼貌呢？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请你造一个句子。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7" y="3876778"/>
            <a:ext cx="4100639" cy="30754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b="12662"/>
          <a:stretch/>
        </p:blipFill>
        <p:spPr>
          <a:xfrm>
            <a:off x="6847346" y="3980726"/>
            <a:ext cx="4950619" cy="28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cap="none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adverb</a:t>
            </a:r>
            <a:r>
              <a:rPr lang="en-US" altLang="zh-TW" sz="6600" dirty="0" smtClean="0">
                <a:latin typeface="+mn-ea"/>
                <a:ea typeface="+mn-ea"/>
              </a:rPr>
              <a:t> </a:t>
            </a:r>
            <a:r>
              <a:rPr lang="zh-TW" altLang="en-US" sz="6600" dirty="0" smtClean="0">
                <a:latin typeface="+mn-ea"/>
                <a:ea typeface="+mn-ea"/>
              </a:rPr>
              <a:t>可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/>
              <a:t>A:</a:t>
            </a:r>
            <a:r>
              <a:rPr lang="zh-TW" altLang="en-US" sz="3200" dirty="0" smtClean="0"/>
              <a:t>下个月有一个说中文的比赛，老师让你去。</a:t>
            </a:r>
            <a:endParaRPr lang="en-US" altLang="zh-TW" sz="3200" dirty="0" smtClean="0"/>
          </a:p>
          <a:p>
            <a:r>
              <a:rPr lang="en-US" altLang="zh-TW" sz="3200" dirty="0" smtClean="0"/>
              <a:t>B:</a:t>
            </a:r>
            <a:r>
              <a:rPr lang="zh-TW" altLang="en-US" sz="3200" dirty="0" smtClean="0"/>
              <a:t>我</a:t>
            </a:r>
            <a:r>
              <a:rPr lang="en-US" altLang="zh-TW" sz="3200" dirty="0" smtClean="0"/>
              <a:t>_____</a:t>
            </a:r>
            <a:r>
              <a:rPr lang="zh-TW" altLang="en-US" sz="3200" dirty="0" smtClean="0"/>
              <a:t>，一看见人多就紧张得说不出话来。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A:</a:t>
            </a:r>
            <a:r>
              <a:rPr lang="zh-TW" altLang="en-US" sz="3200" dirty="0" smtClean="0"/>
              <a:t>你是不是说过这门课不必准备也能考</a:t>
            </a:r>
            <a:r>
              <a:rPr lang="en-US" altLang="zh-TW" sz="3200" dirty="0" smtClean="0"/>
              <a:t>100</a:t>
            </a:r>
            <a:r>
              <a:rPr lang="zh-TW" altLang="en-US" sz="3200" dirty="0" smtClean="0"/>
              <a:t>分？</a:t>
            </a:r>
            <a:endParaRPr lang="en-US" altLang="zh-TW" sz="3200" dirty="0" smtClean="0"/>
          </a:p>
          <a:p>
            <a:r>
              <a:rPr lang="en-US" altLang="zh-TW" sz="3200" dirty="0" smtClean="0"/>
              <a:t>B:</a:t>
            </a:r>
            <a:r>
              <a:rPr lang="zh-TW" altLang="en-US" sz="3200" dirty="0" smtClean="0"/>
              <a:t>你别乱说。我</a:t>
            </a:r>
            <a:r>
              <a:rPr lang="en-US" altLang="zh-TW" sz="3200" dirty="0" smtClean="0"/>
              <a:t>_________</a:t>
            </a:r>
            <a:r>
              <a:rPr lang="zh-TW" altLang="en-US" sz="3200" dirty="0" smtClean="0"/>
              <a:t>。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7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+mn-ea"/>
                <a:ea typeface="+mn-ea"/>
              </a:rPr>
              <a:t>受到</a:t>
            </a:r>
            <a:endParaRPr lang="zh-TW" altLang="en-US" sz="6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07967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这个建议</a:t>
            </a:r>
            <a:r>
              <a:rPr lang="en-US" altLang="zh-TW" sz="3200" dirty="0" smtClean="0"/>
              <a:t>______</a:t>
            </a:r>
            <a:r>
              <a:rPr lang="zh-TW" altLang="en-US" sz="3200" dirty="0" smtClean="0"/>
              <a:t>大家的欢迎。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他</a:t>
            </a:r>
            <a:r>
              <a:rPr lang="en-US" altLang="zh-TW" sz="3200" dirty="0" smtClean="0"/>
              <a:t>______</a:t>
            </a:r>
            <a:r>
              <a:rPr lang="zh-TW" altLang="en-US" sz="3200" dirty="0" smtClean="0"/>
              <a:t>很好的教育，所以很有礼貌。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我</a:t>
            </a:r>
            <a:r>
              <a:rPr lang="en-US" altLang="zh-TW" sz="3200" dirty="0" smtClean="0"/>
              <a:t>_____</a:t>
            </a:r>
            <a:r>
              <a:rPr lang="zh-TW" altLang="en-US" sz="3200" dirty="0" smtClean="0"/>
              <a:t>父母的影响，所以我也很喜欢看书。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/>
              <a:t>请你造一个句子。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417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1604</TotalTime>
  <Words>829</Words>
  <Application>Microsoft Office PowerPoint</Application>
  <PresentationFormat>寬螢幕</PresentationFormat>
  <Paragraphs>104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標楷體</vt:lpstr>
      <vt:lpstr>Gill Sans MT</vt:lpstr>
      <vt:lpstr>Rockwell</vt:lpstr>
      <vt:lpstr>Rockwell Condensed</vt:lpstr>
      <vt:lpstr>Times New Roman</vt:lpstr>
      <vt:lpstr>Wingdings</vt:lpstr>
      <vt:lpstr>木刻字型</vt:lpstr>
      <vt:lpstr>第八课 打工</vt:lpstr>
      <vt:lpstr>Speaking Exercises</vt:lpstr>
      <vt:lpstr>Directional complements suggesting result  下來</vt:lpstr>
      <vt:lpstr>Directional complements suggesting result  出來</vt:lpstr>
      <vt:lpstr>PowerPoint 簡報</vt:lpstr>
      <vt:lpstr>來 connecting two verb phrases</vt:lpstr>
      <vt:lpstr>Rhetorical questions 怎么</vt:lpstr>
      <vt:lpstr>adverb 可</vt:lpstr>
      <vt:lpstr>受到</vt:lpstr>
      <vt:lpstr>适合v.s.合适</vt:lpstr>
      <vt:lpstr>适合v.s.合适</vt:lpstr>
      <vt:lpstr>适合v.s.合适</vt:lpstr>
      <vt:lpstr>影响(V.)</vt:lpstr>
      <vt:lpstr>对…有影响(N.)</vt:lpstr>
      <vt:lpstr>說到…speaking of</vt:lpstr>
      <vt:lpstr>嫌 to dislike</vt:lpstr>
      <vt:lpstr>不是A就是B either A or B</vt:lpstr>
      <vt:lpstr>PowerPoint 簡報</vt:lpstr>
      <vt:lpstr>PowerPoint 簡報</vt:lpstr>
      <vt:lpstr>多(How …it is！)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15</cp:revision>
  <dcterms:created xsi:type="dcterms:W3CDTF">2019-11-18T12:44:21Z</dcterms:created>
  <dcterms:modified xsi:type="dcterms:W3CDTF">2019-11-20T12:20:09Z</dcterms:modified>
</cp:coreProperties>
</file>