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12" name="內文層級一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王大明"/>
          <p:cNvSpPr txBox="1"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–王大明</a:t>
            </a:r>
          </a:p>
        </p:txBody>
      </p:sp>
      <p:sp>
        <p:nvSpPr>
          <p:cNvPr id="94" name="「在此輸入名言語錄。」"/>
          <p:cNvSpPr txBox="1"/>
          <p:nvPr>
            <p:ph type="body" sz="quarter" idx="14"/>
          </p:nvPr>
        </p:nvSpPr>
        <p:spPr>
          <a:xfrm>
            <a:off x="1270000" y="4216400"/>
            <a:ext cx="10464800" cy="711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「在此輸入名言語錄。」</a:t>
            </a:r>
          </a:p>
        </p:txBody>
      </p:sp>
      <p:sp>
        <p:nvSpPr>
          <p:cNvPr id="9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影像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影像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大標題文字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22" name="內文層級一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3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影像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大標題文字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大標題文字</a:t>
            </a:r>
          </a:p>
        </p:txBody>
      </p:sp>
      <p:sp>
        <p:nvSpPr>
          <p:cNvPr id="40" name="內文層級一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57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影像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7" name="內文層級一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影像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影像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影像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3" name="內文層級一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hyperlink" Target="mailto:s0911158177@gmail.com" TargetMode="External"/><Relationship Id="rId4" Type="http://schemas.openxmlformats.org/officeDocument/2006/relationships/hyperlink" Target="mailto:500734@mail.muni.cz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6.jpeg"/><Relationship Id="rId4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23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Relationship Id="rId3" Type="http://schemas.openxmlformats.org/officeDocument/2006/relationships/image" Target="../media/image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reat-wall-of-china.jpg" descr="great-wall-of-chin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2969"/>
            <a:ext cx="13004801" cy="715264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刚到中国"/>
          <p:cNvSpPr txBox="1"/>
          <p:nvPr/>
        </p:nvSpPr>
        <p:spPr>
          <a:xfrm>
            <a:off x="4074713" y="185905"/>
            <a:ext cx="5295901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02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刚到中国</a:t>
            </a:r>
          </a:p>
        </p:txBody>
      </p:sp>
      <p:sp>
        <p:nvSpPr>
          <p:cNvPr id="121" name="郑学懿…"/>
          <p:cNvSpPr txBox="1"/>
          <p:nvPr/>
        </p:nvSpPr>
        <p:spPr>
          <a:xfrm>
            <a:off x="5200250" y="7081537"/>
            <a:ext cx="3044826" cy="1706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7100">
                <a:latin typeface="Kaiti SC Bold"/>
                <a:ea typeface="Kaiti SC Bold"/>
                <a:cs typeface="Kaiti SC Bold"/>
                <a:sym typeface="Kaiti SC Bold"/>
              </a:defRPr>
            </a:pPr>
            <a:r>
              <a:t>郑学懿</a:t>
            </a:r>
          </a:p>
          <a:p>
            <a:pPr>
              <a:defRPr sz="2300"/>
            </a:pPr>
            <a:r>
              <a:t>Zhèng Xué Yì</a:t>
            </a:r>
          </a:p>
        </p:txBody>
      </p:sp>
      <p:sp>
        <p:nvSpPr>
          <p:cNvPr id="122" name="Chinese Drill V"/>
          <p:cNvSpPr txBox="1"/>
          <p:nvPr/>
        </p:nvSpPr>
        <p:spPr>
          <a:xfrm>
            <a:off x="158123" y="7242251"/>
            <a:ext cx="3119629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Chinese Drill V</a:t>
            </a:r>
          </a:p>
        </p:txBody>
      </p:sp>
      <p:sp>
        <p:nvSpPr>
          <p:cNvPr id="123" name="文字"/>
          <p:cNvSpPr txBox="1"/>
          <p:nvPr/>
        </p:nvSpPr>
        <p:spPr>
          <a:xfrm>
            <a:off x="6285384" y="8990049"/>
            <a:ext cx="23434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124" name="500734@mail.muni.cz"/>
          <p:cNvSpPr txBox="1"/>
          <p:nvPr/>
        </p:nvSpPr>
        <p:spPr>
          <a:xfrm>
            <a:off x="4092239" y="8814817"/>
            <a:ext cx="526084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500734@mail.muni.cz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A比B还"/>
          <p:cNvSpPr txBox="1"/>
          <p:nvPr/>
        </p:nvSpPr>
        <p:spPr>
          <a:xfrm>
            <a:off x="292779" y="336549"/>
            <a:ext cx="3211742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7300">
                <a:solidFill>
                  <a:srgbClr val="FF2600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A比B还</a:t>
            </a:r>
          </a:p>
        </p:txBody>
      </p:sp>
      <p:sp>
        <p:nvSpPr>
          <p:cNvPr id="193" name="文字方塊 2"/>
          <p:cNvSpPr txBox="1"/>
          <p:nvPr/>
        </p:nvSpPr>
        <p:spPr>
          <a:xfrm>
            <a:off x="4331265" y="772421"/>
            <a:ext cx="8655209" cy="52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2900">
                <a:solidFill>
                  <a:srgbClr val="002060"/>
                </a:solidFill>
              </a:defRPr>
            </a:lvl1pPr>
          </a:lstStyle>
          <a:p>
            <a:pPr/>
            <a:r>
              <a:t>A is even more adj. than B</a:t>
            </a:r>
          </a:p>
        </p:txBody>
      </p:sp>
      <p:pic>
        <p:nvPicPr>
          <p:cNvPr id="194" name="20180412204916_33.jpg" descr="20180412204916_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31480" y="1691760"/>
            <a:ext cx="4804738" cy="3204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2018-12-13-160615-47-750x450.jpg" descr="2018-12-13-160615-47-750x45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428" y="1867823"/>
            <a:ext cx="5128808" cy="3077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Unknown-2.jpeg" descr="Unknown-2.jpeg"/>
          <p:cNvPicPr>
            <a:picLocks noChangeAspect="1"/>
          </p:cNvPicPr>
          <p:nvPr/>
        </p:nvPicPr>
        <p:blipFill>
          <a:blip r:embed="rId4">
            <a:extLst/>
          </a:blip>
          <a:srcRect l="12430" t="0" r="23163" b="0"/>
          <a:stretch>
            <a:fillRect/>
          </a:stretch>
        </p:blipFill>
        <p:spPr>
          <a:xfrm>
            <a:off x="656115" y="4994402"/>
            <a:ext cx="2041788" cy="2215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Unknown-2.jpeg" descr="Unknown-2.jpeg"/>
          <p:cNvPicPr>
            <a:picLocks noChangeAspect="1"/>
          </p:cNvPicPr>
          <p:nvPr/>
        </p:nvPicPr>
        <p:blipFill>
          <a:blip r:embed="rId4">
            <a:extLst/>
          </a:blip>
          <a:srcRect l="12430" t="0" r="23163" b="0"/>
          <a:stretch>
            <a:fillRect/>
          </a:stretch>
        </p:blipFill>
        <p:spPr>
          <a:xfrm>
            <a:off x="7637908" y="4994402"/>
            <a:ext cx="2041788" cy="2215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Unknown-2.jpeg" descr="Unknown-2.jpeg"/>
          <p:cNvPicPr>
            <a:picLocks noChangeAspect="1"/>
          </p:cNvPicPr>
          <p:nvPr/>
        </p:nvPicPr>
        <p:blipFill>
          <a:blip r:embed="rId4">
            <a:extLst/>
          </a:blip>
          <a:srcRect l="12430" t="0" r="23163" b="0"/>
          <a:stretch>
            <a:fillRect/>
          </a:stretch>
        </p:blipFill>
        <p:spPr>
          <a:xfrm>
            <a:off x="9637000" y="4994402"/>
            <a:ext cx="2041788" cy="221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巴黎的小偷比布拉格还多。"/>
          <p:cNvSpPr txBox="1"/>
          <p:nvPr/>
        </p:nvSpPr>
        <p:spPr>
          <a:xfrm>
            <a:off x="1612473" y="7364955"/>
            <a:ext cx="91059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5900">
                <a:latin typeface="Kaiti SC Bold"/>
                <a:ea typeface="Kaiti SC Bold"/>
                <a:cs typeface="Kaiti SC Bold"/>
                <a:sym typeface="Kaiti SC Bold"/>
              </a:defRPr>
            </a:pPr>
            <a:r>
              <a:t>巴黎的小偷</a:t>
            </a:r>
            <a:r>
              <a:rPr>
                <a:solidFill>
                  <a:srgbClr val="FF2600"/>
                </a:solidFill>
              </a:rPr>
              <a:t>比</a:t>
            </a:r>
            <a:r>
              <a:t>布拉格</a:t>
            </a:r>
            <a:r>
              <a:rPr>
                <a:solidFill>
                  <a:srgbClr val="FF2600"/>
                </a:solidFill>
              </a:rPr>
              <a:t>还多</a:t>
            </a:r>
            <a:r>
              <a:t>。</a:t>
            </a:r>
          </a:p>
        </p:txBody>
      </p:sp>
      <p:sp>
        <p:nvSpPr>
          <p:cNvPr id="200" name="Adj."/>
          <p:cNvSpPr txBox="1"/>
          <p:nvPr/>
        </p:nvSpPr>
        <p:spPr>
          <a:xfrm>
            <a:off x="3598036" y="494572"/>
            <a:ext cx="1643127" cy="1080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rgbClr val="FF2600"/>
                </a:solidFill>
              </a:defRPr>
            </a:lvl1pPr>
          </a:lstStyle>
          <a:p>
            <a:pPr/>
            <a:r>
              <a:t>Adj.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Unknown-1.png" descr="Unknown-1.png"/>
          <p:cNvPicPr>
            <a:picLocks noChangeAspect="1"/>
          </p:cNvPicPr>
          <p:nvPr/>
        </p:nvPicPr>
        <p:blipFill>
          <a:blip r:embed="rId2">
            <a:extLst/>
          </a:blip>
          <a:srcRect l="13452" t="7228" r="13452" b="18271"/>
          <a:stretch>
            <a:fillRect/>
          </a:stretch>
        </p:blipFill>
        <p:spPr>
          <a:xfrm>
            <a:off x="5844877" y="3483371"/>
            <a:ext cx="993280" cy="101238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3" name="表格 8"/>
          <p:cNvGraphicFramePr/>
          <p:nvPr/>
        </p:nvGraphicFramePr>
        <p:xfrm>
          <a:off x="2537460" y="2510358"/>
          <a:ext cx="6567250" cy="2183756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3277274"/>
                <a:gridCol w="3277274"/>
              </a:tblGrid>
              <a:tr h="728550">
                <a:tc>
                  <a:txBody>
                    <a:bodyPr/>
                    <a:lstStyle/>
                    <a:p>
                      <a:pPr defTabSz="685782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solidFill>
                            <a:srgbClr val="FFFFFF"/>
                          </a:solid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今天天氣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defTabSz="685782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solidFill>
                            <a:srgbClr val="FFFFFF"/>
                          </a:solid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明天天氣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D7D31"/>
                    </a:solidFill>
                  </a:tcPr>
                </a:tc>
              </a:tr>
              <a:tr h="1442505">
                <a:tc>
                  <a:txBody>
                    <a:bodyPr/>
                    <a:lstStyle/>
                    <a:p>
                      <a:pPr algn="l" defTabSz="685782">
                        <a:defRPr sz="1800"/>
                      </a:pPr>
                      <a:r>
                        <a:rPr sz="6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37°C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85782">
                        <a:defRPr sz="1800"/>
                      </a:pPr>
                      <a:r>
                        <a:rPr sz="6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40°C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4" name="明天的天气怎么样？"/>
          <p:cNvSpPr txBox="1"/>
          <p:nvPr/>
        </p:nvSpPr>
        <p:spPr>
          <a:xfrm>
            <a:off x="2385734" y="5252327"/>
            <a:ext cx="68580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9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明天的天气怎么样？</a:t>
            </a:r>
          </a:p>
        </p:txBody>
      </p:sp>
      <p:pic>
        <p:nvPicPr>
          <p:cNvPr id="205" name="Unknown-1.png" descr="Unknown-1.png"/>
          <p:cNvPicPr>
            <a:picLocks noChangeAspect="1"/>
          </p:cNvPicPr>
          <p:nvPr/>
        </p:nvPicPr>
        <p:blipFill>
          <a:blip r:embed="rId2">
            <a:extLst/>
          </a:blip>
          <a:srcRect l="13452" t="7228" r="13452" b="18271"/>
          <a:stretch>
            <a:fillRect/>
          </a:stretch>
        </p:blipFill>
        <p:spPr>
          <a:xfrm>
            <a:off x="2542877" y="3381771"/>
            <a:ext cx="993280" cy="101238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A比B还"/>
          <p:cNvSpPr txBox="1"/>
          <p:nvPr/>
        </p:nvSpPr>
        <p:spPr>
          <a:xfrm>
            <a:off x="292779" y="336549"/>
            <a:ext cx="3211742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7300">
                <a:solidFill>
                  <a:srgbClr val="FF2600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A比B还</a:t>
            </a:r>
          </a:p>
        </p:txBody>
      </p:sp>
      <p:sp>
        <p:nvSpPr>
          <p:cNvPr id="207" name="明天的天气比今天还热。"/>
          <p:cNvSpPr txBox="1"/>
          <p:nvPr/>
        </p:nvSpPr>
        <p:spPr>
          <a:xfrm>
            <a:off x="2324100" y="6570421"/>
            <a:ext cx="83566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5900">
                <a:latin typeface="Kaiti SC Bold"/>
                <a:ea typeface="Kaiti SC Bold"/>
                <a:cs typeface="Kaiti SC Bold"/>
                <a:sym typeface="Kaiti SC Bold"/>
              </a:defRPr>
            </a:pPr>
            <a:r>
              <a:t>明天的天气</a:t>
            </a:r>
            <a:r>
              <a:rPr>
                <a:solidFill>
                  <a:srgbClr val="FF2600"/>
                </a:solidFill>
              </a:rPr>
              <a:t>比</a:t>
            </a:r>
            <a:r>
              <a:t>今天</a:t>
            </a:r>
            <a:r>
              <a:rPr>
                <a:solidFill>
                  <a:srgbClr val="FF2600"/>
                </a:solidFill>
              </a:rPr>
              <a:t>还</a:t>
            </a:r>
            <a:r>
              <a:t>热。</a:t>
            </a:r>
          </a:p>
        </p:txBody>
      </p:sp>
      <p:sp>
        <p:nvSpPr>
          <p:cNvPr id="208" name="Adj."/>
          <p:cNvSpPr txBox="1"/>
          <p:nvPr/>
        </p:nvSpPr>
        <p:spPr>
          <a:xfrm>
            <a:off x="3598037" y="494572"/>
            <a:ext cx="1643127" cy="1080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rgbClr val="FF2600"/>
                </a:solidFill>
              </a:defRPr>
            </a:lvl1pPr>
          </a:lstStyle>
          <a:p>
            <a:pPr/>
            <a:r>
              <a:t>Adj.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A比B还"/>
          <p:cNvSpPr txBox="1"/>
          <p:nvPr/>
        </p:nvSpPr>
        <p:spPr>
          <a:xfrm>
            <a:off x="292779" y="336549"/>
            <a:ext cx="3211742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7300">
                <a:solidFill>
                  <a:srgbClr val="FF2600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A比B还</a:t>
            </a:r>
          </a:p>
        </p:txBody>
      </p:sp>
      <p:pic>
        <p:nvPicPr>
          <p:cNvPr id="211" name="20151024001497.jpg" descr="2015102400149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6502" y="1787670"/>
            <a:ext cx="3667124" cy="525621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台北101"/>
          <p:cNvSpPr txBox="1"/>
          <p:nvPr/>
        </p:nvSpPr>
        <p:spPr>
          <a:xfrm>
            <a:off x="4155109" y="6324600"/>
            <a:ext cx="1671982" cy="736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6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台北101</a:t>
            </a:r>
          </a:p>
        </p:txBody>
      </p:sp>
      <p:pic>
        <p:nvPicPr>
          <p:cNvPr id="213" name="240px-哈里發塔.jpg" descr="240px-哈里發塔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7971" y="1025574"/>
            <a:ext cx="3457972" cy="6051452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迪拜塔…"/>
          <p:cNvSpPr txBox="1"/>
          <p:nvPr/>
        </p:nvSpPr>
        <p:spPr>
          <a:xfrm>
            <a:off x="8934450" y="6051549"/>
            <a:ext cx="1435101" cy="1104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200">
                <a:latin typeface="Kaiti SC Bold"/>
                <a:ea typeface="Kaiti SC Bold"/>
                <a:cs typeface="Kaiti SC Bold"/>
                <a:sym typeface="Kaiti SC Bold"/>
              </a:defRPr>
            </a:pPr>
            <a:r>
              <a:t>迪拜塔</a:t>
            </a:r>
          </a:p>
          <a:p>
            <a:pPr algn="l">
              <a:defRPr b="0" sz="2500">
                <a:latin typeface="Kaiti SC Bold"/>
                <a:ea typeface="Kaiti SC Bold"/>
                <a:cs typeface="Kaiti SC Bold"/>
                <a:sym typeface="Kaiti SC Bold"/>
              </a:defRPr>
            </a:pPr>
            <a:r>
              <a:t>  díbài tǎ</a:t>
            </a:r>
          </a:p>
        </p:txBody>
      </p:sp>
      <p:sp>
        <p:nvSpPr>
          <p:cNvPr id="215" name="141层"/>
          <p:cNvSpPr txBox="1"/>
          <p:nvPr/>
        </p:nvSpPr>
        <p:spPr>
          <a:xfrm>
            <a:off x="9380200" y="971549"/>
            <a:ext cx="1000800" cy="622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9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141层</a:t>
            </a:r>
          </a:p>
        </p:txBody>
      </p:sp>
      <p:sp>
        <p:nvSpPr>
          <p:cNvPr id="216" name="迪拜塔比台北101还高。"/>
          <p:cNvSpPr txBox="1"/>
          <p:nvPr/>
        </p:nvSpPr>
        <p:spPr>
          <a:xfrm>
            <a:off x="2414098" y="7632700"/>
            <a:ext cx="817660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6100">
                <a:latin typeface="Kaiti SC Bold"/>
                <a:ea typeface="Kaiti SC Bold"/>
                <a:cs typeface="Kaiti SC Bold"/>
                <a:sym typeface="Kaiti SC Bold"/>
              </a:defRPr>
            </a:pPr>
            <a:r>
              <a:t>迪拜塔</a:t>
            </a:r>
            <a:r>
              <a:rPr>
                <a:solidFill>
                  <a:srgbClr val="FF2600"/>
                </a:solidFill>
              </a:rPr>
              <a:t>比</a:t>
            </a:r>
            <a:r>
              <a:t>台北101</a:t>
            </a:r>
            <a:r>
              <a:rPr>
                <a:solidFill>
                  <a:srgbClr val="FF2600"/>
                </a:solidFill>
              </a:rPr>
              <a:t>还</a:t>
            </a:r>
            <a:r>
              <a:t>高。</a:t>
            </a:r>
          </a:p>
        </p:txBody>
      </p:sp>
      <p:sp>
        <p:nvSpPr>
          <p:cNvPr id="217" name="Adj."/>
          <p:cNvSpPr txBox="1"/>
          <p:nvPr/>
        </p:nvSpPr>
        <p:spPr>
          <a:xfrm>
            <a:off x="3598037" y="494572"/>
            <a:ext cx="1643127" cy="1080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rgbClr val="FF2600"/>
                </a:solidFill>
              </a:defRPr>
            </a:lvl1pPr>
          </a:lstStyle>
          <a:p>
            <a:pPr/>
            <a:r>
              <a:t>Adj.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It’s Your Turns!"/>
          <p:cNvSpPr txBox="1"/>
          <p:nvPr/>
        </p:nvSpPr>
        <p:spPr>
          <a:xfrm>
            <a:off x="3681983" y="5852683"/>
            <a:ext cx="528523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pPr/>
            <a:r>
              <a:t>It’s Your Turns!</a:t>
            </a:r>
          </a:p>
        </p:txBody>
      </p:sp>
      <p:sp>
        <p:nvSpPr>
          <p:cNvPr id="220" name="请造句"/>
          <p:cNvSpPr txBox="1"/>
          <p:nvPr/>
        </p:nvSpPr>
        <p:spPr>
          <a:xfrm>
            <a:off x="5283200" y="4203700"/>
            <a:ext cx="24384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/>
            </a:lvl1pPr>
          </a:lstStyle>
          <a:p>
            <a:pPr/>
            <a:r>
              <a:t>请造句</a:t>
            </a:r>
          </a:p>
        </p:txBody>
      </p:sp>
      <p:sp>
        <p:nvSpPr>
          <p:cNvPr id="221" name="A比B还"/>
          <p:cNvSpPr txBox="1"/>
          <p:nvPr/>
        </p:nvSpPr>
        <p:spPr>
          <a:xfrm>
            <a:off x="3417392" y="1295399"/>
            <a:ext cx="4696816" cy="201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0800">
                <a:solidFill>
                  <a:srgbClr val="FF2600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A比B还</a:t>
            </a:r>
          </a:p>
        </p:txBody>
      </p:sp>
      <p:sp>
        <p:nvSpPr>
          <p:cNvPr id="222" name="Adj."/>
          <p:cNvSpPr txBox="1"/>
          <p:nvPr/>
        </p:nvSpPr>
        <p:spPr>
          <a:xfrm>
            <a:off x="8246237" y="1853472"/>
            <a:ext cx="1643127" cy="1080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rgbClr val="FF2600"/>
                </a:solidFill>
              </a:defRPr>
            </a:lvl1pPr>
          </a:lstStyle>
          <a:p>
            <a:pPr/>
            <a:r>
              <a:t>Adj.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都快…了"/>
          <p:cNvSpPr txBox="1"/>
          <p:nvPr/>
        </p:nvSpPr>
        <p:spPr>
          <a:xfrm>
            <a:off x="425450" y="406399"/>
            <a:ext cx="38227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7300">
                <a:solidFill>
                  <a:srgbClr val="FF2600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都快…了</a:t>
            </a:r>
          </a:p>
        </p:txBody>
      </p:sp>
      <p:pic>
        <p:nvPicPr>
          <p:cNvPr id="225" name="640_f73a34a9a249fdc8282a237cfc2dceb9.jpg" descr="640_f73a34a9a249fdc8282a237cfc2dceb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597" y="3136749"/>
            <a:ext cx="5228323" cy="3480102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13:50"/>
          <p:cNvSpPr/>
          <p:nvPr/>
        </p:nvSpPr>
        <p:spPr>
          <a:xfrm>
            <a:off x="1732180" y="1774749"/>
            <a:ext cx="2755157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6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13:50</a:t>
            </a:r>
          </a:p>
        </p:txBody>
      </p:sp>
      <p:pic>
        <p:nvPicPr>
          <p:cNvPr id="227" name="8435e5dde71190efcd7b63b7c51b9d16fcfa60d2.jpg" descr="8435e5dde71190efcd7b63b7c51b9d16fcfa60d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83249" y="3114912"/>
            <a:ext cx="6235045" cy="415877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14:00"/>
          <p:cNvSpPr/>
          <p:nvPr/>
        </p:nvSpPr>
        <p:spPr>
          <a:xfrm>
            <a:off x="8123193" y="1774749"/>
            <a:ext cx="2755157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6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14:00</a:t>
            </a:r>
          </a:p>
        </p:txBody>
      </p:sp>
      <p:sp>
        <p:nvSpPr>
          <p:cNvPr id="229" name="都快上课了，他还在家里睡觉。"/>
          <p:cNvSpPr txBox="1"/>
          <p:nvPr/>
        </p:nvSpPr>
        <p:spPr>
          <a:xfrm>
            <a:off x="1543049" y="7829549"/>
            <a:ext cx="106045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5900">
                <a:latin typeface="Kaiti SC Bold"/>
                <a:ea typeface="Kaiti SC Bold"/>
                <a:cs typeface="Kaiti SC Bold"/>
                <a:sym typeface="Kaiti SC Bold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都快</a:t>
            </a:r>
            <a:r>
              <a:t>上课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了</a:t>
            </a:r>
            <a:r>
              <a:t>，他还在家里睡觉。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都快…了"/>
          <p:cNvSpPr txBox="1"/>
          <p:nvPr/>
        </p:nvSpPr>
        <p:spPr>
          <a:xfrm>
            <a:off x="425450" y="406399"/>
            <a:ext cx="38227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7300">
                <a:solidFill>
                  <a:srgbClr val="FF2600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都快…了</a:t>
            </a:r>
          </a:p>
        </p:txBody>
      </p:sp>
      <p:pic>
        <p:nvPicPr>
          <p:cNvPr id="232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2295"/>
          <a:stretch>
            <a:fillRect/>
          </a:stretch>
        </p:blipFill>
        <p:spPr>
          <a:xfrm>
            <a:off x="3717768" y="2284651"/>
            <a:ext cx="5425203" cy="417981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89岁"/>
          <p:cNvSpPr txBox="1"/>
          <p:nvPr/>
        </p:nvSpPr>
        <p:spPr>
          <a:xfrm>
            <a:off x="7708747" y="5073650"/>
            <a:ext cx="1295706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8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89岁</a:t>
            </a:r>
          </a:p>
        </p:txBody>
      </p:sp>
      <p:sp>
        <p:nvSpPr>
          <p:cNvPr id="234" name="箭頭"/>
          <p:cNvSpPr/>
          <p:nvPr/>
        </p:nvSpPr>
        <p:spPr>
          <a:xfrm>
            <a:off x="9131300" y="5197847"/>
            <a:ext cx="1270000" cy="704106"/>
          </a:xfrm>
          <a:prstGeom prst="rightArrow">
            <a:avLst>
              <a:gd name="adj1" fmla="val 32000"/>
              <a:gd name="adj2" fmla="val 11543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5" name="90岁"/>
          <p:cNvSpPr txBox="1"/>
          <p:nvPr/>
        </p:nvSpPr>
        <p:spPr>
          <a:xfrm>
            <a:off x="10667847" y="5073650"/>
            <a:ext cx="1295706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8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90岁</a:t>
            </a:r>
          </a:p>
        </p:txBody>
      </p:sp>
      <p:sp>
        <p:nvSpPr>
          <p:cNvPr id="236" name="矩形 5"/>
          <p:cNvSpPr txBox="1"/>
          <p:nvPr/>
        </p:nvSpPr>
        <p:spPr>
          <a:xfrm>
            <a:off x="606360" y="7455062"/>
            <a:ext cx="12173016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b="0" sz="5700">
                <a:latin typeface="Kaiti SC Bold"/>
                <a:ea typeface="Kaiti SC Bold"/>
                <a:cs typeface="Kaiti SC Bold"/>
                <a:sym typeface="Kaiti SC Bold"/>
              </a:defRPr>
            </a:pPr>
            <a:r>
              <a:t>他</a:t>
            </a:r>
            <a:r>
              <a:rPr>
                <a:solidFill>
                  <a:srgbClr val="FF0000"/>
                </a:solidFill>
              </a:rPr>
              <a:t>都快</a:t>
            </a:r>
            <a:r>
              <a:t>九十岁</a:t>
            </a:r>
            <a:r>
              <a:rPr>
                <a:solidFill>
                  <a:srgbClr val="FF0000"/>
                </a:solidFill>
              </a:rPr>
              <a:t>了</a:t>
            </a:r>
            <a:r>
              <a:t>，身体还是很健康。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都快…了"/>
          <p:cNvSpPr txBox="1"/>
          <p:nvPr/>
        </p:nvSpPr>
        <p:spPr>
          <a:xfrm>
            <a:off x="425450" y="406399"/>
            <a:ext cx="38227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7300">
                <a:solidFill>
                  <a:srgbClr val="FF2600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都快…了</a:t>
            </a:r>
          </a:p>
        </p:txBody>
      </p:sp>
      <p:pic>
        <p:nvPicPr>
          <p:cNvPr id="239" name="business-woman-character_69773-1.jpg" descr="business-woman-character_69773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19517" y="4479689"/>
            <a:ext cx="5137622" cy="513762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29岁"/>
          <p:cNvSpPr txBox="1"/>
          <p:nvPr/>
        </p:nvSpPr>
        <p:spPr>
          <a:xfrm>
            <a:off x="5637834" y="6584949"/>
            <a:ext cx="1348132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29岁</a:t>
            </a:r>
          </a:p>
        </p:txBody>
      </p:sp>
      <p:pic>
        <p:nvPicPr>
          <p:cNvPr id="241" name="cloud-thinking-icon-black-on-white-background-vector-21725381.jpg" descr="cloud-thinking-icon-black-on-white-background-vector-21725381.jpg"/>
          <p:cNvPicPr>
            <a:picLocks noChangeAspect="1"/>
          </p:cNvPicPr>
          <p:nvPr/>
        </p:nvPicPr>
        <p:blipFill>
          <a:blip r:embed="rId3">
            <a:extLst/>
          </a:blip>
          <a:srcRect l="19709" t="23018" r="18478" b="31060"/>
          <a:stretch>
            <a:fillRect/>
          </a:stretch>
        </p:blipFill>
        <p:spPr>
          <a:xfrm>
            <a:off x="6041687" y="-118207"/>
            <a:ext cx="5997835" cy="4812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beautiful-young-brunette-happy-bride-260nw-414066448.jpg.jp2" descr="beautiful-young-brunette-happy-bride-260nw-414066448.jpg.jp2"/>
          <p:cNvPicPr>
            <a:picLocks noChangeAspect="1"/>
          </p:cNvPicPr>
          <p:nvPr/>
        </p:nvPicPr>
        <p:blipFill>
          <a:blip r:embed="rId4">
            <a:extLst/>
          </a:blip>
          <a:srcRect l="7789" t="0" r="7789" b="9243"/>
          <a:stretch>
            <a:fillRect/>
          </a:stretch>
        </p:blipFill>
        <p:spPr>
          <a:xfrm>
            <a:off x="8212196" y="911026"/>
            <a:ext cx="1936475" cy="224195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x"/>
          <p:cNvSpPr txBox="1"/>
          <p:nvPr/>
        </p:nvSpPr>
        <p:spPr>
          <a:xfrm>
            <a:off x="7463047" y="749871"/>
            <a:ext cx="1075906" cy="223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100">
                <a:solidFill>
                  <a:srgbClr val="FF2600"/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244" name="箭頭"/>
          <p:cNvSpPr/>
          <p:nvPr/>
        </p:nvSpPr>
        <p:spPr>
          <a:xfrm>
            <a:off x="7117741" y="6660083"/>
            <a:ext cx="1270001" cy="776834"/>
          </a:xfrm>
          <a:prstGeom prst="rightArrow">
            <a:avLst>
              <a:gd name="adj1" fmla="val 32000"/>
              <a:gd name="adj2" fmla="val 10463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5" name="30岁"/>
          <p:cNvSpPr txBox="1"/>
          <p:nvPr/>
        </p:nvSpPr>
        <p:spPr>
          <a:xfrm>
            <a:off x="8519517" y="6470649"/>
            <a:ext cx="134813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30岁</a:t>
            </a:r>
          </a:p>
        </p:txBody>
      </p:sp>
      <p:sp>
        <p:nvSpPr>
          <p:cNvPr id="246" name="她都快三十岁了，还不结婚。"/>
          <p:cNvSpPr txBox="1"/>
          <p:nvPr/>
        </p:nvSpPr>
        <p:spPr>
          <a:xfrm>
            <a:off x="82549" y="4162139"/>
            <a:ext cx="96901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5800">
                <a:latin typeface="Kaiti SC Bold"/>
                <a:ea typeface="Kaiti SC Bold"/>
                <a:cs typeface="Kaiti SC Bold"/>
                <a:sym typeface="Kaiti SC Bold"/>
              </a:defRPr>
            </a:pPr>
            <a:r>
              <a:t>她</a:t>
            </a:r>
            <a:r>
              <a:rPr>
                <a:solidFill>
                  <a:srgbClr val="FF2600"/>
                </a:solidFill>
              </a:rPr>
              <a:t>都快</a:t>
            </a:r>
            <a:r>
              <a:t>三十岁</a:t>
            </a:r>
            <a:r>
              <a:rPr>
                <a:solidFill>
                  <a:srgbClr val="FF2600"/>
                </a:solidFill>
              </a:rPr>
              <a:t>了</a:t>
            </a:r>
            <a:r>
              <a:t>，还不结婚。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都快…了"/>
          <p:cNvSpPr txBox="1"/>
          <p:nvPr/>
        </p:nvSpPr>
        <p:spPr>
          <a:xfrm>
            <a:off x="425450" y="406399"/>
            <a:ext cx="38227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7300">
                <a:solidFill>
                  <a:srgbClr val="FF2600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都快…了</a:t>
            </a:r>
          </a:p>
        </p:txBody>
      </p:sp>
      <p:pic>
        <p:nvPicPr>
          <p:cNvPr id="249" name="圖片 4" descr="圖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4379" y="2510580"/>
            <a:ext cx="3659364" cy="3407783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23"/>
          <p:cNvSpPr txBox="1"/>
          <p:nvPr/>
        </p:nvSpPr>
        <p:spPr>
          <a:xfrm>
            <a:off x="2273649" y="3351714"/>
            <a:ext cx="2020825" cy="17255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800"/>
            </a:lvl1pPr>
          </a:lstStyle>
          <a:p>
            <a:pPr/>
            <a:r>
              <a:t> 23</a:t>
            </a:r>
          </a:p>
        </p:txBody>
      </p:sp>
      <p:sp>
        <p:nvSpPr>
          <p:cNvPr id="251" name="矩形 6"/>
          <p:cNvSpPr txBox="1"/>
          <p:nvPr/>
        </p:nvSpPr>
        <p:spPr>
          <a:xfrm>
            <a:off x="2625089" y="2718579"/>
            <a:ext cx="1607821" cy="42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December</a:t>
            </a:r>
          </a:p>
        </p:txBody>
      </p:sp>
      <p:pic>
        <p:nvPicPr>
          <p:cNvPr id="252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5071" y="1991971"/>
            <a:ext cx="7048501" cy="444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圣诞节都快到了，你怎么还不回家？"/>
          <p:cNvSpPr txBox="1"/>
          <p:nvPr/>
        </p:nvSpPr>
        <p:spPr>
          <a:xfrm>
            <a:off x="552450" y="7207250"/>
            <a:ext cx="118999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圣诞节</a:t>
            </a:r>
            <a:r>
              <a:rPr>
                <a:solidFill>
                  <a:srgbClr val="FF2600"/>
                </a:solidFill>
              </a:rPr>
              <a:t>都快</a:t>
            </a:r>
            <a:r>
              <a:t>到</a:t>
            </a:r>
            <a:r>
              <a:rPr>
                <a:solidFill>
                  <a:srgbClr val="FF2600"/>
                </a:solidFill>
              </a:rPr>
              <a:t>了</a:t>
            </a:r>
            <a:r>
              <a:t>，你怎么还不回家？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都快…了"/>
          <p:cNvSpPr txBox="1"/>
          <p:nvPr/>
        </p:nvSpPr>
        <p:spPr>
          <a:xfrm>
            <a:off x="425450" y="406399"/>
            <a:ext cx="38227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7300">
                <a:solidFill>
                  <a:srgbClr val="FF2600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都快…了</a:t>
            </a:r>
          </a:p>
        </p:txBody>
      </p:sp>
      <p:sp>
        <p:nvSpPr>
          <p:cNvPr id="256" name="作业都快写不完了，怎么还有时间出去玩。"/>
          <p:cNvSpPr txBox="1"/>
          <p:nvPr/>
        </p:nvSpPr>
        <p:spPr>
          <a:xfrm>
            <a:off x="76789" y="8148768"/>
            <a:ext cx="1217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作业</a:t>
            </a:r>
            <a:r>
              <a:rPr>
                <a:solidFill>
                  <a:srgbClr val="FF2600"/>
                </a:solidFill>
              </a:rPr>
              <a:t>都快</a:t>
            </a:r>
            <a:r>
              <a:t>写不完</a:t>
            </a:r>
            <a:r>
              <a:rPr>
                <a:solidFill>
                  <a:srgbClr val="FF2600"/>
                </a:solidFill>
              </a:rPr>
              <a:t>了</a:t>
            </a:r>
            <a:r>
              <a:t>，怎么还有时间出去玩。</a:t>
            </a:r>
          </a:p>
        </p:txBody>
      </p:sp>
      <p:sp>
        <p:nvSpPr>
          <p:cNvPr id="257" name="你为什么不出去玩？"/>
          <p:cNvSpPr txBox="1"/>
          <p:nvPr/>
        </p:nvSpPr>
        <p:spPr>
          <a:xfrm>
            <a:off x="3487904" y="1798012"/>
            <a:ext cx="582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你为什么不出去玩？</a:t>
            </a:r>
          </a:p>
        </p:txBody>
      </p:sp>
      <p:grpSp>
        <p:nvGrpSpPr>
          <p:cNvPr id="263" name="群組"/>
          <p:cNvGrpSpPr/>
          <p:nvPr/>
        </p:nvGrpSpPr>
        <p:grpSpPr>
          <a:xfrm>
            <a:off x="2609850" y="4044949"/>
            <a:ext cx="6375401" cy="3769917"/>
            <a:chOff x="0" y="0"/>
            <a:chExt cx="6375400" cy="3769915"/>
          </a:xfrm>
        </p:grpSpPr>
        <p:pic>
          <p:nvPicPr>
            <p:cNvPr id="258" name="150916studyava-70981.jpg" descr="150916studyava-7098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4252" y="9033"/>
              <a:ext cx="6049676" cy="37608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汉字作业"/>
            <p:cNvSpPr txBox="1"/>
            <p:nvPr/>
          </p:nvSpPr>
          <p:spPr>
            <a:xfrm>
              <a:off x="482599" y="0"/>
              <a:ext cx="1841501" cy="711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400"/>
              </a:lvl1pPr>
            </a:lstStyle>
            <a:p>
              <a:pPr/>
              <a:r>
                <a:t>汉字作业</a:t>
              </a:r>
            </a:p>
          </p:txBody>
        </p:sp>
        <p:sp>
          <p:nvSpPr>
            <p:cNvPr id="260" name="历史报告"/>
            <p:cNvSpPr txBox="1"/>
            <p:nvPr/>
          </p:nvSpPr>
          <p:spPr>
            <a:xfrm>
              <a:off x="4203699" y="190500"/>
              <a:ext cx="1841501" cy="711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400"/>
              </a:lvl1pPr>
            </a:lstStyle>
            <a:p>
              <a:pPr/>
              <a:r>
                <a:t>历史报告</a:t>
              </a:r>
            </a:p>
          </p:txBody>
        </p:sp>
        <p:sp>
          <p:nvSpPr>
            <p:cNvPr id="261" name="影片作业"/>
            <p:cNvSpPr txBox="1"/>
            <p:nvPr/>
          </p:nvSpPr>
          <p:spPr>
            <a:xfrm>
              <a:off x="4432300" y="1055440"/>
              <a:ext cx="1943101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影片作业</a:t>
              </a:r>
            </a:p>
          </p:txBody>
        </p:sp>
        <p:sp>
          <p:nvSpPr>
            <p:cNvPr id="262" name="数学作业"/>
            <p:cNvSpPr txBox="1"/>
            <p:nvPr/>
          </p:nvSpPr>
          <p:spPr>
            <a:xfrm>
              <a:off x="0" y="939799"/>
              <a:ext cx="2095500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/>
              </a:lvl1pPr>
            </a:lstStyle>
            <a:p>
              <a:pPr/>
              <a:r>
                <a:t>数学作业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7" grpId="1"/>
      <p:bldP build="whole" bldLvl="1" animBg="1" rev="0" advAuto="0" spid="263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It’s Your Turns!"/>
          <p:cNvSpPr txBox="1"/>
          <p:nvPr/>
        </p:nvSpPr>
        <p:spPr>
          <a:xfrm>
            <a:off x="3681983" y="5852683"/>
            <a:ext cx="528523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pPr/>
            <a:r>
              <a:t>It’s Your Turns!</a:t>
            </a:r>
          </a:p>
        </p:txBody>
      </p:sp>
      <p:sp>
        <p:nvSpPr>
          <p:cNvPr id="266" name="请造句"/>
          <p:cNvSpPr txBox="1"/>
          <p:nvPr/>
        </p:nvSpPr>
        <p:spPr>
          <a:xfrm>
            <a:off x="5283200" y="4203700"/>
            <a:ext cx="24384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/>
            </a:lvl1pPr>
          </a:lstStyle>
          <a:p>
            <a:pPr/>
            <a:r>
              <a:t>请造句</a:t>
            </a:r>
          </a:p>
        </p:txBody>
      </p:sp>
      <p:sp>
        <p:nvSpPr>
          <p:cNvPr id="267" name="都快…了"/>
          <p:cNvSpPr txBox="1"/>
          <p:nvPr/>
        </p:nvSpPr>
        <p:spPr>
          <a:xfrm>
            <a:off x="3702050" y="1352549"/>
            <a:ext cx="5600701" cy="201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0800">
                <a:solidFill>
                  <a:srgbClr val="FF2600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都快…了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lass Rules"/>
          <p:cNvSpPr txBox="1"/>
          <p:nvPr/>
        </p:nvSpPr>
        <p:spPr>
          <a:xfrm>
            <a:off x="4219031" y="167350"/>
            <a:ext cx="4317125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Class Rules</a:t>
            </a:r>
          </a:p>
        </p:txBody>
      </p:sp>
      <p:sp>
        <p:nvSpPr>
          <p:cNvPr id="127" name="1. 想象你是中文母语者，你只能和老师、同学说中文。"/>
          <p:cNvSpPr txBox="1"/>
          <p:nvPr/>
        </p:nvSpPr>
        <p:spPr>
          <a:xfrm>
            <a:off x="404466" y="1994643"/>
            <a:ext cx="1095565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1.</a:t>
            </a:r>
            <a:r>
              <a:rPr>
                <a:solidFill>
                  <a:srgbClr val="FF2600"/>
                </a:solidFill>
              </a:rPr>
              <a:t> </a:t>
            </a:r>
            <a:r>
              <a:t>想象你是中文母语者，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你只能和老师、同学说中文。 </a:t>
            </a:r>
          </a:p>
        </p:txBody>
      </p:sp>
      <p:sp>
        <p:nvSpPr>
          <p:cNvPr id="128" name="2. 不要担心犯错，每个人都有犯错的时候。"/>
          <p:cNvSpPr txBox="1"/>
          <p:nvPr/>
        </p:nvSpPr>
        <p:spPr>
          <a:xfrm>
            <a:off x="496100" y="3314461"/>
            <a:ext cx="860958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2. 不要担心犯错，每个人都有犯错的时候。</a:t>
            </a:r>
          </a:p>
        </p:txBody>
      </p:sp>
      <p:sp>
        <p:nvSpPr>
          <p:cNvPr id="129" name="3.  不要迟到。"/>
          <p:cNvSpPr txBox="1"/>
          <p:nvPr/>
        </p:nvSpPr>
        <p:spPr>
          <a:xfrm>
            <a:off x="542118" y="4556054"/>
            <a:ext cx="295465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3.  不要迟到。</a:t>
            </a:r>
          </a:p>
        </p:txBody>
      </p:sp>
      <p:sp>
        <p:nvSpPr>
          <p:cNvPr id="130" name="4. 有时候会有老师观课，但不会影响课程。"/>
          <p:cNvSpPr txBox="1"/>
          <p:nvPr/>
        </p:nvSpPr>
        <p:spPr>
          <a:xfrm>
            <a:off x="541054" y="6026150"/>
            <a:ext cx="873315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500"/>
            </a:lvl1pPr>
          </a:lstStyle>
          <a:p>
            <a:pPr/>
            <a:r>
              <a:t>4. 有时候会有老师观课，但不会影响课程。 </a:t>
            </a:r>
          </a:p>
        </p:txBody>
      </p:sp>
      <p:sp>
        <p:nvSpPr>
          <p:cNvPr id="131" name="5. 如果你有什么问题，请马上告诉我。"/>
          <p:cNvSpPr txBox="1"/>
          <p:nvPr/>
        </p:nvSpPr>
        <p:spPr>
          <a:xfrm>
            <a:off x="572008" y="7496245"/>
            <a:ext cx="772058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FF2600"/>
                </a:solidFill>
              </a:defRPr>
            </a:lvl1pPr>
          </a:lstStyle>
          <a:p>
            <a:pPr/>
            <a:r>
              <a:t>5. 如果你有什么问题，请马上告诉我。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" grpId="4"/>
      <p:bldP build="whole" bldLvl="1" animBg="1" rev="0" advAuto="0" spid="128" grpId="2"/>
      <p:bldP build="whole" bldLvl="1" animBg="1" rev="0" advAuto="0" spid="131" grpId="5"/>
      <p:bldP build="whole" bldLvl="1" animBg="1" rev="0" advAuto="0" spid="129" grpId="3"/>
      <p:bldP build="whole" bldLvl="1" animBg="1" rev="0" advAuto="0" spid="12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不是A而是B"/>
          <p:cNvSpPr txBox="1"/>
          <p:nvPr/>
        </p:nvSpPr>
        <p:spPr>
          <a:xfrm>
            <a:off x="-50502" y="215900"/>
            <a:ext cx="5384204" cy="14732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700">
                <a:solidFill>
                  <a:srgbClr val="FFFFFF"/>
                </a:solidFill>
              </a:defRPr>
            </a:lvl1pPr>
          </a:lstStyle>
          <a:p>
            <a:pPr/>
            <a:r>
              <a:t>不是A而是B</a:t>
            </a:r>
          </a:p>
        </p:txBody>
      </p:sp>
      <p:sp>
        <p:nvSpPr>
          <p:cNvPr id="270" name="文字方塊 2"/>
          <p:cNvSpPr txBox="1"/>
          <p:nvPr/>
        </p:nvSpPr>
        <p:spPr>
          <a:xfrm>
            <a:off x="5990431" y="665024"/>
            <a:ext cx="3873908" cy="574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3200"/>
            </a:lvl1pPr>
          </a:lstStyle>
          <a:p>
            <a:pPr/>
            <a:r>
              <a:t>It is not A , but B</a:t>
            </a:r>
          </a:p>
        </p:txBody>
      </p:sp>
      <p:sp>
        <p:nvSpPr>
          <p:cNvPr id="271" name="我不是不想和你去运动，而是我作业还没写完。"/>
          <p:cNvSpPr txBox="1"/>
          <p:nvPr/>
        </p:nvSpPr>
        <p:spPr>
          <a:xfrm>
            <a:off x="349250" y="8248649"/>
            <a:ext cx="117985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6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不是</a:t>
            </a:r>
            <a:r>
              <a:t>不想和你去运动，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而是</a:t>
            </a:r>
            <a:r>
              <a:t>我作业还没写完。</a:t>
            </a:r>
          </a:p>
        </p:txBody>
      </p:sp>
      <p:grpSp>
        <p:nvGrpSpPr>
          <p:cNvPr id="274" name="群組"/>
          <p:cNvGrpSpPr/>
          <p:nvPr/>
        </p:nvGrpSpPr>
        <p:grpSpPr>
          <a:xfrm>
            <a:off x="2643588" y="3634042"/>
            <a:ext cx="7209872" cy="4575190"/>
            <a:chOff x="0" y="0"/>
            <a:chExt cx="7209871" cy="4575188"/>
          </a:xfrm>
        </p:grpSpPr>
        <p:pic>
          <p:nvPicPr>
            <p:cNvPr id="272" name="homework.jpg" descr="homework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153873"/>
              <a:ext cx="7209872" cy="2421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homework-icon-1.png" descr="homework-icon-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95781" y="0"/>
              <a:ext cx="2220541" cy="2220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5" name="今天晚上我们去运动吧！"/>
          <p:cNvSpPr txBox="1"/>
          <p:nvPr/>
        </p:nvSpPr>
        <p:spPr>
          <a:xfrm>
            <a:off x="2978274" y="2292349"/>
            <a:ext cx="65405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今天晚上我们去运动吧！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1"/>
      <p:bldP build="whole" bldLvl="1" animBg="1" rev="0" advAuto="0" spid="274" grpId="2"/>
      <p:bldP build="whole" bldLvl="1" animBg="1" rev="0" advAuto="0" spid="271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不是A而是B"/>
          <p:cNvSpPr txBox="1"/>
          <p:nvPr/>
        </p:nvSpPr>
        <p:spPr>
          <a:xfrm>
            <a:off x="-50502" y="215900"/>
            <a:ext cx="5384204" cy="14732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700">
                <a:solidFill>
                  <a:srgbClr val="FFFFFF"/>
                </a:solidFill>
              </a:defRPr>
            </a:lvl1pPr>
          </a:lstStyle>
          <a:p>
            <a:pPr/>
            <a:r>
              <a:t>不是A而是B</a:t>
            </a:r>
          </a:p>
        </p:txBody>
      </p:sp>
      <p:sp>
        <p:nvSpPr>
          <p:cNvPr id="278" name="我不是不喜欢上中文课，而是我生病了。"/>
          <p:cNvSpPr txBox="1"/>
          <p:nvPr/>
        </p:nvSpPr>
        <p:spPr>
          <a:xfrm>
            <a:off x="669821" y="8569392"/>
            <a:ext cx="113157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不是</a:t>
            </a:r>
            <a:r>
              <a:t>不喜欢上中文课，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而是</a:t>
            </a:r>
            <a:r>
              <a:t>我生病了。</a:t>
            </a:r>
          </a:p>
        </p:txBody>
      </p:sp>
      <p:pic>
        <p:nvPicPr>
          <p:cNvPr id="279" name="8174333334.jpg" descr="81743333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6751" y="4465735"/>
            <a:ext cx="6311393" cy="4207596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你今天怎么没去上中文课？是不是不喜欢上中文课？"/>
          <p:cNvSpPr txBox="1"/>
          <p:nvPr/>
        </p:nvSpPr>
        <p:spPr>
          <a:xfrm>
            <a:off x="1821022" y="2040165"/>
            <a:ext cx="7962852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你今天怎么没去上中文课？是不是不喜欢上中文课？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" grpId="2"/>
      <p:bldP build="whole" bldLvl="1" animBg="1" rev="0" advAuto="0" spid="280" grpId="1"/>
      <p:bldP build="whole" bldLvl="1" animBg="1" rev="0" advAuto="0" spid="278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不是A而是B"/>
          <p:cNvSpPr txBox="1"/>
          <p:nvPr/>
        </p:nvSpPr>
        <p:spPr>
          <a:xfrm>
            <a:off x="-50502" y="215900"/>
            <a:ext cx="5384204" cy="14732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700">
                <a:solidFill>
                  <a:srgbClr val="FFFFFF"/>
                </a:solidFill>
              </a:defRPr>
            </a:lvl1pPr>
          </a:lstStyle>
          <a:p>
            <a:pPr/>
            <a:r>
              <a:t>不是A而是B</a:t>
            </a:r>
          </a:p>
        </p:txBody>
      </p:sp>
      <p:sp>
        <p:nvSpPr>
          <p:cNvPr id="283" name="我不是不喜欢旅游，而是我最近在省钱。"/>
          <p:cNvSpPr txBox="1"/>
          <p:nvPr/>
        </p:nvSpPr>
        <p:spPr>
          <a:xfrm>
            <a:off x="844550" y="8372091"/>
            <a:ext cx="113157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我</a:t>
            </a:r>
            <a:r>
              <a:rPr>
                <a:solidFill>
                  <a:srgbClr val="FF2600"/>
                </a:solidFill>
              </a:rPr>
              <a:t>不是</a:t>
            </a:r>
            <a:r>
              <a:t>不喜欢旅游，</a:t>
            </a:r>
            <a:r>
              <a:rPr>
                <a:solidFill>
                  <a:srgbClr val="FF2600"/>
                </a:solidFill>
              </a:rPr>
              <a:t>而是</a:t>
            </a:r>
            <a:r>
              <a:t>我最近在省钱。</a:t>
            </a:r>
          </a:p>
        </p:txBody>
      </p:sp>
      <p:sp>
        <p:nvSpPr>
          <p:cNvPr id="284" name="你怎么没和你的朋友去日本？…"/>
          <p:cNvSpPr txBox="1"/>
          <p:nvPr/>
        </p:nvSpPr>
        <p:spPr>
          <a:xfrm>
            <a:off x="2116950" y="1879599"/>
            <a:ext cx="837720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你怎么没和你的朋友去日本？</a:t>
            </a:r>
          </a:p>
          <a:p>
            <a:pPr>
              <a:defRPr sz="4900"/>
            </a:pPr>
            <a:r>
              <a:t>是不是不喜欢旅游？</a:t>
            </a:r>
          </a:p>
        </p:txBody>
      </p:sp>
      <p:grpSp>
        <p:nvGrpSpPr>
          <p:cNvPr id="288" name="群組"/>
          <p:cNvGrpSpPr/>
          <p:nvPr/>
        </p:nvGrpSpPr>
        <p:grpSpPr>
          <a:xfrm>
            <a:off x="3534767" y="3924300"/>
            <a:ext cx="4478165" cy="4478164"/>
            <a:chOff x="0" y="0"/>
            <a:chExt cx="4478163" cy="4478163"/>
          </a:xfrm>
        </p:grpSpPr>
        <p:pic>
          <p:nvPicPr>
            <p:cNvPr id="285" name="7c30af207ce2aa667977320d6799f969.jpg" descr="7c30af207ce2aa667977320d6799f969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478164" cy="4478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6" name="省钱"/>
            <p:cNvSpPr txBox="1"/>
            <p:nvPr/>
          </p:nvSpPr>
          <p:spPr>
            <a:xfrm>
              <a:off x="2491382" y="368299"/>
              <a:ext cx="952501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300"/>
              </a:lvl1pPr>
            </a:lstStyle>
            <a:p>
              <a:pPr/>
              <a:r>
                <a:t>省钱</a:t>
              </a:r>
            </a:p>
          </p:txBody>
        </p:sp>
        <p:sp>
          <p:nvSpPr>
            <p:cNvPr id="287" name="＄"/>
            <p:cNvSpPr txBox="1"/>
            <p:nvPr/>
          </p:nvSpPr>
          <p:spPr>
            <a:xfrm>
              <a:off x="2866032" y="2122295"/>
              <a:ext cx="939801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500"/>
              </a:lvl1pPr>
            </a:lstStyle>
            <a:p>
              <a:pPr/>
              <a:r>
                <a:t>＄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3"/>
      <p:bldP build="whole" bldLvl="1" animBg="1" rev="0" advAuto="0" spid="288" grpId="2"/>
      <p:bldP build="whole" bldLvl="1" animBg="1" rev="0" advAuto="0" spid="28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不是A而是B"/>
          <p:cNvSpPr txBox="1"/>
          <p:nvPr/>
        </p:nvSpPr>
        <p:spPr>
          <a:xfrm>
            <a:off x="3918597" y="2186416"/>
            <a:ext cx="5726406" cy="15621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FFFFFF"/>
                </a:solidFill>
              </a:defRPr>
            </a:lvl1pPr>
          </a:lstStyle>
          <a:p>
            <a:pPr/>
            <a:r>
              <a:t>不是A而是B</a:t>
            </a:r>
          </a:p>
        </p:txBody>
      </p:sp>
      <p:sp>
        <p:nvSpPr>
          <p:cNvPr id="291" name="It’s Your Turns!"/>
          <p:cNvSpPr txBox="1"/>
          <p:nvPr/>
        </p:nvSpPr>
        <p:spPr>
          <a:xfrm>
            <a:off x="4139183" y="6741683"/>
            <a:ext cx="528523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pPr/>
            <a:r>
              <a:t>It’s Your Turns!</a:t>
            </a:r>
          </a:p>
        </p:txBody>
      </p:sp>
      <p:sp>
        <p:nvSpPr>
          <p:cNvPr id="292" name="请造句"/>
          <p:cNvSpPr txBox="1"/>
          <p:nvPr/>
        </p:nvSpPr>
        <p:spPr>
          <a:xfrm>
            <a:off x="5562600" y="4457700"/>
            <a:ext cx="24384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/>
            </a:lvl1pPr>
          </a:lstStyle>
          <a:p>
            <a:pPr/>
            <a:r>
              <a:t>请造句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参观故宫"/>
          <p:cNvSpPr txBox="1"/>
          <p:nvPr/>
        </p:nvSpPr>
        <p:spPr>
          <a:xfrm>
            <a:off x="121699" y="98348"/>
            <a:ext cx="2400301" cy="9017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500">
                <a:solidFill>
                  <a:srgbClr val="FFFFFF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参观故宫</a:t>
            </a:r>
          </a:p>
        </p:txBody>
      </p:sp>
      <p:sp>
        <p:nvSpPr>
          <p:cNvPr id="295" name="文字方塊 2"/>
          <p:cNvSpPr txBox="1"/>
          <p:nvPr/>
        </p:nvSpPr>
        <p:spPr>
          <a:xfrm>
            <a:off x="246459" y="3115341"/>
            <a:ext cx="1632350" cy="6756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北京</a:t>
            </a:r>
          </a:p>
        </p:txBody>
      </p:sp>
      <p:sp>
        <p:nvSpPr>
          <p:cNvPr id="296" name="文字方塊 4"/>
          <p:cNvSpPr txBox="1"/>
          <p:nvPr/>
        </p:nvSpPr>
        <p:spPr>
          <a:xfrm>
            <a:off x="170971" y="4247438"/>
            <a:ext cx="1632350" cy="675641"/>
          </a:xfrm>
          <a:prstGeom prst="rect">
            <a:avLst/>
          </a:prstGeom>
          <a:solidFill>
            <a:srgbClr val="70AD4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西安</a:t>
            </a:r>
          </a:p>
        </p:txBody>
      </p:sp>
      <p:sp>
        <p:nvSpPr>
          <p:cNvPr id="297" name="文字方塊 3"/>
          <p:cNvSpPr txBox="1"/>
          <p:nvPr/>
        </p:nvSpPr>
        <p:spPr>
          <a:xfrm>
            <a:off x="5090797" y="2102208"/>
            <a:ext cx="1625206" cy="685166"/>
          </a:xfrm>
          <a:prstGeom prst="rect">
            <a:avLst/>
          </a:prstGeom>
          <a:solidFill>
            <a:srgbClr val="4472C4"/>
          </a:solidFill>
          <a:ln>
            <a:solidFill>
              <a:srgbClr val="4472C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上海</a:t>
            </a:r>
          </a:p>
        </p:txBody>
      </p:sp>
      <p:sp>
        <p:nvSpPr>
          <p:cNvPr id="298" name="文字方塊 2"/>
          <p:cNvSpPr txBox="1"/>
          <p:nvPr/>
        </p:nvSpPr>
        <p:spPr>
          <a:xfrm>
            <a:off x="2685221" y="2834254"/>
            <a:ext cx="1632350" cy="6756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旅游</a:t>
            </a:r>
          </a:p>
        </p:txBody>
      </p:sp>
      <p:sp>
        <p:nvSpPr>
          <p:cNvPr id="299" name="文字方塊 3"/>
          <p:cNvSpPr txBox="1"/>
          <p:nvPr/>
        </p:nvSpPr>
        <p:spPr>
          <a:xfrm>
            <a:off x="7511652" y="1779153"/>
            <a:ext cx="1632350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学习</a:t>
            </a:r>
          </a:p>
        </p:txBody>
      </p:sp>
      <p:sp>
        <p:nvSpPr>
          <p:cNvPr id="300" name="文字方塊 4"/>
          <p:cNvSpPr txBox="1"/>
          <p:nvPr/>
        </p:nvSpPr>
        <p:spPr>
          <a:xfrm>
            <a:off x="7002183" y="4409216"/>
            <a:ext cx="2178845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谈生意</a:t>
            </a:r>
          </a:p>
        </p:txBody>
      </p:sp>
      <p:sp>
        <p:nvSpPr>
          <p:cNvPr id="301" name="文字方塊 6"/>
          <p:cNvSpPr txBox="1"/>
          <p:nvPr/>
        </p:nvSpPr>
        <p:spPr>
          <a:xfrm>
            <a:off x="2657475" y="5219467"/>
            <a:ext cx="2200277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爬长城</a:t>
            </a:r>
          </a:p>
        </p:txBody>
      </p:sp>
      <p:sp>
        <p:nvSpPr>
          <p:cNvPr id="302" name="文字方塊 1"/>
          <p:cNvSpPr txBox="1"/>
          <p:nvPr/>
        </p:nvSpPr>
        <p:spPr>
          <a:xfrm>
            <a:off x="257175" y="1096163"/>
            <a:ext cx="1632351" cy="6756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印象</a:t>
            </a:r>
          </a:p>
        </p:txBody>
      </p:sp>
      <p:sp>
        <p:nvSpPr>
          <p:cNvPr id="303" name="文字方塊 3"/>
          <p:cNvSpPr txBox="1"/>
          <p:nvPr/>
        </p:nvSpPr>
        <p:spPr>
          <a:xfrm>
            <a:off x="4668775" y="597304"/>
            <a:ext cx="1632350" cy="6756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深刻</a:t>
            </a:r>
          </a:p>
        </p:txBody>
      </p:sp>
      <p:sp>
        <p:nvSpPr>
          <p:cNvPr id="304" name="文字方塊 2"/>
          <p:cNvSpPr txBox="1"/>
          <p:nvPr/>
        </p:nvSpPr>
        <p:spPr>
          <a:xfrm>
            <a:off x="7018990" y="5938155"/>
            <a:ext cx="1632350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难忘</a:t>
            </a:r>
          </a:p>
        </p:txBody>
      </p:sp>
      <p:sp>
        <p:nvSpPr>
          <p:cNvPr id="305" name="文字方塊 2"/>
          <p:cNvSpPr txBox="1"/>
          <p:nvPr/>
        </p:nvSpPr>
        <p:spPr>
          <a:xfrm>
            <a:off x="5123983" y="3034780"/>
            <a:ext cx="1628776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机场</a:t>
            </a:r>
          </a:p>
        </p:txBody>
      </p:sp>
      <p:sp>
        <p:nvSpPr>
          <p:cNvPr id="306" name="文字方塊 10"/>
          <p:cNvSpPr txBox="1"/>
          <p:nvPr/>
        </p:nvSpPr>
        <p:spPr>
          <a:xfrm>
            <a:off x="6894453" y="8358476"/>
            <a:ext cx="1628776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直飞</a:t>
            </a:r>
          </a:p>
        </p:txBody>
      </p:sp>
      <p:sp>
        <p:nvSpPr>
          <p:cNvPr id="307" name="文字方塊 6"/>
          <p:cNvSpPr txBox="1"/>
          <p:nvPr/>
        </p:nvSpPr>
        <p:spPr>
          <a:xfrm>
            <a:off x="2312295" y="7072182"/>
            <a:ext cx="1630580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旅馆</a:t>
            </a:r>
          </a:p>
        </p:txBody>
      </p:sp>
      <p:sp>
        <p:nvSpPr>
          <p:cNvPr id="308" name="文字方塊 9"/>
          <p:cNvSpPr txBox="1"/>
          <p:nvPr/>
        </p:nvSpPr>
        <p:spPr>
          <a:xfrm>
            <a:off x="9408054" y="6025655"/>
            <a:ext cx="1630580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转机</a:t>
            </a:r>
          </a:p>
        </p:txBody>
      </p:sp>
      <p:sp>
        <p:nvSpPr>
          <p:cNvPr id="309" name="文字方塊 7"/>
          <p:cNvSpPr txBox="1"/>
          <p:nvPr/>
        </p:nvSpPr>
        <p:spPr>
          <a:xfrm>
            <a:off x="9677068" y="1779153"/>
            <a:ext cx="2165885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顺利</a:t>
            </a:r>
          </a:p>
        </p:txBody>
      </p:sp>
      <p:sp>
        <p:nvSpPr>
          <p:cNvPr id="310" name="文字方塊 1"/>
          <p:cNvSpPr txBox="1"/>
          <p:nvPr/>
        </p:nvSpPr>
        <p:spPr>
          <a:xfrm>
            <a:off x="9227071" y="7072182"/>
            <a:ext cx="2165885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小时候</a:t>
            </a:r>
          </a:p>
        </p:txBody>
      </p:sp>
      <p:sp>
        <p:nvSpPr>
          <p:cNvPr id="311" name="文字方塊 2"/>
          <p:cNvSpPr txBox="1"/>
          <p:nvPr/>
        </p:nvSpPr>
        <p:spPr>
          <a:xfrm>
            <a:off x="11327676" y="5861955"/>
            <a:ext cx="1459548" cy="1043941"/>
          </a:xfrm>
          <a:prstGeom prst="rect">
            <a:avLst/>
          </a:prstGeom>
          <a:solidFill>
            <a:srgbClr val="99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54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刚</a:t>
            </a:r>
          </a:p>
        </p:txBody>
      </p:sp>
      <p:sp>
        <p:nvSpPr>
          <p:cNvPr id="312" name="文字方塊 2"/>
          <p:cNvSpPr txBox="1"/>
          <p:nvPr/>
        </p:nvSpPr>
        <p:spPr>
          <a:xfrm>
            <a:off x="150691" y="8409276"/>
            <a:ext cx="1459549" cy="789941"/>
          </a:xfrm>
          <a:prstGeom prst="rect">
            <a:avLst/>
          </a:prstGeom>
          <a:solidFill>
            <a:srgbClr val="99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54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趟</a:t>
            </a:r>
          </a:p>
        </p:txBody>
      </p:sp>
      <p:sp>
        <p:nvSpPr>
          <p:cNvPr id="313" name="文字方塊 2"/>
          <p:cNvSpPr txBox="1"/>
          <p:nvPr/>
        </p:nvSpPr>
        <p:spPr>
          <a:xfrm>
            <a:off x="2865614" y="540154"/>
            <a:ext cx="1459548" cy="789941"/>
          </a:xfrm>
          <a:prstGeom prst="rect">
            <a:avLst/>
          </a:prstGeom>
          <a:solidFill>
            <a:srgbClr val="99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54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跟</a:t>
            </a:r>
          </a:p>
        </p:txBody>
      </p:sp>
      <p:sp>
        <p:nvSpPr>
          <p:cNvPr id="314" name="文字方塊 2"/>
          <p:cNvSpPr txBox="1"/>
          <p:nvPr/>
        </p:nvSpPr>
        <p:spPr>
          <a:xfrm>
            <a:off x="257371" y="2049821"/>
            <a:ext cx="1459549" cy="789941"/>
          </a:xfrm>
          <a:prstGeom prst="rect">
            <a:avLst/>
          </a:prstGeom>
          <a:solidFill>
            <a:srgbClr val="99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54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再</a:t>
            </a:r>
          </a:p>
        </p:txBody>
      </p:sp>
      <p:sp>
        <p:nvSpPr>
          <p:cNvPr id="315" name="文字方塊 2"/>
          <p:cNvSpPr txBox="1"/>
          <p:nvPr/>
        </p:nvSpPr>
        <p:spPr>
          <a:xfrm>
            <a:off x="6558338" y="471289"/>
            <a:ext cx="1632350" cy="6756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房子</a:t>
            </a:r>
          </a:p>
        </p:txBody>
      </p:sp>
      <p:sp>
        <p:nvSpPr>
          <p:cNvPr id="316" name="文字方塊 3"/>
          <p:cNvSpPr txBox="1"/>
          <p:nvPr/>
        </p:nvSpPr>
        <p:spPr>
          <a:xfrm>
            <a:off x="8447901" y="471290"/>
            <a:ext cx="3352876" cy="6756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古老的建筑</a:t>
            </a:r>
          </a:p>
        </p:txBody>
      </p:sp>
      <p:sp>
        <p:nvSpPr>
          <p:cNvPr id="317" name="文字方塊 7"/>
          <p:cNvSpPr txBox="1"/>
          <p:nvPr/>
        </p:nvSpPr>
        <p:spPr>
          <a:xfrm>
            <a:off x="5122196" y="5345388"/>
            <a:ext cx="1632350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围墙</a:t>
            </a:r>
          </a:p>
        </p:txBody>
      </p:sp>
      <p:sp>
        <p:nvSpPr>
          <p:cNvPr id="318" name="文字方塊 2"/>
          <p:cNvSpPr txBox="1"/>
          <p:nvPr/>
        </p:nvSpPr>
        <p:spPr>
          <a:xfrm>
            <a:off x="5087225" y="4277322"/>
            <a:ext cx="1632350" cy="6756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皇帝</a:t>
            </a:r>
          </a:p>
        </p:txBody>
      </p:sp>
      <p:sp>
        <p:nvSpPr>
          <p:cNvPr id="319" name="文字方塊 7"/>
          <p:cNvSpPr txBox="1"/>
          <p:nvPr/>
        </p:nvSpPr>
        <p:spPr>
          <a:xfrm>
            <a:off x="7275431" y="3552748"/>
            <a:ext cx="1632350" cy="6756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生活</a:t>
            </a:r>
          </a:p>
        </p:txBody>
      </p:sp>
      <p:sp>
        <p:nvSpPr>
          <p:cNvPr id="320" name="文字方塊 3"/>
          <p:cNvSpPr txBox="1"/>
          <p:nvPr/>
        </p:nvSpPr>
        <p:spPr>
          <a:xfrm>
            <a:off x="2311410" y="8466426"/>
            <a:ext cx="1632350" cy="6756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住</a:t>
            </a:r>
          </a:p>
        </p:txBody>
      </p:sp>
      <p:sp>
        <p:nvSpPr>
          <p:cNvPr id="321" name="文字方塊 6"/>
          <p:cNvSpPr txBox="1"/>
          <p:nvPr/>
        </p:nvSpPr>
        <p:spPr>
          <a:xfrm>
            <a:off x="4644930" y="8466426"/>
            <a:ext cx="1632350" cy="6756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舒服</a:t>
            </a:r>
          </a:p>
        </p:txBody>
      </p:sp>
      <p:sp>
        <p:nvSpPr>
          <p:cNvPr id="322" name="文字方塊 1"/>
          <p:cNvSpPr txBox="1"/>
          <p:nvPr/>
        </p:nvSpPr>
        <p:spPr>
          <a:xfrm>
            <a:off x="2685221" y="1887103"/>
            <a:ext cx="1632350" cy="6756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古代</a:t>
            </a:r>
          </a:p>
        </p:txBody>
      </p:sp>
      <p:sp>
        <p:nvSpPr>
          <p:cNvPr id="323" name="文字方塊 2"/>
          <p:cNvSpPr txBox="1"/>
          <p:nvPr/>
        </p:nvSpPr>
        <p:spPr>
          <a:xfrm>
            <a:off x="9493839" y="8358476"/>
            <a:ext cx="1632350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现代</a:t>
            </a:r>
          </a:p>
        </p:txBody>
      </p:sp>
      <p:sp>
        <p:nvSpPr>
          <p:cNvPr id="324" name="文字方塊 4"/>
          <p:cNvSpPr txBox="1"/>
          <p:nvPr/>
        </p:nvSpPr>
        <p:spPr>
          <a:xfrm>
            <a:off x="27664" y="5373151"/>
            <a:ext cx="2091373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观光客</a:t>
            </a:r>
          </a:p>
        </p:txBody>
      </p:sp>
      <p:sp>
        <p:nvSpPr>
          <p:cNvPr id="325" name="文字方塊 15"/>
          <p:cNvSpPr txBox="1"/>
          <p:nvPr/>
        </p:nvSpPr>
        <p:spPr>
          <a:xfrm>
            <a:off x="9786522" y="3451928"/>
            <a:ext cx="1632350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计划</a:t>
            </a:r>
          </a:p>
        </p:txBody>
      </p:sp>
      <p:sp>
        <p:nvSpPr>
          <p:cNvPr id="326" name="文字方塊 19"/>
          <p:cNvSpPr txBox="1"/>
          <p:nvPr/>
        </p:nvSpPr>
        <p:spPr>
          <a:xfrm>
            <a:off x="6892666" y="7072182"/>
            <a:ext cx="1632350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体验</a:t>
            </a:r>
          </a:p>
        </p:txBody>
      </p:sp>
      <p:sp>
        <p:nvSpPr>
          <p:cNvPr id="327" name="文字方塊 1"/>
          <p:cNvSpPr txBox="1"/>
          <p:nvPr/>
        </p:nvSpPr>
        <p:spPr>
          <a:xfrm>
            <a:off x="2629098" y="3990685"/>
            <a:ext cx="1632350" cy="6756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了解</a:t>
            </a:r>
          </a:p>
        </p:txBody>
      </p:sp>
      <p:sp>
        <p:nvSpPr>
          <p:cNvPr id="328" name="文字方塊 3"/>
          <p:cNvSpPr txBox="1"/>
          <p:nvPr/>
        </p:nvSpPr>
        <p:spPr>
          <a:xfrm>
            <a:off x="9659228" y="4727319"/>
            <a:ext cx="1632350" cy="6756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完全</a:t>
            </a:r>
          </a:p>
        </p:txBody>
      </p:sp>
      <p:sp>
        <p:nvSpPr>
          <p:cNvPr id="329" name="文字方塊 4"/>
          <p:cNvSpPr txBox="1"/>
          <p:nvPr/>
        </p:nvSpPr>
        <p:spPr>
          <a:xfrm>
            <a:off x="64291" y="7072182"/>
            <a:ext cx="1632350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机会</a:t>
            </a:r>
          </a:p>
        </p:txBody>
      </p:sp>
      <p:sp>
        <p:nvSpPr>
          <p:cNvPr id="330" name="文字方塊 5"/>
          <p:cNvSpPr txBox="1"/>
          <p:nvPr/>
        </p:nvSpPr>
        <p:spPr>
          <a:xfrm>
            <a:off x="4644930" y="7072182"/>
            <a:ext cx="1632350" cy="8915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45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肤浅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4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4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4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4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4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4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4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4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clickEffect" presetSubtype="4" presetID="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clickEffect" presetSubtype="4" presetID="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Subtype="4" presetID="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entr" nodeType="clickEffect" presetSubtype="4" presetID="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ntr" nodeType="clickEffect" presetSubtype="4" presetID="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Class="entr" nodeType="clickEffect" presetSubtype="4" presetID="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Class="entr" nodeType="clickEffect" presetSubtype="4" presetID="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entr" nodeType="clickEffect" presetSubtype="4" presetID="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Class="entr" nodeType="clickEffect" presetSubtype="4" presetID="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Class="entr" nodeType="clickEffect" presetSubtype="4" presetID="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Class="entr" nodeType="clickEffect" presetSubtype="4" presetID="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Class="entr" nodeType="clickEffect" presetSubtype="4" presetID="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Class="entr" nodeType="clickEffect" presetSubtype="4" presetID="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Class="entr" nodeType="clickEffect" presetSubtype="4" presetID="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Class="entr" nodeType="clickEffect" presetSubtype="4" presetID="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Class="entr" nodeType="clickEffect" presetSubtype="4" presetID="2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Class="entr" nodeType="clickEffect" presetSubtype="4" presetID="2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Class="entr" nodeType="clickEffect" presetSubtype="4" presetID="2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Class="entr" nodeType="clickEffect" presetSubtype="4" presetID="2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Class="entr" nodeType="clickEffect" presetSubtype="4" presetID="2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Class="entr" nodeType="clickEffect" presetSubtype="4" presetID="2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4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5" grpId="30"/>
      <p:bldP build="whole" bldLvl="1" animBg="1" rev="0" advAuto="0" spid="305" grpId="10"/>
      <p:bldP build="whole" bldLvl="1" animBg="1" rev="0" advAuto="0" spid="320" grpId="25"/>
      <p:bldP build="whole" bldLvl="1" animBg="1" rev="0" advAuto="0" spid="299" grpId="5"/>
      <p:bldP build="whole" bldLvl="1" animBg="1" rev="0" advAuto="0" spid="330" grpId="35"/>
      <p:bldP build="whole" bldLvl="1" animBg="1" rev="0" advAuto="0" spid="311" grpId="16"/>
      <p:bldP build="whole" bldLvl="1" animBg="1" rev="0" advAuto="0" spid="296" grpId="2"/>
      <p:bldP build="whole" bldLvl="1" animBg="1" rev="0" advAuto="0" spid="304" grpId="9"/>
      <p:bldP build="whole" bldLvl="1" animBg="1" rev="0" advAuto="0" spid="313" grpId="18"/>
      <p:bldP build="whole" bldLvl="1" animBg="1" rev="0" advAuto="0" spid="314" grpId="19"/>
      <p:bldP build="whole" bldLvl="1" animBg="1" rev="0" advAuto="0" spid="321" grpId="26"/>
      <p:bldP build="whole" bldLvl="1" animBg="1" rev="0" advAuto="0" spid="327" grpId="32"/>
      <p:bldP build="whole" bldLvl="1" animBg="1" rev="0" advAuto="0" spid="329" grpId="34"/>
      <p:bldP build="whole" bldLvl="1" animBg="1" rev="0" advAuto="0" spid="318" grpId="23"/>
      <p:bldP build="whole" bldLvl="1" animBg="1" rev="0" advAuto="0" spid="300" grpId="6"/>
      <p:bldP build="whole" bldLvl="1" animBg="1" rev="0" advAuto="0" spid="298" grpId="4"/>
      <p:bldP build="whole" bldLvl="1" animBg="1" rev="0" advAuto="0" spid="316" grpId="21"/>
      <p:bldP build="whole" bldLvl="1" animBg="1" rev="0" advAuto="0" spid="323" grpId="28"/>
      <p:bldP build="whole" bldLvl="1" animBg="1" rev="0" advAuto="0" spid="307" grpId="12"/>
      <p:bldP build="whole" bldLvl="1" animBg="1" rev="0" advAuto="0" spid="301" grpId="7"/>
      <p:bldP build="whole" bldLvl="1" animBg="1" rev="0" advAuto="0" spid="297" grpId="3"/>
      <p:bldP build="whole" bldLvl="1" animBg="1" rev="0" advAuto="0" spid="317" grpId="22"/>
      <p:bldP build="whole" bldLvl="1" animBg="1" rev="0" advAuto="0" spid="310" grpId="15"/>
      <p:bldP build="whole" bldLvl="1" animBg="1" rev="0" advAuto="0" spid="306" grpId="11"/>
      <p:bldP build="whole" bldLvl="1" animBg="1" rev="0" advAuto="0" spid="319" grpId="24"/>
      <p:bldP build="whole" bldLvl="1" animBg="1" rev="0" advAuto="0" spid="303" grpId="8"/>
      <p:bldP build="whole" bldLvl="1" animBg="1" rev="0" advAuto="0" spid="295" grpId="1"/>
      <p:bldP build="whole" bldLvl="1" animBg="1" rev="0" advAuto="0" spid="308" grpId="13"/>
      <p:bldP build="whole" bldLvl="1" animBg="1" rev="0" advAuto="0" spid="312" grpId="17"/>
      <p:bldP build="whole" bldLvl="1" animBg="1" rev="0" advAuto="0" spid="324" grpId="29"/>
      <p:bldP build="whole" bldLvl="1" animBg="1" rev="0" advAuto="0" spid="328" grpId="33"/>
      <p:bldP build="whole" bldLvl="1" animBg="1" rev="0" advAuto="0" spid="322" grpId="27"/>
      <p:bldP build="whole" bldLvl="1" animBg="1" rev="0" advAuto="0" spid="309" grpId="14"/>
      <p:bldP build="whole" bldLvl="1" animBg="1" rev="0" advAuto="0" spid="326" grpId="31"/>
      <p:bldP build="whole" bldLvl="1" animBg="1" rev="0" advAuto="0" spid="315" grpId="2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自我介绍"/>
          <p:cNvSpPr txBox="1"/>
          <p:nvPr/>
        </p:nvSpPr>
        <p:spPr>
          <a:xfrm>
            <a:off x="5416549" y="742949"/>
            <a:ext cx="27051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自我介绍</a:t>
            </a:r>
          </a:p>
        </p:txBody>
      </p:sp>
      <p:sp>
        <p:nvSpPr>
          <p:cNvPr id="134" name="你叫什么名字？"/>
          <p:cNvSpPr txBox="1"/>
          <p:nvPr/>
        </p:nvSpPr>
        <p:spPr>
          <a:xfrm>
            <a:off x="-31750" y="2228849"/>
            <a:ext cx="42037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你叫什么名字？</a:t>
            </a:r>
          </a:p>
        </p:txBody>
      </p:sp>
      <p:sp>
        <p:nvSpPr>
          <p:cNvPr id="135" name="你是哪国人？"/>
          <p:cNvSpPr txBox="1"/>
          <p:nvPr/>
        </p:nvSpPr>
        <p:spPr>
          <a:xfrm>
            <a:off x="4324350" y="2228849"/>
            <a:ext cx="36195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你是哪国人？</a:t>
            </a:r>
          </a:p>
        </p:txBody>
      </p:sp>
      <p:sp>
        <p:nvSpPr>
          <p:cNvPr id="136" name="你的家乡在哪里？"/>
          <p:cNvSpPr txBox="1"/>
          <p:nvPr/>
        </p:nvSpPr>
        <p:spPr>
          <a:xfrm>
            <a:off x="8096250" y="2228849"/>
            <a:ext cx="47879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你的家乡在哪里？</a:t>
            </a:r>
          </a:p>
        </p:txBody>
      </p:sp>
      <p:sp>
        <p:nvSpPr>
          <p:cNvPr id="137" name="中文学多久了？"/>
          <p:cNvSpPr txBox="1"/>
          <p:nvPr/>
        </p:nvSpPr>
        <p:spPr>
          <a:xfrm>
            <a:off x="6140450" y="4591049"/>
            <a:ext cx="42037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5E5E5E"/>
                </a:solidFill>
              </a:defRPr>
            </a:lvl1pPr>
          </a:lstStyle>
          <a:p>
            <a:pPr/>
            <a:r>
              <a:t>中文学多久了？</a:t>
            </a:r>
          </a:p>
        </p:txBody>
      </p:sp>
      <p:sp>
        <p:nvSpPr>
          <p:cNvPr id="138" name="除了中文以外，你还学什么语言？"/>
          <p:cNvSpPr txBox="1"/>
          <p:nvPr/>
        </p:nvSpPr>
        <p:spPr>
          <a:xfrm>
            <a:off x="107950" y="5810249"/>
            <a:ext cx="88773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</a:defRPr>
            </a:lvl1pPr>
          </a:lstStyle>
          <a:p>
            <a:pPr/>
            <a:r>
              <a:t>除了中文以外，你还学什么语言？</a:t>
            </a:r>
          </a:p>
        </p:txBody>
      </p:sp>
      <p:sp>
        <p:nvSpPr>
          <p:cNvPr id="139" name="你的爱好（兴趣）是什么？"/>
          <p:cNvSpPr txBox="1"/>
          <p:nvPr/>
        </p:nvSpPr>
        <p:spPr>
          <a:xfrm>
            <a:off x="19049" y="3409949"/>
            <a:ext cx="71247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你的爱好（兴趣）是什么？</a:t>
            </a:r>
          </a:p>
        </p:txBody>
      </p:sp>
      <p:sp>
        <p:nvSpPr>
          <p:cNvPr id="140" name="你为什么想学中文？"/>
          <p:cNvSpPr txBox="1"/>
          <p:nvPr/>
        </p:nvSpPr>
        <p:spPr>
          <a:xfrm>
            <a:off x="69849" y="4591049"/>
            <a:ext cx="53721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</a:defRPr>
            </a:lvl1pPr>
          </a:lstStyle>
          <a:p>
            <a:pPr/>
            <a:r>
              <a:t>你为什么想学中文？</a:t>
            </a:r>
          </a:p>
        </p:txBody>
      </p:sp>
      <p:sp>
        <p:nvSpPr>
          <p:cNvPr id="141" name="毕业以后你想做什么？"/>
          <p:cNvSpPr txBox="1"/>
          <p:nvPr/>
        </p:nvSpPr>
        <p:spPr>
          <a:xfrm>
            <a:off x="171449" y="7181849"/>
            <a:ext cx="59563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毕业以后你想做什么？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文字方塊 2"/>
          <p:cNvSpPr txBox="1"/>
          <p:nvPr/>
        </p:nvSpPr>
        <p:spPr>
          <a:xfrm>
            <a:off x="1498600" y="739419"/>
            <a:ext cx="9144000" cy="103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sz="5300">
                <a:latin typeface="Kaiti SC Regular"/>
                <a:ea typeface="Kaiti SC Regular"/>
                <a:cs typeface="Kaiti SC Regular"/>
                <a:sym typeface="Kaiti SC Regular"/>
              </a:defRPr>
            </a:lvl1pPr>
          </a:lstStyle>
          <a:p>
            <a:pPr/>
            <a:r>
              <a:t>去中国旅游可以做什么？</a:t>
            </a:r>
          </a:p>
        </p:txBody>
      </p:sp>
      <p:pic>
        <p:nvPicPr>
          <p:cNvPr id="144" name="圖片 1" descr="圖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828" y="2232503"/>
            <a:ext cx="5807816" cy="3267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圖片 8" descr="圖片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8973" y="2264131"/>
            <a:ext cx="6057278" cy="3407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13-1P531145145-50.jpg" descr="13-1P531145145-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457" y="5860021"/>
            <a:ext cx="5632558" cy="3557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v2-b22aa6636c75fb441caf19f1f5c219ad_1200x500.jpg" descr="v2-b22aa6636c75fb441caf19f1f5c219ad_1200x50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90310" y="5834621"/>
            <a:ext cx="6234604" cy="3896628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看京剧"/>
          <p:cNvSpPr txBox="1"/>
          <p:nvPr/>
        </p:nvSpPr>
        <p:spPr>
          <a:xfrm>
            <a:off x="4279900" y="8623300"/>
            <a:ext cx="1790701" cy="8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看京剧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2"/>
      <p:bldP build="whole" bldLvl="1" animBg="1" rev="0" advAuto="0" spid="146" grpId="3"/>
      <p:bldP build="whole" bldLvl="1" animBg="1" rev="0" advAuto="0" spid="144" grpId="1"/>
      <p:bldP build="whole" bldLvl="1" animBg="1" rev="0" advAuto="0" spid="147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据我所知…"/>
          <p:cNvSpPr txBox="1"/>
          <p:nvPr/>
        </p:nvSpPr>
        <p:spPr>
          <a:xfrm>
            <a:off x="458077" y="194229"/>
            <a:ext cx="47498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7300">
                <a:solidFill>
                  <a:srgbClr val="FF2600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据我所知…</a:t>
            </a:r>
          </a:p>
        </p:txBody>
      </p:sp>
      <p:sp>
        <p:nvSpPr>
          <p:cNvPr id="151" name="中国的城市有哪些？"/>
          <p:cNvSpPr txBox="1"/>
          <p:nvPr/>
        </p:nvSpPr>
        <p:spPr>
          <a:xfrm>
            <a:off x="4009677" y="1809835"/>
            <a:ext cx="74295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4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中国的城市有哪些？</a:t>
            </a:r>
          </a:p>
        </p:txBody>
      </p:sp>
      <p:sp>
        <p:nvSpPr>
          <p:cNvPr id="152" name="According to what I know…"/>
          <p:cNvSpPr txBox="1"/>
          <p:nvPr/>
        </p:nvSpPr>
        <p:spPr>
          <a:xfrm>
            <a:off x="5572448" y="688521"/>
            <a:ext cx="4969600" cy="535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0433FF"/>
                </a:solidFill>
              </a:defRPr>
            </a:lvl1pPr>
          </a:lstStyle>
          <a:p>
            <a:pPr/>
            <a:r>
              <a:t>According to what I know…</a:t>
            </a:r>
          </a:p>
        </p:txBody>
      </p:sp>
      <p:pic>
        <p:nvPicPr>
          <p:cNvPr id="153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1977" y="1550193"/>
            <a:ext cx="2649445" cy="219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TW-map.jpg" descr="TW-ma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2360" y="5784813"/>
            <a:ext cx="2331415" cy="373026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台湾的城市有哪些？"/>
          <p:cNvSpPr txBox="1"/>
          <p:nvPr/>
        </p:nvSpPr>
        <p:spPr>
          <a:xfrm>
            <a:off x="4009677" y="7027646"/>
            <a:ext cx="74295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4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台湾的城市有哪些？</a:t>
            </a:r>
          </a:p>
        </p:txBody>
      </p:sp>
      <p:sp>
        <p:nvSpPr>
          <p:cNvPr id="156" name="中国的城市有…"/>
          <p:cNvSpPr txBox="1"/>
          <p:nvPr/>
        </p:nvSpPr>
        <p:spPr>
          <a:xfrm>
            <a:off x="4108450" y="3067050"/>
            <a:ext cx="44704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9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中国的城市有…</a:t>
            </a:r>
          </a:p>
        </p:txBody>
      </p:sp>
      <p:sp>
        <p:nvSpPr>
          <p:cNvPr id="157" name="中国的首都在哪儿？"/>
          <p:cNvSpPr txBox="1"/>
          <p:nvPr/>
        </p:nvSpPr>
        <p:spPr>
          <a:xfrm>
            <a:off x="4009677" y="4640990"/>
            <a:ext cx="74295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4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中国的首都在哪儿？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据我所知…"/>
          <p:cNvSpPr txBox="1"/>
          <p:nvPr/>
        </p:nvSpPr>
        <p:spPr>
          <a:xfrm>
            <a:off x="127877" y="168829"/>
            <a:ext cx="47498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7300">
                <a:solidFill>
                  <a:srgbClr val="FF2600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据我所知…</a:t>
            </a:r>
          </a:p>
        </p:txBody>
      </p:sp>
      <p:sp>
        <p:nvSpPr>
          <p:cNvPr id="160" name="从布拉格有直飞英国的飞机吗？"/>
          <p:cNvSpPr txBox="1"/>
          <p:nvPr/>
        </p:nvSpPr>
        <p:spPr>
          <a:xfrm>
            <a:off x="419099" y="8250027"/>
            <a:ext cx="106045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9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从布拉格有直飞英国的飞机吗？</a:t>
            </a:r>
          </a:p>
        </p:txBody>
      </p:sp>
      <p:sp>
        <p:nvSpPr>
          <p:cNvPr id="161" name="捷克的啤酒好喝吗？"/>
          <p:cNvSpPr txBox="1"/>
          <p:nvPr/>
        </p:nvSpPr>
        <p:spPr>
          <a:xfrm>
            <a:off x="4336818" y="1964807"/>
            <a:ext cx="68580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9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捷克的啤酒好喝吗？</a:t>
            </a:r>
          </a:p>
        </p:txBody>
      </p:sp>
      <p:pic>
        <p:nvPicPr>
          <p:cNvPr id="162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901" y="1828178"/>
            <a:ext cx="3708401" cy="219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2018-12-13-160615-47-750x450.jpg" descr="2018-12-13-160615-47-750x45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29" y="5004362"/>
            <a:ext cx="5217946" cy="3130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1_233_02.jpg" descr="1_233_0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0325" y="5046227"/>
            <a:ext cx="5731738" cy="3224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e9c5346ee96cd9a1018b31dc159c98a3.jpg" descr="e9c5346ee96cd9a1018b31dc159c98a3.jpg"/>
          <p:cNvPicPr>
            <a:picLocks noChangeAspect="1"/>
          </p:cNvPicPr>
          <p:nvPr/>
        </p:nvPicPr>
        <p:blipFill>
          <a:blip r:embed="rId5">
            <a:extLst/>
          </a:blip>
          <a:srcRect l="4233" t="28636" r="0" b="19545"/>
          <a:stretch>
            <a:fillRect/>
          </a:stretch>
        </p:blipFill>
        <p:spPr>
          <a:xfrm>
            <a:off x="5239723" y="5943278"/>
            <a:ext cx="2114024" cy="1430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据我所知…"/>
          <p:cNvSpPr txBox="1"/>
          <p:nvPr/>
        </p:nvSpPr>
        <p:spPr>
          <a:xfrm>
            <a:off x="3156827" y="1584879"/>
            <a:ext cx="6972301" cy="201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0800">
                <a:solidFill>
                  <a:srgbClr val="FF2600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据我所知…</a:t>
            </a:r>
          </a:p>
        </p:txBody>
      </p:sp>
      <p:sp>
        <p:nvSpPr>
          <p:cNvPr id="168" name="It’s Your Turns!"/>
          <p:cNvSpPr txBox="1"/>
          <p:nvPr/>
        </p:nvSpPr>
        <p:spPr>
          <a:xfrm>
            <a:off x="3681983" y="5852683"/>
            <a:ext cx="528523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pPr/>
            <a:r>
              <a:t>It’s Your Turns!</a:t>
            </a:r>
          </a:p>
        </p:txBody>
      </p:sp>
      <p:sp>
        <p:nvSpPr>
          <p:cNvPr id="169" name="请造句"/>
          <p:cNvSpPr txBox="1"/>
          <p:nvPr/>
        </p:nvSpPr>
        <p:spPr>
          <a:xfrm>
            <a:off x="5283200" y="4203700"/>
            <a:ext cx="24384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/>
            </a:lvl1pPr>
          </a:lstStyle>
          <a:p>
            <a:pPr/>
            <a:r>
              <a:t>请造句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. 都...就是..."/>
          <p:cNvSpPr txBox="1"/>
          <p:nvPr/>
        </p:nvSpPr>
        <p:spPr>
          <a:xfrm>
            <a:off x="479482" y="482599"/>
            <a:ext cx="4997336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7300">
                <a:solidFill>
                  <a:srgbClr val="FF2600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S. 都...就是...</a:t>
            </a:r>
          </a:p>
        </p:txBody>
      </p:sp>
      <p:sp>
        <p:nvSpPr>
          <p:cNvPr id="172" name="文字方塊 5"/>
          <p:cNvSpPr txBox="1"/>
          <p:nvPr/>
        </p:nvSpPr>
        <p:spPr>
          <a:xfrm>
            <a:off x="6503195" y="918471"/>
            <a:ext cx="4599584" cy="52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2900">
                <a:solidFill>
                  <a:srgbClr val="00B050"/>
                </a:solidFill>
              </a:defRPr>
            </a:lvl1pPr>
          </a:lstStyle>
          <a:p>
            <a:pPr/>
            <a:r>
              <a:t>Everything is ...,except...</a:t>
            </a:r>
          </a:p>
        </p:txBody>
      </p:sp>
      <p:sp>
        <p:nvSpPr>
          <p:cNvPr id="173" name="你觉得布拉格怎么样？"/>
          <p:cNvSpPr txBox="1"/>
          <p:nvPr/>
        </p:nvSpPr>
        <p:spPr>
          <a:xfrm>
            <a:off x="1693280" y="2069618"/>
            <a:ext cx="76073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9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你觉得布拉格怎么样？</a:t>
            </a:r>
          </a:p>
        </p:txBody>
      </p:sp>
      <p:sp>
        <p:nvSpPr>
          <p:cNvPr id="174" name="布拉格什么都好，就是小偷太多了。"/>
          <p:cNvSpPr txBox="1"/>
          <p:nvPr/>
        </p:nvSpPr>
        <p:spPr>
          <a:xfrm>
            <a:off x="1782180" y="3302548"/>
            <a:ext cx="74295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600">
                <a:latin typeface="Kaiti SC Bold"/>
                <a:ea typeface="Kaiti SC Bold"/>
                <a:cs typeface="Kaiti SC Bold"/>
                <a:sym typeface="Kaiti SC Bold"/>
              </a:defRPr>
            </a:pPr>
            <a:r>
              <a:t>布拉格什么</a:t>
            </a:r>
            <a:r>
              <a:rPr>
                <a:solidFill>
                  <a:srgbClr val="FF2600"/>
                </a:solidFill>
              </a:rPr>
              <a:t>都</a:t>
            </a:r>
            <a:r>
              <a:t>好，</a:t>
            </a:r>
            <a:r>
              <a:rPr>
                <a:solidFill>
                  <a:srgbClr val="FF2600"/>
                </a:solidFill>
              </a:rPr>
              <a:t>就是</a:t>
            </a:r>
            <a:r>
              <a:t>小偷太多了。</a:t>
            </a:r>
          </a:p>
        </p:txBody>
      </p:sp>
      <p:grpSp>
        <p:nvGrpSpPr>
          <p:cNvPr id="177" name="群組"/>
          <p:cNvGrpSpPr/>
          <p:nvPr/>
        </p:nvGrpSpPr>
        <p:grpSpPr>
          <a:xfrm>
            <a:off x="8919133" y="1970169"/>
            <a:ext cx="3906490" cy="3220268"/>
            <a:chOff x="0" y="0"/>
            <a:chExt cx="3906488" cy="3220266"/>
          </a:xfrm>
        </p:grpSpPr>
        <p:pic>
          <p:nvPicPr>
            <p:cNvPr id="175" name="Unknown-2.jpeg" descr="Unknown-2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899793" cy="2725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6" name="小偷…"/>
            <p:cNvSpPr txBox="1"/>
            <p:nvPr/>
          </p:nvSpPr>
          <p:spPr>
            <a:xfrm>
              <a:off x="2420588" y="1785166"/>
              <a:ext cx="148590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0" sz="4800">
                  <a:latin typeface="Kaiti SC Bold"/>
                  <a:ea typeface="Kaiti SC Bold"/>
                  <a:cs typeface="Kaiti SC Bold"/>
                  <a:sym typeface="Kaiti SC Bold"/>
                </a:defRPr>
              </a:pPr>
              <a:r>
                <a:t>小偷</a:t>
              </a:r>
            </a:p>
            <a:p>
              <a:pPr>
                <a:defRPr b="0" sz="2700">
                  <a:latin typeface="Kaiti SC Bold"/>
                  <a:ea typeface="Kaiti SC Bold"/>
                  <a:cs typeface="Kaiti SC Bold"/>
                  <a:sym typeface="Kaiti SC Bold"/>
                </a:defRPr>
              </a:pPr>
              <a:r>
                <a:t>xiǎotōu</a:t>
              </a:r>
            </a:p>
          </p:txBody>
        </p:sp>
      </p:grpSp>
      <p:pic>
        <p:nvPicPr>
          <p:cNvPr id="178" name="1-88.jpg" descr="1-8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685" y="4148128"/>
            <a:ext cx="4708707" cy="313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Unknown-3.jpeg" descr="Unknown-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8151" y="7421645"/>
            <a:ext cx="2661775" cy="2661775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中国菜好吃吗？"/>
          <p:cNvSpPr txBox="1"/>
          <p:nvPr/>
        </p:nvSpPr>
        <p:spPr>
          <a:xfrm>
            <a:off x="5282931" y="5359802"/>
            <a:ext cx="53594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9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中国菜好吃吗？</a:t>
            </a:r>
          </a:p>
        </p:txBody>
      </p:sp>
      <p:sp>
        <p:nvSpPr>
          <p:cNvPr id="181" name="greasy"/>
          <p:cNvSpPr txBox="1"/>
          <p:nvPr/>
        </p:nvSpPr>
        <p:spPr>
          <a:xfrm>
            <a:off x="2879185" y="8979237"/>
            <a:ext cx="108539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greasy</a:t>
            </a:r>
          </a:p>
        </p:txBody>
      </p:sp>
      <p:pic>
        <p:nvPicPr>
          <p:cNvPr id="182" name="做得更好.jpg" descr="做得更好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72260" y="6358820"/>
            <a:ext cx="1085394" cy="929492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中国菜都很好吃，就是太油了。"/>
          <p:cNvSpPr txBox="1"/>
          <p:nvPr/>
        </p:nvSpPr>
        <p:spPr>
          <a:xfrm>
            <a:off x="5015561" y="7353860"/>
            <a:ext cx="669290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700">
                <a:latin typeface="Kaiti SC Bold"/>
                <a:ea typeface="Kaiti SC Bold"/>
                <a:cs typeface="Kaiti SC Bold"/>
                <a:sym typeface="Kaiti SC Bold"/>
              </a:defRPr>
            </a:pPr>
            <a:r>
              <a:t>中国菜</a:t>
            </a:r>
            <a:r>
              <a:rPr>
                <a:solidFill>
                  <a:srgbClr val="FF2600"/>
                </a:solidFill>
              </a:rPr>
              <a:t>都</a:t>
            </a:r>
            <a:r>
              <a:t>很好吃，</a:t>
            </a:r>
            <a:r>
              <a:rPr>
                <a:solidFill>
                  <a:srgbClr val="FF2600"/>
                </a:solidFill>
              </a:rPr>
              <a:t>就是</a:t>
            </a:r>
            <a:r>
              <a:t>太油了。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2"/>
      <p:bldP build="whole" bldLvl="1" animBg="1" rev="0" advAuto="0" spid="17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. 都...就是..."/>
          <p:cNvSpPr txBox="1"/>
          <p:nvPr/>
        </p:nvSpPr>
        <p:spPr>
          <a:xfrm>
            <a:off x="479482" y="33297"/>
            <a:ext cx="4997336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7300">
                <a:solidFill>
                  <a:srgbClr val="FF2600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S. 都...就是...</a:t>
            </a:r>
          </a:p>
        </p:txBody>
      </p:sp>
      <p:pic>
        <p:nvPicPr>
          <p:cNvPr id="186" name="img-20170813-140224-largejpg.jpg" descr="img-20170813-140224-largejp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41" y="5038855"/>
            <a:ext cx="3502434" cy="4663004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这家饭馆怎么样？"/>
          <p:cNvSpPr txBox="1"/>
          <p:nvPr/>
        </p:nvSpPr>
        <p:spPr>
          <a:xfrm>
            <a:off x="4758514" y="6383212"/>
            <a:ext cx="61087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9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这家饭馆怎么样？</a:t>
            </a:r>
          </a:p>
        </p:txBody>
      </p:sp>
      <p:sp>
        <p:nvSpPr>
          <p:cNvPr id="188" name="暑假你去了哪里？"/>
          <p:cNvSpPr txBox="1"/>
          <p:nvPr/>
        </p:nvSpPr>
        <p:spPr>
          <a:xfrm>
            <a:off x="-76200" y="1659582"/>
            <a:ext cx="61087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9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暑假你去了哪里？</a:t>
            </a:r>
          </a:p>
        </p:txBody>
      </p:sp>
      <p:pic>
        <p:nvPicPr>
          <p:cNvPr id="189" name="錢有很多用途.jpg" descr="錢有很多用途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2715" y="1115994"/>
            <a:ext cx="5230907" cy="3144358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你觉得_________怎么样？"/>
          <p:cNvSpPr txBox="1"/>
          <p:nvPr/>
        </p:nvSpPr>
        <p:spPr>
          <a:xfrm>
            <a:off x="61880" y="3222557"/>
            <a:ext cx="583254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900"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你觉得_________怎么样？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